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ppt/slides/slide100.xml" ContentType="application/vnd.openxmlformats-officedocument.presentationml.slide+xml"/>
  <Override PartName="/ppt/slides/slide101.xml" ContentType="application/vnd.openxmlformats-officedocument.presentationml.slide+xml"/>
  <Override PartName="/ppt/slides/slide102.xml" ContentType="application/vnd.openxmlformats-officedocument.presentationml.slide+xml"/>
  <Override PartName="/ppt/slides/slide103.xml" ContentType="application/vnd.openxmlformats-officedocument.presentationml.slide+xml"/>
  <Override PartName="/ppt/slides/slide104.xml" ContentType="application/vnd.openxmlformats-officedocument.presentationml.slide+xml"/>
  <Override PartName="/ppt/slides/slide105.xml" ContentType="application/vnd.openxmlformats-officedocument.presentationml.slide+xml"/>
  <Override PartName="/ppt/slides/slide106.xml" ContentType="application/vnd.openxmlformats-officedocument.presentationml.slide+xml"/>
  <Override PartName="/ppt/slides/slide107.xml" ContentType="application/vnd.openxmlformats-officedocument.presentationml.slide+xml"/>
  <Override PartName="/ppt/slides/slide108.xml" ContentType="application/vnd.openxmlformats-officedocument.presentationml.slide+xml"/>
  <Override PartName="/ppt/slides/slide109.xml" ContentType="application/vnd.openxmlformats-officedocument.presentationml.slide+xml"/>
  <Override PartName="/ppt/slides/slide110.xml" ContentType="application/vnd.openxmlformats-officedocument.presentationml.slide+xml"/>
  <Override PartName="/ppt/slides/slide111.xml" ContentType="application/vnd.openxmlformats-officedocument.presentationml.slide+xml"/>
  <Override PartName="/ppt/slides/slide112.xml" ContentType="application/vnd.openxmlformats-officedocument.presentationml.slide+xml"/>
  <Override PartName="/ppt/slides/slide113.xml" ContentType="application/vnd.openxmlformats-officedocument.presentationml.slide+xml"/>
  <Override PartName="/ppt/slides/slide114.xml" ContentType="application/vnd.openxmlformats-officedocument.presentationml.slide+xml"/>
  <Override PartName="/ppt/slides/slide115.xml" ContentType="application/vnd.openxmlformats-officedocument.presentationml.slide+xml"/>
  <Override PartName="/ppt/slides/slide116.xml" ContentType="application/vnd.openxmlformats-officedocument.presentationml.slide+xml"/>
  <Override PartName="/ppt/slides/slide117.xml" ContentType="application/vnd.openxmlformats-officedocument.presentationml.slide+xml"/>
  <Override PartName="/ppt/slides/slide118.xml" ContentType="application/vnd.openxmlformats-officedocument.presentationml.slide+xml"/>
  <Override PartName="/ppt/slides/slide1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1"/>
  </p:notesMasterIdLst>
  <p:handoutMasterIdLst>
    <p:handoutMasterId r:id="rId122"/>
  </p:handoutMasterIdLst>
  <p:sldIdLst>
    <p:sldId id="474" r:id="rId2"/>
    <p:sldId id="475" r:id="rId3"/>
    <p:sldId id="616" r:id="rId4"/>
    <p:sldId id="702" r:id="rId5"/>
    <p:sldId id="662" r:id="rId6"/>
    <p:sldId id="412" r:id="rId7"/>
    <p:sldId id="404" r:id="rId8"/>
    <p:sldId id="472" r:id="rId9"/>
    <p:sldId id="369" r:id="rId10"/>
    <p:sldId id="517" r:id="rId11"/>
    <p:sldId id="516" r:id="rId12"/>
    <p:sldId id="308" r:id="rId13"/>
    <p:sldId id="309" r:id="rId14"/>
    <p:sldId id="310" r:id="rId15"/>
    <p:sldId id="316" r:id="rId16"/>
    <p:sldId id="319" r:id="rId17"/>
    <p:sldId id="320" r:id="rId18"/>
    <p:sldId id="449" r:id="rId19"/>
    <p:sldId id="713" r:id="rId20"/>
    <p:sldId id="714" r:id="rId21"/>
    <p:sldId id="715" r:id="rId22"/>
    <p:sldId id="716" r:id="rId23"/>
    <p:sldId id="717" r:id="rId24"/>
    <p:sldId id="718" r:id="rId25"/>
    <p:sldId id="719" r:id="rId26"/>
    <p:sldId id="720" r:id="rId27"/>
    <p:sldId id="721" r:id="rId28"/>
    <p:sldId id="722" r:id="rId29"/>
    <p:sldId id="405" r:id="rId30"/>
    <p:sldId id="450" r:id="rId31"/>
    <p:sldId id="267" r:id="rId32"/>
    <p:sldId id="406" r:id="rId33"/>
    <p:sldId id="418" r:id="rId34"/>
    <p:sldId id="419" r:id="rId35"/>
    <p:sldId id="420" r:id="rId36"/>
    <p:sldId id="421" r:id="rId37"/>
    <p:sldId id="422" r:id="rId38"/>
    <p:sldId id="423" r:id="rId39"/>
    <p:sldId id="424" r:id="rId40"/>
    <p:sldId id="425" r:id="rId41"/>
    <p:sldId id="426" r:id="rId42"/>
    <p:sldId id="427" r:id="rId43"/>
    <p:sldId id="428" r:id="rId44"/>
    <p:sldId id="429" r:id="rId45"/>
    <p:sldId id="430" r:id="rId46"/>
    <p:sldId id="431" r:id="rId47"/>
    <p:sldId id="432" r:id="rId48"/>
    <p:sldId id="446" r:id="rId49"/>
    <p:sldId id="360" r:id="rId50"/>
    <p:sldId id="498" r:id="rId51"/>
    <p:sldId id="477" r:id="rId52"/>
    <p:sldId id="479" r:id="rId53"/>
    <p:sldId id="478" r:id="rId54"/>
    <p:sldId id="286" r:id="rId55"/>
    <p:sldId id="409" r:id="rId56"/>
    <p:sldId id="351" r:id="rId57"/>
    <p:sldId id="410" r:id="rId58"/>
    <p:sldId id="358" r:id="rId59"/>
    <p:sldId id="357" r:id="rId60"/>
    <p:sldId id="433" r:id="rId61"/>
    <p:sldId id="383" r:id="rId62"/>
    <p:sldId id="363" r:id="rId63"/>
    <p:sldId id="364" r:id="rId64"/>
    <p:sldId id="366" r:id="rId65"/>
    <p:sldId id="381" r:id="rId66"/>
    <p:sldId id="384" r:id="rId67"/>
    <p:sldId id="379" r:id="rId68"/>
    <p:sldId id="480" r:id="rId69"/>
    <p:sldId id="481" r:id="rId70"/>
    <p:sldId id="482" r:id="rId71"/>
    <p:sldId id="380" r:id="rId72"/>
    <p:sldId id="372" r:id="rId73"/>
    <p:sldId id="483" r:id="rId74"/>
    <p:sldId id="486" r:id="rId75"/>
    <p:sldId id="484" r:id="rId76"/>
    <p:sldId id="385" r:id="rId77"/>
    <p:sldId id="386" r:id="rId78"/>
    <p:sldId id="382" r:id="rId79"/>
    <p:sldId id="399" r:id="rId80"/>
    <p:sldId id="400" r:id="rId81"/>
    <p:sldId id="397" r:id="rId82"/>
    <p:sldId id="398" r:id="rId83"/>
    <p:sldId id="387" r:id="rId84"/>
    <p:sldId id="388" r:id="rId85"/>
    <p:sldId id="391" r:id="rId86"/>
    <p:sldId id="390" r:id="rId87"/>
    <p:sldId id="392" r:id="rId88"/>
    <p:sldId id="393" r:id="rId89"/>
    <p:sldId id="394" r:id="rId90"/>
    <p:sldId id="395" r:id="rId91"/>
    <p:sldId id="401" r:id="rId92"/>
    <p:sldId id="438" r:id="rId93"/>
    <p:sldId id="435" r:id="rId94"/>
    <p:sldId id="668" r:id="rId95"/>
    <p:sldId id="701" r:id="rId96"/>
    <p:sldId id="669" r:id="rId97"/>
    <p:sldId id="556" r:id="rId98"/>
    <p:sldId id="523" r:id="rId99"/>
    <p:sldId id="519" r:id="rId100"/>
    <p:sldId id="339" r:id="rId101"/>
    <p:sldId id="522" r:id="rId102"/>
    <p:sldId id="491" r:id="rId103"/>
    <p:sldId id="492" r:id="rId104"/>
    <p:sldId id="487" r:id="rId105"/>
    <p:sldId id="520" r:id="rId106"/>
    <p:sldId id="521" r:id="rId107"/>
    <p:sldId id="496" r:id="rId108"/>
    <p:sldId id="497" r:id="rId109"/>
    <p:sldId id="495" r:id="rId110"/>
    <p:sldId id="488" r:id="rId111"/>
    <p:sldId id="507" r:id="rId112"/>
    <p:sldId id="508" r:id="rId113"/>
    <p:sldId id="511" r:id="rId114"/>
    <p:sldId id="512" r:id="rId115"/>
    <p:sldId id="513" r:id="rId116"/>
    <p:sldId id="515" r:id="rId117"/>
    <p:sldId id="506" r:id="rId118"/>
    <p:sldId id="437" r:id="rId119"/>
    <p:sldId id="415" r:id="rId120"/>
  </p:sldIdLst>
  <p:sldSz cx="9144000" cy="6858000" type="screen4x3"/>
  <p:notesSz cx="6797675" cy="9928225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99"/>
    <a:srgbClr val="CCFFCC"/>
    <a:srgbClr val="99FF66"/>
    <a:srgbClr val="FF7C80"/>
    <a:srgbClr val="FF9933"/>
    <a:srgbClr val="DDDDDD"/>
    <a:srgbClr val="5F5F5F"/>
    <a:srgbClr val="FF0000"/>
    <a:srgbClr val="F2FE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116" autoAdjust="0"/>
    <p:restoredTop sz="84887" autoAdjust="0"/>
  </p:normalViewPr>
  <p:slideViewPr>
    <p:cSldViewPr>
      <p:cViewPr varScale="1">
        <p:scale>
          <a:sx n="110" d="100"/>
          <a:sy n="110" d="100"/>
        </p:scale>
        <p:origin x="1488" y="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5895" cy="75895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117" Type="http://schemas.openxmlformats.org/officeDocument/2006/relationships/slide" Target="slides/slide116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84" Type="http://schemas.openxmlformats.org/officeDocument/2006/relationships/slide" Target="slides/slide83.xml"/><Relationship Id="rId89" Type="http://schemas.openxmlformats.org/officeDocument/2006/relationships/slide" Target="slides/slide88.xml"/><Relationship Id="rId112" Type="http://schemas.openxmlformats.org/officeDocument/2006/relationships/slide" Target="slides/slide111.xml"/><Relationship Id="rId16" Type="http://schemas.openxmlformats.org/officeDocument/2006/relationships/slide" Target="slides/slide15.xml"/><Relationship Id="rId107" Type="http://schemas.openxmlformats.org/officeDocument/2006/relationships/slide" Target="slides/slide106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102" Type="http://schemas.openxmlformats.org/officeDocument/2006/relationships/slide" Target="slides/slide101.xml"/><Relationship Id="rId123" Type="http://schemas.openxmlformats.org/officeDocument/2006/relationships/presProps" Target="presProps.xml"/><Relationship Id="rId5" Type="http://schemas.openxmlformats.org/officeDocument/2006/relationships/slide" Target="slides/slide4.xml"/><Relationship Id="rId90" Type="http://schemas.openxmlformats.org/officeDocument/2006/relationships/slide" Target="slides/slide89.xml"/><Relationship Id="rId95" Type="http://schemas.openxmlformats.org/officeDocument/2006/relationships/slide" Target="slides/slide94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113" Type="http://schemas.openxmlformats.org/officeDocument/2006/relationships/slide" Target="slides/slide112.xml"/><Relationship Id="rId118" Type="http://schemas.openxmlformats.org/officeDocument/2006/relationships/slide" Target="slides/slide117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59" Type="http://schemas.openxmlformats.org/officeDocument/2006/relationships/slide" Target="slides/slide58.xml"/><Relationship Id="rId103" Type="http://schemas.openxmlformats.org/officeDocument/2006/relationships/slide" Target="slides/slide102.xml"/><Relationship Id="rId108" Type="http://schemas.openxmlformats.org/officeDocument/2006/relationships/slide" Target="slides/slide107.xml"/><Relationship Id="rId124" Type="http://schemas.openxmlformats.org/officeDocument/2006/relationships/viewProps" Target="viewProps.xml"/><Relationship Id="rId54" Type="http://schemas.openxmlformats.org/officeDocument/2006/relationships/slide" Target="slides/slide53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91" Type="http://schemas.openxmlformats.org/officeDocument/2006/relationships/slide" Target="slides/slide90.xml"/><Relationship Id="rId96" Type="http://schemas.openxmlformats.org/officeDocument/2006/relationships/slide" Target="slides/slide9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49" Type="http://schemas.openxmlformats.org/officeDocument/2006/relationships/slide" Target="slides/slide48.xml"/><Relationship Id="rId114" Type="http://schemas.openxmlformats.org/officeDocument/2006/relationships/slide" Target="slides/slide113.xml"/><Relationship Id="rId119" Type="http://schemas.openxmlformats.org/officeDocument/2006/relationships/slide" Target="slides/slide118.xml"/><Relationship Id="rId44" Type="http://schemas.openxmlformats.org/officeDocument/2006/relationships/slide" Target="slides/slide43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109" Type="http://schemas.openxmlformats.org/officeDocument/2006/relationships/slide" Target="slides/slide10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97" Type="http://schemas.openxmlformats.org/officeDocument/2006/relationships/slide" Target="slides/slide96.xml"/><Relationship Id="rId104" Type="http://schemas.openxmlformats.org/officeDocument/2006/relationships/slide" Target="slides/slide103.xml"/><Relationship Id="rId120" Type="http://schemas.openxmlformats.org/officeDocument/2006/relationships/slide" Target="slides/slide119.xml"/><Relationship Id="rId125" Type="http://schemas.openxmlformats.org/officeDocument/2006/relationships/theme" Target="theme/theme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92" Type="http://schemas.openxmlformats.org/officeDocument/2006/relationships/slide" Target="slides/slide91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Relationship Id="rId87" Type="http://schemas.openxmlformats.org/officeDocument/2006/relationships/slide" Target="slides/slide86.xml"/><Relationship Id="rId110" Type="http://schemas.openxmlformats.org/officeDocument/2006/relationships/slide" Target="slides/slide109.xml"/><Relationship Id="rId115" Type="http://schemas.openxmlformats.org/officeDocument/2006/relationships/slide" Target="slides/slide11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56" Type="http://schemas.openxmlformats.org/officeDocument/2006/relationships/slide" Target="slides/slide55.xml"/><Relationship Id="rId77" Type="http://schemas.openxmlformats.org/officeDocument/2006/relationships/slide" Target="slides/slide76.xml"/><Relationship Id="rId100" Type="http://schemas.openxmlformats.org/officeDocument/2006/relationships/slide" Target="slides/slide99.xml"/><Relationship Id="rId105" Type="http://schemas.openxmlformats.org/officeDocument/2006/relationships/slide" Target="slides/slide104.xml"/><Relationship Id="rId12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93" Type="http://schemas.openxmlformats.org/officeDocument/2006/relationships/slide" Target="slides/slide92.xml"/><Relationship Id="rId98" Type="http://schemas.openxmlformats.org/officeDocument/2006/relationships/slide" Target="slides/slide97.xml"/><Relationship Id="rId12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5" Type="http://schemas.openxmlformats.org/officeDocument/2006/relationships/slide" Target="slides/slide24.xml"/><Relationship Id="rId46" Type="http://schemas.openxmlformats.org/officeDocument/2006/relationships/slide" Target="slides/slide45.xml"/><Relationship Id="rId67" Type="http://schemas.openxmlformats.org/officeDocument/2006/relationships/slide" Target="slides/slide66.xml"/><Relationship Id="rId116" Type="http://schemas.openxmlformats.org/officeDocument/2006/relationships/slide" Target="slides/slide11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slide" Target="slides/slide61.xml"/><Relationship Id="rId83" Type="http://schemas.openxmlformats.org/officeDocument/2006/relationships/slide" Target="slides/slide82.xml"/><Relationship Id="rId88" Type="http://schemas.openxmlformats.org/officeDocument/2006/relationships/slide" Target="slides/slide87.xml"/><Relationship Id="rId111" Type="http://schemas.openxmlformats.org/officeDocument/2006/relationships/slide" Target="slides/slide110.xml"/><Relationship Id="rId15" Type="http://schemas.openxmlformats.org/officeDocument/2006/relationships/slide" Target="slides/slide14.xml"/><Relationship Id="rId36" Type="http://schemas.openxmlformats.org/officeDocument/2006/relationships/slide" Target="slides/slide35.xml"/><Relationship Id="rId57" Type="http://schemas.openxmlformats.org/officeDocument/2006/relationships/slide" Target="slides/slide56.xml"/><Relationship Id="rId106" Type="http://schemas.openxmlformats.org/officeDocument/2006/relationships/slide" Target="slides/slide105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52" Type="http://schemas.openxmlformats.org/officeDocument/2006/relationships/slide" Target="slides/slide51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94" Type="http://schemas.openxmlformats.org/officeDocument/2006/relationships/slide" Target="slides/slide93.xml"/><Relationship Id="rId99" Type="http://schemas.openxmlformats.org/officeDocument/2006/relationships/slide" Target="slides/slide98.xml"/><Relationship Id="rId101" Type="http://schemas.openxmlformats.org/officeDocument/2006/relationships/slide" Target="slides/slide100.xml"/><Relationship Id="rId12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479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2" rIns="91824" bIns="45912" numCol="1" anchor="t" anchorCtr="0" compatLnSpc="1">
            <a:prstTxWarp prst="textNoShape">
              <a:avLst/>
            </a:prstTxWarp>
          </a:bodyPr>
          <a:lstStyle>
            <a:lvl1pPr algn="l" defTabSz="9175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3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245" y="0"/>
            <a:ext cx="2945955" cy="49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2" rIns="91824" bIns="45912" numCol="1" anchor="t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3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7546"/>
            <a:ext cx="2944479" cy="4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2" rIns="91824" bIns="45912" numCol="1" anchor="b" anchorCtr="0" compatLnSpc="1">
            <a:prstTxWarp prst="textNoShape">
              <a:avLst/>
            </a:prstTxWarp>
          </a:bodyPr>
          <a:lstStyle>
            <a:lvl1pPr algn="l" defTabSz="9175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93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245" y="9427546"/>
            <a:ext cx="2945955" cy="49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24" tIns="45912" rIns="91824" bIns="45912" numCol="1" anchor="b" anchorCtr="0" compatLnSpc="1">
            <a:prstTxWarp prst="textNoShape">
              <a:avLst/>
            </a:prstTxWarp>
          </a:bodyPr>
          <a:lstStyle>
            <a:lvl1pPr algn="r" defTabSz="917575">
              <a:defRPr sz="1200"/>
            </a:lvl1pPr>
          </a:lstStyle>
          <a:p>
            <a:pPr>
              <a:defRPr/>
            </a:pPr>
            <a:fld id="{1B0D12DC-C15C-4CAD-A337-072ADB37A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504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1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41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245" y="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62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41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0063" y="4714594"/>
            <a:ext cx="5437550" cy="446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41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83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41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245" y="9430830"/>
            <a:ext cx="2945955" cy="495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053797-5927-4F50-9244-E2ECC6D7E0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4755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D58937A5-0BD1-4B23-8F46-92EB941D0859}" type="slidenum">
              <a:rPr lang="en-US" altLang="en-US" smtClean="0"/>
              <a:pPr eaLnBrk="1" hangingPunct="1"/>
              <a:t>1</a:t>
            </a:fld>
            <a:endParaRPr lang="en-US" alt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AE3A7A-81A6-2C4E-869F-5154D97992F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6881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B3F21-76B0-4604-9560-994F67D1C4DA}" type="slidenum">
              <a:rPr lang="en-GB" smtClean="0"/>
              <a:pPr/>
              <a:t>117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1882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4F4D12-0A87-4DD8-B5D3-76B5719B7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1616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F77B68-C704-4CE3-848D-CA44081AE4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5201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55260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552608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98D43D-E60F-4D24-929A-8A223ACDB1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4169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8463" y="1000125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000125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0D8F4-90D4-408D-A017-24934D471C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9155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8463" y="1000125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9463" y="1000125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89463" y="3338513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93460B-C59A-4477-A1BF-E752CAAC1F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2371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98463" y="1000125"/>
            <a:ext cx="4038600" cy="45259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9463" y="1000125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89463" y="3338513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3E9816-7A55-471B-990E-39F064AB9B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213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98463" y="1000125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589463" y="1000125"/>
            <a:ext cx="4038600" cy="21859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98463" y="3338513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89463" y="3338513"/>
            <a:ext cx="4038600" cy="21875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8195A-F10B-4A3F-8057-732F5C887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35233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/>
              <a:t>Mastertextformat bearbeiten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“Injection, Extraction &amp; Transfer”, CAS, Chavannes 2017, </a:t>
            </a:r>
            <a:r>
              <a:rPr lang="en-GB" dirty="0" err="1"/>
              <a:t>Dr.</a:t>
            </a:r>
            <a:r>
              <a:rPr lang="en-GB" dirty="0"/>
              <a:t> Janet Schmidt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1AEAC9-2045-E74D-B9FB-21563454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3475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/>
              <a:t>Mastertextformat bearbeiten</a:t>
            </a:r>
          </a:p>
          <a:p>
            <a:pPr lvl="1" eaLnBrk="1" latinLnBrk="0" hangingPunct="1"/>
            <a:r>
              <a:rPr lang="de-DE"/>
              <a:t>Zweite Ebene</a:t>
            </a:r>
          </a:p>
          <a:p>
            <a:pPr lvl="2" eaLnBrk="1" latinLnBrk="0" hangingPunct="1"/>
            <a:r>
              <a:rPr lang="de-DE"/>
              <a:t>Dritte Ebene</a:t>
            </a:r>
          </a:p>
          <a:p>
            <a:pPr lvl="3" eaLnBrk="1" latinLnBrk="0" hangingPunct="1"/>
            <a:r>
              <a:rPr lang="de-DE"/>
              <a:t>Vierte Ebene</a:t>
            </a:r>
          </a:p>
          <a:p>
            <a:pPr lvl="4" eaLnBrk="1" latinLnBrk="0" hangingPunct="1"/>
            <a:r>
              <a:rPr lang="de-DE"/>
              <a:t>Fünfte Ebene</a:t>
            </a:r>
            <a:endParaRPr kumimoji="0" lang="en-US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/>
              <a:t>“Injection, Extraction &amp; Transfer”, CAS, Chavannes 2017, </a:t>
            </a:r>
            <a:r>
              <a:rPr lang="en-GB" dirty="0" err="1"/>
              <a:t>Dr.</a:t>
            </a:r>
            <a:r>
              <a:rPr lang="en-GB" dirty="0"/>
              <a:t> Janet Schmidt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1AEAC9-2045-E74D-B9FB-215634540F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45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EE05F4-9BB0-4031-ABC2-CF940B5BCA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545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8FE5D2-FE3A-47A5-A745-E63D9B93E0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096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98463" y="10001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9463" y="100012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4EF37-CB4F-46A3-A246-C3F687763C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0386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53EB3-B88D-4E86-80EB-E607583579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8635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3DF11-B3DA-48F0-AD62-C0FB5FAC52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243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B8A6AA-7FDF-4D13-A86A-854317DE0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932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F143C6-BC2B-4F4F-A817-5A129D461F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32343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A5967E-8107-4D5E-B956-ECA31131C6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44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96913"/>
          </a:xfrm>
          <a:prstGeom prst="rect">
            <a:avLst/>
          </a:prstGeom>
          <a:solidFill>
            <a:srgbClr val="F2FEDE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73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9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8463" y="1000125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9622353-2C88-40D2-B8A2-267425B185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696913"/>
            <a:ext cx="9144000" cy="0"/>
          </a:xfrm>
          <a:prstGeom prst="line">
            <a:avLst/>
          </a:prstGeom>
          <a:noFill/>
          <a:ln w="15875">
            <a:solidFill>
              <a:srgbClr val="003300"/>
            </a:solidFill>
            <a:round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2000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20000"/>
        </a:spcAft>
        <a:buChar char="–"/>
        <a:defRPr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20000"/>
        </a:spcAft>
        <a:buChar char="•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20000"/>
        </a:spcAft>
        <a:buChar char="–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2000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27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28.bin"/></Relationships>
</file>

<file path=ppt/slides/_rels/slide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emf"/><Relationship Id="rId7" Type="http://schemas.openxmlformats.org/officeDocument/2006/relationships/image" Target="../media/image27.emf"/><Relationship Id="rId2" Type="http://schemas.openxmlformats.org/officeDocument/2006/relationships/oleObject" Target="../embeddings/oleObject126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28.bin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27.bin"/></Relationships>
</file>

<file path=ppt/slides/_rels/slide10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2.bin"/><Relationship Id="rId3" Type="http://schemas.openxmlformats.org/officeDocument/2006/relationships/image" Target="../media/image98.emf"/><Relationship Id="rId7" Type="http://schemas.openxmlformats.org/officeDocument/2006/relationships/image" Target="../media/image27.emf"/><Relationship Id="rId2" Type="http://schemas.openxmlformats.org/officeDocument/2006/relationships/oleObject" Target="../embeddings/oleObject12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31.bin"/><Relationship Id="rId5" Type="http://schemas.openxmlformats.org/officeDocument/2006/relationships/image" Target="../media/image26.emf"/><Relationship Id="rId4" Type="http://schemas.openxmlformats.org/officeDocument/2006/relationships/oleObject" Target="../embeddings/oleObject130.bin"/><Relationship Id="rId9" Type="http://schemas.openxmlformats.org/officeDocument/2006/relationships/image" Target="../media/image99.emf"/></Relationships>
</file>

<file path=ppt/slides/_rels/slide10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6.bin"/><Relationship Id="rId13" Type="http://schemas.openxmlformats.org/officeDocument/2006/relationships/image" Target="../media/image105.emf"/><Relationship Id="rId3" Type="http://schemas.openxmlformats.org/officeDocument/2006/relationships/image" Target="../media/image100.wmf"/><Relationship Id="rId7" Type="http://schemas.openxmlformats.org/officeDocument/2006/relationships/image" Target="../media/image102.emf"/><Relationship Id="rId12" Type="http://schemas.openxmlformats.org/officeDocument/2006/relationships/oleObject" Target="../embeddings/oleObject138.bin"/><Relationship Id="rId2" Type="http://schemas.openxmlformats.org/officeDocument/2006/relationships/oleObject" Target="../embeddings/oleObject133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35.bin"/><Relationship Id="rId11" Type="http://schemas.openxmlformats.org/officeDocument/2006/relationships/image" Target="../media/image104.emf"/><Relationship Id="rId5" Type="http://schemas.openxmlformats.org/officeDocument/2006/relationships/image" Target="../media/image101.wmf"/><Relationship Id="rId15" Type="http://schemas.openxmlformats.org/officeDocument/2006/relationships/image" Target="../media/image106.emf"/><Relationship Id="rId10" Type="http://schemas.openxmlformats.org/officeDocument/2006/relationships/oleObject" Target="../embeddings/oleObject137.bin"/><Relationship Id="rId4" Type="http://schemas.openxmlformats.org/officeDocument/2006/relationships/oleObject" Target="../embeddings/oleObject134.bin"/><Relationship Id="rId9" Type="http://schemas.openxmlformats.org/officeDocument/2006/relationships/image" Target="../media/image103.emf"/><Relationship Id="rId14" Type="http://schemas.openxmlformats.org/officeDocument/2006/relationships/oleObject" Target="../embeddings/oleObject139.bin"/></Relationships>
</file>

<file path=ppt/slides/_rels/slide10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3.bin"/><Relationship Id="rId13" Type="http://schemas.openxmlformats.org/officeDocument/2006/relationships/image" Target="../media/image110.emf"/><Relationship Id="rId18" Type="http://schemas.openxmlformats.org/officeDocument/2006/relationships/oleObject" Target="../embeddings/oleObject148.bin"/><Relationship Id="rId3" Type="http://schemas.openxmlformats.org/officeDocument/2006/relationships/image" Target="../media/image100.wmf"/><Relationship Id="rId21" Type="http://schemas.openxmlformats.org/officeDocument/2006/relationships/image" Target="../media/image106.emf"/><Relationship Id="rId7" Type="http://schemas.openxmlformats.org/officeDocument/2006/relationships/image" Target="../media/image107.emf"/><Relationship Id="rId12" Type="http://schemas.openxmlformats.org/officeDocument/2006/relationships/oleObject" Target="../embeddings/oleObject145.bin"/><Relationship Id="rId17" Type="http://schemas.openxmlformats.org/officeDocument/2006/relationships/image" Target="../media/image112.emf"/><Relationship Id="rId2" Type="http://schemas.openxmlformats.org/officeDocument/2006/relationships/oleObject" Target="../embeddings/oleObject140.bin"/><Relationship Id="rId16" Type="http://schemas.openxmlformats.org/officeDocument/2006/relationships/oleObject" Target="../embeddings/oleObject147.bin"/><Relationship Id="rId20" Type="http://schemas.openxmlformats.org/officeDocument/2006/relationships/oleObject" Target="../embeddings/oleObject149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42.bin"/><Relationship Id="rId11" Type="http://schemas.openxmlformats.org/officeDocument/2006/relationships/image" Target="../media/image109.emf"/><Relationship Id="rId5" Type="http://schemas.openxmlformats.org/officeDocument/2006/relationships/image" Target="../media/image101.wmf"/><Relationship Id="rId15" Type="http://schemas.openxmlformats.org/officeDocument/2006/relationships/image" Target="../media/image111.emf"/><Relationship Id="rId23" Type="http://schemas.openxmlformats.org/officeDocument/2006/relationships/image" Target="../media/image114.emf"/><Relationship Id="rId10" Type="http://schemas.openxmlformats.org/officeDocument/2006/relationships/oleObject" Target="../embeddings/oleObject144.bin"/><Relationship Id="rId19" Type="http://schemas.openxmlformats.org/officeDocument/2006/relationships/image" Target="../media/image113.emf"/><Relationship Id="rId4" Type="http://schemas.openxmlformats.org/officeDocument/2006/relationships/oleObject" Target="../embeddings/oleObject141.bin"/><Relationship Id="rId9" Type="http://schemas.openxmlformats.org/officeDocument/2006/relationships/image" Target="../media/image108.emf"/><Relationship Id="rId14" Type="http://schemas.openxmlformats.org/officeDocument/2006/relationships/oleObject" Target="../embeddings/oleObject146.bin"/><Relationship Id="rId22" Type="http://schemas.openxmlformats.org/officeDocument/2006/relationships/oleObject" Target="../embeddings/oleObject150.bin"/></Relationships>
</file>

<file path=ppt/slides/_rels/slide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oleObject" Target="../embeddings/oleObject15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152.bin"/></Relationships>
</file>

<file path=ppt/slides/_rels/slide10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oleObject" Target="../embeddings/oleObject15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154.bin"/></Relationships>
</file>

<file path=ppt/slides/_rels/slide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oleObject" Target="../embeddings/oleObject15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156.bin"/></Relationships>
</file>

<file path=ppt/slides/_rels/slide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2" Type="http://schemas.openxmlformats.org/officeDocument/2006/relationships/oleObject" Target="../embeddings/oleObject15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158.bin"/></Relationships>
</file>

<file path=ppt/slides/_rels/slide10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wmf"/><Relationship Id="rId7" Type="http://schemas.openxmlformats.org/officeDocument/2006/relationships/image" Target="../media/image105.emf"/><Relationship Id="rId2" Type="http://schemas.openxmlformats.org/officeDocument/2006/relationships/oleObject" Target="../embeddings/oleObject15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61.bin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160.bin"/></Relationships>
</file>

<file path=ppt/slides/_rels/slide10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5.bin"/><Relationship Id="rId3" Type="http://schemas.openxmlformats.org/officeDocument/2006/relationships/image" Target="../media/image100.wmf"/><Relationship Id="rId7" Type="http://schemas.openxmlformats.org/officeDocument/2006/relationships/image" Target="../media/image115.emf"/><Relationship Id="rId2" Type="http://schemas.openxmlformats.org/officeDocument/2006/relationships/oleObject" Target="../embeddings/oleObject162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64.bin"/><Relationship Id="rId5" Type="http://schemas.openxmlformats.org/officeDocument/2006/relationships/image" Target="../media/image101.wmf"/><Relationship Id="rId4" Type="http://schemas.openxmlformats.org/officeDocument/2006/relationships/oleObject" Target="../embeddings/oleObject163.bin"/><Relationship Id="rId9" Type="http://schemas.openxmlformats.org/officeDocument/2006/relationships/image" Target="../media/image11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29.bin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0.bin"/></Relationships>
</file>

<file path=ppt/slides/_rels/slide1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9.bin"/><Relationship Id="rId13" Type="http://schemas.openxmlformats.org/officeDocument/2006/relationships/image" Target="../media/image118.emf"/><Relationship Id="rId3" Type="http://schemas.openxmlformats.org/officeDocument/2006/relationships/image" Target="../media/image100.wmf"/><Relationship Id="rId7" Type="http://schemas.openxmlformats.org/officeDocument/2006/relationships/image" Target="../media/image117.emf"/><Relationship Id="rId12" Type="http://schemas.openxmlformats.org/officeDocument/2006/relationships/oleObject" Target="../embeddings/oleObject171.bin"/><Relationship Id="rId2" Type="http://schemas.openxmlformats.org/officeDocument/2006/relationships/oleObject" Target="../embeddings/oleObject166.bin"/><Relationship Id="rId1" Type="http://schemas.openxmlformats.org/officeDocument/2006/relationships/slideLayout" Target="../slideLayouts/slideLayout4.xml"/><Relationship Id="rId6" Type="http://schemas.openxmlformats.org/officeDocument/2006/relationships/oleObject" Target="../embeddings/oleObject168.bin"/><Relationship Id="rId11" Type="http://schemas.openxmlformats.org/officeDocument/2006/relationships/image" Target="../media/image114.emf"/><Relationship Id="rId5" Type="http://schemas.openxmlformats.org/officeDocument/2006/relationships/image" Target="../media/image101.wmf"/><Relationship Id="rId10" Type="http://schemas.openxmlformats.org/officeDocument/2006/relationships/oleObject" Target="../embeddings/oleObject170.bin"/><Relationship Id="rId4" Type="http://schemas.openxmlformats.org/officeDocument/2006/relationships/oleObject" Target="../embeddings/oleObject167.bin"/><Relationship Id="rId9" Type="http://schemas.openxmlformats.org/officeDocument/2006/relationships/image" Target="../media/image106.emf"/></Relationships>
</file>

<file path=ppt/slides/_rels/slide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4.xml"/></Relationships>
</file>

<file path=ppt/slides/_rels/slide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4.xml"/></Relationships>
</file>

<file path=ppt/slides/_rels/slide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4.xml"/></Relationships>
</file>

<file path=ppt/slides/_rels/slide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4.xml"/></Relationships>
</file>

<file path=ppt/slides/_rels/slide1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emf"/><Relationship Id="rId3" Type="http://schemas.openxmlformats.org/officeDocument/2006/relationships/oleObject" Target="../embeddings/oleObject172.bin"/><Relationship Id="rId7" Type="http://schemas.openxmlformats.org/officeDocument/2006/relationships/oleObject" Target="../embeddings/oleObject174.bin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1.emf"/><Relationship Id="rId5" Type="http://schemas.openxmlformats.org/officeDocument/2006/relationships/oleObject" Target="../embeddings/oleObject173.bin"/><Relationship Id="rId4" Type="http://schemas.openxmlformats.org/officeDocument/2006/relationships/image" Target="../media/image120.emf"/></Relationships>
</file>

<file path=ppt/slides/_rels/slide1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2.emf"/><Relationship Id="rId3" Type="http://schemas.openxmlformats.org/officeDocument/2006/relationships/oleObject" Target="../embeddings/oleObject175.bin"/><Relationship Id="rId7" Type="http://schemas.openxmlformats.org/officeDocument/2006/relationships/oleObject" Target="../embeddings/oleObject177.bin"/><Relationship Id="rId12" Type="http://schemas.openxmlformats.org/officeDocument/2006/relationships/image" Target="../media/image125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1.emf"/><Relationship Id="rId11" Type="http://schemas.openxmlformats.org/officeDocument/2006/relationships/image" Target="../media/image124.emf"/><Relationship Id="rId5" Type="http://schemas.openxmlformats.org/officeDocument/2006/relationships/oleObject" Target="../embeddings/oleObject176.bin"/><Relationship Id="rId10" Type="http://schemas.openxmlformats.org/officeDocument/2006/relationships/image" Target="../media/image123.emf"/><Relationship Id="rId4" Type="http://schemas.openxmlformats.org/officeDocument/2006/relationships/image" Target="../media/image120.emf"/><Relationship Id="rId9" Type="http://schemas.openxmlformats.org/officeDocument/2006/relationships/oleObject" Target="../embeddings/oleObject178.bin"/></Relationships>
</file>

<file path=ppt/slides/_rels/slide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7.emf"/></Relationships>
</file>

<file path=ppt/slides/_rels/slide1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7" Type="http://schemas.openxmlformats.org/officeDocument/2006/relationships/image" Target="../media/image128.png"/><Relationship Id="rId2" Type="http://schemas.openxmlformats.org/officeDocument/2006/relationships/oleObject" Target="../embeddings/oleObject179.bin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81.bin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80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31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33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4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35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6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37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38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39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40.bin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41.bin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42.bin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3.bin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44.bin"/><Relationship Id="rId4" Type="http://schemas.openxmlformats.org/officeDocument/2006/relationships/image" Target="../media/image31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2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2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2.w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2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2.w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2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2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2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4.bin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43.bin"/><Relationship Id="rId4" Type="http://schemas.openxmlformats.org/officeDocument/2006/relationships/image" Target="../media/image32.wmf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image" Target="../media/image4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46.bin"/><Relationship Id="rId4" Type="http://schemas.openxmlformats.org/officeDocument/2006/relationships/image" Target="../media/image31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7.bin"/><Relationship Id="rId2" Type="http://schemas.openxmlformats.org/officeDocument/2006/relationships/image" Target="../media/image4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48.bin"/><Relationship Id="rId4" Type="http://schemas.openxmlformats.org/officeDocument/2006/relationships/image" Target="../media/image31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9.bin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50.bin"/><Relationship Id="rId4" Type="http://schemas.openxmlformats.org/officeDocument/2006/relationships/image" Target="../media/image31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1.bin"/><Relationship Id="rId2" Type="http://schemas.openxmlformats.org/officeDocument/2006/relationships/image" Target="../media/image4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52.bin"/><Relationship Id="rId4" Type="http://schemas.openxmlformats.org/officeDocument/2006/relationships/image" Target="../media/image31.w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3.bin"/><Relationship Id="rId2" Type="http://schemas.openxmlformats.org/officeDocument/2006/relationships/image" Target="../media/image4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54.bin"/><Relationship Id="rId4" Type="http://schemas.openxmlformats.org/officeDocument/2006/relationships/image" Target="../media/image31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5.bin"/><Relationship Id="rId2" Type="http://schemas.openxmlformats.org/officeDocument/2006/relationships/image" Target="../media/image50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56.bin"/><Relationship Id="rId4" Type="http://schemas.openxmlformats.org/officeDocument/2006/relationships/image" Target="../media/image31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7.bin"/><Relationship Id="rId2" Type="http://schemas.openxmlformats.org/officeDocument/2006/relationships/image" Target="../media/image5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58.bin"/><Relationship Id="rId4" Type="http://schemas.openxmlformats.org/officeDocument/2006/relationships/image" Target="../media/image31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9.bin"/><Relationship Id="rId2" Type="http://schemas.openxmlformats.org/officeDocument/2006/relationships/image" Target="../media/image5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60.bin"/><Relationship Id="rId4" Type="http://schemas.openxmlformats.org/officeDocument/2006/relationships/image" Target="../media/image31.wmf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1.bin"/><Relationship Id="rId2" Type="http://schemas.openxmlformats.org/officeDocument/2006/relationships/image" Target="../media/image5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62.bin"/><Relationship Id="rId4" Type="http://schemas.openxmlformats.org/officeDocument/2006/relationships/image" Target="../media/image31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3.bin"/><Relationship Id="rId2" Type="http://schemas.openxmlformats.org/officeDocument/2006/relationships/image" Target="../media/image54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64.bin"/><Relationship Id="rId4" Type="http://schemas.openxmlformats.org/officeDocument/2006/relationships/image" Target="../media/image31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5.bin"/><Relationship Id="rId2" Type="http://schemas.openxmlformats.org/officeDocument/2006/relationships/image" Target="../media/image5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66.bin"/><Relationship Id="rId4" Type="http://schemas.openxmlformats.org/officeDocument/2006/relationships/image" Target="../media/image31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7.bin"/><Relationship Id="rId2" Type="http://schemas.openxmlformats.org/officeDocument/2006/relationships/image" Target="../media/image5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68.bin"/><Relationship Id="rId4" Type="http://schemas.openxmlformats.org/officeDocument/2006/relationships/image" Target="../media/image31.w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9.bin"/><Relationship Id="rId2" Type="http://schemas.openxmlformats.org/officeDocument/2006/relationships/image" Target="../media/image5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70.bin"/><Relationship Id="rId4" Type="http://schemas.openxmlformats.org/officeDocument/2006/relationships/image" Target="../media/image31.wmf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1.bin"/><Relationship Id="rId2" Type="http://schemas.openxmlformats.org/officeDocument/2006/relationships/image" Target="../media/image58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72.bin"/><Relationship Id="rId4" Type="http://schemas.openxmlformats.org/officeDocument/2006/relationships/image" Target="../media/image31.w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3.bin"/><Relationship Id="rId2" Type="http://schemas.openxmlformats.org/officeDocument/2006/relationships/image" Target="../media/image59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74.bin"/><Relationship Id="rId4" Type="http://schemas.openxmlformats.org/officeDocument/2006/relationships/image" Target="../media/image31.wmf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4.emf"/><Relationship Id="rId7" Type="http://schemas.openxmlformats.org/officeDocument/2006/relationships/image" Target="../media/image6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7.x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8.emf"/><Relationship Id="rId5" Type="http://schemas.openxmlformats.org/officeDocument/2006/relationships/image" Target="../media/image5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7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60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5.bin"/><Relationship Id="rId2" Type="http://schemas.openxmlformats.org/officeDocument/2006/relationships/image" Target="../media/image66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wmf"/><Relationship Id="rId5" Type="http://schemas.openxmlformats.org/officeDocument/2006/relationships/oleObject" Target="../embeddings/oleObject76.bin"/><Relationship Id="rId4" Type="http://schemas.openxmlformats.org/officeDocument/2006/relationships/image" Target="../media/image31.wmf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emf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77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78.bin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79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80.bin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81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82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83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84.bin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85.bin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wmf"/><Relationship Id="rId4" Type="http://schemas.openxmlformats.org/officeDocument/2006/relationships/oleObject" Target="../embeddings/oleObject86.bin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1.bin"/><Relationship Id="rId13" Type="http://schemas.openxmlformats.org/officeDocument/2006/relationships/oleObject" Target="../embeddings/oleObject96.bin"/><Relationship Id="rId3" Type="http://schemas.openxmlformats.org/officeDocument/2006/relationships/image" Target="../media/image31.wmf"/><Relationship Id="rId7" Type="http://schemas.openxmlformats.org/officeDocument/2006/relationships/oleObject" Target="../embeddings/oleObject90.bin"/><Relationship Id="rId12" Type="http://schemas.openxmlformats.org/officeDocument/2006/relationships/oleObject" Target="../embeddings/oleObject95.bin"/><Relationship Id="rId2" Type="http://schemas.openxmlformats.org/officeDocument/2006/relationships/oleObject" Target="../embeddings/oleObject87.bin"/><Relationship Id="rId1" Type="http://schemas.openxmlformats.org/officeDocument/2006/relationships/slideLayout" Target="../slideLayouts/slideLayout12.xml"/><Relationship Id="rId6" Type="http://schemas.openxmlformats.org/officeDocument/2006/relationships/oleObject" Target="../embeddings/oleObject89.bin"/><Relationship Id="rId11" Type="http://schemas.openxmlformats.org/officeDocument/2006/relationships/oleObject" Target="../embeddings/oleObject94.bin"/><Relationship Id="rId5" Type="http://schemas.openxmlformats.org/officeDocument/2006/relationships/image" Target="../media/image32.wmf"/><Relationship Id="rId10" Type="http://schemas.openxmlformats.org/officeDocument/2006/relationships/oleObject" Target="../embeddings/oleObject93.bin"/><Relationship Id="rId4" Type="http://schemas.openxmlformats.org/officeDocument/2006/relationships/oleObject" Target="../embeddings/oleObject88.bin"/><Relationship Id="rId9" Type="http://schemas.openxmlformats.org/officeDocument/2006/relationships/oleObject" Target="../embeddings/oleObject92.bin"/><Relationship Id="rId14" Type="http://schemas.openxmlformats.org/officeDocument/2006/relationships/image" Target="../media/image70.png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71.png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wmf"/><Relationship Id="rId2" Type="http://schemas.openxmlformats.org/officeDocument/2006/relationships/oleObject" Target="../embeddings/oleObject97.bin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74.emf"/></Relationships>
</file>

<file path=ppt/slides/_rels/slide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98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99.bin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00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1.bin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13" Type="http://schemas.openxmlformats.org/officeDocument/2006/relationships/image" Target="../media/image15.emf"/><Relationship Id="rId3" Type="http://schemas.openxmlformats.org/officeDocument/2006/relationships/image" Target="../media/image10.emf"/><Relationship Id="rId7" Type="http://schemas.openxmlformats.org/officeDocument/2006/relationships/image" Target="../media/image12.emf"/><Relationship Id="rId12" Type="http://schemas.openxmlformats.org/officeDocument/2006/relationships/oleObject" Target="../embeddings/oleObject11.bin"/><Relationship Id="rId2" Type="http://schemas.openxmlformats.org/officeDocument/2006/relationships/oleObject" Target="../embeddings/oleObject6.bin"/><Relationship Id="rId1" Type="http://schemas.openxmlformats.org/officeDocument/2006/relationships/slideLayout" Target="../slideLayouts/slideLayout14.x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4.emf"/><Relationship Id="rId5" Type="http://schemas.openxmlformats.org/officeDocument/2006/relationships/image" Target="../media/image11.emf"/><Relationship Id="rId15" Type="http://schemas.openxmlformats.org/officeDocument/2006/relationships/image" Target="../media/image16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3.emf"/><Relationship Id="rId14" Type="http://schemas.openxmlformats.org/officeDocument/2006/relationships/oleObject" Target="../embeddings/oleObject12.bin"/></Relationships>
</file>

<file path=ppt/slides/_rels/slide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0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3.bin"/></Relationships>
</file>

<file path=ppt/slides/_rels/slide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0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5.bin"/></Relationships>
</file>

<file path=ppt/slides/_rels/slide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06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9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7.bin"/></Relationships>
</file>

<file path=ppt/slides/_rels/slide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08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09.bin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10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11.bin"/></Relationships>
</file>

<file path=ppt/slides/_rels/slide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1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2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13.bin"/></Relationships>
</file>

<file path=ppt/slides/_rels/slide8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1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15.bin"/></Relationships>
</file>

<file path=ppt/slides/_rels/slide8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16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4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17.bin"/></Relationships>
</file>

<file path=ppt/slides/_rels/slide8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18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19.bin"/></Relationships>
</file>

<file path=ppt/slides/_rels/slide8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20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6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21.bin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6.bin"/><Relationship Id="rId13" Type="http://schemas.openxmlformats.org/officeDocument/2006/relationships/image" Target="../media/image22.wmf"/><Relationship Id="rId18" Type="http://schemas.openxmlformats.org/officeDocument/2006/relationships/oleObject" Target="../embeddings/oleObject21.bin"/><Relationship Id="rId26" Type="http://schemas.openxmlformats.org/officeDocument/2006/relationships/oleObject" Target="../embeddings/oleObject25.bin"/><Relationship Id="rId3" Type="http://schemas.openxmlformats.org/officeDocument/2006/relationships/image" Target="../media/image17.wmf"/><Relationship Id="rId21" Type="http://schemas.openxmlformats.org/officeDocument/2006/relationships/image" Target="../media/image26.emf"/><Relationship Id="rId7" Type="http://schemas.openxmlformats.org/officeDocument/2006/relationships/image" Target="../media/image19.wmf"/><Relationship Id="rId12" Type="http://schemas.openxmlformats.org/officeDocument/2006/relationships/oleObject" Target="../embeddings/oleObject18.bin"/><Relationship Id="rId17" Type="http://schemas.openxmlformats.org/officeDocument/2006/relationships/image" Target="../media/image24.wmf"/><Relationship Id="rId25" Type="http://schemas.openxmlformats.org/officeDocument/2006/relationships/image" Target="../media/image28.emf"/><Relationship Id="rId2" Type="http://schemas.openxmlformats.org/officeDocument/2006/relationships/oleObject" Target="../embeddings/oleObject13.bin"/><Relationship Id="rId16" Type="http://schemas.openxmlformats.org/officeDocument/2006/relationships/oleObject" Target="../embeddings/oleObject20.bin"/><Relationship Id="rId20" Type="http://schemas.openxmlformats.org/officeDocument/2006/relationships/oleObject" Target="../embeddings/oleObject22.bin"/><Relationship Id="rId29" Type="http://schemas.openxmlformats.org/officeDocument/2006/relationships/image" Target="../media/image30.emf"/><Relationship Id="rId1" Type="http://schemas.openxmlformats.org/officeDocument/2006/relationships/slideLayout" Target="../slideLayouts/slideLayout15.xml"/><Relationship Id="rId6" Type="http://schemas.openxmlformats.org/officeDocument/2006/relationships/oleObject" Target="../embeddings/oleObject15.bin"/><Relationship Id="rId11" Type="http://schemas.openxmlformats.org/officeDocument/2006/relationships/image" Target="../media/image21.wmf"/><Relationship Id="rId24" Type="http://schemas.openxmlformats.org/officeDocument/2006/relationships/oleObject" Target="../embeddings/oleObject24.bin"/><Relationship Id="rId5" Type="http://schemas.openxmlformats.org/officeDocument/2006/relationships/image" Target="../media/image18.wmf"/><Relationship Id="rId15" Type="http://schemas.openxmlformats.org/officeDocument/2006/relationships/image" Target="../media/image23.wmf"/><Relationship Id="rId23" Type="http://schemas.openxmlformats.org/officeDocument/2006/relationships/image" Target="../media/image27.emf"/><Relationship Id="rId28" Type="http://schemas.openxmlformats.org/officeDocument/2006/relationships/oleObject" Target="../embeddings/oleObject26.bin"/><Relationship Id="rId10" Type="http://schemas.openxmlformats.org/officeDocument/2006/relationships/oleObject" Target="../embeddings/oleObject17.bin"/><Relationship Id="rId19" Type="http://schemas.openxmlformats.org/officeDocument/2006/relationships/image" Target="../media/image25.wmf"/><Relationship Id="rId4" Type="http://schemas.openxmlformats.org/officeDocument/2006/relationships/oleObject" Target="../embeddings/oleObject14.bin"/><Relationship Id="rId9" Type="http://schemas.openxmlformats.org/officeDocument/2006/relationships/image" Target="../media/image20.wmf"/><Relationship Id="rId14" Type="http://schemas.openxmlformats.org/officeDocument/2006/relationships/oleObject" Target="../embeddings/oleObject19.bin"/><Relationship Id="rId22" Type="http://schemas.openxmlformats.org/officeDocument/2006/relationships/oleObject" Target="../embeddings/oleObject23.bin"/><Relationship Id="rId27" Type="http://schemas.openxmlformats.org/officeDocument/2006/relationships/image" Target="../media/image29.emf"/></Relationships>
</file>

<file path=ppt/slides/_rels/slide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22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23.bin"/></Relationships>
</file>

<file path=ppt/slides/_rels/slide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oleObject" Target="../embeddings/oleObject124.bin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8.jpeg"/><Relationship Id="rId5" Type="http://schemas.openxmlformats.org/officeDocument/2006/relationships/image" Target="../media/image32.wmf"/><Relationship Id="rId4" Type="http://schemas.openxmlformats.org/officeDocument/2006/relationships/oleObject" Target="../embeddings/oleObject125.bin"/></Relationships>
</file>

<file path=ppt/slides/_rels/slide9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tiff"/><Relationship Id="rId1" Type="http://schemas.openxmlformats.org/officeDocument/2006/relationships/slideLayout" Target="../slideLayouts/slideLayout2.xml"/></Relationships>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emf"/><Relationship Id="rId1" Type="http://schemas.openxmlformats.org/officeDocument/2006/relationships/slideLayout" Target="../slideLayouts/slideLayout6.xml"/></Relationships>
</file>

<file path=ppt/slides/_rels/slide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wmf"/><Relationship Id="rId7" Type="http://schemas.openxmlformats.org/officeDocument/2006/relationships/image" Target="../media/image96.wmf"/><Relationship Id="rId2" Type="http://schemas.openxmlformats.org/officeDocument/2006/relationships/image" Target="../media/image91.w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5.wmf"/><Relationship Id="rId5" Type="http://schemas.openxmlformats.org/officeDocument/2006/relationships/image" Target="../media/image94.wmf"/><Relationship Id="rId4" Type="http://schemas.openxmlformats.org/officeDocument/2006/relationships/image" Target="../media/image93.wmf"/></Relationships>
</file>

<file path=ppt/slides/_rels/slide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g"/><Relationship Id="rId2" Type="http://schemas.openxmlformats.org/officeDocument/2006/relationships/hyperlink" Target="https://cas.web.cern.ch/schools/erice-2017" TargetMode="External"/><Relationship Id="rId1" Type="http://schemas.openxmlformats.org/officeDocument/2006/relationships/slideLayout" Target="../slideLayouts/slideLayout2.xml"/></Relationships>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and Extraction (+Kickers, Septa)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3670" y="2040421"/>
            <a:ext cx="8382000" cy="4424379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dirty="0">
                <a:latin typeface="Arial"/>
                <a:cs typeface="Arial"/>
              </a:rPr>
              <a:t>Introduction: </a:t>
            </a:r>
            <a:r>
              <a:rPr lang="en-US" altLang="en-US" sz="1600" dirty="0">
                <a:latin typeface="Arial"/>
                <a:cs typeface="Arial"/>
              </a:rPr>
              <a:t>Kickers, septa and </a:t>
            </a:r>
            <a:r>
              <a:rPr lang="en-US" altLang="en-US" sz="1600" dirty="0" err="1">
                <a:latin typeface="Arial"/>
                <a:cs typeface="Arial"/>
              </a:rPr>
              <a:t>normalised</a:t>
            </a:r>
            <a:r>
              <a:rPr lang="en-US" altLang="en-US" sz="1600" dirty="0">
                <a:latin typeface="Arial"/>
                <a:cs typeface="Arial"/>
              </a:rPr>
              <a:t> phase-space</a:t>
            </a:r>
          </a:p>
          <a:p>
            <a:pPr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dirty="0">
                <a:latin typeface="Arial"/>
                <a:cs typeface="Arial"/>
              </a:rPr>
              <a:t>Injection methods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>
                <a:latin typeface="Arial"/>
                <a:cs typeface="Arial"/>
              </a:rPr>
              <a:t>Single-turn hadron injection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>
                <a:latin typeface="Arial"/>
                <a:cs typeface="Arial"/>
              </a:rPr>
              <a:t>Injection errors, </a:t>
            </a:r>
            <a:r>
              <a:rPr lang="en-US" altLang="en-US" sz="1600" dirty="0" err="1">
                <a:latin typeface="Arial"/>
                <a:cs typeface="Arial"/>
              </a:rPr>
              <a:t>filamentation</a:t>
            </a:r>
            <a:r>
              <a:rPr lang="en-US" altLang="en-US" sz="1600" dirty="0">
                <a:latin typeface="Arial"/>
                <a:cs typeface="Arial"/>
              </a:rPr>
              <a:t> and blow-up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>
                <a:latin typeface="Arial"/>
                <a:cs typeface="Arial"/>
              </a:rPr>
              <a:t>Multi-turn hadron injection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>
                <a:latin typeface="Arial"/>
                <a:cs typeface="Arial"/>
              </a:rPr>
              <a:t>Charge-exchange H- injection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>
                <a:latin typeface="Arial"/>
                <a:cs typeface="Arial"/>
              </a:rPr>
              <a:t>Lepton injection</a:t>
            </a:r>
          </a:p>
          <a:p>
            <a:pPr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dirty="0">
                <a:latin typeface="Arial"/>
                <a:cs typeface="Arial"/>
              </a:rPr>
              <a:t>Extraction methods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>
                <a:latin typeface="Arial"/>
                <a:cs typeface="Arial"/>
              </a:rPr>
              <a:t>Single-turn (fast) extraction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>
                <a:latin typeface="Arial"/>
                <a:cs typeface="Arial"/>
              </a:rPr>
              <a:t>Non-resonant and resonant multi-turn (fast) extraction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sz="1600" dirty="0">
                <a:latin typeface="Arial"/>
                <a:cs typeface="Arial"/>
              </a:rPr>
              <a:t>Resonant multi-turn (slow) extraction</a:t>
            </a:r>
          </a:p>
          <a:p>
            <a:pPr eaLnBrk="1" hangingPunct="1">
              <a:lnSpc>
                <a:spcPct val="80000"/>
              </a:lnSpc>
              <a:spcBef>
                <a:spcPts val="800"/>
              </a:spcBef>
            </a:pPr>
            <a:r>
              <a:rPr lang="en-US" altLang="en-US" dirty="0">
                <a:latin typeface="Arial"/>
                <a:cs typeface="Arial"/>
              </a:rPr>
              <a:t>Linking machines</a:t>
            </a:r>
          </a:p>
          <a:p>
            <a:pPr marL="457200" lvl="1" indent="0" eaLnBrk="1" hangingPunct="1">
              <a:lnSpc>
                <a:spcPct val="80000"/>
              </a:lnSpc>
              <a:spcBef>
                <a:spcPts val="800"/>
              </a:spcBef>
              <a:buNone/>
            </a:pPr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8300" y="772675"/>
            <a:ext cx="9144000" cy="106253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algn="ctr" eaLnBrk="1" hangingPunct="1">
              <a:lnSpc>
                <a:spcPct val="80000"/>
              </a:lnSpc>
              <a:buNone/>
            </a:pPr>
            <a:r>
              <a:rPr lang="en-US" altLang="en-US" dirty="0">
                <a:latin typeface="Arial"/>
                <a:cs typeface="Arial"/>
              </a:rPr>
              <a:t>Frank Tecker, CERN (ATS-DO)</a:t>
            </a:r>
          </a:p>
          <a:p>
            <a:pPr marL="0" indent="0" algn="ctr" eaLnBrk="1" hangingPunct="1">
              <a:buNone/>
            </a:pPr>
            <a:r>
              <a:rPr lang="en-US" altLang="en-US" dirty="0">
                <a:latin typeface="Arial"/>
                <a:cs typeface="Arial"/>
              </a:rPr>
              <a:t>based on lectures by Matthew Fraser and M.J. Barnes, W. </a:t>
            </a:r>
            <a:r>
              <a:rPr lang="en-US" altLang="en-US" dirty="0" err="1">
                <a:latin typeface="Arial"/>
                <a:cs typeface="Arial"/>
              </a:rPr>
              <a:t>Bartmann</a:t>
            </a:r>
            <a:r>
              <a:rPr lang="en-US" altLang="en-US" dirty="0">
                <a:latin typeface="Arial"/>
                <a:cs typeface="Arial"/>
              </a:rPr>
              <a:t>, J. </a:t>
            </a:r>
            <a:r>
              <a:rPr lang="en-US" altLang="en-US" dirty="0" err="1">
                <a:latin typeface="Arial"/>
                <a:cs typeface="Arial"/>
              </a:rPr>
              <a:t>Borburgh</a:t>
            </a:r>
            <a:r>
              <a:rPr lang="en-US" altLang="en-US" dirty="0">
                <a:latin typeface="Arial"/>
                <a:cs typeface="Arial"/>
              </a:rPr>
              <a:t>, V. Forte, B. Goddard, V. </a:t>
            </a:r>
            <a:r>
              <a:rPr lang="en-US" altLang="en-US" dirty="0" err="1">
                <a:latin typeface="Arial"/>
                <a:cs typeface="Arial"/>
              </a:rPr>
              <a:t>Kain</a:t>
            </a:r>
            <a:r>
              <a:rPr lang="en-US" altLang="en-US" dirty="0">
                <a:latin typeface="Arial"/>
                <a:cs typeface="Arial"/>
              </a:rPr>
              <a:t> and M. </a:t>
            </a:r>
            <a:r>
              <a:rPr lang="en-US" altLang="en-US" dirty="0" err="1">
                <a:latin typeface="Arial"/>
                <a:cs typeface="Arial"/>
              </a:rPr>
              <a:t>Meddahi</a:t>
            </a:r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67706EE-D077-B746-BD75-4EC1B4EE2F11}"/>
              </a:ext>
            </a:extLst>
          </p:cNvPr>
          <p:cNvSpPr txBox="1"/>
          <p:nvPr/>
        </p:nvSpPr>
        <p:spPr>
          <a:xfrm rot="20968702">
            <a:off x="6941279" y="1922781"/>
            <a:ext cx="1954381" cy="369332"/>
          </a:xfrm>
          <a:prstGeom prst="rect">
            <a:avLst/>
          </a:prstGeom>
          <a:solidFill>
            <a:srgbClr val="FFFFCC"/>
          </a:solidFill>
          <a:ln>
            <a:solidFill>
              <a:schemeClr val="accent2">
                <a:shade val="95000"/>
                <a:satMod val="10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Many THANKS!!</a:t>
            </a:r>
          </a:p>
        </p:txBody>
      </p:sp>
    </p:spTree>
    <p:extLst>
      <p:ext uri="{BB962C8B-B14F-4D97-AF65-F5344CB8AC3E}">
        <p14:creationId xmlns:p14="http://schemas.microsoft.com/office/powerpoint/2010/main" val="31231042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Single-turn injection</a:t>
            </a:r>
          </a:p>
        </p:txBody>
      </p:sp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9" name="Rectangle 12"/>
          <p:cNvSpPr>
            <a:spLocks noChangeArrowheads="1"/>
          </p:cNvSpPr>
          <p:nvPr/>
        </p:nvSpPr>
        <p:spPr bwMode="auto">
          <a:xfrm>
            <a:off x="5483225" y="1531938"/>
            <a:ext cx="76200" cy="45720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3082" name="Group 4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3089" name="Oval 5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90" name="Line 6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91" name="Line 7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083" name="Rectangle 20"/>
          <p:cNvSpPr>
            <a:spLocks noChangeArrowheads="1"/>
          </p:cNvSpPr>
          <p:nvPr/>
        </p:nvSpPr>
        <p:spPr bwMode="auto">
          <a:xfrm>
            <a:off x="6772275" y="1531938"/>
            <a:ext cx="530225" cy="45720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074" name="Object 4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7" name="Line 4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88" name="Line 4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075" name="Object 4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Oval 29"/>
          <p:cNvSpPr>
            <a:spLocks noChangeArrowheads="1"/>
          </p:cNvSpPr>
          <p:nvPr/>
        </p:nvSpPr>
        <p:spPr bwMode="auto">
          <a:xfrm>
            <a:off x="5634038" y="1531625"/>
            <a:ext cx="603250" cy="606425"/>
          </a:xfrm>
          <a:prstGeom prst="ellipse">
            <a:avLst/>
          </a:prstGeom>
          <a:solidFill>
            <a:srgbClr val="E3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EE6C09C-9098-1846-802D-45F63854519F}"/>
              </a:ext>
            </a:extLst>
          </p:cNvPr>
          <p:cNvGrpSpPr/>
          <p:nvPr/>
        </p:nvGrpSpPr>
        <p:grpSpPr>
          <a:xfrm>
            <a:off x="94195" y="825754"/>
            <a:ext cx="3339380" cy="2603246"/>
            <a:chOff x="94195" y="825754"/>
            <a:chExt cx="3339380" cy="2603246"/>
          </a:xfrm>
        </p:grpSpPr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03E4BE23-0FC2-374D-85BC-1BB7115E19C4}"/>
                </a:ext>
              </a:extLst>
            </p:cNvPr>
            <p:cNvSpPr/>
            <p:nvPr/>
          </p:nvSpPr>
          <p:spPr bwMode="auto">
            <a:xfrm>
              <a:off x="94195" y="832098"/>
              <a:ext cx="3339380" cy="25969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5C818B6-AA9A-6E4A-979C-AF11895A4CE9}"/>
                </a:ext>
              </a:extLst>
            </p:cNvPr>
            <p:cNvGrpSpPr/>
            <p:nvPr/>
          </p:nvGrpSpPr>
          <p:grpSpPr>
            <a:xfrm>
              <a:off x="244539" y="825754"/>
              <a:ext cx="3092450" cy="2472818"/>
              <a:chOff x="473075" y="773369"/>
              <a:chExt cx="8526463" cy="4619284"/>
            </a:xfrm>
          </p:grpSpPr>
          <p:sp>
            <p:nvSpPr>
              <p:cNvPr id="17" name="Text Box 4">
                <a:extLst>
                  <a:ext uri="{FF2B5EF4-FFF2-40B4-BE49-F238E27FC236}">
                    <a16:creationId xmlns:a16="http://schemas.microsoft.com/office/drawing/2014/main" id="{C851907F-0098-C041-AFB6-E4E136A4C8F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2970885" y="1606056"/>
                <a:ext cx="3691399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Septum magnet</a:t>
                </a:r>
              </a:p>
            </p:txBody>
          </p:sp>
          <p:sp>
            <p:nvSpPr>
              <p:cNvPr id="18" name="Text Box 5">
                <a:extLst>
                  <a:ext uri="{FF2B5EF4-FFF2-40B4-BE49-F238E27FC236}">
                    <a16:creationId xmlns:a16="http://schemas.microsoft.com/office/drawing/2014/main" id="{A1A67ECF-0B7B-294B-B2B3-734FE32087B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6098693" y="2708610"/>
                <a:ext cx="2016301" cy="862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Kicker</a:t>
                </a:r>
                <a:br>
                  <a:rPr lang="en-US" altLang="en-US" sz="1200" b="1" dirty="0"/>
                </a:br>
                <a:r>
                  <a:rPr lang="en-US" altLang="en-US" sz="1200" b="1" dirty="0"/>
                  <a:t>magnet</a:t>
                </a:r>
              </a:p>
            </p:txBody>
          </p:sp>
          <p:sp>
            <p:nvSpPr>
              <p:cNvPr id="19" name="Rectangle 7">
                <a:extLst>
                  <a:ext uri="{FF2B5EF4-FFF2-40B4-BE49-F238E27FC236}">
                    <a16:creationId xmlns:a16="http://schemas.microsoft.com/office/drawing/2014/main" id="{32A0AAE2-DFBB-D941-8C2B-B0C3D15445D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6375" y="3709988"/>
                <a:ext cx="1289050" cy="762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0" name="Rectangle 9">
                <a:extLst>
                  <a:ext uri="{FF2B5EF4-FFF2-40B4-BE49-F238E27FC236}">
                    <a16:creationId xmlns:a16="http://schemas.microsoft.com/office/drawing/2014/main" id="{7301FC6F-879D-5E47-A587-C93606EEF2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5916">
                <a:off x="2901950" y="3276600"/>
                <a:ext cx="1139825" cy="1524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1" name="Rectangle 10">
                <a:extLst>
                  <a:ext uri="{FF2B5EF4-FFF2-40B4-BE49-F238E27FC236}">
                    <a16:creationId xmlns:a16="http://schemas.microsoft.com/office/drawing/2014/main" id="{DDAD3F1D-265B-564B-9A86-3311A781E8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5636">
                <a:off x="3357563" y="2366963"/>
                <a:ext cx="1138237" cy="379412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2" name="Rectangle 11">
                <a:extLst>
                  <a:ext uri="{FF2B5EF4-FFF2-40B4-BE49-F238E27FC236}">
                    <a16:creationId xmlns:a16="http://schemas.microsoft.com/office/drawing/2014/main" id="{587C9773-B6E6-2745-8766-E56FCDE1580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6375" y="4545013"/>
                <a:ext cx="1289050" cy="762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5" name="Line 6">
                <a:extLst>
                  <a:ext uri="{FF2B5EF4-FFF2-40B4-BE49-F238E27FC236}">
                    <a16:creationId xmlns:a16="http://schemas.microsoft.com/office/drawing/2014/main" id="{190823FD-B5A4-3443-A255-92C321555D6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075" y="4187825"/>
                <a:ext cx="84423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/>
              </a:p>
            </p:txBody>
          </p:sp>
          <p:sp>
            <p:nvSpPr>
              <p:cNvPr id="26" name="Rectangle 15">
                <a:extLst>
                  <a:ext uri="{FF2B5EF4-FFF2-40B4-BE49-F238E27FC236}">
                    <a16:creationId xmlns:a16="http://schemas.microsoft.com/office/drawing/2014/main" id="{7A167EB8-6E04-0A46-A3BA-66C19672963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7025" y="3505200"/>
                <a:ext cx="301625" cy="12954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9" name="Text Box 39">
                <a:extLst>
                  <a:ext uri="{FF2B5EF4-FFF2-40B4-BE49-F238E27FC236}">
                    <a16:creationId xmlns:a16="http://schemas.microsoft.com/office/drawing/2014/main" id="{46086AEA-F27F-4845-9926-FC04FA18889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9314" flipH="1">
                <a:off x="525015" y="773369"/>
                <a:ext cx="3337817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>
                    <a:solidFill>
                      <a:srgbClr val="FF0000"/>
                    </a:solidFill>
                  </a:rPr>
                  <a:t>Injected beam</a:t>
                </a:r>
              </a:p>
            </p:txBody>
          </p:sp>
          <p:sp>
            <p:nvSpPr>
              <p:cNvPr id="30" name="Text Box 41">
                <a:extLst>
                  <a:ext uri="{FF2B5EF4-FFF2-40B4-BE49-F238E27FC236}">
                    <a16:creationId xmlns:a16="http://schemas.microsoft.com/office/drawing/2014/main" id="{21370321-AFAA-7340-8185-9F8240744D5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1104832" y="3748831"/>
                <a:ext cx="3952168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Circulating beam</a:t>
                </a:r>
              </a:p>
            </p:txBody>
          </p:sp>
          <p:sp>
            <p:nvSpPr>
              <p:cNvPr id="31" name="Freeform 42">
                <a:extLst>
                  <a:ext uri="{FF2B5EF4-FFF2-40B4-BE49-F238E27FC236}">
                    <a16:creationId xmlns:a16="http://schemas.microsoft.com/office/drawing/2014/main" id="{21D40D24-6215-B94D-902A-17E22146D8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2650" y="1228725"/>
                <a:ext cx="6846888" cy="2959100"/>
              </a:xfrm>
              <a:custGeom>
                <a:avLst/>
                <a:gdLst>
                  <a:gd name="T0" fmla="*/ 0 w 4313"/>
                  <a:gd name="T1" fmla="*/ 0 h 1864"/>
                  <a:gd name="T2" fmla="*/ 2147483647 w 4313"/>
                  <a:gd name="T3" fmla="*/ 2147483647 h 1864"/>
                  <a:gd name="T4" fmla="*/ 2147483647 w 4313"/>
                  <a:gd name="T5" fmla="*/ 2147483647 h 1864"/>
                  <a:gd name="T6" fmla="*/ 2147483647 w 4313"/>
                  <a:gd name="T7" fmla="*/ 2147483647 h 1864"/>
                  <a:gd name="T8" fmla="*/ 2147483647 w 4313"/>
                  <a:gd name="T9" fmla="*/ 2147483647 h 1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3"/>
                  <a:gd name="T16" fmla="*/ 0 h 1864"/>
                  <a:gd name="T17" fmla="*/ 4313 w 4313"/>
                  <a:gd name="T18" fmla="*/ 1864 h 1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3" h="1864">
                    <a:moveTo>
                      <a:pt x="0" y="0"/>
                    </a:moveTo>
                    <a:lnTo>
                      <a:pt x="950" y="1195"/>
                    </a:lnTo>
                    <a:lnTo>
                      <a:pt x="2145" y="1673"/>
                    </a:lnTo>
                    <a:lnTo>
                      <a:pt x="3245" y="1864"/>
                    </a:lnTo>
                    <a:lnTo>
                      <a:pt x="4313" y="1863"/>
                    </a:lnTo>
                  </a:path>
                </a:pathLst>
              </a:cu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/>
              </a:p>
            </p:txBody>
          </p:sp>
          <p:sp>
            <p:nvSpPr>
              <p:cNvPr id="32" name="Text Box 43">
                <a:extLst>
                  <a:ext uri="{FF2B5EF4-FFF2-40B4-BE49-F238E27FC236}">
                    <a16:creationId xmlns:a16="http://schemas.microsoft.com/office/drawing/2014/main" id="{0495B49D-2E54-5A4B-8EBC-212BEFA04F9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4530510" y="4875212"/>
                <a:ext cx="1972106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D-quad</a:t>
                </a:r>
              </a:p>
            </p:txBody>
          </p:sp>
          <p:sp>
            <p:nvSpPr>
              <p:cNvPr id="33" name="Line 44">
                <a:extLst>
                  <a:ext uri="{FF2B5EF4-FFF2-40B4-BE49-F238E27FC236}">
                    <a16:creationId xmlns:a16="http://schemas.microsoft.com/office/drawing/2014/main" id="{18363331-AEBB-5944-AE83-8800CAA0BE0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075" y="4187826"/>
                <a:ext cx="584517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</p:grpSp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8F5987D2-30B5-D941-AEBF-09998E09C6ED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84410" y="1548511"/>
              <a:ext cx="6842" cy="1593850"/>
            </a:xfrm>
            <a:prstGeom prst="line">
              <a:avLst/>
            </a:prstGeom>
            <a:noFill/>
            <a:ln w="158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086" name="Text Box 37"/>
          <p:cNvSpPr txBox="1">
            <a:spLocks noChangeArrowheads="1"/>
          </p:cNvSpPr>
          <p:nvPr/>
        </p:nvSpPr>
        <p:spPr bwMode="auto">
          <a:xfrm>
            <a:off x="2628700" y="832098"/>
            <a:ext cx="57405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Normalised</a:t>
            </a:r>
            <a:r>
              <a:rPr lang="en-US" altLang="en-US" dirty="0">
                <a:latin typeface="Arial"/>
                <a:cs typeface="Arial"/>
              </a:rPr>
              <a:t> phase space at </a:t>
            </a:r>
            <a:r>
              <a:rPr lang="en-US" altLang="en-US" dirty="0" err="1">
                <a:latin typeface="Arial"/>
                <a:cs typeface="Arial"/>
              </a:rPr>
              <a:t>centre</a:t>
            </a:r>
            <a:r>
              <a:rPr lang="en-US" altLang="en-US" dirty="0">
                <a:latin typeface="Arial"/>
                <a:cs typeface="Arial"/>
              </a:rPr>
              <a:t> of </a:t>
            </a:r>
            <a:r>
              <a:rPr lang="en-US" altLang="en-US" dirty="0" err="1">
                <a:latin typeface="Arial"/>
                <a:cs typeface="Arial"/>
              </a:rPr>
              <a:t>idealised</a:t>
            </a:r>
            <a:r>
              <a:rPr lang="en-US" altLang="en-US" dirty="0">
                <a:latin typeface="Arial"/>
                <a:cs typeface="Arial"/>
              </a:rPr>
              <a:t> septum</a:t>
            </a:r>
          </a:p>
        </p:txBody>
      </p:sp>
    </p:spTree>
    <p:extLst>
      <p:ext uri="{BB962C8B-B14F-4D97-AF65-F5344CB8AC3E}">
        <p14:creationId xmlns:p14="http://schemas.microsoft.com/office/powerpoint/2010/main" val="529780249"/>
      </p:ext>
    </p:extLst>
  </p:cSld>
  <p:clrMapOvr>
    <a:masterClrMapping/>
  </p:clrMapOvr>
  <p:transition/>
</p:sld>
</file>

<file path=ppt/slides/slide10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errors</a:t>
            </a:r>
          </a:p>
        </p:txBody>
      </p:sp>
      <p:sp>
        <p:nvSpPr>
          <p:cNvPr id="65539" name="Rectangle 6"/>
          <p:cNvSpPr>
            <a:spLocks noChangeArrowheads="1"/>
          </p:cNvSpPr>
          <p:nvPr/>
        </p:nvSpPr>
        <p:spPr bwMode="auto">
          <a:xfrm>
            <a:off x="3564228" y="2321785"/>
            <a:ext cx="1073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kicker</a:t>
            </a:r>
          </a:p>
        </p:txBody>
      </p:sp>
      <p:sp>
        <p:nvSpPr>
          <p:cNvPr id="65540" name="Rectangle 7"/>
          <p:cNvSpPr>
            <a:spLocks noChangeArrowheads="1"/>
          </p:cNvSpPr>
          <p:nvPr/>
        </p:nvSpPr>
        <p:spPr bwMode="auto">
          <a:xfrm>
            <a:off x="5537490" y="4068035"/>
            <a:ext cx="1082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bpm1</a:t>
            </a:r>
          </a:p>
        </p:txBody>
      </p:sp>
      <p:sp>
        <p:nvSpPr>
          <p:cNvPr id="65541" name="Rectangle 8"/>
          <p:cNvSpPr>
            <a:spLocks noChangeArrowheads="1"/>
          </p:cNvSpPr>
          <p:nvPr/>
        </p:nvSpPr>
        <p:spPr bwMode="auto">
          <a:xfrm>
            <a:off x="7207540" y="4068035"/>
            <a:ext cx="993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bpm2</a:t>
            </a:r>
          </a:p>
        </p:txBody>
      </p:sp>
      <p:sp>
        <p:nvSpPr>
          <p:cNvPr id="65542" name="Rectangle 9"/>
          <p:cNvSpPr>
            <a:spLocks noChangeArrowheads="1"/>
          </p:cNvSpPr>
          <p:nvPr/>
        </p:nvSpPr>
        <p:spPr bwMode="auto">
          <a:xfrm>
            <a:off x="776578" y="3537810"/>
            <a:ext cx="14589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phase </a:t>
            </a:r>
            <a:r>
              <a:rPr lang="en-US" altLang="en-US" sz="1600">
                <a:latin typeface="Symbol" pitchFamily="18" charset="2"/>
              </a:rPr>
              <a:t>m</a:t>
            </a:r>
          </a:p>
        </p:txBody>
      </p:sp>
      <p:sp>
        <p:nvSpPr>
          <p:cNvPr id="65543" name="Rectangle 10"/>
          <p:cNvSpPr>
            <a:spLocks noChangeArrowheads="1"/>
          </p:cNvSpPr>
          <p:nvPr/>
        </p:nvSpPr>
        <p:spPr bwMode="auto">
          <a:xfrm>
            <a:off x="2805403" y="3612423"/>
            <a:ext cx="576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>
                <a:latin typeface="Symbol" pitchFamily="18" charset="2"/>
              </a:rPr>
              <a:t>~p</a:t>
            </a:r>
            <a:r>
              <a:rPr lang="en-US" altLang="en-US" sz="1600"/>
              <a:t>/2</a:t>
            </a:r>
          </a:p>
        </p:txBody>
      </p:sp>
      <p:sp>
        <p:nvSpPr>
          <p:cNvPr id="65544" name="Rectangle 11"/>
          <p:cNvSpPr>
            <a:spLocks noChangeArrowheads="1"/>
          </p:cNvSpPr>
          <p:nvPr/>
        </p:nvSpPr>
        <p:spPr bwMode="auto">
          <a:xfrm>
            <a:off x="6524915" y="3612423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>
                <a:latin typeface="Symbol" pitchFamily="18" charset="2"/>
              </a:rPr>
              <a:t>~p</a:t>
            </a:r>
            <a:r>
              <a:rPr lang="en-US" altLang="en-US" sz="1600"/>
              <a:t>/2</a:t>
            </a:r>
          </a:p>
        </p:txBody>
      </p:sp>
      <p:sp>
        <p:nvSpPr>
          <p:cNvPr id="65545" name="Rectangle 12"/>
          <p:cNvSpPr>
            <a:spLocks noChangeArrowheads="1"/>
          </p:cNvSpPr>
          <p:nvPr/>
        </p:nvSpPr>
        <p:spPr bwMode="auto">
          <a:xfrm>
            <a:off x="4702465" y="3612423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>
                <a:latin typeface="Symbol" pitchFamily="18" charset="2"/>
              </a:rPr>
              <a:t>~p</a:t>
            </a:r>
            <a:r>
              <a:rPr lang="en-US" altLang="en-US" sz="1600"/>
              <a:t>/2</a:t>
            </a:r>
          </a:p>
        </p:txBody>
      </p:sp>
      <p:sp>
        <p:nvSpPr>
          <p:cNvPr id="65546" name="Line 13"/>
          <p:cNvSpPr>
            <a:spLocks noChangeShapeType="1"/>
          </p:cNvSpPr>
          <p:nvPr/>
        </p:nvSpPr>
        <p:spPr bwMode="auto">
          <a:xfrm>
            <a:off x="2284703" y="3988660"/>
            <a:ext cx="1447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7" name="Line 14"/>
          <p:cNvSpPr>
            <a:spLocks noChangeShapeType="1"/>
          </p:cNvSpPr>
          <p:nvPr/>
        </p:nvSpPr>
        <p:spPr bwMode="auto">
          <a:xfrm>
            <a:off x="4037303" y="3988660"/>
            <a:ext cx="175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8" name="Line 15"/>
          <p:cNvSpPr>
            <a:spLocks noChangeShapeType="1"/>
          </p:cNvSpPr>
          <p:nvPr/>
        </p:nvSpPr>
        <p:spPr bwMode="auto">
          <a:xfrm>
            <a:off x="6094703" y="398866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9" name="Line 16"/>
          <p:cNvSpPr>
            <a:spLocks noChangeShapeType="1"/>
          </p:cNvSpPr>
          <p:nvPr/>
        </p:nvSpPr>
        <p:spPr bwMode="auto">
          <a:xfrm>
            <a:off x="5942303" y="2464660"/>
            <a:ext cx="0" cy="685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0" name="Line 17"/>
          <p:cNvSpPr>
            <a:spLocks noChangeShapeType="1"/>
          </p:cNvSpPr>
          <p:nvPr/>
        </p:nvSpPr>
        <p:spPr bwMode="auto">
          <a:xfrm>
            <a:off x="7531390" y="3309210"/>
            <a:ext cx="0" cy="533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1" name="Line 20"/>
          <p:cNvSpPr>
            <a:spLocks noChangeShapeType="1"/>
          </p:cNvSpPr>
          <p:nvPr/>
        </p:nvSpPr>
        <p:spPr bwMode="auto">
          <a:xfrm>
            <a:off x="2143415" y="1335948"/>
            <a:ext cx="2046288" cy="174625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5552" name="Rectangle 23"/>
          <p:cNvSpPr>
            <a:spLocks noChangeArrowheads="1"/>
          </p:cNvSpPr>
          <p:nvPr/>
        </p:nvSpPr>
        <p:spPr bwMode="auto">
          <a:xfrm>
            <a:off x="1287753" y="2550385"/>
            <a:ext cx="1211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septum</a:t>
            </a:r>
          </a:p>
        </p:txBody>
      </p:sp>
      <p:sp>
        <p:nvSpPr>
          <p:cNvPr id="65553" name="Rectangle 25"/>
          <p:cNvSpPr>
            <a:spLocks noChangeArrowheads="1"/>
          </p:cNvSpPr>
          <p:nvPr/>
        </p:nvSpPr>
        <p:spPr bwMode="auto">
          <a:xfrm>
            <a:off x="478110" y="1032735"/>
            <a:ext cx="17097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00FF"/>
                </a:solidFill>
              </a:rPr>
              <a:t>Angle errors</a:t>
            </a:r>
          </a:p>
          <a:p>
            <a:pPr eaLnBrk="1" hangingPunct="1"/>
            <a:r>
              <a:rPr lang="en-US" altLang="en-US" sz="2000" b="1" dirty="0" err="1">
                <a:solidFill>
                  <a:srgbClr val="0000FF"/>
                </a:solidFill>
                <a:latin typeface="Symbol" pitchFamily="18" charset="2"/>
              </a:rPr>
              <a:t>Dq</a:t>
            </a:r>
            <a:r>
              <a:rPr lang="en-US" altLang="en-US" sz="2000" b="1" baseline="-25000" dirty="0" err="1">
                <a:solidFill>
                  <a:srgbClr val="0000FF"/>
                </a:solidFill>
              </a:rPr>
              <a:t>s,k</a:t>
            </a:r>
            <a:endParaRPr lang="en-US" altLang="en-US" sz="2000" b="1" dirty="0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65554" name="Line 26"/>
          <p:cNvSpPr>
            <a:spLocks noChangeShapeType="1"/>
          </p:cNvSpPr>
          <p:nvPr/>
        </p:nvSpPr>
        <p:spPr bwMode="auto">
          <a:xfrm>
            <a:off x="2143415" y="1335948"/>
            <a:ext cx="606425" cy="16700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5" name="Line 27"/>
          <p:cNvSpPr>
            <a:spLocks noChangeShapeType="1"/>
          </p:cNvSpPr>
          <p:nvPr/>
        </p:nvSpPr>
        <p:spPr bwMode="auto">
          <a:xfrm>
            <a:off x="5178715" y="1564548"/>
            <a:ext cx="2332038" cy="20478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5556" name="Rectangle 28"/>
          <p:cNvSpPr>
            <a:spLocks noChangeArrowheads="1"/>
          </p:cNvSpPr>
          <p:nvPr/>
        </p:nvSpPr>
        <p:spPr bwMode="auto">
          <a:xfrm>
            <a:off x="3339812" y="880335"/>
            <a:ext cx="199505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FF0000"/>
                </a:solidFill>
              </a:rPr>
              <a:t>Measured </a:t>
            </a:r>
          </a:p>
          <a:p>
            <a:pPr eaLnBrk="1" hangingPunct="1"/>
            <a:r>
              <a:rPr lang="en-US" altLang="en-US" sz="2000" b="1" dirty="0">
                <a:solidFill>
                  <a:srgbClr val="FF0000"/>
                </a:solidFill>
              </a:rPr>
              <a:t>Displacements</a:t>
            </a:r>
          </a:p>
          <a:p>
            <a:pPr eaLnBrk="1" hangingPunct="1"/>
            <a:r>
              <a:rPr lang="en-US" altLang="en-US" sz="2000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en-US" sz="2000" b="1" baseline="-25000" dirty="0">
                <a:solidFill>
                  <a:srgbClr val="FF0000"/>
                </a:solidFill>
              </a:rPr>
              <a:t>1,2</a:t>
            </a:r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65557" name="Line 29"/>
          <p:cNvSpPr>
            <a:spLocks noChangeShapeType="1"/>
          </p:cNvSpPr>
          <p:nvPr/>
        </p:nvSpPr>
        <p:spPr bwMode="auto">
          <a:xfrm>
            <a:off x="5178715" y="1564548"/>
            <a:ext cx="682625" cy="1289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8" name="Rectangle 32"/>
          <p:cNvSpPr>
            <a:spLocks noChangeArrowheads="1"/>
          </p:cNvSpPr>
          <p:nvPr/>
        </p:nvSpPr>
        <p:spPr bwMode="auto">
          <a:xfrm>
            <a:off x="1959265" y="3007585"/>
            <a:ext cx="40005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59" name="Rectangle 33"/>
          <p:cNvSpPr>
            <a:spLocks noChangeArrowheads="1"/>
          </p:cNvSpPr>
          <p:nvPr/>
        </p:nvSpPr>
        <p:spPr bwMode="auto">
          <a:xfrm>
            <a:off x="3648365" y="3007585"/>
            <a:ext cx="40005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60" name="Rectangle 34"/>
          <p:cNvSpPr>
            <a:spLocks noChangeArrowheads="1"/>
          </p:cNvSpPr>
          <p:nvPr/>
        </p:nvSpPr>
        <p:spPr bwMode="auto">
          <a:xfrm>
            <a:off x="5840703" y="3007585"/>
            <a:ext cx="22860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61" name="Rectangle 35"/>
          <p:cNvSpPr>
            <a:spLocks noChangeArrowheads="1"/>
          </p:cNvSpPr>
          <p:nvPr/>
        </p:nvSpPr>
        <p:spPr bwMode="auto">
          <a:xfrm>
            <a:off x="7434553" y="3007585"/>
            <a:ext cx="22860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62" name="Line 44"/>
          <p:cNvSpPr>
            <a:spLocks noChangeShapeType="1"/>
          </p:cNvSpPr>
          <p:nvPr/>
        </p:nvSpPr>
        <p:spPr bwMode="auto">
          <a:xfrm>
            <a:off x="2143415" y="3461610"/>
            <a:ext cx="0" cy="9858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3" name="Line 45"/>
          <p:cNvSpPr>
            <a:spLocks noChangeShapeType="1"/>
          </p:cNvSpPr>
          <p:nvPr/>
        </p:nvSpPr>
        <p:spPr bwMode="auto">
          <a:xfrm>
            <a:off x="1459203" y="3233010"/>
            <a:ext cx="652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4" name="Line 47"/>
          <p:cNvSpPr>
            <a:spLocks noChangeShapeType="1"/>
          </p:cNvSpPr>
          <p:nvPr/>
        </p:nvSpPr>
        <p:spPr bwMode="auto">
          <a:xfrm>
            <a:off x="5937540" y="3309210"/>
            <a:ext cx="0" cy="758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5" name="Line 48"/>
          <p:cNvSpPr>
            <a:spLocks noChangeShapeType="1"/>
          </p:cNvSpPr>
          <p:nvPr/>
        </p:nvSpPr>
        <p:spPr bwMode="auto">
          <a:xfrm>
            <a:off x="3888078" y="3537810"/>
            <a:ext cx="0" cy="9858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6" name="Line 46"/>
          <p:cNvSpPr>
            <a:spLocks noChangeShapeType="1"/>
          </p:cNvSpPr>
          <p:nvPr/>
        </p:nvSpPr>
        <p:spPr bwMode="auto">
          <a:xfrm>
            <a:off x="7531390" y="3461610"/>
            <a:ext cx="0" cy="606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7" name="Freeform 49"/>
          <p:cNvSpPr>
            <a:spLocks/>
          </p:cNvSpPr>
          <p:nvPr/>
        </p:nvSpPr>
        <p:spPr bwMode="auto">
          <a:xfrm>
            <a:off x="2143415" y="2677385"/>
            <a:ext cx="5691188" cy="1163638"/>
          </a:xfrm>
          <a:custGeom>
            <a:avLst/>
            <a:gdLst>
              <a:gd name="T0" fmla="*/ 0 w 3585"/>
              <a:gd name="T1" fmla="*/ 882055170 h 733"/>
              <a:gd name="T2" fmla="*/ 1565017933 w 3585"/>
              <a:gd name="T3" fmla="*/ 279738264 h 733"/>
              <a:gd name="T4" fmla="*/ 2147483647 w 3585"/>
              <a:gd name="T5" fmla="*/ 40322516 h 733"/>
              <a:gd name="T6" fmla="*/ 2147483647 w 3585"/>
              <a:gd name="T7" fmla="*/ 40322516 h 733"/>
              <a:gd name="T8" fmla="*/ 2147483647 w 3585"/>
              <a:gd name="T9" fmla="*/ 279738264 h 733"/>
              <a:gd name="T10" fmla="*/ 2147483647 w 3585"/>
              <a:gd name="T11" fmla="*/ 882055170 h 733"/>
              <a:gd name="T12" fmla="*/ 2147483647 w 3585"/>
              <a:gd name="T13" fmla="*/ 1365925216 h 733"/>
              <a:gd name="T14" fmla="*/ 2147483647 w 3585"/>
              <a:gd name="T15" fmla="*/ 1726308786 h 733"/>
              <a:gd name="T16" fmla="*/ 2147483647 w 3585"/>
              <a:gd name="T17" fmla="*/ 1847276297 h 7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585"/>
              <a:gd name="T28" fmla="*/ 0 h 733"/>
              <a:gd name="T29" fmla="*/ 3585 w 3585"/>
              <a:gd name="T30" fmla="*/ 733 h 7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585" h="733">
                <a:moveTo>
                  <a:pt x="0" y="350"/>
                </a:moveTo>
                <a:cubicBezTo>
                  <a:pt x="219" y="258"/>
                  <a:pt x="438" y="167"/>
                  <a:pt x="621" y="111"/>
                </a:cubicBezTo>
                <a:cubicBezTo>
                  <a:pt x="804" y="55"/>
                  <a:pt x="948" y="32"/>
                  <a:pt x="1099" y="16"/>
                </a:cubicBezTo>
                <a:cubicBezTo>
                  <a:pt x="1250" y="0"/>
                  <a:pt x="1386" y="0"/>
                  <a:pt x="1529" y="16"/>
                </a:cubicBezTo>
                <a:cubicBezTo>
                  <a:pt x="1672" y="32"/>
                  <a:pt x="1817" y="55"/>
                  <a:pt x="1960" y="111"/>
                </a:cubicBezTo>
                <a:cubicBezTo>
                  <a:pt x="2103" y="167"/>
                  <a:pt x="2239" y="278"/>
                  <a:pt x="2390" y="350"/>
                </a:cubicBezTo>
                <a:cubicBezTo>
                  <a:pt x="2541" y="422"/>
                  <a:pt x="2725" y="486"/>
                  <a:pt x="2868" y="542"/>
                </a:cubicBezTo>
                <a:cubicBezTo>
                  <a:pt x="3011" y="598"/>
                  <a:pt x="3131" y="653"/>
                  <a:pt x="3250" y="685"/>
                </a:cubicBezTo>
                <a:cubicBezTo>
                  <a:pt x="3369" y="717"/>
                  <a:pt x="3477" y="725"/>
                  <a:pt x="3585" y="733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8" name="Freeform 50"/>
          <p:cNvSpPr>
            <a:spLocks/>
          </p:cNvSpPr>
          <p:nvPr/>
        </p:nvSpPr>
        <p:spPr bwMode="auto">
          <a:xfrm>
            <a:off x="3888078" y="2474185"/>
            <a:ext cx="3870325" cy="987425"/>
          </a:xfrm>
          <a:custGeom>
            <a:avLst/>
            <a:gdLst>
              <a:gd name="T0" fmla="*/ 0 w 2438"/>
              <a:gd name="T1" fmla="*/ 1204634612 h 622"/>
              <a:gd name="T2" fmla="*/ 1567536956 w 2438"/>
              <a:gd name="T3" fmla="*/ 483870009 h 622"/>
              <a:gd name="T4" fmla="*/ 2147483647 w 2438"/>
              <a:gd name="T5" fmla="*/ 120967502 h 622"/>
              <a:gd name="T6" fmla="*/ 2147483647 w 2438"/>
              <a:gd name="T7" fmla="*/ 0 h 622"/>
              <a:gd name="T8" fmla="*/ 2147483647 w 2438"/>
              <a:gd name="T9" fmla="*/ 120967502 h 622"/>
              <a:gd name="T10" fmla="*/ 2147483647 w 2438"/>
              <a:gd name="T11" fmla="*/ 723285552 h 622"/>
              <a:gd name="T12" fmla="*/ 2147483647 w 2438"/>
              <a:gd name="T13" fmla="*/ 1567536969 h 6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38"/>
              <a:gd name="T22" fmla="*/ 0 h 622"/>
              <a:gd name="T23" fmla="*/ 2438 w 2438"/>
              <a:gd name="T24" fmla="*/ 622 h 6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38" h="622">
                <a:moveTo>
                  <a:pt x="0" y="478"/>
                </a:moveTo>
                <a:cubicBezTo>
                  <a:pt x="223" y="371"/>
                  <a:pt x="447" y="264"/>
                  <a:pt x="622" y="192"/>
                </a:cubicBezTo>
                <a:cubicBezTo>
                  <a:pt x="797" y="120"/>
                  <a:pt x="924" y="80"/>
                  <a:pt x="1052" y="48"/>
                </a:cubicBezTo>
                <a:cubicBezTo>
                  <a:pt x="1180" y="16"/>
                  <a:pt x="1284" y="0"/>
                  <a:pt x="1387" y="0"/>
                </a:cubicBezTo>
                <a:cubicBezTo>
                  <a:pt x="1490" y="0"/>
                  <a:pt x="1562" y="0"/>
                  <a:pt x="1673" y="48"/>
                </a:cubicBezTo>
                <a:cubicBezTo>
                  <a:pt x="1784" y="96"/>
                  <a:pt x="1929" y="191"/>
                  <a:pt x="2056" y="287"/>
                </a:cubicBezTo>
                <a:cubicBezTo>
                  <a:pt x="2183" y="383"/>
                  <a:pt x="2374" y="566"/>
                  <a:pt x="2438" y="62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70" name="Rectangle 53"/>
          <p:cNvSpPr>
            <a:spLocks noChangeArrowheads="1"/>
          </p:cNvSpPr>
          <p:nvPr/>
        </p:nvSpPr>
        <p:spPr bwMode="auto">
          <a:xfrm>
            <a:off x="2729203" y="2853598"/>
            <a:ext cx="561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FF"/>
                </a:solidFill>
                <a:latin typeface="Symbol" pitchFamily="18" charset="2"/>
              </a:rPr>
              <a:t>Dq</a:t>
            </a:r>
            <a:r>
              <a:rPr lang="en-US" altLang="en-US" baseline="-25000">
                <a:solidFill>
                  <a:srgbClr val="0000FF"/>
                </a:solidFill>
              </a:rPr>
              <a:t>s,</a:t>
            </a:r>
          </a:p>
        </p:txBody>
      </p:sp>
      <p:sp>
        <p:nvSpPr>
          <p:cNvPr id="65571" name="Rectangle 54"/>
          <p:cNvSpPr>
            <a:spLocks noChangeArrowheads="1"/>
          </p:cNvSpPr>
          <p:nvPr/>
        </p:nvSpPr>
        <p:spPr bwMode="auto">
          <a:xfrm>
            <a:off x="4323053" y="2853598"/>
            <a:ext cx="561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FF"/>
                </a:solidFill>
                <a:latin typeface="Symbol" pitchFamily="18" charset="2"/>
              </a:rPr>
              <a:t>Dq</a:t>
            </a:r>
            <a:r>
              <a:rPr lang="en-US" altLang="en-US" baseline="-25000">
                <a:solidFill>
                  <a:srgbClr val="0000FF"/>
                </a:solidFill>
              </a:rPr>
              <a:t>k,</a:t>
            </a:r>
          </a:p>
        </p:txBody>
      </p:sp>
      <p:sp>
        <p:nvSpPr>
          <p:cNvPr id="65572" name="Rectangle 56"/>
          <p:cNvSpPr>
            <a:spLocks noChangeArrowheads="1"/>
          </p:cNvSpPr>
          <p:nvPr/>
        </p:nvSpPr>
        <p:spPr bwMode="auto">
          <a:xfrm>
            <a:off x="5993103" y="262499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en-US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65573" name="Rectangle 57"/>
          <p:cNvSpPr>
            <a:spLocks noChangeArrowheads="1"/>
          </p:cNvSpPr>
          <p:nvPr/>
        </p:nvSpPr>
        <p:spPr bwMode="auto">
          <a:xfrm>
            <a:off x="7586953" y="3460023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en-US" baseline="-250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9" name="Line 119"/>
          <p:cNvSpPr>
            <a:spLocks noChangeShapeType="1"/>
          </p:cNvSpPr>
          <p:nvPr/>
        </p:nvSpPr>
        <p:spPr bwMode="auto">
          <a:xfrm flipV="1">
            <a:off x="7683695" y="1076253"/>
            <a:ext cx="0" cy="12902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Line 120"/>
          <p:cNvSpPr>
            <a:spLocks noChangeShapeType="1"/>
          </p:cNvSpPr>
          <p:nvPr/>
        </p:nvSpPr>
        <p:spPr bwMode="auto">
          <a:xfrm>
            <a:off x="6924745" y="1759311"/>
            <a:ext cx="1517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Oval 121"/>
          <p:cNvSpPr>
            <a:spLocks noChangeArrowheads="1"/>
          </p:cNvSpPr>
          <p:nvPr/>
        </p:nvSpPr>
        <p:spPr bwMode="auto">
          <a:xfrm>
            <a:off x="7342015" y="1423674"/>
            <a:ext cx="683055" cy="68305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6" name="Line 128"/>
          <p:cNvSpPr>
            <a:spLocks noChangeShapeType="1"/>
          </p:cNvSpPr>
          <p:nvPr/>
        </p:nvSpPr>
        <p:spPr bwMode="auto">
          <a:xfrm>
            <a:off x="7270750" y="1270000"/>
            <a:ext cx="8680" cy="4956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triangle" w="sm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9" name="Object 133"/>
          <p:cNvGraphicFramePr>
            <a:graphicFrameLocks noChangeAspect="1"/>
          </p:cNvGraphicFramePr>
          <p:nvPr/>
        </p:nvGraphicFramePr>
        <p:xfrm>
          <a:off x="6697060" y="1379835"/>
          <a:ext cx="495370" cy="23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6100" imgH="254000" progId="Equation.3">
                  <p:embed/>
                </p:oleObj>
              </mc:Choice>
              <mc:Fallback>
                <p:oleObj name="Equation" r:id="rId2" imgW="546100" imgH="254000" progId="Equation.3">
                  <p:embed/>
                  <p:pic>
                    <p:nvPicPr>
                      <p:cNvPr id="49" name="Object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060" y="1379835"/>
                        <a:ext cx="495370" cy="23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36"/>
          <p:cNvGraphicFramePr>
            <a:graphicFrameLocks noChangeAspect="1"/>
          </p:cNvGraphicFramePr>
          <p:nvPr/>
        </p:nvGraphicFramePr>
        <p:xfrm>
          <a:off x="8518540" y="1835205"/>
          <a:ext cx="450850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68300" imgH="228600" progId="Equation.3">
                  <p:embed/>
                </p:oleObj>
              </mc:Choice>
              <mc:Fallback>
                <p:oleObj name="Equation" r:id="rId4" imgW="368300" imgH="228600" progId="Equation.3">
                  <p:embed/>
                  <p:pic>
                    <p:nvPicPr>
                      <p:cNvPr id="51" name="Object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8540" y="1835205"/>
                        <a:ext cx="450850" cy="28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37"/>
          <p:cNvGraphicFramePr>
            <a:graphicFrameLocks noChangeAspect="1"/>
          </p:cNvGraphicFramePr>
          <p:nvPr/>
        </p:nvGraphicFramePr>
        <p:xfrm>
          <a:off x="7076535" y="848570"/>
          <a:ext cx="514350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19100" imgH="228600" progId="Equation.3">
                  <p:embed/>
                </p:oleObj>
              </mc:Choice>
              <mc:Fallback>
                <p:oleObj name="Equation" r:id="rId6" imgW="419100" imgH="228600" progId="Equation.3">
                  <p:embed/>
                  <p:pic>
                    <p:nvPicPr>
                      <p:cNvPr id="52" name="Object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6535" y="848570"/>
                        <a:ext cx="514350" cy="27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/>
          <p:cNvSpPr/>
          <p:nvPr/>
        </p:nvSpPr>
        <p:spPr bwMode="auto">
          <a:xfrm>
            <a:off x="7645900" y="1721210"/>
            <a:ext cx="75895" cy="75895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Line 119"/>
          <p:cNvSpPr>
            <a:spLocks noChangeShapeType="1"/>
          </p:cNvSpPr>
          <p:nvPr/>
        </p:nvSpPr>
        <p:spPr bwMode="auto">
          <a:xfrm flipV="1">
            <a:off x="7683694" y="1303940"/>
            <a:ext cx="1" cy="449323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" name="Line 120"/>
          <p:cNvSpPr>
            <a:spLocks noChangeShapeType="1"/>
          </p:cNvSpPr>
          <p:nvPr/>
        </p:nvSpPr>
        <p:spPr bwMode="auto">
          <a:xfrm>
            <a:off x="7076535" y="1264011"/>
            <a:ext cx="60716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" name="Oval 61"/>
          <p:cNvSpPr/>
          <p:nvPr/>
        </p:nvSpPr>
        <p:spPr bwMode="auto">
          <a:xfrm>
            <a:off x="7645900" y="1225910"/>
            <a:ext cx="75895" cy="7589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7623883" y="723361"/>
            <a:ext cx="14802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At kicker location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6621166" y="772675"/>
            <a:ext cx="2428640" cy="1669690"/>
          </a:xfrm>
          <a:prstGeom prst="rect">
            <a:avLst/>
          </a:prstGeom>
          <a:noFill/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892351"/>
      </p:ext>
    </p:extLst>
  </p:cSld>
  <p:clrMapOvr>
    <a:masterClrMapping/>
  </p:clrMapOvr>
</p:sld>
</file>

<file path=ppt/slides/slide10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6953555" y="1139450"/>
            <a:ext cx="1337300" cy="1337300"/>
            <a:chOff x="6953250" y="1152150"/>
            <a:chExt cx="1337300" cy="1337300"/>
          </a:xfrm>
        </p:grpSpPr>
        <p:sp>
          <p:nvSpPr>
            <p:cNvPr id="57" name="Oval 121"/>
            <p:cNvSpPr>
              <a:spLocks noChangeArrowheads="1"/>
            </p:cNvSpPr>
            <p:nvPr/>
          </p:nvSpPr>
          <p:spPr bwMode="auto">
            <a:xfrm>
              <a:off x="7202925" y="1278540"/>
              <a:ext cx="961235" cy="961235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6953250" y="1152150"/>
              <a:ext cx="1337300" cy="1337300"/>
              <a:chOff x="6953250" y="1152150"/>
              <a:chExt cx="1337300" cy="1337300"/>
            </a:xfrm>
          </p:grpSpPr>
          <p:sp>
            <p:nvSpPr>
              <p:cNvPr id="2" name="Rectangle 1"/>
              <p:cNvSpPr/>
              <p:nvPr/>
            </p:nvSpPr>
            <p:spPr bwMode="auto">
              <a:xfrm>
                <a:off x="6953250" y="1771400"/>
                <a:ext cx="1337300" cy="5527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  <p:sp>
            <p:nvSpPr>
              <p:cNvPr id="59" name="Rectangle 58"/>
              <p:cNvSpPr/>
              <p:nvPr/>
            </p:nvSpPr>
            <p:spPr bwMode="auto">
              <a:xfrm rot="5400000">
                <a:off x="6735035" y="1544450"/>
                <a:ext cx="1337300" cy="552700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bg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</p:grpSp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errors</a:t>
            </a:r>
          </a:p>
        </p:txBody>
      </p:sp>
      <p:sp>
        <p:nvSpPr>
          <p:cNvPr id="65539" name="Rectangle 6"/>
          <p:cNvSpPr>
            <a:spLocks noChangeArrowheads="1"/>
          </p:cNvSpPr>
          <p:nvPr/>
        </p:nvSpPr>
        <p:spPr bwMode="auto">
          <a:xfrm>
            <a:off x="3564228" y="2321785"/>
            <a:ext cx="107315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kicker</a:t>
            </a:r>
          </a:p>
        </p:txBody>
      </p:sp>
      <p:sp>
        <p:nvSpPr>
          <p:cNvPr id="65540" name="Rectangle 7"/>
          <p:cNvSpPr>
            <a:spLocks noChangeArrowheads="1"/>
          </p:cNvSpPr>
          <p:nvPr/>
        </p:nvSpPr>
        <p:spPr bwMode="auto">
          <a:xfrm>
            <a:off x="5537490" y="4068035"/>
            <a:ext cx="10826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bpm1</a:t>
            </a:r>
          </a:p>
        </p:txBody>
      </p:sp>
      <p:sp>
        <p:nvSpPr>
          <p:cNvPr id="65541" name="Rectangle 8"/>
          <p:cNvSpPr>
            <a:spLocks noChangeArrowheads="1"/>
          </p:cNvSpPr>
          <p:nvPr/>
        </p:nvSpPr>
        <p:spPr bwMode="auto">
          <a:xfrm>
            <a:off x="7207540" y="4068035"/>
            <a:ext cx="9937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bpm2</a:t>
            </a:r>
          </a:p>
        </p:txBody>
      </p:sp>
      <p:sp>
        <p:nvSpPr>
          <p:cNvPr id="65542" name="Rectangle 9"/>
          <p:cNvSpPr>
            <a:spLocks noChangeArrowheads="1"/>
          </p:cNvSpPr>
          <p:nvPr/>
        </p:nvSpPr>
        <p:spPr bwMode="auto">
          <a:xfrm>
            <a:off x="776578" y="3537810"/>
            <a:ext cx="145891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phase </a:t>
            </a:r>
            <a:r>
              <a:rPr lang="en-US" altLang="en-US" sz="1600">
                <a:latin typeface="Symbol" pitchFamily="18" charset="2"/>
              </a:rPr>
              <a:t>m</a:t>
            </a:r>
          </a:p>
        </p:txBody>
      </p:sp>
      <p:sp>
        <p:nvSpPr>
          <p:cNvPr id="65543" name="Rectangle 10"/>
          <p:cNvSpPr>
            <a:spLocks noChangeArrowheads="1"/>
          </p:cNvSpPr>
          <p:nvPr/>
        </p:nvSpPr>
        <p:spPr bwMode="auto">
          <a:xfrm>
            <a:off x="2805403" y="3612423"/>
            <a:ext cx="576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>
                <a:latin typeface="Symbol" pitchFamily="18" charset="2"/>
              </a:rPr>
              <a:t>~p</a:t>
            </a:r>
            <a:r>
              <a:rPr lang="en-US" altLang="en-US" sz="1600"/>
              <a:t>/2</a:t>
            </a:r>
          </a:p>
        </p:txBody>
      </p:sp>
      <p:sp>
        <p:nvSpPr>
          <p:cNvPr id="65544" name="Rectangle 11"/>
          <p:cNvSpPr>
            <a:spLocks noChangeArrowheads="1"/>
          </p:cNvSpPr>
          <p:nvPr/>
        </p:nvSpPr>
        <p:spPr bwMode="auto">
          <a:xfrm>
            <a:off x="6524915" y="3612423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>
                <a:latin typeface="Symbol" pitchFamily="18" charset="2"/>
              </a:rPr>
              <a:t>~p</a:t>
            </a:r>
            <a:r>
              <a:rPr lang="en-US" altLang="en-US" sz="1600"/>
              <a:t>/2</a:t>
            </a:r>
          </a:p>
        </p:txBody>
      </p:sp>
      <p:sp>
        <p:nvSpPr>
          <p:cNvPr id="65545" name="Rectangle 12"/>
          <p:cNvSpPr>
            <a:spLocks noChangeArrowheads="1"/>
          </p:cNvSpPr>
          <p:nvPr/>
        </p:nvSpPr>
        <p:spPr bwMode="auto">
          <a:xfrm>
            <a:off x="4702465" y="3612423"/>
            <a:ext cx="57626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>
                <a:latin typeface="Symbol" pitchFamily="18" charset="2"/>
              </a:rPr>
              <a:t>~p</a:t>
            </a:r>
            <a:r>
              <a:rPr lang="en-US" altLang="en-US" sz="1600"/>
              <a:t>/2</a:t>
            </a:r>
          </a:p>
        </p:txBody>
      </p:sp>
      <p:sp>
        <p:nvSpPr>
          <p:cNvPr id="65546" name="Line 13"/>
          <p:cNvSpPr>
            <a:spLocks noChangeShapeType="1"/>
          </p:cNvSpPr>
          <p:nvPr/>
        </p:nvSpPr>
        <p:spPr bwMode="auto">
          <a:xfrm>
            <a:off x="2284703" y="3988660"/>
            <a:ext cx="1447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7" name="Line 14"/>
          <p:cNvSpPr>
            <a:spLocks noChangeShapeType="1"/>
          </p:cNvSpPr>
          <p:nvPr/>
        </p:nvSpPr>
        <p:spPr bwMode="auto">
          <a:xfrm>
            <a:off x="4037303" y="3988660"/>
            <a:ext cx="1752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8" name="Line 15"/>
          <p:cNvSpPr>
            <a:spLocks noChangeShapeType="1"/>
          </p:cNvSpPr>
          <p:nvPr/>
        </p:nvSpPr>
        <p:spPr bwMode="auto">
          <a:xfrm>
            <a:off x="6094703" y="3988660"/>
            <a:ext cx="1295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49" name="Line 16"/>
          <p:cNvSpPr>
            <a:spLocks noChangeShapeType="1"/>
          </p:cNvSpPr>
          <p:nvPr/>
        </p:nvSpPr>
        <p:spPr bwMode="auto">
          <a:xfrm>
            <a:off x="5942303" y="2464660"/>
            <a:ext cx="0" cy="6858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0" name="Line 17"/>
          <p:cNvSpPr>
            <a:spLocks noChangeShapeType="1"/>
          </p:cNvSpPr>
          <p:nvPr/>
        </p:nvSpPr>
        <p:spPr bwMode="auto">
          <a:xfrm>
            <a:off x="7531390" y="3309210"/>
            <a:ext cx="0" cy="53340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stealth" w="med" len="med"/>
            <a:tailEnd type="stealth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1" name="Line 20"/>
          <p:cNvSpPr>
            <a:spLocks noChangeShapeType="1"/>
          </p:cNvSpPr>
          <p:nvPr/>
        </p:nvSpPr>
        <p:spPr bwMode="auto">
          <a:xfrm>
            <a:off x="2143415" y="1335948"/>
            <a:ext cx="2046288" cy="1746250"/>
          </a:xfrm>
          <a:prstGeom prst="line">
            <a:avLst/>
          </a:prstGeom>
          <a:noFill/>
          <a:ln w="12700">
            <a:solidFill>
              <a:srgbClr val="0000FF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5552" name="Rectangle 23"/>
          <p:cNvSpPr>
            <a:spLocks noChangeArrowheads="1"/>
          </p:cNvSpPr>
          <p:nvPr/>
        </p:nvSpPr>
        <p:spPr bwMode="auto">
          <a:xfrm>
            <a:off x="1287753" y="2550385"/>
            <a:ext cx="1211262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1600"/>
              <a:t>septum</a:t>
            </a:r>
          </a:p>
        </p:txBody>
      </p:sp>
      <p:sp>
        <p:nvSpPr>
          <p:cNvPr id="65553" name="Rectangle 25"/>
          <p:cNvSpPr>
            <a:spLocks noChangeArrowheads="1"/>
          </p:cNvSpPr>
          <p:nvPr/>
        </p:nvSpPr>
        <p:spPr bwMode="auto">
          <a:xfrm>
            <a:off x="478110" y="1032735"/>
            <a:ext cx="170977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0000FF"/>
                </a:solidFill>
              </a:rPr>
              <a:t>Angle errors</a:t>
            </a:r>
          </a:p>
          <a:p>
            <a:pPr eaLnBrk="1" hangingPunct="1"/>
            <a:r>
              <a:rPr lang="en-US" altLang="en-US" sz="2000" b="1" dirty="0" err="1">
                <a:solidFill>
                  <a:srgbClr val="0000FF"/>
                </a:solidFill>
                <a:latin typeface="Symbol" pitchFamily="18" charset="2"/>
              </a:rPr>
              <a:t>Dq</a:t>
            </a:r>
            <a:r>
              <a:rPr lang="en-US" altLang="en-US" sz="2000" b="1" baseline="-25000" dirty="0" err="1">
                <a:solidFill>
                  <a:srgbClr val="0000FF"/>
                </a:solidFill>
              </a:rPr>
              <a:t>s,k</a:t>
            </a:r>
            <a:endParaRPr lang="en-US" altLang="en-US" sz="2000" b="1" dirty="0">
              <a:solidFill>
                <a:srgbClr val="0000FF"/>
              </a:solidFill>
              <a:latin typeface="Symbol" pitchFamily="18" charset="2"/>
            </a:endParaRPr>
          </a:p>
        </p:txBody>
      </p:sp>
      <p:sp>
        <p:nvSpPr>
          <p:cNvPr id="65554" name="Line 26"/>
          <p:cNvSpPr>
            <a:spLocks noChangeShapeType="1"/>
          </p:cNvSpPr>
          <p:nvPr/>
        </p:nvSpPr>
        <p:spPr bwMode="auto">
          <a:xfrm>
            <a:off x="2143415" y="1335948"/>
            <a:ext cx="606425" cy="167005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5" name="Line 27"/>
          <p:cNvSpPr>
            <a:spLocks noChangeShapeType="1"/>
          </p:cNvSpPr>
          <p:nvPr/>
        </p:nvSpPr>
        <p:spPr bwMode="auto">
          <a:xfrm>
            <a:off x="5178715" y="1564548"/>
            <a:ext cx="2332038" cy="2047875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none" w="sm" len="sm"/>
            <a:tailEnd type="triangl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/>
          <a:lstStyle/>
          <a:p>
            <a:endParaRPr lang="en-GB"/>
          </a:p>
        </p:txBody>
      </p:sp>
      <p:sp>
        <p:nvSpPr>
          <p:cNvPr id="65556" name="Rectangle 28"/>
          <p:cNvSpPr>
            <a:spLocks noChangeArrowheads="1"/>
          </p:cNvSpPr>
          <p:nvPr/>
        </p:nvSpPr>
        <p:spPr bwMode="auto">
          <a:xfrm>
            <a:off x="3339812" y="880335"/>
            <a:ext cx="199505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solidFill>
                  <a:srgbClr val="FF0000"/>
                </a:solidFill>
              </a:rPr>
              <a:t>Measured </a:t>
            </a:r>
          </a:p>
          <a:p>
            <a:pPr eaLnBrk="1" hangingPunct="1"/>
            <a:r>
              <a:rPr lang="en-US" altLang="en-US" sz="2000" b="1" dirty="0">
                <a:solidFill>
                  <a:srgbClr val="FF0000"/>
                </a:solidFill>
              </a:rPr>
              <a:t>Displacements</a:t>
            </a:r>
          </a:p>
          <a:p>
            <a:pPr eaLnBrk="1" hangingPunct="1"/>
            <a:r>
              <a:rPr lang="en-US" altLang="en-US" sz="2000" b="1" dirty="0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en-US" sz="2000" b="1" baseline="-25000" dirty="0">
                <a:solidFill>
                  <a:srgbClr val="FF0000"/>
                </a:solidFill>
              </a:rPr>
              <a:t>1,2</a:t>
            </a:r>
            <a:endParaRPr lang="en-US" altLang="en-US" sz="2000" b="1" dirty="0">
              <a:solidFill>
                <a:srgbClr val="FF0000"/>
              </a:solidFill>
            </a:endParaRPr>
          </a:p>
        </p:txBody>
      </p:sp>
      <p:sp>
        <p:nvSpPr>
          <p:cNvPr id="65557" name="Line 29"/>
          <p:cNvSpPr>
            <a:spLocks noChangeShapeType="1"/>
          </p:cNvSpPr>
          <p:nvPr/>
        </p:nvSpPr>
        <p:spPr bwMode="auto">
          <a:xfrm>
            <a:off x="5178715" y="1564548"/>
            <a:ext cx="682625" cy="12890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58" name="Rectangle 32"/>
          <p:cNvSpPr>
            <a:spLocks noChangeArrowheads="1"/>
          </p:cNvSpPr>
          <p:nvPr/>
        </p:nvSpPr>
        <p:spPr bwMode="auto">
          <a:xfrm>
            <a:off x="1959265" y="3007585"/>
            <a:ext cx="40005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59" name="Rectangle 33"/>
          <p:cNvSpPr>
            <a:spLocks noChangeArrowheads="1"/>
          </p:cNvSpPr>
          <p:nvPr/>
        </p:nvSpPr>
        <p:spPr bwMode="auto">
          <a:xfrm>
            <a:off x="3648365" y="3007585"/>
            <a:ext cx="40005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60" name="Rectangle 34"/>
          <p:cNvSpPr>
            <a:spLocks noChangeArrowheads="1"/>
          </p:cNvSpPr>
          <p:nvPr/>
        </p:nvSpPr>
        <p:spPr bwMode="auto">
          <a:xfrm>
            <a:off x="5840703" y="3007585"/>
            <a:ext cx="22860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61" name="Rectangle 35"/>
          <p:cNvSpPr>
            <a:spLocks noChangeArrowheads="1"/>
          </p:cNvSpPr>
          <p:nvPr/>
        </p:nvSpPr>
        <p:spPr bwMode="auto">
          <a:xfrm>
            <a:off x="7434553" y="3007585"/>
            <a:ext cx="228600" cy="396875"/>
          </a:xfrm>
          <a:prstGeom prst="rect">
            <a:avLst/>
          </a:prstGeom>
          <a:noFill/>
          <a:ln w="0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5562" name="Line 44"/>
          <p:cNvSpPr>
            <a:spLocks noChangeShapeType="1"/>
          </p:cNvSpPr>
          <p:nvPr/>
        </p:nvSpPr>
        <p:spPr bwMode="auto">
          <a:xfrm>
            <a:off x="2143415" y="3461610"/>
            <a:ext cx="0" cy="9858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3" name="Line 45"/>
          <p:cNvSpPr>
            <a:spLocks noChangeShapeType="1"/>
          </p:cNvSpPr>
          <p:nvPr/>
        </p:nvSpPr>
        <p:spPr bwMode="auto">
          <a:xfrm>
            <a:off x="1459203" y="3233010"/>
            <a:ext cx="6527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4" name="Line 47"/>
          <p:cNvSpPr>
            <a:spLocks noChangeShapeType="1"/>
          </p:cNvSpPr>
          <p:nvPr/>
        </p:nvSpPr>
        <p:spPr bwMode="auto">
          <a:xfrm>
            <a:off x="5937540" y="3309210"/>
            <a:ext cx="0" cy="7588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5" name="Line 48"/>
          <p:cNvSpPr>
            <a:spLocks noChangeShapeType="1"/>
          </p:cNvSpPr>
          <p:nvPr/>
        </p:nvSpPr>
        <p:spPr bwMode="auto">
          <a:xfrm>
            <a:off x="3888078" y="3537810"/>
            <a:ext cx="0" cy="98583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6" name="Line 46"/>
          <p:cNvSpPr>
            <a:spLocks noChangeShapeType="1"/>
          </p:cNvSpPr>
          <p:nvPr/>
        </p:nvSpPr>
        <p:spPr bwMode="auto">
          <a:xfrm>
            <a:off x="7531390" y="3461610"/>
            <a:ext cx="0" cy="6064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7" name="Freeform 49"/>
          <p:cNvSpPr>
            <a:spLocks/>
          </p:cNvSpPr>
          <p:nvPr/>
        </p:nvSpPr>
        <p:spPr bwMode="auto">
          <a:xfrm>
            <a:off x="2143415" y="2677385"/>
            <a:ext cx="5691188" cy="1163638"/>
          </a:xfrm>
          <a:custGeom>
            <a:avLst/>
            <a:gdLst>
              <a:gd name="T0" fmla="*/ 0 w 3585"/>
              <a:gd name="T1" fmla="*/ 882055170 h 733"/>
              <a:gd name="T2" fmla="*/ 1565017933 w 3585"/>
              <a:gd name="T3" fmla="*/ 279738264 h 733"/>
              <a:gd name="T4" fmla="*/ 2147483647 w 3585"/>
              <a:gd name="T5" fmla="*/ 40322516 h 733"/>
              <a:gd name="T6" fmla="*/ 2147483647 w 3585"/>
              <a:gd name="T7" fmla="*/ 40322516 h 733"/>
              <a:gd name="T8" fmla="*/ 2147483647 w 3585"/>
              <a:gd name="T9" fmla="*/ 279738264 h 733"/>
              <a:gd name="T10" fmla="*/ 2147483647 w 3585"/>
              <a:gd name="T11" fmla="*/ 882055170 h 733"/>
              <a:gd name="T12" fmla="*/ 2147483647 w 3585"/>
              <a:gd name="T13" fmla="*/ 1365925216 h 733"/>
              <a:gd name="T14" fmla="*/ 2147483647 w 3585"/>
              <a:gd name="T15" fmla="*/ 1726308786 h 733"/>
              <a:gd name="T16" fmla="*/ 2147483647 w 3585"/>
              <a:gd name="T17" fmla="*/ 1847276297 h 733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3585"/>
              <a:gd name="T28" fmla="*/ 0 h 733"/>
              <a:gd name="T29" fmla="*/ 3585 w 3585"/>
              <a:gd name="T30" fmla="*/ 733 h 733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3585" h="733">
                <a:moveTo>
                  <a:pt x="0" y="350"/>
                </a:moveTo>
                <a:cubicBezTo>
                  <a:pt x="219" y="258"/>
                  <a:pt x="438" y="167"/>
                  <a:pt x="621" y="111"/>
                </a:cubicBezTo>
                <a:cubicBezTo>
                  <a:pt x="804" y="55"/>
                  <a:pt x="948" y="32"/>
                  <a:pt x="1099" y="16"/>
                </a:cubicBezTo>
                <a:cubicBezTo>
                  <a:pt x="1250" y="0"/>
                  <a:pt x="1386" y="0"/>
                  <a:pt x="1529" y="16"/>
                </a:cubicBezTo>
                <a:cubicBezTo>
                  <a:pt x="1672" y="32"/>
                  <a:pt x="1817" y="55"/>
                  <a:pt x="1960" y="111"/>
                </a:cubicBezTo>
                <a:cubicBezTo>
                  <a:pt x="2103" y="167"/>
                  <a:pt x="2239" y="278"/>
                  <a:pt x="2390" y="350"/>
                </a:cubicBezTo>
                <a:cubicBezTo>
                  <a:pt x="2541" y="422"/>
                  <a:pt x="2725" y="486"/>
                  <a:pt x="2868" y="542"/>
                </a:cubicBezTo>
                <a:cubicBezTo>
                  <a:pt x="3011" y="598"/>
                  <a:pt x="3131" y="653"/>
                  <a:pt x="3250" y="685"/>
                </a:cubicBezTo>
                <a:cubicBezTo>
                  <a:pt x="3369" y="717"/>
                  <a:pt x="3477" y="725"/>
                  <a:pt x="3585" y="733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8" name="Freeform 50"/>
          <p:cNvSpPr>
            <a:spLocks/>
          </p:cNvSpPr>
          <p:nvPr/>
        </p:nvSpPr>
        <p:spPr bwMode="auto">
          <a:xfrm>
            <a:off x="3888078" y="2474185"/>
            <a:ext cx="3870325" cy="987425"/>
          </a:xfrm>
          <a:custGeom>
            <a:avLst/>
            <a:gdLst>
              <a:gd name="T0" fmla="*/ 0 w 2438"/>
              <a:gd name="T1" fmla="*/ 1204634612 h 622"/>
              <a:gd name="T2" fmla="*/ 1567536956 w 2438"/>
              <a:gd name="T3" fmla="*/ 483870009 h 622"/>
              <a:gd name="T4" fmla="*/ 2147483647 w 2438"/>
              <a:gd name="T5" fmla="*/ 120967502 h 622"/>
              <a:gd name="T6" fmla="*/ 2147483647 w 2438"/>
              <a:gd name="T7" fmla="*/ 0 h 622"/>
              <a:gd name="T8" fmla="*/ 2147483647 w 2438"/>
              <a:gd name="T9" fmla="*/ 120967502 h 622"/>
              <a:gd name="T10" fmla="*/ 2147483647 w 2438"/>
              <a:gd name="T11" fmla="*/ 723285552 h 622"/>
              <a:gd name="T12" fmla="*/ 2147483647 w 2438"/>
              <a:gd name="T13" fmla="*/ 1567536969 h 622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38"/>
              <a:gd name="T22" fmla="*/ 0 h 622"/>
              <a:gd name="T23" fmla="*/ 2438 w 2438"/>
              <a:gd name="T24" fmla="*/ 622 h 622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38" h="622">
                <a:moveTo>
                  <a:pt x="0" y="478"/>
                </a:moveTo>
                <a:cubicBezTo>
                  <a:pt x="223" y="371"/>
                  <a:pt x="447" y="264"/>
                  <a:pt x="622" y="192"/>
                </a:cubicBezTo>
                <a:cubicBezTo>
                  <a:pt x="797" y="120"/>
                  <a:pt x="924" y="80"/>
                  <a:pt x="1052" y="48"/>
                </a:cubicBezTo>
                <a:cubicBezTo>
                  <a:pt x="1180" y="16"/>
                  <a:pt x="1284" y="0"/>
                  <a:pt x="1387" y="0"/>
                </a:cubicBezTo>
                <a:cubicBezTo>
                  <a:pt x="1490" y="0"/>
                  <a:pt x="1562" y="0"/>
                  <a:pt x="1673" y="48"/>
                </a:cubicBezTo>
                <a:cubicBezTo>
                  <a:pt x="1784" y="96"/>
                  <a:pt x="1929" y="191"/>
                  <a:pt x="2056" y="287"/>
                </a:cubicBezTo>
                <a:cubicBezTo>
                  <a:pt x="2183" y="383"/>
                  <a:pt x="2374" y="566"/>
                  <a:pt x="2438" y="622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5569" name="Text Box 51"/>
          <p:cNvSpPr txBox="1">
            <a:spLocks noChangeArrowheads="1"/>
          </p:cNvSpPr>
          <p:nvPr/>
        </p:nvSpPr>
        <p:spPr bwMode="auto">
          <a:xfrm>
            <a:off x="1666970" y="4598815"/>
            <a:ext cx="6309346" cy="917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</a:pPr>
            <a:r>
              <a:rPr lang="en-US" altLang="en-US" sz="2000" dirty="0">
                <a:latin typeface="Symbol" pitchFamily="18" charset="2"/>
              </a:rPr>
              <a:t>d</a:t>
            </a:r>
            <a:r>
              <a:rPr lang="en-US" altLang="en-US" sz="2000" baseline="-25000" dirty="0"/>
              <a:t>1</a:t>
            </a:r>
            <a:r>
              <a:rPr lang="en-US" altLang="en-US" sz="2000" dirty="0"/>
              <a:t> =  </a:t>
            </a:r>
            <a:r>
              <a:rPr lang="en-US" altLang="en-US" sz="2000" dirty="0" err="1">
                <a:latin typeface="Symbol" pitchFamily="18" charset="2"/>
              </a:rPr>
              <a:t>Dq</a:t>
            </a:r>
            <a:r>
              <a:rPr lang="en-US" altLang="en-US" sz="2000" baseline="-25000" dirty="0" err="1"/>
              <a:t>s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itchFamily="18" charset="2"/>
              </a:rPr>
              <a:t>(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 dirty="0">
                <a:sym typeface="Symbol" pitchFamily="18" charset="2"/>
              </a:rPr>
              <a:t>s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 dirty="0">
                <a:sym typeface="Symbol" pitchFamily="18" charset="2"/>
              </a:rPr>
              <a:t>1</a:t>
            </a:r>
            <a:r>
              <a:rPr lang="en-US" altLang="en-US" sz="2000" dirty="0">
                <a:sym typeface="Symbol" pitchFamily="18" charset="2"/>
              </a:rPr>
              <a:t>) sin (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 dirty="0">
                <a:sym typeface="Symbol" pitchFamily="18" charset="2"/>
              </a:rPr>
              <a:t>1</a:t>
            </a:r>
            <a:r>
              <a:rPr lang="en-US" altLang="en-US" sz="2000" dirty="0">
                <a:sym typeface="Symbol" pitchFamily="18" charset="2"/>
              </a:rPr>
              <a:t> – </a:t>
            </a:r>
            <a:r>
              <a:rPr lang="en-US" altLang="en-US" sz="2000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 dirty="0" err="1">
                <a:sym typeface="Symbol" pitchFamily="18" charset="2"/>
              </a:rPr>
              <a:t>s</a:t>
            </a:r>
            <a:r>
              <a:rPr lang="en-US" altLang="en-US" sz="2000" dirty="0">
                <a:sym typeface="Symbol" pitchFamily="18" charset="2"/>
              </a:rPr>
              <a:t>)</a:t>
            </a:r>
            <a:r>
              <a:rPr lang="en-US" altLang="en-US" sz="2000" dirty="0"/>
              <a:t> + </a:t>
            </a:r>
            <a:r>
              <a:rPr lang="en-US" altLang="en-US" sz="2000" dirty="0" err="1">
                <a:latin typeface="Symbol" pitchFamily="18" charset="2"/>
              </a:rPr>
              <a:t>Dq</a:t>
            </a:r>
            <a:r>
              <a:rPr lang="en-US" altLang="en-US" sz="2000" baseline="-25000" dirty="0" err="1"/>
              <a:t>k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itchFamily="18" charset="2"/>
              </a:rPr>
              <a:t>(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 dirty="0">
                <a:sym typeface="Symbol" pitchFamily="18" charset="2"/>
              </a:rPr>
              <a:t>k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 dirty="0">
                <a:sym typeface="Symbol" pitchFamily="18" charset="2"/>
              </a:rPr>
              <a:t>1</a:t>
            </a:r>
            <a:r>
              <a:rPr lang="en-US" altLang="en-US" sz="2000" dirty="0">
                <a:sym typeface="Symbol" pitchFamily="18" charset="2"/>
              </a:rPr>
              <a:t>) sin (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 dirty="0">
                <a:sym typeface="Symbol" pitchFamily="18" charset="2"/>
              </a:rPr>
              <a:t>1</a:t>
            </a:r>
            <a:r>
              <a:rPr lang="en-US" altLang="en-US" sz="2000" dirty="0">
                <a:sym typeface="Symbol" pitchFamily="18" charset="2"/>
              </a:rPr>
              <a:t> – </a:t>
            </a:r>
            <a:r>
              <a:rPr lang="en-US" altLang="en-US" sz="2000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 dirty="0" err="1">
                <a:sym typeface="Symbol" pitchFamily="18" charset="2"/>
              </a:rPr>
              <a:t>k</a:t>
            </a:r>
            <a:r>
              <a:rPr lang="en-US" altLang="en-US" sz="2000" dirty="0">
                <a:sym typeface="Symbol" pitchFamily="18" charset="2"/>
              </a:rPr>
              <a:t>) </a:t>
            </a:r>
          </a:p>
          <a:p>
            <a:pPr algn="l" eaLnBrk="1" hangingPunct="1">
              <a:spcBef>
                <a:spcPct val="20000"/>
              </a:spcBef>
            </a:pPr>
            <a:r>
              <a:rPr lang="en-US" altLang="en-US" sz="2000" b="1" dirty="0">
                <a:solidFill>
                  <a:srgbClr val="FF0000"/>
                </a:solidFill>
                <a:sym typeface="Symbol" pitchFamily="18" charset="2"/>
              </a:rPr>
              <a:t>    </a:t>
            </a:r>
            <a:r>
              <a:rPr lang="en-US" altLang="en-US" sz="2000" b="1" dirty="0">
                <a:solidFill>
                  <a:srgbClr val="FF0000"/>
                </a:solidFill>
                <a:cs typeface="Arial" charset="0"/>
                <a:sym typeface="Symbol" pitchFamily="18" charset="2"/>
              </a:rPr>
              <a:t>≈  </a:t>
            </a:r>
            <a:r>
              <a:rPr lang="en-US" altLang="en-US" sz="2000" b="1" dirty="0" err="1">
                <a:solidFill>
                  <a:srgbClr val="FF0000"/>
                </a:solidFill>
                <a:latin typeface="Symbol" pitchFamily="18" charset="2"/>
              </a:rPr>
              <a:t>Dq</a:t>
            </a:r>
            <a:r>
              <a:rPr lang="en-US" altLang="en-US" sz="2000" b="1" baseline="-25000" dirty="0" err="1">
                <a:solidFill>
                  <a:srgbClr val="FF0000"/>
                </a:solidFill>
              </a:rPr>
              <a:t>k</a:t>
            </a:r>
            <a:r>
              <a:rPr lang="en-US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  <a:sym typeface="Symbol" pitchFamily="18" charset="2"/>
              </a:rPr>
              <a:t>(</a:t>
            </a:r>
            <a:r>
              <a:rPr lang="en-US" altLang="en-US" sz="2000" b="1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="1" baseline="-25000" dirty="0">
                <a:solidFill>
                  <a:srgbClr val="FF0000"/>
                </a:solidFill>
                <a:sym typeface="Symbol" pitchFamily="18" charset="2"/>
              </a:rPr>
              <a:t>k</a:t>
            </a:r>
            <a:r>
              <a:rPr lang="en-US" altLang="en-US" sz="2000" b="1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="1" baseline="-25000" dirty="0">
                <a:solidFill>
                  <a:srgbClr val="FF0000"/>
                </a:solidFill>
                <a:sym typeface="Symbol" pitchFamily="18" charset="2"/>
              </a:rPr>
              <a:t>1</a:t>
            </a:r>
            <a:r>
              <a:rPr lang="en-US" altLang="en-US" sz="2000" b="1" dirty="0">
                <a:solidFill>
                  <a:srgbClr val="FF0000"/>
                </a:solidFill>
                <a:sym typeface="Symbol" pitchFamily="18" charset="2"/>
              </a:rPr>
              <a:t>)</a:t>
            </a:r>
            <a:r>
              <a:rPr lang="en-US" altLang="en-US" sz="2000" b="1" dirty="0">
                <a:sym typeface="Symbol" pitchFamily="18" charset="2"/>
              </a:rPr>
              <a:t> </a:t>
            </a:r>
          </a:p>
          <a:p>
            <a:pPr algn="l" eaLnBrk="1" hangingPunct="1">
              <a:spcBef>
                <a:spcPct val="20000"/>
              </a:spcBef>
            </a:pPr>
            <a:r>
              <a:rPr lang="en-US" altLang="en-US" sz="800" b="1" dirty="0">
                <a:sym typeface="Symbol" pitchFamily="18" charset="2"/>
              </a:rPr>
              <a:t> </a:t>
            </a:r>
          </a:p>
        </p:txBody>
      </p:sp>
      <p:sp>
        <p:nvSpPr>
          <p:cNvPr id="65570" name="Rectangle 53"/>
          <p:cNvSpPr>
            <a:spLocks noChangeArrowheads="1"/>
          </p:cNvSpPr>
          <p:nvPr/>
        </p:nvSpPr>
        <p:spPr bwMode="auto">
          <a:xfrm>
            <a:off x="2729203" y="2853598"/>
            <a:ext cx="561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FF"/>
                </a:solidFill>
                <a:latin typeface="Symbol" pitchFamily="18" charset="2"/>
              </a:rPr>
              <a:t>Dq</a:t>
            </a:r>
            <a:r>
              <a:rPr lang="en-US" altLang="en-US" baseline="-25000">
                <a:solidFill>
                  <a:srgbClr val="0000FF"/>
                </a:solidFill>
              </a:rPr>
              <a:t>s,</a:t>
            </a:r>
          </a:p>
        </p:txBody>
      </p:sp>
      <p:sp>
        <p:nvSpPr>
          <p:cNvPr id="65571" name="Rectangle 54"/>
          <p:cNvSpPr>
            <a:spLocks noChangeArrowheads="1"/>
          </p:cNvSpPr>
          <p:nvPr/>
        </p:nvSpPr>
        <p:spPr bwMode="auto">
          <a:xfrm>
            <a:off x="4323053" y="2853598"/>
            <a:ext cx="5619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0000FF"/>
                </a:solidFill>
                <a:latin typeface="Symbol" pitchFamily="18" charset="2"/>
              </a:rPr>
              <a:t>Dq</a:t>
            </a:r>
            <a:r>
              <a:rPr lang="en-US" altLang="en-US" baseline="-25000">
                <a:solidFill>
                  <a:srgbClr val="0000FF"/>
                </a:solidFill>
              </a:rPr>
              <a:t>k,</a:t>
            </a:r>
          </a:p>
        </p:txBody>
      </p:sp>
      <p:sp>
        <p:nvSpPr>
          <p:cNvPr id="65572" name="Rectangle 56"/>
          <p:cNvSpPr>
            <a:spLocks noChangeArrowheads="1"/>
          </p:cNvSpPr>
          <p:nvPr/>
        </p:nvSpPr>
        <p:spPr bwMode="auto">
          <a:xfrm>
            <a:off x="5993103" y="2624998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en-US" baseline="-2500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65573" name="Rectangle 57"/>
          <p:cNvSpPr>
            <a:spLocks noChangeArrowheads="1"/>
          </p:cNvSpPr>
          <p:nvPr/>
        </p:nvSpPr>
        <p:spPr bwMode="auto">
          <a:xfrm>
            <a:off x="7586953" y="3460023"/>
            <a:ext cx="381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solidFill>
                  <a:srgbClr val="FF0000"/>
                </a:solidFill>
                <a:latin typeface="Symbol" pitchFamily="18" charset="2"/>
              </a:rPr>
              <a:t>d</a:t>
            </a:r>
            <a:r>
              <a:rPr lang="en-US" altLang="en-US" baseline="-2500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39" name="Line 119"/>
          <p:cNvSpPr>
            <a:spLocks noChangeShapeType="1"/>
          </p:cNvSpPr>
          <p:nvPr/>
        </p:nvSpPr>
        <p:spPr bwMode="auto">
          <a:xfrm flipV="1">
            <a:off x="7683695" y="1076253"/>
            <a:ext cx="0" cy="129021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Line 120"/>
          <p:cNvSpPr>
            <a:spLocks noChangeShapeType="1"/>
          </p:cNvSpPr>
          <p:nvPr/>
        </p:nvSpPr>
        <p:spPr bwMode="auto">
          <a:xfrm>
            <a:off x="6924745" y="1759311"/>
            <a:ext cx="1517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Oval 121"/>
          <p:cNvSpPr>
            <a:spLocks noChangeArrowheads="1"/>
          </p:cNvSpPr>
          <p:nvPr/>
        </p:nvSpPr>
        <p:spPr bwMode="auto">
          <a:xfrm>
            <a:off x="7342015" y="1423674"/>
            <a:ext cx="683055" cy="68305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6" name="Line 128"/>
          <p:cNvSpPr>
            <a:spLocks noChangeShapeType="1"/>
          </p:cNvSpPr>
          <p:nvPr/>
        </p:nvSpPr>
        <p:spPr bwMode="auto">
          <a:xfrm>
            <a:off x="7270750" y="1270000"/>
            <a:ext cx="8680" cy="49566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sm" len="med"/>
            <a:tailEnd type="triangle" w="sm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9" name="Object 133"/>
          <p:cNvGraphicFramePr>
            <a:graphicFrameLocks noChangeAspect="1"/>
          </p:cNvGraphicFramePr>
          <p:nvPr/>
        </p:nvGraphicFramePr>
        <p:xfrm>
          <a:off x="6697060" y="1379835"/>
          <a:ext cx="495370" cy="232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546100" imgH="254000" progId="Equation.3">
                  <p:embed/>
                </p:oleObj>
              </mc:Choice>
              <mc:Fallback>
                <p:oleObj name="Equation" r:id="rId2" imgW="546100" imgH="254000" progId="Equation.3">
                  <p:embed/>
                  <p:pic>
                    <p:nvPicPr>
                      <p:cNvPr id="49" name="Object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7060" y="1379835"/>
                        <a:ext cx="495370" cy="2323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1" name="Object 136"/>
          <p:cNvGraphicFramePr>
            <a:graphicFrameLocks noChangeAspect="1"/>
          </p:cNvGraphicFramePr>
          <p:nvPr/>
        </p:nvGraphicFramePr>
        <p:xfrm>
          <a:off x="8518540" y="1835205"/>
          <a:ext cx="450850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68300" imgH="228600" progId="Equation.3">
                  <p:embed/>
                </p:oleObj>
              </mc:Choice>
              <mc:Fallback>
                <p:oleObj name="Equation" r:id="rId4" imgW="368300" imgH="228600" progId="Equation.3">
                  <p:embed/>
                  <p:pic>
                    <p:nvPicPr>
                      <p:cNvPr id="51" name="Object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18540" y="1835205"/>
                        <a:ext cx="450850" cy="28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137"/>
          <p:cNvGraphicFramePr>
            <a:graphicFrameLocks noChangeAspect="1"/>
          </p:cNvGraphicFramePr>
          <p:nvPr/>
        </p:nvGraphicFramePr>
        <p:xfrm>
          <a:off x="7076535" y="848570"/>
          <a:ext cx="514350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419100" imgH="228600" progId="Equation.3">
                  <p:embed/>
                </p:oleObj>
              </mc:Choice>
              <mc:Fallback>
                <p:oleObj name="Equation" r:id="rId6" imgW="419100" imgH="228600" progId="Equation.3">
                  <p:embed/>
                  <p:pic>
                    <p:nvPicPr>
                      <p:cNvPr id="52" name="Object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076535" y="848570"/>
                        <a:ext cx="514350" cy="27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Oval 2"/>
          <p:cNvSpPr/>
          <p:nvPr/>
        </p:nvSpPr>
        <p:spPr bwMode="auto">
          <a:xfrm>
            <a:off x="7645900" y="1721210"/>
            <a:ext cx="75895" cy="75895"/>
          </a:xfrm>
          <a:prstGeom prst="ellipse">
            <a:avLst/>
          </a:prstGeom>
          <a:solidFill>
            <a:srgbClr val="008000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Line 119"/>
          <p:cNvSpPr>
            <a:spLocks noChangeShapeType="1"/>
          </p:cNvSpPr>
          <p:nvPr/>
        </p:nvSpPr>
        <p:spPr bwMode="auto">
          <a:xfrm>
            <a:off x="7683694" y="1753262"/>
            <a:ext cx="455371" cy="6047"/>
          </a:xfrm>
          <a:prstGeom prst="line">
            <a:avLst/>
          </a:prstGeom>
          <a:noFill/>
          <a:ln w="9525">
            <a:solidFill>
              <a:srgbClr val="3366FF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" name="Line 120"/>
          <p:cNvSpPr>
            <a:spLocks noChangeShapeType="1"/>
          </p:cNvSpPr>
          <p:nvPr/>
        </p:nvSpPr>
        <p:spPr bwMode="auto">
          <a:xfrm>
            <a:off x="7076535" y="1264011"/>
            <a:ext cx="60716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4" name="Oval 63"/>
          <p:cNvSpPr/>
          <p:nvPr/>
        </p:nvSpPr>
        <p:spPr bwMode="auto">
          <a:xfrm>
            <a:off x="8139065" y="1714860"/>
            <a:ext cx="75895" cy="75895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65" name="Object 133"/>
          <p:cNvGraphicFramePr>
            <a:graphicFrameLocks noChangeAspect="1"/>
          </p:cNvGraphicFramePr>
          <p:nvPr/>
        </p:nvGraphicFramePr>
        <p:xfrm>
          <a:off x="8086498" y="1036630"/>
          <a:ext cx="887412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77900" imgH="457200" progId="Equation.3">
                  <p:embed/>
                </p:oleObj>
              </mc:Choice>
              <mc:Fallback>
                <p:oleObj name="Equation" r:id="rId8" imgW="977900" imgH="457200" progId="Equation.3">
                  <p:embed/>
                  <p:pic>
                    <p:nvPicPr>
                      <p:cNvPr id="65" name="Object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086498" y="1036630"/>
                        <a:ext cx="887412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44705" y="735952"/>
            <a:ext cx="14628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At BPM1 location</a:t>
            </a:r>
          </a:p>
        </p:txBody>
      </p:sp>
      <p:sp>
        <p:nvSpPr>
          <p:cNvPr id="66" name="Rectangle 65"/>
          <p:cNvSpPr/>
          <p:nvPr/>
        </p:nvSpPr>
        <p:spPr bwMode="auto">
          <a:xfrm>
            <a:off x="6621166" y="772675"/>
            <a:ext cx="2428640" cy="1669690"/>
          </a:xfrm>
          <a:prstGeom prst="rect">
            <a:avLst/>
          </a:prstGeom>
          <a:noFill/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645657" y="5539949"/>
            <a:ext cx="69823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eaLnBrk="1" hangingPunct="1">
              <a:spcBef>
                <a:spcPct val="20000"/>
              </a:spcBef>
            </a:pPr>
            <a:r>
              <a:rPr lang="en-US" altLang="en-US" sz="2000" dirty="0">
                <a:latin typeface="Symbol" pitchFamily="18" charset="2"/>
              </a:rPr>
              <a:t>d</a:t>
            </a:r>
            <a:r>
              <a:rPr lang="en-US" altLang="en-US" sz="2000" baseline="-25000" dirty="0"/>
              <a:t>2</a:t>
            </a:r>
            <a:r>
              <a:rPr lang="en-US" altLang="en-US" sz="2000" dirty="0"/>
              <a:t> =  </a:t>
            </a:r>
            <a:r>
              <a:rPr lang="en-US" altLang="en-US" sz="2000" dirty="0" err="1">
                <a:latin typeface="Symbol" pitchFamily="18" charset="2"/>
              </a:rPr>
              <a:t>Dq</a:t>
            </a:r>
            <a:r>
              <a:rPr lang="en-US" altLang="en-US" sz="2000" baseline="-25000" dirty="0" err="1"/>
              <a:t>s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itchFamily="18" charset="2"/>
              </a:rPr>
              <a:t>(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 dirty="0">
                <a:sym typeface="Symbol" pitchFamily="18" charset="2"/>
              </a:rPr>
              <a:t>s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 dirty="0">
                <a:sym typeface="Symbol" pitchFamily="18" charset="2"/>
              </a:rPr>
              <a:t>2</a:t>
            </a:r>
            <a:r>
              <a:rPr lang="en-US" altLang="en-US" sz="2000" dirty="0">
                <a:sym typeface="Symbol" pitchFamily="18" charset="2"/>
              </a:rPr>
              <a:t>) sin (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 dirty="0">
                <a:sym typeface="Symbol" pitchFamily="18" charset="2"/>
              </a:rPr>
              <a:t>2</a:t>
            </a:r>
            <a:r>
              <a:rPr lang="en-US" altLang="en-US" sz="2000" dirty="0">
                <a:sym typeface="Symbol" pitchFamily="18" charset="2"/>
              </a:rPr>
              <a:t> – </a:t>
            </a:r>
            <a:r>
              <a:rPr lang="en-US" altLang="en-US" sz="2000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 dirty="0" err="1">
                <a:sym typeface="Symbol" pitchFamily="18" charset="2"/>
              </a:rPr>
              <a:t>s</a:t>
            </a:r>
            <a:r>
              <a:rPr lang="en-US" altLang="en-US" sz="2000" dirty="0">
                <a:sym typeface="Symbol" pitchFamily="18" charset="2"/>
              </a:rPr>
              <a:t>)</a:t>
            </a:r>
            <a:r>
              <a:rPr lang="en-US" altLang="en-US" sz="2000" dirty="0"/>
              <a:t> + </a:t>
            </a:r>
            <a:r>
              <a:rPr lang="en-US" altLang="en-US" sz="2000" dirty="0" err="1">
                <a:latin typeface="Symbol" pitchFamily="18" charset="2"/>
              </a:rPr>
              <a:t>Dq</a:t>
            </a:r>
            <a:r>
              <a:rPr lang="en-US" altLang="en-US" sz="2000" baseline="-25000" dirty="0" err="1"/>
              <a:t>k</a:t>
            </a:r>
            <a:r>
              <a:rPr lang="en-US" altLang="en-US" sz="2000" dirty="0"/>
              <a:t> </a:t>
            </a:r>
            <a:r>
              <a:rPr lang="en-US" altLang="en-US" sz="2000" dirty="0">
                <a:sym typeface="Symbol" pitchFamily="18" charset="2"/>
              </a:rPr>
              <a:t>(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 dirty="0">
                <a:sym typeface="Symbol" pitchFamily="18" charset="2"/>
              </a:rPr>
              <a:t>k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aseline="-25000" dirty="0">
                <a:sym typeface="Symbol" pitchFamily="18" charset="2"/>
              </a:rPr>
              <a:t>2</a:t>
            </a:r>
            <a:r>
              <a:rPr lang="en-US" altLang="en-US" sz="2000" dirty="0">
                <a:sym typeface="Symbol" pitchFamily="18" charset="2"/>
              </a:rPr>
              <a:t>) sin (</a:t>
            </a:r>
            <a:r>
              <a:rPr lang="en-US" altLang="en-US" sz="2000" dirty="0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 dirty="0">
                <a:sym typeface="Symbol" pitchFamily="18" charset="2"/>
              </a:rPr>
              <a:t>2</a:t>
            </a:r>
            <a:r>
              <a:rPr lang="en-US" altLang="en-US" sz="2000" dirty="0">
                <a:sym typeface="Symbol" pitchFamily="18" charset="2"/>
              </a:rPr>
              <a:t> – </a:t>
            </a:r>
            <a:r>
              <a:rPr lang="en-US" altLang="en-US" sz="2000" dirty="0" err="1">
                <a:latin typeface="Symbol" pitchFamily="18" charset="2"/>
                <a:sym typeface="Symbol" pitchFamily="18" charset="2"/>
              </a:rPr>
              <a:t>m</a:t>
            </a:r>
            <a:r>
              <a:rPr lang="en-US" altLang="en-US" sz="2000" baseline="-25000" dirty="0" err="1">
                <a:sym typeface="Symbol" pitchFamily="18" charset="2"/>
              </a:rPr>
              <a:t>k</a:t>
            </a:r>
            <a:r>
              <a:rPr lang="en-US" altLang="en-US" sz="2000" dirty="0">
                <a:sym typeface="Symbol" pitchFamily="18" charset="2"/>
              </a:rPr>
              <a:t>) </a:t>
            </a:r>
          </a:p>
          <a:p>
            <a:pPr algn="l" eaLnBrk="1" hangingPunct="1">
              <a:spcBef>
                <a:spcPct val="20000"/>
              </a:spcBef>
            </a:pPr>
            <a:r>
              <a:rPr lang="en-US" altLang="en-US" sz="2000" b="1" dirty="0">
                <a:solidFill>
                  <a:srgbClr val="FF0000"/>
                </a:solidFill>
                <a:sym typeface="Symbol" pitchFamily="18" charset="2"/>
              </a:rPr>
              <a:t>    </a:t>
            </a:r>
            <a:r>
              <a:rPr lang="en-US" altLang="en-US" sz="2000" b="1" dirty="0">
                <a:solidFill>
                  <a:srgbClr val="FF0000"/>
                </a:solidFill>
                <a:cs typeface="Arial" charset="0"/>
                <a:sym typeface="Symbol" pitchFamily="18" charset="2"/>
              </a:rPr>
              <a:t>≈ -</a:t>
            </a:r>
            <a:r>
              <a:rPr lang="en-US" altLang="en-US" sz="2000" b="1" dirty="0" err="1">
                <a:solidFill>
                  <a:srgbClr val="FF0000"/>
                </a:solidFill>
                <a:latin typeface="Symbol" pitchFamily="18" charset="2"/>
              </a:rPr>
              <a:t>Dq</a:t>
            </a:r>
            <a:r>
              <a:rPr lang="en-US" altLang="en-US" sz="2000" b="1" baseline="-25000" dirty="0" err="1">
                <a:solidFill>
                  <a:srgbClr val="FF0000"/>
                </a:solidFill>
              </a:rPr>
              <a:t>s</a:t>
            </a:r>
            <a:r>
              <a:rPr lang="en-US" altLang="en-US" sz="2000" b="1" dirty="0">
                <a:solidFill>
                  <a:srgbClr val="FF0000"/>
                </a:solidFill>
              </a:rPr>
              <a:t> </a:t>
            </a:r>
            <a:r>
              <a:rPr lang="en-US" altLang="en-US" sz="2000" b="1" dirty="0">
                <a:solidFill>
                  <a:srgbClr val="FF0000"/>
                </a:solidFill>
                <a:sym typeface="Symbol" pitchFamily="18" charset="2"/>
              </a:rPr>
              <a:t>(</a:t>
            </a:r>
            <a:r>
              <a:rPr lang="en-US" altLang="en-US" sz="2000" b="1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="1" baseline="-25000" dirty="0">
                <a:solidFill>
                  <a:srgbClr val="FF0000"/>
                </a:solidFill>
                <a:sym typeface="Symbol" pitchFamily="18" charset="2"/>
              </a:rPr>
              <a:t>s</a:t>
            </a:r>
            <a:r>
              <a:rPr lang="en-US" altLang="en-US" sz="2000" b="1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b</a:t>
            </a:r>
            <a:r>
              <a:rPr lang="en-US" altLang="en-US" sz="2000" b="1" baseline="-25000" dirty="0">
                <a:solidFill>
                  <a:srgbClr val="FF0000"/>
                </a:solidFill>
                <a:sym typeface="Symbol" pitchFamily="18" charset="2"/>
              </a:rPr>
              <a:t>2</a:t>
            </a:r>
            <a:r>
              <a:rPr lang="en-US" altLang="en-US" sz="2000" b="1" dirty="0">
                <a:solidFill>
                  <a:srgbClr val="FF0000"/>
                </a:solidFill>
                <a:sym typeface="Symbol" pitchFamily="18" charset="2"/>
              </a:rPr>
              <a:t>)</a:t>
            </a:r>
            <a:r>
              <a:rPr lang="en-US" altLang="en-US" sz="2000" b="1" dirty="0">
                <a:sym typeface="Symbol" pitchFamily="18" charset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10744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69" grpId="0"/>
      <p:bldP spid="7" grpId="0"/>
    </p:bldLst>
  </p:timing>
</p:sld>
</file>

<file path=ppt/slides/slide10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steering error</a:t>
            </a:r>
          </a:p>
        </p:txBody>
      </p:sp>
      <p:sp>
        <p:nvSpPr>
          <p:cNvPr id="44054" name="Freeform 60"/>
          <p:cNvSpPr>
            <a:spLocks/>
          </p:cNvSpPr>
          <p:nvPr/>
        </p:nvSpPr>
        <p:spPr bwMode="auto">
          <a:xfrm>
            <a:off x="7273080" y="4481664"/>
            <a:ext cx="171450" cy="304800"/>
          </a:xfrm>
          <a:custGeom>
            <a:avLst/>
            <a:gdLst>
              <a:gd name="T0" fmla="*/ 0 w 108"/>
              <a:gd name="T1" fmla="*/ 2147483647 h 192"/>
              <a:gd name="T2" fmla="*/ 2147483647 w 108"/>
              <a:gd name="T3" fmla="*/ 2147483647 h 192"/>
              <a:gd name="T4" fmla="*/ 2147483647 w 108"/>
              <a:gd name="T5" fmla="*/ 0 h 192"/>
              <a:gd name="T6" fmla="*/ 0 60000 65536"/>
              <a:gd name="T7" fmla="*/ 0 60000 65536"/>
              <a:gd name="T8" fmla="*/ 0 60000 65536"/>
              <a:gd name="T9" fmla="*/ 0 w 108"/>
              <a:gd name="T10" fmla="*/ 0 h 192"/>
              <a:gd name="T11" fmla="*/ 108 w 108"/>
              <a:gd name="T12" fmla="*/ 192 h 19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08" h="192">
                <a:moveTo>
                  <a:pt x="0" y="192"/>
                </a:moveTo>
                <a:cubicBezTo>
                  <a:pt x="36" y="166"/>
                  <a:pt x="72" y="140"/>
                  <a:pt x="90" y="108"/>
                </a:cubicBezTo>
                <a:cubicBezTo>
                  <a:pt x="108" y="76"/>
                  <a:pt x="108" y="38"/>
                  <a:pt x="108" y="0"/>
                </a:cubicBezTo>
              </a:path>
            </a:pathLst>
          </a:custGeom>
          <a:noFill/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/>
          <a:p>
            <a:endParaRPr lang="en-GB"/>
          </a:p>
        </p:txBody>
      </p:sp>
      <p:sp>
        <p:nvSpPr>
          <p:cNvPr id="26" name="Rectangle 30"/>
          <p:cNvSpPr>
            <a:spLocks noChangeArrowheads="1"/>
          </p:cNvSpPr>
          <p:nvPr/>
        </p:nvSpPr>
        <p:spPr bwMode="auto">
          <a:xfrm>
            <a:off x="5334000" y="2514600"/>
            <a:ext cx="359958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7" name="Line 21"/>
          <p:cNvSpPr>
            <a:spLocks noChangeShapeType="1"/>
          </p:cNvSpPr>
          <p:nvPr/>
        </p:nvSpPr>
        <p:spPr bwMode="auto">
          <a:xfrm flipV="1">
            <a:off x="7010400" y="28194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Line 22"/>
          <p:cNvSpPr>
            <a:spLocks noChangeShapeType="1"/>
          </p:cNvSpPr>
          <p:nvPr/>
        </p:nvSpPr>
        <p:spPr bwMode="auto">
          <a:xfrm>
            <a:off x="5638800" y="44958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Oval 23"/>
          <p:cNvSpPr>
            <a:spLocks noChangeArrowheads="1"/>
          </p:cNvSpPr>
          <p:nvPr/>
        </p:nvSpPr>
        <p:spPr bwMode="auto">
          <a:xfrm>
            <a:off x="5943600" y="34290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30" name="Object 24"/>
          <p:cNvGraphicFramePr>
            <a:graphicFrameLocks noChangeAspect="1"/>
          </p:cNvGraphicFramePr>
          <p:nvPr/>
        </p:nvGraphicFramePr>
        <p:xfrm>
          <a:off x="8540750" y="44973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579" imgH="177646" progId="Equation.3">
                  <p:embed/>
                </p:oleObj>
              </mc:Choice>
              <mc:Fallback>
                <p:oleObj name="Equation" r:id="rId2" imgW="13957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0" y="44973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25"/>
          <p:cNvGraphicFramePr>
            <a:graphicFrameLocks noChangeAspect="1"/>
          </p:cNvGraphicFramePr>
          <p:nvPr/>
        </p:nvGraphicFramePr>
        <p:xfrm>
          <a:off x="6702425" y="27527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14" imgH="177492" progId="Equation.3">
                  <p:embed/>
                </p:oleObj>
              </mc:Choice>
              <mc:Fallback>
                <p:oleObj name="Equation" r:id="rId4" imgW="164814" imgH="1774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425" y="27527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7835485" y="3125420"/>
            <a:ext cx="10715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 err="1">
                <a:solidFill>
                  <a:srgbClr val="FF0000"/>
                </a:solidFill>
              </a:rPr>
              <a:t>Misinjected</a:t>
            </a:r>
            <a:endParaRPr lang="en-US" altLang="en-US" sz="1400" b="0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33" name="Text Box 27"/>
          <p:cNvSpPr txBox="1">
            <a:spLocks noChangeArrowheads="1"/>
          </p:cNvSpPr>
          <p:nvPr/>
        </p:nvSpPr>
        <p:spPr bwMode="auto">
          <a:xfrm>
            <a:off x="5486400" y="2743200"/>
            <a:ext cx="863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Matched</a:t>
            </a:r>
          </a:p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particles</a:t>
            </a:r>
          </a:p>
        </p:txBody>
      </p:sp>
      <p:sp>
        <p:nvSpPr>
          <p:cNvPr id="34" name="Line 28"/>
          <p:cNvSpPr>
            <a:spLocks noChangeShapeType="1"/>
          </p:cNvSpPr>
          <p:nvPr/>
        </p:nvSpPr>
        <p:spPr bwMode="auto">
          <a:xfrm>
            <a:off x="6241690" y="3201315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Line 29"/>
          <p:cNvSpPr>
            <a:spLocks noChangeShapeType="1"/>
          </p:cNvSpPr>
          <p:nvPr/>
        </p:nvSpPr>
        <p:spPr bwMode="auto">
          <a:xfrm flipH="1">
            <a:off x="8214959" y="3656685"/>
            <a:ext cx="227685" cy="3794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6" name="Oval 31"/>
          <p:cNvSpPr>
            <a:spLocks noChangeArrowheads="1"/>
          </p:cNvSpPr>
          <p:nvPr/>
        </p:nvSpPr>
        <p:spPr bwMode="auto">
          <a:xfrm>
            <a:off x="6349335" y="3884370"/>
            <a:ext cx="2125663" cy="21256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37" name="Line 32"/>
          <p:cNvSpPr>
            <a:spLocks noChangeShapeType="1"/>
          </p:cNvSpPr>
          <p:nvPr/>
        </p:nvSpPr>
        <p:spPr bwMode="auto">
          <a:xfrm>
            <a:off x="7455400" y="4793890"/>
            <a:ext cx="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Line 33"/>
          <p:cNvSpPr>
            <a:spLocks noChangeShapeType="1"/>
          </p:cNvSpPr>
          <p:nvPr/>
        </p:nvSpPr>
        <p:spPr bwMode="auto">
          <a:xfrm>
            <a:off x="7010400" y="4495800"/>
            <a:ext cx="444500" cy="4511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9" name="Text Box 34"/>
          <p:cNvSpPr txBox="1">
            <a:spLocks noChangeArrowheads="1"/>
          </p:cNvSpPr>
          <p:nvPr/>
        </p:nvSpPr>
        <p:spPr bwMode="auto">
          <a:xfrm>
            <a:off x="7000640" y="471921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L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40" name="Line 35"/>
          <p:cNvSpPr>
            <a:spLocks noChangeShapeType="1"/>
          </p:cNvSpPr>
          <p:nvPr/>
        </p:nvSpPr>
        <p:spPr bwMode="auto">
          <a:xfrm flipH="1">
            <a:off x="7303000" y="4946290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1" name="Line 36"/>
          <p:cNvSpPr>
            <a:spLocks noChangeShapeType="1"/>
          </p:cNvSpPr>
          <p:nvPr/>
        </p:nvSpPr>
        <p:spPr bwMode="auto">
          <a:xfrm flipH="1" flipV="1">
            <a:off x="6019800" y="41148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2" name="Text Box 37"/>
          <p:cNvSpPr txBox="1">
            <a:spLocks noChangeArrowheads="1"/>
          </p:cNvSpPr>
          <p:nvPr/>
        </p:nvSpPr>
        <p:spPr bwMode="auto">
          <a:xfrm>
            <a:off x="6052149" y="3832158"/>
            <a:ext cx="4369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</a:rPr>
              <a:t>A</a:t>
            </a:r>
            <a:r>
              <a:rPr lang="en-US" altLang="en-US" sz="1800" baseline="-25000" dirty="0">
                <a:solidFill>
                  <a:srgbClr val="000000"/>
                </a:solidFill>
              </a:rPr>
              <a:t>0</a:t>
            </a:r>
            <a:endParaRPr lang="en-GB" altLang="en-US" sz="1800" baseline="-25000" dirty="0">
              <a:solidFill>
                <a:srgbClr val="000000"/>
              </a:solidFill>
            </a:endParaRPr>
          </a:p>
        </p:txBody>
      </p:sp>
      <p:sp>
        <p:nvSpPr>
          <p:cNvPr id="43" name="Freeform 42"/>
          <p:cNvSpPr/>
          <p:nvPr/>
        </p:nvSpPr>
        <p:spPr>
          <a:xfrm>
            <a:off x="7420109" y="4795110"/>
            <a:ext cx="904306" cy="1064432"/>
          </a:xfrm>
          <a:custGeom>
            <a:avLst/>
            <a:gdLst>
              <a:gd name="connsiteX0" fmla="*/ 1117606 w 1140090"/>
              <a:gd name="connsiteY0" fmla="*/ 0 h 814323"/>
              <a:gd name="connsiteX1" fmla="*/ 6 w 1140090"/>
              <a:gd name="connsiteY1" fmla="*/ 812800 h 814323"/>
              <a:gd name="connsiteX2" fmla="*/ 1100673 w 1140090"/>
              <a:gd name="connsiteY2" fmla="*/ 211667 h 814323"/>
              <a:gd name="connsiteX3" fmla="*/ 914406 w 1140090"/>
              <a:gd name="connsiteY3" fmla="*/ 524933 h 814323"/>
              <a:gd name="connsiteX4" fmla="*/ 914406 w 1140090"/>
              <a:gd name="connsiteY4" fmla="*/ 524933 h 814323"/>
              <a:gd name="connsiteX0" fmla="*/ 1117606 w 1144586"/>
              <a:gd name="connsiteY0" fmla="*/ 0 h 872066"/>
              <a:gd name="connsiteX1" fmla="*/ 6 w 1144586"/>
              <a:gd name="connsiteY1" fmla="*/ 812800 h 872066"/>
              <a:gd name="connsiteX2" fmla="*/ 1100673 w 1144586"/>
              <a:gd name="connsiteY2" fmla="*/ 211667 h 872066"/>
              <a:gd name="connsiteX3" fmla="*/ 914406 w 1144586"/>
              <a:gd name="connsiteY3" fmla="*/ 524933 h 872066"/>
              <a:gd name="connsiteX4" fmla="*/ 804339 w 1144586"/>
              <a:gd name="connsiteY4" fmla="*/ 872066 h 872066"/>
              <a:gd name="connsiteX0" fmla="*/ 1118626 w 1118626"/>
              <a:gd name="connsiteY0" fmla="*/ 0 h 872066"/>
              <a:gd name="connsiteX1" fmla="*/ 1026 w 1118626"/>
              <a:gd name="connsiteY1" fmla="*/ 812800 h 872066"/>
              <a:gd name="connsiteX2" fmla="*/ 915426 w 1118626"/>
              <a:gd name="connsiteY2" fmla="*/ 524933 h 872066"/>
              <a:gd name="connsiteX3" fmla="*/ 805359 w 1118626"/>
              <a:gd name="connsiteY3" fmla="*/ 872066 h 872066"/>
              <a:gd name="connsiteX0" fmla="*/ 1120416 w 1120416"/>
              <a:gd name="connsiteY0" fmla="*/ 0 h 893276"/>
              <a:gd name="connsiteX1" fmla="*/ 2816 w 1120416"/>
              <a:gd name="connsiteY1" fmla="*/ 812800 h 893276"/>
              <a:gd name="connsiteX2" fmla="*/ 807149 w 1120416"/>
              <a:gd name="connsiteY2" fmla="*/ 872066 h 893276"/>
              <a:gd name="connsiteX0" fmla="*/ 1206665 w 1206665"/>
              <a:gd name="connsiteY0" fmla="*/ 0 h 1373954"/>
              <a:gd name="connsiteX1" fmla="*/ 4398 w 1206665"/>
              <a:gd name="connsiteY1" fmla="*/ 1261534 h 1373954"/>
              <a:gd name="connsiteX2" fmla="*/ 808731 w 1206665"/>
              <a:gd name="connsiteY2" fmla="*/ 1320800 h 1373954"/>
              <a:gd name="connsiteX0" fmla="*/ 453000 w 453000"/>
              <a:gd name="connsiteY0" fmla="*/ 0 h 1320800"/>
              <a:gd name="connsiteX1" fmla="*/ 215933 w 453000"/>
              <a:gd name="connsiteY1" fmla="*/ 592668 h 1320800"/>
              <a:gd name="connsiteX2" fmla="*/ 55066 w 453000"/>
              <a:gd name="connsiteY2" fmla="*/ 1320800 h 1320800"/>
              <a:gd name="connsiteX0" fmla="*/ 695503 w 695503"/>
              <a:gd name="connsiteY0" fmla="*/ 0 h 914400"/>
              <a:gd name="connsiteX1" fmla="*/ 458436 w 695503"/>
              <a:gd name="connsiteY1" fmla="*/ 592668 h 914400"/>
              <a:gd name="connsiteX2" fmla="*/ 35102 w 695503"/>
              <a:gd name="connsiteY2" fmla="*/ 914400 h 914400"/>
              <a:gd name="connsiteX0" fmla="*/ 660401 w 660401"/>
              <a:gd name="connsiteY0" fmla="*/ 0 h 914400"/>
              <a:gd name="connsiteX1" fmla="*/ 0 w 660401"/>
              <a:gd name="connsiteY1" fmla="*/ 914400 h 914400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38202 w 838202"/>
              <a:gd name="connsiteY0" fmla="*/ 0 h 761999"/>
              <a:gd name="connsiteX1" fmla="*/ 0 w 838202"/>
              <a:gd name="connsiteY1" fmla="*/ 761999 h 761999"/>
              <a:gd name="connsiteX0" fmla="*/ 838202 w 838908"/>
              <a:gd name="connsiteY0" fmla="*/ 0 h 761999"/>
              <a:gd name="connsiteX1" fmla="*/ 0 w 838908"/>
              <a:gd name="connsiteY1" fmla="*/ 761999 h 761999"/>
              <a:gd name="connsiteX0" fmla="*/ 838202 w 838371"/>
              <a:gd name="connsiteY0" fmla="*/ 0 h 761999"/>
              <a:gd name="connsiteX1" fmla="*/ 0 w 838371"/>
              <a:gd name="connsiteY1" fmla="*/ 761999 h 761999"/>
              <a:gd name="connsiteX0" fmla="*/ 829735 w 829942"/>
              <a:gd name="connsiteY0" fmla="*/ 0 h 558799"/>
              <a:gd name="connsiteX1" fmla="*/ 0 w 829942"/>
              <a:gd name="connsiteY1" fmla="*/ 558799 h 558799"/>
              <a:gd name="connsiteX0" fmla="*/ 905935 w 905997"/>
              <a:gd name="connsiteY0" fmla="*/ 0 h 592665"/>
              <a:gd name="connsiteX1" fmla="*/ 0 w 905997"/>
              <a:gd name="connsiteY1" fmla="*/ 592665 h 592665"/>
              <a:gd name="connsiteX0" fmla="*/ 880535 w 880617"/>
              <a:gd name="connsiteY0" fmla="*/ 0 h 863598"/>
              <a:gd name="connsiteX1" fmla="*/ 0 w 880617"/>
              <a:gd name="connsiteY1" fmla="*/ 863598 h 863598"/>
              <a:gd name="connsiteX0" fmla="*/ 880535 w 880617"/>
              <a:gd name="connsiteY0" fmla="*/ 0 h 1075265"/>
              <a:gd name="connsiteX1" fmla="*/ 0 w 880617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991290 w 1007398"/>
              <a:gd name="connsiteY0" fmla="*/ 0 h 1245545"/>
              <a:gd name="connsiteX1" fmla="*/ 0 w 1007398"/>
              <a:gd name="connsiteY1" fmla="*/ 1245545 h 1245545"/>
              <a:gd name="connsiteX0" fmla="*/ 1021496 w 1036456"/>
              <a:gd name="connsiteY0" fmla="*/ 0 h 1427178"/>
              <a:gd name="connsiteX1" fmla="*/ 0 w 1036456"/>
              <a:gd name="connsiteY1" fmla="*/ 1427178 h 1427178"/>
              <a:gd name="connsiteX0" fmla="*/ 1061770 w 1075415"/>
              <a:gd name="connsiteY0" fmla="*/ 0 h 1427178"/>
              <a:gd name="connsiteX1" fmla="*/ 0 w 1075415"/>
              <a:gd name="connsiteY1" fmla="*/ 1427178 h 142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75415" h="1427178">
                <a:moveTo>
                  <a:pt x="1061770" y="0"/>
                </a:moveTo>
                <a:cubicBezTo>
                  <a:pt x="1149257" y="437445"/>
                  <a:pt x="818445" y="1421534"/>
                  <a:pt x="0" y="1427178"/>
                </a:cubicBezTo>
              </a:path>
            </a:pathLst>
          </a:custGeom>
          <a:ln w="25400">
            <a:solidFill>
              <a:srgbClr val="FF0000"/>
            </a:solidFill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4" name="Rectangle 3"/>
          <p:cNvSpPr>
            <a:spLocks noChangeArrowheads="1"/>
          </p:cNvSpPr>
          <p:nvPr/>
        </p:nvSpPr>
        <p:spPr bwMode="auto">
          <a:xfrm>
            <a:off x="323850" y="885825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The new particle coordinates 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 are: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graphicFrame>
        <p:nvGraphicFramePr>
          <p:cNvPr id="45" name="Object 4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70234795"/>
              </p:ext>
            </p:extLst>
          </p:nvPr>
        </p:nvGraphicFramePr>
        <p:xfrm>
          <a:off x="3218597" y="1455730"/>
          <a:ext cx="1960563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93800" imgH="228600" progId="Equation.3">
                  <p:embed/>
                </p:oleObj>
              </mc:Choice>
              <mc:Fallback>
                <p:oleObj name="Equation" r:id="rId6" imgW="1193800" imgH="228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18597" y="1455730"/>
                        <a:ext cx="1960563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60952130"/>
              </p:ext>
            </p:extLst>
          </p:nvPr>
        </p:nvGraphicFramePr>
        <p:xfrm>
          <a:off x="3136047" y="2045490"/>
          <a:ext cx="2043113" cy="396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244600" imgH="228600" progId="Equation.3">
                  <p:embed/>
                </p:oleObj>
              </mc:Choice>
              <mc:Fallback>
                <p:oleObj name="Equation" r:id="rId8" imgW="1244600" imgH="2286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136047" y="2045490"/>
                        <a:ext cx="2043113" cy="396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" name="Rectangle 3"/>
          <p:cNvSpPr>
            <a:spLocks noChangeArrowheads="1"/>
          </p:cNvSpPr>
          <p:nvPr/>
        </p:nvSpPr>
        <p:spPr bwMode="auto">
          <a:xfrm>
            <a:off x="321880" y="2366470"/>
            <a:ext cx="5009070" cy="106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/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/>
              <a:t>For a general particle distribution, where A</a:t>
            </a:r>
            <a:r>
              <a:rPr lang="en-US" altLang="en-US" sz="2000" b="0" baseline="-25000" dirty="0"/>
              <a:t>i</a:t>
            </a:r>
            <a:r>
              <a:rPr lang="en-US" altLang="en-US" sz="2000" b="0" dirty="0"/>
              <a:t> denotes amplitude in </a:t>
            </a:r>
            <a:r>
              <a:rPr lang="en-US" altLang="en-US" sz="2000" b="0" dirty="0" err="1"/>
              <a:t>normalised</a:t>
            </a:r>
            <a:r>
              <a:rPr lang="en-US" altLang="en-US" sz="2000" b="0" dirty="0"/>
              <a:t> phase of particle </a:t>
            </a:r>
            <a:r>
              <a:rPr lang="en-US" altLang="en-US" sz="2000" b="0" dirty="0" err="1"/>
              <a:t>i</a:t>
            </a:r>
            <a:r>
              <a:rPr lang="en-US" altLang="en-US" sz="2000" b="0" dirty="0"/>
              <a:t>: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/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/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/>
              <a:t>The </a:t>
            </a:r>
            <a:r>
              <a:rPr lang="en-US" altLang="en-US" sz="2000" b="0" dirty="0" err="1"/>
              <a:t>emittance</a:t>
            </a:r>
            <a:r>
              <a:rPr lang="en-US" altLang="en-US" sz="2000" b="0" dirty="0"/>
              <a:t> of the distribution is: 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graphicFrame>
        <p:nvGraphicFramePr>
          <p:cNvPr id="51" name="Object 50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505280367"/>
              </p:ext>
            </p:extLst>
          </p:nvPr>
        </p:nvGraphicFramePr>
        <p:xfrm>
          <a:off x="2067465" y="4036160"/>
          <a:ext cx="1587500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965200" imgH="241300" progId="Equation.3">
                  <p:embed/>
                </p:oleObj>
              </mc:Choice>
              <mc:Fallback>
                <p:oleObj name="Equation" r:id="rId10" imgW="9652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7465" y="4036160"/>
                        <a:ext cx="1587500" cy="42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2" name="Object 5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788138911"/>
              </p:ext>
            </p:extLst>
          </p:nvPr>
        </p:nvGraphicFramePr>
        <p:xfrm>
          <a:off x="1763885" y="5326375"/>
          <a:ext cx="173196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54100" imgH="279400" progId="Equation.3">
                  <p:embed/>
                </p:oleObj>
              </mc:Choice>
              <mc:Fallback>
                <p:oleObj name="Equation" r:id="rId12" imgW="1054100" imgH="279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885" y="5326375"/>
                        <a:ext cx="1731962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3" name="Object 5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374070705"/>
              </p:ext>
            </p:extLst>
          </p:nvPr>
        </p:nvGraphicFramePr>
        <p:xfrm>
          <a:off x="7228325" y="2670050"/>
          <a:ext cx="1563687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952500" imgH="254000" progId="Equation.3">
                  <p:embed/>
                </p:oleObj>
              </mc:Choice>
              <mc:Fallback>
                <p:oleObj name="Equation" r:id="rId14" imgW="952500" imgH="2540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8325" y="2670050"/>
                        <a:ext cx="1563687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Text Box 59"/>
          <p:cNvSpPr txBox="1">
            <a:spLocks noChangeArrowheads="1"/>
          </p:cNvSpPr>
          <p:nvPr/>
        </p:nvSpPr>
        <p:spPr bwMode="auto">
          <a:xfrm>
            <a:off x="7152430" y="4434039"/>
            <a:ext cx="29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  <a:latin typeface="Symbol" pitchFamily="18" charset="2"/>
              </a:rPr>
              <a:t>q</a:t>
            </a:r>
            <a:endParaRPr lang="en-GB" altLang="en-US" sz="1600" dirty="0">
              <a:solidFill>
                <a:srgbClr val="FF0000"/>
              </a:solidFill>
              <a:latin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94869691"/>
      </p:ext>
    </p:extLst>
  </p:cSld>
  <p:clrMapOvr>
    <a:masterClrMapping/>
  </p:clrMapOvr>
</p:sld>
</file>

<file path=ppt/slides/slide10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3"/>
          <p:cNvSpPr>
            <a:spLocks noChangeArrowheads="1"/>
          </p:cNvSpPr>
          <p:nvPr/>
        </p:nvSpPr>
        <p:spPr bwMode="auto">
          <a:xfrm>
            <a:off x="323850" y="885825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So we plug in the new coordinates: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l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indent="0" algn="l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Taking the average over distribution: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Giving the diluted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as: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steering error</a:t>
            </a:r>
          </a:p>
        </p:txBody>
      </p:sp>
      <p:sp>
        <p:nvSpPr>
          <p:cNvPr id="45065" name="Text Box 14"/>
          <p:cNvSpPr txBox="1">
            <a:spLocks noChangeArrowheads="1"/>
          </p:cNvSpPr>
          <p:nvPr/>
        </p:nvSpPr>
        <p:spPr bwMode="auto">
          <a:xfrm>
            <a:off x="3089393" y="3339668"/>
            <a:ext cx="2682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FF0000"/>
                </a:solidFill>
              </a:rPr>
              <a:t>0</a:t>
            </a:r>
            <a:endParaRPr lang="en-GB" altLang="en-US" sz="1200" dirty="0">
              <a:solidFill>
                <a:srgbClr val="FF0000"/>
              </a:solidFill>
            </a:endParaRPr>
          </a:p>
        </p:txBody>
      </p:sp>
      <p:sp>
        <p:nvSpPr>
          <p:cNvPr id="11" name="Rectangle 30"/>
          <p:cNvSpPr>
            <a:spLocks noChangeArrowheads="1"/>
          </p:cNvSpPr>
          <p:nvPr/>
        </p:nvSpPr>
        <p:spPr bwMode="auto">
          <a:xfrm>
            <a:off x="5334000" y="2514600"/>
            <a:ext cx="359958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12" name="Line 21"/>
          <p:cNvSpPr>
            <a:spLocks noChangeShapeType="1"/>
          </p:cNvSpPr>
          <p:nvPr/>
        </p:nvSpPr>
        <p:spPr bwMode="auto">
          <a:xfrm flipV="1">
            <a:off x="7010400" y="28194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3" name="Line 22"/>
          <p:cNvSpPr>
            <a:spLocks noChangeShapeType="1"/>
          </p:cNvSpPr>
          <p:nvPr/>
        </p:nvSpPr>
        <p:spPr bwMode="auto">
          <a:xfrm>
            <a:off x="5638800" y="44958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14" name="Oval 23"/>
          <p:cNvSpPr>
            <a:spLocks noChangeArrowheads="1"/>
          </p:cNvSpPr>
          <p:nvPr/>
        </p:nvSpPr>
        <p:spPr bwMode="auto">
          <a:xfrm>
            <a:off x="5943600" y="34290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15" name="Object 24"/>
          <p:cNvGraphicFramePr>
            <a:graphicFrameLocks noChangeAspect="1"/>
          </p:cNvGraphicFramePr>
          <p:nvPr/>
        </p:nvGraphicFramePr>
        <p:xfrm>
          <a:off x="8540750" y="44973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579" imgH="177646" progId="Equation.3">
                  <p:embed/>
                </p:oleObj>
              </mc:Choice>
              <mc:Fallback>
                <p:oleObj name="Equation" r:id="rId2" imgW="139579" imgH="177646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0" y="44973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25"/>
          <p:cNvGraphicFramePr>
            <a:graphicFrameLocks noChangeAspect="1"/>
          </p:cNvGraphicFramePr>
          <p:nvPr/>
        </p:nvGraphicFramePr>
        <p:xfrm>
          <a:off x="6702425" y="27527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14" imgH="177492" progId="Equation.3">
                  <p:embed/>
                </p:oleObj>
              </mc:Choice>
              <mc:Fallback>
                <p:oleObj name="Equation" r:id="rId4" imgW="164814" imgH="177492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425" y="27527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 Box 26"/>
          <p:cNvSpPr txBox="1">
            <a:spLocks noChangeArrowheads="1"/>
          </p:cNvSpPr>
          <p:nvPr/>
        </p:nvSpPr>
        <p:spPr bwMode="auto">
          <a:xfrm>
            <a:off x="5281602" y="6366694"/>
            <a:ext cx="3464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</a:rPr>
              <a:t>Effect of steering error on a given particle</a:t>
            </a:r>
          </a:p>
        </p:txBody>
      </p:sp>
      <p:sp>
        <p:nvSpPr>
          <p:cNvPr id="18" name="Text Box 27"/>
          <p:cNvSpPr txBox="1">
            <a:spLocks noChangeArrowheads="1"/>
          </p:cNvSpPr>
          <p:nvPr/>
        </p:nvSpPr>
        <p:spPr bwMode="auto">
          <a:xfrm>
            <a:off x="5486400" y="2743200"/>
            <a:ext cx="863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Matched</a:t>
            </a:r>
          </a:p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particles</a:t>
            </a:r>
          </a:p>
        </p:txBody>
      </p:sp>
      <p:sp>
        <p:nvSpPr>
          <p:cNvPr id="19" name="Line 28"/>
          <p:cNvSpPr>
            <a:spLocks noChangeShapeType="1"/>
          </p:cNvSpPr>
          <p:nvPr/>
        </p:nvSpPr>
        <p:spPr bwMode="auto">
          <a:xfrm>
            <a:off x="6241690" y="3201315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0" name="Line 29"/>
          <p:cNvSpPr>
            <a:spLocks noChangeShapeType="1"/>
          </p:cNvSpPr>
          <p:nvPr/>
        </p:nvSpPr>
        <p:spPr bwMode="auto">
          <a:xfrm flipV="1">
            <a:off x="5938109" y="5933535"/>
            <a:ext cx="1290215" cy="45537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1" name="Line 36"/>
          <p:cNvSpPr>
            <a:spLocks noChangeShapeType="1"/>
          </p:cNvSpPr>
          <p:nvPr/>
        </p:nvSpPr>
        <p:spPr bwMode="auto">
          <a:xfrm flipH="1" flipV="1">
            <a:off x="6019800" y="41148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2" name="Text Box 37"/>
          <p:cNvSpPr txBox="1">
            <a:spLocks noChangeArrowheads="1"/>
          </p:cNvSpPr>
          <p:nvPr/>
        </p:nvSpPr>
        <p:spPr bwMode="auto">
          <a:xfrm>
            <a:off x="6096000" y="38862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</a:t>
            </a: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3" name="Oval 31"/>
          <p:cNvSpPr>
            <a:spLocks noChangeArrowheads="1"/>
          </p:cNvSpPr>
          <p:nvPr/>
        </p:nvSpPr>
        <p:spPr bwMode="auto">
          <a:xfrm>
            <a:off x="7042975" y="4710748"/>
            <a:ext cx="1256347" cy="1256347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4" name="Line 32"/>
          <p:cNvSpPr>
            <a:spLocks noChangeShapeType="1"/>
          </p:cNvSpPr>
          <p:nvPr/>
        </p:nvSpPr>
        <p:spPr bwMode="auto">
          <a:xfrm>
            <a:off x="7674618" y="5173365"/>
            <a:ext cx="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Line 33"/>
          <p:cNvSpPr>
            <a:spLocks noChangeShapeType="1"/>
          </p:cNvSpPr>
          <p:nvPr/>
        </p:nvSpPr>
        <p:spPr bwMode="auto">
          <a:xfrm>
            <a:off x="7683695" y="5326374"/>
            <a:ext cx="283438" cy="5664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6" name="Text Box 34"/>
          <p:cNvSpPr txBox="1">
            <a:spLocks noChangeArrowheads="1"/>
          </p:cNvSpPr>
          <p:nvPr/>
        </p:nvSpPr>
        <p:spPr bwMode="auto">
          <a:xfrm>
            <a:off x="7405516" y="4668413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L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27" name="Line 35"/>
          <p:cNvSpPr>
            <a:spLocks noChangeShapeType="1"/>
          </p:cNvSpPr>
          <p:nvPr/>
        </p:nvSpPr>
        <p:spPr bwMode="auto">
          <a:xfrm flipH="1">
            <a:off x="7522218" y="5325765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 flipV="1">
            <a:off x="7683695" y="4795110"/>
            <a:ext cx="303580" cy="53126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 flipV="1">
            <a:off x="7679266" y="5098689"/>
            <a:ext cx="535693" cy="24377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Line 33"/>
          <p:cNvSpPr>
            <a:spLocks noChangeShapeType="1"/>
          </p:cNvSpPr>
          <p:nvPr/>
        </p:nvSpPr>
        <p:spPr bwMode="auto">
          <a:xfrm>
            <a:off x="7675230" y="5326375"/>
            <a:ext cx="528970" cy="31242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Line 33"/>
          <p:cNvSpPr>
            <a:spLocks noChangeShapeType="1"/>
          </p:cNvSpPr>
          <p:nvPr/>
        </p:nvSpPr>
        <p:spPr bwMode="auto">
          <a:xfrm flipV="1">
            <a:off x="7683695" y="4719215"/>
            <a:ext cx="0" cy="60716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 flipH="1" flipV="1">
            <a:off x="7380115" y="4795109"/>
            <a:ext cx="303580" cy="53126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H="1" flipV="1">
            <a:off x="7152430" y="5022794"/>
            <a:ext cx="531265" cy="30357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H="1">
            <a:off x="7076535" y="5326373"/>
            <a:ext cx="607160" cy="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 flipH="1">
            <a:off x="7143962" y="5334842"/>
            <a:ext cx="531265" cy="30358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 flipH="1">
            <a:off x="7670801" y="5317908"/>
            <a:ext cx="4428" cy="64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7" name="Line 33"/>
          <p:cNvSpPr>
            <a:spLocks noChangeShapeType="1"/>
          </p:cNvSpPr>
          <p:nvPr/>
        </p:nvSpPr>
        <p:spPr bwMode="auto">
          <a:xfrm flipH="1">
            <a:off x="7380116" y="5326375"/>
            <a:ext cx="303580" cy="53126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Line 33"/>
          <p:cNvSpPr>
            <a:spLocks noChangeShapeType="1"/>
          </p:cNvSpPr>
          <p:nvPr/>
        </p:nvSpPr>
        <p:spPr bwMode="auto">
          <a:xfrm flipV="1">
            <a:off x="7683695" y="5326375"/>
            <a:ext cx="607160" cy="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766024" y="5402270"/>
            <a:ext cx="676621" cy="684957"/>
          </a:xfrm>
          <a:custGeom>
            <a:avLst/>
            <a:gdLst>
              <a:gd name="connsiteX0" fmla="*/ 1117606 w 1140090"/>
              <a:gd name="connsiteY0" fmla="*/ 0 h 814323"/>
              <a:gd name="connsiteX1" fmla="*/ 6 w 1140090"/>
              <a:gd name="connsiteY1" fmla="*/ 812800 h 814323"/>
              <a:gd name="connsiteX2" fmla="*/ 1100673 w 1140090"/>
              <a:gd name="connsiteY2" fmla="*/ 211667 h 814323"/>
              <a:gd name="connsiteX3" fmla="*/ 914406 w 1140090"/>
              <a:gd name="connsiteY3" fmla="*/ 524933 h 814323"/>
              <a:gd name="connsiteX4" fmla="*/ 914406 w 1140090"/>
              <a:gd name="connsiteY4" fmla="*/ 524933 h 814323"/>
              <a:gd name="connsiteX0" fmla="*/ 1117606 w 1144586"/>
              <a:gd name="connsiteY0" fmla="*/ 0 h 872066"/>
              <a:gd name="connsiteX1" fmla="*/ 6 w 1144586"/>
              <a:gd name="connsiteY1" fmla="*/ 812800 h 872066"/>
              <a:gd name="connsiteX2" fmla="*/ 1100673 w 1144586"/>
              <a:gd name="connsiteY2" fmla="*/ 211667 h 872066"/>
              <a:gd name="connsiteX3" fmla="*/ 914406 w 1144586"/>
              <a:gd name="connsiteY3" fmla="*/ 524933 h 872066"/>
              <a:gd name="connsiteX4" fmla="*/ 804339 w 1144586"/>
              <a:gd name="connsiteY4" fmla="*/ 872066 h 872066"/>
              <a:gd name="connsiteX0" fmla="*/ 1118626 w 1118626"/>
              <a:gd name="connsiteY0" fmla="*/ 0 h 872066"/>
              <a:gd name="connsiteX1" fmla="*/ 1026 w 1118626"/>
              <a:gd name="connsiteY1" fmla="*/ 812800 h 872066"/>
              <a:gd name="connsiteX2" fmla="*/ 915426 w 1118626"/>
              <a:gd name="connsiteY2" fmla="*/ 524933 h 872066"/>
              <a:gd name="connsiteX3" fmla="*/ 805359 w 1118626"/>
              <a:gd name="connsiteY3" fmla="*/ 872066 h 872066"/>
              <a:gd name="connsiteX0" fmla="*/ 1120416 w 1120416"/>
              <a:gd name="connsiteY0" fmla="*/ 0 h 893276"/>
              <a:gd name="connsiteX1" fmla="*/ 2816 w 1120416"/>
              <a:gd name="connsiteY1" fmla="*/ 812800 h 893276"/>
              <a:gd name="connsiteX2" fmla="*/ 807149 w 1120416"/>
              <a:gd name="connsiteY2" fmla="*/ 872066 h 893276"/>
              <a:gd name="connsiteX0" fmla="*/ 1206665 w 1206665"/>
              <a:gd name="connsiteY0" fmla="*/ 0 h 1373954"/>
              <a:gd name="connsiteX1" fmla="*/ 4398 w 1206665"/>
              <a:gd name="connsiteY1" fmla="*/ 1261534 h 1373954"/>
              <a:gd name="connsiteX2" fmla="*/ 808731 w 1206665"/>
              <a:gd name="connsiteY2" fmla="*/ 1320800 h 1373954"/>
              <a:gd name="connsiteX0" fmla="*/ 453000 w 453000"/>
              <a:gd name="connsiteY0" fmla="*/ 0 h 1320800"/>
              <a:gd name="connsiteX1" fmla="*/ 215933 w 453000"/>
              <a:gd name="connsiteY1" fmla="*/ 592668 h 1320800"/>
              <a:gd name="connsiteX2" fmla="*/ 55066 w 453000"/>
              <a:gd name="connsiteY2" fmla="*/ 1320800 h 1320800"/>
              <a:gd name="connsiteX0" fmla="*/ 695503 w 695503"/>
              <a:gd name="connsiteY0" fmla="*/ 0 h 914400"/>
              <a:gd name="connsiteX1" fmla="*/ 458436 w 695503"/>
              <a:gd name="connsiteY1" fmla="*/ 592668 h 914400"/>
              <a:gd name="connsiteX2" fmla="*/ 35102 w 695503"/>
              <a:gd name="connsiteY2" fmla="*/ 914400 h 914400"/>
              <a:gd name="connsiteX0" fmla="*/ 660401 w 660401"/>
              <a:gd name="connsiteY0" fmla="*/ 0 h 914400"/>
              <a:gd name="connsiteX1" fmla="*/ 0 w 660401"/>
              <a:gd name="connsiteY1" fmla="*/ 914400 h 914400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38202 w 838202"/>
              <a:gd name="connsiteY0" fmla="*/ 0 h 761999"/>
              <a:gd name="connsiteX1" fmla="*/ 0 w 838202"/>
              <a:gd name="connsiteY1" fmla="*/ 761999 h 761999"/>
              <a:gd name="connsiteX0" fmla="*/ 838202 w 838908"/>
              <a:gd name="connsiteY0" fmla="*/ 0 h 761999"/>
              <a:gd name="connsiteX1" fmla="*/ 0 w 838908"/>
              <a:gd name="connsiteY1" fmla="*/ 761999 h 761999"/>
              <a:gd name="connsiteX0" fmla="*/ 838202 w 838371"/>
              <a:gd name="connsiteY0" fmla="*/ 0 h 761999"/>
              <a:gd name="connsiteX1" fmla="*/ 0 w 838371"/>
              <a:gd name="connsiteY1" fmla="*/ 761999 h 761999"/>
              <a:gd name="connsiteX0" fmla="*/ 829735 w 829942"/>
              <a:gd name="connsiteY0" fmla="*/ 0 h 558799"/>
              <a:gd name="connsiteX1" fmla="*/ 0 w 829942"/>
              <a:gd name="connsiteY1" fmla="*/ 558799 h 558799"/>
              <a:gd name="connsiteX0" fmla="*/ 905935 w 905997"/>
              <a:gd name="connsiteY0" fmla="*/ 0 h 592665"/>
              <a:gd name="connsiteX1" fmla="*/ 0 w 905997"/>
              <a:gd name="connsiteY1" fmla="*/ 592665 h 592665"/>
              <a:gd name="connsiteX0" fmla="*/ 880535 w 880617"/>
              <a:gd name="connsiteY0" fmla="*/ 0 h 863598"/>
              <a:gd name="connsiteX1" fmla="*/ 0 w 880617"/>
              <a:gd name="connsiteY1" fmla="*/ 863598 h 863598"/>
              <a:gd name="connsiteX0" fmla="*/ 880535 w 880617"/>
              <a:gd name="connsiteY0" fmla="*/ 0 h 1075265"/>
              <a:gd name="connsiteX1" fmla="*/ 0 w 880617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991290 w 1007398"/>
              <a:gd name="connsiteY0" fmla="*/ 0 h 1245545"/>
              <a:gd name="connsiteX1" fmla="*/ 0 w 1007398"/>
              <a:gd name="connsiteY1" fmla="*/ 1245545 h 1245545"/>
              <a:gd name="connsiteX0" fmla="*/ 1021496 w 1036456"/>
              <a:gd name="connsiteY0" fmla="*/ 0 h 1427178"/>
              <a:gd name="connsiteX1" fmla="*/ 0 w 1036456"/>
              <a:gd name="connsiteY1" fmla="*/ 1427178 h 1427178"/>
              <a:gd name="connsiteX0" fmla="*/ 1061770 w 1075415"/>
              <a:gd name="connsiteY0" fmla="*/ 0 h 1427178"/>
              <a:gd name="connsiteX1" fmla="*/ 0 w 1075415"/>
              <a:gd name="connsiteY1" fmla="*/ 1427178 h 142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75415" h="1427178">
                <a:moveTo>
                  <a:pt x="1061770" y="0"/>
                </a:moveTo>
                <a:cubicBezTo>
                  <a:pt x="1149257" y="437445"/>
                  <a:pt x="818445" y="1421534"/>
                  <a:pt x="0" y="1427178"/>
                </a:cubicBezTo>
              </a:path>
            </a:pathLst>
          </a:custGeom>
          <a:ln w="25400">
            <a:solidFill>
              <a:srgbClr val="FF0000"/>
            </a:solidFill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0" name="Text Box 59"/>
          <p:cNvSpPr txBox="1">
            <a:spLocks noChangeArrowheads="1"/>
          </p:cNvSpPr>
          <p:nvPr/>
        </p:nvSpPr>
        <p:spPr bwMode="auto">
          <a:xfrm>
            <a:off x="7911380" y="6009430"/>
            <a:ext cx="29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  <a:latin typeface="Symbol" pitchFamily="18" charset="2"/>
              </a:rPr>
              <a:t>q</a:t>
            </a:r>
            <a:endParaRPr lang="en-GB" altLang="en-US" sz="1600" dirty="0">
              <a:solidFill>
                <a:srgbClr val="FF0000"/>
              </a:solidFill>
              <a:latin typeface="Symbol" pitchFamily="18" charset="2"/>
            </a:endParaRPr>
          </a:p>
        </p:txBody>
      </p:sp>
      <p:graphicFrame>
        <p:nvGraphicFramePr>
          <p:cNvPr id="42" name="Object 4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271442119"/>
              </p:ext>
            </p:extLst>
          </p:nvPr>
        </p:nvGraphicFramePr>
        <p:xfrm>
          <a:off x="473670" y="1413728"/>
          <a:ext cx="213042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295400" imgH="241300" progId="Equation.3">
                  <p:embed/>
                </p:oleObj>
              </mc:Choice>
              <mc:Fallback>
                <p:oleObj name="Equation" r:id="rId6" imgW="12954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670" y="1413728"/>
                        <a:ext cx="2130425" cy="42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2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226627352"/>
              </p:ext>
            </p:extLst>
          </p:nvPr>
        </p:nvGraphicFramePr>
        <p:xfrm>
          <a:off x="1051024" y="1904077"/>
          <a:ext cx="3298825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2006600" imgH="241300" progId="Equation.3">
                  <p:embed/>
                </p:oleObj>
              </mc:Choice>
              <mc:Fallback>
                <p:oleObj name="Equation" r:id="rId8" imgW="20066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51024" y="1904077"/>
                        <a:ext cx="3298825" cy="42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43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548221016"/>
              </p:ext>
            </p:extLst>
          </p:nvPr>
        </p:nvGraphicFramePr>
        <p:xfrm>
          <a:off x="1060227" y="2401153"/>
          <a:ext cx="3946525" cy="420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2400300" imgH="241300" progId="Equation.3">
                  <p:embed/>
                </p:oleObj>
              </mc:Choice>
              <mc:Fallback>
                <p:oleObj name="Equation" r:id="rId10" imgW="24003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0227" y="2401153"/>
                        <a:ext cx="3946525" cy="4206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658551521"/>
              </p:ext>
            </p:extLst>
          </p:nvPr>
        </p:nvGraphicFramePr>
        <p:xfrm>
          <a:off x="5255055" y="1455730"/>
          <a:ext cx="1336032" cy="26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066800" imgH="203200" progId="Equation.3">
                  <p:embed/>
                </p:oleObj>
              </mc:Choice>
              <mc:Fallback>
                <p:oleObj name="Equation" r:id="rId12" imgW="1066800" imgH="2032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55055" y="1455730"/>
                        <a:ext cx="1336032" cy="269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Left Brace 1"/>
          <p:cNvSpPr/>
          <p:nvPr/>
        </p:nvSpPr>
        <p:spPr bwMode="auto">
          <a:xfrm rot="5400000">
            <a:off x="4780710" y="2116844"/>
            <a:ext cx="189740" cy="455370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" name="Line 29"/>
          <p:cNvSpPr>
            <a:spLocks noChangeShapeType="1"/>
          </p:cNvSpPr>
          <p:nvPr/>
        </p:nvSpPr>
        <p:spPr bwMode="auto">
          <a:xfrm flipH="1">
            <a:off x="4875580" y="1759309"/>
            <a:ext cx="986635" cy="3794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48" name="Object 4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45909521"/>
              </p:ext>
            </p:extLst>
          </p:nvPr>
        </p:nvGraphicFramePr>
        <p:xfrm>
          <a:off x="267322" y="3583900"/>
          <a:ext cx="5011737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3048000" imgH="279400" progId="Equation.3">
                  <p:embed/>
                </p:oleObj>
              </mc:Choice>
              <mc:Fallback>
                <p:oleObj name="Equation" r:id="rId14" imgW="3048000" imgH="279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322" y="3583900"/>
                        <a:ext cx="5011737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Line 29"/>
          <p:cNvSpPr>
            <a:spLocks noChangeShapeType="1"/>
          </p:cNvSpPr>
          <p:nvPr/>
        </p:nvSpPr>
        <p:spPr bwMode="auto">
          <a:xfrm flipV="1">
            <a:off x="2522835" y="3538410"/>
            <a:ext cx="607160" cy="60716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0" name="Text Box 14"/>
          <p:cNvSpPr txBox="1">
            <a:spLocks noChangeArrowheads="1"/>
          </p:cNvSpPr>
          <p:nvPr/>
        </p:nvSpPr>
        <p:spPr bwMode="auto">
          <a:xfrm>
            <a:off x="4294510" y="3319927"/>
            <a:ext cx="2682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200" dirty="0">
                <a:solidFill>
                  <a:srgbClr val="FF0000"/>
                </a:solidFill>
              </a:rPr>
              <a:t>0</a:t>
            </a:r>
            <a:endParaRPr lang="en-GB" altLang="en-US" sz="1200" dirty="0">
              <a:solidFill>
                <a:srgbClr val="FF0000"/>
              </a:solidFill>
            </a:endParaRPr>
          </a:p>
        </p:txBody>
      </p:sp>
      <p:sp>
        <p:nvSpPr>
          <p:cNvPr id="51" name="Line 29"/>
          <p:cNvSpPr>
            <a:spLocks noChangeShapeType="1"/>
          </p:cNvSpPr>
          <p:nvPr/>
        </p:nvSpPr>
        <p:spPr bwMode="auto">
          <a:xfrm flipV="1">
            <a:off x="3727952" y="3518669"/>
            <a:ext cx="607160" cy="60716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52" name="Object 5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63052747"/>
              </p:ext>
            </p:extLst>
          </p:nvPr>
        </p:nvGraphicFramePr>
        <p:xfrm>
          <a:off x="1044018" y="4219575"/>
          <a:ext cx="1441450" cy="4206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876300" imgH="241300" progId="Equation.3">
                  <p:embed/>
                </p:oleObj>
              </mc:Choice>
              <mc:Fallback>
                <p:oleObj name="Equation" r:id="rId16" imgW="876300" imgH="2413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4018" y="4219575"/>
                        <a:ext cx="1441450" cy="4206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5" name="Object 5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228361520"/>
              </p:ext>
            </p:extLst>
          </p:nvPr>
        </p:nvGraphicFramePr>
        <p:xfrm>
          <a:off x="1460305" y="5098690"/>
          <a:ext cx="1962150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1193800" imgH="406400" progId="Equation.3">
                  <p:embed/>
                </p:oleObj>
              </mc:Choice>
              <mc:Fallback>
                <p:oleObj name="Equation" r:id="rId18" imgW="1193800" imgH="4064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60305" y="5098690"/>
                        <a:ext cx="1962150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" name="Object 5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418060844"/>
              </p:ext>
            </p:extLst>
          </p:nvPr>
        </p:nvGraphicFramePr>
        <p:xfrm>
          <a:off x="7228325" y="2670050"/>
          <a:ext cx="1563687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952500" imgH="254000" progId="Equation.3">
                  <p:embed/>
                </p:oleObj>
              </mc:Choice>
              <mc:Fallback>
                <p:oleObj name="Equation" r:id="rId20" imgW="952500" imgH="2540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228325" y="2670050"/>
                        <a:ext cx="1563687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7" name="Object 5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578144081"/>
              </p:ext>
            </p:extLst>
          </p:nvPr>
        </p:nvGraphicFramePr>
        <p:xfrm>
          <a:off x="2037585" y="5839236"/>
          <a:ext cx="179546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1092200" imgH="469900" progId="Equation.3">
                  <p:embed/>
                </p:oleObj>
              </mc:Choice>
              <mc:Fallback>
                <p:oleObj name="Equation" r:id="rId22" imgW="1092200" imgH="469900" progId="Equation.3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37585" y="5839236"/>
                        <a:ext cx="1795463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9" name="Line 29"/>
          <p:cNvSpPr>
            <a:spLocks noChangeShapeType="1"/>
          </p:cNvSpPr>
          <p:nvPr/>
        </p:nvSpPr>
        <p:spPr bwMode="auto">
          <a:xfrm>
            <a:off x="3509470" y="4339739"/>
            <a:ext cx="3415275" cy="910741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0" name="Left Brace 59"/>
          <p:cNvSpPr/>
          <p:nvPr/>
        </p:nvSpPr>
        <p:spPr bwMode="auto">
          <a:xfrm rot="16200000">
            <a:off x="3357682" y="3049523"/>
            <a:ext cx="227683" cy="2200957"/>
          </a:xfrm>
          <a:prstGeom prst="lef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028563"/>
      </p:ext>
    </p:extLst>
  </p:cSld>
  <p:clrMapOvr>
    <a:masterClrMapping/>
  </p:clrMapOvr>
</p:sld>
</file>

<file path=ppt/slides/slide10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steering error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23850" y="885825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Consider a collection of particles with max. amplitudes A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The beam can be injected with an error in angle and position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For an injection error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a, in units of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σ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= 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(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βε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), 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mis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-injected beam is offset 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 by an amplitude L =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ε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43011" name="Line 21"/>
          <p:cNvSpPr>
            <a:spLocks noChangeShapeType="1"/>
          </p:cNvSpPr>
          <p:nvPr/>
        </p:nvSpPr>
        <p:spPr bwMode="auto">
          <a:xfrm flipV="1">
            <a:off x="7010400" y="28194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2" name="Line 22"/>
          <p:cNvSpPr>
            <a:spLocks noChangeShapeType="1"/>
          </p:cNvSpPr>
          <p:nvPr/>
        </p:nvSpPr>
        <p:spPr bwMode="auto">
          <a:xfrm>
            <a:off x="5638800" y="44958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3" name="Oval 23"/>
          <p:cNvSpPr>
            <a:spLocks noChangeArrowheads="1"/>
          </p:cNvSpPr>
          <p:nvPr/>
        </p:nvSpPr>
        <p:spPr bwMode="auto">
          <a:xfrm>
            <a:off x="5943600" y="34290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43014" name="Object 24"/>
          <p:cNvGraphicFramePr>
            <a:graphicFrameLocks noChangeAspect="1"/>
          </p:cNvGraphicFramePr>
          <p:nvPr/>
        </p:nvGraphicFramePr>
        <p:xfrm>
          <a:off x="8540750" y="44973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579" imgH="177646" progId="Equation.3">
                  <p:embed/>
                </p:oleObj>
              </mc:Choice>
              <mc:Fallback>
                <p:oleObj name="Equation" r:id="rId2" imgW="139579" imgH="177646" progId="Equation.3">
                  <p:embed/>
                  <p:pic>
                    <p:nvPicPr>
                      <p:cNvPr id="4301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0" y="44973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5" name="Object 25"/>
          <p:cNvGraphicFramePr>
            <a:graphicFrameLocks noChangeAspect="1"/>
          </p:cNvGraphicFramePr>
          <p:nvPr/>
        </p:nvGraphicFramePr>
        <p:xfrm>
          <a:off x="6702425" y="27527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14" imgH="177492" progId="Equation.3">
                  <p:embed/>
                </p:oleObj>
              </mc:Choice>
              <mc:Fallback>
                <p:oleObj name="Equation" r:id="rId4" imgW="164814" imgH="177492" progId="Equation.3">
                  <p:embed/>
                  <p:pic>
                    <p:nvPicPr>
                      <p:cNvPr id="43015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425" y="27527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6" name="Text Box 26"/>
          <p:cNvSpPr txBox="1">
            <a:spLocks noChangeArrowheads="1"/>
          </p:cNvSpPr>
          <p:nvPr/>
        </p:nvSpPr>
        <p:spPr bwMode="auto">
          <a:xfrm>
            <a:off x="7835485" y="3125420"/>
            <a:ext cx="10715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 err="1">
                <a:solidFill>
                  <a:srgbClr val="FF0000"/>
                </a:solidFill>
              </a:rPr>
              <a:t>Misinjected</a:t>
            </a:r>
            <a:endParaRPr lang="en-US" altLang="en-US" sz="1400" b="0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43017" name="Text Box 27"/>
          <p:cNvSpPr txBox="1">
            <a:spLocks noChangeArrowheads="1"/>
          </p:cNvSpPr>
          <p:nvPr/>
        </p:nvSpPr>
        <p:spPr bwMode="auto">
          <a:xfrm>
            <a:off x="5486400" y="2743200"/>
            <a:ext cx="863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Matched</a:t>
            </a:r>
          </a:p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particles</a:t>
            </a:r>
          </a:p>
        </p:txBody>
      </p:sp>
      <p:sp>
        <p:nvSpPr>
          <p:cNvPr id="43018" name="Line 28"/>
          <p:cNvSpPr>
            <a:spLocks noChangeShapeType="1"/>
          </p:cNvSpPr>
          <p:nvPr/>
        </p:nvSpPr>
        <p:spPr bwMode="auto">
          <a:xfrm>
            <a:off x="6241690" y="3201315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9" name="Line 29"/>
          <p:cNvSpPr>
            <a:spLocks noChangeShapeType="1"/>
          </p:cNvSpPr>
          <p:nvPr/>
        </p:nvSpPr>
        <p:spPr bwMode="auto">
          <a:xfrm flipH="1">
            <a:off x="8214959" y="3656685"/>
            <a:ext cx="227685" cy="3794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1" name="Oval 31"/>
          <p:cNvSpPr>
            <a:spLocks noChangeArrowheads="1"/>
          </p:cNvSpPr>
          <p:nvPr/>
        </p:nvSpPr>
        <p:spPr bwMode="auto">
          <a:xfrm>
            <a:off x="6349335" y="3884370"/>
            <a:ext cx="2125663" cy="21256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3022" name="Line 32"/>
          <p:cNvSpPr>
            <a:spLocks noChangeShapeType="1"/>
          </p:cNvSpPr>
          <p:nvPr/>
        </p:nvSpPr>
        <p:spPr bwMode="auto">
          <a:xfrm>
            <a:off x="7455400" y="4793890"/>
            <a:ext cx="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3" name="Line 33"/>
          <p:cNvSpPr>
            <a:spLocks noChangeShapeType="1"/>
          </p:cNvSpPr>
          <p:nvPr/>
        </p:nvSpPr>
        <p:spPr bwMode="auto">
          <a:xfrm>
            <a:off x="7010400" y="4495800"/>
            <a:ext cx="444500" cy="4511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4" name="Text Box 34"/>
          <p:cNvSpPr txBox="1">
            <a:spLocks noChangeArrowheads="1"/>
          </p:cNvSpPr>
          <p:nvPr/>
        </p:nvSpPr>
        <p:spPr bwMode="auto">
          <a:xfrm>
            <a:off x="7000640" y="471921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L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43025" name="Line 35"/>
          <p:cNvSpPr>
            <a:spLocks noChangeShapeType="1"/>
          </p:cNvSpPr>
          <p:nvPr/>
        </p:nvSpPr>
        <p:spPr bwMode="auto">
          <a:xfrm flipH="1">
            <a:off x="7303000" y="4946290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6" name="Line 36"/>
          <p:cNvSpPr>
            <a:spLocks noChangeShapeType="1"/>
          </p:cNvSpPr>
          <p:nvPr/>
        </p:nvSpPr>
        <p:spPr bwMode="auto">
          <a:xfrm flipH="1" flipV="1">
            <a:off x="6019800" y="41148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7" name="Text Box 37"/>
          <p:cNvSpPr txBox="1">
            <a:spLocks noChangeArrowheads="1"/>
          </p:cNvSpPr>
          <p:nvPr/>
        </p:nvSpPr>
        <p:spPr bwMode="auto">
          <a:xfrm>
            <a:off x="6096000" y="38862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</a:t>
            </a: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2" name="Freeform 21"/>
          <p:cNvSpPr/>
          <p:nvPr/>
        </p:nvSpPr>
        <p:spPr>
          <a:xfrm>
            <a:off x="7228325" y="5179905"/>
            <a:ext cx="1583870" cy="1209000"/>
          </a:xfrm>
          <a:custGeom>
            <a:avLst/>
            <a:gdLst>
              <a:gd name="connsiteX0" fmla="*/ 1117606 w 1140090"/>
              <a:gd name="connsiteY0" fmla="*/ 0 h 814323"/>
              <a:gd name="connsiteX1" fmla="*/ 6 w 1140090"/>
              <a:gd name="connsiteY1" fmla="*/ 812800 h 814323"/>
              <a:gd name="connsiteX2" fmla="*/ 1100673 w 1140090"/>
              <a:gd name="connsiteY2" fmla="*/ 211667 h 814323"/>
              <a:gd name="connsiteX3" fmla="*/ 914406 w 1140090"/>
              <a:gd name="connsiteY3" fmla="*/ 524933 h 814323"/>
              <a:gd name="connsiteX4" fmla="*/ 914406 w 1140090"/>
              <a:gd name="connsiteY4" fmla="*/ 524933 h 814323"/>
              <a:gd name="connsiteX0" fmla="*/ 1117606 w 1144586"/>
              <a:gd name="connsiteY0" fmla="*/ 0 h 872066"/>
              <a:gd name="connsiteX1" fmla="*/ 6 w 1144586"/>
              <a:gd name="connsiteY1" fmla="*/ 812800 h 872066"/>
              <a:gd name="connsiteX2" fmla="*/ 1100673 w 1144586"/>
              <a:gd name="connsiteY2" fmla="*/ 211667 h 872066"/>
              <a:gd name="connsiteX3" fmla="*/ 914406 w 1144586"/>
              <a:gd name="connsiteY3" fmla="*/ 524933 h 872066"/>
              <a:gd name="connsiteX4" fmla="*/ 804339 w 1144586"/>
              <a:gd name="connsiteY4" fmla="*/ 872066 h 872066"/>
              <a:gd name="connsiteX0" fmla="*/ 1118626 w 1118626"/>
              <a:gd name="connsiteY0" fmla="*/ 0 h 872066"/>
              <a:gd name="connsiteX1" fmla="*/ 1026 w 1118626"/>
              <a:gd name="connsiteY1" fmla="*/ 812800 h 872066"/>
              <a:gd name="connsiteX2" fmla="*/ 915426 w 1118626"/>
              <a:gd name="connsiteY2" fmla="*/ 524933 h 872066"/>
              <a:gd name="connsiteX3" fmla="*/ 805359 w 1118626"/>
              <a:gd name="connsiteY3" fmla="*/ 872066 h 872066"/>
              <a:gd name="connsiteX0" fmla="*/ 1120416 w 1120416"/>
              <a:gd name="connsiteY0" fmla="*/ 0 h 893276"/>
              <a:gd name="connsiteX1" fmla="*/ 2816 w 1120416"/>
              <a:gd name="connsiteY1" fmla="*/ 812800 h 893276"/>
              <a:gd name="connsiteX2" fmla="*/ 807149 w 1120416"/>
              <a:gd name="connsiteY2" fmla="*/ 872066 h 893276"/>
              <a:gd name="connsiteX0" fmla="*/ 1206665 w 1206665"/>
              <a:gd name="connsiteY0" fmla="*/ 0 h 1373954"/>
              <a:gd name="connsiteX1" fmla="*/ 4398 w 1206665"/>
              <a:gd name="connsiteY1" fmla="*/ 1261534 h 1373954"/>
              <a:gd name="connsiteX2" fmla="*/ 808731 w 1206665"/>
              <a:gd name="connsiteY2" fmla="*/ 1320800 h 1373954"/>
              <a:gd name="connsiteX0" fmla="*/ 453000 w 453000"/>
              <a:gd name="connsiteY0" fmla="*/ 0 h 1320800"/>
              <a:gd name="connsiteX1" fmla="*/ 215933 w 453000"/>
              <a:gd name="connsiteY1" fmla="*/ 592668 h 1320800"/>
              <a:gd name="connsiteX2" fmla="*/ 55066 w 453000"/>
              <a:gd name="connsiteY2" fmla="*/ 1320800 h 1320800"/>
              <a:gd name="connsiteX0" fmla="*/ 695503 w 695503"/>
              <a:gd name="connsiteY0" fmla="*/ 0 h 914400"/>
              <a:gd name="connsiteX1" fmla="*/ 458436 w 695503"/>
              <a:gd name="connsiteY1" fmla="*/ 592668 h 914400"/>
              <a:gd name="connsiteX2" fmla="*/ 35102 w 695503"/>
              <a:gd name="connsiteY2" fmla="*/ 914400 h 914400"/>
              <a:gd name="connsiteX0" fmla="*/ 660401 w 660401"/>
              <a:gd name="connsiteY0" fmla="*/ 0 h 914400"/>
              <a:gd name="connsiteX1" fmla="*/ 0 w 660401"/>
              <a:gd name="connsiteY1" fmla="*/ 914400 h 914400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38202 w 838202"/>
              <a:gd name="connsiteY0" fmla="*/ 0 h 761999"/>
              <a:gd name="connsiteX1" fmla="*/ 0 w 838202"/>
              <a:gd name="connsiteY1" fmla="*/ 761999 h 761999"/>
              <a:gd name="connsiteX0" fmla="*/ 838202 w 838908"/>
              <a:gd name="connsiteY0" fmla="*/ 0 h 761999"/>
              <a:gd name="connsiteX1" fmla="*/ 0 w 838908"/>
              <a:gd name="connsiteY1" fmla="*/ 761999 h 761999"/>
              <a:gd name="connsiteX0" fmla="*/ 838202 w 838371"/>
              <a:gd name="connsiteY0" fmla="*/ 0 h 761999"/>
              <a:gd name="connsiteX1" fmla="*/ 0 w 838371"/>
              <a:gd name="connsiteY1" fmla="*/ 761999 h 761999"/>
              <a:gd name="connsiteX0" fmla="*/ 829735 w 829942"/>
              <a:gd name="connsiteY0" fmla="*/ 0 h 558799"/>
              <a:gd name="connsiteX1" fmla="*/ 0 w 829942"/>
              <a:gd name="connsiteY1" fmla="*/ 558799 h 558799"/>
              <a:gd name="connsiteX0" fmla="*/ 905935 w 905997"/>
              <a:gd name="connsiteY0" fmla="*/ 0 h 592665"/>
              <a:gd name="connsiteX1" fmla="*/ 0 w 905997"/>
              <a:gd name="connsiteY1" fmla="*/ 592665 h 592665"/>
              <a:gd name="connsiteX0" fmla="*/ 880535 w 880617"/>
              <a:gd name="connsiteY0" fmla="*/ 0 h 863598"/>
              <a:gd name="connsiteX1" fmla="*/ 0 w 880617"/>
              <a:gd name="connsiteY1" fmla="*/ 863598 h 863598"/>
              <a:gd name="connsiteX0" fmla="*/ 880535 w 880617"/>
              <a:gd name="connsiteY0" fmla="*/ 0 h 1075265"/>
              <a:gd name="connsiteX1" fmla="*/ 0 w 880617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991290 w 1007398"/>
              <a:gd name="connsiteY0" fmla="*/ 0 h 1245545"/>
              <a:gd name="connsiteX1" fmla="*/ 0 w 1007398"/>
              <a:gd name="connsiteY1" fmla="*/ 1245545 h 1245545"/>
              <a:gd name="connsiteX0" fmla="*/ 1021496 w 1036456"/>
              <a:gd name="connsiteY0" fmla="*/ 0 h 1427178"/>
              <a:gd name="connsiteX1" fmla="*/ 0 w 1036456"/>
              <a:gd name="connsiteY1" fmla="*/ 1427178 h 1427178"/>
              <a:gd name="connsiteX0" fmla="*/ 1061770 w 1075415"/>
              <a:gd name="connsiteY0" fmla="*/ 0 h 1427178"/>
              <a:gd name="connsiteX1" fmla="*/ 0 w 1075415"/>
              <a:gd name="connsiteY1" fmla="*/ 1427178 h 1427178"/>
              <a:gd name="connsiteX0" fmla="*/ 1021559 w 1036517"/>
              <a:gd name="connsiteY0" fmla="*/ 0 h 1259538"/>
              <a:gd name="connsiteX1" fmla="*/ 0 w 1036517"/>
              <a:gd name="connsiteY1" fmla="*/ 1259538 h 1259538"/>
              <a:gd name="connsiteX0" fmla="*/ 997433 w 1013295"/>
              <a:gd name="connsiteY0" fmla="*/ 0 h 1220852"/>
              <a:gd name="connsiteX1" fmla="*/ 0 w 1013295"/>
              <a:gd name="connsiteY1" fmla="*/ 1220852 h 1220852"/>
              <a:gd name="connsiteX0" fmla="*/ 997433 w 998232"/>
              <a:gd name="connsiteY0" fmla="*/ 0 h 1220852"/>
              <a:gd name="connsiteX1" fmla="*/ 0 w 998232"/>
              <a:gd name="connsiteY1" fmla="*/ 1220852 h 1220852"/>
              <a:gd name="connsiteX0" fmla="*/ 997433 w 997624"/>
              <a:gd name="connsiteY0" fmla="*/ 0 h 1220852"/>
              <a:gd name="connsiteX1" fmla="*/ 0 w 997624"/>
              <a:gd name="connsiteY1" fmla="*/ 1220852 h 1220852"/>
              <a:gd name="connsiteX0" fmla="*/ 1042459 w 1042615"/>
              <a:gd name="connsiteY0" fmla="*/ 0 h 1220852"/>
              <a:gd name="connsiteX1" fmla="*/ 0 w 1042615"/>
              <a:gd name="connsiteY1" fmla="*/ 1220852 h 1220852"/>
              <a:gd name="connsiteX0" fmla="*/ 1042459 w 1042459"/>
              <a:gd name="connsiteY0" fmla="*/ 0 h 1220852"/>
              <a:gd name="connsiteX1" fmla="*/ 0 w 1042459"/>
              <a:gd name="connsiteY1" fmla="*/ 1220852 h 1220852"/>
              <a:gd name="connsiteX0" fmla="*/ 1105496 w 1105496"/>
              <a:gd name="connsiteY0" fmla="*/ 0 h 1364982"/>
              <a:gd name="connsiteX1" fmla="*/ 0 w 1105496"/>
              <a:gd name="connsiteY1" fmla="*/ 1364982 h 1364982"/>
              <a:gd name="connsiteX0" fmla="*/ 1123506 w 1123506"/>
              <a:gd name="connsiteY0" fmla="*/ 0 h 1364982"/>
              <a:gd name="connsiteX1" fmla="*/ 0 w 1123506"/>
              <a:gd name="connsiteY1" fmla="*/ 1364982 h 1364982"/>
              <a:gd name="connsiteX0" fmla="*/ 1123506 w 1123506"/>
              <a:gd name="connsiteY0" fmla="*/ 0 h 1364982"/>
              <a:gd name="connsiteX1" fmla="*/ 0 w 1123506"/>
              <a:gd name="connsiteY1" fmla="*/ 1364982 h 1364982"/>
              <a:gd name="connsiteX0" fmla="*/ 1065760 w 1065760"/>
              <a:gd name="connsiteY0" fmla="*/ 0 h 1087202"/>
              <a:gd name="connsiteX1" fmla="*/ 0 w 1065760"/>
              <a:gd name="connsiteY1" fmla="*/ 1087202 h 1087202"/>
              <a:gd name="connsiteX0" fmla="*/ 1065760 w 1065760"/>
              <a:gd name="connsiteY0" fmla="*/ 0 h 1087202"/>
              <a:gd name="connsiteX1" fmla="*/ 1037831 w 1065760"/>
              <a:gd name="connsiteY1" fmla="*/ 17900 h 1087202"/>
              <a:gd name="connsiteX2" fmla="*/ 0 w 1065760"/>
              <a:gd name="connsiteY2" fmla="*/ 1087202 h 1087202"/>
              <a:gd name="connsiteX0" fmla="*/ 1065760 w 1065760"/>
              <a:gd name="connsiteY0" fmla="*/ 0 h 1087202"/>
              <a:gd name="connsiteX1" fmla="*/ 0 w 1065760"/>
              <a:gd name="connsiteY1" fmla="*/ 1087202 h 1087202"/>
              <a:gd name="connsiteX0" fmla="*/ 1065760 w 1065760"/>
              <a:gd name="connsiteY0" fmla="*/ 0 h 1087266"/>
              <a:gd name="connsiteX1" fmla="*/ 0 w 1065760"/>
              <a:gd name="connsiteY1" fmla="*/ 1087202 h 1087266"/>
              <a:gd name="connsiteX0" fmla="*/ 1065760 w 1065971"/>
              <a:gd name="connsiteY0" fmla="*/ 0 h 1088086"/>
              <a:gd name="connsiteX1" fmla="*/ 0 w 1065971"/>
              <a:gd name="connsiteY1" fmla="*/ 1087202 h 1088086"/>
              <a:gd name="connsiteX0" fmla="*/ 1065760 w 1065760"/>
              <a:gd name="connsiteY0" fmla="*/ 0 h 1087293"/>
              <a:gd name="connsiteX1" fmla="*/ 0 w 1065760"/>
              <a:gd name="connsiteY1" fmla="*/ 1087202 h 1087293"/>
              <a:gd name="connsiteX0" fmla="*/ 1065760 w 1065760"/>
              <a:gd name="connsiteY0" fmla="*/ 0 h 1087202"/>
              <a:gd name="connsiteX1" fmla="*/ 0 w 1065760"/>
              <a:gd name="connsiteY1" fmla="*/ 1087202 h 108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5760" h="1087202">
                <a:moveTo>
                  <a:pt x="1065760" y="0"/>
                </a:moveTo>
                <a:cubicBezTo>
                  <a:pt x="1010787" y="578452"/>
                  <a:pt x="597786" y="1048879"/>
                  <a:pt x="0" y="1087202"/>
                </a:cubicBezTo>
              </a:path>
            </a:pathLst>
          </a:custGeom>
          <a:ln w="25400">
            <a:solidFill>
              <a:srgbClr val="FF0000"/>
            </a:solidFill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3" name="Rectangle 30"/>
          <p:cNvSpPr>
            <a:spLocks noChangeArrowheads="1"/>
          </p:cNvSpPr>
          <p:nvPr/>
        </p:nvSpPr>
        <p:spPr bwMode="auto">
          <a:xfrm>
            <a:off x="5179160" y="2514600"/>
            <a:ext cx="375442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9173817"/>
      </p:ext>
    </p:extLst>
  </p:cSld>
  <p:clrMapOvr>
    <a:masterClrMapping/>
  </p:clrMapOvr>
</p:sld>
</file>

<file path=ppt/slides/slide10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31"/>
          <p:cNvSpPr>
            <a:spLocks noChangeArrowheads="1"/>
          </p:cNvSpPr>
          <p:nvPr/>
        </p:nvSpPr>
        <p:spPr bwMode="auto">
          <a:xfrm>
            <a:off x="5261186" y="2839001"/>
            <a:ext cx="3475114" cy="3305058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3020" name="Rectangle 30"/>
          <p:cNvSpPr>
            <a:spLocks noChangeArrowheads="1"/>
          </p:cNvSpPr>
          <p:nvPr/>
        </p:nvSpPr>
        <p:spPr bwMode="auto">
          <a:xfrm>
            <a:off x="5179160" y="2514600"/>
            <a:ext cx="375442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steering error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23850" y="885825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Consider a collection of particles with max. amplitudes A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The beam can be injected with an error in angle and position.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For an injection error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a, in units of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σ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= 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(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βε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), 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mis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-injected beam is offset 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 by an amplitude L =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ε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43011" name="Line 21"/>
          <p:cNvSpPr>
            <a:spLocks noChangeShapeType="1"/>
          </p:cNvSpPr>
          <p:nvPr/>
        </p:nvSpPr>
        <p:spPr bwMode="auto">
          <a:xfrm flipV="1">
            <a:off x="7010400" y="28194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2" name="Line 22"/>
          <p:cNvSpPr>
            <a:spLocks noChangeShapeType="1"/>
          </p:cNvSpPr>
          <p:nvPr/>
        </p:nvSpPr>
        <p:spPr bwMode="auto">
          <a:xfrm>
            <a:off x="5638800" y="44958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3" name="Oval 23"/>
          <p:cNvSpPr>
            <a:spLocks noChangeArrowheads="1"/>
          </p:cNvSpPr>
          <p:nvPr/>
        </p:nvSpPr>
        <p:spPr bwMode="auto">
          <a:xfrm>
            <a:off x="5943600" y="34290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43014" name="Object 24"/>
          <p:cNvGraphicFramePr>
            <a:graphicFrameLocks noChangeAspect="1"/>
          </p:cNvGraphicFramePr>
          <p:nvPr/>
        </p:nvGraphicFramePr>
        <p:xfrm>
          <a:off x="8540750" y="44973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579" imgH="177646" progId="Equation.3">
                  <p:embed/>
                </p:oleObj>
              </mc:Choice>
              <mc:Fallback>
                <p:oleObj name="Equation" r:id="rId2" imgW="139579" imgH="177646" progId="Equation.3">
                  <p:embed/>
                  <p:pic>
                    <p:nvPicPr>
                      <p:cNvPr id="4301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0" y="44973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5" name="Object 25"/>
          <p:cNvGraphicFramePr>
            <a:graphicFrameLocks noChangeAspect="1"/>
          </p:cNvGraphicFramePr>
          <p:nvPr/>
        </p:nvGraphicFramePr>
        <p:xfrm>
          <a:off x="6702425" y="27527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14" imgH="177492" progId="Equation.3">
                  <p:embed/>
                </p:oleObj>
              </mc:Choice>
              <mc:Fallback>
                <p:oleObj name="Equation" r:id="rId4" imgW="164814" imgH="177492" progId="Equation.3">
                  <p:embed/>
                  <p:pic>
                    <p:nvPicPr>
                      <p:cNvPr id="43015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425" y="27527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6" name="Text Box 26"/>
          <p:cNvSpPr txBox="1">
            <a:spLocks noChangeArrowheads="1"/>
          </p:cNvSpPr>
          <p:nvPr/>
        </p:nvSpPr>
        <p:spPr bwMode="auto">
          <a:xfrm>
            <a:off x="7835485" y="3125420"/>
            <a:ext cx="10715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 err="1">
                <a:solidFill>
                  <a:srgbClr val="FF0000"/>
                </a:solidFill>
              </a:rPr>
              <a:t>Misinjected</a:t>
            </a:r>
            <a:endParaRPr lang="en-US" altLang="en-US" sz="1400" b="0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43017" name="Text Box 27"/>
          <p:cNvSpPr txBox="1">
            <a:spLocks noChangeArrowheads="1"/>
          </p:cNvSpPr>
          <p:nvPr/>
        </p:nvSpPr>
        <p:spPr bwMode="auto">
          <a:xfrm>
            <a:off x="5486400" y="2743200"/>
            <a:ext cx="863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Matched</a:t>
            </a:r>
          </a:p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particles</a:t>
            </a:r>
          </a:p>
        </p:txBody>
      </p:sp>
      <p:sp>
        <p:nvSpPr>
          <p:cNvPr id="43018" name="Line 28"/>
          <p:cNvSpPr>
            <a:spLocks noChangeShapeType="1"/>
          </p:cNvSpPr>
          <p:nvPr/>
        </p:nvSpPr>
        <p:spPr bwMode="auto">
          <a:xfrm>
            <a:off x="6241690" y="3201315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9" name="Line 29"/>
          <p:cNvSpPr>
            <a:spLocks noChangeShapeType="1"/>
          </p:cNvSpPr>
          <p:nvPr/>
        </p:nvSpPr>
        <p:spPr bwMode="auto">
          <a:xfrm flipH="1">
            <a:off x="8214959" y="3656685"/>
            <a:ext cx="227685" cy="3794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1" name="Oval 31"/>
          <p:cNvSpPr>
            <a:spLocks noChangeArrowheads="1"/>
          </p:cNvSpPr>
          <p:nvPr/>
        </p:nvSpPr>
        <p:spPr bwMode="auto">
          <a:xfrm>
            <a:off x="6349335" y="3884370"/>
            <a:ext cx="2125663" cy="21256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3022" name="Line 32"/>
          <p:cNvSpPr>
            <a:spLocks noChangeShapeType="1"/>
          </p:cNvSpPr>
          <p:nvPr/>
        </p:nvSpPr>
        <p:spPr bwMode="auto">
          <a:xfrm>
            <a:off x="7455400" y="4793890"/>
            <a:ext cx="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3" name="Line 33"/>
          <p:cNvSpPr>
            <a:spLocks noChangeShapeType="1"/>
          </p:cNvSpPr>
          <p:nvPr/>
        </p:nvSpPr>
        <p:spPr bwMode="auto">
          <a:xfrm>
            <a:off x="7010400" y="4495800"/>
            <a:ext cx="444500" cy="4511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4" name="Text Box 34"/>
          <p:cNvSpPr txBox="1">
            <a:spLocks noChangeArrowheads="1"/>
          </p:cNvSpPr>
          <p:nvPr/>
        </p:nvSpPr>
        <p:spPr bwMode="auto">
          <a:xfrm>
            <a:off x="7000640" y="471921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L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43025" name="Line 35"/>
          <p:cNvSpPr>
            <a:spLocks noChangeShapeType="1"/>
          </p:cNvSpPr>
          <p:nvPr/>
        </p:nvSpPr>
        <p:spPr bwMode="auto">
          <a:xfrm flipH="1">
            <a:off x="7303000" y="4946290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6" name="Line 36"/>
          <p:cNvSpPr>
            <a:spLocks noChangeShapeType="1"/>
          </p:cNvSpPr>
          <p:nvPr/>
        </p:nvSpPr>
        <p:spPr bwMode="auto">
          <a:xfrm flipH="1" flipV="1">
            <a:off x="6019800" y="41148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7" name="Text Box 37"/>
          <p:cNvSpPr txBox="1">
            <a:spLocks noChangeArrowheads="1"/>
          </p:cNvSpPr>
          <p:nvPr/>
        </p:nvSpPr>
        <p:spPr bwMode="auto">
          <a:xfrm>
            <a:off x="6096000" y="38862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</a:t>
            </a: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7228325" y="5179905"/>
            <a:ext cx="1583870" cy="1209000"/>
          </a:xfrm>
          <a:custGeom>
            <a:avLst/>
            <a:gdLst>
              <a:gd name="connsiteX0" fmla="*/ 1117606 w 1140090"/>
              <a:gd name="connsiteY0" fmla="*/ 0 h 814323"/>
              <a:gd name="connsiteX1" fmla="*/ 6 w 1140090"/>
              <a:gd name="connsiteY1" fmla="*/ 812800 h 814323"/>
              <a:gd name="connsiteX2" fmla="*/ 1100673 w 1140090"/>
              <a:gd name="connsiteY2" fmla="*/ 211667 h 814323"/>
              <a:gd name="connsiteX3" fmla="*/ 914406 w 1140090"/>
              <a:gd name="connsiteY3" fmla="*/ 524933 h 814323"/>
              <a:gd name="connsiteX4" fmla="*/ 914406 w 1140090"/>
              <a:gd name="connsiteY4" fmla="*/ 524933 h 814323"/>
              <a:gd name="connsiteX0" fmla="*/ 1117606 w 1144586"/>
              <a:gd name="connsiteY0" fmla="*/ 0 h 872066"/>
              <a:gd name="connsiteX1" fmla="*/ 6 w 1144586"/>
              <a:gd name="connsiteY1" fmla="*/ 812800 h 872066"/>
              <a:gd name="connsiteX2" fmla="*/ 1100673 w 1144586"/>
              <a:gd name="connsiteY2" fmla="*/ 211667 h 872066"/>
              <a:gd name="connsiteX3" fmla="*/ 914406 w 1144586"/>
              <a:gd name="connsiteY3" fmla="*/ 524933 h 872066"/>
              <a:gd name="connsiteX4" fmla="*/ 804339 w 1144586"/>
              <a:gd name="connsiteY4" fmla="*/ 872066 h 872066"/>
              <a:gd name="connsiteX0" fmla="*/ 1118626 w 1118626"/>
              <a:gd name="connsiteY0" fmla="*/ 0 h 872066"/>
              <a:gd name="connsiteX1" fmla="*/ 1026 w 1118626"/>
              <a:gd name="connsiteY1" fmla="*/ 812800 h 872066"/>
              <a:gd name="connsiteX2" fmla="*/ 915426 w 1118626"/>
              <a:gd name="connsiteY2" fmla="*/ 524933 h 872066"/>
              <a:gd name="connsiteX3" fmla="*/ 805359 w 1118626"/>
              <a:gd name="connsiteY3" fmla="*/ 872066 h 872066"/>
              <a:gd name="connsiteX0" fmla="*/ 1120416 w 1120416"/>
              <a:gd name="connsiteY0" fmla="*/ 0 h 893276"/>
              <a:gd name="connsiteX1" fmla="*/ 2816 w 1120416"/>
              <a:gd name="connsiteY1" fmla="*/ 812800 h 893276"/>
              <a:gd name="connsiteX2" fmla="*/ 807149 w 1120416"/>
              <a:gd name="connsiteY2" fmla="*/ 872066 h 893276"/>
              <a:gd name="connsiteX0" fmla="*/ 1206665 w 1206665"/>
              <a:gd name="connsiteY0" fmla="*/ 0 h 1373954"/>
              <a:gd name="connsiteX1" fmla="*/ 4398 w 1206665"/>
              <a:gd name="connsiteY1" fmla="*/ 1261534 h 1373954"/>
              <a:gd name="connsiteX2" fmla="*/ 808731 w 1206665"/>
              <a:gd name="connsiteY2" fmla="*/ 1320800 h 1373954"/>
              <a:gd name="connsiteX0" fmla="*/ 453000 w 453000"/>
              <a:gd name="connsiteY0" fmla="*/ 0 h 1320800"/>
              <a:gd name="connsiteX1" fmla="*/ 215933 w 453000"/>
              <a:gd name="connsiteY1" fmla="*/ 592668 h 1320800"/>
              <a:gd name="connsiteX2" fmla="*/ 55066 w 453000"/>
              <a:gd name="connsiteY2" fmla="*/ 1320800 h 1320800"/>
              <a:gd name="connsiteX0" fmla="*/ 695503 w 695503"/>
              <a:gd name="connsiteY0" fmla="*/ 0 h 914400"/>
              <a:gd name="connsiteX1" fmla="*/ 458436 w 695503"/>
              <a:gd name="connsiteY1" fmla="*/ 592668 h 914400"/>
              <a:gd name="connsiteX2" fmla="*/ 35102 w 695503"/>
              <a:gd name="connsiteY2" fmla="*/ 914400 h 914400"/>
              <a:gd name="connsiteX0" fmla="*/ 660401 w 660401"/>
              <a:gd name="connsiteY0" fmla="*/ 0 h 914400"/>
              <a:gd name="connsiteX1" fmla="*/ 0 w 660401"/>
              <a:gd name="connsiteY1" fmla="*/ 914400 h 914400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38202 w 838202"/>
              <a:gd name="connsiteY0" fmla="*/ 0 h 761999"/>
              <a:gd name="connsiteX1" fmla="*/ 0 w 838202"/>
              <a:gd name="connsiteY1" fmla="*/ 761999 h 761999"/>
              <a:gd name="connsiteX0" fmla="*/ 838202 w 838908"/>
              <a:gd name="connsiteY0" fmla="*/ 0 h 761999"/>
              <a:gd name="connsiteX1" fmla="*/ 0 w 838908"/>
              <a:gd name="connsiteY1" fmla="*/ 761999 h 761999"/>
              <a:gd name="connsiteX0" fmla="*/ 838202 w 838371"/>
              <a:gd name="connsiteY0" fmla="*/ 0 h 761999"/>
              <a:gd name="connsiteX1" fmla="*/ 0 w 838371"/>
              <a:gd name="connsiteY1" fmla="*/ 761999 h 761999"/>
              <a:gd name="connsiteX0" fmla="*/ 829735 w 829942"/>
              <a:gd name="connsiteY0" fmla="*/ 0 h 558799"/>
              <a:gd name="connsiteX1" fmla="*/ 0 w 829942"/>
              <a:gd name="connsiteY1" fmla="*/ 558799 h 558799"/>
              <a:gd name="connsiteX0" fmla="*/ 905935 w 905997"/>
              <a:gd name="connsiteY0" fmla="*/ 0 h 592665"/>
              <a:gd name="connsiteX1" fmla="*/ 0 w 905997"/>
              <a:gd name="connsiteY1" fmla="*/ 592665 h 592665"/>
              <a:gd name="connsiteX0" fmla="*/ 880535 w 880617"/>
              <a:gd name="connsiteY0" fmla="*/ 0 h 863598"/>
              <a:gd name="connsiteX1" fmla="*/ 0 w 880617"/>
              <a:gd name="connsiteY1" fmla="*/ 863598 h 863598"/>
              <a:gd name="connsiteX0" fmla="*/ 880535 w 880617"/>
              <a:gd name="connsiteY0" fmla="*/ 0 h 1075265"/>
              <a:gd name="connsiteX1" fmla="*/ 0 w 880617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991290 w 1007398"/>
              <a:gd name="connsiteY0" fmla="*/ 0 h 1245545"/>
              <a:gd name="connsiteX1" fmla="*/ 0 w 1007398"/>
              <a:gd name="connsiteY1" fmla="*/ 1245545 h 1245545"/>
              <a:gd name="connsiteX0" fmla="*/ 1021496 w 1036456"/>
              <a:gd name="connsiteY0" fmla="*/ 0 h 1427178"/>
              <a:gd name="connsiteX1" fmla="*/ 0 w 1036456"/>
              <a:gd name="connsiteY1" fmla="*/ 1427178 h 1427178"/>
              <a:gd name="connsiteX0" fmla="*/ 1061770 w 1075415"/>
              <a:gd name="connsiteY0" fmla="*/ 0 h 1427178"/>
              <a:gd name="connsiteX1" fmla="*/ 0 w 1075415"/>
              <a:gd name="connsiteY1" fmla="*/ 1427178 h 1427178"/>
              <a:gd name="connsiteX0" fmla="*/ 1021559 w 1036517"/>
              <a:gd name="connsiteY0" fmla="*/ 0 h 1259538"/>
              <a:gd name="connsiteX1" fmla="*/ 0 w 1036517"/>
              <a:gd name="connsiteY1" fmla="*/ 1259538 h 1259538"/>
              <a:gd name="connsiteX0" fmla="*/ 997433 w 1013295"/>
              <a:gd name="connsiteY0" fmla="*/ 0 h 1220852"/>
              <a:gd name="connsiteX1" fmla="*/ 0 w 1013295"/>
              <a:gd name="connsiteY1" fmla="*/ 1220852 h 1220852"/>
              <a:gd name="connsiteX0" fmla="*/ 997433 w 998232"/>
              <a:gd name="connsiteY0" fmla="*/ 0 h 1220852"/>
              <a:gd name="connsiteX1" fmla="*/ 0 w 998232"/>
              <a:gd name="connsiteY1" fmla="*/ 1220852 h 1220852"/>
              <a:gd name="connsiteX0" fmla="*/ 997433 w 997624"/>
              <a:gd name="connsiteY0" fmla="*/ 0 h 1220852"/>
              <a:gd name="connsiteX1" fmla="*/ 0 w 997624"/>
              <a:gd name="connsiteY1" fmla="*/ 1220852 h 1220852"/>
              <a:gd name="connsiteX0" fmla="*/ 1042459 w 1042615"/>
              <a:gd name="connsiteY0" fmla="*/ 0 h 1220852"/>
              <a:gd name="connsiteX1" fmla="*/ 0 w 1042615"/>
              <a:gd name="connsiteY1" fmla="*/ 1220852 h 1220852"/>
              <a:gd name="connsiteX0" fmla="*/ 1042459 w 1042459"/>
              <a:gd name="connsiteY0" fmla="*/ 0 h 1220852"/>
              <a:gd name="connsiteX1" fmla="*/ 0 w 1042459"/>
              <a:gd name="connsiteY1" fmla="*/ 1220852 h 1220852"/>
              <a:gd name="connsiteX0" fmla="*/ 1105496 w 1105496"/>
              <a:gd name="connsiteY0" fmla="*/ 0 h 1364982"/>
              <a:gd name="connsiteX1" fmla="*/ 0 w 1105496"/>
              <a:gd name="connsiteY1" fmla="*/ 1364982 h 1364982"/>
              <a:gd name="connsiteX0" fmla="*/ 1123506 w 1123506"/>
              <a:gd name="connsiteY0" fmla="*/ 0 h 1364982"/>
              <a:gd name="connsiteX1" fmla="*/ 0 w 1123506"/>
              <a:gd name="connsiteY1" fmla="*/ 1364982 h 1364982"/>
              <a:gd name="connsiteX0" fmla="*/ 1123506 w 1123506"/>
              <a:gd name="connsiteY0" fmla="*/ 0 h 1364982"/>
              <a:gd name="connsiteX1" fmla="*/ 0 w 1123506"/>
              <a:gd name="connsiteY1" fmla="*/ 1364982 h 1364982"/>
              <a:gd name="connsiteX0" fmla="*/ 1065760 w 1065760"/>
              <a:gd name="connsiteY0" fmla="*/ 0 h 1087202"/>
              <a:gd name="connsiteX1" fmla="*/ 0 w 1065760"/>
              <a:gd name="connsiteY1" fmla="*/ 1087202 h 1087202"/>
              <a:gd name="connsiteX0" fmla="*/ 1065760 w 1065760"/>
              <a:gd name="connsiteY0" fmla="*/ 0 h 1087202"/>
              <a:gd name="connsiteX1" fmla="*/ 1037831 w 1065760"/>
              <a:gd name="connsiteY1" fmla="*/ 17900 h 1087202"/>
              <a:gd name="connsiteX2" fmla="*/ 0 w 1065760"/>
              <a:gd name="connsiteY2" fmla="*/ 1087202 h 1087202"/>
              <a:gd name="connsiteX0" fmla="*/ 1065760 w 1065760"/>
              <a:gd name="connsiteY0" fmla="*/ 0 h 1087202"/>
              <a:gd name="connsiteX1" fmla="*/ 0 w 1065760"/>
              <a:gd name="connsiteY1" fmla="*/ 1087202 h 1087202"/>
              <a:gd name="connsiteX0" fmla="*/ 1065760 w 1065760"/>
              <a:gd name="connsiteY0" fmla="*/ 0 h 1087266"/>
              <a:gd name="connsiteX1" fmla="*/ 0 w 1065760"/>
              <a:gd name="connsiteY1" fmla="*/ 1087202 h 1087266"/>
              <a:gd name="connsiteX0" fmla="*/ 1065760 w 1065971"/>
              <a:gd name="connsiteY0" fmla="*/ 0 h 1088086"/>
              <a:gd name="connsiteX1" fmla="*/ 0 w 1065971"/>
              <a:gd name="connsiteY1" fmla="*/ 1087202 h 1088086"/>
              <a:gd name="connsiteX0" fmla="*/ 1065760 w 1065760"/>
              <a:gd name="connsiteY0" fmla="*/ 0 h 1087293"/>
              <a:gd name="connsiteX1" fmla="*/ 0 w 1065760"/>
              <a:gd name="connsiteY1" fmla="*/ 1087202 h 1087293"/>
              <a:gd name="connsiteX0" fmla="*/ 1065760 w 1065760"/>
              <a:gd name="connsiteY0" fmla="*/ 0 h 1087202"/>
              <a:gd name="connsiteX1" fmla="*/ 0 w 1065760"/>
              <a:gd name="connsiteY1" fmla="*/ 1087202 h 108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5760" h="1087202">
                <a:moveTo>
                  <a:pt x="1065760" y="0"/>
                </a:moveTo>
                <a:cubicBezTo>
                  <a:pt x="1010787" y="578452"/>
                  <a:pt x="597786" y="1048879"/>
                  <a:pt x="0" y="1087202"/>
                </a:cubicBezTo>
              </a:path>
            </a:pathLst>
          </a:custGeom>
          <a:ln w="25400">
            <a:solidFill>
              <a:srgbClr val="FF0000"/>
            </a:solidFill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5788830"/>
      </p:ext>
    </p:extLst>
  </p:cSld>
  <p:clrMapOvr>
    <a:masterClrMapping/>
  </p:clrMapOvr>
</p:sld>
</file>

<file path=ppt/slides/slide10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31"/>
          <p:cNvSpPr>
            <a:spLocks noChangeArrowheads="1"/>
          </p:cNvSpPr>
          <p:nvPr/>
        </p:nvSpPr>
        <p:spPr bwMode="auto">
          <a:xfrm>
            <a:off x="5261186" y="2839001"/>
            <a:ext cx="3475114" cy="3305058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3020" name="Rectangle 30"/>
          <p:cNvSpPr>
            <a:spLocks noChangeArrowheads="1"/>
          </p:cNvSpPr>
          <p:nvPr/>
        </p:nvSpPr>
        <p:spPr bwMode="auto">
          <a:xfrm>
            <a:off x="5179160" y="2514600"/>
            <a:ext cx="375442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steering error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23850" y="885825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Consider a collection of particles with max. amplitudes A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The beam can be injected with an error in angle and position.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For an injection error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a, in units of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σ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= 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(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βε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), 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mis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-injected beam is offset 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 by an amplitude L =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ε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43011" name="Line 21"/>
          <p:cNvSpPr>
            <a:spLocks noChangeShapeType="1"/>
          </p:cNvSpPr>
          <p:nvPr/>
        </p:nvSpPr>
        <p:spPr bwMode="auto">
          <a:xfrm flipV="1">
            <a:off x="7010400" y="28194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2" name="Line 22"/>
          <p:cNvSpPr>
            <a:spLocks noChangeShapeType="1"/>
          </p:cNvSpPr>
          <p:nvPr/>
        </p:nvSpPr>
        <p:spPr bwMode="auto">
          <a:xfrm>
            <a:off x="5638800" y="44958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3" name="Oval 23"/>
          <p:cNvSpPr>
            <a:spLocks noChangeArrowheads="1"/>
          </p:cNvSpPr>
          <p:nvPr/>
        </p:nvSpPr>
        <p:spPr bwMode="auto">
          <a:xfrm>
            <a:off x="5943600" y="34290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43014" name="Object 24"/>
          <p:cNvGraphicFramePr>
            <a:graphicFrameLocks noChangeAspect="1"/>
          </p:cNvGraphicFramePr>
          <p:nvPr/>
        </p:nvGraphicFramePr>
        <p:xfrm>
          <a:off x="8540750" y="44973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579" imgH="177646" progId="Equation.3">
                  <p:embed/>
                </p:oleObj>
              </mc:Choice>
              <mc:Fallback>
                <p:oleObj name="Equation" r:id="rId2" imgW="139579" imgH="177646" progId="Equation.3">
                  <p:embed/>
                  <p:pic>
                    <p:nvPicPr>
                      <p:cNvPr id="4301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0" y="44973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5" name="Object 25"/>
          <p:cNvGraphicFramePr>
            <a:graphicFrameLocks noChangeAspect="1"/>
          </p:cNvGraphicFramePr>
          <p:nvPr/>
        </p:nvGraphicFramePr>
        <p:xfrm>
          <a:off x="6702425" y="27527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14" imgH="177492" progId="Equation.3">
                  <p:embed/>
                </p:oleObj>
              </mc:Choice>
              <mc:Fallback>
                <p:oleObj name="Equation" r:id="rId4" imgW="164814" imgH="177492" progId="Equation.3">
                  <p:embed/>
                  <p:pic>
                    <p:nvPicPr>
                      <p:cNvPr id="43015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425" y="27527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6" name="Text Box 26"/>
          <p:cNvSpPr txBox="1">
            <a:spLocks noChangeArrowheads="1"/>
          </p:cNvSpPr>
          <p:nvPr/>
        </p:nvSpPr>
        <p:spPr bwMode="auto">
          <a:xfrm>
            <a:off x="7835485" y="3125420"/>
            <a:ext cx="10715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 err="1">
                <a:solidFill>
                  <a:srgbClr val="FF0000"/>
                </a:solidFill>
              </a:rPr>
              <a:t>Misinjected</a:t>
            </a:r>
            <a:endParaRPr lang="en-US" altLang="en-US" sz="1400" b="0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</a:rPr>
              <a:t>beam</a:t>
            </a:r>
          </a:p>
        </p:txBody>
      </p:sp>
      <p:sp>
        <p:nvSpPr>
          <p:cNvPr id="43017" name="Text Box 27"/>
          <p:cNvSpPr txBox="1">
            <a:spLocks noChangeArrowheads="1"/>
          </p:cNvSpPr>
          <p:nvPr/>
        </p:nvSpPr>
        <p:spPr bwMode="auto">
          <a:xfrm>
            <a:off x="5486400" y="2743200"/>
            <a:ext cx="863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Matched</a:t>
            </a:r>
          </a:p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particles</a:t>
            </a:r>
          </a:p>
        </p:txBody>
      </p:sp>
      <p:sp>
        <p:nvSpPr>
          <p:cNvPr id="43018" name="Line 28"/>
          <p:cNvSpPr>
            <a:spLocks noChangeShapeType="1"/>
          </p:cNvSpPr>
          <p:nvPr/>
        </p:nvSpPr>
        <p:spPr bwMode="auto">
          <a:xfrm>
            <a:off x="6241690" y="3201315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9" name="Line 29"/>
          <p:cNvSpPr>
            <a:spLocks noChangeShapeType="1"/>
          </p:cNvSpPr>
          <p:nvPr/>
        </p:nvSpPr>
        <p:spPr bwMode="auto">
          <a:xfrm flipH="1">
            <a:off x="8214959" y="3656685"/>
            <a:ext cx="227685" cy="3794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1" name="Oval 31"/>
          <p:cNvSpPr>
            <a:spLocks noChangeArrowheads="1"/>
          </p:cNvSpPr>
          <p:nvPr/>
        </p:nvSpPr>
        <p:spPr bwMode="auto">
          <a:xfrm>
            <a:off x="6349335" y="3884370"/>
            <a:ext cx="2125663" cy="21256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3022" name="Line 32"/>
          <p:cNvSpPr>
            <a:spLocks noChangeShapeType="1"/>
          </p:cNvSpPr>
          <p:nvPr/>
        </p:nvSpPr>
        <p:spPr bwMode="auto">
          <a:xfrm>
            <a:off x="7455400" y="4793890"/>
            <a:ext cx="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3" name="Line 33"/>
          <p:cNvSpPr>
            <a:spLocks noChangeShapeType="1"/>
          </p:cNvSpPr>
          <p:nvPr/>
        </p:nvSpPr>
        <p:spPr bwMode="auto">
          <a:xfrm>
            <a:off x="7010400" y="4495800"/>
            <a:ext cx="444500" cy="4511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4" name="Text Box 34"/>
          <p:cNvSpPr txBox="1">
            <a:spLocks noChangeArrowheads="1"/>
          </p:cNvSpPr>
          <p:nvPr/>
        </p:nvSpPr>
        <p:spPr bwMode="auto">
          <a:xfrm>
            <a:off x="7000640" y="4719215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L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43025" name="Line 35"/>
          <p:cNvSpPr>
            <a:spLocks noChangeShapeType="1"/>
          </p:cNvSpPr>
          <p:nvPr/>
        </p:nvSpPr>
        <p:spPr bwMode="auto">
          <a:xfrm flipH="1">
            <a:off x="7303000" y="4946290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6" name="Line 36"/>
          <p:cNvSpPr>
            <a:spLocks noChangeShapeType="1"/>
          </p:cNvSpPr>
          <p:nvPr/>
        </p:nvSpPr>
        <p:spPr bwMode="auto">
          <a:xfrm flipH="1" flipV="1">
            <a:off x="6019800" y="41148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7" name="Text Box 37"/>
          <p:cNvSpPr txBox="1">
            <a:spLocks noChangeArrowheads="1"/>
          </p:cNvSpPr>
          <p:nvPr/>
        </p:nvSpPr>
        <p:spPr bwMode="auto">
          <a:xfrm>
            <a:off x="6096000" y="38862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</a:t>
            </a: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3" name="Oval 31"/>
          <p:cNvSpPr>
            <a:spLocks noChangeArrowheads="1"/>
          </p:cNvSpPr>
          <p:nvPr/>
        </p:nvSpPr>
        <p:spPr bwMode="auto">
          <a:xfrm>
            <a:off x="5348114" y="3732580"/>
            <a:ext cx="2125663" cy="2125663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4" name="Oval 31"/>
          <p:cNvSpPr>
            <a:spLocks noChangeArrowheads="1"/>
          </p:cNvSpPr>
          <p:nvPr/>
        </p:nvSpPr>
        <p:spPr bwMode="auto">
          <a:xfrm>
            <a:off x="6084082" y="2855315"/>
            <a:ext cx="2125663" cy="2125663"/>
          </a:xfrm>
          <a:prstGeom prst="ellipse">
            <a:avLst/>
          </a:prstGeom>
          <a:noFill/>
          <a:ln w="9525">
            <a:solidFill>
              <a:srgbClr val="FF0000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5" name="Freeform 24"/>
          <p:cNvSpPr/>
          <p:nvPr/>
        </p:nvSpPr>
        <p:spPr>
          <a:xfrm>
            <a:off x="7228325" y="5179905"/>
            <a:ext cx="1583870" cy="1209000"/>
          </a:xfrm>
          <a:custGeom>
            <a:avLst/>
            <a:gdLst>
              <a:gd name="connsiteX0" fmla="*/ 1117606 w 1140090"/>
              <a:gd name="connsiteY0" fmla="*/ 0 h 814323"/>
              <a:gd name="connsiteX1" fmla="*/ 6 w 1140090"/>
              <a:gd name="connsiteY1" fmla="*/ 812800 h 814323"/>
              <a:gd name="connsiteX2" fmla="*/ 1100673 w 1140090"/>
              <a:gd name="connsiteY2" fmla="*/ 211667 h 814323"/>
              <a:gd name="connsiteX3" fmla="*/ 914406 w 1140090"/>
              <a:gd name="connsiteY3" fmla="*/ 524933 h 814323"/>
              <a:gd name="connsiteX4" fmla="*/ 914406 w 1140090"/>
              <a:gd name="connsiteY4" fmla="*/ 524933 h 814323"/>
              <a:gd name="connsiteX0" fmla="*/ 1117606 w 1144586"/>
              <a:gd name="connsiteY0" fmla="*/ 0 h 872066"/>
              <a:gd name="connsiteX1" fmla="*/ 6 w 1144586"/>
              <a:gd name="connsiteY1" fmla="*/ 812800 h 872066"/>
              <a:gd name="connsiteX2" fmla="*/ 1100673 w 1144586"/>
              <a:gd name="connsiteY2" fmla="*/ 211667 h 872066"/>
              <a:gd name="connsiteX3" fmla="*/ 914406 w 1144586"/>
              <a:gd name="connsiteY3" fmla="*/ 524933 h 872066"/>
              <a:gd name="connsiteX4" fmla="*/ 804339 w 1144586"/>
              <a:gd name="connsiteY4" fmla="*/ 872066 h 872066"/>
              <a:gd name="connsiteX0" fmla="*/ 1118626 w 1118626"/>
              <a:gd name="connsiteY0" fmla="*/ 0 h 872066"/>
              <a:gd name="connsiteX1" fmla="*/ 1026 w 1118626"/>
              <a:gd name="connsiteY1" fmla="*/ 812800 h 872066"/>
              <a:gd name="connsiteX2" fmla="*/ 915426 w 1118626"/>
              <a:gd name="connsiteY2" fmla="*/ 524933 h 872066"/>
              <a:gd name="connsiteX3" fmla="*/ 805359 w 1118626"/>
              <a:gd name="connsiteY3" fmla="*/ 872066 h 872066"/>
              <a:gd name="connsiteX0" fmla="*/ 1120416 w 1120416"/>
              <a:gd name="connsiteY0" fmla="*/ 0 h 893276"/>
              <a:gd name="connsiteX1" fmla="*/ 2816 w 1120416"/>
              <a:gd name="connsiteY1" fmla="*/ 812800 h 893276"/>
              <a:gd name="connsiteX2" fmla="*/ 807149 w 1120416"/>
              <a:gd name="connsiteY2" fmla="*/ 872066 h 893276"/>
              <a:gd name="connsiteX0" fmla="*/ 1206665 w 1206665"/>
              <a:gd name="connsiteY0" fmla="*/ 0 h 1373954"/>
              <a:gd name="connsiteX1" fmla="*/ 4398 w 1206665"/>
              <a:gd name="connsiteY1" fmla="*/ 1261534 h 1373954"/>
              <a:gd name="connsiteX2" fmla="*/ 808731 w 1206665"/>
              <a:gd name="connsiteY2" fmla="*/ 1320800 h 1373954"/>
              <a:gd name="connsiteX0" fmla="*/ 453000 w 453000"/>
              <a:gd name="connsiteY0" fmla="*/ 0 h 1320800"/>
              <a:gd name="connsiteX1" fmla="*/ 215933 w 453000"/>
              <a:gd name="connsiteY1" fmla="*/ 592668 h 1320800"/>
              <a:gd name="connsiteX2" fmla="*/ 55066 w 453000"/>
              <a:gd name="connsiteY2" fmla="*/ 1320800 h 1320800"/>
              <a:gd name="connsiteX0" fmla="*/ 695503 w 695503"/>
              <a:gd name="connsiteY0" fmla="*/ 0 h 914400"/>
              <a:gd name="connsiteX1" fmla="*/ 458436 w 695503"/>
              <a:gd name="connsiteY1" fmla="*/ 592668 h 914400"/>
              <a:gd name="connsiteX2" fmla="*/ 35102 w 695503"/>
              <a:gd name="connsiteY2" fmla="*/ 914400 h 914400"/>
              <a:gd name="connsiteX0" fmla="*/ 660401 w 660401"/>
              <a:gd name="connsiteY0" fmla="*/ 0 h 914400"/>
              <a:gd name="connsiteX1" fmla="*/ 0 w 660401"/>
              <a:gd name="connsiteY1" fmla="*/ 914400 h 914400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38202 w 838202"/>
              <a:gd name="connsiteY0" fmla="*/ 0 h 761999"/>
              <a:gd name="connsiteX1" fmla="*/ 0 w 838202"/>
              <a:gd name="connsiteY1" fmla="*/ 761999 h 761999"/>
              <a:gd name="connsiteX0" fmla="*/ 838202 w 838908"/>
              <a:gd name="connsiteY0" fmla="*/ 0 h 761999"/>
              <a:gd name="connsiteX1" fmla="*/ 0 w 838908"/>
              <a:gd name="connsiteY1" fmla="*/ 761999 h 761999"/>
              <a:gd name="connsiteX0" fmla="*/ 838202 w 838371"/>
              <a:gd name="connsiteY0" fmla="*/ 0 h 761999"/>
              <a:gd name="connsiteX1" fmla="*/ 0 w 838371"/>
              <a:gd name="connsiteY1" fmla="*/ 761999 h 761999"/>
              <a:gd name="connsiteX0" fmla="*/ 829735 w 829942"/>
              <a:gd name="connsiteY0" fmla="*/ 0 h 558799"/>
              <a:gd name="connsiteX1" fmla="*/ 0 w 829942"/>
              <a:gd name="connsiteY1" fmla="*/ 558799 h 558799"/>
              <a:gd name="connsiteX0" fmla="*/ 905935 w 905997"/>
              <a:gd name="connsiteY0" fmla="*/ 0 h 592665"/>
              <a:gd name="connsiteX1" fmla="*/ 0 w 905997"/>
              <a:gd name="connsiteY1" fmla="*/ 592665 h 592665"/>
              <a:gd name="connsiteX0" fmla="*/ 880535 w 880617"/>
              <a:gd name="connsiteY0" fmla="*/ 0 h 863598"/>
              <a:gd name="connsiteX1" fmla="*/ 0 w 880617"/>
              <a:gd name="connsiteY1" fmla="*/ 863598 h 863598"/>
              <a:gd name="connsiteX0" fmla="*/ 880535 w 880617"/>
              <a:gd name="connsiteY0" fmla="*/ 0 h 1075265"/>
              <a:gd name="connsiteX1" fmla="*/ 0 w 880617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991290 w 1007398"/>
              <a:gd name="connsiteY0" fmla="*/ 0 h 1245545"/>
              <a:gd name="connsiteX1" fmla="*/ 0 w 1007398"/>
              <a:gd name="connsiteY1" fmla="*/ 1245545 h 1245545"/>
              <a:gd name="connsiteX0" fmla="*/ 1021496 w 1036456"/>
              <a:gd name="connsiteY0" fmla="*/ 0 h 1427178"/>
              <a:gd name="connsiteX1" fmla="*/ 0 w 1036456"/>
              <a:gd name="connsiteY1" fmla="*/ 1427178 h 1427178"/>
              <a:gd name="connsiteX0" fmla="*/ 1061770 w 1075415"/>
              <a:gd name="connsiteY0" fmla="*/ 0 h 1427178"/>
              <a:gd name="connsiteX1" fmla="*/ 0 w 1075415"/>
              <a:gd name="connsiteY1" fmla="*/ 1427178 h 1427178"/>
              <a:gd name="connsiteX0" fmla="*/ 1021559 w 1036517"/>
              <a:gd name="connsiteY0" fmla="*/ 0 h 1259538"/>
              <a:gd name="connsiteX1" fmla="*/ 0 w 1036517"/>
              <a:gd name="connsiteY1" fmla="*/ 1259538 h 1259538"/>
              <a:gd name="connsiteX0" fmla="*/ 997433 w 1013295"/>
              <a:gd name="connsiteY0" fmla="*/ 0 h 1220852"/>
              <a:gd name="connsiteX1" fmla="*/ 0 w 1013295"/>
              <a:gd name="connsiteY1" fmla="*/ 1220852 h 1220852"/>
              <a:gd name="connsiteX0" fmla="*/ 997433 w 998232"/>
              <a:gd name="connsiteY0" fmla="*/ 0 h 1220852"/>
              <a:gd name="connsiteX1" fmla="*/ 0 w 998232"/>
              <a:gd name="connsiteY1" fmla="*/ 1220852 h 1220852"/>
              <a:gd name="connsiteX0" fmla="*/ 997433 w 997624"/>
              <a:gd name="connsiteY0" fmla="*/ 0 h 1220852"/>
              <a:gd name="connsiteX1" fmla="*/ 0 w 997624"/>
              <a:gd name="connsiteY1" fmla="*/ 1220852 h 1220852"/>
              <a:gd name="connsiteX0" fmla="*/ 1042459 w 1042615"/>
              <a:gd name="connsiteY0" fmla="*/ 0 h 1220852"/>
              <a:gd name="connsiteX1" fmla="*/ 0 w 1042615"/>
              <a:gd name="connsiteY1" fmla="*/ 1220852 h 1220852"/>
              <a:gd name="connsiteX0" fmla="*/ 1042459 w 1042459"/>
              <a:gd name="connsiteY0" fmla="*/ 0 h 1220852"/>
              <a:gd name="connsiteX1" fmla="*/ 0 w 1042459"/>
              <a:gd name="connsiteY1" fmla="*/ 1220852 h 1220852"/>
              <a:gd name="connsiteX0" fmla="*/ 1105496 w 1105496"/>
              <a:gd name="connsiteY0" fmla="*/ 0 h 1364982"/>
              <a:gd name="connsiteX1" fmla="*/ 0 w 1105496"/>
              <a:gd name="connsiteY1" fmla="*/ 1364982 h 1364982"/>
              <a:gd name="connsiteX0" fmla="*/ 1123506 w 1123506"/>
              <a:gd name="connsiteY0" fmla="*/ 0 h 1364982"/>
              <a:gd name="connsiteX1" fmla="*/ 0 w 1123506"/>
              <a:gd name="connsiteY1" fmla="*/ 1364982 h 1364982"/>
              <a:gd name="connsiteX0" fmla="*/ 1123506 w 1123506"/>
              <a:gd name="connsiteY0" fmla="*/ 0 h 1364982"/>
              <a:gd name="connsiteX1" fmla="*/ 0 w 1123506"/>
              <a:gd name="connsiteY1" fmla="*/ 1364982 h 1364982"/>
              <a:gd name="connsiteX0" fmla="*/ 1065760 w 1065760"/>
              <a:gd name="connsiteY0" fmla="*/ 0 h 1087202"/>
              <a:gd name="connsiteX1" fmla="*/ 0 w 1065760"/>
              <a:gd name="connsiteY1" fmla="*/ 1087202 h 1087202"/>
              <a:gd name="connsiteX0" fmla="*/ 1065760 w 1065760"/>
              <a:gd name="connsiteY0" fmla="*/ 0 h 1087202"/>
              <a:gd name="connsiteX1" fmla="*/ 1037831 w 1065760"/>
              <a:gd name="connsiteY1" fmla="*/ 17900 h 1087202"/>
              <a:gd name="connsiteX2" fmla="*/ 0 w 1065760"/>
              <a:gd name="connsiteY2" fmla="*/ 1087202 h 1087202"/>
              <a:gd name="connsiteX0" fmla="*/ 1065760 w 1065760"/>
              <a:gd name="connsiteY0" fmla="*/ 0 h 1087202"/>
              <a:gd name="connsiteX1" fmla="*/ 0 w 1065760"/>
              <a:gd name="connsiteY1" fmla="*/ 1087202 h 1087202"/>
              <a:gd name="connsiteX0" fmla="*/ 1065760 w 1065760"/>
              <a:gd name="connsiteY0" fmla="*/ 0 h 1087266"/>
              <a:gd name="connsiteX1" fmla="*/ 0 w 1065760"/>
              <a:gd name="connsiteY1" fmla="*/ 1087202 h 1087266"/>
              <a:gd name="connsiteX0" fmla="*/ 1065760 w 1065971"/>
              <a:gd name="connsiteY0" fmla="*/ 0 h 1088086"/>
              <a:gd name="connsiteX1" fmla="*/ 0 w 1065971"/>
              <a:gd name="connsiteY1" fmla="*/ 1087202 h 1088086"/>
              <a:gd name="connsiteX0" fmla="*/ 1065760 w 1065760"/>
              <a:gd name="connsiteY0" fmla="*/ 0 h 1087293"/>
              <a:gd name="connsiteX1" fmla="*/ 0 w 1065760"/>
              <a:gd name="connsiteY1" fmla="*/ 1087202 h 1087293"/>
              <a:gd name="connsiteX0" fmla="*/ 1065760 w 1065760"/>
              <a:gd name="connsiteY0" fmla="*/ 0 h 1087202"/>
              <a:gd name="connsiteX1" fmla="*/ 0 w 1065760"/>
              <a:gd name="connsiteY1" fmla="*/ 1087202 h 10872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65760" h="1087202">
                <a:moveTo>
                  <a:pt x="1065760" y="0"/>
                </a:moveTo>
                <a:cubicBezTo>
                  <a:pt x="1010787" y="578452"/>
                  <a:pt x="597786" y="1048879"/>
                  <a:pt x="0" y="1087202"/>
                </a:cubicBezTo>
              </a:path>
            </a:pathLst>
          </a:custGeom>
          <a:ln w="25400">
            <a:solidFill>
              <a:srgbClr val="FF0000"/>
            </a:solidFill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576551"/>
      </p:ext>
    </p:extLst>
  </p:cSld>
  <p:clrMapOvr>
    <a:masterClrMapping/>
  </p:clrMapOvr>
</p:sld>
</file>

<file path=ppt/slides/slide10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steering error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23850" y="885825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Consider a collection of particles with max. amplitudes A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The beam can be injected with an error in angle and position.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For an injection error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a, in units of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σ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= 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(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βε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), 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mis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-injected beam is offset 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 by an amplitude L =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ε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43011" name="Line 21"/>
          <p:cNvSpPr>
            <a:spLocks noChangeShapeType="1"/>
          </p:cNvSpPr>
          <p:nvPr/>
        </p:nvSpPr>
        <p:spPr bwMode="auto">
          <a:xfrm flipV="1">
            <a:off x="7010400" y="28194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2" name="Line 22"/>
          <p:cNvSpPr>
            <a:spLocks noChangeShapeType="1"/>
          </p:cNvSpPr>
          <p:nvPr/>
        </p:nvSpPr>
        <p:spPr bwMode="auto">
          <a:xfrm>
            <a:off x="5638800" y="44958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3" name="Oval 23"/>
          <p:cNvSpPr>
            <a:spLocks noChangeArrowheads="1"/>
          </p:cNvSpPr>
          <p:nvPr/>
        </p:nvSpPr>
        <p:spPr bwMode="auto">
          <a:xfrm>
            <a:off x="5943600" y="34290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43014" name="Object 24"/>
          <p:cNvGraphicFramePr>
            <a:graphicFrameLocks noChangeAspect="1"/>
          </p:cNvGraphicFramePr>
          <p:nvPr/>
        </p:nvGraphicFramePr>
        <p:xfrm>
          <a:off x="8540750" y="44973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579" imgH="177646" progId="Equation.3">
                  <p:embed/>
                </p:oleObj>
              </mc:Choice>
              <mc:Fallback>
                <p:oleObj name="Equation" r:id="rId2" imgW="139579" imgH="177646" progId="Equation.3">
                  <p:embed/>
                  <p:pic>
                    <p:nvPicPr>
                      <p:cNvPr id="4301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0" y="44973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5" name="Object 25"/>
          <p:cNvGraphicFramePr>
            <a:graphicFrameLocks noChangeAspect="1"/>
          </p:cNvGraphicFramePr>
          <p:nvPr/>
        </p:nvGraphicFramePr>
        <p:xfrm>
          <a:off x="6702425" y="27527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14" imgH="177492" progId="Equation.3">
                  <p:embed/>
                </p:oleObj>
              </mc:Choice>
              <mc:Fallback>
                <p:oleObj name="Equation" r:id="rId4" imgW="164814" imgH="177492" progId="Equation.3">
                  <p:embed/>
                  <p:pic>
                    <p:nvPicPr>
                      <p:cNvPr id="43015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425" y="27527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7" name="Text Box 27"/>
          <p:cNvSpPr txBox="1">
            <a:spLocks noChangeArrowheads="1"/>
          </p:cNvSpPr>
          <p:nvPr/>
        </p:nvSpPr>
        <p:spPr bwMode="auto">
          <a:xfrm>
            <a:off x="5486400" y="2743200"/>
            <a:ext cx="863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Matched</a:t>
            </a:r>
          </a:p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particles</a:t>
            </a:r>
          </a:p>
        </p:txBody>
      </p:sp>
      <p:sp>
        <p:nvSpPr>
          <p:cNvPr id="43018" name="Line 28"/>
          <p:cNvSpPr>
            <a:spLocks noChangeShapeType="1"/>
          </p:cNvSpPr>
          <p:nvPr/>
        </p:nvSpPr>
        <p:spPr bwMode="auto">
          <a:xfrm>
            <a:off x="6241690" y="3201315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6" name="Line 36"/>
          <p:cNvSpPr>
            <a:spLocks noChangeShapeType="1"/>
          </p:cNvSpPr>
          <p:nvPr/>
        </p:nvSpPr>
        <p:spPr bwMode="auto">
          <a:xfrm flipH="1" flipV="1">
            <a:off x="6019800" y="41148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7" name="Text Box 37"/>
          <p:cNvSpPr txBox="1">
            <a:spLocks noChangeArrowheads="1"/>
          </p:cNvSpPr>
          <p:nvPr/>
        </p:nvSpPr>
        <p:spPr bwMode="auto">
          <a:xfrm>
            <a:off x="6096000" y="38862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</a:t>
            </a: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2" name="Oval 31"/>
          <p:cNvSpPr>
            <a:spLocks noChangeArrowheads="1"/>
          </p:cNvSpPr>
          <p:nvPr/>
        </p:nvSpPr>
        <p:spPr bwMode="auto">
          <a:xfrm>
            <a:off x="7042975" y="4710748"/>
            <a:ext cx="1256347" cy="1256347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3" name="Line 32"/>
          <p:cNvSpPr>
            <a:spLocks noChangeShapeType="1"/>
          </p:cNvSpPr>
          <p:nvPr/>
        </p:nvSpPr>
        <p:spPr bwMode="auto">
          <a:xfrm>
            <a:off x="7674618" y="5173365"/>
            <a:ext cx="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4" name="Line 33"/>
          <p:cNvSpPr>
            <a:spLocks noChangeShapeType="1"/>
          </p:cNvSpPr>
          <p:nvPr/>
        </p:nvSpPr>
        <p:spPr bwMode="auto">
          <a:xfrm>
            <a:off x="7683695" y="5326374"/>
            <a:ext cx="283438" cy="5664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7405516" y="4668413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L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26" name="Line 35"/>
          <p:cNvSpPr>
            <a:spLocks noChangeShapeType="1"/>
          </p:cNvSpPr>
          <p:nvPr/>
        </p:nvSpPr>
        <p:spPr bwMode="auto">
          <a:xfrm flipH="1">
            <a:off x="7522218" y="5325765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Line 33"/>
          <p:cNvSpPr>
            <a:spLocks noChangeShapeType="1"/>
          </p:cNvSpPr>
          <p:nvPr/>
        </p:nvSpPr>
        <p:spPr bwMode="auto">
          <a:xfrm flipV="1">
            <a:off x="7683695" y="4795110"/>
            <a:ext cx="303580" cy="53126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 flipV="1">
            <a:off x="7679266" y="5098689"/>
            <a:ext cx="535693" cy="24377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>
            <a:off x="7675230" y="5326375"/>
            <a:ext cx="528970" cy="31242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330347" y="2500875"/>
            <a:ext cx="500907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Any given point on the matched ellipse is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randomised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over all phases after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due to the steering error: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31" name="Line 33"/>
          <p:cNvSpPr>
            <a:spLocks noChangeShapeType="1"/>
          </p:cNvSpPr>
          <p:nvPr/>
        </p:nvSpPr>
        <p:spPr bwMode="auto">
          <a:xfrm flipV="1">
            <a:off x="7683695" y="4719215"/>
            <a:ext cx="0" cy="60716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 flipH="1" flipV="1">
            <a:off x="7380115" y="4795109"/>
            <a:ext cx="303580" cy="53126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H="1" flipV="1">
            <a:off x="7152430" y="5022794"/>
            <a:ext cx="531265" cy="30357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H="1">
            <a:off x="7076535" y="5326373"/>
            <a:ext cx="607160" cy="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 flipH="1">
            <a:off x="7143962" y="5334842"/>
            <a:ext cx="531265" cy="30358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 flipH="1">
            <a:off x="7670801" y="5317908"/>
            <a:ext cx="4428" cy="64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7" name="Line 33"/>
          <p:cNvSpPr>
            <a:spLocks noChangeShapeType="1"/>
          </p:cNvSpPr>
          <p:nvPr/>
        </p:nvSpPr>
        <p:spPr bwMode="auto">
          <a:xfrm flipH="1">
            <a:off x="7380116" y="5326375"/>
            <a:ext cx="303580" cy="53126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Line 33"/>
          <p:cNvSpPr>
            <a:spLocks noChangeShapeType="1"/>
          </p:cNvSpPr>
          <p:nvPr/>
        </p:nvSpPr>
        <p:spPr bwMode="auto">
          <a:xfrm flipV="1">
            <a:off x="7683695" y="5326375"/>
            <a:ext cx="607160" cy="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766024" y="5402270"/>
            <a:ext cx="676621" cy="684957"/>
          </a:xfrm>
          <a:custGeom>
            <a:avLst/>
            <a:gdLst>
              <a:gd name="connsiteX0" fmla="*/ 1117606 w 1140090"/>
              <a:gd name="connsiteY0" fmla="*/ 0 h 814323"/>
              <a:gd name="connsiteX1" fmla="*/ 6 w 1140090"/>
              <a:gd name="connsiteY1" fmla="*/ 812800 h 814323"/>
              <a:gd name="connsiteX2" fmla="*/ 1100673 w 1140090"/>
              <a:gd name="connsiteY2" fmla="*/ 211667 h 814323"/>
              <a:gd name="connsiteX3" fmla="*/ 914406 w 1140090"/>
              <a:gd name="connsiteY3" fmla="*/ 524933 h 814323"/>
              <a:gd name="connsiteX4" fmla="*/ 914406 w 1140090"/>
              <a:gd name="connsiteY4" fmla="*/ 524933 h 814323"/>
              <a:gd name="connsiteX0" fmla="*/ 1117606 w 1144586"/>
              <a:gd name="connsiteY0" fmla="*/ 0 h 872066"/>
              <a:gd name="connsiteX1" fmla="*/ 6 w 1144586"/>
              <a:gd name="connsiteY1" fmla="*/ 812800 h 872066"/>
              <a:gd name="connsiteX2" fmla="*/ 1100673 w 1144586"/>
              <a:gd name="connsiteY2" fmla="*/ 211667 h 872066"/>
              <a:gd name="connsiteX3" fmla="*/ 914406 w 1144586"/>
              <a:gd name="connsiteY3" fmla="*/ 524933 h 872066"/>
              <a:gd name="connsiteX4" fmla="*/ 804339 w 1144586"/>
              <a:gd name="connsiteY4" fmla="*/ 872066 h 872066"/>
              <a:gd name="connsiteX0" fmla="*/ 1118626 w 1118626"/>
              <a:gd name="connsiteY0" fmla="*/ 0 h 872066"/>
              <a:gd name="connsiteX1" fmla="*/ 1026 w 1118626"/>
              <a:gd name="connsiteY1" fmla="*/ 812800 h 872066"/>
              <a:gd name="connsiteX2" fmla="*/ 915426 w 1118626"/>
              <a:gd name="connsiteY2" fmla="*/ 524933 h 872066"/>
              <a:gd name="connsiteX3" fmla="*/ 805359 w 1118626"/>
              <a:gd name="connsiteY3" fmla="*/ 872066 h 872066"/>
              <a:gd name="connsiteX0" fmla="*/ 1120416 w 1120416"/>
              <a:gd name="connsiteY0" fmla="*/ 0 h 893276"/>
              <a:gd name="connsiteX1" fmla="*/ 2816 w 1120416"/>
              <a:gd name="connsiteY1" fmla="*/ 812800 h 893276"/>
              <a:gd name="connsiteX2" fmla="*/ 807149 w 1120416"/>
              <a:gd name="connsiteY2" fmla="*/ 872066 h 893276"/>
              <a:gd name="connsiteX0" fmla="*/ 1206665 w 1206665"/>
              <a:gd name="connsiteY0" fmla="*/ 0 h 1373954"/>
              <a:gd name="connsiteX1" fmla="*/ 4398 w 1206665"/>
              <a:gd name="connsiteY1" fmla="*/ 1261534 h 1373954"/>
              <a:gd name="connsiteX2" fmla="*/ 808731 w 1206665"/>
              <a:gd name="connsiteY2" fmla="*/ 1320800 h 1373954"/>
              <a:gd name="connsiteX0" fmla="*/ 453000 w 453000"/>
              <a:gd name="connsiteY0" fmla="*/ 0 h 1320800"/>
              <a:gd name="connsiteX1" fmla="*/ 215933 w 453000"/>
              <a:gd name="connsiteY1" fmla="*/ 592668 h 1320800"/>
              <a:gd name="connsiteX2" fmla="*/ 55066 w 453000"/>
              <a:gd name="connsiteY2" fmla="*/ 1320800 h 1320800"/>
              <a:gd name="connsiteX0" fmla="*/ 695503 w 695503"/>
              <a:gd name="connsiteY0" fmla="*/ 0 h 914400"/>
              <a:gd name="connsiteX1" fmla="*/ 458436 w 695503"/>
              <a:gd name="connsiteY1" fmla="*/ 592668 h 914400"/>
              <a:gd name="connsiteX2" fmla="*/ 35102 w 695503"/>
              <a:gd name="connsiteY2" fmla="*/ 914400 h 914400"/>
              <a:gd name="connsiteX0" fmla="*/ 660401 w 660401"/>
              <a:gd name="connsiteY0" fmla="*/ 0 h 914400"/>
              <a:gd name="connsiteX1" fmla="*/ 0 w 660401"/>
              <a:gd name="connsiteY1" fmla="*/ 914400 h 914400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38202 w 838202"/>
              <a:gd name="connsiteY0" fmla="*/ 0 h 761999"/>
              <a:gd name="connsiteX1" fmla="*/ 0 w 838202"/>
              <a:gd name="connsiteY1" fmla="*/ 761999 h 761999"/>
              <a:gd name="connsiteX0" fmla="*/ 838202 w 838908"/>
              <a:gd name="connsiteY0" fmla="*/ 0 h 761999"/>
              <a:gd name="connsiteX1" fmla="*/ 0 w 838908"/>
              <a:gd name="connsiteY1" fmla="*/ 761999 h 761999"/>
              <a:gd name="connsiteX0" fmla="*/ 838202 w 838371"/>
              <a:gd name="connsiteY0" fmla="*/ 0 h 761999"/>
              <a:gd name="connsiteX1" fmla="*/ 0 w 838371"/>
              <a:gd name="connsiteY1" fmla="*/ 761999 h 761999"/>
              <a:gd name="connsiteX0" fmla="*/ 829735 w 829942"/>
              <a:gd name="connsiteY0" fmla="*/ 0 h 558799"/>
              <a:gd name="connsiteX1" fmla="*/ 0 w 829942"/>
              <a:gd name="connsiteY1" fmla="*/ 558799 h 558799"/>
              <a:gd name="connsiteX0" fmla="*/ 905935 w 905997"/>
              <a:gd name="connsiteY0" fmla="*/ 0 h 592665"/>
              <a:gd name="connsiteX1" fmla="*/ 0 w 905997"/>
              <a:gd name="connsiteY1" fmla="*/ 592665 h 592665"/>
              <a:gd name="connsiteX0" fmla="*/ 880535 w 880617"/>
              <a:gd name="connsiteY0" fmla="*/ 0 h 863598"/>
              <a:gd name="connsiteX1" fmla="*/ 0 w 880617"/>
              <a:gd name="connsiteY1" fmla="*/ 863598 h 863598"/>
              <a:gd name="connsiteX0" fmla="*/ 880535 w 880617"/>
              <a:gd name="connsiteY0" fmla="*/ 0 h 1075265"/>
              <a:gd name="connsiteX1" fmla="*/ 0 w 880617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991290 w 1007398"/>
              <a:gd name="connsiteY0" fmla="*/ 0 h 1245545"/>
              <a:gd name="connsiteX1" fmla="*/ 0 w 1007398"/>
              <a:gd name="connsiteY1" fmla="*/ 1245545 h 1245545"/>
              <a:gd name="connsiteX0" fmla="*/ 1021496 w 1036456"/>
              <a:gd name="connsiteY0" fmla="*/ 0 h 1427178"/>
              <a:gd name="connsiteX1" fmla="*/ 0 w 1036456"/>
              <a:gd name="connsiteY1" fmla="*/ 1427178 h 1427178"/>
              <a:gd name="connsiteX0" fmla="*/ 1061770 w 1075415"/>
              <a:gd name="connsiteY0" fmla="*/ 0 h 1427178"/>
              <a:gd name="connsiteX1" fmla="*/ 0 w 1075415"/>
              <a:gd name="connsiteY1" fmla="*/ 1427178 h 142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75415" h="1427178">
                <a:moveTo>
                  <a:pt x="1061770" y="0"/>
                </a:moveTo>
                <a:cubicBezTo>
                  <a:pt x="1149257" y="437445"/>
                  <a:pt x="818445" y="1421534"/>
                  <a:pt x="0" y="1427178"/>
                </a:cubicBezTo>
              </a:path>
            </a:pathLst>
          </a:custGeom>
          <a:ln w="25400">
            <a:solidFill>
              <a:srgbClr val="FF0000"/>
            </a:solidFill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 Box 59"/>
          <p:cNvSpPr txBox="1">
            <a:spLocks noChangeArrowheads="1"/>
          </p:cNvSpPr>
          <p:nvPr/>
        </p:nvSpPr>
        <p:spPr bwMode="auto">
          <a:xfrm>
            <a:off x="7911380" y="6009430"/>
            <a:ext cx="29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  <a:latin typeface="Symbol" pitchFamily="18" charset="2"/>
              </a:rPr>
              <a:t>q</a:t>
            </a:r>
            <a:endParaRPr lang="en-GB" altLang="en-US" sz="1600" dirty="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42" name="Text Box 26"/>
          <p:cNvSpPr txBox="1">
            <a:spLocks noChangeArrowheads="1"/>
          </p:cNvSpPr>
          <p:nvPr/>
        </p:nvSpPr>
        <p:spPr bwMode="auto">
          <a:xfrm>
            <a:off x="5281602" y="6366694"/>
            <a:ext cx="3464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</a:rPr>
              <a:t>Effect of steering error on a given particle</a:t>
            </a:r>
          </a:p>
        </p:txBody>
      </p:sp>
      <p:sp>
        <p:nvSpPr>
          <p:cNvPr id="43" name="Line 29"/>
          <p:cNvSpPr>
            <a:spLocks noChangeShapeType="1"/>
          </p:cNvSpPr>
          <p:nvPr/>
        </p:nvSpPr>
        <p:spPr bwMode="auto">
          <a:xfrm flipV="1">
            <a:off x="5938109" y="5933535"/>
            <a:ext cx="1290215" cy="45537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0" name="Rectangle 30"/>
          <p:cNvSpPr>
            <a:spLocks noChangeArrowheads="1"/>
          </p:cNvSpPr>
          <p:nvPr/>
        </p:nvSpPr>
        <p:spPr bwMode="auto">
          <a:xfrm>
            <a:off x="5179160" y="2514600"/>
            <a:ext cx="375442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803882"/>
      </p:ext>
    </p:extLst>
  </p:cSld>
  <p:clrMapOvr>
    <a:masterClrMapping/>
  </p:clrMapOvr>
</p:sld>
</file>

<file path=ppt/slides/slide10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steering error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23850" y="885825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Consider a collection of particles with max. amplitudes A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The beam can be injected with an error in angle and position.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For an injection error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a, in units of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σ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= 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(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βε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), 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mis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-injected beam is offset 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 by an amplitude L =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ε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43011" name="Line 21"/>
          <p:cNvSpPr>
            <a:spLocks noChangeShapeType="1"/>
          </p:cNvSpPr>
          <p:nvPr/>
        </p:nvSpPr>
        <p:spPr bwMode="auto">
          <a:xfrm flipV="1">
            <a:off x="7010400" y="28194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2" name="Line 22"/>
          <p:cNvSpPr>
            <a:spLocks noChangeShapeType="1"/>
          </p:cNvSpPr>
          <p:nvPr/>
        </p:nvSpPr>
        <p:spPr bwMode="auto">
          <a:xfrm>
            <a:off x="5638800" y="44958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3" name="Oval 23"/>
          <p:cNvSpPr>
            <a:spLocks noChangeArrowheads="1"/>
          </p:cNvSpPr>
          <p:nvPr/>
        </p:nvSpPr>
        <p:spPr bwMode="auto">
          <a:xfrm>
            <a:off x="5943600" y="34290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43014" name="Object 24"/>
          <p:cNvGraphicFramePr>
            <a:graphicFrameLocks noChangeAspect="1"/>
          </p:cNvGraphicFramePr>
          <p:nvPr/>
        </p:nvGraphicFramePr>
        <p:xfrm>
          <a:off x="8540750" y="44973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579" imgH="177646" progId="Equation.3">
                  <p:embed/>
                </p:oleObj>
              </mc:Choice>
              <mc:Fallback>
                <p:oleObj name="Equation" r:id="rId2" imgW="139579" imgH="177646" progId="Equation.3">
                  <p:embed/>
                  <p:pic>
                    <p:nvPicPr>
                      <p:cNvPr id="4301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0" y="44973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5" name="Object 25"/>
          <p:cNvGraphicFramePr>
            <a:graphicFrameLocks noChangeAspect="1"/>
          </p:cNvGraphicFramePr>
          <p:nvPr/>
        </p:nvGraphicFramePr>
        <p:xfrm>
          <a:off x="6702425" y="27527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14" imgH="177492" progId="Equation.3">
                  <p:embed/>
                </p:oleObj>
              </mc:Choice>
              <mc:Fallback>
                <p:oleObj name="Equation" r:id="rId4" imgW="164814" imgH="177492" progId="Equation.3">
                  <p:embed/>
                  <p:pic>
                    <p:nvPicPr>
                      <p:cNvPr id="43015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425" y="27527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7" name="Text Box 27"/>
          <p:cNvSpPr txBox="1">
            <a:spLocks noChangeArrowheads="1"/>
          </p:cNvSpPr>
          <p:nvPr/>
        </p:nvSpPr>
        <p:spPr bwMode="auto">
          <a:xfrm>
            <a:off x="5486400" y="2743200"/>
            <a:ext cx="863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Matched</a:t>
            </a:r>
          </a:p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particles</a:t>
            </a:r>
          </a:p>
        </p:txBody>
      </p:sp>
      <p:sp>
        <p:nvSpPr>
          <p:cNvPr id="43018" name="Line 28"/>
          <p:cNvSpPr>
            <a:spLocks noChangeShapeType="1"/>
          </p:cNvSpPr>
          <p:nvPr/>
        </p:nvSpPr>
        <p:spPr bwMode="auto">
          <a:xfrm>
            <a:off x="6241690" y="3201315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6" name="Line 36"/>
          <p:cNvSpPr>
            <a:spLocks noChangeShapeType="1"/>
          </p:cNvSpPr>
          <p:nvPr/>
        </p:nvSpPr>
        <p:spPr bwMode="auto">
          <a:xfrm flipH="1" flipV="1">
            <a:off x="6019800" y="41148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7" name="Text Box 37"/>
          <p:cNvSpPr txBox="1">
            <a:spLocks noChangeArrowheads="1"/>
          </p:cNvSpPr>
          <p:nvPr/>
        </p:nvSpPr>
        <p:spPr bwMode="auto">
          <a:xfrm>
            <a:off x="6096000" y="38862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</a:t>
            </a: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2" name="Oval 31"/>
          <p:cNvSpPr>
            <a:spLocks noChangeArrowheads="1"/>
          </p:cNvSpPr>
          <p:nvPr/>
        </p:nvSpPr>
        <p:spPr bwMode="auto">
          <a:xfrm>
            <a:off x="7042975" y="4710748"/>
            <a:ext cx="1256347" cy="1256347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3" name="Line 32"/>
          <p:cNvSpPr>
            <a:spLocks noChangeShapeType="1"/>
          </p:cNvSpPr>
          <p:nvPr/>
        </p:nvSpPr>
        <p:spPr bwMode="auto">
          <a:xfrm>
            <a:off x="7674618" y="5173365"/>
            <a:ext cx="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4" name="Line 33"/>
          <p:cNvSpPr>
            <a:spLocks noChangeShapeType="1"/>
          </p:cNvSpPr>
          <p:nvPr/>
        </p:nvSpPr>
        <p:spPr bwMode="auto">
          <a:xfrm>
            <a:off x="7683695" y="5326374"/>
            <a:ext cx="283438" cy="5664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7405516" y="4668413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L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26" name="Line 35"/>
          <p:cNvSpPr>
            <a:spLocks noChangeShapeType="1"/>
          </p:cNvSpPr>
          <p:nvPr/>
        </p:nvSpPr>
        <p:spPr bwMode="auto">
          <a:xfrm flipH="1">
            <a:off x="7522218" y="5325765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Line 33"/>
          <p:cNvSpPr>
            <a:spLocks noChangeShapeType="1"/>
          </p:cNvSpPr>
          <p:nvPr/>
        </p:nvSpPr>
        <p:spPr bwMode="auto">
          <a:xfrm flipV="1">
            <a:off x="7683695" y="4795110"/>
            <a:ext cx="303580" cy="53126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 flipV="1">
            <a:off x="7679266" y="5098689"/>
            <a:ext cx="535693" cy="24377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>
            <a:off x="7675230" y="5326375"/>
            <a:ext cx="528970" cy="31242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330347" y="2500875"/>
            <a:ext cx="500907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Any given point on the matched ellipse is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randomised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over all phases after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due to the steering error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/>
              <a:t>For a general particle distribution, where A</a:t>
            </a:r>
            <a:r>
              <a:rPr lang="en-US" altLang="en-US" sz="2000" b="0" baseline="-25000" dirty="0"/>
              <a:t>i</a:t>
            </a:r>
            <a:r>
              <a:rPr lang="en-US" altLang="en-US" sz="2000" b="0" dirty="0"/>
              <a:t> denotes amplitude in </a:t>
            </a:r>
            <a:r>
              <a:rPr lang="en-US" altLang="en-US" sz="2000" b="0" dirty="0" err="1"/>
              <a:t>normalised</a:t>
            </a:r>
            <a:r>
              <a:rPr lang="en-US" altLang="en-US" sz="2000" b="0" dirty="0"/>
              <a:t> phase of particle </a:t>
            </a:r>
            <a:r>
              <a:rPr lang="en-US" altLang="en-US" sz="2000" b="0" dirty="0" err="1"/>
              <a:t>i</a:t>
            </a:r>
            <a:r>
              <a:rPr lang="en-US" altLang="en-US" sz="2000" b="0" dirty="0"/>
              <a:t>: 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  <a:p>
            <a:pPr marL="0" indent="0" algn="l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31" name="Line 33"/>
          <p:cNvSpPr>
            <a:spLocks noChangeShapeType="1"/>
          </p:cNvSpPr>
          <p:nvPr/>
        </p:nvSpPr>
        <p:spPr bwMode="auto">
          <a:xfrm flipV="1">
            <a:off x="7683695" y="4719215"/>
            <a:ext cx="0" cy="60716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 flipH="1" flipV="1">
            <a:off x="7380115" y="4795109"/>
            <a:ext cx="303580" cy="53126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H="1" flipV="1">
            <a:off x="7152430" y="5022794"/>
            <a:ext cx="531265" cy="30357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H="1">
            <a:off x="7076535" y="5326373"/>
            <a:ext cx="607160" cy="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 flipH="1">
            <a:off x="7143962" y="5334842"/>
            <a:ext cx="531265" cy="30358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 flipH="1">
            <a:off x="7670801" y="5317908"/>
            <a:ext cx="4428" cy="64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7" name="Line 33"/>
          <p:cNvSpPr>
            <a:spLocks noChangeShapeType="1"/>
          </p:cNvSpPr>
          <p:nvPr/>
        </p:nvSpPr>
        <p:spPr bwMode="auto">
          <a:xfrm flipH="1">
            <a:off x="7380116" y="5326375"/>
            <a:ext cx="303580" cy="53126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Line 33"/>
          <p:cNvSpPr>
            <a:spLocks noChangeShapeType="1"/>
          </p:cNvSpPr>
          <p:nvPr/>
        </p:nvSpPr>
        <p:spPr bwMode="auto">
          <a:xfrm flipV="1">
            <a:off x="7683695" y="5326375"/>
            <a:ext cx="607160" cy="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766024" y="5402270"/>
            <a:ext cx="676621" cy="684957"/>
          </a:xfrm>
          <a:custGeom>
            <a:avLst/>
            <a:gdLst>
              <a:gd name="connsiteX0" fmla="*/ 1117606 w 1140090"/>
              <a:gd name="connsiteY0" fmla="*/ 0 h 814323"/>
              <a:gd name="connsiteX1" fmla="*/ 6 w 1140090"/>
              <a:gd name="connsiteY1" fmla="*/ 812800 h 814323"/>
              <a:gd name="connsiteX2" fmla="*/ 1100673 w 1140090"/>
              <a:gd name="connsiteY2" fmla="*/ 211667 h 814323"/>
              <a:gd name="connsiteX3" fmla="*/ 914406 w 1140090"/>
              <a:gd name="connsiteY3" fmla="*/ 524933 h 814323"/>
              <a:gd name="connsiteX4" fmla="*/ 914406 w 1140090"/>
              <a:gd name="connsiteY4" fmla="*/ 524933 h 814323"/>
              <a:gd name="connsiteX0" fmla="*/ 1117606 w 1144586"/>
              <a:gd name="connsiteY0" fmla="*/ 0 h 872066"/>
              <a:gd name="connsiteX1" fmla="*/ 6 w 1144586"/>
              <a:gd name="connsiteY1" fmla="*/ 812800 h 872066"/>
              <a:gd name="connsiteX2" fmla="*/ 1100673 w 1144586"/>
              <a:gd name="connsiteY2" fmla="*/ 211667 h 872066"/>
              <a:gd name="connsiteX3" fmla="*/ 914406 w 1144586"/>
              <a:gd name="connsiteY3" fmla="*/ 524933 h 872066"/>
              <a:gd name="connsiteX4" fmla="*/ 804339 w 1144586"/>
              <a:gd name="connsiteY4" fmla="*/ 872066 h 872066"/>
              <a:gd name="connsiteX0" fmla="*/ 1118626 w 1118626"/>
              <a:gd name="connsiteY0" fmla="*/ 0 h 872066"/>
              <a:gd name="connsiteX1" fmla="*/ 1026 w 1118626"/>
              <a:gd name="connsiteY1" fmla="*/ 812800 h 872066"/>
              <a:gd name="connsiteX2" fmla="*/ 915426 w 1118626"/>
              <a:gd name="connsiteY2" fmla="*/ 524933 h 872066"/>
              <a:gd name="connsiteX3" fmla="*/ 805359 w 1118626"/>
              <a:gd name="connsiteY3" fmla="*/ 872066 h 872066"/>
              <a:gd name="connsiteX0" fmla="*/ 1120416 w 1120416"/>
              <a:gd name="connsiteY0" fmla="*/ 0 h 893276"/>
              <a:gd name="connsiteX1" fmla="*/ 2816 w 1120416"/>
              <a:gd name="connsiteY1" fmla="*/ 812800 h 893276"/>
              <a:gd name="connsiteX2" fmla="*/ 807149 w 1120416"/>
              <a:gd name="connsiteY2" fmla="*/ 872066 h 893276"/>
              <a:gd name="connsiteX0" fmla="*/ 1206665 w 1206665"/>
              <a:gd name="connsiteY0" fmla="*/ 0 h 1373954"/>
              <a:gd name="connsiteX1" fmla="*/ 4398 w 1206665"/>
              <a:gd name="connsiteY1" fmla="*/ 1261534 h 1373954"/>
              <a:gd name="connsiteX2" fmla="*/ 808731 w 1206665"/>
              <a:gd name="connsiteY2" fmla="*/ 1320800 h 1373954"/>
              <a:gd name="connsiteX0" fmla="*/ 453000 w 453000"/>
              <a:gd name="connsiteY0" fmla="*/ 0 h 1320800"/>
              <a:gd name="connsiteX1" fmla="*/ 215933 w 453000"/>
              <a:gd name="connsiteY1" fmla="*/ 592668 h 1320800"/>
              <a:gd name="connsiteX2" fmla="*/ 55066 w 453000"/>
              <a:gd name="connsiteY2" fmla="*/ 1320800 h 1320800"/>
              <a:gd name="connsiteX0" fmla="*/ 695503 w 695503"/>
              <a:gd name="connsiteY0" fmla="*/ 0 h 914400"/>
              <a:gd name="connsiteX1" fmla="*/ 458436 w 695503"/>
              <a:gd name="connsiteY1" fmla="*/ 592668 h 914400"/>
              <a:gd name="connsiteX2" fmla="*/ 35102 w 695503"/>
              <a:gd name="connsiteY2" fmla="*/ 914400 h 914400"/>
              <a:gd name="connsiteX0" fmla="*/ 660401 w 660401"/>
              <a:gd name="connsiteY0" fmla="*/ 0 h 914400"/>
              <a:gd name="connsiteX1" fmla="*/ 0 w 660401"/>
              <a:gd name="connsiteY1" fmla="*/ 914400 h 914400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38202 w 838202"/>
              <a:gd name="connsiteY0" fmla="*/ 0 h 761999"/>
              <a:gd name="connsiteX1" fmla="*/ 0 w 838202"/>
              <a:gd name="connsiteY1" fmla="*/ 761999 h 761999"/>
              <a:gd name="connsiteX0" fmla="*/ 838202 w 838908"/>
              <a:gd name="connsiteY0" fmla="*/ 0 h 761999"/>
              <a:gd name="connsiteX1" fmla="*/ 0 w 838908"/>
              <a:gd name="connsiteY1" fmla="*/ 761999 h 761999"/>
              <a:gd name="connsiteX0" fmla="*/ 838202 w 838371"/>
              <a:gd name="connsiteY0" fmla="*/ 0 h 761999"/>
              <a:gd name="connsiteX1" fmla="*/ 0 w 838371"/>
              <a:gd name="connsiteY1" fmla="*/ 761999 h 761999"/>
              <a:gd name="connsiteX0" fmla="*/ 829735 w 829942"/>
              <a:gd name="connsiteY0" fmla="*/ 0 h 558799"/>
              <a:gd name="connsiteX1" fmla="*/ 0 w 829942"/>
              <a:gd name="connsiteY1" fmla="*/ 558799 h 558799"/>
              <a:gd name="connsiteX0" fmla="*/ 905935 w 905997"/>
              <a:gd name="connsiteY0" fmla="*/ 0 h 592665"/>
              <a:gd name="connsiteX1" fmla="*/ 0 w 905997"/>
              <a:gd name="connsiteY1" fmla="*/ 592665 h 592665"/>
              <a:gd name="connsiteX0" fmla="*/ 880535 w 880617"/>
              <a:gd name="connsiteY0" fmla="*/ 0 h 863598"/>
              <a:gd name="connsiteX1" fmla="*/ 0 w 880617"/>
              <a:gd name="connsiteY1" fmla="*/ 863598 h 863598"/>
              <a:gd name="connsiteX0" fmla="*/ 880535 w 880617"/>
              <a:gd name="connsiteY0" fmla="*/ 0 h 1075265"/>
              <a:gd name="connsiteX1" fmla="*/ 0 w 880617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991290 w 1007398"/>
              <a:gd name="connsiteY0" fmla="*/ 0 h 1245545"/>
              <a:gd name="connsiteX1" fmla="*/ 0 w 1007398"/>
              <a:gd name="connsiteY1" fmla="*/ 1245545 h 1245545"/>
              <a:gd name="connsiteX0" fmla="*/ 1021496 w 1036456"/>
              <a:gd name="connsiteY0" fmla="*/ 0 h 1427178"/>
              <a:gd name="connsiteX1" fmla="*/ 0 w 1036456"/>
              <a:gd name="connsiteY1" fmla="*/ 1427178 h 1427178"/>
              <a:gd name="connsiteX0" fmla="*/ 1061770 w 1075415"/>
              <a:gd name="connsiteY0" fmla="*/ 0 h 1427178"/>
              <a:gd name="connsiteX1" fmla="*/ 0 w 1075415"/>
              <a:gd name="connsiteY1" fmla="*/ 1427178 h 142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75415" h="1427178">
                <a:moveTo>
                  <a:pt x="1061770" y="0"/>
                </a:moveTo>
                <a:cubicBezTo>
                  <a:pt x="1149257" y="437445"/>
                  <a:pt x="818445" y="1421534"/>
                  <a:pt x="0" y="1427178"/>
                </a:cubicBezTo>
              </a:path>
            </a:pathLst>
          </a:custGeom>
          <a:ln w="25400">
            <a:solidFill>
              <a:srgbClr val="FF0000"/>
            </a:solidFill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 Box 59"/>
          <p:cNvSpPr txBox="1">
            <a:spLocks noChangeArrowheads="1"/>
          </p:cNvSpPr>
          <p:nvPr/>
        </p:nvSpPr>
        <p:spPr bwMode="auto">
          <a:xfrm>
            <a:off x="7911380" y="6009430"/>
            <a:ext cx="29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  <a:latin typeface="Symbol" pitchFamily="18" charset="2"/>
              </a:rPr>
              <a:t>q</a:t>
            </a:r>
            <a:endParaRPr lang="en-GB" altLang="en-US" sz="1600" dirty="0">
              <a:solidFill>
                <a:srgbClr val="FF0000"/>
              </a:solidFill>
              <a:latin typeface="Symbol" pitchFamily="18" charset="2"/>
            </a:endParaRPr>
          </a:p>
        </p:txBody>
      </p:sp>
      <p:graphicFrame>
        <p:nvGraphicFramePr>
          <p:cNvPr id="40" name="Object 39"/>
          <p:cNvGraphicFramePr>
            <a:graphicFrameLocks noGrp="1" noChangeAspect="1"/>
          </p:cNvGraphicFramePr>
          <p:nvPr/>
        </p:nvGraphicFramePr>
        <p:xfrm>
          <a:off x="1763885" y="4537020"/>
          <a:ext cx="173196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054100" imgH="279400" progId="Equation.3">
                  <p:embed/>
                </p:oleObj>
              </mc:Choice>
              <mc:Fallback>
                <p:oleObj name="Equation" r:id="rId6" imgW="1054100" imgH="279400" progId="Equation.3">
                  <p:embed/>
                  <p:pic>
                    <p:nvPicPr>
                      <p:cNvPr id="40" name="Object 3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885" y="4537020"/>
                        <a:ext cx="1731962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2" name="Text Box 26"/>
          <p:cNvSpPr txBox="1">
            <a:spLocks noChangeArrowheads="1"/>
          </p:cNvSpPr>
          <p:nvPr/>
        </p:nvSpPr>
        <p:spPr bwMode="auto">
          <a:xfrm>
            <a:off x="5281602" y="6366694"/>
            <a:ext cx="3464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</a:rPr>
              <a:t>Effect of steering error on a given particle</a:t>
            </a:r>
          </a:p>
        </p:txBody>
      </p:sp>
      <p:sp>
        <p:nvSpPr>
          <p:cNvPr id="43" name="Line 29"/>
          <p:cNvSpPr>
            <a:spLocks noChangeShapeType="1"/>
          </p:cNvSpPr>
          <p:nvPr/>
        </p:nvSpPr>
        <p:spPr bwMode="auto">
          <a:xfrm flipV="1">
            <a:off x="5938109" y="5933535"/>
            <a:ext cx="1290215" cy="45537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4" name="Rectangle 30"/>
          <p:cNvSpPr>
            <a:spLocks noChangeArrowheads="1"/>
          </p:cNvSpPr>
          <p:nvPr/>
        </p:nvSpPr>
        <p:spPr bwMode="auto">
          <a:xfrm>
            <a:off x="5179160" y="2514600"/>
            <a:ext cx="375442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7675990"/>
      </p:ext>
    </p:extLst>
  </p:cSld>
  <p:clrMapOvr>
    <a:masterClrMapping/>
  </p:clrMapOvr>
</p:sld>
</file>

<file path=ppt/slides/slide10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steering error</a:t>
            </a:r>
          </a:p>
        </p:txBody>
      </p:sp>
      <p:sp>
        <p:nvSpPr>
          <p:cNvPr id="43010" name="Rectangle 3"/>
          <p:cNvSpPr>
            <a:spLocks noChangeArrowheads="1"/>
          </p:cNvSpPr>
          <p:nvPr/>
        </p:nvSpPr>
        <p:spPr bwMode="auto">
          <a:xfrm>
            <a:off x="323850" y="885825"/>
            <a:ext cx="85344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Consider a collection of particles with max. amplitudes A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The beam can be injected with an error in angle and position.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For an injection error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a, in units of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σ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= 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(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βε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), the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mis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-injected beam is offset in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</a:rPr>
              <a:t>normalised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phase space by an amplitude L =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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ε</a:t>
            </a: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43011" name="Line 21"/>
          <p:cNvSpPr>
            <a:spLocks noChangeShapeType="1"/>
          </p:cNvSpPr>
          <p:nvPr/>
        </p:nvSpPr>
        <p:spPr bwMode="auto">
          <a:xfrm flipV="1">
            <a:off x="7010400" y="28194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2" name="Line 22"/>
          <p:cNvSpPr>
            <a:spLocks noChangeShapeType="1"/>
          </p:cNvSpPr>
          <p:nvPr/>
        </p:nvSpPr>
        <p:spPr bwMode="auto">
          <a:xfrm>
            <a:off x="5638800" y="4495800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3" name="Oval 23"/>
          <p:cNvSpPr>
            <a:spLocks noChangeArrowheads="1"/>
          </p:cNvSpPr>
          <p:nvPr/>
        </p:nvSpPr>
        <p:spPr bwMode="auto">
          <a:xfrm>
            <a:off x="5943600" y="34290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43014" name="Object 24"/>
          <p:cNvGraphicFramePr>
            <a:graphicFrameLocks noChangeAspect="1"/>
          </p:cNvGraphicFramePr>
          <p:nvPr/>
        </p:nvGraphicFramePr>
        <p:xfrm>
          <a:off x="8540750" y="4497388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579" imgH="177646" progId="Equation.3">
                  <p:embed/>
                </p:oleObj>
              </mc:Choice>
              <mc:Fallback>
                <p:oleObj name="Equation" r:id="rId2" imgW="139579" imgH="177646" progId="Equation.3">
                  <p:embed/>
                  <p:pic>
                    <p:nvPicPr>
                      <p:cNvPr id="43014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40750" y="4497388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015" name="Object 25"/>
          <p:cNvGraphicFramePr>
            <a:graphicFrameLocks noChangeAspect="1"/>
          </p:cNvGraphicFramePr>
          <p:nvPr/>
        </p:nvGraphicFramePr>
        <p:xfrm>
          <a:off x="6702425" y="2752725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14" imgH="177492" progId="Equation.3">
                  <p:embed/>
                </p:oleObj>
              </mc:Choice>
              <mc:Fallback>
                <p:oleObj name="Equation" r:id="rId4" imgW="164814" imgH="177492" progId="Equation.3">
                  <p:embed/>
                  <p:pic>
                    <p:nvPicPr>
                      <p:cNvPr id="43015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02425" y="2752725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6" name="Text Box 26"/>
          <p:cNvSpPr txBox="1">
            <a:spLocks noChangeArrowheads="1"/>
          </p:cNvSpPr>
          <p:nvPr/>
        </p:nvSpPr>
        <p:spPr bwMode="auto">
          <a:xfrm>
            <a:off x="5281602" y="6366694"/>
            <a:ext cx="346462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 dirty="0">
                <a:solidFill>
                  <a:srgbClr val="FF0000"/>
                </a:solidFill>
              </a:rPr>
              <a:t>Effect of steering error on a given particle</a:t>
            </a:r>
          </a:p>
        </p:txBody>
      </p:sp>
      <p:sp>
        <p:nvSpPr>
          <p:cNvPr id="43017" name="Text Box 27"/>
          <p:cNvSpPr txBox="1">
            <a:spLocks noChangeArrowheads="1"/>
          </p:cNvSpPr>
          <p:nvPr/>
        </p:nvSpPr>
        <p:spPr bwMode="auto">
          <a:xfrm>
            <a:off x="5486400" y="2743200"/>
            <a:ext cx="8636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Matched</a:t>
            </a:r>
          </a:p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particles</a:t>
            </a:r>
          </a:p>
        </p:txBody>
      </p:sp>
      <p:sp>
        <p:nvSpPr>
          <p:cNvPr id="43018" name="Line 28"/>
          <p:cNvSpPr>
            <a:spLocks noChangeShapeType="1"/>
          </p:cNvSpPr>
          <p:nvPr/>
        </p:nvSpPr>
        <p:spPr bwMode="auto">
          <a:xfrm>
            <a:off x="6241690" y="3201315"/>
            <a:ext cx="22860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19" name="Line 29"/>
          <p:cNvSpPr>
            <a:spLocks noChangeShapeType="1"/>
          </p:cNvSpPr>
          <p:nvPr/>
        </p:nvSpPr>
        <p:spPr bwMode="auto">
          <a:xfrm flipV="1">
            <a:off x="5938109" y="5933535"/>
            <a:ext cx="1290215" cy="45537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6" name="Line 36"/>
          <p:cNvSpPr>
            <a:spLocks noChangeShapeType="1"/>
          </p:cNvSpPr>
          <p:nvPr/>
        </p:nvSpPr>
        <p:spPr bwMode="auto">
          <a:xfrm flipH="1" flipV="1">
            <a:off x="6019800" y="41148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3027" name="Text Box 37"/>
          <p:cNvSpPr txBox="1">
            <a:spLocks noChangeArrowheads="1"/>
          </p:cNvSpPr>
          <p:nvPr/>
        </p:nvSpPr>
        <p:spPr bwMode="auto">
          <a:xfrm>
            <a:off x="6096000" y="3886200"/>
            <a:ext cx="34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>
                <a:solidFill>
                  <a:srgbClr val="000000"/>
                </a:solidFill>
              </a:rPr>
              <a:t>A</a:t>
            </a:r>
            <a:endParaRPr lang="en-GB" altLang="en-US" sz="1800">
              <a:solidFill>
                <a:srgbClr val="000000"/>
              </a:solidFill>
            </a:endParaRPr>
          </a:p>
        </p:txBody>
      </p:sp>
      <p:sp>
        <p:nvSpPr>
          <p:cNvPr id="22" name="Oval 31"/>
          <p:cNvSpPr>
            <a:spLocks noChangeArrowheads="1"/>
          </p:cNvSpPr>
          <p:nvPr/>
        </p:nvSpPr>
        <p:spPr bwMode="auto">
          <a:xfrm>
            <a:off x="7042975" y="4710748"/>
            <a:ext cx="1256347" cy="1256347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23" name="Line 32"/>
          <p:cNvSpPr>
            <a:spLocks noChangeShapeType="1"/>
          </p:cNvSpPr>
          <p:nvPr/>
        </p:nvSpPr>
        <p:spPr bwMode="auto">
          <a:xfrm>
            <a:off x="7674618" y="5173365"/>
            <a:ext cx="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4" name="Line 33"/>
          <p:cNvSpPr>
            <a:spLocks noChangeShapeType="1"/>
          </p:cNvSpPr>
          <p:nvPr/>
        </p:nvSpPr>
        <p:spPr bwMode="auto">
          <a:xfrm>
            <a:off x="7683695" y="5326374"/>
            <a:ext cx="283438" cy="5664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7405516" y="4668413"/>
            <a:ext cx="3238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FF0000"/>
                </a:solidFill>
              </a:rPr>
              <a:t>L</a:t>
            </a:r>
            <a:endParaRPr lang="en-GB" altLang="en-US" sz="1800" dirty="0">
              <a:solidFill>
                <a:srgbClr val="FF0000"/>
              </a:solidFill>
            </a:endParaRPr>
          </a:p>
        </p:txBody>
      </p:sp>
      <p:sp>
        <p:nvSpPr>
          <p:cNvPr id="26" name="Line 35"/>
          <p:cNvSpPr>
            <a:spLocks noChangeShapeType="1"/>
          </p:cNvSpPr>
          <p:nvPr/>
        </p:nvSpPr>
        <p:spPr bwMode="auto">
          <a:xfrm flipH="1">
            <a:off x="7522218" y="5325765"/>
            <a:ext cx="304800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Line 33"/>
          <p:cNvSpPr>
            <a:spLocks noChangeShapeType="1"/>
          </p:cNvSpPr>
          <p:nvPr/>
        </p:nvSpPr>
        <p:spPr bwMode="auto">
          <a:xfrm flipV="1">
            <a:off x="7683695" y="4795110"/>
            <a:ext cx="303580" cy="53126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Line 33"/>
          <p:cNvSpPr>
            <a:spLocks noChangeShapeType="1"/>
          </p:cNvSpPr>
          <p:nvPr/>
        </p:nvSpPr>
        <p:spPr bwMode="auto">
          <a:xfrm flipV="1">
            <a:off x="7679266" y="5098689"/>
            <a:ext cx="535693" cy="24377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>
            <a:off x="7675230" y="5326375"/>
            <a:ext cx="528970" cy="312426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Rectangle 3"/>
          <p:cNvSpPr>
            <a:spLocks noChangeArrowheads="1"/>
          </p:cNvSpPr>
          <p:nvPr/>
        </p:nvSpPr>
        <p:spPr bwMode="auto">
          <a:xfrm>
            <a:off x="330347" y="2500875"/>
            <a:ext cx="500907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Any given point on the matched ellipse is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randomised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over all phases after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 due to the steering error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/>
              <a:t>For a general particle distribution, where A</a:t>
            </a:r>
            <a:r>
              <a:rPr lang="en-US" altLang="en-US" sz="2000" b="0" baseline="-25000" dirty="0"/>
              <a:t>i</a:t>
            </a:r>
            <a:r>
              <a:rPr lang="en-US" altLang="en-US" sz="2000" b="0" dirty="0"/>
              <a:t> denotes amplitude in </a:t>
            </a:r>
            <a:r>
              <a:rPr lang="en-US" altLang="en-US" sz="2000" b="0" dirty="0" err="1"/>
              <a:t>normalised</a:t>
            </a:r>
            <a:r>
              <a:rPr lang="en-US" altLang="en-US" sz="2000" b="0" dirty="0"/>
              <a:t> phase of particle </a:t>
            </a:r>
            <a:r>
              <a:rPr lang="en-US" altLang="en-US" sz="2000" b="0" dirty="0" err="1"/>
              <a:t>i</a:t>
            </a:r>
            <a:r>
              <a:rPr lang="en-US" altLang="en-US" sz="2000" b="0" dirty="0"/>
              <a:t>: </a:t>
            </a:r>
          </a:p>
          <a:p>
            <a:pPr marL="0" indent="0" algn="l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After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  <a:sym typeface="Symbol" pitchFamily="18" charset="2"/>
              </a:rPr>
              <a:t>: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  <a:sym typeface="Symbol" pitchFamily="18" charset="2"/>
            </a:endParaRPr>
          </a:p>
        </p:txBody>
      </p:sp>
      <p:sp>
        <p:nvSpPr>
          <p:cNvPr id="31" name="Line 33"/>
          <p:cNvSpPr>
            <a:spLocks noChangeShapeType="1"/>
          </p:cNvSpPr>
          <p:nvPr/>
        </p:nvSpPr>
        <p:spPr bwMode="auto">
          <a:xfrm flipV="1">
            <a:off x="7683695" y="4719215"/>
            <a:ext cx="0" cy="60716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2" name="Line 33"/>
          <p:cNvSpPr>
            <a:spLocks noChangeShapeType="1"/>
          </p:cNvSpPr>
          <p:nvPr/>
        </p:nvSpPr>
        <p:spPr bwMode="auto">
          <a:xfrm flipH="1" flipV="1">
            <a:off x="7380115" y="4795109"/>
            <a:ext cx="303580" cy="531264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3" name="Line 33"/>
          <p:cNvSpPr>
            <a:spLocks noChangeShapeType="1"/>
          </p:cNvSpPr>
          <p:nvPr/>
        </p:nvSpPr>
        <p:spPr bwMode="auto">
          <a:xfrm flipH="1" flipV="1">
            <a:off x="7152430" y="5022794"/>
            <a:ext cx="531265" cy="303579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H="1">
            <a:off x="7076535" y="5326373"/>
            <a:ext cx="607160" cy="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Line 33"/>
          <p:cNvSpPr>
            <a:spLocks noChangeShapeType="1"/>
          </p:cNvSpPr>
          <p:nvPr/>
        </p:nvSpPr>
        <p:spPr bwMode="auto">
          <a:xfrm flipH="1">
            <a:off x="7143962" y="5334842"/>
            <a:ext cx="531265" cy="30358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6" name="Line 33"/>
          <p:cNvSpPr>
            <a:spLocks noChangeShapeType="1"/>
          </p:cNvSpPr>
          <p:nvPr/>
        </p:nvSpPr>
        <p:spPr bwMode="auto">
          <a:xfrm flipH="1">
            <a:off x="7670801" y="5317908"/>
            <a:ext cx="4428" cy="6426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7" name="Line 33"/>
          <p:cNvSpPr>
            <a:spLocks noChangeShapeType="1"/>
          </p:cNvSpPr>
          <p:nvPr/>
        </p:nvSpPr>
        <p:spPr bwMode="auto">
          <a:xfrm flipH="1">
            <a:off x="7380116" y="5326375"/>
            <a:ext cx="303580" cy="53126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Line 33"/>
          <p:cNvSpPr>
            <a:spLocks noChangeShapeType="1"/>
          </p:cNvSpPr>
          <p:nvPr/>
        </p:nvSpPr>
        <p:spPr bwMode="auto">
          <a:xfrm flipV="1">
            <a:off x="7683695" y="5326375"/>
            <a:ext cx="607160" cy="1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9" name="Freeform 38"/>
          <p:cNvSpPr/>
          <p:nvPr/>
        </p:nvSpPr>
        <p:spPr>
          <a:xfrm>
            <a:off x="7766024" y="5402270"/>
            <a:ext cx="676621" cy="684957"/>
          </a:xfrm>
          <a:custGeom>
            <a:avLst/>
            <a:gdLst>
              <a:gd name="connsiteX0" fmla="*/ 1117606 w 1140090"/>
              <a:gd name="connsiteY0" fmla="*/ 0 h 814323"/>
              <a:gd name="connsiteX1" fmla="*/ 6 w 1140090"/>
              <a:gd name="connsiteY1" fmla="*/ 812800 h 814323"/>
              <a:gd name="connsiteX2" fmla="*/ 1100673 w 1140090"/>
              <a:gd name="connsiteY2" fmla="*/ 211667 h 814323"/>
              <a:gd name="connsiteX3" fmla="*/ 914406 w 1140090"/>
              <a:gd name="connsiteY3" fmla="*/ 524933 h 814323"/>
              <a:gd name="connsiteX4" fmla="*/ 914406 w 1140090"/>
              <a:gd name="connsiteY4" fmla="*/ 524933 h 814323"/>
              <a:gd name="connsiteX0" fmla="*/ 1117606 w 1144586"/>
              <a:gd name="connsiteY0" fmla="*/ 0 h 872066"/>
              <a:gd name="connsiteX1" fmla="*/ 6 w 1144586"/>
              <a:gd name="connsiteY1" fmla="*/ 812800 h 872066"/>
              <a:gd name="connsiteX2" fmla="*/ 1100673 w 1144586"/>
              <a:gd name="connsiteY2" fmla="*/ 211667 h 872066"/>
              <a:gd name="connsiteX3" fmla="*/ 914406 w 1144586"/>
              <a:gd name="connsiteY3" fmla="*/ 524933 h 872066"/>
              <a:gd name="connsiteX4" fmla="*/ 804339 w 1144586"/>
              <a:gd name="connsiteY4" fmla="*/ 872066 h 872066"/>
              <a:gd name="connsiteX0" fmla="*/ 1118626 w 1118626"/>
              <a:gd name="connsiteY0" fmla="*/ 0 h 872066"/>
              <a:gd name="connsiteX1" fmla="*/ 1026 w 1118626"/>
              <a:gd name="connsiteY1" fmla="*/ 812800 h 872066"/>
              <a:gd name="connsiteX2" fmla="*/ 915426 w 1118626"/>
              <a:gd name="connsiteY2" fmla="*/ 524933 h 872066"/>
              <a:gd name="connsiteX3" fmla="*/ 805359 w 1118626"/>
              <a:gd name="connsiteY3" fmla="*/ 872066 h 872066"/>
              <a:gd name="connsiteX0" fmla="*/ 1120416 w 1120416"/>
              <a:gd name="connsiteY0" fmla="*/ 0 h 893276"/>
              <a:gd name="connsiteX1" fmla="*/ 2816 w 1120416"/>
              <a:gd name="connsiteY1" fmla="*/ 812800 h 893276"/>
              <a:gd name="connsiteX2" fmla="*/ 807149 w 1120416"/>
              <a:gd name="connsiteY2" fmla="*/ 872066 h 893276"/>
              <a:gd name="connsiteX0" fmla="*/ 1206665 w 1206665"/>
              <a:gd name="connsiteY0" fmla="*/ 0 h 1373954"/>
              <a:gd name="connsiteX1" fmla="*/ 4398 w 1206665"/>
              <a:gd name="connsiteY1" fmla="*/ 1261534 h 1373954"/>
              <a:gd name="connsiteX2" fmla="*/ 808731 w 1206665"/>
              <a:gd name="connsiteY2" fmla="*/ 1320800 h 1373954"/>
              <a:gd name="connsiteX0" fmla="*/ 453000 w 453000"/>
              <a:gd name="connsiteY0" fmla="*/ 0 h 1320800"/>
              <a:gd name="connsiteX1" fmla="*/ 215933 w 453000"/>
              <a:gd name="connsiteY1" fmla="*/ 592668 h 1320800"/>
              <a:gd name="connsiteX2" fmla="*/ 55066 w 453000"/>
              <a:gd name="connsiteY2" fmla="*/ 1320800 h 1320800"/>
              <a:gd name="connsiteX0" fmla="*/ 695503 w 695503"/>
              <a:gd name="connsiteY0" fmla="*/ 0 h 914400"/>
              <a:gd name="connsiteX1" fmla="*/ 458436 w 695503"/>
              <a:gd name="connsiteY1" fmla="*/ 592668 h 914400"/>
              <a:gd name="connsiteX2" fmla="*/ 35102 w 695503"/>
              <a:gd name="connsiteY2" fmla="*/ 914400 h 914400"/>
              <a:gd name="connsiteX0" fmla="*/ 660401 w 660401"/>
              <a:gd name="connsiteY0" fmla="*/ 0 h 914400"/>
              <a:gd name="connsiteX1" fmla="*/ 0 w 660401"/>
              <a:gd name="connsiteY1" fmla="*/ 914400 h 914400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38202 w 838202"/>
              <a:gd name="connsiteY0" fmla="*/ 0 h 761999"/>
              <a:gd name="connsiteX1" fmla="*/ 0 w 838202"/>
              <a:gd name="connsiteY1" fmla="*/ 761999 h 761999"/>
              <a:gd name="connsiteX0" fmla="*/ 838202 w 838908"/>
              <a:gd name="connsiteY0" fmla="*/ 0 h 761999"/>
              <a:gd name="connsiteX1" fmla="*/ 0 w 838908"/>
              <a:gd name="connsiteY1" fmla="*/ 761999 h 761999"/>
              <a:gd name="connsiteX0" fmla="*/ 838202 w 838371"/>
              <a:gd name="connsiteY0" fmla="*/ 0 h 761999"/>
              <a:gd name="connsiteX1" fmla="*/ 0 w 838371"/>
              <a:gd name="connsiteY1" fmla="*/ 761999 h 761999"/>
              <a:gd name="connsiteX0" fmla="*/ 829735 w 829942"/>
              <a:gd name="connsiteY0" fmla="*/ 0 h 558799"/>
              <a:gd name="connsiteX1" fmla="*/ 0 w 829942"/>
              <a:gd name="connsiteY1" fmla="*/ 558799 h 558799"/>
              <a:gd name="connsiteX0" fmla="*/ 905935 w 905997"/>
              <a:gd name="connsiteY0" fmla="*/ 0 h 592665"/>
              <a:gd name="connsiteX1" fmla="*/ 0 w 905997"/>
              <a:gd name="connsiteY1" fmla="*/ 592665 h 592665"/>
              <a:gd name="connsiteX0" fmla="*/ 880535 w 880617"/>
              <a:gd name="connsiteY0" fmla="*/ 0 h 863598"/>
              <a:gd name="connsiteX1" fmla="*/ 0 w 880617"/>
              <a:gd name="connsiteY1" fmla="*/ 863598 h 863598"/>
              <a:gd name="connsiteX0" fmla="*/ 880535 w 880617"/>
              <a:gd name="connsiteY0" fmla="*/ 0 h 1075265"/>
              <a:gd name="connsiteX1" fmla="*/ 0 w 880617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991290 w 1007398"/>
              <a:gd name="connsiteY0" fmla="*/ 0 h 1245545"/>
              <a:gd name="connsiteX1" fmla="*/ 0 w 1007398"/>
              <a:gd name="connsiteY1" fmla="*/ 1245545 h 1245545"/>
              <a:gd name="connsiteX0" fmla="*/ 1021496 w 1036456"/>
              <a:gd name="connsiteY0" fmla="*/ 0 h 1427178"/>
              <a:gd name="connsiteX1" fmla="*/ 0 w 1036456"/>
              <a:gd name="connsiteY1" fmla="*/ 1427178 h 1427178"/>
              <a:gd name="connsiteX0" fmla="*/ 1061770 w 1075415"/>
              <a:gd name="connsiteY0" fmla="*/ 0 h 1427178"/>
              <a:gd name="connsiteX1" fmla="*/ 0 w 1075415"/>
              <a:gd name="connsiteY1" fmla="*/ 1427178 h 142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75415" h="1427178">
                <a:moveTo>
                  <a:pt x="1061770" y="0"/>
                </a:moveTo>
                <a:cubicBezTo>
                  <a:pt x="1149257" y="437445"/>
                  <a:pt x="818445" y="1421534"/>
                  <a:pt x="0" y="1427178"/>
                </a:cubicBezTo>
              </a:path>
            </a:pathLst>
          </a:custGeom>
          <a:ln w="25400">
            <a:solidFill>
              <a:srgbClr val="FF0000"/>
            </a:solidFill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1" name="Text Box 59"/>
          <p:cNvSpPr txBox="1">
            <a:spLocks noChangeArrowheads="1"/>
          </p:cNvSpPr>
          <p:nvPr/>
        </p:nvSpPr>
        <p:spPr bwMode="auto">
          <a:xfrm>
            <a:off x="7911380" y="6009430"/>
            <a:ext cx="2905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FF0000"/>
                </a:solidFill>
                <a:latin typeface="Symbol" pitchFamily="18" charset="2"/>
              </a:rPr>
              <a:t>q</a:t>
            </a:r>
            <a:endParaRPr lang="en-GB" altLang="en-US" sz="1600" dirty="0">
              <a:solidFill>
                <a:srgbClr val="FF0000"/>
              </a:solidFill>
              <a:latin typeface="Symbol" pitchFamily="18" charset="2"/>
            </a:endParaRPr>
          </a:p>
        </p:txBody>
      </p:sp>
      <p:graphicFrame>
        <p:nvGraphicFramePr>
          <p:cNvPr id="42" name="Object 41"/>
          <p:cNvGraphicFramePr>
            <a:graphicFrameLocks noGrp="1" noChangeAspect="1"/>
          </p:cNvGraphicFramePr>
          <p:nvPr/>
        </p:nvGraphicFramePr>
        <p:xfrm>
          <a:off x="1852488" y="5360873"/>
          <a:ext cx="1960562" cy="706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93800" imgH="406400" progId="Equation.3">
                  <p:embed/>
                </p:oleObj>
              </mc:Choice>
              <mc:Fallback>
                <p:oleObj name="Equation" r:id="rId6" imgW="1193800" imgH="406400" progId="Equation.3">
                  <p:embed/>
                  <p:pic>
                    <p:nvPicPr>
                      <p:cNvPr id="42" name="Object 4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52488" y="5360873"/>
                        <a:ext cx="1960562" cy="706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" name="TextBox 42"/>
          <p:cNvSpPr txBox="1"/>
          <p:nvPr/>
        </p:nvSpPr>
        <p:spPr>
          <a:xfrm>
            <a:off x="321880" y="6147675"/>
            <a:ext cx="4705490" cy="400110"/>
          </a:xfrm>
          <a:prstGeom prst="rect">
            <a:avLst/>
          </a:prstGeom>
          <a:noFill/>
          <a:ln w="25400"/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00"/>
                </a:solidFill>
                <a:latin typeface="Arial"/>
                <a:cs typeface="Arial"/>
              </a:rPr>
              <a:t>See appendix for derivation</a:t>
            </a:r>
          </a:p>
        </p:txBody>
      </p:sp>
      <p:graphicFrame>
        <p:nvGraphicFramePr>
          <p:cNvPr id="44" name="Object 43"/>
          <p:cNvGraphicFramePr>
            <a:graphicFrameLocks noGrp="1" noChangeAspect="1"/>
          </p:cNvGraphicFramePr>
          <p:nvPr/>
        </p:nvGraphicFramePr>
        <p:xfrm>
          <a:off x="1763885" y="4537020"/>
          <a:ext cx="1731962" cy="485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054100" imgH="279400" progId="Equation.3">
                  <p:embed/>
                </p:oleObj>
              </mc:Choice>
              <mc:Fallback>
                <p:oleObj name="Equation" r:id="rId8" imgW="1054100" imgH="279400" progId="Equation.3">
                  <p:embed/>
                  <p:pic>
                    <p:nvPicPr>
                      <p:cNvPr id="44" name="Object 4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885" y="4537020"/>
                        <a:ext cx="1731962" cy="485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" name="Rectangle 30"/>
          <p:cNvSpPr>
            <a:spLocks noChangeArrowheads="1"/>
          </p:cNvSpPr>
          <p:nvPr/>
        </p:nvSpPr>
        <p:spPr bwMode="auto">
          <a:xfrm>
            <a:off x="5179160" y="2514600"/>
            <a:ext cx="3754421" cy="4160643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6436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Single-turn injection</a:t>
            </a:r>
          </a:p>
        </p:txBody>
      </p:sp>
      <p:sp>
        <p:nvSpPr>
          <p:cNvPr id="3078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9" name="Rectangle 12"/>
          <p:cNvSpPr>
            <a:spLocks noChangeArrowheads="1"/>
          </p:cNvSpPr>
          <p:nvPr/>
        </p:nvSpPr>
        <p:spPr bwMode="auto">
          <a:xfrm>
            <a:off x="5483225" y="1531938"/>
            <a:ext cx="76200" cy="45720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0" name="Oval 17"/>
          <p:cNvSpPr>
            <a:spLocks noChangeArrowheads="1"/>
          </p:cNvSpPr>
          <p:nvPr/>
        </p:nvSpPr>
        <p:spPr bwMode="auto">
          <a:xfrm>
            <a:off x="5634038" y="35052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3082" name="Group 4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3089" name="Oval 5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090" name="Line 6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091" name="Line 7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083" name="Rectangle 20"/>
          <p:cNvSpPr>
            <a:spLocks noChangeArrowheads="1"/>
          </p:cNvSpPr>
          <p:nvPr/>
        </p:nvSpPr>
        <p:spPr bwMode="auto">
          <a:xfrm>
            <a:off x="6772275" y="1531938"/>
            <a:ext cx="530225" cy="45720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5" name="Text Box 27"/>
          <p:cNvSpPr txBox="1">
            <a:spLocks noChangeArrowheads="1"/>
          </p:cNvSpPr>
          <p:nvPr/>
        </p:nvSpPr>
        <p:spPr bwMode="auto">
          <a:xfrm>
            <a:off x="5964182" y="2138785"/>
            <a:ext cx="8130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ym typeface="Symbol" pitchFamily="18" charset="2"/>
              </a:rPr>
              <a:t></a:t>
            </a:r>
            <a:r>
              <a:rPr lang="en-US" altLang="en-US" sz="1200" dirty="0">
                <a:sym typeface="Symbol" pitchFamily="18" charset="2"/>
              </a:rPr>
              <a:t>septum</a:t>
            </a:r>
          </a:p>
        </p:txBody>
      </p:sp>
      <p:graphicFrame>
        <p:nvGraphicFramePr>
          <p:cNvPr id="3074" name="Object 4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7" name="Line 4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88" name="Line 4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075" name="Object 4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Oval 29"/>
          <p:cNvSpPr>
            <a:spLocks noChangeArrowheads="1"/>
          </p:cNvSpPr>
          <p:nvPr/>
        </p:nvSpPr>
        <p:spPr bwMode="auto">
          <a:xfrm>
            <a:off x="5634038" y="1531625"/>
            <a:ext cx="603250" cy="606425"/>
          </a:xfrm>
          <a:prstGeom prst="ellipse">
            <a:avLst/>
          </a:prstGeom>
          <a:solidFill>
            <a:srgbClr val="E3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81" name="Line 15"/>
          <p:cNvSpPr>
            <a:spLocks noChangeShapeType="1"/>
          </p:cNvSpPr>
          <p:nvPr/>
        </p:nvSpPr>
        <p:spPr bwMode="auto">
          <a:xfrm>
            <a:off x="5938110" y="1759310"/>
            <a:ext cx="728" cy="20491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4AFC401-39E3-8345-9FA7-BA4B3D30FE46}"/>
              </a:ext>
            </a:extLst>
          </p:cNvPr>
          <p:cNvGrpSpPr/>
          <p:nvPr/>
        </p:nvGrpSpPr>
        <p:grpSpPr>
          <a:xfrm>
            <a:off x="94195" y="825754"/>
            <a:ext cx="3339380" cy="2603246"/>
            <a:chOff x="94195" y="825754"/>
            <a:chExt cx="3339380" cy="2603246"/>
          </a:xfrm>
        </p:grpSpPr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C7B1BC7-2841-2143-9CBE-608D9C89F841}"/>
                </a:ext>
              </a:extLst>
            </p:cNvPr>
            <p:cNvSpPr/>
            <p:nvPr/>
          </p:nvSpPr>
          <p:spPr bwMode="auto">
            <a:xfrm>
              <a:off x="94195" y="832098"/>
              <a:ext cx="3339380" cy="25969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7A8A0801-4405-7647-8CC0-B9CAADD596CE}"/>
                </a:ext>
              </a:extLst>
            </p:cNvPr>
            <p:cNvGrpSpPr/>
            <p:nvPr/>
          </p:nvGrpSpPr>
          <p:grpSpPr>
            <a:xfrm>
              <a:off x="244539" y="825754"/>
              <a:ext cx="3092450" cy="2472818"/>
              <a:chOff x="473075" y="773369"/>
              <a:chExt cx="8526463" cy="4619284"/>
            </a:xfrm>
          </p:grpSpPr>
          <p:sp>
            <p:nvSpPr>
              <p:cNvPr id="23" name="Text Box 4">
                <a:extLst>
                  <a:ext uri="{FF2B5EF4-FFF2-40B4-BE49-F238E27FC236}">
                    <a16:creationId xmlns:a16="http://schemas.microsoft.com/office/drawing/2014/main" id="{39A601A2-08FF-A246-8E76-661A561C33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2970885" y="1606056"/>
                <a:ext cx="3691399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Septum magnet</a:t>
                </a:r>
              </a:p>
            </p:txBody>
          </p:sp>
          <p:sp>
            <p:nvSpPr>
              <p:cNvPr id="24" name="Text Box 5">
                <a:extLst>
                  <a:ext uri="{FF2B5EF4-FFF2-40B4-BE49-F238E27FC236}">
                    <a16:creationId xmlns:a16="http://schemas.microsoft.com/office/drawing/2014/main" id="{F94C1E69-EF8A-D540-A109-8479B820503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6098693" y="2708610"/>
                <a:ext cx="2016301" cy="862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Kicker</a:t>
                </a:r>
                <a:br>
                  <a:rPr lang="en-US" altLang="en-US" sz="1200" b="1" dirty="0"/>
                </a:br>
                <a:r>
                  <a:rPr lang="en-US" altLang="en-US" sz="1200" b="1" dirty="0"/>
                  <a:t>magnet</a:t>
                </a:r>
              </a:p>
            </p:txBody>
          </p:sp>
          <p:sp>
            <p:nvSpPr>
              <p:cNvPr id="25" name="Rectangle 7">
                <a:extLst>
                  <a:ext uri="{FF2B5EF4-FFF2-40B4-BE49-F238E27FC236}">
                    <a16:creationId xmlns:a16="http://schemas.microsoft.com/office/drawing/2014/main" id="{C9E32F1F-5B52-E240-8D9B-045B1B81219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6375" y="3709988"/>
                <a:ext cx="1289050" cy="762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6" name="Rectangle 9">
                <a:extLst>
                  <a:ext uri="{FF2B5EF4-FFF2-40B4-BE49-F238E27FC236}">
                    <a16:creationId xmlns:a16="http://schemas.microsoft.com/office/drawing/2014/main" id="{54B3E300-8AD2-7C42-9B9F-03B502E2451B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5916">
                <a:off x="2901950" y="3276600"/>
                <a:ext cx="1139825" cy="1524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7" name="Rectangle 10">
                <a:extLst>
                  <a:ext uri="{FF2B5EF4-FFF2-40B4-BE49-F238E27FC236}">
                    <a16:creationId xmlns:a16="http://schemas.microsoft.com/office/drawing/2014/main" id="{88432D2B-27CF-BE4D-8B5A-EB4FC952F5C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5636">
                <a:off x="3357563" y="2366963"/>
                <a:ext cx="1138237" cy="379412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8" name="Rectangle 11">
                <a:extLst>
                  <a:ext uri="{FF2B5EF4-FFF2-40B4-BE49-F238E27FC236}">
                    <a16:creationId xmlns:a16="http://schemas.microsoft.com/office/drawing/2014/main" id="{25F94FBD-1304-204F-9D10-81BA167918E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6375" y="4545013"/>
                <a:ext cx="1289050" cy="762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9" name="Line 6">
                <a:extLst>
                  <a:ext uri="{FF2B5EF4-FFF2-40B4-BE49-F238E27FC236}">
                    <a16:creationId xmlns:a16="http://schemas.microsoft.com/office/drawing/2014/main" id="{31E59E56-73C4-9A40-A154-EACF9DD4C3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075" y="4187825"/>
                <a:ext cx="84423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/>
              </a:p>
            </p:txBody>
          </p:sp>
          <p:sp>
            <p:nvSpPr>
              <p:cNvPr id="30" name="Rectangle 15">
                <a:extLst>
                  <a:ext uri="{FF2B5EF4-FFF2-40B4-BE49-F238E27FC236}">
                    <a16:creationId xmlns:a16="http://schemas.microsoft.com/office/drawing/2014/main" id="{548E756A-0558-A94B-B239-38D4E5E5443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7025" y="3505200"/>
                <a:ext cx="301625" cy="12954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31" name="Text Box 39">
                <a:extLst>
                  <a:ext uri="{FF2B5EF4-FFF2-40B4-BE49-F238E27FC236}">
                    <a16:creationId xmlns:a16="http://schemas.microsoft.com/office/drawing/2014/main" id="{B91EB742-B07D-3F48-801A-CAC7601C3DDA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9314" flipH="1">
                <a:off x="525015" y="773369"/>
                <a:ext cx="3337817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>
                    <a:solidFill>
                      <a:srgbClr val="FF0000"/>
                    </a:solidFill>
                  </a:rPr>
                  <a:t>Injected beam</a:t>
                </a:r>
              </a:p>
            </p:txBody>
          </p:sp>
          <p:sp>
            <p:nvSpPr>
              <p:cNvPr id="32" name="Text Box 41">
                <a:extLst>
                  <a:ext uri="{FF2B5EF4-FFF2-40B4-BE49-F238E27FC236}">
                    <a16:creationId xmlns:a16="http://schemas.microsoft.com/office/drawing/2014/main" id="{21D8683D-23F3-B545-990C-0B4D5297E2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1104832" y="3748831"/>
                <a:ext cx="3952168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Circulating beam</a:t>
                </a:r>
              </a:p>
            </p:txBody>
          </p:sp>
          <p:sp>
            <p:nvSpPr>
              <p:cNvPr id="33" name="Freeform 42">
                <a:extLst>
                  <a:ext uri="{FF2B5EF4-FFF2-40B4-BE49-F238E27FC236}">
                    <a16:creationId xmlns:a16="http://schemas.microsoft.com/office/drawing/2014/main" id="{7FEE2BA5-C7E9-0F45-9F1D-01FF105ECE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2650" y="1228725"/>
                <a:ext cx="6846888" cy="2959100"/>
              </a:xfrm>
              <a:custGeom>
                <a:avLst/>
                <a:gdLst>
                  <a:gd name="T0" fmla="*/ 0 w 4313"/>
                  <a:gd name="T1" fmla="*/ 0 h 1864"/>
                  <a:gd name="T2" fmla="*/ 2147483647 w 4313"/>
                  <a:gd name="T3" fmla="*/ 2147483647 h 1864"/>
                  <a:gd name="T4" fmla="*/ 2147483647 w 4313"/>
                  <a:gd name="T5" fmla="*/ 2147483647 h 1864"/>
                  <a:gd name="T6" fmla="*/ 2147483647 w 4313"/>
                  <a:gd name="T7" fmla="*/ 2147483647 h 1864"/>
                  <a:gd name="T8" fmla="*/ 2147483647 w 4313"/>
                  <a:gd name="T9" fmla="*/ 2147483647 h 1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3"/>
                  <a:gd name="T16" fmla="*/ 0 h 1864"/>
                  <a:gd name="T17" fmla="*/ 4313 w 4313"/>
                  <a:gd name="T18" fmla="*/ 1864 h 1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3" h="1864">
                    <a:moveTo>
                      <a:pt x="0" y="0"/>
                    </a:moveTo>
                    <a:lnTo>
                      <a:pt x="950" y="1195"/>
                    </a:lnTo>
                    <a:lnTo>
                      <a:pt x="2145" y="1673"/>
                    </a:lnTo>
                    <a:lnTo>
                      <a:pt x="3245" y="1864"/>
                    </a:lnTo>
                    <a:lnTo>
                      <a:pt x="4313" y="1863"/>
                    </a:lnTo>
                  </a:path>
                </a:pathLst>
              </a:cu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/>
              </a:p>
            </p:txBody>
          </p:sp>
          <p:sp>
            <p:nvSpPr>
              <p:cNvPr id="34" name="Text Box 43">
                <a:extLst>
                  <a:ext uri="{FF2B5EF4-FFF2-40B4-BE49-F238E27FC236}">
                    <a16:creationId xmlns:a16="http://schemas.microsoft.com/office/drawing/2014/main" id="{E1B5696F-3E2D-1F4A-9258-7B13254A2FF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4530510" y="4875212"/>
                <a:ext cx="1972106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D-quad</a:t>
                </a:r>
              </a:p>
            </p:txBody>
          </p:sp>
          <p:sp>
            <p:nvSpPr>
              <p:cNvPr id="35" name="Line 44">
                <a:extLst>
                  <a:ext uri="{FF2B5EF4-FFF2-40B4-BE49-F238E27FC236}">
                    <a16:creationId xmlns:a16="http://schemas.microsoft.com/office/drawing/2014/main" id="{982EF47E-0DC5-0341-B5EE-FB51D5FF6B9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075" y="4187826"/>
                <a:ext cx="584517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</p:grp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4466AA6-2D37-F54C-88D8-1320582CA89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84410" y="1548511"/>
              <a:ext cx="6842" cy="1593850"/>
            </a:xfrm>
            <a:prstGeom prst="line">
              <a:avLst/>
            </a:prstGeom>
            <a:noFill/>
            <a:ln w="158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6" name="Text Box 37">
            <a:extLst>
              <a:ext uri="{FF2B5EF4-FFF2-40B4-BE49-F238E27FC236}">
                <a16:creationId xmlns:a16="http://schemas.microsoft.com/office/drawing/2014/main" id="{0945A3ED-7B15-E949-BA0E-6ADA9E21E0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28700" y="832098"/>
            <a:ext cx="57405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Normalised</a:t>
            </a:r>
            <a:r>
              <a:rPr lang="en-US" altLang="en-US" dirty="0">
                <a:latin typeface="Arial"/>
                <a:cs typeface="Arial"/>
              </a:rPr>
              <a:t> phase space at </a:t>
            </a:r>
            <a:r>
              <a:rPr lang="en-US" altLang="en-US" dirty="0" err="1">
                <a:latin typeface="Arial"/>
                <a:cs typeface="Arial"/>
              </a:rPr>
              <a:t>centre</a:t>
            </a:r>
            <a:r>
              <a:rPr lang="en-US" altLang="en-US" dirty="0">
                <a:latin typeface="Arial"/>
                <a:cs typeface="Arial"/>
              </a:rPr>
              <a:t> of </a:t>
            </a:r>
            <a:r>
              <a:rPr lang="en-US" altLang="en-US" dirty="0" err="1">
                <a:latin typeface="Arial"/>
                <a:cs typeface="Arial"/>
              </a:rPr>
              <a:t>idealised</a:t>
            </a:r>
            <a:r>
              <a:rPr lang="en-US" altLang="en-US" dirty="0">
                <a:latin typeface="Arial"/>
                <a:cs typeface="Arial"/>
              </a:rPr>
              <a:t> septum</a:t>
            </a:r>
          </a:p>
        </p:txBody>
      </p:sp>
    </p:spTree>
    <p:extLst>
      <p:ext uri="{BB962C8B-B14F-4D97-AF65-F5344CB8AC3E}">
        <p14:creationId xmlns:p14="http://schemas.microsoft.com/office/powerpoint/2010/main" val="529780249"/>
      </p:ext>
    </p:extLst>
  </p:cSld>
  <p:clrMapOvr>
    <a:masterClrMapping/>
  </p:clrMapOvr>
  <p:transition/>
</p:sld>
</file>

<file path=ppt/slides/slide1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5"/>
          <p:cNvSpPr txBox="1">
            <a:spLocks noChangeArrowheads="1"/>
          </p:cNvSpPr>
          <p:nvPr/>
        </p:nvSpPr>
        <p:spPr bwMode="auto">
          <a:xfrm>
            <a:off x="321880" y="1041400"/>
            <a:ext cx="7134130" cy="5324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342900" indent="-342900" algn="l" eaLnBrk="1" hangingPunct="1">
              <a:buFont typeface="Arial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 numerical example….</a:t>
            </a:r>
          </a:p>
          <a:p>
            <a:pPr marL="342900" indent="-342900" algn="l" eaLnBrk="1" hangingPunct="1">
              <a:buFont typeface="Arial"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algn="l" eaLnBrk="1" hangingPunct="1">
              <a:buFont typeface="Arial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Consider an offset </a:t>
            </a:r>
            <a:r>
              <a:rPr lang="el-GR" altLang="en-US" sz="2000" b="0" dirty="0">
                <a:solidFill>
                  <a:srgbClr val="000000"/>
                </a:solidFill>
                <a:latin typeface="Arial"/>
                <a:cs typeface="Arial"/>
              </a:rPr>
              <a:t>Δ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a = 0.5σ for injected beam:</a:t>
            </a: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342900" indent="-342900" algn="l" eaLnBrk="1" hangingPunct="1">
              <a:buFont typeface="Arial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For nominal LHC beam:</a:t>
            </a:r>
          </a:p>
          <a:p>
            <a:pPr marL="342900" indent="-342900" algn="l" eaLnBrk="1" hangingPunct="1">
              <a:buFont typeface="Arial"/>
              <a:buChar char="•"/>
            </a:pPr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l" eaLnBrk="1" hangingPunct="1"/>
            <a:r>
              <a:rPr lang="en-US" altLang="en-US" sz="2000" b="0" dirty="0">
                <a:solidFill>
                  <a:srgbClr val="000000"/>
                </a:solidFill>
                <a:latin typeface="Arial"/>
                <a:cs typeface="Arial"/>
              </a:rPr>
              <a:t>     …allowed growth through LHC cycle ~10 %</a:t>
            </a:r>
          </a:p>
          <a:p>
            <a:pPr algn="l" eaLnBrk="1" hangingPunct="1"/>
            <a:endParaRPr lang="en-US" altLang="en-US" sz="20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Blow-up from steering error</a:t>
            </a:r>
          </a:p>
        </p:txBody>
      </p:sp>
      <p:sp>
        <p:nvSpPr>
          <p:cNvPr id="46083" name="Line 6"/>
          <p:cNvSpPr>
            <a:spLocks noChangeShapeType="1"/>
          </p:cNvSpPr>
          <p:nvPr/>
        </p:nvSpPr>
        <p:spPr bwMode="auto">
          <a:xfrm flipV="1">
            <a:off x="6781800" y="2596000"/>
            <a:ext cx="1588" cy="318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6084" name="Line 7"/>
          <p:cNvSpPr>
            <a:spLocks noChangeShapeType="1"/>
          </p:cNvSpPr>
          <p:nvPr/>
        </p:nvSpPr>
        <p:spPr bwMode="auto">
          <a:xfrm>
            <a:off x="5634529" y="4263845"/>
            <a:ext cx="311169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6085" name="Oval 8"/>
          <p:cNvSpPr>
            <a:spLocks noChangeArrowheads="1"/>
          </p:cNvSpPr>
          <p:nvPr/>
        </p:nvSpPr>
        <p:spPr bwMode="auto">
          <a:xfrm>
            <a:off x="5715000" y="3205600"/>
            <a:ext cx="2125663" cy="21256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6086" name="Text Box 12"/>
          <p:cNvSpPr txBox="1">
            <a:spLocks noChangeArrowheads="1"/>
          </p:cNvSpPr>
          <p:nvPr/>
        </p:nvSpPr>
        <p:spPr bwMode="auto">
          <a:xfrm>
            <a:off x="7096125" y="2319775"/>
            <a:ext cx="1563688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FF0000"/>
                </a:solidFill>
              </a:rPr>
              <a:t>Misinjected beam</a:t>
            </a:r>
          </a:p>
        </p:txBody>
      </p:sp>
      <p:sp>
        <p:nvSpPr>
          <p:cNvPr id="46087" name="Text Box 13"/>
          <p:cNvSpPr txBox="1">
            <a:spLocks noChangeArrowheads="1"/>
          </p:cNvSpPr>
          <p:nvPr/>
        </p:nvSpPr>
        <p:spPr bwMode="auto">
          <a:xfrm>
            <a:off x="7315200" y="5567800"/>
            <a:ext cx="1008063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Matched</a:t>
            </a:r>
          </a:p>
          <a:p>
            <a:pPr eaLnBrk="1" hangingPunct="1"/>
            <a:r>
              <a:rPr lang="en-US" altLang="en-US" sz="1400" b="0">
                <a:solidFill>
                  <a:srgbClr val="000000"/>
                </a:solidFill>
              </a:rPr>
              <a:t>Beam </a:t>
            </a:r>
            <a:endParaRPr lang="en-US" altLang="en-US" sz="1400" b="0">
              <a:solidFill>
                <a:srgbClr val="000000"/>
              </a:solidFill>
              <a:latin typeface="Symbol" pitchFamily="18" charset="2"/>
              <a:sym typeface="Symbol" pitchFamily="18" charset="2"/>
            </a:endParaRPr>
          </a:p>
        </p:txBody>
      </p:sp>
      <p:sp>
        <p:nvSpPr>
          <p:cNvPr id="46088" name="Line 14"/>
          <p:cNvSpPr>
            <a:spLocks noChangeShapeType="1"/>
          </p:cNvSpPr>
          <p:nvPr/>
        </p:nvSpPr>
        <p:spPr bwMode="auto">
          <a:xfrm flipH="1" flipV="1">
            <a:off x="7315200" y="5186800"/>
            <a:ext cx="228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6089" name="Line 15"/>
          <p:cNvSpPr>
            <a:spLocks noChangeShapeType="1"/>
          </p:cNvSpPr>
          <p:nvPr/>
        </p:nvSpPr>
        <p:spPr bwMode="auto">
          <a:xfrm flipH="1">
            <a:off x="7772400" y="2567425"/>
            <a:ext cx="190500" cy="7048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6092" name="Oval 28"/>
          <p:cNvSpPr>
            <a:spLocks noChangeArrowheads="1"/>
          </p:cNvSpPr>
          <p:nvPr/>
        </p:nvSpPr>
        <p:spPr bwMode="auto">
          <a:xfrm>
            <a:off x="6224655" y="3205600"/>
            <a:ext cx="2125662" cy="2125663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endParaRPr lang="en-US" altLang="en-US" sz="1800">
              <a:solidFill>
                <a:srgbClr val="000000"/>
              </a:solidFill>
            </a:endParaRPr>
          </a:p>
        </p:txBody>
      </p:sp>
      <p:sp>
        <p:nvSpPr>
          <p:cNvPr id="46093" name="Line 29"/>
          <p:cNvSpPr>
            <a:spLocks noChangeShapeType="1"/>
          </p:cNvSpPr>
          <p:nvPr/>
        </p:nvSpPr>
        <p:spPr bwMode="auto">
          <a:xfrm flipH="1">
            <a:off x="7308059" y="3862825"/>
            <a:ext cx="0" cy="9334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6094" name="Text Box 30"/>
          <p:cNvSpPr txBox="1">
            <a:spLocks noChangeArrowheads="1"/>
          </p:cNvSpPr>
          <p:nvPr/>
        </p:nvSpPr>
        <p:spPr bwMode="auto">
          <a:xfrm>
            <a:off x="6714289" y="3894706"/>
            <a:ext cx="67258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b="0" dirty="0">
                <a:solidFill>
                  <a:srgbClr val="FF0000"/>
                </a:solidFill>
              </a:rPr>
              <a:t>0.5</a:t>
            </a:r>
            <a:r>
              <a:rPr lang="en-US" altLang="en-US" sz="1600" dirty="0">
                <a:solidFill>
                  <a:srgbClr val="FF0000"/>
                </a:solidFill>
                <a:sym typeface="Symbol" pitchFamily="18" charset="2"/>
              </a:rPr>
              <a:t></a:t>
            </a:r>
            <a:r>
              <a:rPr lang="en-US" altLang="en-US" sz="1600" dirty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e</a:t>
            </a:r>
          </a:p>
        </p:txBody>
      </p:sp>
      <p:sp>
        <p:nvSpPr>
          <p:cNvPr id="46095" name="Line 31"/>
          <p:cNvSpPr>
            <a:spLocks noChangeShapeType="1"/>
          </p:cNvSpPr>
          <p:nvPr/>
        </p:nvSpPr>
        <p:spPr bwMode="auto">
          <a:xfrm flipV="1">
            <a:off x="6791325" y="4263845"/>
            <a:ext cx="512895" cy="855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6096" name="Text Box 32"/>
          <p:cNvSpPr txBox="1">
            <a:spLocks noChangeArrowheads="1"/>
          </p:cNvSpPr>
          <p:nvPr/>
        </p:nvSpPr>
        <p:spPr bwMode="auto">
          <a:xfrm>
            <a:off x="5784850" y="3710425"/>
            <a:ext cx="38417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>
                <a:solidFill>
                  <a:srgbClr val="000000"/>
                </a:solidFill>
                <a:sym typeface="Symbol" pitchFamily="18" charset="2"/>
              </a:rPr>
              <a:t></a:t>
            </a:r>
            <a:r>
              <a:rPr lang="en-US" altLang="en-US" sz="1600">
                <a:solidFill>
                  <a:srgbClr val="000000"/>
                </a:solidFill>
                <a:latin typeface="Symbol" pitchFamily="18" charset="2"/>
                <a:sym typeface="Symbol" pitchFamily="18" charset="2"/>
              </a:rPr>
              <a:t>e</a:t>
            </a:r>
          </a:p>
        </p:txBody>
      </p:sp>
      <p:sp>
        <p:nvSpPr>
          <p:cNvPr id="46097" name="Line 33"/>
          <p:cNvSpPr>
            <a:spLocks noChangeShapeType="1"/>
          </p:cNvSpPr>
          <p:nvPr/>
        </p:nvSpPr>
        <p:spPr bwMode="auto">
          <a:xfrm flipH="1" flipV="1">
            <a:off x="5953125" y="3643750"/>
            <a:ext cx="828675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graphicFrame>
        <p:nvGraphicFramePr>
          <p:cNvPr id="46098" name="Object 34"/>
          <p:cNvGraphicFramePr>
            <a:graphicFrameLocks noChangeAspect="1"/>
          </p:cNvGraphicFramePr>
          <p:nvPr/>
        </p:nvGraphicFramePr>
        <p:xfrm>
          <a:off x="8500467" y="4424245"/>
          <a:ext cx="169863" cy="2190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39579" imgH="177646" progId="Equation.3">
                  <p:embed/>
                </p:oleObj>
              </mc:Choice>
              <mc:Fallback>
                <p:oleObj name="Equation" r:id="rId2" imgW="139579" imgH="177646" progId="Equation.3">
                  <p:embed/>
                  <p:pic>
                    <p:nvPicPr>
                      <p:cNvPr id="46098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00467" y="4424245"/>
                        <a:ext cx="169863" cy="2190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099" name="Object 35"/>
          <p:cNvGraphicFramePr>
            <a:graphicFrameLocks noChangeAspect="1"/>
          </p:cNvGraphicFramePr>
          <p:nvPr/>
        </p:nvGraphicFramePr>
        <p:xfrm>
          <a:off x="6521450" y="2443600"/>
          <a:ext cx="203200" cy="217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64814" imgH="177492" progId="Equation.3">
                  <p:embed/>
                </p:oleObj>
              </mc:Choice>
              <mc:Fallback>
                <p:oleObj name="Equation" r:id="rId4" imgW="164814" imgH="177492" progId="Equation.3">
                  <p:embed/>
                  <p:pic>
                    <p:nvPicPr>
                      <p:cNvPr id="46099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21450" y="2443600"/>
                        <a:ext cx="203200" cy="2174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>
                                  <a:alpha val="74997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Grp="1" noChangeAspect="1"/>
          </p:cNvGraphicFramePr>
          <p:nvPr/>
        </p:nvGraphicFramePr>
        <p:xfrm>
          <a:off x="1081088" y="2214563"/>
          <a:ext cx="1960562" cy="706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193800" imgH="406400" progId="Equation.3">
                  <p:embed/>
                </p:oleObj>
              </mc:Choice>
              <mc:Fallback>
                <p:oleObj name="Equation" r:id="rId6" imgW="1193800" imgH="406400" progId="Equation.3">
                  <p:embed/>
                  <p:pic>
                    <p:nvPicPr>
                      <p:cNvPr id="20" name="Object 19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1088" y="2214563"/>
                        <a:ext cx="1960562" cy="7064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Grp="1" noChangeAspect="1"/>
          </p:cNvGraphicFramePr>
          <p:nvPr/>
        </p:nvGraphicFramePr>
        <p:xfrm>
          <a:off x="6924745" y="1607520"/>
          <a:ext cx="1563687" cy="4429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952500" imgH="254000" progId="Equation.3">
                  <p:embed/>
                </p:oleObj>
              </mc:Choice>
              <mc:Fallback>
                <p:oleObj name="Equation" r:id="rId8" imgW="952500" imgH="254000" progId="Equation.3">
                  <p:embed/>
                  <p:pic>
                    <p:nvPicPr>
                      <p:cNvPr id="21" name="Object 20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24745" y="1607520"/>
                        <a:ext cx="1563687" cy="4429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Grp="1" noChangeAspect="1"/>
          </p:cNvGraphicFramePr>
          <p:nvPr/>
        </p:nvGraphicFramePr>
        <p:xfrm>
          <a:off x="1678983" y="3086882"/>
          <a:ext cx="1795463" cy="8159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092200" imgH="469900" progId="Equation.3">
                  <p:embed/>
                </p:oleObj>
              </mc:Choice>
              <mc:Fallback>
                <p:oleObj name="Equation" r:id="rId10" imgW="1092200" imgH="469900" progId="Equation.3">
                  <p:embed/>
                  <p:pic>
                    <p:nvPicPr>
                      <p:cNvPr id="22" name="Object 21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8983" y="3086882"/>
                        <a:ext cx="1795463" cy="8159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Grp="1" noChangeAspect="1"/>
          </p:cNvGraphicFramePr>
          <p:nvPr/>
        </p:nvGraphicFramePr>
        <p:xfrm>
          <a:off x="1762125" y="4159250"/>
          <a:ext cx="1627188" cy="41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990600" imgH="241300" progId="Equation.3">
                  <p:embed/>
                </p:oleObj>
              </mc:Choice>
              <mc:Fallback>
                <p:oleObj name="Equation" r:id="rId12" imgW="990600" imgH="241300" progId="Equation.3">
                  <p:embed/>
                  <p:pic>
                    <p:nvPicPr>
                      <p:cNvPr id="25" name="Object 24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2125" y="4159250"/>
                        <a:ext cx="1627188" cy="419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30227173"/>
      </p:ext>
    </p:extLst>
  </p:cSld>
  <p:clrMapOvr>
    <a:masterClrMapping/>
  </p:clrMapOvr>
</p:sld>
</file>

<file path=ppt/slides/slide1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05" y="2056426"/>
            <a:ext cx="3400282" cy="2152906"/>
          </a:xfrm>
          <a:prstGeom prst="rect">
            <a:avLst/>
          </a:prstGeom>
        </p:spPr>
      </p:pic>
      <p:sp>
        <p:nvSpPr>
          <p:cNvPr id="14" name="Oval 13"/>
          <p:cNvSpPr/>
          <p:nvPr/>
        </p:nvSpPr>
        <p:spPr>
          <a:xfrm>
            <a:off x="2945523" y="2507318"/>
            <a:ext cx="53522" cy="4860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1854910" y="2073194"/>
            <a:ext cx="10906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Particle at turn 0</a:t>
            </a:r>
            <a:endParaRPr lang="en-US" sz="1000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2393980" y="2310468"/>
            <a:ext cx="510267" cy="1968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73075" y="848570"/>
            <a:ext cx="8349045" cy="554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On resonance, </a:t>
            </a: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kicks add-up driving particles over septum</a:t>
            </a:r>
          </a:p>
        </p:txBody>
      </p:sp>
      <p:sp>
        <p:nvSpPr>
          <p:cNvPr id="2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</p:spTree>
    <p:extLst>
      <p:ext uri="{BB962C8B-B14F-4D97-AF65-F5344CB8AC3E}">
        <p14:creationId xmlns:p14="http://schemas.microsoft.com/office/powerpoint/2010/main" val="2566214923"/>
      </p:ext>
    </p:extLst>
  </p:cSld>
  <p:clrMapOvr>
    <a:masterClrMapping/>
  </p:clrMapOvr>
</p:sld>
</file>

<file path=ppt/slides/slide1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05" y="2056426"/>
            <a:ext cx="3400282" cy="215290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2394208" y="3901964"/>
            <a:ext cx="53522" cy="4860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1303595" y="3467840"/>
            <a:ext cx="1095172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Particle at turn 1</a:t>
            </a:r>
            <a:endParaRPr lang="en-US" sz="1000" dirty="0"/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842665" y="3705114"/>
            <a:ext cx="510267" cy="1968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73075" y="848570"/>
            <a:ext cx="8349045" cy="554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On resonance, </a:t>
            </a: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kicks add-up driving particles over septum </a:t>
            </a:r>
          </a:p>
        </p:txBody>
      </p:sp>
      <p:sp>
        <p:nvSpPr>
          <p:cNvPr id="1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</p:spTree>
    <p:extLst>
      <p:ext uri="{BB962C8B-B14F-4D97-AF65-F5344CB8AC3E}">
        <p14:creationId xmlns:p14="http://schemas.microsoft.com/office/powerpoint/2010/main" val="2315366340"/>
      </p:ext>
    </p:extLst>
  </p:cSld>
  <p:clrMapOvr>
    <a:masterClrMapping/>
  </p:clrMapOvr>
</p:sld>
</file>

<file path=ppt/slides/slide1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05" y="2056426"/>
            <a:ext cx="3400282" cy="2152906"/>
          </a:xfrm>
          <a:prstGeom prst="rect">
            <a:avLst/>
          </a:prstGeom>
        </p:spPr>
      </p:pic>
      <p:sp>
        <p:nvSpPr>
          <p:cNvPr id="13" name="Oval 12"/>
          <p:cNvSpPr/>
          <p:nvPr/>
        </p:nvSpPr>
        <p:spPr>
          <a:xfrm>
            <a:off x="1366642" y="2825168"/>
            <a:ext cx="53522" cy="4860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54520" y="2355373"/>
            <a:ext cx="10906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Particle at turn 2</a:t>
            </a:r>
            <a:endParaRPr lang="en-US" sz="10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745488" y="2572700"/>
            <a:ext cx="510267" cy="196850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73075" y="848570"/>
            <a:ext cx="8349045" cy="554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On resonance, </a:t>
            </a: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kicks add-up driving particles over septum </a:t>
            </a: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</p:spTree>
    <p:extLst>
      <p:ext uri="{BB962C8B-B14F-4D97-AF65-F5344CB8AC3E}">
        <p14:creationId xmlns:p14="http://schemas.microsoft.com/office/powerpoint/2010/main" val="2560737122"/>
      </p:ext>
    </p:extLst>
  </p:cSld>
  <p:clrMapOvr>
    <a:masterClrMapping/>
  </p:clrMapOvr>
</p:sld>
</file>

<file path=ppt/slides/slide1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05" y="2056426"/>
            <a:ext cx="3400282" cy="2152906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202163" y="2352231"/>
            <a:ext cx="53522" cy="4860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244031" y="1867389"/>
            <a:ext cx="10906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Particle at turn 3</a:t>
            </a:r>
            <a:endParaRPr lang="en-US" sz="1000" dirty="0"/>
          </a:p>
        </p:txBody>
      </p:sp>
      <p:cxnSp>
        <p:nvCxnSpPr>
          <p:cNvPr id="11" name="Straight Arrow Connector 10"/>
          <p:cNvCxnSpPr/>
          <p:nvPr/>
        </p:nvCxnSpPr>
        <p:spPr>
          <a:xfrm flipH="1">
            <a:off x="3307257" y="2113610"/>
            <a:ext cx="523362" cy="238621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Rectangle 3"/>
          <p:cNvSpPr txBox="1">
            <a:spLocks noChangeArrowheads="1"/>
          </p:cNvSpPr>
          <p:nvPr/>
        </p:nvSpPr>
        <p:spPr bwMode="auto">
          <a:xfrm>
            <a:off x="473075" y="848570"/>
            <a:ext cx="8349045" cy="554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On resonance, </a:t>
            </a: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kicks add-up driving particles over septum </a:t>
            </a:r>
          </a:p>
        </p:txBody>
      </p:sp>
      <p:sp>
        <p:nvSpPr>
          <p:cNvPr id="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</p:spTree>
    <p:extLst>
      <p:ext uri="{BB962C8B-B14F-4D97-AF65-F5344CB8AC3E}">
        <p14:creationId xmlns:p14="http://schemas.microsoft.com/office/powerpoint/2010/main" val="43765063"/>
      </p:ext>
    </p:extLst>
  </p:cSld>
  <p:clrMapOvr>
    <a:masterClrMapping/>
  </p:clrMapOvr>
</p:sld>
</file>

<file path=ppt/slides/slide1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73075" y="848570"/>
            <a:ext cx="8349045" cy="554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On resonance, </a:t>
            </a: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kicks add-up driving particles over septum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dirty="0">
                <a:latin typeface="Arial"/>
                <a:cs typeface="Arial"/>
              </a:rPr>
              <a:t>Distance travelled in these final three turns is termed the “spiral step,” ΔX</a:t>
            </a:r>
            <a:r>
              <a:rPr lang="en-US" altLang="en-US" sz="1600" baseline="-25000" dirty="0">
                <a:latin typeface="Arial"/>
                <a:cs typeface="Arial"/>
              </a:rPr>
              <a:t>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dirty="0">
                <a:latin typeface="Arial"/>
                <a:cs typeface="Arial"/>
              </a:rPr>
              <a:t>Extraction bump trimmed in the machine to adjust the spiral step</a:t>
            </a:r>
          </a:p>
          <a:p>
            <a:pPr marL="457200" lvl="1" indent="0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Arial"/>
                <a:cs typeface="Arial"/>
              </a:rPr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05" y="2056426"/>
            <a:ext cx="3400282" cy="215290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205890" y="1777324"/>
            <a:ext cx="10336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Extracted beam</a:t>
            </a:r>
            <a:endParaRPr lang="en-US" sz="10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54100" y="2008648"/>
            <a:ext cx="215313" cy="41560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004988" y="2374900"/>
            <a:ext cx="200259" cy="1138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06845" y="1835205"/>
          <a:ext cx="1897375" cy="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16000" imgH="406400" progId="Equation.3">
                  <p:embed/>
                </p:oleObj>
              </mc:Choice>
              <mc:Fallback>
                <p:oleObj name="Equation" r:id="rId3" imgW="1016000" imgH="40640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06845" y="1835205"/>
                        <a:ext cx="1897375" cy="75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Arrow Connector 25"/>
          <p:cNvCxnSpPr/>
          <p:nvPr/>
        </p:nvCxnSpPr>
        <p:spPr>
          <a:xfrm flipH="1">
            <a:off x="3002996" y="2644345"/>
            <a:ext cx="202894" cy="1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242494" y="2395219"/>
            <a:ext cx="748373" cy="427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3245946" y="2545866"/>
          <a:ext cx="378502" cy="237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42900" imgH="215900" progId="Equation.3">
                  <p:embed/>
                </p:oleObj>
              </mc:Choice>
              <mc:Fallback>
                <p:oleObj name="Equation" r:id="rId5" imgW="342900" imgH="215900" progId="Equation.3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45946" y="2545866"/>
                        <a:ext cx="378502" cy="2378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2598730" y="2169019"/>
          <a:ext cx="279400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54000" imgH="215900" progId="Equation.3">
                  <p:embed/>
                </p:oleObj>
              </mc:Choice>
              <mc:Fallback>
                <p:oleObj name="Equation" r:id="rId7" imgW="254000" imgH="215900" progId="Equation.3">
                  <p:embed/>
                  <p:pic>
                    <p:nvPicPr>
                      <p:cNvPr id="36" name="Object 3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98730" y="2169019"/>
                        <a:ext cx="279400" cy="23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Freeform 60"/>
          <p:cNvSpPr>
            <a:spLocks/>
          </p:cNvSpPr>
          <p:nvPr/>
        </p:nvSpPr>
        <p:spPr bwMode="auto">
          <a:xfrm rot="18748197">
            <a:off x="2649469" y="2692210"/>
            <a:ext cx="117785" cy="233582"/>
          </a:xfrm>
          <a:custGeom>
            <a:avLst/>
            <a:gdLst>
              <a:gd name="T0" fmla="*/ 0 w 108"/>
              <a:gd name="T1" fmla="*/ 2147483647 h 192"/>
              <a:gd name="T2" fmla="*/ 2147483647 w 108"/>
              <a:gd name="T3" fmla="*/ 2147483647 h 192"/>
              <a:gd name="T4" fmla="*/ 2147483647 w 108"/>
              <a:gd name="T5" fmla="*/ 0 h 192"/>
              <a:gd name="T6" fmla="*/ 0 60000 65536"/>
              <a:gd name="T7" fmla="*/ 0 60000 65536"/>
              <a:gd name="T8" fmla="*/ 0 60000 65536"/>
              <a:gd name="T9" fmla="*/ 0 w 108"/>
              <a:gd name="T10" fmla="*/ 0 h 192"/>
              <a:gd name="T11" fmla="*/ 108 w 108"/>
              <a:gd name="T12" fmla="*/ 192 h 192"/>
              <a:gd name="connsiteX0" fmla="*/ 0 w 7756"/>
              <a:gd name="connsiteY0" fmla="*/ 9017 h 9017"/>
              <a:gd name="connsiteX1" fmla="*/ 6089 w 7756"/>
              <a:gd name="connsiteY1" fmla="*/ 5625 h 9017"/>
              <a:gd name="connsiteX2" fmla="*/ 7756 w 7756"/>
              <a:gd name="connsiteY2" fmla="*/ 0 h 9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56" h="9017">
                <a:moveTo>
                  <a:pt x="0" y="9017"/>
                </a:moveTo>
                <a:cubicBezTo>
                  <a:pt x="3333" y="7663"/>
                  <a:pt x="4423" y="7292"/>
                  <a:pt x="6089" y="5625"/>
                </a:cubicBezTo>
                <a:cubicBezTo>
                  <a:pt x="7756" y="3958"/>
                  <a:pt x="7756" y="1979"/>
                  <a:pt x="7756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8" name="Text Box 59"/>
          <p:cNvSpPr txBox="1">
            <a:spLocks noChangeArrowheads="1"/>
          </p:cNvSpPr>
          <p:nvPr/>
        </p:nvSpPr>
        <p:spPr bwMode="auto">
          <a:xfrm>
            <a:off x="2710117" y="2581456"/>
            <a:ext cx="2872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latin typeface="Symbol" pitchFamily="18" charset="2"/>
              </a:rPr>
              <a:t>q</a:t>
            </a:r>
            <a:endParaRPr lang="en-GB" altLang="en-US" sz="1400" dirty="0">
              <a:latin typeface="Symbol" pitchFamily="18" charset="2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2522835" y="2929467"/>
            <a:ext cx="45537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455948258"/>
      </p:ext>
    </p:extLst>
  </p:cSld>
  <p:clrMapOvr>
    <a:masterClrMapping/>
  </p:clrMapOvr>
</p:sld>
</file>

<file path=ppt/slides/slide1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3"/>
          <p:cNvSpPr txBox="1">
            <a:spLocks noChangeArrowheads="1"/>
          </p:cNvSpPr>
          <p:nvPr/>
        </p:nvSpPr>
        <p:spPr bwMode="auto">
          <a:xfrm>
            <a:off x="473075" y="848570"/>
            <a:ext cx="8349045" cy="554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On resonance, </a:t>
            </a: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kicks add-up driving particles over septum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dirty="0">
                <a:latin typeface="Arial"/>
                <a:cs typeface="Arial"/>
              </a:rPr>
              <a:t>Distance travelled in these final three turns is termed the “spiral step,” ΔX</a:t>
            </a:r>
            <a:r>
              <a:rPr lang="en-US" altLang="en-US" sz="1600" baseline="-25000" dirty="0">
                <a:latin typeface="Arial"/>
                <a:cs typeface="Arial"/>
              </a:rPr>
              <a:t>ES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sz="1600" dirty="0">
                <a:latin typeface="Arial"/>
                <a:cs typeface="Arial"/>
              </a:rPr>
              <a:t>Extraction bump trimmed in the machine to adjust the spiral step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sz="1600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sz="1600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sz="1600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sz="1600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sz="1600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sz="1600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sz="1600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sz="1600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sz="1600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RF gymnastics before extraction:</a:t>
            </a:r>
          </a:p>
          <a:p>
            <a:pPr marL="457200" lvl="1" indent="0" eaLnBrk="1" hangingPunct="1">
              <a:lnSpc>
                <a:spcPct val="80000"/>
              </a:lnSpc>
              <a:buFontTx/>
              <a:buNone/>
            </a:pPr>
            <a:r>
              <a:rPr lang="en-US" altLang="en-US" dirty="0">
                <a:latin typeface="Arial"/>
                <a:cs typeface="Arial"/>
              </a:rPr>
              <a:t> 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2205" y="2056426"/>
            <a:ext cx="3400282" cy="2152906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3205890" y="1777324"/>
            <a:ext cx="10336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kern="0" dirty="0">
                <a:solidFill>
                  <a:sysClr val="windowText" lastClr="000000"/>
                </a:solidFill>
                <a:latin typeface="Franklin Gothic Book"/>
                <a:cs typeface="Franklin Gothic Book"/>
              </a:rPr>
              <a:t>Extracted beam</a:t>
            </a:r>
            <a:endParaRPr lang="en-US" sz="1000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054100" y="2008648"/>
            <a:ext cx="215313" cy="415603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3004988" y="2374900"/>
            <a:ext cx="200259" cy="11380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5406845" y="1835205"/>
          <a:ext cx="1897375" cy="758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016000" imgH="406400" progId="Equation.3">
                  <p:embed/>
                </p:oleObj>
              </mc:Choice>
              <mc:Fallback>
                <p:oleObj name="Equation" r:id="rId3" imgW="1016000" imgH="406400" progId="Equation.3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406845" y="1835205"/>
                        <a:ext cx="1897375" cy="758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6" name="Straight Arrow Connector 25"/>
          <p:cNvCxnSpPr/>
          <p:nvPr/>
        </p:nvCxnSpPr>
        <p:spPr>
          <a:xfrm flipH="1">
            <a:off x="3002996" y="2644345"/>
            <a:ext cx="202894" cy="1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sm" len="med"/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242494" y="2395219"/>
            <a:ext cx="748373" cy="4277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3245946" y="2545866"/>
          <a:ext cx="378502" cy="23788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342900" imgH="215900" progId="Equation.3">
                  <p:embed/>
                </p:oleObj>
              </mc:Choice>
              <mc:Fallback>
                <p:oleObj name="Equation" r:id="rId5" imgW="342900" imgH="215900" progId="Equation.3">
                  <p:embed/>
                  <p:pic>
                    <p:nvPicPr>
                      <p:cNvPr id="35" name="Object 3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45946" y="2545866"/>
                        <a:ext cx="378502" cy="23788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6" name="Object 35"/>
          <p:cNvGraphicFramePr>
            <a:graphicFrameLocks noChangeAspect="1"/>
          </p:cNvGraphicFramePr>
          <p:nvPr/>
        </p:nvGraphicFramePr>
        <p:xfrm>
          <a:off x="2598730" y="2169019"/>
          <a:ext cx="279400" cy="2365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254000" imgH="215900" progId="Equation.3">
                  <p:embed/>
                </p:oleObj>
              </mc:Choice>
              <mc:Fallback>
                <p:oleObj name="Equation" r:id="rId7" imgW="254000" imgH="215900" progId="Equation.3">
                  <p:embed/>
                  <p:pic>
                    <p:nvPicPr>
                      <p:cNvPr id="36" name="Object 35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598730" y="2169019"/>
                        <a:ext cx="279400" cy="2365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" name="Freeform 60"/>
          <p:cNvSpPr>
            <a:spLocks/>
          </p:cNvSpPr>
          <p:nvPr/>
        </p:nvSpPr>
        <p:spPr bwMode="auto">
          <a:xfrm rot="18748197">
            <a:off x="2649469" y="2692210"/>
            <a:ext cx="117785" cy="233582"/>
          </a:xfrm>
          <a:custGeom>
            <a:avLst/>
            <a:gdLst>
              <a:gd name="T0" fmla="*/ 0 w 108"/>
              <a:gd name="T1" fmla="*/ 2147483647 h 192"/>
              <a:gd name="T2" fmla="*/ 2147483647 w 108"/>
              <a:gd name="T3" fmla="*/ 2147483647 h 192"/>
              <a:gd name="T4" fmla="*/ 2147483647 w 108"/>
              <a:gd name="T5" fmla="*/ 0 h 192"/>
              <a:gd name="T6" fmla="*/ 0 60000 65536"/>
              <a:gd name="T7" fmla="*/ 0 60000 65536"/>
              <a:gd name="T8" fmla="*/ 0 60000 65536"/>
              <a:gd name="T9" fmla="*/ 0 w 108"/>
              <a:gd name="T10" fmla="*/ 0 h 192"/>
              <a:gd name="T11" fmla="*/ 108 w 108"/>
              <a:gd name="T12" fmla="*/ 192 h 192"/>
              <a:gd name="connsiteX0" fmla="*/ 0 w 7756"/>
              <a:gd name="connsiteY0" fmla="*/ 9017 h 9017"/>
              <a:gd name="connsiteX1" fmla="*/ 6089 w 7756"/>
              <a:gd name="connsiteY1" fmla="*/ 5625 h 9017"/>
              <a:gd name="connsiteX2" fmla="*/ 7756 w 7756"/>
              <a:gd name="connsiteY2" fmla="*/ 0 h 90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7756" h="9017">
                <a:moveTo>
                  <a:pt x="0" y="9017"/>
                </a:moveTo>
                <a:cubicBezTo>
                  <a:pt x="3333" y="7663"/>
                  <a:pt x="4423" y="7292"/>
                  <a:pt x="6089" y="5625"/>
                </a:cubicBezTo>
                <a:cubicBezTo>
                  <a:pt x="7756" y="3958"/>
                  <a:pt x="7756" y="1979"/>
                  <a:pt x="7756" y="0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en-GB"/>
          </a:p>
        </p:txBody>
      </p:sp>
      <p:sp>
        <p:nvSpPr>
          <p:cNvPr id="38" name="Text Box 59"/>
          <p:cNvSpPr txBox="1">
            <a:spLocks noChangeArrowheads="1"/>
          </p:cNvSpPr>
          <p:nvPr/>
        </p:nvSpPr>
        <p:spPr bwMode="auto">
          <a:xfrm>
            <a:off x="2710117" y="2581456"/>
            <a:ext cx="28725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400" dirty="0">
                <a:latin typeface="Symbol" pitchFamily="18" charset="2"/>
              </a:rPr>
              <a:t>q</a:t>
            </a:r>
            <a:endParaRPr lang="en-GB" altLang="en-US" sz="1400" dirty="0">
              <a:latin typeface="Symbol" pitchFamily="18" charset="2"/>
            </a:endParaRPr>
          </a:p>
        </p:txBody>
      </p:sp>
      <p:cxnSp>
        <p:nvCxnSpPr>
          <p:cNvPr id="34" name="Straight Connector 33"/>
          <p:cNvCxnSpPr/>
          <p:nvPr/>
        </p:nvCxnSpPr>
        <p:spPr bwMode="auto">
          <a:xfrm>
            <a:off x="2522835" y="2929467"/>
            <a:ext cx="455370" cy="0"/>
          </a:xfrm>
          <a:prstGeom prst="line">
            <a:avLst/>
          </a:prstGeom>
          <a:noFill/>
          <a:ln w="6350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graphicFrame>
        <p:nvGraphicFramePr>
          <p:cNvPr id="16" name="Object 15"/>
          <p:cNvGraphicFramePr>
            <a:graphicFrameLocks noChangeAspect="1"/>
          </p:cNvGraphicFramePr>
          <p:nvPr/>
        </p:nvGraphicFramePr>
        <p:xfrm>
          <a:off x="7449390" y="2707660"/>
          <a:ext cx="827088" cy="523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685800" imgH="431800" progId="Equation.3">
                  <p:embed/>
                </p:oleObj>
              </mc:Choice>
              <mc:Fallback>
                <p:oleObj name="Equation" r:id="rId9" imgW="685800" imgH="431800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49390" y="2707660"/>
                        <a:ext cx="827088" cy="52387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Rectangle 16"/>
          <p:cNvSpPr/>
          <p:nvPr/>
        </p:nvSpPr>
        <p:spPr>
          <a:xfrm>
            <a:off x="5643722" y="2905402"/>
            <a:ext cx="185264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kern="0" dirty="0">
                <a:solidFill>
                  <a:schemeClr val="accent1">
                    <a:lumMod val="10000"/>
                  </a:schemeClr>
                </a:solidFill>
                <a:cs typeface="Franklin Gothic Book"/>
              </a:rPr>
              <a:t>momentum spread, tune</a:t>
            </a:r>
            <a:endParaRPr lang="en-US" sz="1200" dirty="0">
              <a:solidFill>
                <a:schemeClr val="accent1">
                  <a:lumMod val="10000"/>
                </a:schemeClr>
              </a:solidFill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496105" y="3269410"/>
            <a:ext cx="3997656" cy="2814318"/>
            <a:chOff x="5705463" y="3554764"/>
            <a:chExt cx="3136699" cy="1975906"/>
          </a:xfrm>
        </p:grpSpPr>
        <p:pic>
          <p:nvPicPr>
            <p:cNvPr id="22" name="Picture 21" descr="h20160422_2.pdf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1721" y="3663205"/>
              <a:ext cx="2644201" cy="1762800"/>
            </a:xfrm>
            <a:prstGeom prst="rect">
              <a:avLst/>
            </a:prstGeom>
          </p:spPr>
        </p:pic>
        <p:cxnSp>
          <p:nvCxnSpPr>
            <p:cNvPr id="23" name="Straight Arrow Connector 22"/>
            <p:cNvCxnSpPr/>
            <p:nvPr/>
          </p:nvCxnSpPr>
          <p:spPr>
            <a:xfrm>
              <a:off x="7849257" y="4104811"/>
              <a:ext cx="12573" cy="963185"/>
            </a:xfrm>
            <a:prstGeom prst="straightConnector1">
              <a:avLst/>
            </a:prstGeom>
            <a:ln>
              <a:solidFill>
                <a:schemeClr val="bg1"/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7884019" y="4451843"/>
              <a:ext cx="798936" cy="21608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lvl="1" algn="ctr"/>
              <a:r>
                <a:rPr lang="en-GB" sz="1400" b="1" dirty="0">
                  <a:solidFill>
                    <a:schemeClr val="bg1"/>
                  </a:solidFill>
                </a:rPr>
                <a:t>Spill = 4.8 s</a:t>
              </a: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>
              <a:off x="6032563" y="3554764"/>
              <a:ext cx="2809599" cy="0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6032563" y="3554764"/>
              <a:ext cx="0" cy="1975906"/>
            </a:xfrm>
            <a:prstGeom prst="straightConnector1">
              <a:avLst/>
            </a:prstGeom>
            <a:ln>
              <a:solidFill>
                <a:schemeClr val="accent1">
                  <a:lumMod val="10000"/>
                </a:schemeClr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27"/>
            <p:cNvSpPr/>
            <p:nvPr/>
          </p:nvSpPr>
          <p:spPr>
            <a:xfrm rot="16200000">
              <a:off x="5606270" y="5105147"/>
              <a:ext cx="475386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1200" kern="0" dirty="0">
                  <a:solidFill>
                    <a:schemeClr val="accent1">
                      <a:lumMod val="10000"/>
                    </a:schemeClr>
                  </a:solidFill>
                  <a:cs typeface="Franklin Gothic Book"/>
                </a:rPr>
                <a:t>time</a:t>
              </a:r>
              <a:endParaRPr lang="en-US" sz="1200" dirty="0">
                <a:solidFill>
                  <a:schemeClr val="accent1">
                    <a:lumMod val="10000"/>
                  </a:schemeClr>
                </a:solidFill>
              </a:endParaRPr>
            </a:p>
          </p:txBody>
        </p:sp>
      </p:grpSp>
      <p:sp>
        <p:nvSpPr>
          <p:cNvPr id="29" name="Rectangle 28"/>
          <p:cNvSpPr/>
          <p:nvPr/>
        </p:nvSpPr>
        <p:spPr>
          <a:xfrm>
            <a:off x="4679840" y="6111906"/>
            <a:ext cx="422919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kern="0" dirty="0" err="1">
                <a:solidFill>
                  <a:srgbClr val="808080"/>
                </a:solidFill>
                <a:cs typeface="Franklin Gothic Book"/>
              </a:rPr>
              <a:t>Schottky</a:t>
            </a:r>
            <a:r>
              <a:rPr lang="en-GB" sz="1200" b="1" kern="0" dirty="0">
                <a:solidFill>
                  <a:srgbClr val="808080"/>
                </a:solidFill>
                <a:cs typeface="Franklin Gothic Book"/>
              </a:rPr>
              <a:t> measurement during spill, courtesy of T. </a:t>
            </a:r>
            <a:r>
              <a:rPr lang="en-GB" sz="1200" b="1" kern="0" dirty="0" err="1">
                <a:solidFill>
                  <a:srgbClr val="808080"/>
                </a:solidFill>
                <a:cs typeface="Franklin Gothic Book"/>
              </a:rPr>
              <a:t>Bohl</a:t>
            </a:r>
            <a:endParaRPr lang="en-US" sz="1200" b="1" dirty="0">
              <a:solidFill>
                <a:srgbClr val="808080"/>
              </a:solidFill>
            </a:endParaRPr>
          </a:p>
        </p:txBody>
      </p:sp>
      <p:pic>
        <p:nvPicPr>
          <p:cNvPr id="4" name="Picture 3" descr="bunch_rotation_phase_jump-2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655" y="4723620"/>
            <a:ext cx="2496131" cy="194598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 bwMode="auto">
          <a:xfrm flipH="1">
            <a:off x="4496106" y="4072188"/>
            <a:ext cx="4553699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>
          <a:xfrm>
            <a:off x="3129995" y="4737355"/>
            <a:ext cx="66802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dirty="0" err="1">
                <a:latin typeface="Arial"/>
                <a:cs typeface="Arial"/>
              </a:rPr>
              <a:t>Δϕ</a:t>
            </a:r>
            <a:r>
              <a:rPr lang="en-US" altLang="en-US" sz="1200" dirty="0">
                <a:latin typeface="Arial"/>
                <a:cs typeface="Arial"/>
              </a:rPr>
              <a:t> = π</a:t>
            </a:r>
            <a:endParaRPr lang="en-US" sz="1200" dirty="0"/>
          </a:p>
        </p:txBody>
      </p:sp>
      <p:sp>
        <p:nvSpPr>
          <p:cNvPr id="39" name="Rectangle 38"/>
          <p:cNvSpPr/>
          <p:nvPr/>
        </p:nvSpPr>
        <p:spPr>
          <a:xfrm>
            <a:off x="1586472" y="5710255"/>
            <a:ext cx="71926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dirty="0" err="1">
                <a:latin typeface="Arial"/>
                <a:cs typeface="Arial"/>
              </a:rPr>
              <a:t>Δϕ</a:t>
            </a:r>
            <a:r>
              <a:rPr lang="en-US" altLang="en-US" sz="1200" dirty="0">
                <a:latin typeface="Arial"/>
                <a:cs typeface="Arial"/>
              </a:rPr>
              <a:t> = -π</a:t>
            </a:r>
            <a:endParaRPr lang="en-US" sz="1200" dirty="0"/>
          </a:p>
        </p:txBody>
      </p:sp>
      <p:sp>
        <p:nvSpPr>
          <p:cNvPr id="41" name="Rectangle 40"/>
          <p:cNvSpPr/>
          <p:nvPr/>
        </p:nvSpPr>
        <p:spPr>
          <a:xfrm>
            <a:off x="1591790" y="4710774"/>
            <a:ext cx="76640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dirty="0">
                <a:latin typeface="Arial"/>
                <a:cs typeface="Arial"/>
              </a:rPr>
              <a:t>small </a:t>
            </a:r>
            <a:r>
              <a:rPr lang="en-US" altLang="en-US" sz="1200" dirty="0" err="1">
                <a:latin typeface="Arial"/>
                <a:cs typeface="Arial"/>
              </a:rPr>
              <a:t>Δp</a:t>
            </a:r>
            <a:endParaRPr lang="en-US" sz="1200" dirty="0"/>
          </a:p>
        </p:txBody>
      </p:sp>
      <p:sp>
        <p:nvSpPr>
          <p:cNvPr id="42" name="Rectangle 41"/>
          <p:cNvSpPr/>
          <p:nvPr/>
        </p:nvSpPr>
        <p:spPr>
          <a:xfrm>
            <a:off x="2960191" y="5728269"/>
            <a:ext cx="1251327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100" dirty="0">
                <a:latin typeface="Arial"/>
                <a:cs typeface="Arial"/>
              </a:rPr>
              <a:t>rotation: large </a:t>
            </a:r>
            <a:r>
              <a:rPr lang="en-US" altLang="en-US" sz="1100" dirty="0" err="1">
                <a:latin typeface="Arial"/>
                <a:cs typeface="Arial"/>
              </a:rPr>
              <a:t>Δp</a:t>
            </a:r>
            <a:endParaRPr lang="en-US" sz="1100" dirty="0"/>
          </a:p>
          <a:p>
            <a:r>
              <a:rPr lang="en-US" altLang="en-US" sz="1100" dirty="0">
                <a:latin typeface="Arial"/>
                <a:cs typeface="Arial"/>
              </a:rPr>
              <a:t> </a:t>
            </a:r>
            <a:endParaRPr lang="en-US" sz="1100" dirty="0"/>
          </a:p>
        </p:txBody>
      </p:sp>
      <p:cxnSp>
        <p:nvCxnSpPr>
          <p:cNvPr id="43" name="Straight Arrow Connector 42"/>
          <p:cNvCxnSpPr/>
          <p:nvPr/>
        </p:nvCxnSpPr>
        <p:spPr>
          <a:xfrm>
            <a:off x="8451887" y="4070341"/>
            <a:ext cx="0" cy="1711404"/>
          </a:xfrm>
          <a:prstGeom prst="straightConnector1">
            <a:avLst/>
          </a:prstGeom>
          <a:ln>
            <a:solidFill>
              <a:schemeClr val="accent1">
                <a:lumMod val="1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 rot="16200000">
            <a:off x="8278381" y="5086216"/>
            <a:ext cx="74892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600" dirty="0">
                <a:latin typeface="Arial"/>
                <a:cs typeface="Arial"/>
              </a:rPr>
              <a:t>RF off</a:t>
            </a:r>
            <a:endParaRPr lang="en-US" sz="1600" dirty="0"/>
          </a:p>
        </p:txBody>
      </p:sp>
      <p:sp>
        <p:nvSpPr>
          <p:cNvPr id="45" name="Rectangle 44"/>
          <p:cNvSpPr/>
          <p:nvPr/>
        </p:nvSpPr>
        <p:spPr>
          <a:xfrm>
            <a:off x="8297936" y="3795629"/>
            <a:ext cx="8516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dirty="0">
                <a:latin typeface="Arial"/>
                <a:cs typeface="Arial"/>
              </a:rPr>
              <a:t>RF </a:t>
            </a:r>
            <a:r>
              <a:rPr lang="en-US" altLang="en-US" sz="1200" dirty="0" err="1">
                <a:latin typeface="Arial"/>
                <a:cs typeface="Arial"/>
              </a:rPr>
              <a:t>gymn</a:t>
            </a:r>
            <a:r>
              <a:rPr lang="en-US" altLang="en-US" sz="1200" dirty="0">
                <a:latin typeface="Arial"/>
                <a:cs typeface="Arial"/>
              </a:rPr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477306314"/>
      </p:ext>
    </p:extLst>
  </p:cSld>
  <p:clrMapOvr>
    <a:masterClrMapping/>
  </p:clrMapOvr>
</p:sld>
</file>

<file path=ppt/slides/slide1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6-05-29 at 12.44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70" y="2170865"/>
            <a:ext cx="7621923" cy="3686775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971879" y="1681708"/>
            <a:ext cx="7012731" cy="563698"/>
            <a:chOff x="1238250" y="2349529"/>
            <a:chExt cx="6452411" cy="49316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238250" y="2378988"/>
              <a:ext cx="6356350" cy="46370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817390" y="2479147"/>
              <a:ext cx="1223412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/>
                <a:t>electrostatic septum (ES)</a:t>
              </a:r>
              <a:endParaRPr lang="en-US" sz="800" dirty="0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361384" y="2496484"/>
              <a:ext cx="4026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/>
                <a:t>QFA</a:t>
              </a:r>
              <a:endParaRPr lang="en-US" sz="800" dirty="0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651394" y="2499341"/>
              <a:ext cx="415498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/>
                <a:t>QDA</a:t>
              </a:r>
              <a:endParaRPr lang="en-US" sz="800" dirty="0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034836" y="2349529"/>
              <a:ext cx="838691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/>
                <a:t>magnetic</a:t>
              </a:r>
            </a:p>
            <a:p>
              <a:pPr algn="ctr"/>
              <a:r>
                <a:rPr lang="en-GB" sz="800" dirty="0"/>
                <a:t>septum (MST)</a:t>
              </a:r>
              <a:endParaRPr lang="en-US" sz="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6172441" y="2476912"/>
              <a:ext cx="1518220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GB" sz="800" dirty="0"/>
                <a:t>magnetic septum (MSE)</a:t>
              </a:r>
              <a:endParaRPr lang="en-US" sz="800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948916" y="2507229"/>
              <a:ext cx="402674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/>
                <a:t>QFA</a:t>
              </a:r>
              <a:endParaRPr lang="en-US" sz="800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661879" y="2363950"/>
              <a:ext cx="453970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800" dirty="0"/>
                <a:t>TPST</a:t>
              </a:r>
            </a:p>
            <a:p>
              <a:r>
                <a:rPr lang="en-GB" sz="800" dirty="0"/>
                <a:t>mask</a:t>
              </a:r>
              <a:endParaRPr lang="en-US" sz="800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972236" y="2367955"/>
              <a:ext cx="629449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800" dirty="0"/>
                <a:t>extraction</a:t>
              </a:r>
            </a:p>
            <a:p>
              <a:pPr algn="ctr"/>
              <a:r>
                <a:rPr lang="en-GB" sz="800" dirty="0"/>
                <a:t>bumper</a:t>
              </a:r>
              <a:endParaRPr lang="en-US" sz="800" dirty="0"/>
            </a:p>
          </p:txBody>
        </p:sp>
      </p:grpSp>
      <p:cxnSp>
        <p:nvCxnSpPr>
          <p:cNvPr id="18" name="Straight Arrow Connector 17"/>
          <p:cNvCxnSpPr/>
          <p:nvPr/>
        </p:nvCxnSpPr>
        <p:spPr>
          <a:xfrm flipV="1">
            <a:off x="7993049" y="2135429"/>
            <a:ext cx="543710" cy="64399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arrow"/>
          </a:ln>
          <a:effectLst>
            <a:glow rad="63500"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8139065" y="1595831"/>
            <a:ext cx="9128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To TT20</a:t>
            </a:r>
          </a:p>
          <a:p>
            <a:r>
              <a:rPr lang="en-US" sz="1400" dirty="0"/>
              <a:t>and NA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26415" y="4217182"/>
            <a:ext cx="56492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/>
              <a:t>ES</a:t>
            </a:r>
          </a:p>
        </p:txBody>
      </p:sp>
      <p:sp>
        <p:nvSpPr>
          <p:cNvPr id="30" name="TextBox 29"/>
          <p:cNvSpPr txBox="1"/>
          <p:nvPr/>
        </p:nvSpPr>
        <p:spPr>
          <a:xfrm rot="471021">
            <a:off x="1161469" y="5067673"/>
            <a:ext cx="1139792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circulating beam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1318380" y="4998739"/>
            <a:ext cx="1356245" cy="24063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 rot="20868431">
            <a:off x="3599041" y="4364784"/>
            <a:ext cx="1092834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extracted beam</a:t>
            </a:r>
          </a:p>
        </p:txBody>
      </p:sp>
      <p:cxnSp>
        <p:nvCxnSpPr>
          <p:cNvPr id="32" name="Straight Arrow Connector 31"/>
          <p:cNvCxnSpPr/>
          <p:nvPr/>
        </p:nvCxnSpPr>
        <p:spPr>
          <a:xfrm flipV="1">
            <a:off x="3894684" y="4434728"/>
            <a:ext cx="967944" cy="22651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Slow extraction channel: SPS</a:t>
            </a:r>
          </a:p>
        </p:txBody>
      </p:sp>
    </p:spTree>
    <p:extLst>
      <p:ext uri="{BB962C8B-B14F-4D97-AF65-F5344CB8AC3E}">
        <p14:creationId xmlns:p14="http://schemas.microsoft.com/office/powerpoint/2010/main" val="3634954638"/>
      </p:ext>
    </p:extLst>
  </p:cSld>
  <p:clrMapOvr>
    <a:masterClrMapping/>
  </p:clrMapOvr>
</p:sld>
</file>

<file path=ppt/slides/slide1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Second-order resonant extraction</a:t>
            </a:r>
          </a:p>
        </p:txBody>
      </p:sp>
      <p:sp>
        <p:nvSpPr>
          <p:cNvPr id="92163" name="Rectangle 13"/>
          <p:cNvSpPr>
            <a:spLocks noChangeArrowheads="1"/>
          </p:cNvSpPr>
          <p:nvPr/>
        </p:nvSpPr>
        <p:spPr bwMode="auto">
          <a:xfrm>
            <a:off x="473075" y="1379835"/>
            <a:ext cx="7985125" cy="4222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dirty="0">
                <a:latin typeface="Arial"/>
                <a:cs typeface="Arial"/>
              </a:rPr>
              <a:t>An extraction can also be made over a few hundred turns</a:t>
            </a:r>
          </a:p>
          <a:p>
            <a:pPr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dirty="0">
                <a:latin typeface="Arial"/>
                <a:cs typeface="Arial"/>
              </a:rPr>
              <a:t>2</a:t>
            </a:r>
            <a:r>
              <a:rPr lang="en-US" altLang="en-US" sz="2000" baseline="30000" dirty="0">
                <a:latin typeface="Arial"/>
                <a:cs typeface="Arial"/>
              </a:rPr>
              <a:t>nd</a:t>
            </a:r>
            <a:r>
              <a:rPr lang="en-US" altLang="en-US" sz="2000" dirty="0">
                <a:latin typeface="Arial"/>
                <a:cs typeface="Arial"/>
              </a:rPr>
              <a:t> and 4</a:t>
            </a:r>
            <a:r>
              <a:rPr lang="en-US" altLang="en-US" sz="2000" baseline="30000" dirty="0">
                <a:latin typeface="Arial"/>
                <a:cs typeface="Arial"/>
              </a:rPr>
              <a:t>th</a:t>
            </a:r>
            <a:r>
              <a:rPr lang="en-US" altLang="en-US" sz="2000" dirty="0">
                <a:latin typeface="Arial"/>
                <a:cs typeface="Arial"/>
              </a:rPr>
              <a:t> order resonances </a:t>
            </a:r>
          </a:p>
          <a:p>
            <a:pPr lvl="1"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–"/>
            </a:pPr>
            <a:r>
              <a:rPr lang="en-US" altLang="en-US" dirty="0" err="1">
                <a:latin typeface="Arial"/>
                <a:cs typeface="Arial"/>
              </a:rPr>
              <a:t>Octupole</a:t>
            </a:r>
            <a:r>
              <a:rPr lang="en-US" altLang="en-US" dirty="0">
                <a:latin typeface="Arial"/>
                <a:cs typeface="Arial"/>
              </a:rPr>
              <a:t> fields distort the regular phase space particle trajectories</a:t>
            </a:r>
          </a:p>
          <a:p>
            <a:pPr lvl="1"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–"/>
            </a:pPr>
            <a:r>
              <a:rPr lang="en-US" altLang="en-US" dirty="0">
                <a:latin typeface="Arial"/>
                <a:cs typeface="Arial"/>
              </a:rPr>
              <a:t>Stable area defined, delimited by two unstable Fixed Points</a:t>
            </a:r>
          </a:p>
          <a:p>
            <a:pPr lvl="1"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–"/>
            </a:pPr>
            <a:r>
              <a:rPr lang="en-US" altLang="en-US" dirty="0">
                <a:latin typeface="Arial"/>
                <a:cs typeface="Arial"/>
              </a:rPr>
              <a:t>Beam tune brought across a 2</a:t>
            </a:r>
            <a:r>
              <a:rPr lang="en-US" altLang="en-US" baseline="30000" dirty="0">
                <a:latin typeface="Arial"/>
                <a:cs typeface="Arial"/>
              </a:rPr>
              <a:t>nd</a:t>
            </a:r>
            <a:r>
              <a:rPr lang="en-US" altLang="en-US" dirty="0">
                <a:latin typeface="Arial"/>
                <a:cs typeface="Arial"/>
              </a:rPr>
              <a:t> order resonance (Q → 0.5)</a:t>
            </a:r>
          </a:p>
          <a:p>
            <a:pPr lvl="1" algn="l" eaLnBrk="1" hangingPunct="1">
              <a:spcBef>
                <a:spcPts val="600"/>
              </a:spcBef>
              <a:spcAft>
                <a:spcPct val="20000"/>
              </a:spcAft>
              <a:buFontTx/>
              <a:buChar char="–"/>
            </a:pPr>
            <a:r>
              <a:rPr lang="en-US" altLang="en-US" dirty="0">
                <a:latin typeface="Arial"/>
                <a:cs typeface="Arial"/>
              </a:rPr>
              <a:t>Particle amplitudes quickly grow and beam is extracted in a few hundred turns</a:t>
            </a:r>
          </a:p>
          <a:p>
            <a:pPr algn="l" eaLnBrk="1" hangingPunct="1">
              <a:spcBef>
                <a:spcPts val="600"/>
              </a:spcBef>
              <a:spcAft>
                <a:spcPct val="20000"/>
              </a:spcAft>
            </a:pPr>
            <a:endParaRPr lang="en-US" alt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5989938"/>
      </p:ext>
    </p:extLst>
  </p:cSld>
  <p:clrMapOvr>
    <a:masterClrMapping/>
  </p:clrMapOvr>
</p:sld>
</file>

<file path=ppt/slides/slide1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Resonant extraction </a:t>
            </a:r>
            <a:r>
              <a:rPr lang="en-US" altLang="en-US" dirty="0" err="1">
                <a:latin typeface="Arial"/>
                <a:cs typeface="Arial"/>
              </a:rPr>
              <a:t>separatrices</a:t>
            </a:r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56326" name="Text Box 3"/>
          <p:cNvSpPr txBox="1">
            <a:spLocks noChangeArrowheads="1"/>
          </p:cNvSpPr>
          <p:nvPr/>
        </p:nvSpPr>
        <p:spPr bwMode="auto">
          <a:xfrm>
            <a:off x="456985" y="5690474"/>
            <a:ext cx="8169639" cy="923330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Amplitude growth for 2</a:t>
            </a:r>
            <a:r>
              <a:rPr lang="en-US" altLang="en-US" baseline="30000" dirty="0">
                <a:latin typeface="Arial"/>
                <a:cs typeface="Arial"/>
              </a:rPr>
              <a:t>nd</a:t>
            </a:r>
            <a:r>
              <a:rPr lang="en-US" altLang="en-US" dirty="0">
                <a:latin typeface="Arial"/>
                <a:cs typeface="Arial"/>
              </a:rPr>
              <a:t> order resonance much faster than 3</a:t>
            </a:r>
            <a:r>
              <a:rPr lang="en-US" altLang="en-US" baseline="30000" dirty="0">
                <a:latin typeface="Arial"/>
                <a:cs typeface="Arial"/>
              </a:rPr>
              <a:t>rd </a:t>
            </a:r>
            <a:r>
              <a:rPr lang="en-US" altLang="en-US" dirty="0">
                <a:latin typeface="Arial"/>
                <a:cs typeface="Arial"/>
              </a:rPr>
              <a:t>– shorter spills (≈milliseconds vs. seconds)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Used where intense pulses are required on target – e.g. neutrino production</a:t>
            </a:r>
          </a:p>
        </p:txBody>
      </p:sp>
      <p:sp>
        <p:nvSpPr>
          <p:cNvPr id="56327" name="Rectangle 4"/>
          <p:cNvSpPr>
            <a:spLocks noChangeArrowheads="1"/>
          </p:cNvSpPr>
          <p:nvPr/>
        </p:nvSpPr>
        <p:spPr bwMode="auto">
          <a:xfrm>
            <a:off x="838200" y="887521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6322" name="Object 5"/>
          <p:cNvGraphicFramePr>
            <a:graphicFrameLocks noChangeAspect="1"/>
          </p:cNvGraphicFramePr>
          <p:nvPr/>
        </p:nvGraphicFramePr>
        <p:xfrm>
          <a:off x="1839913" y="5287696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56322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287696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28" name="Line 6"/>
          <p:cNvSpPr>
            <a:spLocks noChangeShapeType="1"/>
          </p:cNvSpPr>
          <p:nvPr/>
        </p:nvSpPr>
        <p:spPr bwMode="auto">
          <a:xfrm>
            <a:off x="1231900" y="5211496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6329" name="Line 7"/>
          <p:cNvSpPr>
            <a:spLocks noChangeShapeType="1"/>
          </p:cNvSpPr>
          <p:nvPr/>
        </p:nvSpPr>
        <p:spPr bwMode="auto">
          <a:xfrm flipV="1">
            <a:off x="1231900" y="4528871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6323" name="Object 8"/>
          <p:cNvGraphicFramePr>
            <a:graphicFrameLocks noChangeAspect="1"/>
          </p:cNvGraphicFramePr>
          <p:nvPr/>
        </p:nvGraphicFramePr>
        <p:xfrm>
          <a:off x="928688" y="4452671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56323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52671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6324" name="Object 13"/>
          <p:cNvGraphicFramePr>
            <a:graphicFrameLocks noGrp="1" noChangeAspect="1"/>
          </p:cNvGraphicFramePr>
          <p:nvPr>
            <p:ph idx="1"/>
          </p:nvPr>
        </p:nvGraphicFramePr>
        <p:xfrm>
          <a:off x="1081088" y="1039546"/>
          <a:ext cx="7134225" cy="34020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Bitmap Image" r:id="rId6" imgW="11946017" imgH="5695238" progId="Paint.Picture">
                  <p:embed/>
                </p:oleObj>
              </mc:Choice>
              <mc:Fallback>
                <p:oleObj name="Bitmap Image" r:id="rId6" imgW="11946017" imgH="5695238" progId="Paint.Picture">
                  <p:embed/>
                  <p:pic>
                    <p:nvPicPr>
                      <p:cNvPr id="5632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1088" y="1039546"/>
                        <a:ext cx="7134225" cy="34020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 cap="flat" cmpd="sng" algn="ctr">
                            <a:solidFill>
                              <a:schemeClr val="tx1"/>
                            </a:solidFill>
                            <a:prstDash val="solid"/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6330" name="Text Box 15"/>
          <p:cNvSpPr txBox="1">
            <a:spLocks noChangeArrowheads="1"/>
          </p:cNvSpPr>
          <p:nvPr/>
        </p:nvSpPr>
        <p:spPr bwMode="auto">
          <a:xfrm>
            <a:off x="1384300" y="4376471"/>
            <a:ext cx="273843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dirty="0"/>
              <a:t>3</a:t>
            </a:r>
            <a:r>
              <a:rPr lang="en-US" altLang="en-US" sz="1600" baseline="30000" dirty="0"/>
              <a:t>rd</a:t>
            </a:r>
            <a:r>
              <a:rPr lang="en-US" altLang="en-US" sz="1600" dirty="0"/>
              <a:t> order resonant extraction</a:t>
            </a:r>
          </a:p>
        </p:txBody>
      </p:sp>
      <p:sp>
        <p:nvSpPr>
          <p:cNvPr id="56331" name="Text Box 16"/>
          <p:cNvSpPr txBox="1">
            <a:spLocks noChangeArrowheads="1"/>
          </p:cNvSpPr>
          <p:nvPr/>
        </p:nvSpPr>
        <p:spPr bwMode="auto">
          <a:xfrm>
            <a:off x="5178425" y="4376471"/>
            <a:ext cx="2770188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/>
              <a:t>2</a:t>
            </a:r>
            <a:r>
              <a:rPr lang="en-US" altLang="en-US" sz="1600" baseline="30000"/>
              <a:t>nd</a:t>
            </a:r>
            <a:r>
              <a:rPr lang="en-US" altLang="en-US" sz="1600"/>
              <a:t> order resonant extraction</a:t>
            </a:r>
          </a:p>
        </p:txBody>
      </p:sp>
    </p:spTree>
    <p:extLst>
      <p:ext uri="{BB962C8B-B14F-4D97-AF65-F5344CB8AC3E}">
        <p14:creationId xmlns:p14="http://schemas.microsoft.com/office/powerpoint/2010/main" val="22265702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Single-turn injection</a:t>
            </a:r>
          </a:p>
        </p:txBody>
      </p:sp>
      <p:sp>
        <p:nvSpPr>
          <p:cNvPr id="4101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2" name="Oval 5"/>
          <p:cNvSpPr>
            <a:spLocks noChangeArrowheads="1"/>
          </p:cNvSpPr>
          <p:nvPr/>
        </p:nvSpPr>
        <p:spPr bwMode="auto">
          <a:xfrm>
            <a:off x="4192588" y="4946650"/>
            <a:ext cx="604837" cy="60801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103" name="Oval 6"/>
          <p:cNvSpPr>
            <a:spLocks noChangeArrowheads="1"/>
          </p:cNvSpPr>
          <p:nvPr/>
        </p:nvSpPr>
        <p:spPr bwMode="auto">
          <a:xfrm>
            <a:off x="5634038" y="3505200"/>
            <a:ext cx="603250" cy="606425"/>
          </a:xfrm>
          <a:prstGeom prst="ellipse">
            <a:avLst/>
          </a:prstGeom>
          <a:solidFill>
            <a:srgbClr val="E3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4104" name="Group 9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4109" name="Oval 10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110" name="Line 11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4111" name="Line 12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4105" name="Freeform 13"/>
          <p:cNvSpPr>
            <a:spLocks/>
          </p:cNvSpPr>
          <p:nvPr/>
        </p:nvSpPr>
        <p:spPr bwMode="auto">
          <a:xfrm>
            <a:off x="4562475" y="3808413"/>
            <a:ext cx="1376363" cy="1420812"/>
          </a:xfrm>
          <a:custGeom>
            <a:avLst/>
            <a:gdLst>
              <a:gd name="T0" fmla="*/ 2147483647 w 867"/>
              <a:gd name="T1" fmla="*/ 0 h 895"/>
              <a:gd name="T2" fmla="*/ 2101811278 w 867"/>
              <a:gd name="T3" fmla="*/ 441026473 h 895"/>
              <a:gd name="T4" fmla="*/ 1905239074 w 867"/>
              <a:gd name="T5" fmla="*/ 909775441 h 895"/>
              <a:gd name="T6" fmla="*/ 1557457087 w 867"/>
              <a:gd name="T7" fmla="*/ 1423886995 h 895"/>
              <a:gd name="T8" fmla="*/ 1164312679 w 867"/>
              <a:gd name="T9" fmla="*/ 1786789665 h 895"/>
              <a:gd name="T10" fmla="*/ 559474932 w 867"/>
              <a:gd name="T11" fmla="*/ 2119450082 h 895"/>
              <a:gd name="T12" fmla="*/ 0 w 867"/>
              <a:gd name="T13" fmla="*/ 2147483647 h 89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7"/>
              <a:gd name="T22" fmla="*/ 0 h 895"/>
              <a:gd name="T23" fmla="*/ 867 w 867"/>
              <a:gd name="T24" fmla="*/ 895 h 89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7" h="895">
                <a:moveTo>
                  <a:pt x="867" y="0"/>
                </a:moveTo>
                <a:cubicBezTo>
                  <a:pt x="862" y="29"/>
                  <a:pt x="852" y="115"/>
                  <a:pt x="834" y="175"/>
                </a:cubicBezTo>
                <a:cubicBezTo>
                  <a:pt x="816" y="235"/>
                  <a:pt x="792" y="296"/>
                  <a:pt x="756" y="361"/>
                </a:cubicBezTo>
                <a:cubicBezTo>
                  <a:pt x="720" y="426"/>
                  <a:pt x="667" y="507"/>
                  <a:pt x="618" y="565"/>
                </a:cubicBezTo>
                <a:cubicBezTo>
                  <a:pt x="569" y="623"/>
                  <a:pt x="528" y="663"/>
                  <a:pt x="462" y="709"/>
                </a:cubicBezTo>
                <a:cubicBezTo>
                  <a:pt x="396" y="755"/>
                  <a:pt x="299" y="810"/>
                  <a:pt x="222" y="841"/>
                </a:cubicBezTo>
                <a:cubicBezTo>
                  <a:pt x="145" y="872"/>
                  <a:pt x="46" y="884"/>
                  <a:pt x="0" y="89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6" name="Text Box 18"/>
          <p:cNvSpPr txBox="1">
            <a:spLocks noChangeArrowheads="1"/>
          </p:cNvSpPr>
          <p:nvPr/>
        </p:nvSpPr>
        <p:spPr bwMode="auto">
          <a:xfrm>
            <a:off x="3813050" y="944563"/>
            <a:ext cx="48478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90</a:t>
            </a:r>
            <a:r>
              <a:rPr lang="en-US" altLang="en-US" baseline="30000" dirty="0">
                <a:latin typeface="Arial"/>
                <a:cs typeface="Arial"/>
              </a:rPr>
              <a:t>o</a:t>
            </a:r>
            <a:r>
              <a:rPr lang="en-US" altLang="en-US" dirty="0">
                <a:latin typeface="Arial"/>
                <a:cs typeface="Arial"/>
              </a:rPr>
              <a:t> </a:t>
            </a:r>
            <a:r>
              <a:rPr lang="en-US" altLang="en-US" dirty="0" err="1">
                <a:latin typeface="Arial"/>
                <a:cs typeface="Arial"/>
              </a:rPr>
              <a:t>betatron</a:t>
            </a:r>
            <a:r>
              <a:rPr lang="en-US" altLang="en-US" dirty="0">
                <a:latin typeface="Arial"/>
                <a:cs typeface="Arial"/>
              </a:rPr>
              <a:t> phase advance to kicker location</a:t>
            </a:r>
            <a:endParaRPr lang="en-US" altLang="en-US" dirty="0">
              <a:latin typeface="Arial"/>
              <a:cs typeface="Arial"/>
              <a:sym typeface="Symbol" pitchFamily="18" charset="2"/>
            </a:endParaRPr>
          </a:p>
        </p:txBody>
      </p:sp>
      <p:graphicFrame>
        <p:nvGraphicFramePr>
          <p:cNvPr id="4098" name="Object 19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07" name="Line 2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08" name="Line 2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099" name="Object 22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>
            <a:extLst>
              <a:ext uri="{FF2B5EF4-FFF2-40B4-BE49-F238E27FC236}">
                <a16:creationId xmlns:a16="http://schemas.microsoft.com/office/drawing/2014/main" id="{783669EB-7B25-C940-8EF5-DB258DD6D2A8}"/>
              </a:ext>
            </a:extLst>
          </p:cNvPr>
          <p:cNvGrpSpPr/>
          <p:nvPr/>
        </p:nvGrpSpPr>
        <p:grpSpPr>
          <a:xfrm>
            <a:off x="94195" y="825754"/>
            <a:ext cx="3339380" cy="2603246"/>
            <a:chOff x="94195" y="825754"/>
            <a:chExt cx="3339380" cy="2603246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62DDB37-7E94-844E-A604-45AA8F8BADB9}"/>
                </a:ext>
              </a:extLst>
            </p:cNvPr>
            <p:cNvSpPr/>
            <p:nvPr/>
          </p:nvSpPr>
          <p:spPr bwMode="auto">
            <a:xfrm>
              <a:off x="94195" y="832098"/>
              <a:ext cx="3339380" cy="25969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774CA4D3-05A6-A24B-980A-CF772A045B29}"/>
                </a:ext>
              </a:extLst>
            </p:cNvPr>
            <p:cNvGrpSpPr/>
            <p:nvPr/>
          </p:nvGrpSpPr>
          <p:grpSpPr>
            <a:xfrm>
              <a:off x="244539" y="825754"/>
              <a:ext cx="3092450" cy="2472818"/>
              <a:chOff x="473075" y="773369"/>
              <a:chExt cx="8526463" cy="4619284"/>
            </a:xfrm>
          </p:grpSpPr>
          <p:sp>
            <p:nvSpPr>
              <p:cNvPr id="20" name="Text Box 4">
                <a:extLst>
                  <a:ext uri="{FF2B5EF4-FFF2-40B4-BE49-F238E27FC236}">
                    <a16:creationId xmlns:a16="http://schemas.microsoft.com/office/drawing/2014/main" id="{C288FDF9-DAB1-E141-BC4F-A8D09FF6944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2970885" y="1606056"/>
                <a:ext cx="3691399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Septum magnet</a:t>
                </a:r>
              </a:p>
            </p:txBody>
          </p:sp>
          <p:sp>
            <p:nvSpPr>
              <p:cNvPr id="21" name="Rectangle 7">
                <a:extLst>
                  <a:ext uri="{FF2B5EF4-FFF2-40B4-BE49-F238E27FC236}">
                    <a16:creationId xmlns:a16="http://schemas.microsoft.com/office/drawing/2014/main" id="{BDEC9AC7-A531-3C40-B614-1A75CF52D6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6375" y="3709988"/>
                <a:ext cx="1289050" cy="762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2" name="Rectangle 9">
                <a:extLst>
                  <a:ext uri="{FF2B5EF4-FFF2-40B4-BE49-F238E27FC236}">
                    <a16:creationId xmlns:a16="http://schemas.microsoft.com/office/drawing/2014/main" id="{80255BC8-F960-CD4E-8DAE-766C8091A5C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5916">
                <a:off x="2901950" y="3276600"/>
                <a:ext cx="1139825" cy="1524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3" name="Rectangle 10">
                <a:extLst>
                  <a:ext uri="{FF2B5EF4-FFF2-40B4-BE49-F238E27FC236}">
                    <a16:creationId xmlns:a16="http://schemas.microsoft.com/office/drawing/2014/main" id="{9113F349-EDC0-9747-939B-08DC2517C90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5636">
                <a:off x="3357563" y="2366963"/>
                <a:ext cx="1138237" cy="379412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4" name="Rectangle 11">
                <a:extLst>
                  <a:ext uri="{FF2B5EF4-FFF2-40B4-BE49-F238E27FC236}">
                    <a16:creationId xmlns:a16="http://schemas.microsoft.com/office/drawing/2014/main" id="{F60E5305-B0D1-2444-A68B-41B3406F2C1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6375" y="4545013"/>
                <a:ext cx="1289050" cy="762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5" name="Line 6">
                <a:extLst>
                  <a:ext uri="{FF2B5EF4-FFF2-40B4-BE49-F238E27FC236}">
                    <a16:creationId xmlns:a16="http://schemas.microsoft.com/office/drawing/2014/main" id="{DCFDFEAD-D6C1-FB46-B67E-7E5DD24B55D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075" y="4187825"/>
                <a:ext cx="84423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/>
              </a:p>
            </p:txBody>
          </p:sp>
          <p:sp>
            <p:nvSpPr>
              <p:cNvPr id="26" name="Rectangle 15">
                <a:extLst>
                  <a:ext uri="{FF2B5EF4-FFF2-40B4-BE49-F238E27FC236}">
                    <a16:creationId xmlns:a16="http://schemas.microsoft.com/office/drawing/2014/main" id="{AF74A54B-8C17-AA4D-B3E7-00E1C75E4CB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7025" y="3505200"/>
                <a:ext cx="301625" cy="12954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7" name="Text Box 39">
                <a:extLst>
                  <a:ext uri="{FF2B5EF4-FFF2-40B4-BE49-F238E27FC236}">
                    <a16:creationId xmlns:a16="http://schemas.microsoft.com/office/drawing/2014/main" id="{B5D07395-0A78-9D4C-92A4-F1FC9AFDBEA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9314" flipH="1">
                <a:off x="525015" y="773369"/>
                <a:ext cx="3337817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>
                    <a:solidFill>
                      <a:srgbClr val="FF0000"/>
                    </a:solidFill>
                  </a:rPr>
                  <a:t>Injected beam</a:t>
                </a:r>
              </a:p>
            </p:txBody>
          </p:sp>
          <p:sp>
            <p:nvSpPr>
              <p:cNvPr id="28" name="Text Box 41">
                <a:extLst>
                  <a:ext uri="{FF2B5EF4-FFF2-40B4-BE49-F238E27FC236}">
                    <a16:creationId xmlns:a16="http://schemas.microsoft.com/office/drawing/2014/main" id="{99F9A9C6-C23D-5043-9E43-A68FB997A12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1104832" y="3748831"/>
                <a:ext cx="3952168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Circulating beam</a:t>
                </a:r>
              </a:p>
            </p:txBody>
          </p:sp>
          <p:sp>
            <p:nvSpPr>
              <p:cNvPr id="29" name="Freeform 42">
                <a:extLst>
                  <a:ext uri="{FF2B5EF4-FFF2-40B4-BE49-F238E27FC236}">
                    <a16:creationId xmlns:a16="http://schemas.microsoft.com/office/drawing/2014/main" id="{060DB45F-4368-E449-A038-CE2E22D45A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2650" y="1228725"/>
                <a:ext cx="6846888" cy="2959100"/>
              </a:xfrm>
              <a:custGeom>
                <a:avLst/>
                <a:gdLst>
                  <a:gd name="T0" fmla="*/ 0 w 4313"/>
                  <a:gd name="T1" fmla="*/ 0 h 1864"/>
                  <a:gd name="T2" fmla="*/ 2147483647 w 4313"/>
                  <a:gd name="T3" fmla="*/ 2147483647 h 1864"/>
                  <a:gd name="T4" fmla="*/ 2147483647 w 4313"/>
                  <a:gd name="T5" fmla="*/ 2147483647 h 1864"/>
                  <a:gd name="T6" fmla="*/ 2147483647 w 4313"/>
                  <a:gd name="T7" fmla="*/ 2147483647 h 1864"/>
                  <a:gd name="T8" fmla="*/ 2147483647 w 4313"/>
                  <a:gd name="T9" fmla="*/ 2147483647 h 1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3"/>
                  <a:gd name="T16" fmla="*/ 0 h 1864"/>
                  <a:gd name="T17" fmla="*/ 4313 w 4313"/>
                  <a:gd name="T18" fmla="*/ 1864 h 1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3" h="1864">
                    <a:moveTo>
                      <a:pt x="0" y="0"/>
                    </a:moveTo>
                    <a:lnTo>
                      <a:pt x="950" y="1195"/>
                    </a:lnTo>
                    <a:lnTo>
                      <a:pt x="2145" y="1673"/>
                    </a:lnTo>
                    <a:lnTo>
                      <a:pt x="3245" y="1864"/>
                    </a:lnTo>
                    <a:lnTo>
                      <a:pt x="4313" y="1863"/>
                    </a:lnTo>
                  </a:path>
                </a:pathLst>
              </a:cu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/>
              </a:p>
            </p:txBody>
          </p:sp>
          <p:sp>
            <p:nvSpPr>
              <p:cNvPr id="30" name="Text Box 43">
                <a:extLst>
                  <a:ext uri="{FF2B5EF4-FFF2-40B4-BE49-F238E27FC236}">
                    <a16:creationId xmlns:a16="http://schemas.microsoft.com/office/drawing/2014/main" id="{3E313CF2-085A-7245-94C0-B49E4020461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4530510" y="4875212"/>
                <a:ext cx="1972106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D-quad</a:t>
                </a:r>
              </a:p>
            </p:txBody>
          </p:sp>
          <p:sp>
            <p:nvSpPr>
              <p:cNvPr id="31" name="Line 44">
                <a:extLst>
                  <a:ext uri="{FF2B5EF4-FFF2-40B4-BE49-F238E27FC236}">
                    <a16:creationId xmlns:a16="http://schemas.microsoft.com/office/drawing/2014/main" id="{536509FF-D139-1E4B-AB8F-A79FE1F916D2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075" y="4187826"/>
                <a:ext cx="584517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  <p:sp>
            <p:nvSpPr>
              <p:cNvPr id="32" name="Text Box 5">
                <a:extLst>
                  <a:ext uri="{FF2B5EF4-FFF2-40B4-BE49-F238E27FC236}">
                    <a16:creationId xmlns:a16="http://schemas.microsoft.com/office/drawing/2014/main" id="{F279B445-094A-424E-9034-BF3B932AB2D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6098693" y="2708610"/>
                <a:ext cx="2016301" cy="862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Kicker</a:t>
                </a:r>
                <a:br>
                  <a:rPr lang="en-US" altLang="en-US" sz="1200" b="1" dirty="0"/>
                </a:br>
                <a:r>
                  <a:rPr lang="en-US" altLang="en-US" sz="1200" b="1" dirty="0"/>
                  <a:t>magnet</a:t>
                </a:r>
              </a:p>
            </p:txBody>
          </p:sp>
        </p:grp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90C26F03-3F13-5544-940A-AE73292FA0E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391252" y="2745945"/>
              <a:ext cx="1293392" cy="0"/>
            </a:xfrm>
            <a:prstGeom prst="line">
              <a:avLst/>
            </a:prstGeom>
            <a:noFill/>
            <a:ln w="15875" cap="flat" cmpd="sng" algn="ctr">
              <a:solidFill>
                <a:srgbClr val="00B050"/>
              </a:solidFill>
              <a:prstDash val="solid"/>
              <a:round/>
              <a:headEnd type="stealth" w="med" len="lg"/>
              <a:tailEnd type="stealth" w="med" len="lg"/>
            </a:ln>
            <a:effectLst/>
          </p:spPr>
        </p:cxnSp>
      </p:grp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F5ACE468-73E5-4A41-BAEF-BB107984F0DC}"/>
              </a:ext>
            </a:extLst>
          </p:cNvPr>
          <p:cNvCxnSpPr>
            <a:cxnSpLocks/>
          </p:cNvCxnSpPr>
          <p:nvPr/>
        </p:nvCxnSpPr>
        <p:spPr bwMode="auto">
          <a:xfrm>
            <a:off x="2674625" y="1548511"/>
            <a:ext cx="6842" cy="1593850"/>
          </a:xfrm>
          <a:prstGeom prst="line">
            <a:avLst/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163AF7EB-9A23-9D47-84B2-82624477EB76}"/>
              </a:ext>
            </a:extLst>
          </p:cNvPr>
          <p:cNvCxnSpPr>
            <a:cxnSpLocks/>
          </p:cNvCxnSpPr>
          <p:nvPr/>
        </p:nvCxnSpPr>
        <p:spPr bwMode="auto">
          <a:xfrm>
            <a:off x="1384410" y="1548511"/>
            <a:ext cx="6842" cy="1593850"/>
          </a:xfrm>
          <a:prstGeom prst="line">
            <a:avLst/>
          </a:prstGeom>
          <a:noFill/>
          <a:ln w="15875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Oval 19"/>
          <p:cNvSpPr>
            <a:spLocks noChangeArrowheads="1"/>
          </p:cNvSpPr>
          <p:nvPr/>
        </p:nvSpPr>
        <p:spPr bwMode="auto">
          <a:xfrm>
            <a:off x="4192588" y="4946650"/>
            <a:ext cx="603250" cy="606425"/>
          </a:xfrm>
          <a:prstGeom prst="ellipse">
            <a:avLst/>
          </a:prstGeom>
          <a:solidFill>
            <a:srgbClr val="E3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Single-turn injection</a:t>
            </a: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127" name="Oval 5"/>
          <p:cNvSpPr>
            <a:spLocks noChangeArrowheads="1"/>
          </p:cNvSpPr>
          <p:nvPr/>
        </p:nvSpPr>
        <p:spPr bwMode="auto">
          <a:xfrm>
            <a:off x="4192588" y="35052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5128" name="Group 6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5135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5136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5137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5129" name="Line 11"/>
          <p:cNvSpPr>
            <a:spLocks noChangeShapeType="1"/>
          </p:cNvSpPr>
          <p:nvPr/>
        </p:nvSpPr>
        <p:spPr bwMode="auto">
          <a:xfrm flipV="1">
            <a:off x="4495800" y="3808413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0" name="Text Box 16"/>
          <p:cNvSpPr txBox="1">
            <a:spLocks noChangeArrowheads="1"/>
          </p:cNvSpPr>
          <p:nvPr/>
        </p:nvSpPr>
        <p:spPr bwMode="auto">
          <a:xfrm>
            <a:off x="3449077" y="1107801"/>
            <a:ext cx="490636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Kicker deflection places beam on central orbit:</a:t>
            </a:r>
          </a:p>
        </p:txBody>
      </p:sp>
      <p:graphicFrame>
        <p:nvGraphicFramePr>
          <p:cNvPr id="5122" name="Object 2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2" name="Line 2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33" name="Line 2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123" name="Object 2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34" name="Text Box 24"/>
          <p:cNvSpPr txBox="1">
            <a:spLocks noChangeArrowheads="1"/>
          </p:cNvSpPr>
          <p:nvPr/>
        </p:nvSpPr>
        <p:spPr bwMode="auto">
          <a:xfrm>
            <a:off x="3413441" y="762000"/>
            <a:ext cx="55863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Normalised</a:t>
            </a:r>
            <a:r>
              <a:rPr lang="en-US" altLang="en-US" dirty="0">
                <a:latin typeface="Arial"/>
                <a:cs typeface="Arial"/>
              </a:rPr>
              <a:t> phase space at </a:t>
            </a:r>
            <a:r>
              <a:rPr lang="en-US" altLang="en-US" dirty="0" err="1">
                <a:latin typeface="Arial"/>
                <a:cs typeface="Arial"/>
              </a:rPr>
              <a:t>centre</a:t>
            </a:r>
            <a:r>
              <a:rPr lang="en-US" altLang="en-US" dirty="0">
                <a:latin typeface="Arial"/>
                <a:cs typeface="Arial"/>
              </a:rPr>
              <a:t> of </a:t>
            </a:r>
            <a:r>
              <a:rPr lang="en-US" altLang="en-US" dirty="0" err="1">
                <a:latin typeface="Arial"/>
                <a:cs typeface="Arial"/>
              </a:rPr>
              <a:t>idealised</a:t>
            </a:r>
            <a:r>
              <a:rPr lang="en-US" altLang="en-US" dirty="0">
                <a:latin typeface="Arial"/>
                <a:cs typeface="Arial"/>
              </a:rPr>
              <a:t> kicker</a:t>
            </a:r>
          </a:p>
        </p:txBody>
      </p:sp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4736978" y="4415635"/>
            <a:ext cx="7104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ym typeface="Symbol" pitchFamily="18" charset="2"/>
              </a:rPr>
              <a:t></a:t>
            </a:r>
            <a:r>
              <a:rPr lang="en-US" altLang="en-US" baseline="-25000" dirty="0">
                <a:sym typeface="Symbol" pitchFamily="18" charset="2"/>
              </a:rPr>
              <a:t>kicker</a:t>
            </a:r>
            <a:endParaRPr lang="en-US" altLang="en-US" dirty="0">
              <a:sym typeface="Symbol" pitchFamily="18" charset="2"/>
            </a:endParaRP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E705AC3-8044-E146-B074-EFF0A4939DD1}"/>
              </a:ext>
            </a:extLst>
          </p:cNvPr>
          <p:cNvGrpSpPr/>
          <p:nvPr/>
        </p:nvGrpSpPr>
        <p:grpSpPr>
          <a:xfrm>
            <a:off x="94195" y="825754"/>
            <a:ext cx="3339380" cy="2603246"/>
            <a:chOff x="94195" y="825754"/>
            <a:chExt cx="3339380" cy="2603246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466EE59-1199-F74F-8EE1-C2A347C9FB26}"/>
                </a:ext>
              </a:extLst>
            </p:cNvPr>
            <p:cNvSpPr/>
            <p:nvPr/>
          </p:nvSpPr>
          <p:spPr bwMode="auto">
            <a:xfrm>
              <a:off x="94195" y="832098"/>
              <a:ext cx="3339380" cy="259690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6D04FF4-CFFD-6F43-852F-F86009088502}"/>
                </a:ext>
              </a:extLst>
            </p:cNvPr>
            <p:cNvGrpSpPr/>
            <p:nvPr/>
          </p:nvGrpSpPr>
          <p:grpSpPr>
            <a:xfrm>
              <a:off x="244539" y="825754"/>
              <a:ext cx="3092450" cy="2472818"/>
              <a:chOff x="473075" y="773369"/>
              <a:chExt cx="8526463" cy="4619284"/>
            </a:xfrm>
          </p:grpSpPr>
          <p:sp>
            <p:nvSpPr>
              <p:cNvPr id="24" name="Text Box 4">
                <a:extLst>
                  <a:ext uri="{FF2B5EF4-FFF2-40B4-BE49-F238E27FC236}">
                    <a16:creationId xmlns:a16="http://schemas.microsoft.com/office/drawing/2014/main" id="{F4335C9F-0FBF-0045-9DA0-03B8C34D953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2970885" y="1606056"/>
                <a:ext cx="3691399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Septum magnet</a:t>
                </a:r>
              </a:p>
            </p:txBody>
          </p:sp>
          <p:sp>
            <p:nvSpPr>
              <p:cNvPr id="26" name="Rectangle 7">
                <a:extLst>
                  <a:ext uri="{FF2B5EF4-FFF2-40B4-BE49-F238E27FC236}">
                    <a16:creationId xmlns:a16="http://schemas.microsoft.com/office/drawing/2014/main" id="{2E99A1E9-51D7-BC41-BCD3-B39CCEF0DCB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6375" y="3709988"/>
                <a:ext cx="1289050" cy="762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7" name="Rectangle 9">
                <a:extLst>
                  <a:ext uri="{FF2B5EF4-FFF2-40B4-BE49-F238E27FC236}">
                    <a16:creationId xmlns:a16="http://schemas.microsoft.com/office/drawing/2014/main" id="{499D7EE8-3AC2-304C-836C-E8F11CF2014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5916">
                <a:off x="2901950" y="3276600"/>
                <a:ext cx="1139825" cy="1524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8" name="Rectangle 10">
                <a:extLst>
                  <a:ext uri="{FF2B5EF4-FFF2-40B4-BE49-F238E27FC236}">
                    <a16:creationId xmlns:a16="http://schemas.microsoft.com/office/drawing/2014/main" id="{075DFEDE-0015-1D4B-938A-C6D1A0E6D96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75636">
                <a:off x="3357563" y="2366963"/>
                <a:ext cx="1138237" cy="379412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29" name="Rectangle 11">
                <a:extLst>
                  <a:ext uri="{FF2B5EF4-FFF2-40B4-BE49-F238E27FC236}">
                    <a16:creationId xmlns:a16="http://schemas.microsoft.com/office/drawing/2014/main" id="{54C0A4DD-9735-AE44-8127-D315CD85BFC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6556375" y="4545013"/>
                <a:ext cx="1289050" cy="76200"/>
              </a:xfrm>
              <a:prstGeom prst="rect">
                <a:avLst/>
              </a:prstGeom>
              <a:pattFill prst="ltDnDiag">
                <a:fgClr>
                  <a:schemeClr val="tx1"/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30" name="Line 6">
                <a:extLst>
                  <a:ext uri="{FF2B5EF4-FFF2-40B4-BE49-F238E27FC236}">
                    <a16:creationId xmlns:a16="http://schemas.microsoft.com/office/drawing/2014/main" id="{5F45D1A3-6C32-1F49-9CE7-FC3B5AE3BB9B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075" y="4187825"/>
                <a:ext cx="84423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dash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/>
              </a:p>
            </p:txBody>
          </p:sp>
          <p:sp>
            <p:nvSpPr>
              <p:cNvPr id="31" name="Rectangle 15">
                <a:extLst>
                  <a:ext uri="{FF2B5EF4-FFF2-40B4-BE49-F238E27FC236}">
                    <a16:creationId xmlns:a16="http://schemas.microsoft.com/office/drawing/2014/main" id="{CFE3A7FB-387F-AF46-ADFC-4B5A7DE9047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5407025" y="3505200"/>
                <a:ext cx="301625" cy="1295400"/>
              </a:xfrm>
              <a:prstGeom prst="rect">
                <a:avLst/>
              </a:prstGeom>
              <a:noFill/>
              <a:ln w="9525" algn="ctr">
                <a:solidFill>
                  <a:schemeClr val="tx1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 sz="1200"/>
              </a:p>
            </p:txBody>
          </p:sp>
          <p:sp>
            <p:nvSpPr>
              <p:cNvPr id="32" name="Text Box 39">
                <a:extLst>
                  <a:ext uri="{FF2B5EF4-FFF2-40B4-BE49-F238E27FC236}">
                    <a16:creationId xmlns:a16="http://schemas.microsoft.com/office/drawing/2014/main" id="{A825C48E-F4F6-3742-BAC2-759A5BF0D954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21599314" flipH="1">
                <a:off x="525015" y="773369"/>
                <a:ext cx="3337817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>
                    <a:solidFill>
                      <a:srgbClr val="FF0000"/>
                    </a:solidFill>
                  </a:rPr>
                  <a:t>Injected beam</a:t>
                </a:r>
              </a:p>
            </p:txBody>
          </p:sp>
          <p:sp>
            <p:nvSpPr>
              <p:cNvPr id="33" name="Text Box 41">
                <a:extLst>
                  <a:ext uri="{FF2B5EF4-FFF2-40B4-BE49-F238E27FC236}">
                    <a16:creationId xmlns:a16="http://schemas.microsoft.com/office/drawing/2014/main" id="{87100E4D-4784-2041-813F-39450A85B91F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1104832" y="3748831"/>
                <a:ext cx="3952168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Circulating beam</a:t>
                </a:r>
              </a:p>
            </p:txBody>
          </p:sp>
          <p:sp>
            <p:nvSpPr>
              <p:cNvPr id="34" name="Freeform 42">
                <a:extLst>
                  <a:ext uri="{FF2B5EF4-FFF2-40B4-BE49-F238E27FC236}">
                    <a16:creationId xmlns:a16="http://schemas.microsoft.com/office/drawing/2014/main" id="{DE857C17-45C3-324B-958D-B78FC5A12B0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52650" y="1228725"/>
                <a:ext cx="6846888" cy="2959100"/>
              </a:xfrm>
              <a:custGeom>
                <a:avLst/>
                <a:gdLst>
                  <a:gd name="T0" fmla="*/ 0 w 4313"/>
                  <a:gd name="T1" fmla="*/ 0 h 1864"/>
                  <a:gd name="T2" fmla="*/ 2147483647 w 4313"/>
                  <a:gd name="T3" fmla="*/ 2147483647 h 1864"/>
                  <a:gd name="T4" fmla="*/ 2147483647 w 4313"/>
                  <a:gd name="T5" fmla="*/ 2147483647 h 1864"/>
                  <a:gd name="T6" fmla="*/ 2147483647 w 4313"/>
                  <a:gd name="T7" fmla="*/ 2147483647 h 1864"/>
                  <a:gd name="T8" fmla="*/ 2147483647 w 4313"/>
                  <a:gd name="T9" fmla="*/ 2147483647 h 1864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313"/>
                  <a:gd name="T16" fmla="*/ 0 h 1864"/>
                  <a:gd name="T17" fmla="*/ 4313 w 4313"/>
                  <a:gd name="T18" fmla="*/ 1864 h 1864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313" h="1864">
                    <a:moveTo>
                      <a:pt x="0" y="0"/>
                    </a:moveTo>
                    <a:lnTo>
                      <a:pt x="950" y="1195"/>
                    </a:lnTo>
                    <a:lnTo>
                      <a:pt x="2145" y="1673"/>
                    </a:lnTo>
                    <a:lnTo>
                      <a:pt x="3245" y="1864"/>
                    </a:lnTo>
                    <a:lnTo>
                      <a:pt x="4313" y="1863"/>
                    </a:lnTo>
                  </a:path>
                </a:pathLst>
              </a:custGeom>
              <a:noFill/>
              <a:ln w="25400" cap="flat" cmpd="sng">
                <a:solidFill>
                  <a:srgbClr val="FF0000"/>
                </a:solidFill>
                <a:prstDash val="solid"/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/>
              </a:p>
            </p:txBody>
          </p:sp>
          <p:sp>
            <p:nvSpPr>
              <p:cNvPr id="35" name="Text Box 43">
                <a:extLst>
                  <a:ext uri="{FF2B5EF4-FFF2-40B4-BE49-F238E27FC236}">
                    <a16:creationId xmlns:a16="http://schemas.microsoft.com/office/drawing/2014/main" id="{B638DF93-6A05-D049-9086-33BC1543CF6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4530510" y="4875212"/>
                <a:ext cx="1972106" cy="51744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D-quad</a:t>
                </a:r>
              </a:p>
            </p:txBody>
          </p:sp>
          <p:sp>
            <p:nvSpPr>
              <p:cNvPr id="36" name="Line 44">
                <a:extLst>
                  <a:ext uri="{FF2B5EF4-FFF2-40B4-BE49-F238E27FC236}">
                    <a16:creationId xmlns:a16="http://schemas.microsoft.com/office/drawing/2014/main" id="{44615894-C465-B940-9570-124A81200EE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73075" y="4187826"/>
                <a:ext cx="5845176" cy="0"/>
              </a:xfrm>
              <a:prstGeom prst="line">
                <a:avLst/>
              </a:prstGeom>
              <a:noFill/>
              <a:ln w="25400">
                <a:solidFill>
                  <a:schemeClr val="tx1"/>
                </a:solidFill>
                <a:round/>
                <a:headEnd/>
                <a:tailEnd type="triangle" w="lg" len="lg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 sz="1200" dirty="0"/>
              </a:p>
            </p:txBody>
          </p:sp>
          <p:sp>
            <p:nvSpPr>
              <p:cNvPr id="25" name="Text Box 5">
                <a:extLst>
                  <a:ext uri="{FF2B5EF4-FFF2-40B4-BE49-F238E27FC236}">
                    <a16:creationId xmlns:a16="http://schemas.microsoft.com/office/drawing/2014/main" id="{13CA887F-AF98-B146-BA24-1A3ADA3939A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flipH="1">
                <a:off x="6098693" y="2708610"/>
                <a:ext cx="2016301" cy="862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200" b="1" dirty="0"/>
                  <a:t>Kicker</a:t>
                </a:r>
                <a:br>
                  <a:rPr lang="en-US" altLang="en-US" sz="1200" b="1" dirty="0"/>
                </a:br>
                <a:r>
                  <a:rPr lang="en-US" altLang="en-US" sz="1200" b="1" dirty="0"/>
                  <a:t>magnet</a:t>
                </a:r>
              </a:p>
            </p:txBody>
          </p:sp>
        </p:grp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17D3F2AA-8A40-9940-91A0-0AABA0CCB1F8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2674625" y="1548511"/>
              <a:ext cx="6842" cy="1593850"/>
            </a:xfrm>
            <a:prstGeom prst="line">
              <a:avLst/>
            </a:prstGeom>
            <a:noFill/>
            <a:ln w="1587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</p:spTree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Oval 26"/>
          <p:cNvSpPr>
            <a:spLocks noChangeArrowheads="1"/>
          </p:cNvSpPr>
          <p:nvPr/>
        </p:nvSpPr>
        <p:spPr bwMode="auto">
          <a:xfrm>
            <a:off x="4192588" y="4946650"/>
            <a:ext cx="603250" cy="606425"/>
          </a:xfrm>
          <a:prstGeom prst="ellipse">
            <a:avLst/>
          </a:prstGeom>
          <a:solidFill>
            <a:srgbClr val="E3F2F3"/>
          </a:solidFill>
          <a:ln w="9525">
            <a:solidFill>
              <a:schemeClr val="accent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oscillations</a:t>
            </a:r>
          </a:p>
        </p:txBody>
      </p:sp>
      <p:sp>
        <p:nvSpPr>
          <p:cNvPr id="6150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151" name="Oval 5"/>
          <p:cNvSpPr>
            <a:spLocks noChangeArrowheads="1"/>
          </p:cNvSpPr>
          <p:nvPr/>
        </p:nvSpPr>
        <p:spPr bwMode="auto">
          <a:xfrm>
            <a:off x="4192588" y="3732213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152" name="Group 6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6159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160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6161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6153" name="Line 10"/>
          <p:cNvSpPr>
            <a:spLocks noChangeShapeType="1"/>
          </p:cNvSpPr>
          <p:nvPr/>
        </p:nvSpPr>
        <p:spPr bwMode="auto">
          <a:xfrm flipV="1">
            <a:off x="4495800" y="4035425"/>
            <a:ext cx="0" cy="1214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5" name="Oval 16"/>
          <p:cNvSpPr>
            <a:spLocks noChangeArrowheads="1"/>
          </p:cNvSpPr>
          <p:nvPr/>
        </p:nvSpPr>
        <p:spPr bwMode="auto">
          <a:xfrm>
            <a:off x="3965575" y="3278188"/>
            <a:ext cx="1062038" cy="10620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6146" name="Object 27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7" name="Line 28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158" name="Line 29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6147" name="Object 30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3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4563854" y="4415635"/>
            <a:ext cx="10567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ym typeface="Symbol" pitchFamily="18" charset="2"/>
              </a:rPr>
              <a:t></a:t>
            </a:r>
            <a:r>
              <a:rPr lang="en-US" altLang="en-US" baseline="-25000" dirty="0">
                <a:sym typeface="Symbol" pitchFamily="18" charset="2"/>
              </a:rPr>
              <a:t>kicker</a:t>
            </a:r>
            <a:r>
              <a:rPr lang="en-US" altLang="en-US" dirty="0">
                <a:sym typeface="Symbol" pitchFamily="18" charset="2"/>
              </a:rPr>
              <a:t> - </a:t>
            </a:r>
            <a:r>
              <a:rPr lang="en-US" altLang="en-US" dirty="0" err="1">
                <a:sym typeface="Symbol" pitchFamily="18" charset="2"/>
              </a:rPr>
              <a:t>Δ</a:t>
            </a:r>
            <a:endParaRPr lang="en-US" altLang="en-US" dirty="0">
              <a:sym typeface="Symbol" pitchFamily="18" charset="2"/>
            </a:endParaRPr>
          </a:p>
        </p:txBody>
      </p:sp>
      <p:sp>
        <p:nvSpPr>
          <p:cNvPr id="19" name="Text Box 15"/>
          <p:cNvSpPr txBox="1">
            <a:spLocks noChangeArrowheads="1"/>
          </p:cNvSpPr>
          <p:nvPr/>
        </p:nvSpPr>
        <p:spPr bwMode="auto">
          <a:xfrm>
            <a:off x="777250" y="848570"/>
            <a:ext cx="69976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For imperfect injection the beam oscillates around the central orbit,</a:t>
            </a:r>
          </a:p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e.g. kick error, </a:t>
            </a:r>
            <a:r>
              <a:rPr lang="en-US" altLang="en-US" dirty="0" err="1">
                <a:latin typeface="Arial"/>
                <a:cs typeface="Arial"/>
                <a:sym typeface="Symbol" pitchFamily="18" charset="2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:</a:t>
            </a:r>
          </a:p>
        </p:txBody>
      </p:sp>
    </p:spTree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Oval 18"/>
          <p:cNvSpPr>
            <a:spLocks noChangeArrowheads="1"/>
          </p:cNvSpPr>
          <p:nvPr/>
        </p:nvSpPr>
        <p:spPr bwMode="auto">
          <a:xfrm>
            <a:off x="3965575" y="35814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3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oscillations</a:t>
            </a:r>
          </a:p>
        </p:txBody>
      </p:sp>
      <p:sp>
        <p:nvSpPr>
          <p:cNvPr id="7174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75" name="Oval 5"/>
          <p:cNvSpPr>
            <a:spLocks noChangeArrowheads="1"/>
          </p:cNvSpPr>
          <p:nvPr/>
        </p:nvSpPr>
        <p:spPr bwMode="auto">
          <a:xfrm>
            <a:off x="4192588" y="3732213"/>
            <a:ext cx="603250" cy="606425"/>
          </a:xfrm>
          <a:prstGeom prst="ellipse">
            <a:avLst/>
          </a:prstGeom>
          <a:noFill/>
          <a:ln w="19050">
            <a:solidFill>
              <a:srgbClr val="E3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7176" name="Group 6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7181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182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7183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7178" name="Oval 16"/>
          <p:cNvSpPr>
            <a:spLocks noChangeArrowheads="1"/>
          </p:cNvSpPr>
          <p:nvPr/>
        </p:nvSpPr>
        <p:spPr bwMode="auto">
          <a:xfrm>
            <a:off x="3965575" y="3278188"/>
            <a:ext cx="1062038" cy="10620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7170" name="Object 19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9" name="Line 2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80" name="Line 2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7171" name="Object 22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8"/>
          <p:cNvSpPr txBox="1">
            <a:spLocks noChangeArrowheads="1"/>
          </p:cNvSpPr>
          <p:nvPr/>
        </p:nvSpPr>
        <p:spPr bwMode="auto">
          <a:xfrm>
            <a:off x="853145" y="1531625"/>
            <a:ext cx="21250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sym typeface="Symbol" pitchFamily="18" charset="2"/>
              </a:rPr>
              <a:t>After 1 turn…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777250" y="848570"/>
            <a:ext cx="69976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For imperfect injection the beam oscillates around the central orbit,</a:t>
            </a:r>
          </a:p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e.g. kick error, </a:t>
            </a:r>
            <a:r>
              <a:rPr lang="en-US" altLang="en-US" dirty="0" err="1">
                <a:latin typeface="Arial"/>
                <a:cs typeface="Arial"/>
                <a:sym typeface="Symbol" pitchFamily="18" charset="2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:</a:t>
            </a:r>
          </a:p>
        </p:txBody>
      </p:sp>
    </p:spTree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Oval 2"/>
          <p:cNvSpPr>
            <a:spLocks noChangeArrowheads="1"/>
          </p:cNvSpPr>
          <p:nvPr/>
        </p:nvSpPr>
        <p:spPr bwMode="auto">
          <a:xfrm>
            <a:off x="4116388" y="32766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7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oscillations</a:t>
            </a:r>
          </a:p>
        </p:txBody>
      </p:sp>
      <p:sp>
        <p:nvSpPr>
          <p:cNvPr id="8198" name="Rectangle 4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9" name="Oval 6"/>
          <p:cNvSpPr>
            <a:spLocks noChangeArrowheads="1"/>
          </p:cNvSpPr>
          <p:nvPr/>
        </p:nvSpPr>
        <p:spPr bwMode="auto">
          <a:xfrm>
            <a:off x="4192588" y="3732213"/>
            <a:ext cx="603250" cy="606425"/>
          </a:xfrm>
          <a:prstGeom prst="ellipse">
            <a:avLst/>
          </a:prstGeom>
          <a:noFill/>
          <a:ln w="19050">
            <a:solidFill>
              <a:srgbClr val="E3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8200" name="Group 7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8205" name="Oval 8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206" name="Line 9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207" name="Line 10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202" name="Oval 17"/>
          <p:cNvSpPr>
            <a:spLocks noChangeArrowheads="1"/>
          </p:cNvSpPr>
          <p:nvPr/>
        </p:nvSpPr>
        <p:spPr bwMode="auto">
          <a:xfrm>
            <a:off x="3965575" y="3278188"/>
            <a:ext cx="1062038" cy="10620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8194" name="Object 19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03" name="Line 2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204" name="Line 2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8195" name="Object 22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18"/>
          <p:cNvSpPr txBox="1">
            <a:spLocks noChangeArrowheads="1"/>
          </p:cNvSpPr>
          <p:nvPr/>
        </p:nvSpPr>
        <p:spPr bwMode="auto">
          <a:xfrm>
            <a:off x="853145" y="1531625"/>
            <a:ext cx="21250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sym typeface="Symbol" pitchFamily="18" charset="2"/>
              </a:rPr>
              <a:t>After 2 turns…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777250" y="848570"/>
            <a:ext cx="69976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For imperfect injection the beam oscillates around the central orbit,</a:t>
            </a:r>
          </a:p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e.g. kick error, </a:t>
            </a:r>
            <a:r>
              <a:rPr lang="en-US" altLang="en-US" dirty="0" err="1">
                <a:latin typeface="Arial"/>
                <a:cs typeface="Arial"/>
                <a:sym typeface="Symbol" pitchFamily="18" charset="2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:</a:t>
            </a: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Oval 2"/>
          <p:cNvSpPr>
            <a:spLocks noChangeArrowheads="1"/>
          </p:cNvSpPr>
          <p:nvPr/>
        </p:nvSpPr>
        <p:spPr bwMode="auto">
          <a:xfrm>
            <a:off x="4419600" y="3429000"/>
            <a:ext cx="603250" cy="606425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221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47625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oscillations</a:t>
            </a:r>
          </a:p>
        </p:txBody>
      </p:sp>
      <p:sp>
        <p:nvSpPr>
          <p:cNvPr id="9222" name="Rectangle 4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223" name="Oval 6"/>
          <p:cNvSpPr>
            <a:spLocks noChangeArrowheads="1"/>
          </p:cNvSpPr>
          <p:nvPr/>
        </p:nvSpPr>
        <p:spPr bwMode="auto">
          <a:xfrm>
            <a:off x="4192588" y="3732213"/>
            <a:ext cx="603250" cy="606425"/>
          </a:xfrm>
          <a:prstGeom prst="ellipse">
            <a:avLst/>
          </a:prstGeom>
          <a:noFill/>
          <a:ln w="19050">
            <a:solidFill>
              <a:srgbClr val="E3F2F3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9224" name="Group 7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9229" name="Oval 8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9230" name="Line 9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231" name="Line 10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9226" name="Oval 17"/>
          <p:cNvSpPr>
            <a:spLocks noChangeArrowheads="1"/>
          </p:cNvSpPr>
          <p:nvPr/>
        </p:nvSpPr>
        <p:spPr bwMode="auto">
          <a:xfrm>
            <a:off x="3965575" y="3278188"/>
            <a:ext cx="1062038" cy="1062037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9218" name="Object 19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227" name="Line 2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228" name="Line 2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9219" name="Object 22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 Box 18"/>
          <p:cNvSpPr txBox="1">
            <a:spLocks noChangeArrowheads="1"/>
          </p:cNvSpPr>
          <p:nvPr/>
        </p:nvSpPr>
        <p:spPr bwMode="auto">
          <a:xfrm>
            <a:off x="853145" y="1531625"/>
            <a:ext cx="212506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sym typeface="Symbol" pitchFamily="18" charset="2"/>
              </a:rPr>
              <a:t>After 3 turns etc…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777250" y="848570"/>
            <a:ext cx="69976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For imperfect injection the beam oscillates around the central orbit,</a:t>
            </a:r>
          </a:p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e.g. kick error, </a:t>
            </a:r>
            <a:r>
              <a:rPr lang="en-US" altLang="en-US" dirty="0" err="1">
                <a:latin typeface="Arial"/>
                <a:cs typeface="Arial"/>
                <a:sym typeface="Symbol" pitchFamily="18" charset="2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:</a:t>
            </a: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oscillations</a:t>
            </a:r>
          </a:p>
        </p:txBody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8463" y="1000126"/>
            <a:ext cx="8229600" cy="683290"/>
          </a:xfrm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Betatron</a:t>
            </a:r>
            <a:r>
              <a:rPr lang="en-US" altLang="en-US" dirty="0">
                <a:latin typeface="Arial"/>
                <a:cs typeface="Arial"/>
              </a:rPr>
              <a:t> oscillations with respect to the Closed Orbit:</a:t>
            </a:r>
          </a:p>
        </p:txBody>
      </p:sp>
      <p:pic>
        <p:nvPicPr>
          <p:cNvPr id="6451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68" t="22125" r="9111" b="32234"/>
          <a:stretch>
            <a:fillRect/>
          </a:stretch>
        </p:blipFill>
        <p:spPr bwMode="auto">
          <a:xfrm>
            <a:off x="549275" y="1453790"/>
            <a:ext cx="8196263" cy="3471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7" name="Line 5"/>
          <p:cNvSpPr>
            <a:spLocks noChangeShapeType="1"/>
          </p:cNvSpPr>
          <p:nvPr/>
        </p:nvSpPr>
        <p:spPr bwMode="auto">
          <a:xfrm>
            <a:off x="777875" y="5097102"/>
            <a:ext cx="2049463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4518" name="Line 6"/>
          <p:cNvSpPr>
            <a:spLocks noChangeShapeType="1"/>
          </p:cNvSpPr>
          <p:nvPr/>
        </p:nvSpPr>
        <p:spPr bwMode="auto">
          <a:xfrm>
            <a:off x="2901950" y="5097102"/>
            <a:ext cx="5540375" cy="0"/>
          </a:xfrm>
          <a:prstGeom prst="line">
            <a:avLst/>
          </a:prstGeom>
          <a:noFill/>
          <a:ln w="15875">
            <a:solidFill>
              <a:srgbClr val="0000FF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4519" name="Text Box 7"/>
          <p:cNvSpPr txBox="1">
            <a:spLocks noChangeArrowheads="1"/>
          </p:cNvSpPr>
          <p:nvPr/>
        </p:nvSpPr>
        <p:spPr bwMode="auto">
          <a:xfrm>
            <a:off x="1354138" y="4792302"/>
            <a:ext cx="1168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</a:rPr>
              <a:t>Transfer line</a:t>
            </a:r>
          </a:p>
        </p:txBody>
      </p:sp>
      <p:sp>
        <p:nvSpPr>
          <p:cNvPr id="64520" name="Text Box 8"/>
          <p:cNvSpPr txBox="1">
            <a:spLocks noChangeArrowheads="1"/>
          </p:cNvSpPr>
          <p:nvPr/>
        </p:nvSpPr>
        <p:spPr bwMode="auto">
          <a:xfrm>
            <a:off x="4954588" y="4793890"/>
            <a:ext cx="13462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0000FF"/>
                </a:solidFill>
              </a:rPr>
              <a:t>LHC (first turn)</a:t>
            </a:r>
          </a:p>
        </p:txBody>
      </p:sp>
      <p:sp>
        <p:nvSpPr>
          <p:cNvPr id="64521" name="Text Box 10"/>
          <p:cNvSpPr txBox="1">
            <a:spLocks noChangeArrowheads="1"/>
          </p:cNvSpPr>
          <p:nvPr/>
        </p:nvSpPr>
        <p:spPr bwMode="auto">
          <a:xfrm>
            <a:off x="7531100" y="1985602"/>
            <a:ext cx="9826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</a:rPr>
              <a:t>Horizontal</a:t>
            </a:r>
          </a:p>
        </p:txBody>
      </p:sp>
      <p:sp>
        <p:nvSpPr>
          <p:cNvPr id="64522" name="Text Box 11"/>
          <p:cNvSpPr txBox="1">
            <a:spLocks noChangeArrowheads="1"/>
          </p:cNvSpPr>
          <p:nvPr/>
        </p:nvSpPr>
        <p:spPr bwMode="auto">
          <a:xfrm>
            <a:off x="7713663" y="3503252"/>
            <a:ext cx="7762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0000FF"/>
                </a:solidFill>
              </a:rPr>
              <a:t>Vertical</a:t>
            </a:r>
          </a:p>
        </p:txBody>
      </p:sp>
      <p:sp>
        <p:nvSpPr>
          <p:cNvPr id="12" name="Rectangle 3">
            <a:extLst>
              <a:ext uri="{FF2B5EF4-FFF2-40B4-BE49-F238E27FC236}">
                <a16:creationId xmlns:a16="http://schemas.microsoft.com/office/drawing/2014/main" id="{86CCF01F-1088-1A44-8F6F-E194335FFB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8463" y="5387492"/>
            <a:ext cx="8229600" cy="1229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kern="0" dirty="0">
                <a:latin typeface="Arial"/>
                <a:cs typeface="Arial"/>
              </a:rPr>
              <a:t>Angular errors from septa and kicker have different orbit pattern</a:t>
            </a:r>
          </a:p>
          <a:p>
            <a:pPr eaLnBrk="1" hangingPunct="1"/>
            <a:r>
              <a:rPr lang="en-US" altLang="en-US" kern="0" dirty="0">
                <a:latin typeface="Arial"/>
                <a:cs typeface="Arial"/>
              </a:rPr>
              <a:t>Correct the difference between injected beam and closed orbit</a:t>
            </a:r>
            <a:br>
              <a:rPr lang="en-US" altLang="en-US" kern="0" dirty="0">
                <a:latin typeface="Arial"/>
                <a:cs typeface="Arial"/>
              </a:rPr>
            </a:br>
            <a:r>
              <a:rPr lang="en-US" altLang="en-US" kern="0" dirty="0">
                <a:latin typeface="Arial"/>
                <a:cs typeface="Arial"/>
              </a:rPr>
              <a:t>or 1</a:t>
            </a:r>
            <a:r>
              <a:rPr lang="en-US" altLang="en-US" kern="0" baseline="30000" dirty="0">
                <a:latin typeface="Arial"/>
                <a:cs typeface="Arial"/>
              </a:rPr>
              <a:t>st</a:t>
            </a:r>
            <a:r>
              <a:rPr lang="en-US" altLang="en-US" kern="0" dirty="0">
                <a:latin typeface="Arial"/>
                <a:cs typeface="Arial"/>
              </a:rPr>
              <a:t> and 2</a:t>
            </a:r>
            <a:r>
              <a:rPr lang="en-US" altLang="en-US" kern="0" baseline="30000" dirty="0">
                <a:latin typeface="Arial"/>
                <a:cs typeface="Arial"/>
              </a:rPr>
              <a:t>nd</a:t>
            </a:r>
            <a:r>
              <a:rPr lang="en-US" altLang="en-US" kern="0" dirty="0">
                <a:latin typeface="Arial"/>
                <a:cs typeface="Arial"/>
              </a:rPr>
              <a:t> turn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60" descr="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242" name="Object 53"/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10242" name="Object 5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43" name="Object 56"/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10243" name="Object 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48" name="Rectangle 58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6541106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6" t="11832" r="2739" b="25768"/>
          <a:stretch/>
        </p:blipFill>
        <p:spPr bwMode="auto">
          <a:xfrm>
            <a:off x="3054100" y="1247630"/>
            <a:ext cx="6089176" cy="381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402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0090" y="1076255"/>
            <a:ext cx="3263486" cy="3111695"/>
          </a:xfrm>
          <a:noFill/>
        </p:spPr>
        <p:txBody>
          <a:bodyPr/>
          <a:lstStyle/>
          <a:p>
            <a:pPr eaLnBrk="1" hangingPunct="1"/>
            <a:r>
              <a:rPr lang="en-US" altLang="en-US" sz="1800" dirty="0">
                <a:latin typeface="Arial"/>
                <a:cs typeface="Arial"/>
              </a:rPr>
              <a:t>An accelerator has limited dynamic range</a:t>
            </a:r>
          </a:p>
          <a:p>
            <a:pPr eaLnBrk="1" hangingPunct="1"/>
            <a:r>
              <a:rPr lang="en-US" altLang="en-US" sz="1800" dirty="0">
                <a:latin typeface="Arial"/>
                <a:cs typeface="Arial"/>
              </a:rPr>
              <a:t>Chain of stages needed</a:t>
            </a:r>
            <a:br>
              <a:rPr lang="en-US" altLang="en-US" sz="1800" dirty="0">
                <a:latin typeface="Arial"/>
                <a:cs typeface="Arial"/>
              </a:rPr>
            </a:br>
            <a:r>
              <a:rPr lang="en-US" altLang="en-US" sz="1800" dirty="0">
                <a:latin typeface="Arial"/>
                <a:cs typeface="Arial"/>
              </a:rPr>
              <a:t>to reach high energy</a:t>
            </a:r>
          </a:p>
          <a:p>
            <a:pPr eaLnBrk="1" hangingPunct="1"/>
            <a:r>
              <a:rPr lang="en-US" altLang="en-US" sz="1800" dirty="0">
                <a:latin typeface="Arial"/>
                <a:cs typeface="Arial"/>
              </a:rPr>
              <a:t>Periodic re-filling of storage rings, like LHC</a:t>
            </a:r>
          </a:p>
          <a:p>
            <a:pPr eaLnBrk="1" hangingPunct="1"/>
            <a:r>
              <a:rPr lang="en-US" altLang="en-US" sz="1800" dirty="0">
                <a:latin typeface="Arial"/>
                <a:cs typeface="Arial"/>
              </a:rPr>
              <a:t>External facilities and experiments:</a:t>
            </a:r>
          </a:p>
          <a:p>
            <a:pPr lvl="1" eaLnBrk="1" hangingPunct="1"/>
            <a:r>
              <a:rPr lang="en-US" altLang="en-US" sz="1600" dirty="0">
                <a:latin typeface="Arial"/>
                <a:cs typeface="Arial"/>
              </a:rPr>
              <a:t>e.g. ISOLDE, HIRADMAT, AWAKE…</a:t>
            </a:r>
          </a:p>
        </p:txBody>
      </p:sp>
      <p:sp>
        <p:nvSpPr>
          <p:cNvPr id="59398" name="Rectangle 11"/>
          <p:cNvSpPr>
            <a:spLocks noChangeArrowheads="1"/>
          </p:cNvSpPr>
          <p:nvPr/>
        </p:nvSpPr>
        <p:spPr bwMode="auto">
          <a:xfrm>
            <a:off x="3586163" y="849313"/>
            <a:ext cx="5387975" cy="569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90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59400" name="Text Box 13"/>
          <p:cNvSpPr txBox="1">
            <a:spLocks noChangeArrowheads="1"/>
          </p:cNvSpPr>
          <p:nvPr/>
        </p:nvSpPr>
        <p:spPr bwMode="auto">
          <a:xfrm>
            <a:off x="245985" y="4376464"/>
            <a:ext cx="3491170" cy="646331"/>
          </a:xfrm>
          <a:prstGeom prst="rect">
            <a:avLst/>
          </a:prstGeom>
          <a:solidFill>
            <a:srgbClr val="FFFF99"/>
          </a:solidFill>
          <a:ln w="19050" algn="ctr">
            <a:solidFill>
              <a:schemeClr val="accent2"/>
            </a:solidFill>
            <a:miter lim="800000"/>
            <a:headEnd/>
            <a:tailEnd/>
          </a:ln>
        </p:spPr>
        <p:txBody>
          <a:bodyPr wrap="square" lIns="45720" rIns="4572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/>
            <a:r>
              <a:rPr lang="en-US" altLang="en-US" dirty="0">
                <a:latin typeface="Arial"/>
                <a:cs typeface="Arial"/>
              </a:rPr>
              <a:t>Beam transfer (into, out of, and between machines) is necessary.</a:t>
            </a: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and extraction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4651157" y="924465"/>
            <a:ext cx="3032538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CERN Accelerator Complex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4249F593-EBD8-B74D-B66A-B66DABF8E57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3" t="75772" r="527" b="3107"/>
          <a:stretch/>
        </p:blipFill>
        <p:spPr bwMode="auto">
          <a:xfrm>
            <a:off x="1067725" y="5136637"/>
            <a:ext cx="7872859" cy="155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56508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21" descr="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9" name="Object 56">
            <a:extLst>
              <a:ext uri="{FF2B5EF4-FFF2-40B4-BE49-F238E27FC236}">
                <a16:creationId xmlns:a16="http://schemas.microsoft.com/office/drawing/2014/main" id="{C0DB51D4-00E6-774F-A40D-96A4411D7E8E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190440" progId="Equation.3">
                  <p:embed/>
                </p:oleObj>
              </mc:Choice>
              <mc:Fallback>
                <p:oleObj name="Equation" r:id="rId3" imgW="190440" imgH="190440" progId="Equation.3">
                  <p:embed/>
                  <p:pic>
                    <p:nvPicPr>
                      <p:cNvPr id="9" name="Object 56">
                        <a:extLst>
                          <a:ext uri="{FF2B5EF4-FFF2-40B4-BE49-F238E27FC236}">
                            <a16:creationId xmlns:a16="http://schemas.microsoft.com/office/drawing/2014/main" id="{C0DB51D4-00E6-774F-A40D-96A4411D7E8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3">
            <a:extLst>
              <a:ext uri="{FF2B5EF4-FFF2-40B4-BE49-F238E27FC236}">
                <a16:creationId xmlns:a16="http://schemas.microsoft.com/office/drawing/2014/main" id="{C361AEE6-6C8C-814C-B446-B02D12B83DC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190440" progId="Equation.3">
                  <p:embed/>
                </p:oleObj>
              </mc:Choice>
              <mc:Fallback>
                <p:oleObj name="Equation" r:id="rId5" imgW="164880" imgH="190440" progId="Equation.3">
                  <p:embed/>
                  <p:pic>
                    <p:nvPicPr>
                      <p:cNvPr id="10" name="Object 53">
                        <a:extLst>
                          <a:ext uri="{FF2B5EF4-FFF2-40B4-BE49-F238E27FC236}">
                            <a16:creationId xmlns:a16="http://schemas.microsoft.com/office/drawing/2014/main" id="{C361AEE6-6C8C-814C-B446-B02D12B83DC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9955581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24" descr="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9" name="Object 56">
            <a:extLst>
              <a:ext uri="{FF2B5EF4-FFF2-40B4-BE49-F238E27FC236}">
                <a16:creationId xmlns:a16="http://schemas.microsoft.com/office/drawing/2014/main" id="{4FA2BA3B-B9E5-9E41-8BB7-788F559EC55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190440" progId="Equation.3">
                  <p:embed/>
                </p:oleObj>
              </mc:Choice>
              <mc:Fallback>
                <p:oleObj name="Equation" r:id="rId3" imgW="190440" imgH="190440" progId="Equation.3">
                  <p:embed/>
                  <p:pic>
                    <p:nvPicPr>
                      <p:cNvPr id="9" name="Object 56">
                        <a:extLst>
                          <a:ext uri="{FF2B5EF4-FFF2-40B4-BE49-F238E27FC236}">
                            <a16:creationId xmlns:a16="http://schemas.microsoft.com/office/drawing/2014/main" id="{4FA2BA3B-B9E5-9E41-8BB7-788F559EC55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3">
            <a:extLst>
              <a:ext uri="{FF2B5EF4-FFF2-40B4-BE49-F238E27FC236}">
                <a16:creationId xmlns:a16="http://schemas.microsoft.com/office/drawing/2014/main" id="{A72062DE-68D8-5C4A-80DB-8A0977CF6B7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190440" progId="Equation.3">
                  <p:embed/>
                </p:oleObj>
              </mc:Choice>
              <mc:Fallback>
                <p:oleObj name="Equation" r:id="rId5" imgW="164880" imgH="190440" progId="Equation.3">
                  <p:embed/>
                  <p:pic>
                    <p:nvPicPr>
                      <p:cNvPr id="11" name="Object 53">
                        <a:extLst>
                          <a:ext uri="{FF2B5EF4-FFF2-40B4-BE49-F238E27FC236}">
                            <a16:creationId xmlns:a16="http://schemas.microsoft.com/office/drawing/2014/main" id="{A72062DE-68D8-5C4A-80DB-8A0977CF6B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73876343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21" descr="6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9" name="Object 56">
            <a:extLst>
              <a:ext uri="{FF2B5EF4-FFF2-40B4-BE49-F238E27FC236}">
                <a16:creationId xmlns:a16="http://schemas.microsoft.com/office/drawing/2014/main" id="{CDF3D14F-5E9C-2D4F-8F3F-FDA8D1E248A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190440" progId="Equation.3">
                  <p:embed/>
                </p:oleObj>
              </mc:Choice>
              <mc:Fallback>
                <p:oleObj name="Equation" r:id="rId3" imgW="190440" imgH="190440" progId="Equation.3">
                  <p:embed/>
                  <p:pic>
                    <p:nvPicPr>
                      <p:cNvPr id="9" name="Object 56">
                        <a:extLst>
                          <a:ext uri="{FF2B5EF4-FFF2-40B4-BE49-F238E27FC236}">
                            <a16:creationId xmlns:a16="http://schemas.microsoft.com/office/drawing/2014/main" id="{CDF3D14F-5E9C-2D4F-8F3F-FDA8D1E248A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3">
            <a:extLst>
              <a:ext uri="{FF2B5EF4-FFF2-40B4-BE49-F238E27FC236}">
                <a16:creationId xmlns:a16="http://schemas.microsoft.com/office/drawing/2014/main" id="{D218E423-160A-8B43-940E-0A0E7FDC2ED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190440" progId="Equation.3">
                  <p:embed/>
                </p:oleObj>
              </mc:Choice>
              <mc:Fallback>
                <p:oleObj name="Equation" r:id="rId5" imgW="164880" imgH="190440" progId="Equation.3">
                  <p:embed/>
                  <p:pic>
                    <p:nvPicPr>
                      <p:cNvPr id="11" name="Object 53">
                        <a:extLst>
                          <a:ext uri="{FF2B5EF4-FFF2-40B4-BE49-F238E27FC236}">
                            <a16:creationId xmlns:a16="http://schemas.microsoft.com/office/drawing/2014/main" id="{D218E423-160A-8B43-940E-0A0E7FDC2E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45459199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19" descr="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9" name="Object 56">
            <a:extLst>
              <a:ext uri="{FF2B5EF4-FFF2-40B4-BE49-F238E27FC236}">
                <a16:creationId xmlns:a16="http://schemas.microsoft.com/office/drawing/2014/main" id="{B26B773B-23AC-484D-B74C-E66ACC669C2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190440" progId="Equation.3">
                  <p:embed/>
                </p:oleObj>
              </mc:Choice>
              <mc:Fallback>
                <p:oleObj name="Equation" r:id="rId3" imgW="190440" imgH="190440" progId="Equation.3">
                  <p:embed/>
                  <p:pic>
                    <p:nvPicPr>
                      <p:cNvPr id="9" name="Object 56">
                        <a:extLst>
                          <a:ext uri="{FF2B5EF4-FFF2-40B4-BE49-F238E27FC236}">
                            <a16:creationId xmlns:a16="http://schemas.microsoft.com/office/drawing/2014/main" id="{B26B773B-23AC-484D-B74C-E66ACC669C2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3">
            <a:extLst>
              <a:ext uri="{FF2B5EF4-FFF2-40B4-BE49-F238E27FC236}">
                <a16:creationId xmlns:a16="http://schemas.microsoft.com/office/drawing/2014/main" id="{BD46BFE5-629F-4E41-9E2F-04368B07581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190440" progId="Equation.3">
                  <p:embed/>
                </p:oleObj>
              </mc:Choice>
              <mc:Fallback>
                <p:oleObj name="Equation" r:id="rId5" imgW="164880" imgH="190440" progId="Equation.3">
                  <p:embed/>
                  <p:pic>
                    <p:nvPicPr>
                      <p:cNvPr id="11" name="Object 53">
                        <a:extLst>
                          <a:ext uri="{FF2B5EF4-FFF2-40B4-BE49-F238E27FC236}">
                            <a16:creationId xmlns:a16="http://schemas.microsoft.com/office/drawing/2014/main" id="{BD46BFE5-629F-4E41-9E2F-04368B07581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4936402"/>
      </p:ext>
    </p:extLst>
  </p:cSld>
  <p:clrMapOvr>
    <a:masterClrMapping/>
  </p:clrMapOvr>
  <p:transition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18" descr="13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9" name="Object 56">
            <a:extLst>
              <a:ext uri="{FF2B5EF4-FFF2-40B4-BE49-F238E27FC236}">
                <a16:creationId xmlns:a16="http://schemas.microsoft.com/office/drawing/2014/main" id="{C3971645-E268-C744-A9E8-26EF5F337A34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190440" progId="Equation.3">
                  <p:embed/>
                </p:oleObj>
              </mc:Choice>
              <mc:Fallback>
                <p:oleObj name="Equation" r:id="rId3" imgW="190440" imgH="190440" progId="Equation.3">
                  <p:embed/>
                  <p:pic>
                    <p:nvPicPr>
                      <p:cNvPr id="9" name="Object 56">
                        <a:extLst>
                          <a:ext uri="{FF2B5EF4-FFF2-40B4-BE49-F238E27FC236}">
                            <a16:creationId xmlns:a16="http://schemas.microsoft.com/office/drawing/2014/main" id="{C3971645-E268-C744-A9E8-26EF5F337A3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3">
            <a:extLst>
              <a:ext uri="{FF2B5EF4-FFF2-40B4-BE49-F238E27FC236}">
                <a16:creationId xmlns:a16="http://schemas.microsoft.com/office/drawing/2014/main" id="{37CDC5ED-ACA7-1C45-9A5A-39480AD9CC9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190440" progId="Equation.3">
                  <p:embed/>
                </p:oleObj>
              </mc:Choice>
              <mc:Fallback>
                <p:oleObj name="Equation" r:id="rId5" imgW="164880" imgH="190440" progId="Equation.3">
                  <p:embed/>
                  <p:pic>
                    <p:nvPicPr>
                      <p:cNvPr id="11" name="Object 53">
                        <a:extLst>
                          <a:ext uri="{FF2B5EF4-FFF2-40B4-BE49-F238E27FC236}">
                            <a16:creationId xmlns:a16="http://schemas.microsoft.com/office/drawing/2014/main" id="{37CDC5ED-ACA7-1C45-9A5A-39480AD9CC9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5043904"/>
      </p:ext>
    </p:extLst>
  </p:cSld>
  <p:clrMapOvr>
    <a:masterClrMapping/>
  </p:clrMapOvr>
  <p:transition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8" name="Picture 18" descr="18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9" name="Object 56">
            <a:extLst>
              <a:ext uri="{FF2B5EF4-FFF2-40B4-BE49-F238E27FC236}">
                <a16:creationId xmlns:a16="http://schemas.microsoft.com/office/drawing/2014/main" id="{A130D867-3F14-664B-90A1-BB7885EADF89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190440" progId="Equation.3">
                  <p:embed/>
                </p:oleObj>
              </mc:Choice>
              <mc:Fallback>
                <p:oleObj name="Equation" r:id="rId3" imgW="190440" imgH="190440" progId="Equation.3">
                  <p:embed/>
                  <p:pic>
                    <p:nvPicPr>
                      <p:cNvPr id="9" name="Object 56">
                        <a:extLst>
                          <a:ext uri="{FF2B5EF4-FFF2-40B4-BE49-F238E27FC236}">
                            <a16:creationId xmlns:a16="http://schemas.microsoft.com/office/drawing/2014/main" id="{A130D867-3F14-664B-90A1-BB7885EADF8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3">
            <a:extLst>
              <a:ext uri="{FF2B5EF4-FFF2-40B4-BE49-F238E27FC236}">
                <a16:creationId xmlns:a16="http://schemas.microsoft.com/office/drawing/2014/main" id="{18C4BB7A-1213-AF4D-8904-345E4AD78255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190440" progId="Equation.3">
                  <p:embed/>
                </p:oleObj>
              </mc:Choice>
              <mc:Fallback>
                <p:oleObj name="Equation" r:id="rId5" imgW="164880" imgH="190440" progId="Equation.3">
                  <p:embed/>
                  <p:pic>
                    <p:nvPicPr>
                      <p:cNvPr id="11" name="Object 53">
                        <a:extLst>
                          <a:ext uri="{FF2B5EF4-FFF2-40B4-BE49-F238E27FC236}">
                            <a16:creationId xmlns:a16="http://schemas.microsoft.com/office/drawing/2014/main" id="{18C4BB7A-1213-AF4D-8904-345E4AD78255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97227351"/>
      </p:ext>
    </p:extLst>
  </p:cSld>
  <p:clrMapOvr>
    <a:masterClrMapping/>
  </p:clrMapOvr>
  <p:transition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18" descr="22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9" name="Object 56">
            <a:extLst>
              <a:ext uri="{FF2B5EF4-FFF2-40B4-BE49-F238E27FC236}">
                <a16:creationId xmlns:a16="http://schemas.microsoft.com/office/drawing/2014/main" id="{CD913D25-BFD5-8044-B305-B610684197D2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190440" progId="Equation.3">
                  <p:embed/>
                </p:oleObj>
              </mc:Choice>
              <mc:Fallback>
                <p:oleObj name="Equation" r:id="rId3" imgW="190440" imgH="190440" progId="Equation.3">
                  <p:embed/>
                  <p:pic>
                    <p:nvPicPr>
                      <p:cNvPr id="9" name="Object 56">
                        <a:extLst>
                          <a:ext uri="{FF2B5EF4-FFF2-40B4-BE49-F238E27FC236}">
                            <a16:creationId xmlns:a16="http://schemas.microsoft.com/office/drawing/2014/main" id="{CD913D25-BFD5-8044-B305-B610684197D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3">
            <a:extLst>
              <a:ext uri="{FF2B5EF4-FFF2-40B4-BE49-F238E27FC236}">
                <a16:creationId xmlns:a16="http://schemas.microsoft.com/office/drawing/2014/main" id="{34E6102A-1A78-EA4A-99A3-FCF5D6F2383B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190440" progId="Equation.3">
                  <p:embed/>
                </p:oleObj>
              </mc:Choice>
              <mc:Fallback>
                <p:oleObj name="Equation" r:id="rId5" imgW="164880" imgH="190440" progId="Equation.3">
                  <p:embed/>
                  <p:pic>
                    <p:nvPicPr>
                      <p:cNvPr id="11" name="Object 53">
                        <a:extLst>
                          <a:ext uri="{FF2B5EF4-FFF2-40B4-BE49-F238E27FC236}">
                            <a16:creationId xmlns:a16="http://schemas.microsoft.com/office/drawing/2014/main" id="{34E6102A-1A78-EA4A-99A3-FCF5D6F2383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7134851"/>
      </p:ext>
    </p:ext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18" descr="30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9" name="Object 56">
            <a:extLst>
              <a:ext uri="{FF2B5EF4-FFF2-40B4-BE49-F238E27FC236}">
                <a16:creationId xmlns:a16="http://schemas.microsoft.com/office/drawing/2014/main" id="{72F5F9D8-ECDB-9248-A719-80A8D541A6E6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190440" progId="Equation.3">
                  <p:embed/>
                </p:oleObj>
              </mc:Choice>
              <mc:Fallback>
                <p:oleObj name="Equation" r:id="rId3" imgW="190440" imgH="190440" progId="Equation.3">
                  <p:embed/>
                  <p:pic>
                    <p:nvPicPr>
                      <p:cNvPr id="9" name="Object 56">
                        <a:extLst>
                          <a:ext uri="{FF2B5EF4-FFF2-40B4-BE49-F238E27FC236}">
                            <a16:creationId xmlns:a16="http://schemas.microsoft.com/office/drawing/2014/main" id="{72F5F9D8-ECDB-9248-A719-80A8D541A6E6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3">
            <a:extLst>
              <a:ext uri="{FF2B5EF4-FFF2-40B4-BE49-F238E27FC236}">
                <a16:creationId xmlns:a16="http://schemas.microsoft.com/office/drawing/2014/main" id="{CD1655B1-77F0-D74D-94D0-DAF4F06F29A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190440" progId="Equation.3">
                  <p:embed/>
                </p:oleObj>
              </mc:Choice>
              <mc:Fallback>
                <p:oleObj name="Equation" r:id="rId5" imgW="164880" imgH="190440" progId="Equation.3">
                  <p:embed/>
                  <p:pic>
                    <p:nvPicPr>
                      <p:cNvPr id="11" name="Object 53">
                        <a:extLst>
                          <a:ext uri="{FF2B5EF4-FFF2-40B4-BE49-F238E27FC236}">
                            <a16:creationId xmlns:a16="http://schemas.microsoft.com/office/drawing/2014/main" id="{CD1655B1-77F0-D74D-94D0-DAF4F06F29A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941345695"/>
      </p:ext>
    </p:extLst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7" descr="49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7513" y="1379538"/>
            <a:ext cx="5146675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9" name="Object 56">
            <a:extLst>
              <a:ext uri="{FF2B5EF4-FFF2-40B4-BE49-F238E27FC236}">
                <a16:creationId xmlns:a16="http://schemas.microsoft.com/office/drawing/2014/main" id="{8B6D1181-8D1F-1D40-AA58-A1571C188B60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839780" y="353218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90440" imgH="190440" progId="Equation.3">
                  <p:embed/>
                </p:oleObj>
              </mc:Choice>
              <mc:Fallback>
                <p:oleObj name="Equation" r:id="rId3" imgW="190440" imgH="190440" progId="Equation.3">
                  <p:embed/>
                  <p:pic>
                    <p:nvPicPr>
                      <p:cNvPr id="9" name="Object 56">
                        <a:extLst>
                          <a:ext uri="{FF2B5EF4-FFF2-40B4-BE49-F238E27FC236}">
                            <a16:creationId xmlns:a16="http://schemas.microsoft.com/office/drawing/2014/main" id="{8B6D1181-8D1F-1D40-AA58-A1571C188B60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780" y="353218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3">
            <a:extLst>
              <a:ext uri="{FF2B5EF4-FFF2-40B4-BE49-F238E27FC236}">
                <a16:creationId xmlns:a16="http://schemas.microsoft.com/office/drawing/2014/main" id="{FFAD41CA-6990-064A-94C6-160CF5C72DE3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260850" y="5909628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64880" imgH="190440" progId="Equation.3">
                  <p:embed/>
                </p:oleObj>
              </mc:Choice>
              <mc:Fallback>
                <p:oleObj name="Equation" r:id="rId5" imgW="164880" imgH="190440" progId="Equation.3">
                  <p:embed/>
                  <p:pic>
                    <p:nvPicPr>
                      <p:cNvPr id="11" name="Object 53">
                        <a:extLst>
                          <a:ext uri="{FF2B5EF4-FFF2-40B4-BE49-F238E27FC236}">
                            <a16:creationId xmlns:a16="http://schemas.microsoft.com/office/drawing/2014/main" id="{FFAD41CA-6990-064A-94C6-160CF5C72DE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0850" y="5909628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4693222"/>
      </p:ext>
    </p:extLst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8463" y="1228725"/>
            <a:ext cx="8499552" cy="452596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Non-linear effects (e.g. higher-order field components) introduce amplitude-dependent effects into particle motion</a:t>
            </a:r>
          </a:p>
          <a:p>
            <a:pPr eaLnBrk="1" hangingPunct="1"/>
            <a:r>
              <a:rPr lang="en-US" altLang="en-US" dirty="0">
                <a:latin typeface="Arial"/>
                <a:cs typeface="Arial"/>
              </a:rPr>
              <a:t>Over many turns, a phase-space oscillation is transformed into an </a:t>
            </a:r>
            <a:r>
              <a:rPr lang="en-US" altLang="en-US" dirty="0" err="1">
                <a:latin typeface="Arial"/>
                <a:cs typeface="Arial"/>
              </a:rPr>
              <a:t>emittance</a:t>
            </a:r>
            <a:r>
              <a:rPr lang="en-US" altLang="en-US" dirty="0">
                <a:latin typeface="Arial"/>
                <a:cs typeface="Arial"/>
              </a:rPr>
              <a:t> increase</a:t>
            </a:r>
          </a:p>
          <a:p>
            <a:pPr eaLnBrk="1" hangingPunct="1"/>
            <a:r>
              <a:rPr lang="en-US" altLang="en-US" dirty="0">
                <a:latin typeface="Arial"/>
                <a:cs typeface="Arial"/>
              </a:rPr>
              <a:t>So any residual transverse oscillation will lead to an </a:t>
            </a:r>
            <a:r>
              <a:rPr lang="en-US" altLang="en-US" dirty="0" err="1">
                <a:latin typeface="Arial"/>
                <a:cs typeface="Arial"/>
              </a:rPr>
              <a:t>emittance</a:t>
            </a:r>
            <a:r>
              <a:rPr lang="en-US" altLang="en-US" dirty="0">
                <a:latin typeface="Arial"/>
                <a:cs typeface="Arial"/>
              </a:rPr>
              <a:t> blow-up through </a:t>
            </a:r>
            <a:r>
              <a:rPr lang="en-US" altLang="en-US" dirty="0" err="1">
                <a:latin typeface="Arial"/>
                <a:cs typeface="Arial"/>
              </a:rPr>
              <a:t>filamentation</a:t>
            </a:r>
            <a:endParaRPr lang="en-US" altLang="en-US" dirty="0">
              <a:latin typeface="Arial"/>
              <a:cs typeface="Arial"/>
            </a:endParaRP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“Transverse damper” systems are used to damp injection oscillations - bunch position measured by a pick-up, which is linked to a kicker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Chromaticity coupled with a non-zero momentum spread at injection can also cause </a:t>
            </a:r>
            <a:r>
              <a:rPr lang="en-US" altLang="en-US" dirty="0" err="1">
                <a:latin typeface="Arial"/>
                <a:cs typeface="Arial"/>
              </a:rPr>
              <a:t>filmentation</a:t>
            </a:r>
            <a:r>
              <a:rPr lang="en-US" altLang="en-US" dirty="0">
                <a:latin typeface="Arial"/>
                <a:cs typeface="Arial"/>
              </a:rPr>
              <a:t>, often termed </a:t>
            </a:r>
            <a:r>
              <a:rPr lang="en-US" altLang="en-US" i="1" dirty="0">
                <a:latin typeface="Arial"/>
                <a:cs typeface="Arial"/>
              </a:rPr>
              <a:t>chromatic decoherence</a:t>
            </a:r>
          </a:p>
          <a:p>
            <a:pPr lvl="1" eaLnBrk="1" hangingPunct="1"/>
            <a:endParaRPr lang="en-US" altLang="en-US" dirty="0">
              <a:latin typeface="Arial"/>
              <a:cs typeface="Arial"/>
            </a:endParaRPr>
          </a:p>
          <a:p>
            <a:pPr eaLnBrk="1" hangingPunct="1"/>
            <a:r>
              <a:rPr lang="en-US" altLang="en-US" dirty="0">
                <a:latin typeface="Arial"/>
                <a:cs typeface="Arial"/>
              </a:rPr>
              <a:t>See appendix for derivation of the emittance increase</a:t>
            </a:r>
          </a:p>
          <a:p>
            <a:pPr eaLnBrk="1" hangingPunct="1"/>
            <a:endParaRPr lang="en-US" altLang="en-US" dirty="0">
              <a:latin typeface="Arial"/>
              <a:cs typeface="Arial"/>
            </a:endParaRPr>
          </a:p>
          <a:p>
            <a:pPr eaLnBrk="1" hangingPunct="1"/>
            <a:endParaRPr lang="en-US" alt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Basics: injection, septum and kicker</a:t>
            </a:r>
          </a:p>
        </p:txBody>
      </p:sp>
      <p:sp>
        <p:nvSpPr>
          <p:cNvPr id="63491" name="Text Box 4"/>
          <p:cNvSpPr txBox="1">
            <a:spLocks noChangeArrowheads="1"/>
          </p:cNvSpPr>
          <p:nvPr/>
        </p:nvSpPr>
        <p:spPr bwMode="auto">
          <a:xfrm flipH="1">
            <a:off x="3281363" y="1758950"/>
            <a:ext cx="17970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Septum magnet</a:t>
            </a:r>
          </a:p>
        </p:txBody>
      </p:sp>
      <p:sp>
        <p:nvSpPr>
          <p:cNvPr id="63492" name="Text Box 5"/>
          <p:cNvSpPr txBox="1">
            <a:spLocks noChangeArrowheads="1"/>
          </p:cNvSpPr>
          <p:nvPr/>
        </p:nvSpPr>
        <p:spPr bwMode="auto">
          <a:xfrm flipH="1">
            <a:off x="6418263" y="4637088"/>
            <a:ext cx="164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Kicker magnet</a:t>
            </a:r>
          </a:p>
        </p:txBody>
      </p:sp>
      <p:sp>
        <p:nvSpPr>
          <p:cNvPr id="63493" name="Rectangle 7"/>
          <p:cNvSpPr>
            <a:spLocks noChangeArrowheads="1"/>
          </p:cNvSpPr>
          <p:nvPr/>
        </p:nvSpPr>
        <p:spPr bwMode="auto">
          <a:xfrm>
            <a:off x="6556375" y="3709988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4" name="Rectangle 9"/>
          <p:cNvSpPr>
            <a:spLocks noChangeArrowheads="1"/>
          </p:cNvSpPr>
          <p:nvPr/>
        </p:nvSpPr>
        <p:spPr bwMode="auto">
          <a:xfrm rot="1675916">
            <a:off x="2901950" y="3276600"/>
            <a:ext cx="1139825" cy="1524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5" name="Rectangle 10"/>
          <p:cNvSpPr>
            <a:spLocks noChangeArrowheads="1"/>
          </p:cNvSpPr>
          <p:nvPr/>
        </p:nvSpPr>
        <p:spPr bwMode="auto">
          <a:xfrm rot="1675636">
            <a:off x="3357563" y="2366963"/>
            <a:ext cx="1138237" cy="379412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6" name="Rectangle 11"/>
          <p:cNvSpPr>
            <a:spLocks noChangeArrowheads="1"/>
          </p:cNvSpPr>
          <p:nvPr/>
        </p:nvSpPr>
        <p:spPr bwMode="auto">
          <a:xfrm>
            <a:off x="6556375" y="4545013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7" name="Text Box 13"/>
          <p:cNvSpPr txBox="1">
            <a:spLocks noChangeArrowheads="1"/>
          </p:cNvSpPr>
          <p:nvPr/>
        </p:nvSpPr>
        <p:spPr bwMode="auto">
          <a:xfrm>
            <a:off x="381000" y="5364846"/>
            <a:ext cx="8534400" cy="1200329"/>
          </a:xfrm>
          <a:prstGeom prst="rect">
            <a:avLst/>
          </a:prstGeom>
          <a:noFill/>
          <a:ln w="25400"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Arial"/>
                <a:cs typeface="Arial"/>
              </a:rPr>
              <a:t>Kickers</a:t>
            </a:r>
            <a:r>
              <a:rPr lang="en-US" altLang="en-US" b="0" dirty="0">
                <a:latin typeface="Arial"/>
                <a:cs typeface="Arial"/>
              </a:rPr>
              <a:t> produce fast pulses, rising their field within the particle-free gap in the circulating beam </a:t>
            </a:r>
            <a:r>
              <a:rPr lang="en-US" altLang="en-US" b="1" dirty="0">
                <a:latin typeface="Arial"/>
                <a:cs typeface="Arial"/>
              </a:rPr>
              <a:t>(temporal separation)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b="1" dirty="0">
                <a:latin typeface="Arial"/>
                <a:cs typeface="Arial"/>
              </a:rPr>
              <a:t>Septa</a:t>
            </a:r>
            <a:r>
              <a:rPr lang="en-US" altLang="en-US" b="0" dirty="0">
                <a:latin typeface="Arial"/>
                <a:cs typeface="Arial"/>
              </a:rPr>
              <a:t> compensate for the relatively low kicker strength, and approach closely the circulating beam </a:t>
            </a:r>
            <a:r>
              <a:rPr lang="en-US" altLang="en-US" b="1" dirty="0">
                <a:latin typeface="Arial"/>
                <a:cs typeface="Arial"/>
              </a:rPr>
              <a:t>(spatial separation)</a:t>
            </a:r>
          </a:p>
        </p:txBody>
      </p:sp>
      <p:sp>
        <p:nvSpPr>
          <p:cNvPr id="63498" name="Rectangle 17"/>
          <p:cNvSpPr>
            <a:spLocks noChangeArrowheads="1"/>
          </p:cNvSpPr>
          <p:nvPr/>
        </p:nvSpPr>
        <p:spPr bwMode="auto">
          <a:xfrm>
            <a:off x="1430338" y="3533775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3499" name="Text Box 18"/>
          <p:cNvSpPr txBox="1">
            <a:spLocks noChangeArrowheads="1"/>
          </p:cNvSpPr>
          <p:nvPr/>
        </p:nvSpPr>
        <p:spPr bwMode="auto">
          <a:xfrm flipH="1">
            <a:off x="1128713" y="4856163"/>
            <a:ext cx="9080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F-quad</a:t>
            </a:r>
          </a:p>
        </p:txBody>
      </p:sp>
      <p:sp>
        <p:nvSpPr>
          <p:cNvPr id="63500" name="Line 6"/>
          <p:cNvSpPr>
            <a:spLocks noChangeShapeType="1"/>
          </p:cNvSpPr>
          <p:nvPr/>
        </p:nvSpPr>
        <p:spPr bwMode="auto">
          <a:xfrm>
            <a:off x="473075" y="418782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501" name="Rectangle 15"/>
          <p:cNvSpPr>
            <a:spLocks noChangeArrowheads="1"/>
          </p:cNvSpPr>
          <p:nvPr/>
        </p:nvSpPr>
        <p:spPr bwMode="auto">
          <a:xfrm>
            <a:off x="5407025" y="35052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63502" name="Group 37"/>
          <p:cNvGrpSpPr>
            <a:grpSpLocks/>
          </p:cNvGrpSpPr>
          <p:nvPr/>
        </p:nvGrpSpPr>
        <p:grpSpPr bwMode="auto">
          <a:xfrm>
            <a:off x="5862638" y="1228725"/>
            <a:ext cx="3035300" cy="2125663"/>
            <a:chOff x="3693" y="630"/>
            <a:chExt cx="1912" cy="1339"/>
          </a:xfrm>
        </p:grpSpPr>
        <p:sp>
          <p:nvSpPr>
            <p:cNvPr id="63509" name="Rectangle 36"/>
            <p:cNvSpPr>
              <a:spLocks noChangeArrowheads="1"/>
            </p:cNvSpPr>
            <p:nvPr/>
          </p:nvSpPr>
          <p:spPr bwMode="auto">
            <a:xfrm>
              <a:off x="4840" y="917"/>
              <a:ext cx="191" cy="239"/>
            </a:xfrm>
            <a:prstGeom prst="rect">
              <a:avLst/>
            </a:prstGeom>
            <a:pattFill prst="ltUpDiag">
              <a:fgClr>
                <a:srgbClr val="FF0000"/>
              </a:fgClr>
              <a:bgClr>
                <a:schemeClr val="bg1"/>
              </a:bgClr>
            </a:pattFill>
            <a:ln>
              <a:noFill/>
            </a:ln>
            <a:extLs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511" name="Freeform 21"/>
            <p:cNvSpPr>
              <a:spLocks/>
            </p:cNvSpPr>
            <p:nvPr/>
          </p:nvSpPr>
          <p:spPr bwMode="auto">
            <a:xfrm>
              <a:off x="4840" y="917"/>
              <a:ext cx="191" cy="239"/>
            </a:xfrm>
            <a:custGeom>
              <a:avLst/>
              <a:gdLst>
                <a:gd name="T0" fmla="*/ 0 w 191"/>
                <a:gd name="T1" fmla="*/ 239 h 239"/>
                <a:gd name="T2" fmla="*/ 0 w 191"/>
                <a:gd name="T3" fmla="*/ 0 h 239"/>
                <a:gd name="T4" fmla="*/ 191 w 191"/>
                <a:gd name="T5" fmla="*/ 0 h 239"/>
                <a:gd name="T6" fmla="*/ 191 w 191"/>
                <a:gd name="T7" fmla="*/ 239 h 2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1"/>
                <a:gd name="T13" fmla="*/ 0 h 239"/>
                <a:gd name="T14" fmla="*/ 191 w 191"/>
                <a:gd name="T15" fmla="*/ 239 h 2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1" h="239">
                  <a:moveTo>
                    <a:pt x="0" y="239"/>
                  </a:moveTo>
                  <a:lnTo>
                    <a:pt x="0" y="0"/>
                  </a:lnTo>
                  <a:lnTo>
                    <a:pt x="191" y="0"/>
                  </a:lnTo>
                  <a:lnTo>
                    <a:pt x="191" y="239"/>
                  </a:lnTo>
                </a:path>
              </a:pathLst>
            </a:custGeom>
            <a:noFill/>
            <a:ln w="19050" cap="flat" cmpd="sng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2" name="Line 24"/>
            <p:cNvSpPr>
              <a:spLocks noChangeShapeType="1"/>
            </p:cNvSpPr>
            <p:nvPr/>
          </p:nvSpPr>
          <p:spPr bwMode="auto">
            <a:xfrm>
              <a:off x="5032" y="1156"/>
              <a:ext cx="38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3" name="Freeform 25"/>
            <p:cNvSpPr>
              <a:spLocks/>
            </p:cNvSpPr>
            <p:nvPr/>
          </p:nvSpPr>
          <p:spPr bwMode="auto">
            <a:xfrm>
              <a:off x="3836" y="1395"/>
              <a:ext cx="1578" cy="239"/>
            </a:xfrm>
            <a:custGeom>
              <a:avLst/>
              <a:gdLst>
                <a:gd name="T0" fmla="*/ 0 w 1578"/>
                <a:gd name="T1" fmla="*/ 239 h 239"/>
                <a:gd name="T2" fmla="*/ 956 w 1578"/>
                <a:gd name="T3" fmla="*/ 239 h 239"/>
                <a:gd name="T4" fmla="*/ 1004 w 1578"/>
                <a:gd name="T5" fmla="*/ 0 h 239"/>
                <a:gd name="T6" fmla="*/ 1196 w 1578"/>
                <a:gd name="T7" fmla="*/ 0 h 239"/>
                <a:gd name="T8" fmla="*/ 1243 w 1578"/>
                <a:gd name="T9" fmla="*/ 239 h 239"/>
                <a:gd name="T10" fmla="*/ 1578 w 1578"/>
                <a:gd name="T11" fmla="*/ 239 h 23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578"/>
                <a:gd name="T19" fmla="*/ 0 h 239"/>
                <a:gd name="T20" fmla="*/ 1578 w 1578"/>
                <a:gd name="T21" fmla="*/ 239 h 239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578" h="239">
                  <a:moveTo>
                    <a:pt x="0" y="239"/>
                  </a:moveTo>
                  <a:lnTo>
                    <a:pt x="956" y="239"/>
                  </a:lnTo>
                  <a:lnTo>
                    <a:pt x="1004" y="0"/>
                  </a:lnTo>
                  <a:lnTo>
                    <a:pt x="1196" y="0"/>
                  </a:lnTo>
                  <a:lnTo>
                    <a:pt x="1243" y="239"/>
                  </a:lnTo>
                  <a:lnTo>
                    <a:pt x="1578" y="239"/>
                  </a:lnTo>
                </a:path>
              </a:pathLst>
            </a:custGeom>
            <a:noFill/>
            <a:ln w="9525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4" name="Line 26"/>
            <p:cNvSpPr>
              <a:spLocks noChangeShapeType="1"/>
            </p:cNvSpPr>
            <p:nvPr/>
          </p:nvSpPr>
          <p:spPr bwMode="auto">
            <a:xfrm>
              <a:off x="5079" y="1873"/>
              <a:ext cx="43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5" name="Text Box 27"/>
            <p:cNvSpPr txBox="1">
              <a:spLocks noChangeArrowheads="1"/>
            </p:cNvSpPr>
            <p:nvPr/>
          </p:nvSpPr>
          <p:spPr bwMode="auto">
            <a:xfrm>
              <a:off x="5223" y="1682"/>
              <a:ext cx="147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400"/>
                <a:t>t</a:t>
              </a:r>
            </a:p>
          </p:txBody>
        </p:sp>
        <p:sp>
          <p:nvSpPr>
            <p:cNvPr id="63516" name="Text Box 28"/>
            <p:cNvSpPr txBox="1">
              <a:spLocks noChangeArrowheads="1"/>
            </p:cNvSpPr>
            <p:nvPr/>
          </p:nvSpPr>
          <p:spPr bwMode="auto">
            <a:xfrm>
              <a:off x="3836" y="1443"/>
              <a:ext cx="644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400"/>
                <a:t>kicker field</a:t>
              </a:r>
            </a:p>
          </p:txBody>
        </p:sp>
        <p:sp>
          <p:nvSpPr>
            <p:cNvPr id="63517" name="Text Box 29"/>
            <p:cNvSpPr txBox="1">
              <a:spLocks noChangeArrowheads="1"/>
            </p:cNvSpPr>
            <p:nvPr/>
          </p:nvSpPr>
          <p:spPr bwMode="auto">
            <a:xfrm>
              <a:off x="3788" y="678"/>
              <a:ext cx="526" cy="1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400"/>
                <a:t>intensity</a:t>
              </a:r>
            </a:p>
          </p:txBody>
        </p:sp>
        <p:sp>
          <p:nvSpPr>
            <p:cNvPr id="63518" name="Line 30"/>
            <p:cNvSpPr>
              <a:spLocks noChangeShapeType="1"/>
            </p:cNvSpPr>
            <p:nvPr/>
          </p:nvSpPr>
          <p:spPr bwMode="auto">
            <a:xfrm>
              <a:off x="4792" y="774"/>
              <a:ext cx="0" cy="1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19" name="Line 31"/>
            <p:cNvSpPr>
              <a:spLocks noChangeShapeType="1"/>
            </p:cNvSpPr>
            <p:nvPr/>
          </p:nvSpPr>
          <p:spPr bwMode="auto">
            <a:xfrm>
              <a:off x="4840" y="774"/>
              <a:ext cx="0" cy="10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20" name="Rectangle 32"/>
            <p:cNvSpPr>
              <a:spLocks noChangeArrowheads="1"/>
            </p:cNvSpPr>
            <p:nvPr/>
          </p:nvSpPr>
          <p:spPr bwMode="auto">
            <a:xfrm>
              <a:off x="3693" y="630"/>
              <a:ext cx="1912" cy="1339"/>
            </a:xfrm>
            <a:prstGeom prst="rect">
              <a:avLst/>
            </a:prstGeom>
            <a:noFill/>
            <a:ln w="19050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521" name="Text Box 33"/>
            <p:cNvSpPr txBox="1">
              <a:spLocks noChangeArrowheads="1"/>
            </p:cNvSpPr>
            <p:nvPr/>
          </p:nvSpPr>
          <p:spPr bwMode="auto">
            <a:xfrm>
              <a:off x="5031" y="726"/>
              <a:ext cx="532" cy="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l" eaLnBrk="1" hangingPunct="1"/>
              <a:r>
                <a:rPr lang="en-US" altLang="en-US" sz="1400" dirty="0">
                  <a:solidFill>
                    <a:srgbClr val="FF0000"/>
                  </a:solidFill>
                </a:rPr>
                <a:t>injected </a:t>
              </a:r>
            </a:p>
            <a:p>
              <a:pPr algn="l" eaLnBrk="1" hangingPunct="1"/>
              <a:r>
                <a:rPr lang="en-US" altLang="en-US" sz="1400" dirty="0">
                  <a:solidFill>
                    <a:srgbClr val="FF0000"/>
                  </a:solidFill>
                </a:rPr>
                <a:t>beam</a:t>
              </a:r>
            </a:p>
          </p:txBody>
        </p:sp>
        <p:sp>
          <p:nvSpPr>
            <p:cNvPr id="63522" name="Line 34"/>
            <p:cNvSpPr>
              <a:spLocks noChangeShapeType="1"/>
            </p:cNvSpPr>
            <p:nvPr/>
          </p:nvSpPr>
          <p:spPr bwMode="auto">
            <a:xfrm flipV="1">
              <a:off x="3788" y="726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23" name="Line 35"/>
            <p:cNvSpPr>
              <a:spLocks noChangeShapeType="1"/>
            </p:cNvSpPr>
            <p:nvPr/>
          </p:nvSpPr>
          <p:spPr bwMode="auto">
            <a:xfrm flipV="1">
              <a:off x="3788" y="1395"/>
              <a:ext cx="0" cy="19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63504" name="Text Box 39"/>
          <p:cNvSpPr txBox="1">
            <a:spLocks noChangeArrowheads="1"/>
          </p:cNvSpPr>
          <p:nvPr/>
        </p:nvSpPr>
        <p:spPr bwMode="auto">
          <a:xfrm rot="21599314" flipH="1">
            <a:off x="1066837" y="776125"/>
            <a:ext cx="16192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</a:rPr>
              <a:t>Injected beam</a:t>
            </a:r>
          </a:p>
        </p:txBody>
      </p:sp>
      <p:sp>
        <p:nvSpPr>
          <p:cNvPr id="63505" name="Text Box 41"/>
          <p:cNvSpPr txBox="1">
            <a:spLocks noChangeArrowheads="1"/>
          </p:cNvSpPr>
          <p:nvPr/>
        </p:nvSpPr>
        <p:spPr bwMode="auto">
          <a:xfrm flipH="1">
            <a:off x="2066925" y="3808413"/>
            <a:ext cx="1898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Circulating beam</a:t>
            </a:r>
          </a:p>
        </p:txBody>
      </p:sp>
      <p:sp>
        <p:nvSpPr>
          <p:cNvPr id="63506" name="Freeform 42"/>
          <p:cNvSpPr>
            <a:spLocks/>
          </p:cNvSpPr>
          <p:nvPr/>
        </p:nvSpPr>
        <p:spPr bwMode="auto">
          <a:xfrm>
            <a:off x="2152650" y="1228725"/>
            <a:ext cx="6846888" cy="2959100"/>
          </a:xfrm>
          <a:custGeom>
            <a:avLst/>
            <a:gdLst>
              <a:gd name="T0" fmla="*/ 0 w 4313"/>
              <a:gd name="T1" fmla="*/ 0 h 1864"/>
              <a:gd name="T2" fmla="*/ 2147483647 w 4313"/>
              <a:gd name="T3" fmla="*/ 2147483647 h 1864"/>
              <a:gd name="T4" fmla="*/ 2147483647 w 4313"/>
              <a:gd name="T5" fmla="*/ 2147483647 h 1864"/>
              <a:gd name="T6" fmla="*/ 2147483647 w 4313"/>
              <a:gd name="T7" fmla="*/ 2147483647 h 1864"/>
              <a:gd name="T8" fmla="*/ 2147483647 w 4313"/>
              <a:gd name="T9" fmla="*/ 2147483647 h 186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313"/>
              <a:gd name="T16" fmla="*/ 0 h 1864"/>
              <a:gd name="T17" fmla="*/ 4313 w 4313"/>
              <a:gd name="T18" fmla="*/ 1864 h 186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4313" h="1864">
                <a:moveTo>
                  <a:pt x="0" y="0"/>
                </a:moveTo>
                <a:lnTo>
                  <a:pt x="950" y="1195"/>
                </a:lnTo>
                <a:lnTo>
                  <a:pt x="2145" y="1673"/>
                </a:lnTo>
                <a:lnTo>
                  <a:pt x="3245" y="1864"/>
                </a:lnTo>
                <a:lnTo>
                  <a:pt x="4313" y="1863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3507" name="Text Box 43"/>
          <p:cNvSpPr txBox="1">
            <a:spLocks noChangeArrowheads="1"/>
          </p:cNvSpPr>
          <p:nvPr/>
        </p:nvSpPr>
        <p:spPr bwMode="auto">
          <a:xfrm flipH="1">
            <a:off x="5049838" y="4875213"/>
            <a:ext cx="9334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D-quad</a:t>
            </a:r>
          </a:p>
        </p:txBody>
      </p:sp>
      <p:sp>
        <p:nvSpPr>
          <p:cNvPr id="63508" name="Line 44"/>
          <p:cNvSpPr>
            <a:spLocks noChangeShapeType="1"/>
          </p:cNvSpPr>
          <p:nvPr/>
        </p:nvSpPr>
        <p:spPr bwMode="auto">
          <a:xfrm>
            <a:off x="473075" y="4187825"/>
            <a:ext cx="5845175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Line 24">
            <a:extLst>
              <a:ext uri="{FF2B5EF4-FFF2-40B4-BE49-F238E27FC236}">
                <a16:creationId xmlns:a16="http://schemas.microsoft.com/office/drawing/2014/main" id="{22502425-4289-9442-AA4D-802928BEB1E1}"/>
              </a:ext>
            </a:extLst>
          </p:cNvPr>
          <p:cNvSpPr>
            <a:spLocks noChangeShapeType="1"/>
          </p:cNvSpPr>
          <p:nvPr/>
        </p:nvSpPr>
        <p:spPr bwMode="auto">
          <a:xfrm>
            <a:off x="6013451" y="2063750"/>
            <a:ext cx="16700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334685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7" name="Rectangle 4"/>
          <p:cNvSpPr>
            <a:spLocks noChangeArrowheads="1"/>
          </p:cNvSpPr>
          <p:nvPr/>
        </p:nvSpPr>
        <p:spPr bwMode="auto">
          <a:xfrm>
            <a:off x="398463" y="100036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dirty="0">
                <a:latin typeface="Arial"/>
                <a:cs typeface="Arial"/>
              </a:rPr>
              <a:t>Residual transverse oscillations lead to an </a:t>
            </a:r>
            <a:r>
              <a:rPr lang="en-US" altLang="en-US" sz="2000" i="1" dirty="0">
                <a:latin typeface="Arial"/>
                <a:cs typeface="Arial"/>
              </a:rPr>
              <a:t>effective</a:t>
            </a:r>
            <a:r>
              <a:rPr lang="en-US" altLang="en-US" sz="2000" dirty="0">
                <a:latin typeface="Arial"/>
                <a:cs typeface="Arial"/>
              </a:rPr>
              <a:t> emittance blow-up through filamentation.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dirty="0">
                <a:latin typeface="Arial"/>
                <a:cs typeface="Arial"/>
              </a:rPr>
              <a:t>Due to tune spread and energy spread, the oscillation will not be seen for long on a BPM signal: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endParaRPr lang="en-US" altLang="en-US" sz="2000" dirty="0">
              <a:latin typeface="Arial"/>
              <a:cs typeface="Arial"/>
            </a:endParaRPr>
          </a:p>
        </p:txBody>
      </p:sp>
      <p:pic>
        <p:nvPicPr>
          <p:cNvPr id="67588" name="Picture 1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6" t="61717" r="51534" b="8351"/>
          <a:stretch/>
        </p:blipFill>
        <p:spPr bwMode="auto">
          <a:xfrm>
            <a:off x="1308515" y="2518259"/>
            <a:ext cx="6788542" cy="3804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589" name="Line 13"/>
          <p:cNvSpPr>
            <a:spLocks noChangeShapeType="1"/>
          </p:cNvSpPr>
          <p:nvPr/>
        </p:nvSpPr>
        <p:spPr bwMode="auto">
          <a:xfrm flipH="1">
            <a:off x="1080830" y="2907879"/>
            <a:ext cx="0" cy="189737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7590" name="Text Box 15"/>
          <p:cNvSpPr txBox="1">
            <a:spLocks noChangeArrowheads="1"/>
          </p:cNvSpPr>
          <p:nvPr/>
        </p:nvSpPr>
        <p:spPr bwMode="auto">
          <a:xfrm rot="-5400000">
            <a:off x="17143" y="3667986"/>
            <a:ext cx="16732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solidFill>
                  <a:srgbClr val="0000FF"/>
                </a:solidFill>
              </a:rPr>
              <a:t>Injection oscillation</a:t>
            </a:r>
          </a:p>
        </p:txBody>
      </p:sp>
      <p:sp>
        <p:nvSpPr>
          <p:cNvPr id="7" name="Text Box 37"/>
          <p:cNvSpPr txBox="1">
            <a:spLocks noChangeArrowheads="1"/>
          </p:cNvSpPr>
          <p:nvPr/>
        </p:nvSpPr>
        <p:spPr bwMode="auto">
          <a:xfrm>
            <a:off x="5374049" y="5089892"/>
            <a:ext cx="24942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en-US" altLang="en-US" dirty="0">
                <a:solidFill>
                  <a:srgbClr val="FF0000"/>
                </a:solidFill>
              </a:rPr>
              <a:t>Reference closed orbit</a:t>
            </a:r>
          </a:p>
        </p:txBody>
      </p:sp>
      <p:sp>
        <p:nvSpPr>
          <p:cNvPr id="8" name="Line 38"/>
          <p:cNvSpPr>
            <a:spLocks noChangeShapeType="1"/>
          </p:cNvSpPr>
          <p:nvPr/>
        </p:nvSpPr>
        <p:spPr bwMode="auto">
          <a:xfrm flipH="1" flipV="1">
            <a:off x="6469373" y="3970405"/>
            <a:ext cx="303582" cy="1052389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Rectangle 58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  <a:noFill/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Filamentation - Decoherence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0800"/>
            <a:ext cx="9144000" cy="598488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1000125"/>
            <a:ext cx="8153400" cy="4419600"/>
          </a:xfrm>
        </p:spPr>
        <p:txBody>
          <a:bodyPr/>
          <a:lstStyle/>
          <a:p>
            <a:pPr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For hadrons the beam density at injection can be limited either by space charge effects or by the injector capacity</a:t>
            </a:r>
          </a:p>
          <a:p>
            <a:pPr marL="0" indent="0" eaLnBrk="1" hangingPunct="1">
              <a:lnSpc>
                <a:spcPct val="125000"/>
              </a:lnSpc>
              <a:buNone/>
            </a:pP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If we cannot increase charge density, we can sometimes fill the horizontal phase space to increase overall injected intensity.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Cannot inject into same phase space area, as we would kick out the beam located there 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If the acceptance of the receiving machine is larger than the delivered beam </a:t>
            </a:r>
            <a:r>
              <a:rPr lang="en-US" altLang="en-US" dirty="0" err="1">
                <a:latin typeface="Arial"/>
                <a:cs typeface="Arial"/>
              </a:rPr>
              <a:t>emittance</a:t>
            </a:r>
            <a:r>
              <a:rPr lang="en-US" altLang="en-US" dirty="0">
                <a:latin typeface="Arial"/>
                <a:cs typeface="Arial"/>
              </a:rPr>
              <a:t> we can accumulate intensity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71683" name="Text Box 4"/>
          <p:cNvSpPr txBox="1">
            <a:spLocks noChangeArrowheads="1"/>
          </p:cNvSpPr>
          <p:nvPr/>
        </p:nvSpPr>
        <p:spPr bwMode="auto">
          <a:xfrm flipH="1">
            <a:off x="2859951" y="1759310"/>
            <a:ext cx="1916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Septum magnet</a:t>
            </a:r>
          </a:p>
        </p:txBody>
      </p:sp>
      <p:grpSp>
        <p:nvGrpSpPr>
          <p:cNvPr id="71684" name="Group 7"/>
          <p:cNvGrpSpPr>
            <a:grpSpLocks/>
          </p:cNvGrpSpPr>
          <p:nvPr/>
        </p:nvGrpSpPr>
        <p:grpSpPr bwMode="auto">
          <a:xfrm>
            <a:off x="3003550" y="2409161"/>
            <a:ext cx="1379538" cy="960437"/>
            <a:chOff x="1496" y="1549"/>
            <a:chExt cx="869" cy="605"/>
          </a:xfrm>
        </p:grpSpPr>
        <p:sp>
          <p:nvSpPr>
            <p:cNvPr id="71695" name="Rectangle 8"/>
            <p:cNvSpPr>
              <a:spLocks noChangeArrowheads="1"/>
            </p:cNvSpPr>
            <p:nvPr/>
          </p:nvSpPr>
          <p:spPr bwMode="auto">
            <a:xfrm rot="1175517">
              <a:off x="1496" y="2058"/>
              <a:ext cx="718" cy="96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1696" name="Rectangle 9"/>
            <p:cNvSpPr>
              <a:spLocks noChangeArrowheads="1"/>
            </p:cNvSpPr>
            <p:nvPr/>
          </p:nvSpPr>
          <p:spPr bwMode="auto">
            <a:xfrm rot="1303572">
              <a:off x="1648" y="1549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71685" name="Text Box 12"/>
          <p:cNvSpPr txBox="1">
            <a:spLocks noChangeArrowheads="1"/>
          </p:cNvSpPr>
          <p:nvPr/>
        </p:nvSpPr>
        <p:spPr bwMode="auto">
          <a:xfrm>
            <a:off x="670245" y="5437188"/>
            <a:ext cx="7772400" cy="931862"/>
          </a:xfrm>
          <a:prstGeom prst="rect">
            <a:avLst/>
          </a:prstGeom>
          <a:noFill/>
          <a:ln w="25400"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No kicker but fast programmable bumpers 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Bump amplitude decreases and a new batch injected turn-by-turn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Phase-space “painting”</a:t>
            </a:r>
          </a:p>
        </p:txBody>
      </p:sp>
      <p:sp>
        <p:nvSpPr>
          <p:cNvPr id="71686" name="Rectangle 13"/>
          <p:cNvSpPr>
            <a:spLocks noChangeArrowheads="1"/>
          </p:cNvSpPr>
          <p:nvPr/>
        </p:nvSpPr>
        <p:spPr bwMode="auto">
          <a:xfrm>
            <a:off x="2825750" y="3363248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687" name="Rectangle 14"/>
          <p:cNvSpPr>
            <a:spLocks noChangeArrowheads="1"/>
          </p:cNvSpPr>
          <p:nvPr/>
        </p:nvSpPr>
        <p:spPr bwMode="auto">
          <a:xfrm>
            <a:off x="1460500" y="3363248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688" name="Text Box 15"/>
          <p:cNvSpPr txBox="1">
            <a:spLocks noChangeArrowheads="1"/>
          </p:cNvSpPr>
          <p:nvPr/>
        </p:nvSpPr>
        <p:spPr bwMode="auto">
          <a:xfrm flipH="1">
            <a:off x="598756" y="4729358"/>
            <a:ext cx="38658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Programmable closed orbit bump</a:t>
            </a:r>
          </a:p>
        </p:txBody>
      </p:sp>
      <p:sp>
        <p:nvSpPr>
          <p:cNvPr id="71689" name="Line 17"/>
          <p:cNvSpPr>
            <a:spLocks noChangeShapeType="1"/>
          </p:cNvSpPr>
          <p:nvPr/>
        </p:nvSpPr>
        <p:spPr bwMode="auto">
          <a:xfrm>
            <a:off x="466725" y="4099848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690" name="Rectangle 18"/>
          <p:cNvSpPr>
            <a:spLocks noChangeArrowheads="1"/>
          </p:cNvSpPr>
          <p:nvPr/>
        </p:nvSpPr>
        <p:spPr bwMode="auto">
          <a:xfrm>
            <a:off x="6392863" y="3439448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1691" name="Text Box 36"/>
          <p:cNvSpPr txBox="1">
            <a:spLocks noChangeArrowheads="1"/>
          </p:cNvSpPr>
          <p:nvPr/>
        </p:nvSpPr>
        <p:spPr bwMode="auto">
          <a:xfrm rot="447711">
            <a:off x="3422342" y="3831713"/>
            <a:ext cx="258025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 dirty="0">
                <a:latin typeface="Arial"/>
                <a:cs typeface="Arial"/>
              </a:rPr>
              <a:t>Varying amplitude bump</a:t>
            </a:r>
          </a:p>
        </p:txBody>
      </p:sp>
      <p:sp>
        <p:nvSpPr>
          <p:cNvPr id="71692" name="Line 37"/>
          <p:cNvSpPr>
            <a:spLocks noChangeShapeType="1"/>
          </p:cNvSpPr>
          <p:nvPr/>
        </p:nvSpPr>
        <p:spPr bwMode="auto">
          <a:xfrm flipH="1">
            <a:off x="3471863" y="3704561"/>
            <a:ext cx="0" cy="733425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693" name="Freeform 38"/>
          <p:cNvSpPr>
            <a:spLocks/>
          </p:cNvSpPr>
          <p:nvPr/>
        </p:nvSpPr>
        <p:spPr bwMode="auto">
          <a:xfrm>
            <a:off x="1724025" y="1734473"/>
            <a:ext cx="7086600" cy="2638425"/>
          </a:xfrm>
          <a:custGeom>
            <a:avLst/>
            <a:gdLst>
              <a:gd name="T0" fmla="*/ 0 w 4464"/>
              <a:gd name="T1" fmla="*/ 0 h 1662"/>
              <a:gd name="T2" fmla="*/ 2147483647 w 4464"/>
              <a:gd name="T3" fmla="*/ 2101810489 h 1662"/>
              <a:gd name="T4" fmla="*/ 2147483647 w 4464"/>
              <a:gd name="T5" fmla="*/ 2147483647 h 1662"/>
              <a:gd name="T6" fmla="*/ 2147483647 w 4464"/>
              <a:gd name="T7" fmla="*/ 2147483647 h 1662"/>
              <a:gd name="T8" fmla="*/ 0 60000 65536"/>
              <a:gd name="T9" fmla="*/ 0 60000 65536"/>
              <a:gd name="T10" fmla="*/ 0 60000 65536"/>
              <a:gd name="T11" fmla="*/ 0 60000 65536"/>
              <a:gd name="T12" fmla="*/ 0 w 4464"/>
              <a:gd name="T13" fmla="*/ 0 h 1662"/>
              <a:gd name="T14" fmla="*/ 4464 w 4464"/>
              <a:gd name="T15" fmla="*/ 1662 h 16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64" h="1662">
                <a:moveTo>
                  <a:pt x="0" y="0"/>
                </a:moveTo>
                <a:lnTo>
                  <a:pt x="1200" y="834"/>
                </a:lnTo>
                <a:lnTo>
                  <a:pt x="3048" y="1482"/>
                </a:lnTo>
                <a:lnTo>
                  <a:pt x="4464" y="1662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1694" name="Freeform 39"/>
          <p:cNvSpPr>
            <a:spLocks/>
          </p:cNvSpPr>
          <p:nvPr/>
        </p:nvSpPr>
        <p:spPr bwMode="auto">
          <a:xfrm>
            <a:off x="476250" y="3629948"/>
            <a:ext cx="8324850" cy="466725"/>
          </a:xfrm>
          <a:custGeom>
            <a:avLst/>
            <a:gdLst>
              <a:gd name="T0" fmla="*/ 0 w 5244"/>
              <a:gd name="T1" fmla="*/ 740925828 h 294"/>
              <a:gd name="T2" fmla="*/ 1784270754 w 5244"/>
              <a:gd name="T3" fmla="*/ 740925828 h 294"/>
              <a:gd name="T4" fmla="*/ 2147483647 w 5244"/>
              <a:gd name="T5" fmla="*/ 0 h 294"/>
              <a:gd name="T6" fmla="*/ 2147483647 w 5244"/>
              <a:gd name="T7" fmla="*/ 725804897 h 294"/>
              <a:gd name="T8" fmla="*/ 2147483647 w 5244"/>
              <a:gd name="T9" fmla="*/ 725804897 h 2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44"/>
              <a:gd name="T16" fmla="*/ 0 h 294"/>
              <a:gd name="T17" fmla="*/ 5244 w 5244"/>
              <a:gd name="T18" fmla="*/ 294 h 2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44" h="294">
                <a:moveTo>
                  <a:pt x="0" y="294"/>
                </a:moveTo>
                <a:lnTo>
                  <a:pt x="708" y="294"/>
                </a:lnTo>
                <a:lnTo>
                  <a:pt x="1578" y="0"/>
                </a:lnTo>
                <a:lnTo>
                  <a:pt x="3834" y="288"/>
                </a:lnTo>
                <a:lnTo>
                  <a:pt x="5244" y="288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Text Box 39"/>
          <p:cNvSpPr txBox="1">
            <a:spLocks noChangeArrowheads="1"/>
          </p:cNvSpPr>
          <p:nvPr/>
        </p:nvSpPr>
        <p:spPr bwMode="auto">
          <a:xfrm rot="21599314" flipH="1">
            <a:off x="246048" y="1000542"/>
            <a:ext cx="280805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dirty="0">
                <a:solidFill>
                  <a:srgbClr val="FF0000"/>
                </a:solidFill>
              </a:rPr>
              <a:t>Injected beam</a:t>
            </a:r>
          </a:p>
          <a:p>
            <a:pPr algn="l" eaLnBrk="1" hangingPunct="1"/>
            <a:r>
              <a:rPr lang="en-US" altLang="en-US" b="1" dirty="0">
                <a:solidFill>
                  <a:srgbClr val="FF0000"/>
                </a:solidFill>
              </a:rPr>
              <a:t>(usually from a </a:t>
            </a:r>
            <a:r>
              <a:rPr lang="en-US" altLang="en-US" b="1" dirty="0" err="1">
                <a:solidFill>
                  <a:srgbClr val="FF0000"/>
                </a:solidFill>
              </a:rPr>
              <a:t>linac</a:t>
            </a:r>
            <a:r>
              <a:rPr lang="en-US" altLang="en-US" b="1" dirty="0">
                <a:solidFill>
                  <a:srgbClr val="FF0000"/>
                </a:solidFill>
              </a:rPr>
              <a:t>)</a:t>
            </a:r>
          </a:p>
        </p:txBody>
      </p:sp>
      <p:sp>
        <p:nvSpPr>
          <p:cNvPr id="18" name="Text Box 41"/>
          <p:cNvSpPr txBox="1">
            <a:spLocks noChangeArrowheads="1"/>
          </p:cNvSpPr>
          <p:nvPr/>
        </p:nvSpPr>
        <p:spPr bwMode="auto">
          <a:xfrm flipH="1">
            <a:off x="6997179" y="3669448"/>
            <a:ext cx="205736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/>
              <a:t>Circulating beam</a:t>
            </a: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0486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1</a:t>
            </a:r>
          </a:p>
        </p:txBody>
      </p:sp>
      <p:sp>
        <p:nvSpPr>
          <p:cNvPr id="20487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488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graphicFrame>
        <p:nvGraphicFramePr>
          <p:cNvPr id="20482" name="Object 13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89" name="Line 14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490" name="Line 15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0483" name="Object 16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491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 from </a:t>
            </a:r>
            <a:r>
              <a:rPr lang="en-US" altLang="en-US" dirty="0" err="1">
                <a:latin typeface="Arial"/>
                <a:cs typeface="Arial"/>
              </a:rPr>
              <a:t>Linac</a:t>
            </a:r>
            <a:r>
              <a:rPr lang="en-US" altLang="en-US" dirty="0">
                <a:latin typeface="Arial"/>
                <a:cs typeface="Arial"/>
              </a:rPr>
              <a:t> 2,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</a:t>
            </a:r>
            <a:br>
              <a:rPr lang="en-US" altLang="en-US" dirty="0">
                <a:latin typeface="Arial"/>
                <a:cs typeface="Arial"/>
              </a:rPr>
            </a:br>
            <a:r>
              <a:rPr lang="en-US" altLang="en-US" dirty="0">
                <a:latin typeface="Arial"/>
                <a:cs typeface="Arial"/>
              </a:rPr>
              <a:t>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  <p:sp>
        <p:nvSpPr>
          <p:cNvPr id="20492" name="Rectangle 18"/>
          <p:cNvSpPr>
            <a:spLocks noChangeArrowheads="1"/>
          </p:cNvSpPr>
          <p:nvPr/>
        </p:nvSpPr>
        <p:spPr bwMode="auto">
          <a:xfrm>
            <a:off x="1004888" y="1758950"/>
            <a:ext cx="2655887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On each turn inject a new batch and reduce the bump amplitude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1510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2</a:t>
            </a:r>
          </a:p>
        </p:txBody>
      </p:sp>
      <p:sp>
        <p:nvSpPr>
          <p:cNvPr id="21511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1512" name="Freeform 6"/>
          <p:cNvSpPr>
            <a:spLocks/>
          </p:cNvSpPr>
          <p:nvPr/>
        </p:nvSpPr>
        <p:spPr bwMode="auto">
          <a:xfrm>
            <a:off x="5095875" y="4010025"/>
            <a:ext cx="1028700" cy="647700"/>
          </a:xfrm>
          <a:custGeom>
            <a:avLst/>
            <a:gdLst>
              <a:gd name="T0" fmla="*/ 1602819168 w 648"/>
              <a:gd name="T1" fmla="*/ 1028223839 h 408"/>
              <a:gd name="T2" fmla="*/ 1058465623 w 648"/>
              <a:gd name="T3" fmla="*/ 1028223839 h 408"/>
              <a:gd name="T4" fmla="*/ 589716539 w 648"/>
              <a:gd name="T5" fmla="*/ 952619174 h 408"/>
              <a:gd name="T6" fmla="*/ 166330299 w 648"/>
              <a:gd name="T7" fmla="*/ 756046847 h 408"/>
              <a:gd name="T8" fmla="*/ 30241876 w 648"/>
              <a:gd name="T9" fmla="*/ 604837517 h 408"/>
              <a:gd name="T10" fmla="*/ 0 w 648"/>
              <a:gd name="T11" fmla="*/ 468749121 h 408"/>
              <a:gd name="T12" fmla="*/ 15120938 w 648"/>
              <a:gd name="T13" fmla="*/ 362902491 h 408"/>
              <a:gd name="T14" fmla="*/ 75604684 w 648"/>
              <a:gd name="T15" fmla="*/ 241935027 h 408"/>
              <a:gd name="T16" fmla="*/ 287297803 w 648"/>
              <a:gd name="T17" fmla="*/ 105846580 h 408"/>
              <a:gd name="T18" fmla="*/ 529232812 w 648"/>
              <a:gd name="T19" fmla="*/ 0 h 408"/>
              <a:gd name="T20" fmla="*/ 1633061032 w 648"/>
              <a:gd name="T21" fmla="*/ 0 h 408"/>
              <a:gd name="T22" fmla="*/ 1602819168 w 648"/>
              <a:gd name="T23" fmla="*/ 1028223839 h 408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648"/>
              <a:gd name="T37" fmla="*/ 0 h 408"/>
              <a:gd name="T38" fmla="*/ 648 w 648"/>
              <a:gd name="T39" fmla="*/ 408 h 408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648" h="408">
                <a:moveTo>
                  <a:pt x="636" y="408"/>
                </a:moveTo>
                <a:lnTo>
                  <a:pt x="420" y="408"/>
                </a:lnTo>
                <a:lnTo>
                  <a:pt x="234" y="378"/>
                </a:lnTo>
                <a:lnTo>
                  <a:pt x="66" y="300"/>
                </a:lnTo>
                <a:lnTo>
                  <a:pt x="12" y="240"/>
                </a:lnTo>
                <a:lnTo>
                  <a:pt x="0" y="186"/>
                </a:lnTo>
                <a:lnTo>
                  <a:pt x="6" y="144"/>
                </a:lnTo>
                <a:lnTo>
                  <a:pt x="30" y="96"/>
                </a:lnTo>
                <a:lnTo>
                  <a:pt x="114" y="42"/>
                </a:lnTo>
                <a:lnTo>
                  <a:pt x="210" y="0"/>
                </a:lnTo>
                <a:lnTo>
                  <a:pt x="648" y="0"/>
                </a:lnTo>
                <a:lnTo>
                  <a:pt x="636" y="408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1506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13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1514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1507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2534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3</a:t>
            </a:r>
          </a:p>
        </p:txBody>
      </p:sp>
      <p:sp>
        <p:nvSpPr>
          <p:cNvPr id="22535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2536" name="Freeform 6"/>
          <p:cNvSpPr>
            <a:spLocks/>
          </p:cNvSpPr>
          <p:nvPr/>
        </p:nvSpPr>
        <p:spPr bwMode="auto">
          <a:xfrm>
            <a:off x="4953000" y="3057525"/>
            <a:ext cx="638175" cy="1000125"/>
          </a:xfrm>
          <a:custGeom>
            <a:avLst/>
            <a:gdLst>
              <a:gd name="T0" fmla="*/ 1013102902 w 402"/>
              <a:gd name="T1" fmla="*/ 1587698219 h 630"/>
              <a:gd name="T2" fmla="*/ 45362811 w 402"/>
              <a:gd name="T3" fmla="*/ 1587698219 h 630"/>
              <a:gd name="T4" fmla="*/ 0 w 402"/>
              <a:gd name="T5" fmla="*/ 937498159 h 630"/>
              <a:gd name="T6" fmla="*/ 166330312 w 402"/>
              <a:gd name="T7" fmla="*/ 317539664 h 630"/>
              <a:gd name="T8" fmla="*/ 378023422 w 402"/>
              <a:gd name="T9" fmla="*/ 45362807 h 630"/>
              <a:gd name="T10" fmla="*/ 559474716 w 402"/>
              <a:gd name="T11" fmla="*/ 0 h 630"/>
              <a:gd name="T12" fmla="*/ 756046844 w 402"/>
              <a:gd name="T13" fmla="*/ 60483751 h 630"/>
              <a:gd name="T14" fmla="*/ 982861036 w 402"/>
              <a:gd name="T15" fmla="*/ 378023390 h 630"/>
              <a:gd name="T16" fmla="*/ 997981969 w 402"/>
              <a:gd name="T17" fmla="*/ 483870011 h 630"/>
              <a:gd name="T18" fmla="*/ 1013102902 w 402"/>
              <a:gd name="T19" fmla="*/ 1587698219 h 630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02"/>
              <a:gd name="T31" fmla="*/ 0 h 630"/>
              <a:gd name="T32" fmla="*/ 402 w 402"/>
              <a:gd name="T33" fmla="*/ 630 h 630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02" h="630">
                <a:moveTo>
                  <a:pt x="402" y="630"/>
                </a:moveTo>
                <a:lnTo>
                  <a:pt x="18" y="630"/>
                </a:lnTo>
                <a:lnTo>
                  <a:pt x="0" y="372"/>
                </a:lnTo>
                <a:lnTo>
                  <a:pt x="66" y="126"/>
                </a:lnTo>
                <a:lnTo>
                  <a:pt x="150" y="18"/>
                </a:lnTo>
                <a:lnTo>
                  <a:pt x="222" y="0"/>
                </a:lnTo>
                <a:lnTo>
                  <a:pt x="300" y="24"/>
                </a:lnTo>
                <a:lnTo>
                  <a:pt x="390" y="150"/>
                </a:lnTo>
                <a:lnTo>
                  <a:pt x="396" y="192"/>
                </a:lnTo>
                <a:lnTo>
                  <a:pt x="402" y="630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2530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7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2538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2531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3558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4</a:t>
            </a:r>
          </a:p>
        </p:txBody>
      </p:sp>
      <p:sp>
        <p:nvSpPr>
          <p:cNvPr id="23559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0" name="Rectangle 6"/>
          <p:cNvSpPr>
            <a:spLocks noChangeArrowheads="1"/>
          </p:cNvSpPr>
          <p:nvPr/>
        </p:nvSpPr>
        <p:spPr bwMode="auto">
          <a:xfrm rot="-5400000">
            <a:off x="5519737" y="3084513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3561" name="Freeform 7"/>
          <p:cNvSpPr>
            <a:spLocks/>
          </p:cNvSpPr>
          <p:nvPr/>
        </p:nvSpPr>
        <p:spPr bwMode="auto">
          <a:xfrm>
            <a:off x="5410200" y="3057525"/>
            <a:ext cx="704850" cy="142875"/>
          </a:xfrm>
          <a:custGeom>
            <a:avLst/>
            <a:gdLst>
              <a:gd name="T0" fmla="*/ 0 w 444"/>
              <a:gd name="T1" fmla="*/ 226814085 h 90"/>
              <a:gd name="T2" fmla="*/ 15120940 w 444"/>
              <a:gd name="T3" fmla="*/ 0 h 90"/>
              <a:gd name="T4" fmla="*/ 559474732 w 444"/>
              <a:gd name="T5" fmla="*/ 15120939 h 90"/>
              <a:gd name="T6" fmla="*/ 1118949464 w 444"/>
              <a:gd name="T7" fmla="*/ 105846576 h 90"/>
              <a:gd name="T8" fmla="*/ 1118949464 w 444"/>
              <a:gd name="T9" fmla="*/ 226814085 h 90"/>
              <a:gd name="T10" fmla="*/ 0 w 444"/>
              <a:gd name="T11" fmla="*/ 226814085 h 9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444"/>
              <a:gd name="T19" fmla="*/ 0 h 90"/>
              <a:gd name="T20" fmla="*/ 444 w 444"/>
              <a:gd name="T21" fmla="*/ 90 h 9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444" h="90">
                <a:moveTo>
                  <a:pt x="0" y="90"/>
                </a:moveTo>
                <a:lnTo>
                  <a:pt x="6" y="0"/>
                </a:lnTo>
                <a:lnTo>
                  <a:pt x="222" y="6"/>
                </a:lnTo>
                <a:lnTo>
                  <a:pt x="444" y="42"/>
                </a:lnTo>
                <a:lnTo>
                  <a:pt x="444" y="90"/>
                </a:lnTo>
                <a:lnTo>
                  <a:pt x="0" y="90"/>
                </a:lnTo>
                <a:close/>
              </a:path>
            </a:pathLst>
          </a:cu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cap="flat" cmpd="sng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3554" name="Object 12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562" name="Line 13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3563" name="Line 14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3555" name="Object 15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5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4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4582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5</a:t>
            </a:r>
          </a:p>
        </p:txBody>
      </p:sp>
      <p:sp>
        <p:nvSpPr>
          <p:cNvPr id="24583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584" name="Rectangle 6"/>
          <p:cNvSpPr>
            <a:spLocks noChangeArrowheads="1"/>
          </p:cNvSpPr>
          <p:nvPr/>
        </p:nvSpPr>
        <p:spPr bwMode="auto">
          <a:xfrm>
            <a:off x="5634038" y="3646488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4578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585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586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4579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5606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6</a:t>
            </a:r>
          </a:p>
        </p:txBody>
      </p:sp>
      <p:sp>
        <p:nvSpPr>
          <p:cNvPr id="25607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608" name="Rectangle 6"/>
          <p:cNvSpPr>
            <a:spLocks noChangeArrowheads="1"/>
          </p:cNvSpPr>
          <p:nvPr/>
        </p:nvSpPr>
        <p:spPr bwMode="auto">
          <a:xfrm rot="-5400000">
            <a:off x="4919662" y="3913188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5602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609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5610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5603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4550" y="1608138"/>
            <a:ext cx="7370763" cy="4525962"/>
          </a:xfrm>
          <a:noFill/>
        </p:spPr>
      </p:pic>
      <p:sp>
        <p:nvSpPr>
          <p:cNvPr id="26630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7</a:t>
            </a:r>
          </a:p>
        </p:txBody>
      </p:sp>
      <p:sp>
        <p:nvSpPr>
          <p:cNvPr id="26631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6632" name="Rectangle 6"/>
          <p:cNvSpPr>
            <a:spLocks noChangeArrowheads="1"/>
          </p:cNvSpPr>
          <p:nvPr/>
        </p:nvSpPr>
        <p:spPr bwMode="auto">
          <a:xfrm>
            <a:off x="4510088" y="3370263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6626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633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634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6627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1A28498-0BB8-0144-8F08-B6F5A144B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Google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6201E7F-D501-2E4B-9799-ED0A3835AE5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Kicker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24364C-D88B-7646-AF6A-C1912F5DB5B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Septum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E68364-62C4-1F47-94B3-D2A2139511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463" y="1442005"/>
            <a:ext cx="4036160" cy="403616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1D569C42-7E59-2E4E-9350-FA8BEE3BB385}"/>
              </a:ext>
            </a:extLst>
          </p:cNvPr>
          <p:cNvSpPr/>
          <p:nvPr/>
        </p:nvSpPr>
        <p:spPr>
          <a:xfrm>
            <a:off x="0" y="539640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576" indent="0">
              <a:buNone/>
            </a:pPr>
            <a:r>
              <a:rPr lang="en-GB" dirty="0"/>
              <a:t>…so we also call them </a:t>
            </a:r>
            <a:br>
              <a:rPr lang="en-GB" dirty="0"/>
            </a:br>
            <a:r>
              <a:rPr lang="en-GB" dirty="0"/>
              <a:t>“</a:t>
            </a:r>
            <a:r>
              <a:rPr lang="en-GB" b="1" dirty="0"/>
              <a:t>Fast Pulsed Magnets</a:t>
            </a:r>
            <a:r>
              <a:rPr lang="en-GB" dirty="0"/>
              <a:t>”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890E48-8C8F-4744-B4EE-F3EC304CCE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9661" y="1768406"/>
            <a:ext cx="3985865" cy="2989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349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44550" y="1608138"/>
            <a:ext cx="7370763" cy="4525962"/>
          </a:xfrm>
          <a:noFill/>
        </p:spPr>
      </p:pic>
      <p:sp>
        <p:nvSpPr>
          <p:cNvPr id="27654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8</a:t>
            </a:r>
          </a:p>
        </p:txBody>
      </p:sp>
      <p:sp>
        <p:nvSpPr>
          <p:cNvPr id="27655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7656" name="Rectangle 6"/>
          <p:cNvSpPr>
            <a:spLocks noChangeArrowheads="1"/>
          </p:cNvSpPr>
          <p:nvPr/>
        </p:nvSpPr>
        <p:spPr bwMode="auto">
          <a:xfrm rot="-5400000">
            <a:off x="4929187" y="3084513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7650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657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658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7651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8678" name="Text Box 4"/>
          <p:cNvSpPr txBox="1">
            <a:spLocks noChangeArrowheads="1"/>
          </p:cNvSpPr>
          <p:nvPr/>
        </p:nvSpPr>
        <p:spPr bwMode="auto">
          <a:xfrm>
            <a:off x="962811" y="1228725"/>
            <a:ext cx="77630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Turn 9</a:t>
            </a:r>
          </a:p>
        </p:txBody>
      </p:sp>
      <p:sp>
        <p:nvSpPr>
          <p:cNvPr id="28679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8680" name="Rectangle 6"/>
          <p:cNvSpPr>
            <a:spLocks noChangeArrowheads="1"/>
          </p:cNvSpPr>
          <p:nvPr/>
        </p:nvSpPr>
        <p:spPr bwMode="auto">
          <a:xfrm>
            <a:off x="5033963" y="3646488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8674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8681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682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8675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70762" cy="4525962"/>
          </a:xfrm>
          <a:noFill/>
        </p:spPr>
      </p:pic>
      <p:sp>
        <p:nvSpPr>
          <p:cNvPr id="29702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10</a:t>
            </a:r>
          </a:p>
        </p:txBody>
      </p:sp>
      <p:sp>
        <p:nvSpPr>
          <p:cNvPr id="29703" name="Oval 5"/>
          <p:cNvSpPr>
            <a:spLocks noChangeArrowheads="1"/>
          </p:cNvSpPr>
          <p:nvPr/>
        </p:nvSpPr>
        <p:spPr bwMode="auto">
          <a:xfrm>
            <a:off x="6165850" y="3049588"/>
            <a:ext cx="682625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9704" name="Rectangle 6"/>
          <p:cNvSpPr>
            <a:spLocks noChangeArrowheads="1"/>
          </p:cNvSpPr>
          <p:nvPr/>
        </p:nvSpPr>
        <p:spPr bwMode="auto">
          <a:xfrm rot="-5400000">
            <a:off x="4319587" y="3903663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9698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9705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706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9699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1608138"/>
            <a:ext cx="7361237" cy="4830762"/>
          </a:xfrm>
          <a:noFill/>
        </p:spPr>
      </p:pic>
      <p:sp>
        <p:nvSpPr>
          <p:cNvPr id="30726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11</a:t>
            </a:r>
          </a:p>
        </p:txBody>
      </p:sp>
      <p:sp>
        <p:nvSpPr>
          <p:cNvPr id="30727" name="Oval 5"/>
          <p:cNvSpPr>
            <a:spLocks noChangeArrowheads="1"/>
          </p:cNvSpPr>
          <p:nvPr/>
        </p:nvSpPr>
        <p:spPr bwMode="auto">
          <a:xfrm>
            <a:off x="6165850" y="3049588"/>
            <a:ext cx="531813" cy="1593850"/>
          </a:xfrm>
          <a:prstGeom prst="ellipse">
            <a:avLst/>
          </a:prstGeom>
          <a:solidFill>
            <a:srgbClr val="FFFF00">
              <a:alpha val="50195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0728" name="Rectangle 6"/>
          <p:cNvSpPr>
            <a:spLocks noChangeArrowheads="1"/>
          </p:cNvSpPr>
          <p:nvPr/>
        </p:nvSpPr>
        <p:spPr bwMode="auto">
          <a:xfrm>
            <a:off x="3900488" y="3351213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0722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9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730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0723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4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1600200"/>
            <a:ext cx="7361237" cy="4811713"/>
          </a:xfrm>
          <a:noFill/>
        </p:spPr>
      </p:pic>
      <p:sp>
        <p:nvSpPr>
          <p:cNvPr id="31750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12</a:t>
            </a:r>
          </a:p>
        </p:txBody>
      </p:sp>
      <p:sp>
        <p:nvSpPr>
          <p:cNvPr id="31751" name="Rectangle 5"/>
          <p:cNvSpPr>
            <a:spLocks noChangeArrowheads="1"/>
          </p:cNvSpPr>
          <p:nvPr/>
        </p:nvSpPr>
        <p:spPr bwMode="auto">
          <a:xfrm rot="-5400000">
            <a:off x="4357687" y="3094038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1746" name="Object 1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752" name="Line 1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753" name="Line 1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1747" name="Object 1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98525" y="1257300"/>
            <a:ext cx="7373938" cy="4868863"/>
          </a:xfrm>
          <a:noFill/>
        </p:spPr>
      </p:pic>
      <p:sp>
        <p:nvSpPr>
          <p:cNvPr id="32774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13</a:t>
            </a:r>
          </a:p>
        </p:txBody>
      </p:sp>
      <p:sp>
        <p:nvSpPr>
          <p:cNvPr id="32775" name="Rectangle 5"/>
          <p:cNvSpPr>
            <a:spLocks noChangeArrowheads="1"/>
          </p:cNvSpPr>
          <p:nvPr/>
        </p:nvSpPr>
        <p:spPr bwMode="auto">
          <a:xfrm>
            <a:off x="4452938" y="3608388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2770" name="Object 1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776" name="Line 1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777" name="Line 1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2771" name="Object 1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0113" y="1247775"/>
            <a:ext cx="7372350" cy="4887913"/>
          </a:xfrm>
          <a:noFill/>
        </p:spPr>
      </p:pic>
      <p:sp>
        <p:nvSpPr>
          <p:cNvPr id="33798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14</a:t>
            </a:r>
          </a:p>
        </p:txBody>
      </p:sp>
      <p:sp>
        <p:nvSpPr>
          <p:cNvPr id="33799" name="Rectangle 5"/>
          <p:cNvSpPr>
            <a:spLocks noChangeArrowheads="1"/>
          </p:cNvSpPr>
          <p:nvPr/>
        </p:nvSpPr>
        <p:spPr bwMode="auto">
          <a:xfrm rot="-5400000">
            <a:off x="3729037" y="3836988"/>
            <a:ext cx="493713" cy="712788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3794" name="Object 10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800" name="Line 11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3801" name="Line 12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3795" name="Object 13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5679200" y="6122988"/>
            <a:ext cx="909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Septum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397776" y="809399"/>
            <a:ext cx="8196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Example: CERN PSB injection, high intensity beams, fractional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≈ 0.25 Beam rotates </a:t>
            </a:r>
            <a:r>
              <a:rPr lang="el-GR" altLang="en-US" dirty="0">
                <a:latin typeface="Arial"/>
                <a:cs typeface="Arial"/>
              </a:rPr>
              <a:t>π</a:t>
            </a:r>
            <a:r>
              <a:rPr lang="en-US" altLang="en-US" dirty="0">
                <a:latin typeface="Arial"/>
                <a:cs typeface="Arial"/>
              </a:rPr>
              <a:t>/2 per turn in phase space</a:t>
            </a:r>
          </a:p>
        </p:txBody>
      </p:sp>
    </p:spTree>
  </p:cSld>
  <p:clrMapOvr>
    <a:masterClrMapping/>
  </p:clrMapOvr>
  <p:transition/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8050" y="1600200"/>
            <a:ext cx="7356475" cy="4792663"/>
          </a:xfrm>
          <a:noFill/>
        </p:spPr>
      </p:pic>
      <p:sp>
        <p:nvSpPr>
          <p:cNvPr id="34822" name="Text Box 4"/>
          <p:cNvSpPr txBox="1">
            <a:spLocks noChangeArrowheads="1"/>
          </p:cNvSpPr>
          <p:nvPr/>
        </p:nvSpPr>
        <p:spPr bwMode="auto">
          <a:xfrm>
            <a:off x="865188" y="1228725"/>
            <a:ext cx="8933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</a:rPr>
              <a:t>Turn 15</a:t>
            </a:r>
          </a:p>
        </p:txBody>
      </p:sp>
      <p:sp>
        <p:nvSpPr>
          <p:cNvPr id="34823" name="Rectangle 5"/>
          <p:cNvSpPr>
            <a:spLocks noChangeArrowheads="1"/>
          </p:cNvSpPr>
          <p:nvPr/>
        </p:nvSpPr>
        <p:spPr bwMode="auto">
          <a:xfrm>
            <a:off x="3319463" y="3294063"/>
            <a:ext cx="493712" cy="712787"/>
          </a:xfrm>
          <a:prstGeom prst="rect">
            <a:avLst/>
          </a:prstGeom>
          <a:solidFill>
            <a:srgbClr val="FF0000">
              <a:alpha val="30196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4824" name="Text Box 10"/>
          <p:cNvSpPr txBox="1">
            <a:spLocks noChangeArrowheads="1"/>
          </p:cNvSpPr>
          <p:nvPr/>
        </p:nvSpPr>
        <p:spPr bwMode="auto">
          <a:xfrm>
            <a:off x="857267" y="6094332"/>
            <a:ext cx="7473455" cy="584776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600" dirty="0">
                <a:latin typeface="Arial"/>
                <a:cs typeface="Arial"/>
              </a:rPr>
              <a:t>In reality, </a:t>
            </a:r>
            <a:r>
              <a:rPr lang="en-US" altLang="en-US" sz="1600" dirty="0" err="1">
                <a:latin typeface="Arial"/>
                <a:cs typeface="Arial"/>
              </a:rPr>
              <a:t>filamentation</a:t>
            </a:r>
            <a:r>
              <a:rPr lang="en-US" altLang="en-US" sz="1600" dirty="0">
                <a:latin typeface="Arial"/>
                <a:cs typeface="Arial"/>
              </a:rPr>
              <a:t> (often space-charge driven) occurs to produce a quasi-uniform beam</a:t>
            </a:r>
          </a:p>
        </p:txBody>
      </p:sp>
      <p:graphicFrame>
        <p:nvGraphicFramePr>
          <p:cNvPr id="34818" name="Object 11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5" name="Line 12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826" name="Line 13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4819" name="Object 14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827" name="Text Box 15"/>
          <p:cNvSpPr txBox="1">
            <a:spLocks noChangeArrowheads="1"/>
          </p:cNvSpPr>
          <p:nvPr/>
        </p:nvSpPr>
        <p:spPr bwMode="auto">
          <a:xfrm>
            <a:off x="2674625" y="924465"/>
            <a:ext cx="47069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2000" dirty="0">
                <a:latin typeface="Arial"/>
                <a:cs typeface="Arial"/>
              </a:rPr>
              <a:t>Phase space has been “</a:t>
            </a:r>
            <a:r>
              <a:rPr lang="en-US" altLang="en-US" sz="2000" b="1" dirty="0">
                <a:latin typeface="Arial"/>
                <a:cs typeface="Arial"/>
              </a:rPr>
              <a:t>painted</a:t>
            </a:r>
            <a:r>
              <a:rPr lang="en-US" altLang="en-US" sz="2000" dirty="0">
                <a:latin typeface="Arial"/>
                <a:cs typeface="Arial"/>
              </a:rPr>
              <a:t>”</a:t>
            </a:r>
          </a:p>
        </p:txBody>
      </p:sp>
      <p:sp>
        <p:nvSpPr>
          <p:cNvPr id="13" name="Rectangle 3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for hadrons</a:t>
            </a:r>
          </a:p>
        </p:txBody>
      </p:sp>
    </p:spTree>
  </p:cSld>
  <p:clrMapOvr>
    <a:masterClrMapping/>
  </p:clrMapOvr>
  <p:transition/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Charge exchange H- injection</a:t>
            </a:r>
          </a:p>
        </p:txBody>
      </p:sp>
      <p:sp>
        <p:nvSpPr>
          <p:cNvPr id="72707" name="Rectangle 27"/>
          <p:cNvSpPr>
            <a:spLocks noGrp="1" noChangeArrowheads="1"/>
          </p:cNvSpPr>
          <p:nvPr>
            <p:ph type="body" idx="1"/>
          </p:nvPr>
        </p:nvSpPr>
        <p:spPr>
          <a:xfrm>
            <a:off x="549275" y="1076325"/>
            <a:ext cx="8153400" cy="4933105"/>
          </a:xfrm>
          <a:noFill/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injection is essential to accumulate high intensity</a:t>
            </a:r>
          </a:p>
          <a:p>
            <a:pPr eaLnBrk="1" hangingPunct="1"/>
            <a:r>
              <a:rPr lang="en-US" altLang="en-US" dirty="0">
                <a:latin typeface="Arial"/>
                <a:cs typeface="Arial"/>
              </a:rPr>
              <a:t>Disadvantages inherent in using an injection septum: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Width of several mm reduces aperture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Beam losses from circulating beam hitting septum:</a:t>
            </a:r>
          </a:p>
          <a:p>
            <a:pPr lvl="2" eaLnBrk="1" hangingPunct="1"/>
            <a:r>
              <a:rPr lang="en-US" altLang="en-US" dirty="0">
                <a:latin typeface="Arial"/>
                <a:cs typeface="Arial"/>
              </a:rPr>
              <a:t>typically 30 – 40 % for the CERN PSB injection at 50 MeV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Limits number of injected turns to 10 – 20</a:t>
            </a:r>
          </a:p>
          <a:p>
            <a:pPr lvl="1" eaLnBrk="1" hangingPunct="1"/>
            <a:endParaRPr lang="en-US" altLang="en-US" dirty="0">
              <a:latin typeface="Arial"/>
              <a:cs typeface="Arial"/>
            </a:endParaRPr>
          </a:p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Charge-exchange injection </a:t>
            </a:r>
            <a:r>
              <a:rPr lang="en-US" altLang="en-US" dirty="0">
                <a:latin typeface="Arial"/>
                <a:cs typeface="Arial"/>
              </a:rPr>
              <a:t>provides elegant alternative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Possible to “cheat” </a:t>
            </a:r>
            <a:r>
              <a:rPr lang="en-US" altLang="en-US" dirty="0" err="1">
                <a:latin typeface="Arial"/>
                <a:cs typeface="Arial"/>
              </a:rPr>
              <a:t>Liouville’s</a:t>
            </a:r>
            <a:r>
              <a:rPr lang="en-US" altLang="en-US" dirty="0">
                <a:latin typeface="Arial"/>
                <a:cs typeface="Arial"/>
              </a:rPr>
              <a:t> theorem, which says that </a:t>
            </a:r>
            <a:r>
              <a:rPr lang="en-US" altLang="en-US" dirty="0" err="1">
                <a:latin typeface="Arial"/>
                <a:cs typeface="Arial"/>
              </a:rPr>
              <a:t>emittance</a:t>
            </a:r>
            <a:r>
              <a:rPr lang="en-US" altLang="en-US" dirty="0">
                <a:latin typeface="Arial"/>
                <a:cs typeface="Arial"/>
              </a:rPr>
              <a:t> is conserved….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Convert H</a:t>
            </a:r>
            <a:r>
              <a:rPr lang="en-US" altLang="en-US" baseline="30000" dirty="0">
                <a:latin typeface="Arial"/>
                <a:cs typeface="Arial"/>
              </a:rPr>
              <a:t>-</a:t>
            </a:r>
            <a:r>
              <a:rPr lang="en-US" altLang="en-US" dirty="0">
                <a:latin typeface="Arial"/>
                <a:cs typeface="Arial"/>
              </a:rPr>
              <a:t> to p</a:t>
            </a:r>
            <a:r>
              <a:rPr lang="en-US" altLang="en-US" baseline="30000" dirty="0">
                <a:latin typeface="Arial"/>
                <a:cs typeface="Arial"/>
              </a:rPr>
              <a:t>+</a:t>
            </a:r>
            <a:r>
              <a:rPr lang="en-US" altLang="en-US" dirty="0">
                <a:latin typeface="Arial"/>
                <a:cs typeface="Arial"/>
              </a:rPr>
              <a:t> using a thin stripping foil, allowing injection </a:t>
            </a:r>
            <a:r>
              <a:rPr lang="en-US" altLang="en-US" u="sng" dirty="0">
                <a:solidFill>
                  <a:schemeClr val="accent2"/>
                </a:solidFill>
                <a:latin typeface="Arial"/>
                <a:cs typeface="Arial"/>
              </a:rPr>
              <a:t>into the same phase space area</a:t>
            </a:r>
          </a:p>
          <a:p>
            <a:pPr eaLnBrk="1" hangingPunct="1"/>
            <a:endParaRPr lang="en-US" altLang="en-US" sz="1800" u="sng" dirty="0">
              <a:solidFill>
                <a:schemeClr val="accent2"/>
              </a:solidFill>
              <a:latin typeface="Arial"/>
              <a:cs typeface="Arial"/>
            </a:endParaRPr>
          </a:p>
          <a:p>
            <a:pPr lvl="1" eaLnBrk="1" hangingPunct="1"/>
            <a:endParaRPr lang="en-US" altLang="en-US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7" grpId="0" uiExpand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Freeform 33"/>
          <p:cNvSpPr>
            <a:spLocks/>
          </p:cNvSpPr>
          <p:nvPr/>
        </p:nvSpPr>
        <p:spPr bwMode="auto">
          <a:xfrm>
            <a:off x="757238" y="3238500"/>
            <a:ext cx="7824787" cy="1243013"/>
          </a:xfrm>
          <a:custGeom>
            <a:avLst/>
            <a:gdLst>
              <a:gd name="T0" fmla="*/ 0 w 4929"/>
              <a:gd name="T1" fmla="*/ 1602819917 h 783"/>
              <a:gd name="T2" fmla="*/ 0 w 4929"/>
              <a:gd name="T3" fmla="*/ 1882558477 h 783"/>
              <a:gd name="T4" fmla="*/ 2147483647 w 4929"/>
              <a:gd name="T5" fmla="*/ 1874997213 h 783"/>
              <a:gd name="T6" fmla="*/ 2147483647 w 4929"/>
              <a:gd name="T7" fmla="*/ 249496384 h 783"/>
              <a:gd name="T8" fmla="*/ 2147483647 w 4929"/>
              <a:gd name="T9" fmla="*/ 249496384 h 783"/>
              <a:gd name="T10" fmla="*/ 2147483647 w 4929"/>
              <a:gd name="T11" fmla="*/ 1882558477 h 783"/>
              <a:gd name="T12" fmla="*/ 2147483647 w 4929"/>
              <a:gd name="T13" fmla="*/ 1882558477 h 783"/>
              <a:gd name="T14" fmla="*/ 2147483647 w 4929"/>
              <a:gd name="T15" fmla="*/ 1973284110 h 783"/>
              <a:gd name="T16" fmla="*/ 2147483647 w 4929"/>
              <a:gd name="T17" fmla="*/ 1761590966 h 783"/>
              <a:gd name="T18" fmla="*/ 2147483647 w 4929"/>
              <a:gd name="T19" fmla="*/ 1534776486 h 783"/>
              <a:gd name="T20" fmla="*/ 2147483647 w 4929"/>
              <a:gd name="T21" fmla="*/ 1625502119 h 783"/>
              <a:gd name="T22" fmla="*/ 2147483647 w 4929"/>
              <a:gd name="T23" fmla="*/ 1625502119 h 783"/>
              <a:gd name="T24" fmla="*/ 2147483647 w 4929"/>
              <a:gd name="T25" fmla="*/ 0 h 783"/>
              <a:gd name="T26" fmla="*/ 2147483647 w 4929"/>
              <a:gd name="T27" fmla="*/ 0 h 783"/>
              <a:gd name="T28" fmla="*/ 2147483647 w 4929"/>
              <a:gd name="T29" fmla="*/ 1602819917 h 783"/>
              <a:gd name="T30" fmla="*/ 0 w 4929"/>
              <a:gd name="T31" fmla="*/ 1602819917 h 783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929"/>
              <a:gd name="T49" fmla="*/ 0 h 783"/>
              <a:gd name="T50" fmla="*/ 4929 w 4929"/>
              <a:gd name="T51" fmla="*/ 783 h 783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929" h="783">
                <a:moveTo>
                  <a:pt x="0" y="636"/>
                </a:moveTo>
                <a:lnTo>
                  <a:pt x="0" y="747"/>
                </a:lnTo>
                <a:lnTo>
                  <a:pt x="912" y="744"/>
                </a:lnTo>
                <a:lnTo>
                  <a:pt x="1707" y="99"/>
                </a:lnTo>
                <a:lnTo>
                  <a:pt x="2979" y="99"/>
                </a:lnTo>
                <a:lnTo>
                  <a:pt x="3978" y="747"/>
                </a:lnTo>
                <a:lnTo>
                  <a:pt x="4842" y="747"/>
                </a:lnTo>
                <a:lnTo>
                  <a:pt x="4845" y="783"/>
                </a:lnTo>
                <a:lnTo>
                  <a:pt x="4929" y="699"/>
                </a:lnTo>
                <a:lnTo>
                  <a:pt x="4845" y="609"/>
                </a:lnTo>
                <a:lnTo>
                  <a:pt x="4844" y="645"/>
                </a:lnTo>
                <a:lnTo>
                  <a:pt x="3996" y="645"/>
                </a:lnTo>
                <a:lnTo>
                  <a:pt x="3015" y="0"/>
                </a:lnTo>
                <a:lnTo>
                  <a:pt x="1689" y="0"/>
                </a:lnTo>
                <a:lnTo>
                  <a:pt x="879" y="636"/>
                </a:lnTo>
                <a:lnTo>
                  <a:pt x="0" y="636"/>
                </a:lnTo>
                <a:close/>
              </a:path>
            </a:pathLst>
          </a:custGeom>
          <a:solidFill>
            <a:srgbClr val="EAEAEA">
              <a:alpha val="94901"/>
            </a:srgbClr>
          </a:solidFill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3731" name="Rectangle 23"/>
          <p:cNvSpPr>
            <a:spLocks noChangeArrowheads="1"/>
          </p:cNvSpPr>
          <p:nvPr/>
        </p:nvSpPr>
        <p:spPr bwMode="auto">
          <a:xfrm>
            <a:off x="4419600" y="2593975"/>
            <a:ext cx="76200" cy="835025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Charge exchange H- injection</a:t>
            </a:r>
          </a:p>
        </p:txBody>
      </p:sp>
      <p:sp>
        <p:nvSpPr>
          <p:cNvPr id="73733" name="Rectangle 4"/>
          <p:cNvSpPr>
            <a:spLocks noChangeArrowheads="1"/>
          </p:cNvSpPr>
          <p:nvPr/>
        </p:nvSpPr>
        <p:spPr bwMode="auto">
          <a:xfrm>
            <a:off x="199072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4" name="Freeform 11"/>
          <p:cNvSpPr>
            <a:spLocks/>
          </p:cNvSpPr>
          <p:nvPr/>
        </p:nvSpPr>
        <p:spPr bwMode="auto">
          <a:xfrm>
            <a:off x="2005013" y="2371725"/>
            <a:ext cx="2424112" cy="933450"/>
          </a:xfrm>
          <a:custGeom>
            <a:avLst/>
            <a:gdLst>
              <a:gd name="T0" fmla="*/ 0 w 1527"/>
              <a:gd name="T1" fmla="*/ 0 h 588"/>
              <a:gd name="T2" fmla="*/ 2147483647 w 1527"/>
              <a:gd name="T3" fmla="*/ 1481851657 h 588"/>
              <a:gd name="T4" fmla="*/ 2147483647 w 1527"/>
              <a:gd name="T5" fmla="*/ 1481851657 h 588"/>
              <a:gd name="T6" fmla="*/ 0 60000 65536"/>
              <a:gd name="T7" fmla="*/ 0 60000 65536"/>
              <a:gd name="T8" fmla="*/ 0 60000 65536"/>
              <a:gd name="T9" fmla="*/ 0 w 1527"/>
              <a:gd name="T10" fmla="*/ 0 h 588"/>
              <a:gd name="T11" fmla="*/ 1527 w 1527"/>
              <a:gd name="T12" fmla="*/ 588 h 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7" h="588">
                <a:moveTo>
                  <a:pt x="0" y="0"/>
                </a:moveTo>
                <a:lnTo>
                  <a:pt x="888" y="588"/>
                </a:lnTo>
                <a:lnTo>
                  <a:pt x="1527" y="588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35" name="Text Box 12"/>
          <p:cNvSpPr txBox="1">
            <a:spLocks noChangeArrowheads="1"/>
          </p:cNvSpPr>
          <p:nvPr/>
        </p:nvSpPr>
        <p:spPr bwMode="auto">
          <a:xfrm rot="2012356">
            <a:off x="2038556" y="2289453"/>
            <a:ext cx="10441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  <a:latin typeface="Arial"/>
                <a:cs typeface="Arial"/>
              </a:rPr>
              <a:t>H</a:t>
            </a:r>
            <a:r>
              <a:rPr lang="en-US" altLang="en-US" baseline="30000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lang="en-US" altLang="en-US" dirty="0">
                <a:solidFill>
                  <a:srgbClr val="FF0000"/>
                </a:solidFill>
                <a:latin typeface="Arial"/>
                <a:cs typeface="Arial"/>
              </a:rPr>
              <a:t> beam</a:t>
            </a:r>
          </a:p>
        </p:txBody>
      </p:sp>
      <p:sp>
        <p:nvSpPr>
          <p:cNvPr id="73736" name="Text Box 17"/>
          <p:cNvSpPr txBox="1">
            <a:spLocks noChangeArrowheads="1"/>
          </p:cNvSpPr>
          <p:nvPr/>
        </p:nvSpPr>
        <p:spPr bwMode="auto">
          <a:xfrm>
            <a:off x="3109380" y="5934075"/>
            <a:ext cx="26998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chicane dipoles</a:t>
            </a:r>
          </a:p>
        </p:txBody>
      </p:sp>
      <p:sp>
        <p:nvSpPr>
          <p:cNvPr id="73737" name="Rectangle 20"/>
          <p:cNvSpPr>
            <a:spLocks noChangeArrowheads="1"/>
          </p:cNvSpPr>
          <p:nvPr/>
        </p:nvSpPr>
        <p:spPr bwMode="auto">
          <a:xfrm>
            <a:off x="533082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8" name="Rectangle 21"/>
          <p:cNvSpPr>
            <a:spLocks noChangeArrowheads="1"/>
          </p:cNvSpPr>
          <p:nvPr/>
        </p:nvSpPr>
        <p:spPr bwMode="auto">
          <a:xfrm>
            <a:off x="3281363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39" name="Rectangle 22"/>
          <p:cNvSpPr>
            <a:spLocks noChangeArrowheads="1"/>
          </p:cNvSpPr>
          <p:nvPr/>
        </p:nvSpPr>
        <p:spPr bwMode="auto">
          <a:xfrm>
            <a:off x="692467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3740" name="Text Box 24"/>
          <p:cNvSpPr txBox="1">
            <a:spLocks noChangeArrowheads="1"/>
          </p:cNvSpPr>
          <p:nvPr/>
        </p:nvSpPr>
        <p:spPr bwMode="auto">
          <a:xfrm>
            <a:off x="337250" y="3884613"/>
            <a:ext cx="1557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Circulating p</a:t>
            </a:r>
            <a:r>
              <a:rPr lang="en-US" altLang="en-US" baseline="30000" dirty="0">
                <a:latin typeface="Arial"/>
                <a:cs typeface="Arial"/>
              </a:rPr>
              <a:t>+</a:t>
            </a:r>
          </a:p>
        </p:txBody>
      </p:sp>
      <p:sp>
        <p:nvSpPr>
          <p:cNvPr id="73741" name="Freeform 25"/>
          <p:cNvSpPr>
            <a:spLocks/>
          </p:cNvSpPr>
          <p:nvPr/>
        </p:nvSpPr>
        <p:spPr bwMode="auto">
          <a:xfrm>
            <a:off x="4505325" y="3305175"/>
            <a:ext cx="3848100" cy="1038225"/>
          </a:xfrm>
          <a:custGeom>
            <a:avLst/>
            <a:gdLst>
              <a:gd name="T0" fmla="*/ 0 w 2424"/>
              <a:gd name="T1" fmla="*/ 0 h 654"/>
              <a:gd name="T2" fmla="*/ 1633060989 w 2424"/>
              <a:gd name="T3" fmla="*/ 0 h 654"/>
              <a:gd name="T4" fmla="*/ 2147483647 w 2424"/>
              <a:gd name="T5" fmla="*/ 1648181969 h 654"/>
              <a:gd name="T6" fmla="*/ 2147483647 w 2424"/>
              <a:gd name="T7" fmla="*/ 1648181969 h 654"/>
              <a:gd name="T8" fmla="*/ 0 60000 65536"/>
              <a:gd name="T9" fmla="*/ 0 60000 65536"/>
              <a:gd name="T10" fmla="*/ 0 60000 65536"/>
              <a:gd name="T11" fmla="*/ 0 60000 65536"/>
              <a:gd name="T12" fmla="*/ 0 w 2424"/>
              <a:gd name="T13" fmla="*/ 0 h 654"/>
              <a:gd name="T14" fmla="*/ 2424 w 2424"/>
              <a:gd name="T15" fmla="*/ 654 h 6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24" h="654">
                <a:moveTo>
                  <a:pt x="0" y="0"/>
                </a:moveTo>
                <a:lnTo>
                  <a:pt x="648" y="0"/>
                </a:lnTo>
                <a:lnTo>
                  <a:pt x="1644" y="654"/>
                </a:lnTo>
                <a:lnTo>
                  <a:pt x="2424" y="654"/>
                </a:ln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42" name="Text Box 26"/>
          <p:cNvSpPr txBox="1">
            <a:spLocks noChangeArrowheads="1"/>
          </p:cNvSpPr>
          <p:nvPr/>
        </p:nvSpPr>
        <p:spPr bwMode="auto">
          <a:xfrm rot="2012356">
            <a:off x="6471977" y="3579841"/>
            <a:ext cx="3825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p</a:t>
            </a:r>
            <a:r>
              <a:rPr lang="en-US" altLang="en-US" baseline="30000" dirty="0">
                <a:latin typeface="+mj-lt"/>
              </a:rPr>
              <a:t>+</a:t>
            </a:r>
          </a:p>
        </p:txBody>
      </p:sp>
      <p:sp>
        <p:nvSpPr>
          <p:cNvPr id="73743" name="Text Box 27"/>
          <p:cNvSpPr txBox="1">
            <a:spLocks noChangeArrowheads="1"/>
          </p:cNvSpPr>
          <p:nvPr/>
        </p:nvSpPr>
        <p:spPr bwMode="auto">
          <a:xfrm>
            <a:off x="3806439" y="2214563"/>
            <a:ext cx="14549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Stripping foil</a:t>
            </a:r>
          </a:p>
        </p:txBody>
      </p:sp>
      <p:sp>
        <p:nvSpPr>
          <p:cNvPr id="73744" name="Freeform 28"/>
          <p:cNvSpPr>
            <a:spLocks/>
          </p:cNvSpPr>
          <p:nvPr/>
        </p:nvSpPr>
        <p:spPr bwMode="auto">
          <a:xfrm>
            <a:off x="5524500" y="3305175"/>
            <a:ext cx="1009650" cy="9525"/>
          </a:xfrm>
          <a:custGeom>
            <a:avLst/>
            <a:gdLst>
              <a:gd name="T0" fmla="*/ 0 w 636"/>
              <a:gd name="T1" fmla="*/ 0 h 6"/>
              <a:gd name="T2" fmla="*/ 1602819157 w 636"/>
              <a:gd name="T3" fmla="*/ 15120939 h 6"/>
              <a:gd name="T4" fmla="*/ 0 60000 65536"/>
              <a:gd name="T5" fmla="*/ 0 60000 65536"/>
              <a:gd name="T6" fmla="*/ 0 w 636"/>
              <a:gd name="T7" fmla="*/ 0 h 6"/>
              <a:gd name="T8" fmla="*/ 636 w 636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6" h="6">
                <a:moveTo>
                  <a:pt x="0" y="0"/>
                </a:moveTo>
                <a:lnTo>
                  <a:pt x="636" y="6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45" name="Text Box 29"/>
          <p:cNvSpPr txBox="1">
            <a:spLocks noChangeArrowheads="1"/>
          </p:cNvSpPr>
          <p:nvPr/>
        </p:nvSpPr>
        <p:spPr bwMode="auto">
          <a:xfrm>
            <a:off x="6061892" y="2928339"/>
            <a:ext cx="4074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00FF"/>
                </a:solidFill>
                <a:latin typeface="+mj-lt"/>
              </a:rPr>
              <a:t>H</a:t>
            </a:r>
            <a:r>
              <a:rPr lang="en-US" altLang="en-US" baseline="-25000" dirty="0">
                <a:solidFill>
                  <a:srgbClr val="0000FF"/>
                </a:solidFill>
                <a:latin typeface="+mj-lt"/>
              </a:rPr>
              <a:t>0</a:t>
            </a:r>
            <a:endParaRPr lang="en-US" altLang="en-US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73746" name="Freeform 30"/>
          <p:cNvSpPr>
            <a:spLocks/>
          </p:cNvSpPr>
          <p:nvPr/>
        </p:nvSpPr>
        <p:spPr bwMode="auto">
          <a:xfrm>
            <a:off x="5538788" y="2662238"/>
            <a:ext cx="876300" cy="638175"/>
          </a:xfrm>
          <a:custGeom>
            <a:avLst/>
            <a:gdLst>
              <a:gd name="T0" fmla="*/ 0 w 552"/>
              <a:gd name="T1" fmla="*/ 1013102902 h 402"/>
              <a:gd name="T2" fmla="*/ 1391126032 w 552"/>
              <a:gd name="T3" fmla="*/ 0 h 402"/>
              <a:gd name="T4" fmla="*/ 0 60000 65536"/>
              <a:gd name="T5" fmla="*/ 0 60000 65536"/>
              <a:gd name="T6" fmla="*/ 0 w 552"/>
              <a:gd name="T7" fmla="*/ 0 h 402"/>
              <a:gd name="T8" fmla="*/ 552 w 552"/>
              <a:gd name="T9" fmla="*/ 402 h 40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2" h="402">
                <a:moveTo>
                  <a:pt x="0" y="402"/>
                </a:moveTo>
                <a:lnTo>
                  <a:pt x="552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47" name="Text Box 31"/>
          <p:cNvSpPr txBox="1">
            <a:spLocks noChangeArrowheads="1"/>
          </p:cNvSpPr>
          <p:nvPr/>
        </p:nvSpPr>
        <p:spPr bwMode="auto">
          <a:xfrm rot="-2166476">
            <a:off x="5887563" y="2441853"/>
            <a:ext cx="3755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  <a:latin typeface="+mj-lt"/>
              </a:rPr>
              <a:t>H</a:t>
            </a:r>
            <a:r>
              <a:rPr lang="en-US" altLang="en-US" baseline="30000" dirty="0">
                <a:solidFill>
                  <a:srgbClr val="FF0000"/>
                </a:solidFill>
                <a:latin typeface="+mj-lt"/>
              </a:rPr>
              <a:t>-</a:t>
            </a:r>
          </a:p>
        </p:txBody>
      </p:sp>
      <p:sp>
        <p:nvSpPr>
          <p:cNvPr id="73748" name="Line 32"/>
          <p:cNvSpPr>
            <a:spLocks noChangeShapeType="1"/>
          </p:cNvSpPr>
          <p:nvPr/>
        </p:nvSpPr>
        <p:spPr bwMode="auto">
          <a:xfrm>
            <a:off x="398463" y="4870450"/>
            <a:ext cx="8372475" cy="95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1" name="Line 36"/>
          <p:cNvSpPr>
            <a:spLocks noChangeShapeType="1"/>
          </p:cNvSpPr>
          <p:nvPr/>
        </p:nvSpPr>
        <p:spPr bwMode="auto">
          <a:xfrm>
            <a:off x="398463" y="4338638"/>
            <a:ext cx="17446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2" name="Freeform 37"/>
          <p:cNvSpPr>
            <a:spLocks/>
          </p:cNvSpPr>
          <p:nvPr/>
        </p:nvSpPr>
        <p:spPr bwMode="auto">
          <a:xfrm>
            <a:off x="2143125" y="3352800"/>
            <a:ext cx="4933950" cy="985838"/>
          </a:xfrm>
          <a:custGeom>
            <a:avLst/>
            <a:gdLst>
              <a:gd name="T0" fmla="*/ 0 w 3108"/>
              <a:gd name="T1" fmla="*/ 1565018400 h 621"/>
              <a:gd name="T2" fmla="*/ 2048886387 w 3108"/>
              <a:gd name="T3" fmla="*/ 0 h 621"/>
              <a:gd name="T4" fmla="*/ 2147483647 w 3108"/>
              <a:gd name="T5" fmla="*/ 0 h 621"/>
              <a:gd name="T6" fmla="*/ 2147483647 w 3108"/>
              <a:gd name="T7" fmla="*/ 1565018400 h 621"/>
              <a:gd name="T8" fmla="*/ 0 60000 65536"/>
              <a:gd name="T9" fmla="*/ 0 60000 65536"/>
              <a:gd name="T10" fmla="*/ 0 60000 65536"/>
              <a:gd name="T11" fmla="*/ 0 60000 65536"/>
              <a:gd name="T12" fmla="*/ 0 w 3108"/>
              <a:gd name="T13" fmla="*/ 0 h 621"/>
              <a:gd name="T14" fmla="*/ 3108 w 3108"/>
              <a:gd name="T15" fmla="*/ 621 h 6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08" h="621">
                <a:moveTo>
                  <a:pt x="0" y="621"/>
                </a:moveTo>
                <a:lnTo>
                  <a:pt x="813" y="0"/>
                </a:lnTo>
                <a:lnTo>
                  <a:pt x="2104" y="0"/>
                </a:lnTo>
                <a:lnTo>
                  <a:pt x="3108" y="62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3753" name="Line 38"/>
          <p:cNvSpPr>
            <a:spLocks noChangeShapeType="1"/>
          </p:cNvSpPr>
          <p:nvPr/>
        </p:nvSpPr>
        <p:spPr bwMode="auto">
          <a:xfrm>
            <a:off x="7077075" y="4338638"/>
            <a:ext cx="17446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Text Box 24"/>
          <p:cNvSpPr txBox="1">
            <a:spLocks noChangeArrowheads="1"/>
          </p:cNvSpPr>
          <p:nvPr/>
        </p:nvSpPr>
        <p:spPr bwMode="auto">
          <a:xfrm>
            <a:off x="7412032" y="3808475"/>
            <a:ext cx="1557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Circulating p</a:t>
            </a:r>
            <a:r>
              <a:rPr lang="en-US" altLang="en-US" baseline="30000" dirty="0">
                <a:latin typeface="Arial"/>
                <a:cs typeface="Arial"/>
              </a:rPr>
              <a:t>+</a:t>
            </a:r>
          </a:p>
        </p:txBody>
      </p:sp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2880216" y="1127125"/>
            <a:ext cx="299305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Arial"/>
                <a:cs typeface="Arial"/>
              </a:rPr>
              <a:t>Start of injection process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0" kern="0" dirty="0">
                <a:solidFill>
                  <a:schemeClr val="tx1"/>
                </a:solidFill>
                <a:latin typeface="Arial"/>
                <a:cs typeface="Arial"/>
              </a:rPr>
              <a:t>Kickers - Magnetic parameters</a:t>
            </a:r>
          </a:p>
        </p:txBody>
      </p:sp>
      <p:sp>
        <p:nvSpPr>
          <p:cNvPr id="43" name="Rectangle 42"/>
          <p:cNvSpPr/>
          <p:nvPr/>
        </p:nvSpPr>
        <p:spPr bwMode="auto">
          <a:xfrm>
            <a:off x="5562600" y="2500025"/>
            <a:ext cx="381000" cy="685800"/>
          </a:xfrm>
          <a:prstGeom prst="rect">
            <a:avLst/>
          </a:prstGeom>
          <a:solidFill>
            <a:schemeClr val="bg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8" name="Oval 47"/>
          <p:cNvSpPr/>
          <p:nvPr/>
        </p:nvSpPr>
        <p:spPr bwMode="auto">
          <a:xfrm>
            <a:off x="5602513" y="2833854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9" name="Oval 48"/>
          <p:cNvSpPr/>
          <p:nvPr/>
        </p:nvSpPr>
        <p:spPr bwMode="auto">
          <a:xfrm>
            <a:off x="5715000" y="2948759"/>
            <a:ext cx="76200" cy="76200"/>
          </a:xfrm>
          <a:prstGeom prst="ellipse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3505200" y="2380280"/>
            <a:ext cx="381000" cy="914400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4" name="Oval 63"/>
          <p:cNvSpPr/>
          <p:nvPr/>
        </p:nvSpPr>
        <p:spPr bwMode="auto">
          <a:xfrm>
            <a:off x="3541485" y="2935452"/>
            <a:ext cx="304800" cy="3048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5" name="Straight Connector 64"/>
          <p:cNvCxnSpPr>
            <a:stCxn id="64" idx="1"/>
            <a:endCxn id="64" idx="5"/>
          </p:cNvCxnSpPr>
          <p:nvPr/>
        </p:nvCxnSpPr>
        <p:spPr bwMode="auto">
          <a:xfrm>
            <a:off x="3586122" y="298008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66" name="Straight Connector 65"/>
          <p:cNvCxnSpPr>
            <a:stCxn id="64" idx="3"/>
            <a:endCxn id="64" idx="7"/>
          </p:cNvCxnSpPr>
          <p:nvPr/>
        </p:nvCxnSpPr>
        <p:spPr bwMode="auto">
          <a:xfrm flipV="1">
            <a:off x="3586122" y="2980089"/>
            <a:ext cx="215526" cy="215526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67" name="Rectangle 66"/>
          <p:cNvSpPr/>
          <p:nvPr/>
        </p:nvSpPr>
        <p:spPr bwMode="auto">
          <a:xfrm>
            <a:off x="2819400" y="1618280"/>
            <a:ext cx="6858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Rectangle 67"/>
          <p:cNvSpPr/>
          <p:nvPr/>
        </p:nvSpPr>
        <p:spPr bwMode="auto">
          <a:xfrm rot="5400000">
            <a:off x="3657600" y="78008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9" name="Rectangle 68"/>
          <p:cNvSpPr/>
          <p:nvPr/>
        </p:nvSpPr>
        <p:spPr bwMode="auto">
          <a:xfrm rot="5400000">
            <a:off x="3657600" y="2456480"/>
            <a:ext cx="762000" cy="2438400"/>
          </a:xfrm>
          <a:prstGeom prst="rect">
            <a:avLst/>
          </a:prstGeom>
          <a:solidFill>
            <a:srgbClr val="0000FF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4267200" y="238028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cxnSp>
        <p:nvCxnSpPr>
          <p:cNvPr id="40" name="Straight Arrow Connector 39"/>
          <p:cNvCxnSpPr/>
          <p:nvPr/>
        </p:nvCxnSpPr>
        <p:spPr bwMode="auto">
          <a:xfrm>
            <a:off x="4800600" y="2380280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41" name="Rectangle 40"/>
          <p:cNvSpPr/>
          <p:nvPr/>
        </p:nvSpPr>
        <p:spPr>
          <a:xfrm>
            <a:off x="4373034" y="2608880"/>
            <a:ext cx="3513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</a:t>
            </a:r>
            <a:endParaRPr lang="en-US" dirty="0"/>
          </a:p>
        </p:txBody>
      </p:sp>
      <p:sp>
        <p:nvSpPr>
          <p:cNvPr id="88" name="Rectangle 87"/>
          <p:cNvSpPr/>
          <p:nvPr/>
        </p:nvSpPr>
        <p:spPr>
          <a:xfrm>
            <a:off x="457200" y="1238188"/>
            <a:ext cx="16979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 conductor</a:t>
            </a:r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0" y="2608880"/>
            <a:ext cx="25454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Vertical aperture, </a:t>
            </a:r>
            <a:r>
              <a:rPr lang="en-US" altLang="en-US" dirty="0" err="1">
                <a:latin typeface="Arial"/>
                <a:cs typeface="Arial"/>
              </a:rPr>
              <a:t>V</a:t>
            </a:r>
            <a:r>
              <a:rPr lang="en-US" altLang="en-US" baseline="-25000" dirty="0" err="1">
                <a:latin typeface="Arial"/>
                <a:cs typeface="Arial"/>
              </a:rPr>
              <a:t>ap</a:t>
            </a:r>
            <a:endParaRPr lang="en-US" baseline="-25000" dirty="0"/>
          </a:p>
        </p:txBody>
      </p:sp>
      <p:cxnSp>
        <p:nvCxnSpPr>
          <p:cNvPr id="93" name="Straight Arrow Connector 92"/>
          <p:cNvCxnSpPr>
            <a:stCxn id="88" idx="2"/>
          </p:cNvCxnSpPr>
          <p:nvPr/>
        </p:nvCxnSpPr>
        <p:spPr bwMode="auto">
          <a:xfrm>
            <a:off x="1306163" y="1607520"/>
            <a:ext cx="2351437" cy="1307068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sp>
        <p:nvSpPr>
          <p:cNvPr id="94" name="Rectangle 93"/>
          <p:cNvSpPr/>
          <p:nvPr/>
        </p:nvSpPr>
        <p:spPr>
          <a:xfrm>
            <a:off x="2819400" y="1618280"/>
            <a:ext cx="9030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Ferrite</a:t>
            </a:r>
            <a:endParaRPr lang="en-US" dirty="0"/>
          </a:p>
        </p:txBody>
      </p:sp>
      <p:sp>
        <p:nvSpPr>
          <p:cNvPr id="95" name="Rectangle 94"/>
          <p:cNvSpPr/>
          <p:nvPr/>
        </p:nvSpPr>
        <p:spPr>
          <a:xfrm>
            <a:off x="3434262" y="2336485"/>
            <a:ext cx="5309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HV</a:t>
            </a:r>
            <a:endParaRPr lang="en-US" dirty="0"/>
          </a:p>
        </p:txBody>
      </p:sp>
      <p:cxnSp>
        <p:nvCxnSpPr>
          <p:cNvPr id="91" name="Straight Arrow Connector 90"/>
          <p:cNvCxnSpPr>
            <a:stCxn id="86" idx="3"/>
          </p:cNvCxnSpPr>
          <p:nvPr/>
        </p:nvCxnSpPr>
        <p:spPr bwMode="auto">
          <a:xfrm>
            <a:off x="5397693" y="1422854"/>
            <a:ext cx="241107" cy="1327666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lg"/>
          </a:ln>
          <a:effectLst/>
        </p:spPr>
      </p:cxnSp>
      <p:grpSp>
        <p:nvGrpSpPr>
          <p:cNvPr id="2" name="Group 1"/>
          <p:cNvGrpSpPr/>
          <p:nvPr/>
        </p:nvGrpSpPr>
        <p:grpSpPr>
          <a:xfrm>
            <a:off x="6658263" y="1542080"/>
            <a:ext cx="1611313" cy="990600"/>
            <a:chOff x="457200" y="5540829"/>
            <a:chExt cx="1306513" cy="838200"/>
          </a:xfrm>
        </p:grpSpPr>
        <p:sp>
          <p:nvSpPr>
            <p:cNvPr id="79" name="TextBox 78"/>
            <p:cNvSpPr txBox="1"/>
            <p:nvPr/>
          </p:nvSpPr>
          <p:spPr>
            <a:xfrm>
              <a:off x="457200" y="5540829"/>
              <a:ext cx="1295400" cy="838200"/>
            </a:xfrm>
            <a:prstGeom prst="rect">
              <a:avLst/>
            </a:prstGeom>
            <a:solidFill>
              <a:schemeClr val="bg1"/>
            </a:solidFill>
            <a:ln w="25400"/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GB" sz="2000" b="0" dirty="0">
                <a:latin typeface="+mj-lt"/>
              </a:endParaRPr>
            </a:p>
          </p:txBody>
        </p:sp>
        <p:graphicFrame>
          <p:nvGraphicFramePr>
            <p:cNvPr id="78" name="Object 44"/>
            <p:cNvGraphicFramePr>
              <a:graphicFrameLocks noChangeAspect="1"/>
            </p:cNvGraphicFramePr>
            <p:nvPr/>
          </p:nvGraphicFramePr>
          <p:xfrm>
            <a:off x="457200" y="5562600"/>
            <a:ext cx="1306513" cy="7683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800100" imgH="469900" progId="Equation.3">
                    <p:embed/>
                  </p:oleObj>
                </mc:Choice>
                <mc:Fallback>
                  <p:oleObj name="Equation" r:id="rId2" imgW="800100" imgH="469900" progId="Equation.3">
                    <p:embed/>
                    <p:pic>
                      <p:nvPicPr>
                        <p:cNvPr id="78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57200" y="5562600"/>
                          <a:ext cx="1306513" cy="7683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cxnSp>
        <p:nvCxnSpPr>
          <p:cNvPr id="6" name="Straight Connector 5"/>
          <p:cNvCxnSpPr/>
          <p:nvPr/>
        </p:nvCxnSpPr>
        <p:spPr bwMode="auto">
          <a:xfrm flipH="1">
            <a:off x="2438400" y="2380280"/>
            <a:ext cx="990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3" name="Straight Connector 82"/>
          <p:cNvCxnSpPr/>
          <p:nvPr/>
        </p:nvCxnSpPr>
        <p:spPr bwMode="auto">
          <a:xfrm flipH="1">
            <a:off x="2438400" y="3294680"/>
            <a:ext cx="990600" cy="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4" name="Straight Connector 83"/>
          <p:cNvCxnSpPr/>
          <p:nvPr/>
        </p:nvCxnSpPr>
        <p:spPr bwMode="auto">
          <a:xfrm>
            <a:off x="3886200" y="3294680"/>
            <a:ext cx="0" cy="1295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85" name="Straight Connector 84"/>
          <p:cNvCxnSpPr/>
          <p:nvPr/>
        </p:nvCxnSpPr>
        <p:spPr bwMode="auto">
          <a:xfrm>
            <a:off x="5562600" y="3294680"/>
            <a:ext cx="0" cy="12954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86" name="Rectangle 85"/>
          <p:cNvSpPr/>
          <p:nvPr/>
        </p:nvSpPr>
        <p:spPr>
          <a:xfrm>
            <a:off x="3276600" y="1238188"/>
            <a:ext cx="21210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Return conductor</a:t>
            </a:r>
            <a:endParaRPr lang="en-US" dirty="0"/>
          </a:p>
        </p:txBody>
      </p:sp>
      <p:cxnSp>
        <p:nvCxnSpPr>
          <p:cNvPr id="96" name="Straight Arrow Connector 95"/>
          <p:cNvCxnSpPr/>
          <p:nvPr/>
        </p:nvCxnSpPr>
        <p:spPr bwMode="auto">
          <a:xfrm>
            <a:off x="2604911" y="2397214"/>
            <a:ext cx="0" cy="91440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cxnSp>
        <p:nvCxnSpPr>
          <p:cNvPr id="97" name="Straight Arrow Connector 96"/>
          <p:cNvCxnSpPr/>
          <p:nvPr/>
        </p:nvCxnSpPr>
        <p:spPr bwMode="auto">
          <a:xfrm>
            <a:off x="3886200" y="4437680"/>
            <a:ext cx="1676400" cy="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triangle" w="med" len="lg"/>
            <a:tailEnd type="triangle" w="med" len="lg"/>
          </a:ln>
          <a:effectLst/>
        </p:spPr>
      </p:cxnSp>
      <p:sp>
        <p:nvSpPr>
          <p:cNvPr id="98" name="Rectangle 97"/>
          <p:cNvSpPr/>
          <p:nvPr/>
        </p:nvSpPr>
        <p:spPr>
          <a:xfrm>
            <a:off x="3962400" y="4437680"/>
            <a:ext cx="158288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Horizontal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aperture, H</a:t>
            </a:r>
            <a:r>
              <a:rPr lang="en-US" altLang="en-US" baseline="-25000" dirty="0">
                <a:latin typeface="Arial"/>
                <a:cs typeface="Arial"/>
              </a:rPr>
              <a:t>ap</a:t>
            </a:r>
            <a:endParaRPr lang="en-US" baseline="-25000" dirty="0"/>
          </a:p>
        </p:txBody>
      </p:sp>
      <p:sp>
        <p:nvSpPr>
          <p:cNvPr id="99" name="Rectangle 98"/>
          <p:cNvSpPr/>
          <p:nvPr/>
        </p:nvSpPr>
        <p:spPr>
          <a:xfrm>
            <a:off x="6624781" y="1218292"/>
            <a:ext cx="1723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Magnetic field</a:t>
            </a:r>
            <a:endParaRPr lang="en-US" dirty="0"/>
          </a:p>
        </p:txBody>
      </p:sp>
      <p:sp>
        <p:nvSpPr>
          <p:cNvPr id="100" name="Content Placeholder 1"/>
          <p:cNvSpPr txBox="1">
            <a:spLocks/>
          </p:cNvSpPr>
          <p:nvPr/>
        </p:nvSpPr>
        <p:spPr>
          <a:xfrm>
            <a:off x="6324600" y="2532680"/>
            <a:ext cx="2590800" cy="5038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Derivation: remember Ampère’s Law:</a:t>
            </a:r>
          </a:p>
          <a:p>
            <a:pPr marL="0" indent="0">
              <a:buNone/>
            </a:pPr>
            <a:endParaRPr lang="en-GB" sz="1200" i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1465055"/>
              </p:ext>
            </p:extLst>
          </p:nvPr>
        </p:nvGraphicFramePr>
        <p:xfrm>
          <a:off x="7010400" y="2761280"/>
          <a:ext cx="952500" cy="36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952500" imgH="368300" progId="Equation.3">
                  <p:embed/>
                </p:oleObj>
              </mc:Choice>
              <mc:Fallback>
                <p:oleObj name="Equation" r:id="rId4" imgW="952500" imgH="368300" progId="Equation.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7010400" y="2761280"/>
                        <a:ext cx="952500" cy="368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6" name="Group 105"/>
          <p:cNvGrpSpPr/>
          <p:nvPr/>
        </p:nvGrpSpPr>
        <p:grpSpPr>
          <a:xfrm>
            <a:off x="6324599" y="3751882"/>
            <a:ext cx="2362201" cy="990603"/>
            <a:chOff x="148270" y="5540827"/>
            <a:chExt cx="1915361" cy="838202"/>
          </a:xfrm>
        </p:grpSpPr>
        <p:sp>
          <p:nvSpPr>
            <p:cNvPr id="107" name="TextBox 106"/>
            <p:cNvSpPr txBox="1"/>
            <p:nvPr/>
          </p:nvSpPr>
          <p:spPr>
            <a:xfrm>
              <a:off x="148271" y="5540829"/>
              <a:ext cx="1915360" cy="838200"/>
            </a:xfrm>
            <a:prstGeom prst="rect">
              <a:avLst/>
            </a:prstGeom>
            <a:solidFill>
              <a:schemeClr val="bg1"/>
            </a:solidFill>
            <a:ln w="25400"/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endParaRPr lang="en-GB" sz="2000" b="0" dirty="0">
                <a:latin typeface="+mj-lt"/>
              </a:endParaRPr>
            </a:p>
          </p:txBody>
        </p:sp>
        <p:graphicFrame>
          <p:nvGraphicFramePr>
            <p:cNvPr id="108" name="Object 44"/>
            <p:cNvGraphicFramePr>
              <a:graphicFrameLocks noChangeAspect="1"/>
            </p:cNvGraphicFramePr>
            <p:nvPr/>
          </p:nvGraphicFramePr>
          <p:xfrm>
            <a:off x="148270" y="5540827"/>
            <a:ext cx="1887042" cy="7898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155700" imgH="482600" progId="Equation.3">
                    <p:embed/>
                  </p:oleObj>
                </mc:Choice>
                <mc:Fallback>
                  <p:oleObj name="Equation" r:id="rId6" imgW="1155700" imgH="482600" progId="Equation.3">
                    <p:embed/>
                    <p:pic>
                      <p:nvPicPr>
                        <p:cNvPr id="108" name="Object 4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48270" y="5540827"/>
                          <a:ext cx="1887042" cy="7898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10" name="Rectangle 109"/>
          <p:cNvSpPr/>
          <p:nvPr/>
        </p:nvSpPr>
        <p:spPr>
          <a:xfrm>
            <a:off x="6335368" y="3066080"/>
            <a:ext cx="22752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en-US" dirty="0">
                <a:latin typeface="Arial"/>
                <a:cs typeface="Arial"/>
              </a:rPr>
              <a:t>Magnet inductance</a:t>
            </a:r>
          </a:p>
          <a:p>
            <a:pPr algn="ctr"/>
            <a:r>
              <a:rPr lang="en-US" altLang="en-US" dirty="0">
                <a:latin typeface="Arial"/>
                <a:cs typeface="Arial"/>
              </a:rPr>
              <a:t>[per unit length]</a:t>
            </a:r>
            <a:endParaRPr lang="en-US" dirty="0"/>
          </a:p>
        </p:txBody>
      </p:sp>
      <p:sp>
        <p:nvSpPr>
          <p:cNvPr id="111" name="Content Placeholder 1"/>
          <p:cNvSpPr txBox="1">
            <a:spLocks/>
          </p:cNvSpPr>
          <p:nvPr/>
        </p:nvSpPr>
        <p:spPr>
          <a:xfrm>
            <a:off x="6206067" y="4742480"/>
            <a:ext cx="2590800" cy="503802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  <a:ea typeface="ＭＳ Ｐゴシック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  <a:ea typeface="ＭＳ Ｐゴシック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  <a:ea typeface="ＭＳ Ｐゴシック" charset="0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Derivation: remember Faraday’s Law:</a:t>
            </a:r>
          </a:p>
          <a:p>
            <a:pPr marL="0" indent="0">
              <a:lnSpc>
                <a:spcPct val="70000"/>
              </a:lnSpc>
              <a:buNone/>
            </a:pPr>
            <a:r>
              <a:rPr lang="en-GB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                              and</a:t>
            </a:r>
          </a:p>
        </p:txBody>
      </p:sp>
      <p:graphicFrame>
        <p:nvGraphicFramePr>
          <p:cNvPr id="112" name="Object 1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45717856"/>
              </p:ext>
            </p:extLst>
          </p:nvPr>
        </p:nvGraphicFramePr>
        <p:xfrm>
          <a:off x="6477000" y="4971080"/>
          <a:ext cx="749300" cy="279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749300" imgH="279400" progId="Equation.3">
                  <p:embed/>
                </p:oleObj>
              </mc:Choice>
              <mc:Fallback>
                <p:oleObj name="Equation" r:id="rId8" imgW="749300" imgH="279400" progId="Equation.3">
                  <p:embed/>
                  <p:pic>
                    <p:nvPicPr>
                      <p:cNvPr id="112" name="Object 11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477000" y="4971080"/>
                        <a:ext cx="749300" cy="279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3" name="Text Box 3"/>
          <p:cNvSpPr txBox="1">
            <a:spLocks noChangeArrowheads="1"/>
          </p:cNvSpPr>
          <p:nvPr/>
        </p:nvSpPr>
        <p:spPr bwMode="auto">
          <a:xfrm>
            <a:off x="228600" y="5232645"/>
            <a:ext cx="8763000" cy="1308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defPPr>
              <a:defRPr lang="en-US"/>
            </a:defPPr>
            <a:lvl1pPr marL="342900" indent="-342900" eaLnBrk="1" hangingPunct="1">
              <a:spcBef>
                <a:spcPts val="1200"/>
              </a:spcBef>
              <a:buChar char="•"/>
              <a:defRPr sz="2000" b="0"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latin typeface="Arial" charset="0"/>
              </a:defRPr>
            </a:lvl9pPr>
          </a:lstStyle>
          <a:p>
            <a:pPr algn="l">
              <a:spcBef>
                <a:spcPts val="600"/>
              </a:spcBef>
            </a:pPr>
            <a:r>
              <a:rPr lang="en-US" altLang="en-US" sz="1600" dirty="0">
                <a:latin typeface="Arial"/>
                <a:cs typeface="Arial"/>
              </a:rPr>
              <a:t>Dimensions H</a:t>
            </a:r>
            <a:r>
              <a:rPr lang="en-US" altLang="en-US" sz="1600" baseline="-25000" dirty="0">
                <a:latin typeface="Arial"/>
                <a:cs typeface="Arial"/>
              </a:rPr>
              <a:t>ap</a:t>
            </a:r>
            <a:r>
              <a:rPr lang="en-US" altLang="en-US" sz="1600" dirty="0">
                <a:latin typeface="Arial"/>
                <a:cs typeface="Arial"/>
              </a:rPr>
              <a:t> and </a:t>
            </a:r>
            <a:r>
              <a:rPr lang="en-US" altLang="en-US" sz="1600" dirty="0" err="1">
                <a:latin typeface="Arial"/>
                <a:cs typeface="Arial"/>
              </a:rPr>
              <a:t>V</a:t>
            </a:r>
            <a:r>
              <a:rPr lang="en-US" altLang="en-US" sz="1600" baseline="-25000" dirty="0" err="1">
                <a:latin typeface="Arial"/>
                <a:cs typeface="Arial"/>
              </a:rPr>
              <a:t>ap</a:t>
            </a:r>
            <a:r>
              <a:rPr lang="en-US" altLang="en-US" sz="1600" dirty="0">
                <a:latin typeface="Arial"/>
                <a:cs typeface="Arial"/>
              </a:rPr>
              <a:t> specified by beam parameters at kicker location</a:t>
            </a:r>
          </a:p>
          <a:p>
            <a:pPr algn="l">
              <a:spcBef>
                <a:spcPts val="600"/>
              </a:spcBef>
            </a:pPr>
            <a:r>
              <a:rPr lang="en-US" altLang="en-US" sz="1600" dirty="0">
                <a:latin typeface="Arial"/>
                <a:cs typeface="Arial"/>
              </a:rPr>
              <a:t>Ferrite (permeability </a:t>
            </a:r>
            <a:r>
              <a:rPr lang="en-US" altLang="en-US" sz="1600" dirty="0" err="1">
                <a:latin typeface="Arial"/>
                <a:cs typeface="Arial"/>
              </a:rPr>
              <a:t>μ</a:t>
            </a:r>
            <a:r>
              <a:rPr lang="en-US" altLang="en-US" sz="1600" baseline="-25000" dirty="0" err="1">
                <a:latin typeface="Arial"/>
                <a:cs typeface="Arial"/>
              </a:rPr>
              <a:t>r</a:t>
            </a:r>
            <a:r>
              <a:rPr lang="en-US" altLang="en-US" sz="1600" baseline="-25000" dirty="0">
                <a:latin typeface="Arial"/>
                <a:cs typeface="Arial"/>
              </a:rPr>
              <a:t> </a:t>
            </a:r>
            <a:r>
              <a:rPr lang="en-US" altLang="en-US" sz="1600" dirty="0">
                <a:latin typeface="Arial"/>
                <a:cs typeface="Arial"/>
              </a:rPr>
              <a:t>≈ 1000) reinforces magnetic circuit and field uniformity in the gap</a:t>
            </a:r>
          </a:p>
          <a:p>
            <a:pPr algn="l">
              <a:spcBef>
                <a:spcPts val="600"/>
              </a:spcBef>
            </a:pPr>
            <a:r>
              <a:rPr lang="en-US" altLang="en-US" sz="1600" dirty="0">
                <a:latin typeface="Arial"/>
                <a:cs typeface="Arial"/>
              </a:rPr>
              <a:t>For fast rise-times the inductance must be </a:t>
            </a:r>
            <a:r>
              <a:rPr lang="en-US" altLang="en-US" sz="1600" dirty="0" err="1">
                <a:latin typeface="Arial"/>
                <a:cs typeface="Arial"/>
              </a:rPr>
              <a:t>minimised</a:t>
            </a:r>
            <a:r>
              <a:rPr lang="en-US" altLang="en-US" sz="1600" dirty="0">
                <a:latin typeface="Arial"/>
                <a:cs typeface="Arial"/>
              </a:rPr>
              <a:t>: </a:t>
            </a:r>
            <a:r>
              <a:rPr lang="en-US" altLang="en-US" sz="1600" b="0" dirty="0">
                <a:latin typeface="Arial"/>
                <a:cs typeface="Arial"/>
              </a:rPr>
              <a:t>typically the number of turns, </a:t>
            </a:r>
            <a:r>
              <a:rPr lang="en-US" altLang="en-US" sz="1600" b="0" i="1" dirty="0">
                <a:latin typeface="Arial"/>
                <a:cs typeface="Arial"/>
              </a:rPr>
              <a:t>N</a:t>
            </a:r>
            <a:r>
              <a:rPr lang="en-US" altLang="en-US" sz="1600" b="0" dirty="0">
                <a:latin typeface="Arial"/>
                <a:cs typeface="Arial"/>
              </a:rPr>
              <a:t> = 1</a:t>
            </a:r>
          </a:p>
          <a:p>
            <a:pPr algn="l">
              <a:spcBef>
                <a:spcPts val="600"/>
              </a:spcBef>
            </a:pPr>
            <a:r>
              <a:rPr lang="en-US" altLang="en-US" sz="1600" b="0" dirty="0">
                <a:latin typeface="Arial"/>
                <a:cs typeface="Arial"/>
              </a:rPr>
              <a:t>Kickers are often split into several magnet units, powered independently</a:t>
            </a:r>
            <a:endParaRPr lang="en-US" altLang="en-US" sz="1600" b="0" baseline="-25000" dirty="0">
              <a:latin typeface="Arial"/>
              <a:cs typeface="Arial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920910" y="3218480"/>
            <a:ext cx="3857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 err="1">
                <a:latin typeface="Arial"/>
                <a:cs typeface="Arial"/>
              </a:rPr>
              <a:t>μ</a:t>
            </a:r>
            <a:r>
              <a:rPr lang="en-US" altLang="en-US" baseline="-25000" dirty="0" err="1">
                <a:latin typeface="Arial"/>
                <a:cs typeface="Arial"/>
              </a:rPr>
              <a:t>r</a:t>
            </a:r>
            <a:endParaRPr lang="en-US" dirty="0"/>
          </a:p>
        </p:txBody>
      </p:sp>
      <p:sp>
        <p:nvSpPr>
          <p:cNvPr id="114" name="Rectangle 113"/>
          <p:cNvSpPr/>
          <p:nvPr/>
        </p:nvSpPr>
        <p:spPr>
          <a:xfrm>
            <a:off x="4922522" y="2913680"/>
            <a:ext cx="4114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μ</a:t>
            </a:r>
            <a:r>
              <a:rPr lang="en-US" altLang="en-US" baseline="-25000" dirty="0">
                <a:latin typeface="Arial"/>
                <a:cs typeface="Arial"/>
              </a:rPr>
              <a:t>0</a:t>
            </a:r>
            <a:endParaRPr lang="en-US" dirty="0"/>
          </a:p>
        </p:txBody>
      </p:sp>
      <p:graphicFrame>
        <p:nvGraphicFramePr>
          <p:cNvPr id="45" name="Object 4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5091059"/>
              </p:ext>
            </p:extLst>
          </p:nvPr>
        </p:nvGraphicFramePr>
        <p:xfrm>
          <a:off x="7755469" y="5004947"/>
          <a:ext cx="7366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736600" imgH="203200" progId="Equation.3">
                  <p:embed/>
                </p:oleObj>
              </mc:Choice>
              <mc:Fallback>
                <p:oleObj name="Equation" r:id="rId10" imgW="736600" imgH="203200" progId="Equation.3">
                  <p:embed/>
                  <p:pic>
                    <p:nvPicPr>
                      <p:cNvPr id="45" name="Object 4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755469" y="5004947"/>
                        <a:ext cx="736600" cy="2032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" name="Rectangle 45"/>
          <p:cNvSpPr/>
          <p:nvPr/>
        </p:nvSpPr>
        <p:spPr>
          <a:xfrm>
            <a:off x="152400" y="4132880"/>
            <a:ext cx="2775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altLang="en-US" dirty="0">
                <a:latin typeface="Arial"/>
                <a:cs typeface="Arial"/>
              </a:rPr>
              <a:t>A C-core geometry,</a:t>
            </a:r>
          </a:p>
          <a:p>
            <a:pPr algn="l"/>
            <a:r>
              <a:rPr lang="en-US" altLang="en-US" dirty="0">
                <a:latin typeface="Arial"/>
                <a:cs typeface="Arial"/>
              </a:rPr>
              <a:t>commonly used at CERN</a:t>
            </a:r>
            <a:endParaRPr lang="en-US" dirty="0"/>
          </a:p>
        </p:txBody>
      </p:sp>
      <p:sp>
        <p:nvSpPr>
          <p:cNvPr id="50" name="Text Box 46">
            <a:extLst>
              <a:ext uri="{FF2B5EF4-FFF2-40B4-BE49-F238E27FC236}">
                <a16:creationId xmlns:a16="http://schemas.microsoft.com/office/drawing/2014/main" id="{D9AA4177-BE3E-1C42-8F7A-DED9FF8306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29040" y="818832"/>
            <a:ext cx="7134129" cy="400110"/>
          </a:xfrm>
          <a:prstGeom prst="rect">
            <a:avLst/>
          </a:prstGeom>
          <a:noFill/>
          <a:ln w="25400">
            <a:solidFill>
              <a:schemeClr val="accent2"/>
            </a:solidFill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 dirty="0">
                <a:latin typeface="Arial"/>
                <a:cs typeface="Arial"/>
              </a:rPr>
              <a:t>Pulsed</a:t>
            </a:r>
            <a:r>
              <a:rPr lang="en-US" altLang="en-US" sz="2000" dirty="0">
                <a:latin typeface="Arial"/>
                <a:cs typeface="Arial"/>
              </a:rPr>
              <a:t> magnet with </a:t>
            </a:r>
            <a:r>
              <a:rPr lang="en-US" altLang="en-US" sz="2000" b="1" dirty="0">
                <a:latin typeface="Arial"/>
                <a:cs typeface="Arial"/>
              </a:rPr>
              <a:t>very fast rise time </a:t>
            </a:r>
            <a:r>
              <a:rPr lang="en-US" altLang="en-US" sz="2000" dirty="0">
                <a:latin typeface="Arial"/>
                <a:cs typeface="Arial"/>
              </a:rPr>
              <a:t>(&lt;100 ns – few </a:t>
            </a:r>
            <a:r>
              <a:rPr lang="el-GR" altLang="en-US" sz="2000" dirty="0">
                <a:latin typeface="Arial"/>
                <a:cs typeface="Arial"/>
              </a:rPr>
              <a:t>μ</a:t>
            </a:r>
            <a:r>
              <a:rPr lang="en-US" altLang="en-US" sz="2000" dirty="0">
                <a:latin typeface="Arial"/>
                <a:cs typeface="Arial"/>
              </a:rPr>
              <a:t>s)</a:t>
            </a:r>
          </a:p>
        </p:txBody>
      </p:sp>
    </p:spTree>
    <p:extLst>
      <p:ext uri="{BB962C8B-B14F-4D97-AF65-F5344CB8AC3E}">
        <p14:creationId xmlns:p14="http://schemas.microsoft.com/office/powerpoint/2010/main" val="17633327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Freeform 2"/>
          <p:cNvSpPr>
            <a:spLocks/>
          </p:cNvSpPr>
          <p:nvPr/>
        </p:nvSpPr>
        <p:spPr bwMode="auto">
          <a:xfrm>
            <a:off x="757238" y="3238500"/>
            <a:ext cx="7910512" cy="2266950"/>
          </a:xfrm>
          <a:custGeom>
            <a:avLst/>
            <a:gdLst>
              <a:gd name="T0" fmla="*/ 0 w 4983"/>
              <a:gd name="T1" fmla="*/ 1602819224 h 1428"/>
              <a:gd name="T2" fmla="*/ 7559675 w 4983"/>
              <a:gd name="T3" fmla="*/ 2147483647 h 1428"/>
              <a:gd name="T4" fmla="*/ 2147483647 w 4983"/>
              <a:gd name="T5" fmla="*/ 2147483647 h 1428"/>
              <a:gd name="T6" fmla="*/ 2147483647 w 4983"/>
              <a:gd name="T7" fmla="*/ 1980842929 h 1428"/>
              <a:gd name="T8" fmla="*/ 2147483647 w 4983"/>
              <a:gd name="T9" fmla="*/ 1980842929 h 1428"/>
              <a:gd name="T10" fmla="*/ 2147483647 w 4983"/>
              <a:gd name="T11" fmla="*/ 2147483647 h 1428"/>
              <a:gd name="T12" fmla="*/ 2147483647 w 4983"/>
              <a:gd name="T13" fmla="*/ 2147483647 h 1428"/>
              <a:gd name="T14" fmla="*/ 2147483647 w 4983"/>
              <a:gd name="T15" fmla="*/ 2147483647 h 1428"/>
              <a:gd name="T16" fmla="*/ 2147483647 w 4983"/>
              <a:gd name="T17" fmla="*/ 2147483647 h 1428"/>
              <a:gd name="T18" fmla="*/ 2147483647 w 4983"/>
              <a:gd name="T19" fmla="*/ 1534775822 h 1428"/>
              <a:gd name="T20" fmla="*/ 2147483647 w 4983"/>
              <a:gd name="T21" fmla="*/ 1625501416 h 1428"/>
              <a:gd name="T22" fmla="*/ 2147483647 w 4983"/>
              <a:gd name="T23" fmla="*/ 1625501416 h 1428"/>
              <a:gd name="T24" fmla="*/ 2147483647 w 4983"/>
              <a:gd name="T25" fmla="*/ 0 h 1428"/>
              <a:gd name="T26" fmla="*/ 2147483647 w 4983"/>
              <a:gd name="T27" fmla="*/ 0 h 1428"/>
              <a:gd name="T28" fmla="*/ 2147483647 w 4983"/>
              <a:gd name="T29" fmla="*/ 1602819224 h 1428"/>
              <a:gd name="T30" fmla="*/ 0 w 4983"/>
              <a:gd name="T31" fmla="*/ 1602819224 h 1428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w 4983"/>
              <a:gd name="T49" fmla="*/ 0 h 1428"/>
              <a:gd name="T50" fmla="*/ 4983 w 4983"/>
              <a:gd name="T51" fmla="*/ 1428 h 1428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T48" t="T49" r="T50" b="T51"/>
            <a:pathLst>
              <a:path w="4983" h="1428">
                <a:moveTo>
                  <a:pt x="0" y="636"/>
                </a:moveTo>
                <a:lnTo>
                  <a:pt x="3" y="1362"/>
                </a:lnTo>
                <a:lnTo>
                  <a:pt x="885" y="1362"/>
                </a:lnTo>
                <a:lnTo>
                  <a:pt x="1695" y="786"/>
                </a:lnTo>
                <a:lnTo>
                  <a:pt x="2985" y="786"/>
                </a:lnTo>
                <a:lnTo>
                  <a:pt x="3993" y="1380"/>
                </a:lnTo>
                <a:lnTo>
                  <a:pt x="4845" y="1380"/>
                </a:lnTo>
                <a:lnTo>
                  <a:pt x="4845" y="1428"/>
                </a:lnTo>
                <a:lnTo>
                  <a:pt x="4983" y="1038"/>
                </a:lnTo>
                <a:lnTo>
                  <a:pt x="4845" y="609"/>
                </a:lnTo>
                <a:lnTo>
                  <a:pt x="4844" y="645"/>
                </a:lnTo>
                <a:lnTo>
                  <a:pt x="3996" y="645"/>
                </a:lnTo>
                <a:lnTo>
                  <a:pt x="3015" y="0"/>
                </a:lnTo>
                <a:lnTo>
                  <a:pt x="1689" y="0"/>
                </a:lnTo>
                <a:lnTo>
                  <a:pt x="879" y="636"/>
                </a:lnTo>
                <a:lnTo>
                  <a:pt x="0" y="636"/>
                </a:lnTo>
                <a:close/>
              </a:path>
            </a:pathLst>
          </a:custGeom>
          <a:solidFill>
            <a:srgbClr val="EAEAEA">
              <a:alpha val="94901"/>
            </a:srgbClr>
          </a:solidFill>
          <a:ln w="9525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74755" name="Rectangle 3"/>
          <p:cNvSpPr>
            <a:spLocks noChangeArrowheads="1"/>
          </p:cNvSpPr>
          <p:nvPr/>
        </p:nvSpPr>
        <p:spPr bwMode="auto">
          <a:xfrm>
            <a:off x="4419600" y="2593975"/>
            <a:ext cx="76200" cy="835025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Charge exchange H- injection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199072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58" name="Freeform 6"/>
          <p:cNvSpPr>
            <a:spLocks/>
          </p:cNvSpPr>
          <p:nvPr/>
        </p:nvSpPr>
        <p:spPr bwMode="auto">
          <a:xfrm>
            <a:off x="2005013" y="2371725"/>
            <a:ext cx="2424112" cy="933450"/>
          </a:xfrm>
          <a:custGeom>
            <a:avLst/>
            <a:gdLst>
              <a:gd name="T0" fmla="*/ 0 w 1527"/>
              <a:gd name="T1" fmla="*/ 0 h 588"/>
              <a:gd name="T2" fmla="*/ 2147483647 w 1527"/>
              <a:gd name="T3" fmla="*/ 1481851657 h 588"/>
              <a:gd name="T4" fmla="*/ 2147483647 w 1527"/>
              <a:gd name="T5" fmla="*/ 1481851657 h 588"/>
              <a:gd name="T6" fmla="*/ 0 60000 65536"/>
              <a:gd name="T7" fmla="*/ 0 60000 65536"/>
              <a:gd name="T8" fmla="*/ 0 60000 65536"/>
              <a:gd name="T9" fmla="*/ 0 w 1527"/>
              <a:gd name="T10" fmla="*/ 0 h 588"/>
              <a:gd name="T11" fmla="*/ 1527 w 1527"/>
              <a:gd name="T12" fmla="*/ 588 h 58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1527" h="588">
                <a:moveTo>
                  <a:pt x="0" y="0"/>
                </a:moveTo>
                <a:lnTo>
                  <a:pt x="888" y="588"/>
                </a:lnTo>
                <a:lnTo>
                  <a:pt x="1527" y="588"/>
                </a:ln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61" name="Rectangle 9"/>
          <p:cNvSpPr>
            <a:spLocks noChangeArrowheads="1"/>
          </p:cNvSpPr>
          <p:nvPr/>
        </p:nvSpPr>
        <p:spPr bwMode="auto">
          <a:xfrm>
            <a:off x="533082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3281363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63" name="Rectangle 11"/>
          <p:cNvSpPr>
            <a:spLocks noChangeArrowheads="1"/>
          </p:cNvSpPr>
          <p:nvPr/>
        </p:nvSpPr>
        <p:spPr bwMode="auto">
          <a:xfrm>
            <a:off x="6924675" y="2897188"/>
            <a:ext cx="301625" cy="296068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4764" name="Text Box 12"/>
          <p:cNvSpPr txBox="1">
            <a:spLocks noChangeArrowheads="1"/>
          </p:cNvSpPr>
          <p:nvPr/>
        </p:nvSpPr>
        <p:spPr bwMode="auto">
          <a:xfrm>
            <a:off x="337250" y="3884613"/>
            <a:ext cx="1557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Circulating p</a:t>
            </a:r>
            <a:r>
              <a:rPr lang="en-US" altLang="en-US" baseline="30000" dirty="0">
                <a:latin typeface="Arial"/>
                <a:cs typeface="Arial"/>
              </a:rPr>
              <a:t>+</a:t>
            </a:r>
          </a:p>
        </p:txBody>
      </p:sp>
      <p:sp>
        <p:nvSpPr>
          <p:cNvPr id="74765" name="Freeform 13"/>
          <p:cNvSpPr>
            <a:spLocks/>
          </p:cNvSpPr>
          <p:nvPr/>
        </p:nvSpPr>
        <p:spPr bwMode="auto">
          <a:xfrm>
            <a:off x="4505325" y="3305175"/>
            <a:ext cx="3848100" cy="1038225"/>
          </a:xfrm>
          <a:custGeom>
            <a:avLst/>
            <a:gdLst>
              <a:gd name="T0" fmla="*/ 0 w 2424"/>
              <a:gd name="T1" fmla="*/ 0 h 654"/>
              <a:gd name="T2" fmla="*/ 1633060989 w 2424"/>
              <a:gd name="T3" fmla="*/ 0 h 654"/>
              <a:gd name="T4" fmla="*/ 2147483647 w 2424"/>
              <a:gd name="T5" fmla="*/ 1648181969 h 654"/>
              <a:gd name="T6" fmla="*/ 2147483647 w 2424"/>
              <a:gd name="T7" fmla="*/ 1648181969 h 654"/>
              <a:gd name="T8" fmla="*/ 0 60000 65536"/>
              <a:gd name="T9" fmla="*/ 0 60000 65536"/>
              <a:gd name="T10" fmla="*/ 0 60000 65536"/>
              <a:gd name="T11" fmla="*/ 0 60000 65536"/>
              <a:gd name="T12" fmla="*/ 0 w 2424"/>
              <a:gd name="T13" fmla="*/ 0 h 654"/>
              <a:gd name="T14" fmla="*/ 2424 w 2424"/>
              <a:gd name="T15" fmla="*/ 654 h 65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24" h="654">
                <a:moveTo>
                  <a:pt x="0" y="0"/>
                </a:moveTo>
                <a:lnTo>
                  <a:pt x="648" y="0"/>
                </a:lnTo>
                <a:lnTo>
                  <a:pt x="1644" y="654"/>
                </a:lnTo>
                <a:lnTo>
                  <a:pt x="2424" y="654"/>
                </a:lnTo>
              </a:path>
            </a:pathLst>
          </a:custGeom>
          <a:noFill/>
          <a:ln w="38100" cap="flat" cmpd="sng">
            <a:solidFill>
              <a:srgbClr val="0000FF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68" name="Freeform 16"/>
          <p:cNvSpPr>
            <a:spLocks/>
          </p:cNvSpPr>
          <p:nvPr/>
        </p:nvSpPr>
        <p:spPr bwMode="auto">
          <a:xfrm>
            <a:off x="5524500" y="3305175"/>
            <a:ext cx="1009650" cy="9525"/>
          </a:xfrm>
          <a:custGeom>
            <a:avLst/>
            <a:gdLst>
              <a:gd name="T0" fmla="*/ 0 w 636"/>
              <a:gd name="T1" fmla="*/ 0 h 6"/>
              <a:gd name="T2" fmla="*/ 1602819157 w 636"/>
              <a:gd name="T3" fmla="*/ 15120939 h 6"/>
              <a:gd name="T4" fmla="*/ 0 60000 65536"/>
              <a:gd name="T5" fmla="*/ 0 60000 65536"/>
              <a:gd name="T6" fmla="*/ 0 w 636"/>
              <a:gd name="T7" fmla="*/ 0 h 6"/>
              <a:gd name="T8" fmla="*/ 636 w 636"/>
              <a:gd name="T9" fmla="*/ 6 h 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636" h="6">
                <a:moveTo>
                  <a:pt x="0" y="0"/>
                </a:moveTo>
                <a:lnTo>
                  <a:pt x="636" y="6"/>
                </a:lnTo>
              </a:path>
            </a:pathLst>
          </a:custGeom>
          <a:noFill/>
          <a:ln w="19050" cap="flat" cmpd="sng">
            <a:solidFill>
              <a:srgbClr val="0000FF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0" name="Freeform 18"/>
          <p:cNvSpPr>
            <a:spLocks/>
          </p:cNvSpPr>
          <p:nvPr/>
        </p:nvSpPr>
        <p:spPr bwMode="auto">
          <a:xfrm>
            <a:off x="5538788" y="2662238"/>
            <a:ext cx="876300" cy="638175"/>
          </a:xfrm>
          <a:custGeom>
            <a:avLst/>
            <a:gdLst>
              <a:gd name="T0" fmla="*/ 0 w 552"/>
              <a:gd name="T1" fmla="*/ 1013102902 h 402"/>
              <a:gd name="T2" fmla="*/ 1391126032 w 552"/>
              <a:gd name="T3" fmla="*/ 0 h 402"/>
              <a:gd name="T4" fmla="*/ 0 60000 65536"/>
              <a:gd name="T5" fmla="*/ 0 60000 65536"/>
              <a:gd name="T6" fmla="*/ 0 w 552"/>
              <a:gd name="T7" fmla="*/ 0 h 402"/>
              <a:gd name="T8" fmla="*/ 552 w 552"/>
              <a:gd name="T9" fmla="*/ 402 h 402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552" h="402">
                <a:moveTo>
                  <a:pt x="0" y="402"/>
                </a:moveTo>
                <a:lnTo>
                  <a:pt x="552" y="0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ysDot"/>
            <a:round/>
            <a:headEnd type="none" w="med" len="med"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2" name="Line 20"/>
          <p:cNvSpPr>
            <a:spLocks noChangeShapeType="1"/>
          </p:cNvSpPr>
          <p:nvPr/>
        </p:nvSpPr>
        <p:spPr bwMode="auto">
          <a:xfrm>
            <a:off x="398463" y="4870450"/>
            <a:ext cx="174466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3" name="Freeform 23"/>
          <p:cNvSpPr>
            <a:spLocks/>
          </p:cNvSpPr>
          <p:nvPr/>
        </p:nvSpPr>
        <p:spPr bwMode="auto">
          <a:xfrm>
            <a:off x="2143125" y="3884613"/>
            <a:ext cx="4933950" cy="985837"/>
          </a:xfrm>
          <a:custGeom>
            <a:avLst/>
            <a:gdLst>
              <a:gd name="T0" fmla="*/ 0 w 3108"/>
              <a:gd name="T1" fmla="*/ 1565015225 h 621"/>
              <a:gd name="T2" fmla="*/ 2048886387 w 3108"/>
              <a:gd name="T3" fmla="*/ 0 h 621"/>
              <a:gd name="T4" fmla="*/ 2147483647 w 3108"/>
              <a:gd name="T5" fmla="*/ 0 h 621"/>
              <a:gd name="T6" fmla="*/ 2147483647 w 3108"/>
              <a:gd name="T7" fmla="*/ 1565015225 h 621"/>
              <a:gd name="T8" fmla="*/ 0 60000 65536"/>
              <a:gd name="T9" fmla="*/ 0 60000 65536"/>
              <a:gd name="T10" fmla="*/ 0 60000 65536"/>
              <a:gd name="T11" fmla="*/ 0 60000 65536"/>
              <a:gd name="T12" fmla="*/ 0 w 3108"/>
              <a:gd name="T13" fmla="*/ 0 h 621"/>
              <a:gd name="T14" fmla="*/ 3108 w 3108"/>
              <a:gd name="T15" fmla="*/ 621 h 621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08" h="621">
                <a:moveTo>
                  <a:pt x="0" y="621"/>
                </a:moveTo>
                <a:lnTo>
                  <a:pt x="813" y="0"/>
                </a:lnTo>
                <a:lnTo>
                  <a:pt x="2104" y="0"/>
                </a:lnTo>
                <a:lnTo>
                  <a:pt x="3108" y="621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lg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4" name="Line 24"/>
          <p:cNvSpPr>
            <a:spLocks noChangeShapeType="1"/>
          </p:cNvSpPr>
          <p:nvPr/>
        </p:nvSpPr>
        <p:spPr bwMode="auto">
          <a:xfrm>
            <a:off x="7077075" y="4870450"/>
            <a:ext cx="1744663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4775" name="Line 25"/>
          <p:cNvSpPr>
            <a:spLocks noChangeShapeType="1"/>
          </p:cNvSpPr>
          <p:nvPr/>
        </p:nvSpPr>
        <p:spPr bwMode="auto">
          <a:xfrm>
            <a:off x="398463" y="4946650"/>
            <a:ext cx="8423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3806439" y="2214563"/>
            <a:ext cx="14549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Stripping foil</a:t>
            </a:r>
          </a:p>
        </p:txBody>
      </p:sp>
      <p:sp>
        <p:nvSpPr>
          <p:cNvPr id="28" name="Text Box 39"/>
          <p:cNvSpPr txBox="1">
            <a:spLocks noChangeArrowheads="1"/>
          </p:cNvSpPr>
          <p:nvPr/>
        </p:nvSpPr>
        <p:spPr bwMode="auto">
          <a:xfrm>
            <a:off x="2174331" y="1127125"/>
            <a:ext cx="4404822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dirty="0">
                <a:latin typeface="Arial"/>
                <a:cs typeface="Arial"/>
              </a:rPr>
              <a:t>End of injection process with painting</a:t>
            </a:r>
          </a:p>
        </p:txBody>
      </p:sp>
      <p:sp>
        <p:nvSpPr>
          <p:cNvPr id="29" name="Text Box 12"/>
          <p:cNvSpPr txBox="1">
            <a:spLocks noChangeArrowheads="1"/>
          </p:cNvSpPr>
          <p:nvPr/>
        </p:nvSpPr>
        <p:spPr bwMode="auto">
          <a:xfrm rot="2012356">
            <a:off x="2038556" y="2289453"/>
            <a:ext cx="104416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  <a:latin typeface="Arial"/>
                <a:cs typeface="Arial"/>
              </a:rPr>
              <a:t>H</a:t>
            </a:r>
            <a:r>
              <a:rPr lang="en-US" altLang="en-US" baseline="30000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lang="en-US" altLang="en-US" dirty="0">
                <a:solidFill>
                  <a:srgbClr val="FF0000"/>
                </a:solidFill>
                <a:latin typeface="Arial"/>
                <a:cs typeface="Arial"/>
              </a:rPr>
              <a:t> beam</a:t>
            </a:r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 rot="2012356">
            <a:off x="6471977" y="3579841"/>
            <a:ext cx="38258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+mj-lt"/>
              </a:rPr>
              <a:t>p</a:t>
            </a:r>
            <a:r>
              <a:rPr lang="en-US" altLang="en-US" baseline="30000" dirty="0">
                <a:latin typeface="+mj-lt"/>
              </a:rPr>
              <a:t>+</a:t>
            </a: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auto">
          <a:xfrm>
            <a:off x="6061892" y="2928339"/>
            <a:ext cx="40748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0000FF"/>
                </a:solidFill>
                <a:latin typeface="+mj-lt"/>
              </a:rPr>
              <a:t>H</a:t>
            </a:r>
            <a:r>
              <a:rPr lang="en-US" altLang="en-US" baseline="-25000" dirty="0">
                <a:solidFill>
                  <a:srgbClr val="0000FF"/>
                </a:solidFill>
                <a:latin typeface="+mj-lt"/>
              </a:rPr>
              <a:t>0</a:t>
            </a:r>
            <a:endParaRPr lang="en-US" altLang="en-US" dirty="0">
              <a:solidFill>
                <a:srgbClr val="0000FF"/>
              </a:solidFill>
              <a:latin typeface="+mj-lt"/>
            </a:endParaRP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 rot="19433524">
            <a:off x="5887563" y="2441853"/>
            <a:ext cx="3755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solidFill>
                  <a:srgbClr val="FF0000"/>
                </a:solidFill>
                <a:latin typeface="+mj-lt"/>
              </a:rPr>
              <a:t>H</a:t>
            </a:r>
            <a:r>
              <a:rPr lang="en-US" altLang="en-US" baseline="30000" dirty="0">
                <a:solidFill>
                  <a:srgbClr val="FF0000"/>
                </a:solidFill>
                <a:latin typeface="+mj-lt"/>
              </a:rPr>
              <a:t>-</a:t>
            </a:r>
          </a:p>
        </p:txBody>
      </p: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3109380" y="5934075"/>
            <a:ext cx="26998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chicane dipoles</a:t>
            </a:r>
          </a:p>
        </p:txBody>
      </p:sp>
      <p:sp>
        <p:nvSpPr>
          <p:cNvPr id="34" name="Line 34"/>
          <p:cNvSpPr>
            <a:spLocks noChangeShapeType="1"/>
          </p:cNvSpPr>
          <p:nvPr/>
        </p:nvSpPr>
        <p:spPr bwMode="auto">
          <a:xfrm>
            <a:off x="755781" y="4567425"/>
            <a:ext cx="0" cy="303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Text Box 35"/>
          <p:cNvSpPr txBox="1">
            <a:spLocks noChangeArrowheads="1"/>
          </p:cNvSpPr>
          <p:nvPr/>
        </p:nvSpPr>
        <p:spPr bwMode="auto">
          <a:xfrm>
            <a:off x="734770" y="4339740"/>
            <a:ext cx="1274708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Arial"/>
                <a:cs typeface="Arial"/>
              </a:rPr>
              <a:t>Displace orbit</a:t>
            </a:r>
          </a:p>
        </p:txBody>
      </p:sp>
      <p:sp>
        <p:nvSpPr>
          <p:cNvPr id="37" name="Text Box 24"/>
          <p:cNvSpPr txBox="1">
            <a:spLocks noChangeArrowheads="1"/>
          </p:cNvSpPr>
          <p:nvPr/>
        </p:nvSpPr>
        <p:spPr bwMode="auto">
          <a:xfrm>
            <a:off x="7412032" y="3808475"/>
            <a:ext cx="155752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Circulating p</a:t>
            </a:r>
            <a:r>
              <a:rPr lang="en-US" altLang="en-US" baseline="30000" dirty="0">
                <a:latin typeface="Arial"/>
                <a:cs typeface="Arial"/>
              </a:rPr>
              <a:t>+</a:t>
            </a:r>
          </a:p>
        </p:txBody>
      </p:sp>
    </p:spTree>
    <p:extLst>
      <p:ext uri="{BB962C8B-B14F-4D97-AF65-F5344CB8AC3E}">
        <p14:creationId xmlns:p14="http://schemas.microsoft.com/office/powerpoint/2010/main" val="1647561988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Accumulation process on foil 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" y="6313011"/>
            <a:ext cx="9144000" cy="4553700"/>
          </a:xfrm>
        </p:spPr>
        <p:txBody>
          <a:bodyPr/>
          <a:lstStyle/>
          <a:p>
            <a:pPr marL="0" indent="0" algn="ctr">
              <a:buNone/>
            </a:pPr>
            <a:r>
              <a:rPr lang="en-GB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V. Forte, Performance of the CERN PSB at 160 MeV with H- charge exchange injection, PhD thesis – CERN and </a:t>
            </a:r>
            <a:r>
              <a:rPr lang="en-GB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Université</a:t>
            </a:r>
            <a:r>
              <a:rPr lang="en-GB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</a:t>
            </a:r>
            <a:r>
              <a:rPr lang="en-GB" sz="10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Blaise</a:t>
            </a:r>
            <a:r>
              <a:rPr lang="en-GB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rPr>
              <a:t> Pascal</a:t>
            </a:r>
          </a:p>
        </p:txBody>
      </p:sp>
      <p:sp>
        <p:nvSpPr>
          <p:cNvPr id="6" name="Rectangle 27"/>
          <p:cNvSpPr txBox="1">
            <a:spLocks noChangeArrowheads="1"/>
          </p:cNvSpPr>
          <p:nvPr/>
        </p:nvSpPr>
        <p:spPr bwMode="auto">
          <a:xfrm>
            <a:off x="321880" y="840405"/>
            <a:ext cx="850024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2000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Linac4 connection to the PS booster at 160 MeV: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H</a:t>
            </a:r>
            <a:r>
              <a:rPr lang="en-US" altLang="en-US" baseline="30000" dirty="0">
                <a:latin typeface="Arial"/>
                <a:cs typeface="Arial"/>
              </a:rPr>
              <a:t>-</a:t>
            </a:r>
            <a:r>
              <a:rPr lang="en-US" altLang="en-US" dirty="0">
                <a:latin typeface="Arial"/>
                <a:cs typeface="Arial"/>
              </a:rPr>
              <a:t> stripped to p</a:t>
            </a:r>
            <a:r>
              <a:rPr lang="en-US" altLang="en-US" baseline="30000" dirty="0">
                <a:latin typeface="Arial"/>
                <a:cs typeface="Arial"/>
              </a:rPr>
              <a:t>+ </a:t>
            </a:r>
            <a:r>
              <a:rPr lang="en-US" altLang="en-US" dirty="0">
                <a:latin typeface="Arial"/>
                <a:cs typeface="Arial"/>
              </a:rPr>
              <a:t>with an estimated efficiency ≈98 % with C foil 200 μg.cm</a:t>
            </a:r>
            <a:r>
              <a:rPr lang="en-US" altLang="en-US" baseline="30000" dirty="0">
                <a:latin typeface="Arial"/>
                <a:cs typeface="Arial"/>
              </a:rPr>
              <a:t>-2 </a:t>
            </a:r>
            <a:endParaRPr lang="en-US" altLang="en-US" u="sng" baseline="30000" dirty="0">
              <a:solidFill>
                <a:schemeClr val="accent2"/>
              </a:solidFill>
              <a:latin typeface="Arial"/>
              <a:cs typeface="Arial"/>
            </a:endParaRPr>
          </a:p>
          <a:p>
            <a:pPr eaLnBrk="1" hangingPunct="1"/>
            <a:endParaRPr lang="en-US" altLang="en-US" sz="1800" u="sng" dirty="0">
              <a:solidFill>
                <a:schemeClr val="accent2"/>
              </a:solidFill>
              <a:latin typeface="Arial"/>
              <a:cs typeface="Arial"/>
            </a:endParaRPr>
          </a:p>
          <a:p>
            <a:pPr lvl="1" eaLnBrk="1" hangingPunct="1"/>
            <a:endParaRPr lang="en-US" altLang="en-US" dirty="0">
              <a:latin typeface="Arial"/>
              <a:cs typeface="Arial"/>
            </a:endParaRPr>
          </a:p>
        </p:txBody>
      </p:sp>
      <p:pic>
        <p:nvPicPr>
          <p:cNvPr id="3" name="4_28_4_55_withfoil_3_42e12_vf_lattice_final_Pert_29turns_474ns.mp4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478550" y="1660991"/>
            <a:ext cx="8186899" cy="4633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16405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0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Charge exchange H- injection</a:t>
            </a:r>
          </a:p>
        </p:txBody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73075" y="1076325"/>
            <a:ext cx="8348663" cy="4932363"/>
          </a:xfrm>
          <a:noFill/>
        </p:spPr>
        <p:txBody>
          <a:bodyPr lIns="92075" tIns="46038" rIns="92075" bIns="46038"/>
          <a:lstStyle/>
          <a:p>
            <a:pPr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Paint uniform transverse phase space density by modifying closed orbit bump and steering injected beam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Foil thickness calculated to double-strip most ions (≈99%) 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z="1600" dirty="0">
                <a:latin typeface="Arial"/>
                <a:cs typeface="Arial"/>
              </a:rPr>
              <a:t>50 MeV – 50 μg.cm</a:t>
            </a:r>
            <a:r>
              <a:rPr lang="en-US" altLang="en-US" sz="1600" baseline="30000" dirty="0">
                <a:latin typeface="Arial"/>
                <a:cs typeface="Arial"/>
              </a:rPr>
              <a:t>-2 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sz="1600" dirty="0">
                <a:latin typeface="Arial"/>
                <a:cs typeface="Arial"/>
              </a:rPr>
              <a:t>800 MeV – 200 μg.cm</a:t>
            </a:r>
            <a:r>
              <a:rPr lang="en-US" altLang="en-US" sz="1600" baseline="30000" dirty="0">
                <a:latin typeface="Arial"/>
                <a:cs typeface="Arial"/>
              </a:rPr>
              <a:t>-2 </a:t>
            </a:r>
            <a:r>
              <a:rPr lang="en-US" altLang="en-US" sz="1600" dirty="0">
                <a:latin typeface="Arial"/>
                <a:cs typeface="Arial"/>
              </a:rPr>
              <a:t>(≈ 1 </a:t>
            </a:r>
            <a:r>
              <a:rPr lang="en-US" altLang="en-US" sz="1600" dirty="0" err="1">
                <a:latin typeface="Arial"/>
                <a:cs typeface="Arial"/>
              </a:rPr>
              <a:t>μm</a:t>
            </a:r>
            <a:r>
              <a:rPr lang="en-US" altLang="en-US" sz="1600" dirty="0">
                <a:latin typeface="Arial"/>
                <a:cs typeface="Arial"/>
              </a:rPr>
              <a:t> of C!)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Carbon foils generally used – very fragile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Injection chicane reduced or switched off after injection, to avoid excessive foil heating and beam blow-up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Longitudinal phase space can also be painted turn-by-turn: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Variation of the injected beam energy turn-by-turn (</a:t>
            </a:r>
            <a:r>
              <a:rPr lang="en-US" altLang="en-US" dirty="0" err="1">
                <a:latin typeface="Arial"/>
                <a:cs typeface="Arial"/>
              </a:rPr>
              <a:t>linac</a:t>
            </a:r>
            <a:r>
              <a:rPr lang="en-US" altLang="en-US" dirty="0">
                <a:latin typeface="Arial"/>
                <a:cs typeface="Arial"/>
              </a:rPr>
              <a:t> voltage scaled)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Chopper system in </a:t>
            </a:r>
            <a:r>
              <a:rPr lang="en-US" altLang="en-US" dirty="0" err="1">
                <a:latin typeface="Arial"/>
                <a:cs typeface="Arial"/>
              </a:rPr>
              <a:t>linac</a:t>
            </a:r>
            <a:r>
              <a:rPr lang="en-US" altLang="en-US" dirty="0">
                <a:latin typeface="Arial"/>
                <a:cs typeface="Arial"/>
              </a:rPr>
              <a:t> to match length of injected batch to bucket</a:t>
            </a:r>
          </a:p>
        </p:txBody>
      </p:sp>
    </p:spTree>
    <p:extLst>
      <p:ext uri="{BB962C8B-B14F-4D97-AF65-F5344CB8AC3E}">
        <p14:creationId xmlns:p14="http://schemas.microsoft.com/office/powerpoint/2010/main" val="2226377823"/>
      </p:ext>
    </p:extLst>
  </p:cSld>
  <p:clrMapOvr>
    <a:masterClrMapping/>
  </p:clrMapOvr>
  <p:transition/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H- injection - painting</a:t>
            </a:r>
          </a:p>
        </p:txBody>
      </p:sp>
      <p:pic>
        <p:nvPicPr>
          <p:cNvPr id="76803" name="Picture 27" descr="h5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5478463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4" name="Picture 28" descr="h4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4340225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5" name="Picture 29" descr="h3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3201988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6" name="Picture 30" descr="h2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2062163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31" descr="h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900" y="923925"/>
            <a:ext cx="62706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6808" name="Line 32"/>
          <p:cNvSpPr>
            <a:spLocks noChangeShapeType="1"/>
          </p:cNvSpPr>
          <p:nvPr/>
        </p:nvSpPr>
        <p:spPr bwMode="auto">
          <a:xfrm>
            <a:off x="7531100" y="1379538"/>
            <a:ext cx="0" cy="5084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6809" name="Text Box 33"/>
          <p:cNvSpPr txBox="1">
            <a:spLocks noChangeArrowheads="1"/>
          </p:cNvSpPr>
          <p:nvPr/>
        </p:nvSpPr>
        <p:spPr bwMode="auto">
          <a:xfrm>
            <a:off x="7153239" y="923925"/>
            <a:ext cx="6890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Time</a:t>
            </a:r>
            <a:endParaRPr lang="en-GB" altLang="en-US" dirty="0">
              <a:latin typeface="Arial"/>
              <a:cs typeface="Arial"/>
            </a:endParaRPr>
          </a:p>
        </p:txBody>
      </p:sp>
      <p:sp>
        <p:nvSpPr>
          <p:cNvPr id="76810" name="Text Box 34"/>
          <p:cNvSpPr txBox="1">
            <a:spLocks noChangeArrowheads="1"/>
          </p:cNvSpPr>
          <p:nvPr/>
        </p:nvSpPr>
        <p:spPr bwMode="auto">
          <a:xfrm>
            <a:off x="2330450" y="749300"/>
            <a:ext cx="822325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i="1">
                <a:latin typeface="+mj-lt"/>
              </a:rPr>
              <a:t>x’ vs x</a:t>
            </a:r>
            <a:endParaRPr lang="en-GB" altLang="en-US" sz="1600" i="1">
              <a:latin typeface="+mj-lt"/>
            </a:endParaRPr>
          </a:p>
        </p:txBody>
      </p:sp>
      <p:sp>
        <p:nvSpPr>
          <p:cNvPr id="76811" name="Text Box 35"/>
          <p:cNvSpPr txBox="1">
            <a:spLocks noChangeArrowheads="1"/>
          </p:cNvSpPr>
          <p:nvPr/>
        </p:nvSpPr>
        <p:spPr bwMode="auto">
          <a:xfrm>
            <a:off x="4054475" y="749300"/>
            <a:ext cx="822325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i="1">
                <a:latin typeface="+mj-lt"/>
              </a:rPr>
              <a:t>y’ vs y</a:t>
            </a:r>
            <a:endParaRPr lang="en-GB" altLang="en-US" sz="1600" i="1">
              <a:latin typeface="+mj-lt"/>
            </a:endParaRPr>
          </a:p>
        </p:txBody>
      </p:sp>
      <p:sp>
        <p:nvSpPr>
          <p:cNvPr id="76812" name="Text Box 36"/>
          <p:cNvSpPr txBox="1">
            <a:spLocks noChangeArrowheads="1"/>
          </p:cNvSpPr>
          <p:nvPr/>
        </p:nvSpPr>
        <p:spPr bwMode="auto">
          <a:xfrm>
            <a:off x="5829300" y="730250"/>
            <a:ext cx="757238" cy="2444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i="1">
                <a:latin typeface="+mj-lt"/>
              </a:rPr>
              <a:t>y vs x</a:t>
            </a:r>
            <a:endParaRPr lang="en-GB" altLang="en-US" sz="1600" i="1">
              <a:latin typeface="+mj-lt"/>
            </a:endParaRPr>
          </a:p>
        </p:txBody>
      </p:sp>
      <p:sp>
        <p:nvSpPr>
          <p:cNvPr id="76813" name="Line 37"/>
          <p:cNvSpPr>
            <a:spLocks noChangeShapeType="1"/>
          </p:cNvSpPr>
          <p:nvPr/>
        </p:nvSpPr>
        <p:spPr bwMode="auto">
          <a:xfrm flipV="1">
            <a:off x="1343025" y="2771775"/>
            <a:ext cx="1666875" cy="141922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6814" name="Text Box 38"/>
          <p:cNvSpPr txBox="1">
            <a:spLocks noChangeArrowheads="1"/>
          </p:cNvSpPr>
          <p:nvPr/>
        </p:nvSpPr>
        <p:spPr bwMode="auto">
          <a:xfrm>
            <a:off x="94195" y="4200525"/>
            <a:ext cx="1839170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600" dirty="0">
                <a:latin typeface="Arial"/>
                <a:cs typeface="Arial"/>
              </a:rPr>
              <a:t>Note injection into same phase space area as circulating beam</a:t>
            </a:r>
            <a:endParaRPr lang="en-GB" altLang="en-US" sz="1600" dirty="0">
              <a:latin typeface="Arial"/>
              <a:cs typeface="Arial"/>
            </a:endParaRPr>
          </a:p>
        </p:txBody>
      </p:sp>
      <p:sp>
        <p:nvSpPr>
          <p:cNvPr id="76815" name="Text Box 39"/>
          <p:cNvSpPr txBox="1">
            <a:spLocks noChangeArrowheads="1"/>
          </p:cNvSpPr>
          <p:nvPr/>
        </p:nvSpPr>
        <p:spPr bwMode="auto">
          <a:xfrm>
            <a:off x="7645680" y="6009430"/>
            <a:ext cx="127379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≈100 turns</a:t>
            </a:r>
            <a:endParaRPr lang="en-GB" alt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56632420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lIns="92075" tIns="46038" rIns="92075" bIns="46038"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Lepton injection</a:t>
            </a:r>
          </a:p>
        </p:txBody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1000124"/>
            <a:ext cx="8077200" cy="5464675"/>
          </a:xfrm>
          <a:noFill/>
        </p:spPr>
        <p:txBody>
          <a:bodyPr lIns="92075" tIns="46038" rIns="92075" bIns="46038"/>
          <a:lstStyle/>
          <a:p>
            <a:pPr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Single-turn injection can be used as for hadrons; however, lepton motion is</a:t>
            </a:r>
            <a:r>
              <a:rPr lang="en-US" altLang="en-US" i="1" dirty="0">
                <a:latin typeface="Arial"/>
                <a:cs typeface="Arial"/>
              </a:rPr>
              <a:t> </a:t>
            </a:r>
            <a:r>
              <a:rPr lang="en-US" altLang="en-US" u="sng" dirty="0">
                <a:solidFill>
                  <a:schemeClr val="accent2"/>
                </a:solidFill>
                <a:latin typeface="Arial"/>
                <a:cs typeface="Arial"/>
              </a:rPr>
              <a:t>strongly damped</a:t>
            </a:r>
            <a:r>
              <a:rPr lang="en-US" altLang="en-US" dirty="0">
                <a:latin typeface="Arial"/>
                <a:cs typeface="Arial"/>
              </a:rPr>
              <a:t> (different with respect to proton or ion injection).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Synchrotron radiation</a:t>
            </a:r>
          </a:p>
          <a:p>
            <a:pPr lvl="2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see </a:t>
            </a:r>
            <a:r>
              <a:rPr lang="en-US" i="1" dirty="0">
                <a:latin typeface="Arial"/>
                <a:cs typeface="Arial"/>
              </a:rPr>
              <a:t>Electron Beam Dynamics lectures by L. Rivkin</a:t>
            </a:r>
          </a:p>
          <a:p>
            <a:pPr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Can use transverse or longitudinal damping: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Transverse - </a:t>
            </a:r>
            <a:r>
              <a:rPr lang="en-US" altLang="en-US" dirty="0" err="1">
                <a:latin typeface="Arial"/>
                <a:cs typeface="Arial"/>
              </a:rPr>
              <a:t>Betatron</a:t>
            </a:r>
            <a:r>
              <a:rPr lang="en-US" altLang="en-US" dirty="0">
                <a:latin typeface="Arial"/>
                <a:cs typeface="Arial"/>
              </a:rPr>
              <a:t> accumulation</a:t>
            </a:r>
          </a:p>
          <a:p>
            <a:pPr lvl="1" eaLnBrk="1" hangingPunct="1">
              <a:lnSpc>
                <a:spcPct val="125000"/>
              </a:lnSpc>
            </a:pPr>
            <a:r>
              <a:rPr lang="en-US" altLang="en-US" dirty="0">
                <a:latin typeface="Arial"/>
                <a:cs typeface="Arial"/>
              </a:rPr>
              <a:t>Longitudinal - Synchrotron accumulation (2 x faster than transverse)</a:t>
            </a:r>
          </a:p>
          <a:p>
            <a:pPr lvl="1" eaLnBrk="1" hangingPunct="1">
              <a:lnSpc>
                <a:spcPct val="125000"/>
              </a:lnSpc>
            </a:pP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125000"/>
              </a:lnSpc>
            </a:pPr>
            <a:r>
              <a:rPr lang="en-US" dirty="0">
                <a:latin typeface="Arial"/>
                <a:cs typeface="Arial"/>
              </a:rPr>
              <a:t>Can be used for top-up injection (keeping constant current)</a:t>
            </a:r>
          </a:p>
          <a:p>
            <a:pPr lvl="1" eaLnBrk="1" hangingPunct="1">
              <a:lnSpc>
                <a:spcPct val="125000"/>
              </a:lnSpc>
            </a:pPr>
            <a:r>
              <a:rPr lang="en-US" dirty="0">
                <a:latin typeface="Arial"/>
                <a:cs typeface="Arial"/>
              </a:rPr>
              <a:t>need </a:t>
            </a:r>
            <a:r>
              <a:rPr lang="en-US">
                <a:latin typeface="Arial"/>
                <a:cs typeface="Arial"/>
              </a:rPr>
              <a:t>full-energy injector</a:t>
            </a:r>
            <a:endParaRPr lang="en-US" dirty="0">
              <a:latin typeface="Arial"/>
              <a:cs typeface="Arial"/>
            </a:endParaRPr>
          </a:p>
          <a:p>
            <a:pPr lvl="1" eaLnBrk="1" hangingPunct="1">
              <a:lnSpc>
                <a:spcPct val="125000"/>
              </a:lnSpc>
            </a:pPr>
            <a:endParaRPr lang="en-US" altLang="en-US" dirty="0">
              <a:latin typeface="Arial"/>
              <a:cs typeface="Arial"/>
            </a:endParaRPr>
          </a:p>
        </p:txBody>
      </p:sp>
    </p:spTree>
  </p:cSld>
  <p:clrMapOvr>
    <a:masterClrMapping/>
  </p:clrMapOvr>
  <p:transition/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 err="1">
                <a:latin typeface="Arial"/>
                <a:cs typeface="Arial"/>
              </a:rPr>
              <a:t>Betatron</a:t>
            </a:r>
            <a:r>
              <a:rPr lang="en-US" altLang="en-US" dirty="0">
                <a:latin typeface="Arial"/>
                <a:cs typeface="Arial"/>
              </a:rPr>
              <a:t> lepton injection</a:t>
            </a:r>
          </a:p>
        </p:txBody>
      </p:sp>
      <p:sp>
        <p:nvSpPr>
          <p:cNvPr id="78851" name="Text Box 9"/>
          <p:cNvSpPr txBox="1">
            <a:spLocks noChangeArrowheads="1"/>
          </p:cNvSpPr>
          <p:nvPr/>
        </p:nvSpPr>
        <p:spPr bwMode="auto">
          <a:xfrm>
            <a:off x="321880" y="5554060"/>
            <a:ext cx="8415705" cy="646331"/>
          </a:xfrm>
          <a:prstGeom prst="rect">
            <a:avLst/>
          </a:prstGeom>
          <a:noFill/>
          <a:ln w="25400"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 Beam is injected with an angle with respect to the closed orbit 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 Injected beam performs </a:t>
            </a:r>
            <a:r>
              <a:rPr lang="en-US" altLang="en-US" u="sng" dirty="0">
                <a:solidFill>
                  <a:schemeClr val="accent2"/>
                </a:solidFill>
                <a:latin typeface="Arial"/>
                <a:cs typeface="Arial"/>
              </a:rPr>
              <a:t>damped</a:t>
            </a:r>
            <a:r>
              <a:rPr lang="en-US" altLang="en-US" dirty="0">
                <a:latin typeface="Arial"/>
                <a:cs typeface="Arial"/>
              </a:rPr>
              <a:t> </a:t>
            </a:r>
            <a:r>
              <a:rPr lang="en-US" altLang="en-US" dirty="0" err="1">
                <a:latin typeface="Arial"/>
                <a:cs typeface="Arial"/>
              </a:rPr>
              <a:t>betatron</a:t>
            </a:r>
            <a:r>
              <a:rPr lang="en-US" altLang="en-US" dirty="0">
                <a:latin typeface="Arial"/>
                <a:cs typeface="Arial"/>
              </a:rPr>
              <a:t> oscillations about the closed orbit</a:t>
            </a:r>
          </a:p>
        </p:txBody>
      </p:sp>
      <p:sp>
        <p:nvSpPr>
          <p:cNvPr id="78852" name="Text Box 19"/>
          <p:cNvSpPr txBox="1">
            <a:spLocks noChangeArrowheads="1"/>
          </p:cNvSpPr>
          <p:nvPr/>
        </p:nvSpPr>
        <p:spPr bwMode="auto">
          <a:xfrm flipH="1">
            <a:off x="2766208" y="1911350"/>
            <a:ext cx="1916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Septum magnet</a:t>
            </a:r>
          </a:p>
        </p:txBody>
      </p:sp>
      <p:grpSp>
        <p:nvGrpSpPr>
          <p:cNvPr id="78853" name="Group 20"/>
          <p:cNvGrpSpPr>
            <a:grpSpLocks/>
          </p:cNvGrpSpPr>
          <p:nvPr/>
        </p:nvGrpSpPr>
        <p:grpSpPr bwMode="auto">
          <a:xfrm>
            <a:off x="3003550" y="2474913"/>
            <a:ext cx="1379538" cy="960437"/>
            <a:chOff x="1496" y="1549"/>
            <a:chExt cx="869" cy="605"/>
          </a:xfrm>
        </p:grpSpPr>
        <p:sp>
          <p:nvSpPr>
            <p:cNvPr id="78861" name="Rectangle 21"/>
            <p:cNvSpPr>
              <a:spLocks noChangeArrowheads="1"/>
            </p:cNvSpPr>
            <p:nvPr/>
          </p:nvSpPr>
          <p:spPr bwMode="auto">
            <a:xfrm rot="1175517">
              <a:off x="1496" y="2058"/>
              <a:ext cx="718" cy="96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8862" name="Rectangle 22"/>
            <p:cNvSpPr>
              <a:spLocks noChangeArrowheads="1"/>
            </p:cNvSpPr>
            <p:nvPr/>
          </p:nvSpPr>
          <p:spPr bwMode="auto">
            <a:xfrm rot="1303572">
              <a:off x="1648" y="1549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78854" name="Rectangle 23"/>
          <p:cNvSpPr>
            <a:spLocks noChangeArrowheads="1"/>
          </p:cNvSpPr>
          <p:nvPr/>
        </p:nvSpPr>
        <p:spPr bwMode="auto">
          <a:xfrm>
            <a:off x="282575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8855" name="Rectangle 24"/>
          <p:cNvSpPr>
            <a:spLocks noChangeArrowheads="1"/>
          </p:cNvSpPr>
          <p:nvPr/>
        </p:nvSpPr>
        <p:spPr bwMode="auto">
          <a:xfrm>
            <a:off x="146050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8856" name="Text Box 25"/>
          <p:cNvSpPr txBox="1">
            <a:spLocks noChangeArrowheads="1"/>
          </p:cNvSpPr>
          <p:nvPr/>
        </p:nvSpPr>
        <p:spPr bwMode="auto">
          <a:xfrm flipH="1">
            <a:off x="1464669" y="4719215"/>
            <a:ext cx="37251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Closed orbit bumpers or kickers</a:t>
            </a:r>
          </a:p>
        </p:txBody>
      </p:sp>
      <p:sp>
        <p:nvSpPr>
          <p:cNvPr id="78857" name="Line 26"/>
          <p:cNvSpPr>
            <a:spLocks noChangeShapeType="1"/>
          </p:cNvSpPr>
          <p:nvPr/>
        </p:nvSpPr>
        <p:spPr bwMode="auto">
          <a:xfrm>
            <a:off x="466725" y="4165600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858" name="Rectangle 27"/>
          <p:cNvSpPr>
            <a:spLocks noChangeArrowheads="1"/>
          </p:cNvSpPr>
          <p:nvPr/>
        </p:nvSpPr>
        <p:spPr bwMode="auto">
          <a:xfrm>
            <a:off x="6392863" y="35052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8859" name="Freeform 30"/>
          <p:cNvSpPr>
            <a:spLocks/>
          </p:cNvSpPr>
          <p:nvPr/>
        </p:nvSpPr>
        <p:spPr bwMode="auto">
          <a:xfrm>
            <a:off x="1724025" y="1800225"/>
            <a:ext cx="7086600" cy="2638425"/>
          </a:xfrm>
          <a:custGeom>
            <a:avLst/>
            <a:gdLst>
              <a:gd name="T0" fmla="*/ 0 w 4464"/>
              <a:gd name="T1" fmla="*/ 0 h 1662"/>
              <a:gd name="T2" fmla="*/ 2147483647 w 4464"/>
              <a:gd name="T3" fmla="*/ 2101810489 h 1662"/>
              <a:gd name="T4" fmla="*/ 2147483647 w 4464"/>
              <a:gd name="T5" fmla="*/ 2147483647 h 1662"/>
              <a:gd name="T6" fmla="*/ 2147483647 w 4464"/>
              <a:gd name="T7" fmla="*/ 2147483647 h 1662"/>
              <a:gd name="T8" fmla="*/ 0 60000 65536"/>
              <a:gd name="T9" fmla="*/ 0 60000 65536"/>
              <a:gd name="T10" fmla="*/ 0 60000 65536"/>
              <a:gd name="T11" fmla="*/ 0 60000 65536"/>
              <a:gd name="T12" fmla="*/ 0 w 4464"/>
              <a:gd name="T13" fmla="*/ 0 h 1662"/>
              <a:gd name="T14" fmla="*/ 4464 w 4464"/>
              <a:gd name="T15" fmla="*/ 1662 h 166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64" h="1662">
                <a:moveTo>
                  <a:pt x="0" y="0"/>
                </a:moveTo>
                <a:lnTo>
                  <a:pt x="1200" y="834"/>
                </a:lnTo>
                <a:lnTo>
                  <a:pt x="3048" y="1482"/>
                </a:lnTo>
                <a:lnTo>
                  <a:pt x="4464" y="1662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8860" name="Freeform 31"/>
          <p:cNvSpPr>
            <a:spLocks/>
          </p:cNvSpPr>
          <p:nvPr/>
        </p:nvSpPr>
        <p:spPr bwMode="auto">
          <a:xfrm>
            <a:off x="476250" y="3695700"/>
            <a:ext cx="8324850" cy="466725"/>
          </a:xfrm>
          <a:custGeom>
            <a:avLst/>
            <a:gdLst>
              <a:gd name="T0" fmla="*/ 0 w 5244"/>
              <a:gd name="T1" fmla="*/ 740925828 h 294"/>
              <a:gd name="T2" fmla="*/ 1784270754 w 5244"/>
              <a:gd name="T3" fmla="*/ 740925828 h 294"/>
              <a:gd name="T4" fmla="*/ 2147483647 w 5244"/>
              <a:gd name="T5" fmla="*/ 0 h 294"/>
              <a:gd name="T6" fmla="*/ 2147483647 w 5244"/>
              <a:gd name="T7" fmla="*/ 725804897 h 294"/>
              <a:gd name="T8" fmla="*/ 2147483647 w 5244"/>
              <a:gd name="T9" fmla="*/ 725804897 h 2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44"/>
              <a:gd name="T16" fmla="*/ 0 h 294"/>
              <a:gd name="T17" fmla="*/ 5244 w 5244"/>
              <a:gd name="T18" fmla="*/ 294 h 2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44" h="294">
                <a:moveTo>
                  <a:pt x="0" y="294"/>
                </a:moveTo>
                <a:lnTo>
                  <a:pt x="708" y="294"/>
                </a:lnTo>
                <a:lnTo>
                  <a:pt x="1578" y="0"/>
                </a:lnTo>
                <a:lnTo>
                  <a:pt x="3834" y="288"/>
                </a:lnTo>
                <a:lnTo>
                  <a:pt x="5244" y="288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Text Box 39"/>
          <p:cNvSpPr txBox="1">
            <a:spLocks noChangeArrowheads="1"/>
          </p:cNvSpPr>
          <p:nvPr/>
        </p:nvSpPr>
        <p:spPr bwMode="auto">
          <a:xfrm rot="21599314" flipH="1">
            <a:off x="573085" y="1302792"/>
            <a:ext cx="17240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FF0000"/>
                </a:solidFill>
              </a:rPr>
              <a:t>Injected beam</a:t>
            </a:r>
          </a:p>
        </p:txBody>
      </p:sp>
      <p:sp>
        <p:nvSpPr>
          <p:cNvPr id="16" name="Text Box 41"/>
          <p:cNvSpPr txBox="1">
            <a:spLocks noChangeArrowheads="1"/>
          </p:cNvSpPr>
          <p:nvPr/>
        </p:nvSpPr>
        <p:spPr bwMode="auto">
          <a:xfrm flipH="1">
            <a:off x="94195" y="3504895"/>
            <a:ext cx="13902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dirty="0"/>
              <a:t>Circulating</a:t>
            </a:r>
          </a:p>
          <a:p>
            <a:pPr algn="l" eaLnBrk="1" hangingPunct="1"/>
            <a:r>
              <a:rPr lang="en-US" altLang="en-US" b="1" dirty="0"/>
              <a:t>beam</a:t>
            </a: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Oval 16"/>
          <p:cNvSpPr>
            <a:spLocks noChangeArrowheads="1"/>
          </p:cNvSpPr>
          <p:nvPr/>
        </p:nvSpPr>
        <p:spPr bwMode="auto">
          <a:xfrm>
            <a:off x="4040188" y="3352800"/>
            <a:ext cx="911225" cy="911225"/>
          </a:xfrm>
          <a:prstGeom prst="ellipse">
            <a:avLst/>
          </a:prstGeom>
          <a:solidFill>
            <a:srgbClr val="0000FF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Betatron</a:t>
            </a:r>
            <a:r>
              <a:rPr lang="en-US" altLang="en-US" dirty="0">
                <a:latin typeface="Arial"/>
                <a:cs typeface="Arial"/>
              </a:rPr>
              <a:t> lepton injection</a:t>
            </a:r>
          </a:p>
        </p:txBody>
      </p:sp>
      <p:sp>
        <p:nvSpPr>
          <p:cNvPr id="36870" name="Rectangle 3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871" name="Oval 4"/>
          <p:cNvSpPr>
            <a:spLocks noChangeArrowheads="1"/>
          </p:cNvSpPr>
          <p:nvPr/>
        </p:nvSpPr>
        <p:spPr bwMode="auto">
          <a:xfrm>
            <a:off x="4192588" y="4946650"/>
            <a:ext cx="604837" cy="60801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36872" name="Group 6"/>
          <p:cNvGrpSpPr>
            <a:grpSpLocks/>
          </p:cNvGrpSpPr>
          <p:nvPr/>
        </p:nvGrpSpPr>
        <p:grpSpPr bwMode="auto">
          <a:xfrm>
            <a:off x="2751138" y="2062163"/>
            <a:ext cx="3492500" cy="3492500"/>
            <a:chOff x="2496" y="1056"/>
            <a:chExt cx="2688" cy="2688"/>
          </a:xfrm>
        </p:grpSpPr>
        <p:sp>
          <p:nvSpPr>
            <p:cNvPr id="36879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36880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6881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6873" name="Text Box 15"/>
          <p:cNvSpPr txBox="1">
            <a:spLocks noChangeArrowheads="1"/>
          </p:cNvSpPr>
          <p:nvPr/>
        </p:nvSpPr>
        <p:spPr bwMode="auto">
          <a:xfrm>
            <a:off x="833438" y="1136650"/>
            <a:ext cx="56636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Injected bunch performs </a:t>
            </a:r>
            <a:r>
              <a:rPr lang="en-US" altLang="en-US" u="sng" dirty="0">
                <a:solidFill>
                  <a:schemeClr val="accent2"/>
                </a:solidFill>
                <a:latin typeface="Arial"/>
                <a:cs typeface="Arial"/>
                <a:sym typeface="Symbol" pitchFamily="18" charset="2"/>
              </a:rPr>
              <a:t>damped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 </a:t>
            </a:r>
            <a:r>
              <a:rPr lang="en-US" altLang="en-US" dirty="0" err="1">
                <a:latin typeface="Arial"/>
                <a:cs typeface="Arial"/>
                <a:sym typeface="Symbol" pitchFamily="18" charset="2"/>
              </a:rPr>
              <a:t>betatron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 oscillations</a:t>
            </a:r>
          </a:p>
        </p:txBody>
      </p:sp>
      <p:pic>
        <p:nvPicPr>
          <p:cNvPr id="36874" name="Picture 2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25" y="1455738"/>
            <a:ext cx="4098925" cy="4678362"/>
          </a:xfrm>
          <a:noFill/>
        </p:spPr>
      </p:pic>
      <p:sp>
        <p:nvSpPr>
          <p:cNvPr id="36875" name="Line 24"/>
          <p:cNvSpPr>
            <a:spLocks noChangeShapeType="1"/>
          </p:cNvSpPr>
          <p:nvPr/>
        </p:nvSpPr>
        <p:spPr bwMode="auto">
          <a:xfrm flipH="1" flipV="1">
            <a:off x="3605213" y="4937125"/>
            <a:ext cx="112712" cy="76200"/>
          </a:xfrm>
          <a:prstGeom prst="line">
            <a:avLst/>
          </a:prstGeom>
          <a:noFill/>
          <a:ln w="0">
            <a:solidFill>
              <a:srgbClr val="000080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6" name="Text Box 25"/>
          <p:cNvSpPr txBox="1">
            <a:spLocks noChangeArrowheads="1"/>
          </p:cNvSpPr>
          <p:nvPr/>
        </p:nvSpPr>
        <p:spPr bwMode="auto">
          <a:xfrm>
            <a:off x="777875" y="6161088"/>
            <a:ext cx="764005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In LEP at 20 </a:t>
            </a:r>
            <a:r>
              <a:rPr lang="en-US" altLang="en-US" dirty="0" err="1">
                <a:latin typeface="Arial"/>
                <a:cs typeface="Arial"/>
                <a:sym typeface="Symbol" pitchFamily="18" charset="2"/>
              </a:rPr>
              <a:t>GeV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, the damping time was about 6’000 turns (0.6 seconds)</a:t>
            </a:r>
          </a:p>
        </p:txBody>
      </p:sp>
      <p:graphicFrame>
        <p:nvGraphicFramePr>
          <p:cNvPr id="36866" name="Object 26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3" imgW="164880" imgH="190440" progId="Equation.3">
                  <p:embed/>
                </p:oleObj>
              </mc:Choice>
              <mc:Fallback>
                <p:oleObj name="Equation" r:id="rId3" imgW="164880" imgH="190440" progId="Equation.3">
                  <p:embed/>
                  <p:pic>
                    <p:nvPicPr>
                      <p:cNvPr id="0" name="Object 2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6877" name="Line 27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6878" name="Line 28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6867" name="Object 29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90440" imgH="190440" progId="Equation.3">
                  <p:embed/>
                </p:oleObj>
              </mc:Choice>
              <mc:Fallback>
                <p:oleObj name="Equation" r:id="rId5" imgW="190440" imgH="190440" progId="Equation.3">
                  <p:embed/>
                  <p:pic>
                    <p:nvPicPr>
                      <p:cNvPr id="0" name="Object 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Synchrotron</a:t>
            </a:r>
            <a:r>
              <a:rPr lang="en-US" altLang="en-US" dirty="0">
                <a:latin typeface="Arial"/>
                <a:cs typeface="Arial"/>
              </a:rPr>
              <a:t> lepton injection</a:t>
            </a:r>
          </a:p>
        </p:txBody>
      </p:sp>
      <p:sp>
        <p:nvSpPr>
          <p:cNvPr id="79875" name="Text Box 4"/>
          <p:cNvSpPr txBox="1">
            <a:spLocks noChangeArrowheads="1"/>
          </p:cNvSpPr>
          <p:nvPr/>
        </p:nvSpPr>
        <p:spPr bwMode="auto">
          <a:xfrm flipH="1">
            <a:off x="3032908" y="1911350"/>
            <a:ext cx="1916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Septum magnet</a:t>
            </a:r>
          </a:p>
        </p:txBody>
      </p:sp>
      <p:grpSp>
        <p:nvGrpSpPr>
          <p:cNvPr id="79876" name="Group 5"/>
          <p:cNvGrpSpPr>
            <a:grpSpLocks/>
          </p:cNvGrpSpPr>
          <p:nvPr/>
        </p:nvGrpSpPr>
        <p:grpSpPr bwMode="auto">
          <a:xfrm>
            <a:off x="3128963" y="2593975"/>
            <a:ext cx="1379537" cy="960438"/>
            <a:chOff x="1496" y="1549"/>
            <a:chExt cx="869" cy="605"/>
          </a:xfrm>
        </p:grpSpPr>
        <p:sp>
          <p:nvSpPr>
            <p:cNvPr id="79893" name="Rectangle 6"/>
            <p:cNvSpPr>
              <a:spLocks noChangeArrowheads="1"/>
            </p:cNvSpPr>
            <p:nvPr/>
          </p:nvSpPr>
          <p:spPr bwMode="auto">
            <a:xfrm rot="1175517">
              <a:off x="1496" y="2058"/>
              <a:ext cx="718" cy="96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79894" name="Rectangle 7"/>
            <p:cNvSpPr>
              <a:spLocks noChangeArrowheads="1"/>
            </p:cNvSpPr>
            <p:nvPr/>
          </p:nvSpPr>
          <p:spPr bwMode="auto">
            <a:xfrm rot="1303572">
              <a:off x="1648" y="1549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79877" name="Text Box 9"/>
          <p:cNvSpPr txBox="1">
            <a:spLocks noChangeArrowheads="1"/>
          </p:cNvSpPr>
          <p:nvPr/>
        </p:nvSpPr>
        <p:spPr bwMode="auto">
          <a:xfrm>
            <a:off x="670245" y="5347748"/>
            <a:ext cx="7772400" cy="1206500"/>
          </a:xfrm>
          <a:prstGeom prst="rect">
            <a:avLst/>
          </a:prstGeom>
          <a:noFill/>
          <a:ln w="25400"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57188" indent="-357188" algn="l" defTabSz="179388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Beam injected parallel to circulating beam, onto dispersion orbit of a 	particle having the same momentum offset </a:t>
            </a:r>
            <a:r>
              <a:rPr lang="el-GR" altLang="en-US" dirty="0">
                <a:latin typeface="Arial"/>
                <a:cs typeface="Arial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p/p</a:t>
            </a:r>
          </a:p>
          <a:p>
            <a:pPr marL="357188" indent="-357188" algn="l" defTabSz="179388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Injected beam makes damped synchrotron oscillations at Q</a:t>
            </a:r>
            <a:r>
              <a:rPr lang="en-US" altLang="en-US" baseline="-25000" dirty="0">
                <a:latin typeface="Arial"/>
                <a:cs typeface="Arial"/>
              </a:rPr>
              <a:t>s</a:t>
            </a:r>
            <a:r>
              <a:rPr lang="en-US" altLang="en-US" dirty="0">
                <a:latin typeface="Arial"/>
                <a:cs typeface="Arial"/>
              </a:rPr>
              <a:t> but does not	perform </a:t>
            </a:r>
            <a:r>
              <a:rPr lang="en-US" altLang="en-US" dirty="0" err="1">
                <a:latin typeface="Arial"/>
                <a:cs typeface="Arial"/>
              </a:rPr>
              <a:t>betatron</a:t>
            </a:r>
            <a:r>
              <a:rPr lang="en-US" altLang="en-US" dirty="0">
                <a:latin typeface="Arial"/>
                <a:cs typeface="Arial"/>
              </a:rPr>
              <a:t> oscillations</a:t>
            </a:r>
          </a:p>
        </p:txBody>
      </p:sp>
      <p:sp>
        <p:nvSpPr>
          <p:cNvPr id="79878" name="Rectangle 10"/>
          <p:cNvSpPr>
            <a:spLocks noChangeArrowheads="1"/>
          </p:cNvSpPr>
          <p:nvPr/>
        </p:nvSpPr>
        <p:spPr bwMode="auto">
          <a:xfrm>
            <a:off x="282575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9879" name="Rectangle 11"/>
          <p:cNvSpPr>
            <a:spLocks noChangeArrowheads="1"/>
          </p:cNvSpPr>
          <p:nvPr/>
        </p:nvSpPr>
        <p:spPr bwMode="auto">
          <a:xfrm>
            <a:off x="1460500" y="34290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9880" name="Text Box 12"/>
          <p:cNvSpPr txBox="1">
            <a:spLocks noChangeArrowheads="1"/>
          </p:cNvSpPr>
          <p:nvPr/>
        </p:nvSpPr>
        <p:spPr bwMode="auto">
          <a:xfrm flipH="1">
            <a:off x="205939" y="4808538"/>
            <a:ext cx="37251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Closed orbit bumpers or kickers</a:t>
            </a:r>
          </a:p>
        </p:txBody>
      </p:sp>
      <p:sp>
        <p:nvSpPr>
          <p:cNvPr id="79881" name="Line 14"/>
          <p:cNvSpPr>
            <a:spLocks noChangeShapeType="1"/>
          </p:cNvSpPr>
          <p:nvPr/>
        </p:nvSpPr>
        <p:spPr bwMode="auto">
          <a:xfrm>
            <a:off x="466725" y="4165600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9882" name="Rectangle 15"/>
          <p:cNvSpPr>
            <a:spLocks noChangeArrowheads="1"/>
          </p:cNvSpPr>
          <p:nvPr/>
        </p:nvSpPr>
        <p:spPr bwMode="auto">
          <a:xfrm>
            <a:off x="6392863" y="3505200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79883" name="Text Box 16"/>
          <p:cNvSpPr txBox="1">
            <a:spLocks noChangeArrowheads="1"/>
          </p:cNvSpPr>
          <p:nvPr/>
        </p:nvSpPr>
        <p:spPr bwMode="auto">
          <a:xfrm rot="428651">
            <a:off x="3221549" y="3920123"/>
            <a:ext cx="269296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600" b="1" dirty="0">
                <a:latin typeface="Arial"/>
                <a:cs typeface="Arial"/>
              </a:rPr>
              <a:t>Bumped circulating beam</a:t>
            </a:r>
          </a:p>
        </p:txBody>
      </p:sp>
      <p:sp>
        <p:nvSpPr>
          <p:cNvPr id="79885" name="Rectangle 18"/>
          <p:cNvSpPr>
            <a:spLocks noChangeArrowheads="1"/>
          </p:cNvSpPr>
          <p:nvPr/>
        </p:nvSpPr>
        <p:spPr bwMode="auto">
          <a:xfrm>
            <a:off x="7077075" y="4643438"/>
            <a:ext cx="1812286" cy="400752"/>
          </a:xfrm>
          <a:prstGeom prst="rect">
            <a:avLst/>
          </a:prstGeom>
          <a:noFill/>
          <a:ln w="1905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lIns="92075" tIns="46038" rIns="92075" bIns="46038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/>
            <a:r>
              <a:rPr lang="en-US" altLang="en-US" sz="2000" b="1" dirty="0" err="1">
                <a:solidFill>
                  <a:srgbClr val="FF0000"/>
                </a:solidFill>
                <a:latin typeface="Arial"/>
                <a:cs typeface="Arial"/>
              </a:rPr>
              <a:t>x</a:t>
            </a:r>
            <a:r>
              <a:rPr lang="en-US" altLang="en-US" sz="2000" b="1" baseline="-25000" dirty="0" err="1">
                <a:solidFill>
                  <a:srgbClr val="FF0000"/>
                </a:solidFill>
                <a:latin typeface="Arial"/>
                <a:cs typeface="Arial"/>
              </a:rPr>
              <a:t>s</a:t>
            </a:r>
            <a:r>
              <a:rPr lang="en-US" altLang="en-US" sz="2000" b="1" dirty="0">
                <a:solidFill>
                  <a:srgbClr val="FF0000"/>
                </a:solidFill>
                <a:latin typeface="Arial"/>
                <a:cs typeface="Arial"/>
              </a:rPr>
              <a:t> = </a:t>
            </a:r>
            <a:r>
              <a:rPr lang="en-US" altLang="en-US" sz="2000" b="1" dirty="0" err="1">
                <a:solidFill>
                  <a:srgbClr val="FF0000"/>
                </a:solidFill>
                <a:latin typeface="Arial"/>
                <a:cs typeface="Arial"/>
              </a:rPr>
              <a:t>D</a:t>
            </a:r>
            <a:r>
              <a:rPr lang="en-US" altLang="en-US" sz="2000" b="1" baseline="-25000" dirty="0" err="1">
                <a:solidFill>
                  <a:srgbClr val="FF0000"/>
                </a:solidFill>
                <a:latin typeface="Arial"/>
                <a:cs typeface="Arial"/>
              </a:rPr>
              <a:t>x</a:t>
            </a:r>
            <a:r>
              <a:rPr lang="en-US" altLang="en-US" sz="2000" b="1" baseline="-25000" dirty="0">
                <a:solidFill>
                  <a:srgbClr val="FF0000"/>
                </a:solidFill>
                <a:latin typeface="Arial"/>
                <a:cs typeface="Arial"/>
              </a:rPr>
              <a:t> · </a:t>
            </a:r>
            <a:r>
              <a:rPr lang="el-GR" altLang="en-US" sz="2000" b="1" dirty="0">
                <a:solidFill>
                  <a:srgbClr val="FF0000"/>
                </a:solidFill>
                <a:latin typeface="Arial"/>
                <a:cs typeface="Arial"/>
              </a:rPr>
              <a:t>Δ</a:t>
            </a:r>
            <a:r>
              <a:rPr lang="en-US" altLang="en-US" sz="2000" b="1" dirty="0">
                <a:solidFill>
                  <a:srgbClr val="FF0000"/>
                </a:solidFill>
                <a:latin typeface="Arial"/>
                <a:cs typeface="Arial"/>
              </a:rPr>
              <a:t>p/p</a:t>
            </a:r>
            <a:r>
              <a:rPr lang="en-US" altLang="en-US" sz="2000" b="1" baseline="-25000" dirty="0">
                <a:solidFill>
                  <a:srgbClr val="FF0000"/>
                </a:solidFill>
                <a:latin typeface="Arial"/>
                <a:cs typeface="Arial"/>
              </a:rPr>
              <a:t>0</a:t>
            </a:r>
            <a:endParaRPr lang="en-US" altLang="en-US" sz="2000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9886" name="Line 19"/>
          <p:cNvSpPr>
            <a:spLocks noChangeShapeType="1"/>
          </p:cNvSpPr>
          <p:nvPr/>
        </p:nvSpPr>
        <p:spPr bwMode="auto">
          <a:xfrm>
            <a:off x="7119938" y="3721100"/>
            <a:ext cx="0" cy="438150"/>
          </a:xfrm>
          <a:prstGeom prst="line">
            <a:avLst/>
          </a:prstGeom>
          <a:noFill/>
          <a:ln w="12700">
            <a:solidFill>
              <a:srgbClr val="FF0000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9887" name="Rectangle 20"/>
          <p:cNvSpPr>
            <a:spLocks noChangeArrowheads="1"/>
          </p:cNvSpPr>
          <p:nvPr/>
        </p:nvSpPr>
        <p:spPr bwMode="auto">
          <a:xfrm>
            <a:off x="7256463" y="3694113"/>
            <a:ext cx="374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000" b="1">
                <a:solidFill>
                  <a:srgbClr val="FF0000"/>
                </a:solidFill>
                <a:latin typeface="+mj-lt"/>
              </a:rPr>
              <a:t>x</a:t>
            </a:r>
            <a:r>
              <a:rPr lang="en-US" altLang="en-US" sz="2000" b="1" baseline="-25000">
                <a:solidFill>
                  <a:srgbClr val="FF0000"/>
                </a:solidFill>
                <a:latin typeface="+mj-lt"/>
              </a:rPr>
              <a:t>s</a:t>
            </a:r>
          </a:p>
        </p:txBody>
      </p:sp>
      <p:sp>
        <p:nvSpPr>
          <p:cNvPr id="79888" name="Rectangle 21"/>
          <p:cNvSpPr>
            <a:spLocks noChangeArrowheads="1"/>
          </p:cNvSpPr>
          <p:nvPr/>
        </p:nvSpPr>
        <p:spPr bwMode="auto">
          <a:xfrm>
            <a:off x="259883" y="3627438"/>
            <a:ext cx="8153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FF0000"/>
                </a:solidFill>
                <a:latin typeface="Arial"/>
                <a:cs typeface="Arial"/>
              </a:rPr>
              <a:t>p = p</a:t>
            </a:r>
            <a:r>
              <a:rPr lang="en-US" altLang="en-US" b="1" baseline="-25000" dirty="0">
                <a:solidFill>
                  <a:srgbClr val="FF0000"/>
                </a:solidFill>
                <a:latin typeface="Arial"/>
                <a:cs typeface="Arial"/>
              </a:rPr>
              <a:t>0</a:t>
            </a:r>
            <a:endParaRPr lang="en-US" altLang="en-US" b="1" dirty="0">
              <a:solidFill>
                <a:srgbClr val="FF0000"/>
              </a:solidFill>
              <a:latin typeface="Arial"/>
              <a:cs typeface="Arial"/>
            </a:endParaRPr>
          </a:p>
        </p:txBody>
      </p:sp>
      <p:sp>
        <p:nvSpPr>
          <p:cNvPr id="79889" name="Rectangle 22"/>
          <p:cNvSpPr>
            <a:spLocks noChangeArrowheads="1"/>
          </p:cNvSpPr>
          <p:nvPr/>
        </p:nvSpPr>
        <p:spPr bwMode="auto">
          <a:xfrm>
            <a:off x="1825439" y="1531938"/>
            <a:ext cx="137673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FF0000"/>
                </a:solidFill>
                <a:latin typeface="Arial"/>
                <a:cs typeface="Arial"/>
              </a:rPr>
              <a:t>p = p</a:t>
            </a:r>
            <a:r>
              <a:rPr lang="en-US" altLang="en-US" b="1" baseline="-25000" dirty="0">
                <a:solidFill>
                  <a:srgbClr val="FF0000"/>
                </a:solidFill>
                <a:latin typeface="Arial"/>
                <a:cs typeface="Arial"/>
              </a:rPr>
              <a:t>0</a:t>
            </a:r>
            <a:r>
              <a:rPr lang="en-US" altLang="en-US" b="1" dirty="0">
                <a:solidFill>
                  <a:srgbClr val="FF0000"/>
                </a:solidFill>
                <a:latin typeface="Arial"/>
                <a:cs typeface="Arial"/>
              </a:rPr>
              <a:t> + </a:t>
            </a:r>
            <a:r>
              <a:rPr lang="el-GR" altLang="en-US" b="1" dirty="0">
                <a:solidFill>
                  <a:srgbClr val="FF0000"/>
                </a:solidFill>
                <a:latin typeface="Arial"/>
                <a:cs typeface="Arial"/>
              </a:rPr>
              <a:t>Δ</a:t>
            </a:r>
            <a:r>
              <a:rPr lang="en-US" altLang="en-US" b="1" dirty="0">
                <a:solidFill>
                  <a:srgbClr val="FF0000"/>
                </a:solidFill>
                <a:latin typeface="Arial"/>
                <a:cs typeface="Arial"/>
              </a:rPr>
              <a:t>p</a:t>
            </a:r>
          </a:p>
        </p:txBody>
      </p:sp>
      <p:sp>
        <p:nvSpPr>
          <p:cNvPr id="79890" name="Freeform 23"/>
          <p:cNvSpPr>
            <a:spLocks/>
          </p:cNvSpPr>
          <p:nvPr/>
        </p:nvSpPr>
        <p:spPr bwMode="auto">
          <a:xfrm>
            <a:off x="1714500" y="1885950"/>
            <a:ext cx="7058025" cy="1828800"/>
          </a:xfrm>
          <a:custGeom>
            <a:avLst/>
            <a:gdLst>
              <a:gd name="T0" fmla="*/ 0 w 4446"/>
              <a:gd name="T1" fmla="*/ 0 h 1152"/>
              <a:gd name="T2" fmla="*/ 2147483647 w 4446"/>
              <a:gd name="T3" fmla="*/ 2147483647 h 1152"/>
              <a:gd name="T4" fmla="*/ 2147483647 w 4446"/>
              <a:gd name="T5" fmla="*/ 2147483647 h 1152"/>
              <a:gd name="T6" fmla="*/ 2147483647 w 4446"/>
              <a:gd name="T7" fmla="*/ 2147483647 h 1152"/>
              <a:gd name="T8" fmla="*/ 0 60000 65536"/>
              <a:gd name="T9" fmla="*/ 0 60000 65536"/>
              <a:gd name="T10" fmla="*/ 0 60000 65536"/>
              <a:gd name="T11" fmla="*/ 0 60000 65536"/>
              <a:gd name="T12" fmla="*/ 0 w 4446"/>
              <a:gd name="T13" fmla="*/ 0 h 1152"/>
              <a:gd name="T14" fmla="*/ 4446 w 4446"/>
              <a:gd name="T15" fmla="*/ 1152 h 115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4446" h="1152">
                <a:moveTo>
                  <a:pt x="0" y="0"/>
                </a:moveTo>
                <a:lnTo>
                  <a:pt x="1302" y="876"/>
                </a:lnTo>
                <a:lnTo>
                  <a:pt x="3036" y="1152"/>
                </a:lnTo>
                <a:lnTo>
                  <a:pt x="4446" y="1152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9891" name="Freeform 24"/>
          <p:cNvSpPr>
            <a:spLocks/>
          </p:cNvSpPr>
          <p:nvPr/>
        </p:nvSpPr>
        <p:spPr bwMode="auto">
          <a:xfrm>
            <a:off x="476250" y="3695700"/>
            <a:ext cx="8324850" cy="466725"/>
          </a:xfrm>
          <a:custGeom>
            <a:avLst/>
            <a:gdLst>
              <a:gd name="T0" fmla="*/ 0 w 5244"/>
              <a:gd name="T1" fmla="*/ 740925828 h 294"/>
              <a:gd name="T2" fmla="*/ 1784270754 w 5244"/>
              <a:gd name="T3" fmla="*/ 740925828 h 294"/>
              <a:gd name="T4" fmla="*/ 2147483647 w 5244"/>
              <a:gd name="T5" fmla="*/ 0 h 294"/>
              <a:gd name="T6" fmla="*/ 2147483647 w 5244"/>
              <a:gd name="T7" fmla="*/ 725804897 h 294"/>
              <a:gd name="T8" fmla="*/ 2147483647 w 5244"/>
              <a:gd name="T9" fmla="*/ 725804897 h 29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44"/>
              <a:gd name="T16" fmla="*/ 0 h 294"/>
              <a:gd name="T17" fmla="*/ 5244 w 5244"/>
              <a:gd name="T18" fmla="*/ 294 h 29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244" h="294">
                <a:moveTo>
                  <a:pt x="0" y="294"/>
                </a:moveTo>
                <a:lnTo>
                  <a:pt x="708" y="294"/>
                </a:lnTo>
                <a:lnTo>
                  <a:pt x="1578" y="0"/>
                </a:lnTo>
                <a:lnTo>
                  <a:pt x="3834" y="288"/>
                </a:lnTo>
                <a:lnTo>
                  <a:pt x="5244" y="288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79892" name="Rectangle 25"/>
          <p:cNvSpPr>
            <a:spLocks noChangeArrowheads="1"/>
          </p:cNvSpPr>
          <p:nvPr/>
        </p:nvSpPr>
        <p:spPr bwMode="auto">
          <a:xfrm>
            <a:off x="4533326" y="1008063"/>
            <a:ext cx="426834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dirty="0">
                <a:latin typeface="Arial"/>
                <a:cs typeface="Arial"/>
              </a:rPr>
              <a:t>Inject an </a:t>
            </a:r>
            <a:r>
              <a:rPr lang="en-US" altLang="en-US" sz="2400" u="sng" dirty="0">
                <a:solidFill>
                  <a:schemeClr val="accent2"/>
                </a:solidFill>
                <a:latin typeface="Arial"/>
                <a:cs typeface="Arial"/>
              </a:rPr>
              <a:t>off-momentum</a:t>
            </a:r>
            <a:r>
              <a:rPr lang="en-US" altLang="en-US" sz="2400" dirty="0">
                <a:latin typeface="Arial"/>
                <a:cs typeface="Arial"/>
              </a:rPr>
              <a:t> beam</a:t>
            </a:r>
            <a:br>
              <a:rPr lang="en-US" altLang="en-US" sz="2400" dirty="0">
                <a:latin typeface="Arial"/>
                <a:cs typeface="Arial"/>
              </a:rPr>
            </a:br>
            <a:r>
              <a:rPr lang="en-US" altLang="en-US" sz="2400" dirty="0">
                <a:latin typeface="Arial"/>
                <a:cs typeface="Arial"/>
              </a:rPr>
              <a:t>at a location with dispersion</a:t>
            </a:r>
            <a:endParaRPr lang="en-GB" altLang="en-US" sz="2400" dirty="0">
              <a:latin typeface="Arial"/>
              <a:cs typeface="Arial"/>
            </a:endParaRPr>
          </a:p>
        </p:txBody>
      </p:sp>
      <p:sp>
        <p:nvSpPr>
          <p:cNvPr id="23" name="Text Box 39"/>
          <p:cNvSpPr txBox="1">
            <a:spLocks noChangeArrowheads="1"/>
          </p:cNvSpPr>
          <p:nvPr/>
        </p:nvSpPr>
        <p:spPr bwMode="auto">
          <a:xfrm rot="21599314" flipH="1">
            <a:off x="321917" y="1228217"/>
            <a:ext cx="17240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FF0000"/>
                </a:solidFill>
              </a:rPr>
              <a:t>Injected beam</a:t>
            </a: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Oval 2"/>
          <p:cNvSpPr>
            <a:spLocks noChangeArrowheads="1"/>
          </p:cNvSpPr>
          <p:nvPr/>
        </p:nvSpPr>
        <p:spPr bwMode="auto">
          <a:xfrm>
            <a:off x="3813175" y="3429000"/>
            <a:ext cx="1365250" cy="758825"/>
          </a:xfrm>
          <a:prstGeom prst="ellipse">
            <a:avLst/>
          </a:prstGeom>
          <a:solidFill>
            <a:srgbClr val="F1F8F9"/>
          </a:solidFill>
          <a:ln w="9525">
            <a:solidFill>
              <a:srgbClr val="33CCCC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Synchrotron lepton injection</a:t>
            </a:r>
          </a:p>
        </p:txBody>
      </p:sp>
      <p:sp>
        <p:nvSpPr>
          <p:cNvPr id="80900" name="Rectangle 4"/>
          <p:cNvSpPr>
            <a:spLocks noChangeArrowheads="1"/>
          </p:cNvSpPr>
          <p:nvPr/>
        </p:nvSpPr>
        <p:spPr bwMode="auto">
          <a:xfrm>
            <a:off x="838200" y="1524000"/>
            <a:ext cx="746760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0901" name="Oval 5"/>
          <p:cNvSpPr>
            <a:spLocks noChangeArrowheads="1"/>
          </p:cNvSpPr>
          <p:nvPr/>
        </p:nvSpPr>
        <p:spPr bwMode="auto">
          <a:xfrm>
            <a:off x="4040188" y="4946650"/>
            <a:ext cx="911225" cy="608013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80902" name="Group 6"/>
          <p:cNvGrpSpPr>
            <a:grpSpLocks/>
          </p:cNvGrpSpPr>
          <p:nvPr/>
        </p:nvGrpSpPr>
        <p:grpSpPr bwMode="auto">
          <a:xfrm>
            <a:off x="1992313" y="2062163"/>
            <a:ext cx="5008562" cy="3492500"/>
            <a:chOff x="2496" y="1056"/>
            <a:chExt cx="2688" cy="2688"/>
          </a:xfrm>
        </p:grpSpPr>
        <p:sp>
          <p:nvSpPr>
            <p:cNvPr id="80917" name="Oval 7"/>
            <p:cNvSpPr>
              <a:spLocks noChangeArrowheads="1"/>
            </p:cNvSpPr>
            <p:nvPr/>
          </p:nvSpPr>
          <p:spPr bwMode="auto">
            <a:xfrm>
              <a:off x="2496" y="1056"/>
              <a:ext cx="2688" cy="2688"/>
            </a:xfrm>
            <a:prstGeom prst="ellips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0918" name="Line 8"/>
            <p:cNvSpPr>
              <a:spLocks noChangeShapeType="1"/>
            </p:cNvSpPr>
            <p:nvPr/>
          </p:nvSpPr>
          <p:spPr bwMode="auto">
            <a:xfrm>
              <a:off x="3792" y="2400"/>
              <a:ext cx="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0919" name="Line 9"/>
            <p:cNvSpPr>
              <a:spLocks noChangeShapeType="1"/>
            </p:cNvSpPr>
            <p:nvPr/>
          </p:nvSpPr>
          <p:spPr bwMode="auto">
            <a:xfrm>
              <a:off x="3840" y="2352"/>
              <a:ext cx="0" cy="9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80903" name="Line 10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904" name="Line 11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905" name="Text Box 12"/>
          <p:cNvSpPr txBox="1">
            <a:spLocks noChangeArrowheads="1"/>
          </p:cNvSpPr>
          <p:nvPr/>
        </p:nvSpPr>
        <p:spPr bwMode="auto">
          <a:xfrm>
            <a:off x="1743075" y="5662613"/>
            <a:ext cx="3587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Symbol" pitchFamily="18" charset="2"/>
              </a:rPr>
              <a:t>F</a:t>
            </a:r>
          </a:p>
        </p:txBody>
      </p:sp>
      <p:sp>
        <p:nvSpPr>
          <p:cNvPr id="80906" name="Text Box 13"/>
          <p:cNvSpPr txBox="1">
            <a:spLocks noChangeArrowheads="1"/>
          </p:cNvSpPr>
          <p:nvPr/>
        </p:nvSpPr>
        <p:spPr bwMode="auto">
          <a:xfrm>
            <a:off x="911225" y="4870450"/>
            <a:ext cx="3365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E</a:t>
            </a:r>
          </a:p>
        </p:txBody>
      </p:sp>
      <p:sp>
        <p:nvSpPr>
          <p:cNvPr id="80907" name="Text Box 14"/>
          <p:cNvSpPr txBox="1">
            <a:spLocks noChangeArrowheads="1"/>
          </p:cNvSpPr>
          <p:nvPr/>
        </p:nvSpPr>
        <p:spPr bwMode="auto">
          <a:xfrm>
            <a:off x="833438" y="1136650"/>
            <a:ext cx="36620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Double batch injection possible….</a:t>
            </a:r>
          </a:p>
        </p:txBody>
      </p:sp>
      <p:sp>
        <p:nvSpPr>
          <p:cNvPr id="80908" name="Text Box 17"/>
          <p:cNvSpPr txBox="1">
            <a:spLocks noChangeArrowheads="1"/>
          </p:cNvSpPr>
          <p:nvPr/>
        </p:nvSpPr>
        <p:spPr bwMode="auto">
          <a:xfrm>
            <a:off x="777875" y="6161088"/>
            <a:ext cx="832173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Longitudinal damping time in LEP was ~3’000 turns (2x faster than transverse)</a:t>
            </a:r>
          </a:p>
        </p:txBody>
      </p:sp>
      <p:sp>
        <p:nvSpPr>
          <p:cNvPr id="80909" name="Oval 19"/>
          <p:cNvSpPr>
            <a:spLocks noChangeArrowheads="1"/>
          </p:cNvSpPr>
          <p:nvPr/>
        </p:nvSpPr>
        <p:spPr bwMode="auto">
          <a:xfrm>
            <a:off x="4040188" y="2062163"/>
            <a:ext cx="911225" cy="608012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0910" name="Freeform 20"/>
          <p:cNvSpPr>
            <a:spLocks/>
          </p:cNvSpPr>
          <p:nvPr/>
        </p:nvSpPr>
        <p:spPr bwMode="auto">
          <a:xfrm rot="5400000">
            <a:off x="2469357" y="3710781"/>
            <a:ext cx="1376362" cy="1724025"/>
          </a:xfrm>
          <a:custGeom>
            <a:avLst/>
            <a:gdLst>
              <a:gd name="T0" fmla="*/ 2147483647 w 867"/>
              <a:gd name="T1" fmla="*/ 0 h 895"/>
              <a:gd name="T2" fmla="*/ 2101809751 w 867"/>
              <a:gd name="T3" fmla="*/ 649350709 h 895"/>
              <a:gd name="T4" fmla="*/ 1905237690 w 867"/>
              <a:gd name="T5" fmla="*/ 1339517458 h 895"/>
              <a:gd name="T6" fmla="*/ 1557455955 w 867"/>
              <a:gd name="T7" fmla="*/ 2096474506 h 895"/>
              <a:gd name="T8" fmla="*/ 1164311834 w 867"/>
              <a:gd name="T9" fmla="*/ 2147483647 h 895"/>
              <a:gd name="T10" fmla="*/ 559474525 w 867"/>
              <a:gd name="T11" fmla="*/ 2147483647 h 895"/>
              <a:gd name="T12" fmla="*/ 0 w 867"/>
              <a:gd name="T13" fmla="*/ 2147483647 h 89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7"/>
              <a:gd name="T22" fmla="*/ 0 h 895"/>
              <a:gd name="T23" fmla="*/ 867 w 867"/>
              <a:gd name="T24" fmla="*/ 895 h 89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7" h="895">
                <a:moveTo>
                  <a:pt x="867" y="0"/>
                </a:moveTo>
                <a:cubicBezTo>
                  <a:pt x="862" y="29"/>
                  <a:pt x="852" y="115"/>
                  <a:pt x="834" y="175"/>
                </a:cubicBezTo>
                <a:cubicBezTo>
                  <a:pt x="816" y="235"/>
                  <a:pt x="792" y="296"/>
                  <a:pt x="756" y="361"/>
                </a:cubicBezTo>
                <a:cubicBezTo>
                  <a:pt x="720" y="426"/>
                  <a:pt x="667" y="507"/>
                  <a:pt x="618" y="565"/>
                </a:cubicBezTo>
                <a:cubicBezTo>
                  <a:pt x="569" y="623"/>
                  <a:pt x="528" y="663"/>
                  <a:pt x="462" y="709"/>
                </a:cubicBezTo>
                <a:cubicBezTo>
                  <a:pt x="396" y="755"/>
                  <a:pt x="299" y="810"/>
                  <a:pt x="222" y="841"/>
                </a:cubicBezTo>
                <a:cubicBezTo>
                  <a:pt x="145" y="872"/>
                  <a:pt x="46" y="884"/>
                  <a:pt x="0" y="89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911" name="Freeform 21"/>
          <p:cNvSpPr>
            <a:spLocks/>
          </p:cNvSpPr>
          <p:nvPr/>
        </p:nvSpPr>
        <p:spPr bwMode="auto">
          <a:xfrm rot="-5400000">
            <a:off x="5125245" y="2193131"/>
            <a:ext cx="1376362" cy="1724025"/>
          </a:xfrm>
          <a:custGeom>
            <a:avLst/>
            <a:gdLst>
              <a:gd name="T0" fmla="*/ 2147483647 w 867"/>
              <a:gd name="T1" fmla="*/ 0 h 895"/>
              <a:gd name="T2" fmla="*/ 2101809751 w 867"/>
              <a:gd name="T3" fmla="*/ 649350709 h 895"/>
              <a:gd name="T4" fmla="*/ 1905237690 w 867"/>
              <a:gd name="T5" fmla="*/ 1339517458 h 895"/>
              <a:gd name="T6" fmla="*/ 1557455955 w 867"/>
              <a:gd name="T7" fmla="*/ 2096474506 h 895"/>
              <a:gd name="T8" fmla="*/ 1164311834 w 867"/>
              <a:gd name="T9" fmla="*/ 2147483647 h 895"/>
              <a:gd name="T10" fmla="*/ 559474525 w 867"/>
              <a:gd name="T11" fmla="*/ 2147483647 h 895"/>
              <a:gd name="T12" fmla="*/ 0 w 867"/>
              <a:gd name="T13" fmla="*/ 2147483647 h 89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867"/>
              <a:gd name="T22" fmla="*/ 0 h 895"/>
              <a:gd name="T23" fmla="*/ 867 w 867"/>
              <a:gd name="T24" fmla="*/ 895 h 89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867" h="895">
                <a:moveTo>
                  <a:pt x="867" y="0"/>
                </a:moveTo>
                <a:cubicBezTo>
                  <a:pt x="862" y="29"/>
                  <a:pt x="852" y="115"/>
                  <a:pt x="834" y="175"/>
                </a:cubicBezTo>
                <a:cubicBezTo>
                  <a:pt x="816" y="235"/>
                  <a:pt x="792" y="296"/>
                  <a:pt x="756" y="361"/>
                </a:cubicBezTo>
                <a:cubicBezTo>
                  <a:pt x="720" y="426"/>
                  <a:pt x="667" y="507"/>
                  <a:pt x="618" y="565"/>
                </a:cubicBezTo>
                <a:cubicBezTo>
                  <a:pt x="569" y="623"/>
                  <a:pt x="528" y="663"/>
                  <a:pt x="462" y="709"/>
                </a:cubicBezTo>
                <a:cubicBezTo>
                  <a:pt x="396" y="755"/>
                  <a:pt x="299" y="810"/>
                  <a:pt x="222" y="841"/>
                </a:cubicBezTo>
                <a:cubicBezTo>
                  <a:pt x="145" y="872"/>
                  <a:pt x="46" y="884"/>
                  <a:pt x="0" y="895"/>
                </a:cubicBez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0912" name="Text Box 22"/>
          <p:cNvSpPr txBox="1">
            <a:spLocks noChangeArrowheads="1"/>
          </p:cNvSpPr>
          <p:nvPr/>
        </p:nvSpPr>
        <p:spPr bwMode="auto">
          <a:xfrm>
            <a:off x="3439942" y="4567238"/>
            <a:ext cx="197201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Injection 1 (turn N)</a:t>
            </a:r>
          </a:p>
        </p:txBody>
      </p:sp>
      <p:sp>
        <p:nvSpPr>
          <p:cNvPr id="80913" name="Text Box 23"/>
          <p:cNvSpPr txBox="1">
            <a:spLocks noChangeArrowheads="1"/>
          </p:cNvSpPr>
          <p:nvPr/>
        </p:nvSpPr>
        <p:spPr bwMode="auto">
          <a:xfrm>
            <a:off x="3081227" y="2746375"/>
            <a:ext cx="26164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Injection 2 (turn N + Q</a:t>
            </a:r>
            <a:r>
              <a:rPr lang="en-US" altLang="en-US" baseline="-25000">
                <a:latin typeface="+mj-lt"/>
              </a:rPr>
              <a:t>s</a:t>
            </a:r>
            <a:r>
              <a:rPr lang="en-US" altLang="en-US">
                <a:latin typeface="+mj-lt"/>
              </a:rPr>
              <a:t>/2)</a:t>
            </a:r>
          </a:p>
        </p:txBody>
      </p:sp>
      <p:sp>
        <p:nvSpPr>
          <p:cNvPr id="80914" name="Text Box 25"/>
          <p:cNvSpPr txBox="1">
            <a:spLocks noChangeArrowheads="1"/>
          </p:cNvSpPr>
          <p:nvPr/>
        </p:nvSpPr>
        <p:spPr bwMode="auto">
          <a:xfrm>
            <a:off x="5080503" y="3884613"/>
            <a:ext cx="13864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Stored beam</a:t>
            </a:r>
          </a:p>
        </p:txBody>
      </p:sp>
      <p:sp>
        <p:nvSpPr>
          <p:cNvPr id="80915" name="Text Box 26"/>
          <p:cNvSpPr txBox="1">
            <a:spLocks noChangeArrowheads="1"/>
          </p:cNvSpPr>
          <p:nvPr/>
        </p:nvSpPr>
        <p:spPr bwMode="auto">
          <a:xfrm>
            <a:off x="6229757" y="1911350"/>
            <a:ext cx="109773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RF bucket</a:t>
            </a:r>
          </a:p>
        </p:txBody>
      </p:sp>
      <p:sp>
        <p:nvSpPr>
          <p:cNvPr id="80916" name="Line 27"/>
          <p:cNvSpPr>
            <a:spLocks noChangeShapeType="1"/>
          </p:cNvSpPr>
          <p:nvPr/>
        </p:nvSpPr>
        <p:spPr bwMode="auto">
          <a:xfrm flipH="1">
            <a:off x="5786438" y="2138363"/>
            <a:ext cx="379412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22" name="Picture 21" descr="injectio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52488" y="924465"/>
            <a:ext cx="7513637" cy="4841875"/>
          </a:xfrm>
          <a:noFill/>
        </p:spPr>
      </p:pic>
      <p:sp>
        <p:nvSpPr>
          <p:cNvPr id="8192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Synchrotron lepton injection in LEP</a:t>
            </a:r>
          </a:p>
        </p:txBody>
      </p:sp>
      <p:sp>
        <p:nvSpPr>
          <p:cNvPr id="81924" name="Text Box 20"/>
          <p:cNvSpPr txBox="1">
            <a:spLocks noChangeArrowheads="1"/>
          </p:cNvSpPr>
          <p:nvPr/>
        </p:nvSpPr>
        <p:spPr bwMode="auto">
          <a:xfrm>
            <a:off x="549565" y="5856828"/>
            <a:ext cx="8190401" cy="646331"/>
          </a:xfrm>
          <a:prstGeom prst="rect">
            <a:avLst/>
          </a:prstGeom>
          <a:noFill/>
          <a:ln w="25400"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</a:rPr>
              <a:t>Synchrotron injection in LEP gave improved background for LEP experiments due to small orbit offsets in </a:t>
            </a:r>
            <a:r>
              <a:rPr lang="en-US" altLang="en-US" u="sng" dirty="0">
                <a:solidFill>
                  <a:schemeClr val="accent2"/>
                </a:solidFill>
                <a:latin typeface="Arial"/>
                <a:cs typeface="Arial"/>
              </a:rPr>
              <a:t>zero dispersion straight sections</a:t>
            </a:r>
            <a:r>
              <a:rPr lang="en-US" altLang="en-US" dirty="0">
                <a:latin typeface="Arial"/>
                <a:cs typeface="Arial"/>
              </a:rPr>
              <a:t> </a:t>
            </a:r>
          </a:p>
        </p:txBody>
      </p:sp>
      <p:sp>
        <p:nvSpPr>
          <p:cNvPr id="81925" name="Oval 24"/>
          <p:cNvSpPr>
            <a:spLocks noChangeArrowheads="1"/>
          </p:cNvSpPr>
          <p:nvPr/>
        </p:nvSpPr>
        <p:spPr bwMode="auto">
          <a:xfrm>
            <a:off x="2066925" y="1380078"/>
            <a:ext cx="608013" cy="9112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26" name="Oval 25"/>
          <p:cNvSpPr>
            <a:spLocks noChangeArrowheads="1"/>
          </p:cNvSpPr>
          <p:nvPr/>
        </p:nvSpPr>
        <p:spPr bwMode="auto">
          <a:xfrm>
            <a:off x="2066925" y="3883565"/>
            <a:ext cx="608013" cy="911225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27" name="Rectangle 30"/>
          <p:cNvSpPr>
            <a:spLocks noChangeArrowheads="1"/>
          </p:cNvSpPr>
          <p:nvPr/>
        </p:nvSpPr>
        <p:spPr bwMode="auto">
          <a:xfrm>
            <a:off x="4581525" y="5450428"/>
            <a:ext cx="1490663" cy="265112"/>
          </a:xfrm>
          <a:prstGeom prst="rect">
            <a:avLst/>
          </a:prstGeom>
          <a:solidFill>
            <a:srgbClr val="FFFF00">
              <a:alpha val="20000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" name="Oval 25"/>
          <p:cNvSpPr>
            <a:spLocks noChangeArrowheads="1"/>
          </p:cNvSpPr>
          <p:nvPr/>
        </p:nvSpPr>
        <p:spPr bwMode="auto">
          <a:xfrm>
            <a:off x="4420280" y="5402200"/>
            <a:ext cx="1897305" cy="30394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37534" y="924465"/>
            <a:ext cx="3746310" cy="980624"/>
          </a:xfrm>
        </p:spPr>
        <p:txBody>
          <a:bodyPr>
            <a:noAutofit/>
          </a:bodyPr>
          <a:lstStyle/>
          <a:p>
            <a:r>
              <a:rPr lang="en-GB" dirty="0"/>
              <a:t>Magnetic</a:t>
            </a:r>
          </a:p>
          <a:p>
            <a:r>
              <a:rPr lang="en-GB" b="0" dirty="0"/>
              <a:t>Septum coil: </a:t>
            </a:r>
            <a:r>
              <a:rPr lang="en-GB" dirty="0"/>
              <a:t>2 – 20 mm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3"/>
          </p:nvPr>
        </p:nvSpPr>
        <p:spPr>
          <a:xfrm>
            <a:off x="4822197" y="924465"/>
            <a:ext cx="4041775" cy="980624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GB" dirty="0"/>
              <a:t>Electrostatic</a:t>
            </a:r>
          </a:p>
          <a:p>
            <a:pPr>
              <a:lnSpc>
                <a:spcPct val="110000"/>
              </a:lnSpc>
            </a:pPr>
            <a:r>
              <a:rPr lang="en-GB" b="0" dirty="0"/>
              <a:t>Thin wire or coil: </a:t>
            </a:r>
            <a:r>
              <a:rPr lang="en-US" altLang="en-US" dirty="0">
                <a:cs typeface="Arial"/>
              </a:rPr>
              <a:t>~0.1 mm</a:t>
            </a:r>
            <a:endParaRPr lang="en-GB" dirty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Magnetic and electrostatic septum</a:t>
            </a:r>
          </a:p>
        </p:txBody>
      </p:sp>
      <p:sp>
        <p:nvSpPr>
          <p:cNvPr id="62493" name="Text Box 42"/>
          <p:cNvSpPr txBox="1">
            <a:spLocks noChangeArrowheads="1"/>
          </p:cNvSpPr>
          <p:nvPr/>
        </p:nvSpPr>
        <p:spPr bwMode="auto">
          <a:xfrm>
            <a:off x="6185408" y="4958952"/>
            <a:ext cx="2268634" cy="114492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dirty="0">
                <a:latin typeface="Arial"/>
                <a:cs typeface="Arial"/>
              </a:rPr>
              <a:t>E = V / g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dirty="0">
                <a:latin typeface="Arial"/>
                <a:cs typeface="Arial"/>
              </a:rPr>
              <a:t>Typically V = 200 kV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dirty="0">
                <a:latin typeface="Arial"/>
                <a:cs typeface="Arial"/>
              </a:rPr>
              <a:t>E = 100 kV/cm</a:t>
            </a:r>
          </a:p>
        </p:txBody>
      </p:sp>
      <p:sp>
        <p:nvSpPr>
          <p:cNvPr id="62466" name="Line 44"/>
          <p:cNvSpPr>
            <a:spLocks noChangeShapeType="1"/>
          </p:cNvSpPr>
          <p:nvPr/>
        </p:nvSpPr>
        <p:spPr bwMode="auto">
          <a:xfrm flipV="1">
            <a:off x="5763061" y="2534205"/>
            <a:ext cx="1795" cy="1388968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68" name="AutoShape 12"/>
          <p:cNvSpPr>
            <a:spLocks noChangeArrowheads="1"/>
          </p:cNvSpPr>
          <p:nvPr/>
        </p:nvSpPr>
        <p:spPr bwMode="auto">
          <a:xfrm>
            <a:off x="4651619" y="3000958"/>
            <a:ext cx="429135" cy="1889599"/>
          </a:xfrm>
          <a:prstGeom prst="roundRect">
            <a:avLst>
              <a:gd name="adj" fmla="val 16667"/>
            </a:avLst>
          </a:prstGeom>
          <a:solidFill>
            <a:srgbClr val="DDDDDD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62469" name="Freeform 14"/>
          <p:cNvSpPr>
            <a:spLocks/>
          </p:cNvSpPr>
          <p:nvPr/>
        </p:nvSpPr>
        <p:spPr bwMode="auto">
          <a:xfrm>
            <a:off x="5766652" y="3000958"/>
            <a:ext cx="2831572" cy="1889599"/>
          </a:xfrm>
          <a:custGeom>
            <a:avLst/>
            <a:gdLst>
              <a:gd name="T0" fmla="*/ 0 w 1577"/>
              <a:gd name="T1" fmla="*/ 481350719 h 1004"/>
              <a:gd name="T2" fmla="*/ 0 w 1577"/>
              <a:gd name="T3" fmla="*/ 0 h 1004"/>
              <a:gd name="T4" fmla="*/ 2147483647 w 1577"/>
              <a:gd name="T5" fmla="*/ 0 h 1004"/>
              <a:gd name="T6" fmla="*/ 2147483647 w 1577"/>
              <a:gd name="T7" fmla="*/ 2147483647 h 1004"/>
              <a:gd name="T8" fmla="*/ 0 w 1577"/>
              <a:gd name="T9" fmla="*/ 2147483647 h 1004"/>
              <a:gd name="T10" fmla="*/ 0 w 1577"/>
              <a:gd name="T11" fmla="*/ 2048888121 h 1004"/>
              <a:gd name="T12" fmla="*/ 2147483647 w 1577"/>
              <a:gd name="T13" fmla="*/ 2048888121 h 1004"/>
              <a:gd name="T14" fmla="*/ 2147483647 w 1577"/>
              <a:gd name="T15" fmla="*/ 481350719 h 1004"/>
              <a:gd name="T16" fmla="*/ 0 w 1577"/>
              <a:gd name="T17" fmla="*/ 481350719 h 1004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w 1577"/>
              <a:gd name="T28" fmla="*/ 0 h 1004"/>
              <a:gd name="T29" fmla="*/ 1577 w 1577"/>
              <a:gd name="T30" fmla="*/ 1004 h 1004"/>
            </a:gdLst>
            <a:ahLst/>
            <a:cxnLst>
              <a:cxn ang="T18">
                <a:pos x="T0" y="T1"/>
              </a:cxn>
              <a:cxn ang="T19">
                <a:pos x="T2" y="T3"/>
              </a:cxn>
              <a:cxn ang="T20">
                <a:pos x="T4" y="T5"/>
              </a:cxn>
              <a:cxn ang="T21">
                <a:pos x="T6" y="T7"/>
              </a:cxn>
              <a:cxn ang="T22">
                <a:pos x="T8" y="T9"/>
              </a:cxn>
              <a:cxn ang="T23">
                <a:pos x="T10" y="T11"/>
              </a:cxn>
              <a:cxn ang="T24">
                <a:pos x="T12" y="T13"/>
              </a:cxn>
              <a:cxn ang="T25">
                <a:pos x="T14" y="T15"/>
              </a:cxn>
              <a:cxn ang="T26">
                <a:pos x="T16" y="T17"/>
              </a:cxn>
            </a:cxnLst>
            <a:rect l="T27" t="T28" r="T29" b="T30"/>
            <a:pathLst>
              <a:path w="1577" h="1004">
                <a:moveTo>
                  <a:pt x="0" y="191"/>
                </a:moveTo>
                <a:lnTo>
                  <a:pt x="0" y="0"/>
                </a:lnTo>
                <a:lnTo>
                  <a:pt x="1577" y="0"/>
                </a:lnTo>
                <a:lnTo>
                  <a:pt x="1577" y="1004"/>
                </a:lnTo>
                <a:lnTo>
                  <a:pt x="0" y="1004"/>
                </a:lnTo>
                <a:lnTo>
                  <a:pt x="0" y="813"/>
                </a:lnTo>
                <a:lnTo>
                  <a:pt x="1338" y="813"/>
                </a:lnTo>
                <a:lnTo>
                  <a:pt x="1338" y="191"/>
                </a:lnTo>
                <a:lnTo>
                  <a:pt x="0" y="191"/>
                </a:lnTo>
                <a:close/>
              </a:path>
            </a:pathLst>
          </a:custGeom>
          <a:pattFill prst="ltUpDiag">
            <a:fgClr>
              <a:srgbClr val="5F5F5F"/>
            </a:fgClr>
            <a:bgClr>
              <a:schemeClr val="bg1"/>
            </a:bgClr>
          </a:pattFill>
          <a:ln w="9525" cap="flat" cmpd="sng">
            <a:solidFill>
              <a:schemeClr val="tx1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62470" name="Line 15"/>
          <p:cNvSpPr>
            <a:spLocks noChangeShapeType="1"/>
          </p:cNvSpPr>
          <p:nvPr/>
        </p:nvSpPr>
        <p:spPr bwMode="auto">
          <a:xfrm flipV="1">
            <a:off x="5766652" y="3000958"/>
            <a:ext cx="0" cy="1889599"/>
          </a:xfrm>
          <a:prstGeom prst="line">
            <a:avLst/>
          </a:prstGeom>
          <a:noFill/>
          <a:ln w="412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1" name="Line 17"/>
          <p:cNvSpPr>
            <a:spLocks noChangeShapeType="1"/>
          </p:cNvSpPr>
          <p:nvPr/>
        </p:nvSpPr>
        <p:spPr bwMode="auto">
          <a:xfrm flipH="1">
            <a:off x="5080755" y="4171607"/>
            <a:ext cx="68589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2" name="Line 18"/>
          <p:cNvSpPr>
            <a:spLocks noChangeShapeType="1"/>
          </p:cNvSpPr>
          <p:nvPr/>
        </p:nvSpPr>
        <p:spPr bwMode="auto">
          <a:xfrm flipH="1">
            <a:off x="5080755" y="3900588"/>
            <a:ext cx="68589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3" name="Line 19"/>
          <p:cNvSpPr>
            <a:spLocks noChangeShapeType="1"/>
          </p:cNvSpPr>
          <p:nvPr/>
        </p:nvSpPr>
        <p:spPr bwMode="auto">
          <a:xfrm flipH="1">
            <a:off x="5080755" y="3631453"/>
            <a:ext cx="68589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4" name="Line 20"/>
          <p:cNvSpPr>
            <a:spLocks noChangeShapeType="1"/>
          </p:cNvSpPr>
          <p:nvPr/>
        </p:nvSpPr>
        <p:spPr bwMode="auto">
          <a:xfrm flipH="1">
            <a:off x="5080755" y="3360435"/>
            <a:ext cx="68589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5" name="Line 21"/>
          <p:cNvSpPr>
            <a:spLocks noChangeShapeType="1"/>
          </p:cNvSpPr>
          <p:nvPr/>
        </p:nvSpPr>
        <p:spPr bwMode="auto">
          <a:xfrm flipH="1">
            <a:off x="5080755" y="3091298"/>
            <a:ext cx="68589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6" name="Line 23"/>
          <p:cNvSpPr>
            <a:spLocks noChangeShapeType="1"/>
          </p:cNvSpPr>
          <p:nvPr/>
        </p:nvSpPr>
        <p:spPr bwMode="auto">
          <a:xfrm flipH="1">
            <a:off x="5080755" y="4709879"/>
            <a:ext cx="68589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7" name="Line 24"/>
          <p:cNvSpPr>
            <a:spLocks noChangeShapeType="1"/>
          </p:cNvSpPr>
          <p:nvPr/>
        </p:nvSpPr>
        <p:spPr bwMode="auto">
          <a:xfrm flipH="1">
            <a:off x="5080755" y="4440743"/>
            <a:ext cx="685898" cy="0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78" name="Text Box 25"/>
          <p:cNvSpPr txBox="1">
            <a:spLocks noChangeArrowheads="1"/>
          </p:cNvSpPr>
          <p:nvPr/>
        </p:nvSpPr>
        <p:spPr bwMode="auto">
          <a:xfrm>
            <a:off x="5251331" y="3721792"/>
            <a:ext cx="429135" cy="301032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US" altLang="en-US" b="1" dirty="0">
                <a:latin typeface="+mj-lt"/>
              </a:rPr>
              <a:t>E</a:t>
            </a:r>
            <a:r>
              <a:rPr lang="en-US" altLang="en-US" b="1" baseline="-25000" dirty="0">
                <a:latin typeface="+mj-lt"/>
              </a:rPr>
              <a:t>0</a:t>
            </a:r>
            <a:endParaRPr lang="en-US" altLang="en-US" b="1" dirty="0">
              <a:latin typeface="+mj-lt"/>
            </a:endParaRPr>
          </a:p>
        </p:txBody>
      </p:sp>
      <p:sp>
        <p:nvSpPr>
          <p:cNvPr id="62479" name="Text Box 26"/>
          <p:cNvSpPr txBox="1">
            <a:spLocks noChangeArrowheads="1"/>
          </p:cNvSpPr>
          <p:nvPr/>
        </p:nvSpPr>
        <p:spPr bwMode="auto">
          <a:xfrm>
            <a:off x="6653681" y="3716019"/>
            <a:ext cx="6014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+mj-lt"/>
              </a:rPr>
              <a:t>E=0</a:t>
            </a:r>
          </a:p>
        </p:txBody>
      </p:sp>
      <p:sp>
        <p:nvSpPr>
          <p:cNvPr id="62480" name="Line 28"/>
          <p:cNvSpPr>
            <a:spLocks noChangeShapeType="1"/>
          </p:cNvSpPr>
          <p:nvPr/>
        </p:nvSpPr>
        <p:spPr bwMode="auto">
          <a:xfrm>
            <a:off x="4583483" y="2631295"/>
            <a:ext cx="238714" cy="279323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81" name="Line 29"/>
          <p:cNvSpPr>
            <a:spLocks noChangeShapeType="1"/>
          </p:cNvSpPr>
          <p:nvPr/>
        </p:nvSpPr>
        <p:spPr bwMode="auto">
          <a:xfrm flipH="1">
            <a:off x="6883481" y="2551144"/>
            <a:ext cx="772084" cy="359475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82" name="Text Box 30"/>
          <p:cNvSpPr txBox="1">
            <a:spLocks noChangeArrowheads="1"/>
          </p:cNvSpPr>
          <p:nvPr/>
        </p:nvSpPr>
        <p:spPr bwMode="auto">
          <a:xfrm>
            <a:off x="3742825" y="1986995"/>
            <a:ext cx="15696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High voltage</a:t>
            </a:r>
          </a:p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electrode</a:t>
            </a:r>
          </a:p>
        </p:txBody>
      </p:sp>
      <p:sp>
        <p:nvSpPr>
          <p:cNvPr id="62483" name="Text Box 31"/>
          <p:cNvSpPr txBox="1">
            <a:spLocks noChangeArrowheads="1"/>
          </p:cNvSpPr>
          <p:nvPr/>
        </p:nvSpPr>
        <p:spPr bwMode="auto">
          <a:xfrm>
            <a:off x="7510219" y="2010989"/>
            <a:ext cx="163378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Hollow earth </a:t>
            </a:r>
          </a:p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electrode</a:t>
            </a:r>
          </a:p>
        </p:txBody>
      </p:sp>
      <p:sp>
        <p:nvSpPr>
          <p:cNvPr id="62484" name="Line 32"/>
          <p:cNvSpPr>
            <a:spLocks noChangeShapeType="1"/>
          </p:cNvSpPr>
          <p:nvPr/>
        </p:nvSpPr>
        <p:spPr bwMode="auto">
          <a:xfrm flipV="1">
            <a:off x="5594280" y="4890558"/>
            <a:ext cx="172372" cy="449816"/>
          </a:xfrm>
          <a:prstGeom prst="line">
            <a:avLst/>
          </a:prstGeom>
          <a:noFill/>
          <a:ln w="317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85" name="Text Box 33"/>
          <p:cNvSpPr txBox="1">
            <a:spLocks noChangeArrowheads="1"/>
          </p:cNvSpPr>
          <p:nvPr/>
        </p:nvSpPr>
        <p:spPr bwMode="auto">
          <a:xfrm>
            <a:off x="4653810" y="5340595"/>
            <a:ext cx="153159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Thin wire or</a:t>
            </a:r>
          </a:p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foil</a:t>
            </a:r>
          </a:p>
        </p:txBody>
      </p:sp>
      <p:sp>
        <p:nvSpPr>
          <p:cNvPr id="62494" name="Line 43"/>
          <p:cNvSpPr>
            <a:spLocks noChangeShapeType="1"/>
          </p:cNvSpPr>
          <p:nvPr/>
        </p:nvSpPr>
        <p:spPr bwMode="auto">
          <a:xfrm flipH="1" flipV="1">
            <a:off x="5075368" y="2522912"/>
            <a:ext cx="8978" cy="1366384"/>
          </a:xfrm>
          <a:prstGeom prst="line">
            <a:avLst/>
          </a:prstGeom>
          <a:noFill/>
          <a:ln w="31750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62495" name="Text Box 45"/>
          <p:cNvSpPr txBox="1">
            <a:spLocks noChangeArrowheads="1"/>
          </p:cNvSpPr>
          <p:nvPr/>
        </p:nvSpPr>
        <p:spPr bwMode="auto">
          <a:xfrm>
            <a:off x="5285447" y="2545497"/>
            <a:ext cx="325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/>
              <a:t>g</a:t>
            </a:r>
          </a:p>
        </p:txBody>
      </p:sp>
      <p:pic>
        <p:nvPicPr>
          <p:cNvPr id="34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31" y="2431220"/>
            <a:ext cx="3313596" cy="2660656"/>
          </a:xfrm>
          <a:prstGeom prst="rect">
            <a:avLst/>
          </a:prstGeom>
          <a:noFill/>
        </p:spPr>
      </p:pic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-25517" y="4112597"/>
            <a:ext cx="10070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b="1" dirty="0">
                <a:latin typeface="Arial"/>
                <a:cs typeface="Arial"/>
              </a:rPr>
              <a:t>circulating </a:t>
            </a:r>
          </a:p>
          <a:p>
            <a:pPr algn="ctr" eaLnBrk="1" hangingPunct="1"/>
            <a:r>
              <a:rPr lang="en-US" altLang="en-US" sz="1200" b="1" dirty="0">
                <a:latin typeface="Arial"/>
                <a:cs typeface="Arial"/>
              </a:rPr>
              <a:t>beam</a:t>
            </a:r>
          </a:p>
        </p:txBody>
      </p:sp>
      <p:sp>
        <p:nvSpPr>
          <p:cNvPr id="30" name="Oval 29"/>
          <p:cNvSpPr/>
          <p:nvPr/>
        </p:nvSpPr>
        <p:spPr>
          <a:xfrm>
            <a:off x="6584014" y="3695558"/>
            <a:ext cx="740780" cy="410059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6269130" y="4046607"/>
            <a:ext cx="100700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b="1">
                <a:latin typeface="Arial"/>
                <a:cs typeface="Arial"/>
              </a:rPr>
              <a:t>circulating </a:t>
            </a:r>
          </a:p>
          <a:p>
            <a:pPr algn="ctr" eaLnBrk="1" hangingPunct="1"/>
            <a:r>
              <a:rPr lang="en-US" altLang="en-US" sz="1200" b="1" dirty="0">
                <a:latin typeface="Arial"/>
                <a:cs typeface="Arial"/>
              </a:rPr>
              <a:t>beam</a:t>
            </a:r>
          </a:p>
        </p:txBody>
      </p:sp>
      <p:sp>
        <p:nvSpPr>
          <p:cNvPr id="37" name="Text Box 16">
            <a:extLst>
              <a:ext uri="{FF2B5EF4-FFF2-40B4-BE49-F238E27FC236}">
                <a16:creationId xmlns:a16="http://schemas.microsoft.com/office/drawing/2014/main" id="{44F92B18-DFED-BF4C-8E08-13B94F3C21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9466" y="5157160"/>
            <a:ext cx="2255810" cy="794064"/>
          </a:xfrm>
          <a:prstGeom prst="rect">
            <a:avLst/>
          </a:prstGeom>
          <a:noFill/>
          <a:ln w="25400"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dirty="0">
                <a:latin typeface="Arial"/>
                <a:cs typeface="Arial"/>
              </a:rPr>
              <a:t>B</a:t>
            </a:r>
            <a:r>
              <a:rPr lang="en-US" altLang="en-US" baseline="-25000" dirty="0">
                <a:latin typeface="Arial"/>
                <a:cs typeface="Arial"/>
              </a:rPr>
              <a:t>o</a:t>
            </a:r>
            <a:r>
              <a:rPr lang="en-US" altLang="en-US" dirty="0">
                <a:latin typeface="Arial"/>
                <a:cs typeface="Arial"/>
              </a:rPr>
              <a:t> = μ</a:t>
            </a:r>
            <a:r>
              <a:rPr lang="en-US" altLang="en-US" baseline="-25000" dirty="0">
                <a:latin typeface="Arial"/>
                <a:cs typeface="Arial"/>
              </a:rPr>
              <a:t>0</a:t>
            </a:r>
            <a:r>
              <a:rPr lang="en-US" altLang="en-US" dirty="0">
                <a:latin typeface="Arial"/>
                <a:cs typeface="Arial"/>
              </a:rPr>
              <a:t>I / g</a:t>
            </a: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r>
              <a:rPr lang="en-US" altLang="en-US" dirty="0">
                <a:latin typeface="Arial"/>
                <a:cs typeface="Arial"/>
              </a:rPr>
              <a:t>Typically </a:t>
            </a:r>
            <a:r>
              <a:rPr lang="en-US" altLang="en-US" sz="2000" dirty="0">
                <a:latin typeface="Arial"/>
                <a:cs typeface="Arial"/>
              </a:rPr>
              <a:t>I</a:t>
            </a:r>
            <a:r>
              <a:rPr lang="en-US" altLang="en-US" dirty="0">
                <a:latin typeface="Arial"/>
                <a:cs typeface="Arial"/>
              </a:rPr>
              <a:t>  5 - 25 kA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2E3A2D7-8287-7244-A686-421F5A01F30D}"/>
              </a:ext>
            </a:extLst>
          </p:cNvPr>
          <p:cNvSpPr/>
          <p:nvPr/>
        </p:nvSpPr>
        <p:spPr>
          <a:xfrm>
            <a:off x="996386" y="2483286"/>
            <a:ext cx="1255472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Septum coil</a:t>
            </a:r>
            <a:endParaRPr lang="en-US" sz="1600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11D22B61-29B2-5A41-848A-FB68EF474E8E}"/>
              </a:ext>
            </a:extLst>
          </p:cNvPr>
          <p:cNvSpPr/>
          <p:nvPr/>
        </p:nvSpPr>
        <p:spPr>
          <a:xfrm>
            <a:off x="2535073" y="2483286"/>
            <a:ext cx="1085554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return coil</a:t>
            </a:r>
            <a:endParaRPr lang="en-US" sz="1600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01A0CEA-7543-E441-9A22-1118AB4EB285}"/>
              </a:ext>
            </a:extLst>
          </p:cNvPr>
          <p:cNvSpPr/>
          <p:nvPr/>
        </p:nvSpPr>
        <p:spPr>
          <a:xfrm>
            <a:off x="321880" y="3797817"/>
            <a:ext cx="554960" cy="338554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B=0</a:t>
            </a:r>
            <a:endParaRPr lang="en-US" sz="1600" dirty="0"/>
          </a:p>
        </p:txBody>
      </p:sp>
      <p:sp>
        <p:nvSpPr>
          <p:cNvPr id="2" name="Oval 1"/>
          <p:cNvSpPr/>
          <p:nvPr/>
        </p:nvSpPr>
        <p:spPr>
          <a:xfrm>
            <a:off x="170090" y="3761548"/>
            <a:ext cx="740780" cy="410059"/>
          </a:xfrm>
          <a:prstGeom prst="ellipse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1067F2C-9AB9-CF45-88D4-CCFBD6459BA8}"/>
              </a:ext>
            </a:extLst>
          </p:cNvPr>
          <p:cNvSpPr txBox="1"/>
          <p:nvPr/>
        </p:nvSpPr>
        <p:spPr>
          <a:xfrm>
            <a:off x="1460305" y="3797817"/>
            <a:ext cx="460628" cy="369332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dk1"/>
            </a:solidFill>
          </a:ln>
        </p:spPr>
        <p:txBody>
          <a:bodyPr wrap="square" lIns="90000" rtlCol="0" anchor="ctr">
            <a:noAutofit/>
          </a:bodyPr>
          <a:lstStyle/>
          <a:p>
            <a:r>
              <a:rPr lang="en-FR" dirty="0"/>
              <a:t>B</a:t>
            </a:r>
            <a:r>
              <a:rPr lang="en-FR" baseline="-25000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2852022948"/>
      </p:ext>
    </p:extLst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Injection - summary</a:t>
            </a:r>
          </a:p>
        </p:txBody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49275" y="107632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Several different techniques using kickers, septa and bumpers:</a:t>
            </a: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b="1" dirty="0">
                <a:latin typeface="Arial"/>
                <a:cs typeface="Arial"/>
              </a:rPr>
              <a:t>Single-turn injection </a:t>
            </a:r>
            <a:r>
              <a:rPr lang="en-US" altLang="en-US" dirty="0">
                <a:latin typeface="Arial"/>
                <a:cs typeface="Arial"/>
              </a:rPr>
              <a:t>for hadrons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Boxcar stacking: transfer between machines in accelerator chain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Angle / position errors 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</a:t>
            </a:r>
            <a:r>
              <a:rPr lang="en-US" altLang="en-US" dirty="0">
                <a:latin typeface="Arial"/>
                <a:cs typeface="Arial"/>
              </a:rPr>
              <a:t> injection oscillations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Uncorrected errors 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 filamentation  emittance increase</a:t>
            </a:r>
            <a:br>
              <a:rPr lang="en-US" altLang="en-US" dirty="0">
                <a:latin typeface="Arial"/>
                <a:cs typeface="Arial"/>
                <a:sym typeface="Symbol" pitchFamily="18" charset="2"/>
              </a:rPr>
            </a:br>
            <a:endParaRPr lang="en-US" altLang="en-US" dirty="0">
              <a:latin typeface="Arial"/>
              <a:cs typeface="Arial"/>
              <a:sym typeface="Symbol" pitchFamily="18" charset="2"/>
            </a:endParaRP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b="1" dirty="0">
                <a:latin typeface="Arial"/>
                <a:cs typeface="Arial"/>
                <a:sym typeface="Symbol" pitchFamily="18" charset="2"/>
              </a:rPr>
              <a:t>Multi-turn injection 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for hadrons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Phase space painting to increase intensity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H- injection allows injection into same phase space area</a:t>
            </a:r>
            <a:br>
              <a:rPr lang="en-US" altLang="en-US" dirty="0">
                <a:latin typeface="Arial"/>
                <a:cs typeface="Arial"/>
                <a:sym typeface="Symbol" pitchFamily="18" charset="2"/>
              </a:rPr>
            </a:br>
            <a:endParaRPr lang="en-US" altLang="en-US" dirty="0">
              <a:latin typeface="Arial"/>
              <a:cs typeface="Arial"/>
              <a:sym typeface="Symbol" pitchFamily="18" charset="2"/>
            </a:endParaRPr>
          </a:p>
          <a:p>
            <a:pPr lvl="1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b="1" dirty="0">
                <a:latin typeface="Arial"/>
                <a:cs typeface="Arial"/>
                <a:sym typeface="Symbol" pitchFamily="18" charset="2"/>
              </a:rPr>
              <a:t>Lepton injection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: take advantage of damping</a:t>
            </a:r>
          </a:p>
          <a:p>
            <a:pPr lvl="2"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Less concerned about injection precision and matching</a:t>
            </a:r>
          </a:p>
          <a:p>
            <a:pPr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  <a:spcBef>
                <a:spcPts val="800"/>
              </a:spcBef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Extraction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3971" name="Rectangle 3"/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473075" y="1000125"/>
                <a:ext cx="8229600" cy="4525963"/>
              </a:xfrm>
            </p:spPr>
            <p:txBody>
              <a:bodyPr/>
              <a:lstStyle/>
              <a:p>
                <a:pPr eaLnBrk="1" hangingPunct="1">
                  <a:spcAft>
                    <a:spcPct val="30000"/>
                  </a:spcAft>
                </a:pPr>
                <a:r>
                  <a:rPr lang="en-US" altLang="en-US" dirty="0">
                    <a:latin typeface="Arial"/>
                    <a:cs typeface="Arial"/>
                  </a:rPr>
                  <a:t>Different extraction techniques exist, depending on requirements</a:t>
                </a:r>
              </a:p>
              <a:p>
                <a:pPr lvl="1" eaLnBrk="1" hangingPunct="1">
                  <a:spcAft>
                    <a:spcPct val="30000"/>
                  </a:spcAft>
                </a:pPr>
                <a:r>
                  <a:rPr lang="en-US" altLang="en-US" b="1" dirty="0">
                    <a:latin typeface="Arial"/>
                    <a:cs typeface="Arial"/>
                  </a:rPr>
                  <a:t>Fast extraction</a:t>
                </a:r>
                <a:r>
                  <a:rPr lang="en-US" altLang="en-US" dirty="0">
                    <a:latin typeface="Arial"/>
                    <a:cs typeface="Arial"/>
                  </a:rPr>
                  <a:t>: ≤1 turn</a:t>
                </a:r>
                <a:endParaRPr lang="en-US" altLang="en-US" sz="600" dirty="0">
                  <a:latin typeface="Arial"/>
                  <a:cs typeface="Arial"/>
                </a:endParaRPr>
              </a:p>
              <a:p>
                <a:pPr lvl="1" eaLnBrk="1" hangingPunct="1">
                  <a:spcAft>
                    <a:spcPct val="30000"/>
                  </a:spcAft>
                </a:pPr>
                <a:r>
                  <a:rPr lang="en-US" altLang="en-US" b="1" dirty="0">
                    <a:latin typeface="Arial"/>
                    <a:cs typeface="Arial"/>
                  </a:rPr>
                  <a:t>Non-resonant (fast) multi-turn extraction</a:t>
                </a:r>
                <a:r>
                  <a:rPr lang="en-US" altLang="en-US" dirty="0">
                    <a:latin typeface="Arial"/>
                    <a:cs typeface="Arial"/>
                  </a:rPr>
                  <a:t>: few turns</a:t>
                </a:r>
                <a:endParaRPr lang="en-US" altLang="en-US" sz="600" dirty="0">
                  <a:latin typeface="Arial"/>
                  <a:cs typeface="Arial"/>
                </a:endParaRPr>
              </a:p>
              <a:p>
                <a:pPr lvl="1" eaLnBrk="1" hangingPunct="1">
                  <a:spcAft>
                    <a:spcPct val="30000"/>
                  </a:spcAft>
                </a:pPr>
                <a:r>
                  <a:rPr lang="en-US" altLang="en-US" b="1" dirty="0">
                    <a:latin typeface="Arial"/>
                    <a:cs typeface="Arial"/>
                  </a:rPr>
                  <a:t>Resonant low-loss (fast) multi-turn extraction</a:t>
                </a:r>
                <a:r>
                  <a:rPr lang="en-US" altLang="en-US" dirty="0">
                    <a:latin typeface="Arial"/>
                    <a:cs typeface="Arial"/>
                  </a:rPr>
                  <a:t>: few turns</a:t>
                </a:r>
              </a:p>
              <a:p>
                <a:pPr lvl="1" eaLnBrk="1" hangingPunct="1">
                  <a:spcAft>
                    <a:spcPct val="30000"/>
                  </a:spcAft>
                </a:pPr>
                <a:r>
                  <a:rPr lang="en-US" altLang="en-US" b="1" dirty="0">
                    <a:latin typeface="Arial"/>
                    <a:cs typeface="Arial"/>
                  </a:rPr>
                  <a:t>Resonant multi-turn extraction</a:t>
                </a:r>
                <a:r>
                  <a:rPr lang="en-US" altLang="en-US" dirty="0">
                    <a:latin typeface="Arial"/>
                    <a:cs typeface="Arial"/>
                  </a:rPr>
                  <a:t>: many thousands of turns</a:t>
                </a:r>
                <a:br>
                  <a:rPr lang="en-US" altLang="en-US" dirty="0">
                    <a:latin typeface="Arial"/>
                    <a:cs typeface="Arial"/>
                  </a:rPr>
                </a:br>
                <a:endParaRPr lang="en-US" altLang="en-US" dirty="0">
                  <a:latin typeface="Arial"/>
                  <a:cs typeface="Arial"/>
                </a:endParaRPr>
              </a:p>
              <a:p>
                <a:pPr eaLnBrk="1" hangingPunct="1">
                  <a:spcAft>
                    <a:spcPct val="30000"/>
                  </a:spcAft>
                </a:pPr>
                <a:r>
                  <a:rPr lang="en-US" altLang="en-US" dirty="0">
                    <a:latin typeface="Arial"/>
                    <a:cs typeface="Arial"/>
                  </a:rPr>
                  <a:t>Usually higher energy than injection </a:t>
                </a:r>
                <a:r>
                  <a:rPr lang="en-US" altLang="en-US" sz="1400" dirty="0">
                    <a:latin typeface="Arial"/>
                    <a:cs typeface="Arial"/>
                    <a:sym typeface="Symbol" pitchFamily="18" charset="2"/>
                  </a:rPr>
                  <a:t></a:t>
                </a:r>
                <a:r>
                  <a:rPr lang="en-US" altLang="en-US" dirty="0">
                    <a:latin typeface="Arial"/>
                    <a:cs typeface="Arial"/>
                  </a:rPr>
                  <a:t> stronger elements (</a:t>
                </a:r>
                <a:r>
                  <a:rPr lang="en-US" altLang="en-US" i="1" dirty="0">
                    <a:latin typeface="Arial"/>
                    <a:cs typeface="Arial"/>
                  </a:rPr>
                  <a:t>∫</a:t>
                </a:r>
                <a:r>
                  <a:rPr lang="en-US" altLang="en-US" i="1" dirty="0" err="1">
                    <a:latin typeface="Arial"/>
                    <a:cs typeface="Arial"/>
                  </a:rPr>
                  <a:t>B.dl</a:t>
                </a:r>
                <a:r>
                  <a:rPr lang="en-US" altLang="en-US" dirty="0">
                    <a:latin typeface="Arial"/>
                    <a:cs typeface="Arial"/>
                  </a:rPr>
                  <a:t>)</a:t>
                </a:r>
              </a:p>
              <a:p>
                <a:pPr lvl="1" eaLnBrk="1" hangingPunct="1">
                  <a:spcAft>
                    <a:spcPct val="30000"/>
                  </a:spcAft>
                </a:pPr>
                <a:r>
                  <a:rPr lang="en-US" altLang="en-US" dirty="0">
                    <a:latin typeface="Arial"/>
                    <a:cs typeface="Arial"/>
                  </a:rPr>
                  <a:t>At high energies many kicker and septum modules may be required</a:t>
                </a:r>
              </a:p>
              <a:p>
                <a:pPr lvl="1" eaLnBrk="1" hangingPunct="1">
                  <a:spcAft>
                    <a:spcPct val="30000"/>
                  </a:spcAft>
                </a:pPr>
                <a:r>
                  <a:rPr lang="en-US" altLang="en-US" dirty="0">
                    <a:latin typeface="Arial"/>
                    <a:cs typeface="Arial"/>
                  </a:rPr>
                  <a:t>To reduce kicker and septum strength, beam can be moved near to septum by closed orbit bump</a:t>
                </a:r>
              </a:p>
              <a:p>
                <a:pPr lvl="1" eaLnBrk="1" hangingPunct="1">
                  <a:spcAft>
                    <a:spcPct val="30000"/>
                  </a:spcAft>
                </a:pPr>
                <a:r>
                  <a:rPr lang="en-US" altLang="en-US" dirty="0">
                    <a:latin typeface="Arial"/>
                    <a:cs typeface="Arial"/>
                  </a:rPr>
                  <a:t>Beam size scales with </a:t>
                </a:r>
                <a14:m>
                  <m:oMath xmlns:m="http://schemas.openxmlformats.org/officeDocument/2006/math">
                    <m:r>
                      <a:rPr lang="en-US" altLang="en-US" b="0" i="0" smtClean="0">
                        <a:latin typeface="Cambria Math" panose="02040503050406030204" pitchFamily="18" charset="0"/>
                        <a:cs typeface="Arial"/>
                      </a:rPr>
                      <m:t>1/</m:t>
                    </m:r>
                    <m:rad>
                      <m:radPr>
                        <m:degHide m:val="on"/>
                        <m:ctrlPr>
                          <a:rPr lang="en-US" altLang="en-US" i="1" smtClean="0">
                            <a:latin typeface="Cambria Math" panose="02040503050406030204" pitchFamily="18" charset="0"/>
                            <a:cs typeface="Arial"/>
                          </a:rPr>
                        </m:ctrlPr>
                      </m:radPr>
                      <m:deg/>
                      <m:e>
                        <m:r>
                          <a:rPr lang="en-US" alt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Arial"/>
                          </a:rPr>
                          <m:t>𝛾</m:t>
                        </m:r>
                      </m:e>
                    </m:rad>
                  </m:oMath>
                </a14:m>
                <a:r>
                  <a:rPr lang="en-US" altLang="en-US" dirty="0">
                    <a:latin typeface="Arial"/>
                    <a:cs typeface="Arial"/>
                  </a:rPr>
                  <a:t>  =&gt;  smaller than injection</a:t>
                </a:r>
              </a:p>
              <a:p>
                <a:pPr eaLnBrk="1" hangingPunct="1">
                  <a:spcAft>
                    <a:spcPct val="30000"/>
                  </a:spcAft>
                </a:pPr>
                <a:endParaRPr lang="en-US" altLang="en-US" dirty="0">
                  <a:latin typeface="Arial"/>
                  <a:cs typeface="Arial"/>
                </a:endParaRPr>
              </a:p>
              <a:p>
                <a:pPr eaLnBrk="1" hangingPunct="1">
                  <a:spcAft>
                    <a:spcPct val="30000"/>
                  </a:spcAft>
                </a:pPr>
                <a:endParaRPr lang="en-US" altLang="en-US" dirty="0">
                  <a:latin typeface="Arial"/>
                  <a:cs typeface="Arial"/>
                </a:endParaRPr>
              </a:p>
            </p:txBody>
          </p:sp>
        </mc:Choice>
        <mc:Fallback xmlns="">
          <p:sp>
            <p:nvSpPr>
              <p:cNvPr id="839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73075" y="1000125"/>
                <a:ext cx="8229600" cy="4525963"/>
              </a:xfrm>
              <a:blipFill>
                <a:blip r:embed="rId2"/>
                <a:stretch>
                  <a:fillRect l="-462" t="-56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Fast single turn extraction</a:t>
            </a:r>
          </a:p>
        </p:txBody>
      </p:sp>
      <p:sp>
        <p:nvSpPr>
          <p:cNvPr id="84995" name="Text Box 12"/>
          <p:cNvSpPr txBox="1">
            <a:spLocks noChangeArrowheads="1"/>
          </p:cNvSpPr>
          <p:nvPr/>
        </p:nvSpPr>
        <p:spPr bwMode="auto">
          <a:xfrm flipH="1">
            <a:off x="3051958" y="1628775"/>
            <a:ext cx="19161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Septum magnet</a:t>
            </a:r>
          </a:p>
        </p:txBody>
      </p:sp>
      <p:sp>
        <p:nvSpPr>
          <p:cNvPr id="84996" name="Text Box 13"/>
          <p:cNvSpPr txBox="1">
            <a:spLocks noChangeArrowheads="1"/>
          </p:cNvSpPr>
          <p:nvPr/>
        </p:nvSpPr>
        <p:spPr bwMode="auto">
          <a:xfrm flipH="1">
            <a:off x="6343327" y="4411663"/>
            <a:ext cx="17754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Kicker magnet</a:t>
            </a:r>
          </a:p>
        </p:txBody>
      </p:sp>
      <p:sp>
        <p:nvSpPr>
          <p:cNvPr id="84997" name="Line 3"/>
          <p:cNvSpPr>
            <a:spLocks noChangeShapeType="1"/>
          </p:cNvSpPr>
          <p:nvPr/>
        </p:nvSpPr>
        <p:spPr bwMode="auto">
          <a:xfrm>
            <a:off x="457200" y="394017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4998" name="Rectangle 6"/>
          <p:cNvSpPr>
            <a:spLocks noChangeArrowheads="1"/>
          </p:cNvSpPr>
          <p:nvPr/>
        </p:nvSpPr>
        <p:spPr bwMode="auto">
          <a:xfrm>
            <a:off x="6546850" y="3484563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84999" name="Group 30"/>
          <p:cNvGrpSpPr>
            <a:grpSpLocks/>
          </p:cNvGrpSpPr>
          <p:nvPr/>
        </p:nvGrpSpPr>
        <p:grpSpPr bwMode="auto">
          <a:xfrm>
            <a:off x="2994025" y="2249488"/>
            <a:ext cx="1379538" cy="960437"/>
            <a:chOff x="1496" y="1549"/>
            <a:chExt cx="869" cy="605"/>
          </a:xfrm>
        </p:grpSpPr>
        <p:sp>
          <p:nvSpPr>
            <p:cNvPr id="85009" name="Rectangle 8"/>
            <p:cNvSpPr>
              <a:spLocks noChangeArrowheads="1"/>
            </p:cNvSpPr>
            <p:nvPr/>
          </p:nvSpPr>
          <p:spPr bwMode="auto">
            <a:xfrm rot="1175517">
              <a:off x="1496" y="2058"/>
              <a:ext cx="718" cy="96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5010" name="Rectangle 9"/>
            <p:cNvSpPr>
              <a:spLocks noChangeArrowheads="1"/>
            </p:cNvSpPr>
            <p:nvPr/>
          </p:nvSpPr>
          <p:spPr bwMode="auto">
            <a:xfrm rot="1303572">
              <a:off x="1648" y="1549"/>
              <a:ext cx="717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85000" name="Rectangle 16"/>
          <p:cNvSpPr>
            <a:spLocks noChangeArrowheads="1"/>
          </p:cNvSpPr>
          <p:nvPr/>
        </p:nvSpPr>
        <p:spPr bwMode="auto">
          <a:xfrm>
            <a:off x="6546850" y="4319588"/>
            <a:ext cx="1289050" cy="76200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5001" name="Text Box 26"/>
          <p:cNvSpPr txBox="1">
            <a:spLocks noChangeArrowheads="1"/>
          </p:cNvSpPr>
          <p:nvPr/>
        </p:nvSpPr>
        <p:spPr bwMode="auto">
          <a:xfrm>
            <a:off x="321879" y="5326375"/>
            <a:ext cx="8576135" cy="1200329"/>
          </a:xfrm>
          <a:prstGeom prst="rect">
            <a:avLst/>
          </a:prstGeom>
          <a:noFill/>
          <a:ln w="25400"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Bumpers move circulating beam close to septum to reduce kicker strength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Kicker deflects the entire beam into the septum in a single turn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Most efficient (lowest deflection angles required) for π/2 phase advance between kicker and septum</a:t>
            </a:r>
          </a:p>
        </p:txBody>
      </p:sp>
      <p:sp>
        <p:nvSpPr>
          <p:cNvPr id="85002" name="Rectangle 32"/>
          <p:cNvSpPr>
            <a:spLocks noChangeArrowheads="1"/>
          </p:cNvSpPr>
          <p:nvPr/>
        </p:nvSpPr>
        <p:spPr bwMode="auto">
          <a:xfrm>
            <a:off x="6230319" y="3183805"/>
            <a:ext cx="157163" cy="1295400"/>
          </a:xfrm>
          <a:prstGeom prst="rect">
            <a:avLst/>
          </a:prstGeom>
          <a:noFill/>
          <a:ln w="9525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5003" name="Rectangle 33"/>
          <p:cNvSpPr>
            <a:spLocks noChangeArrowheads="1"/>
          </p:cNvSpPr>
          <p:nvPr/>
        </p:nvSpPr>
        <p:spPr bwMode="auto">
          <a:xfrm>
            <a:off x="5085154" y="3219714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5004" name="Rectangle 34"/>
          <p:cNvSpPr>
            <a:spLocks noChangeArrowheads="1"/>
          </p:cNvSpPr>
          <p:nvPr/>
        </p:nvSpPr>
        <p:spPr bwMode="auto">
          <a:xfrm>
            <a:off x="1765840" y="3219525"/>
            <a:ext cx="301625" cy="1295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5005" name="Text Box 35"/>
          <p:cNvSpPr txBox="1">
            <a:spLocks noChangeArrowheads="1"/>
          </p:cNvSpPr>
          <p:nvPr/>
        </p:nvSpPr>
        <p:spPr bwMode="auto">
          <a:xfrm flipH="1">
            <a:off x="2173503" y="4564063"/>
            <a:ext cx="2570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00B050"/>
                </a:solidFill>
                <a:latin typeface="Arial"/>
                <a:cs typeface="Arial"/>
              </a:rPr>
              <a:t>Closed orbit bumpers</a:t>
            </a:r>
          </a:p>
        </p:txBody>
      </p:sp>
      <p:sp>
        <p:nvSpPr>
          <p:cNvPr id="85006" name="Freeform 37"/>
          <p:cNvSpPr>
            <a:spLocks/>
          </p:cNvSpPr>
          <p:nvPr/>
        </p:nvSpPr>
        <p:spPr bwMode="auto">
          <a:xfrm>
            <a:off x="635000" y="3343275"/>
            <a:ext cx="8261350" cy="603255"/>
          </a:xfrm>
          <a:custGeom>
            <a:avLst/>
            <a:gdLst>
              <a:gd name="T0" fmla="*/ 2147483647 w 5204"/>
              <a:gd name="T1" fmla="*/ 937498219 h 378"/>
              <a:gd name="T2" fmla="*/ 2147483647 w 5204"/>
              <a:gd name="T3" fmla="*/ 937498219 h 378"/>
              <a:gd name="T4" fmla="*/ 2147483647 w 5204"/>
              <a:gd name="T5" fmla="*/ 0 h 378"/>
              <a:gd name="T6" fmla="*/ 1471771095 w 5204"/>
              <a:gd name="T7" fmla="*/ 952619152 h 378"/>
              <a:gd name="T8" fmla="*/ 0 w 5204"/>
              <a:gd name="T9" fmla="*/ 952619152 h 37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204"/>
              <a:gd name="T16" fmla="*/ 0 h 378"/>
              <a:gd name="T17" fmla="*/ 5204 w 5204"/>
              <a:gd name="T18" fmla="*/ 378 h 378"/>
              <a:gd name="connsiteX0" fmla="*/ 10000 w 10000"/>
              <a:gd name="connsiteY0" fmla="*/ 9841 h 10000"/>
              <a:gd name="connsiteX1" fmla="*/ 5919 w 10000"/>
              <a:gd name="connsiteY1" fmla="*/ 9841 h 10000"/>
              <a:gd name="connsiteX2" fmla="*/ 2829 w 10000"/>
              <a:gd name="connsiteY2" fmla="*/ 0 h 10000"/>
              <a:gd name="connsiteX3" fmla="*/ 1501 w 10000"/>
              <a:gd name="connsiteY3" fmla="*/ 6788 h 10000"/>
              <a:gd name="connsiteX4" fmla="*/ 1122 w 10000"/>
              <a:gd name="connsiteY4" fmla="*/ 10000 h 10000"/>
              <a:gd name="connsiteX5" fmla="*/ 0 w 10000"/>
              <a:gd name="connsiteY5" fmla="*/ 10000 h 10000"/>
              <a:gd name="connsiteX0" fmla="*/ 10000 w 10000"/>
              <a:gd name="connsiteY0" fmla="*/ 9841 h 10000"/>
              <a:gd name="connsiteX1" fmla="*/ 5919 w 10000"/>
              <a:gd name="connsiteY1" fmla="*/ 9841 h 10000"/>
              <a:gd name="connsiteX2" fmla="*/ 5565 w 10000"/>
              <a:gd name="connsiteY2" fmla="*/ 8836 h 10000"/>
              <a:gd name="connsiteX3" fmla="*/ 2829 w 10000"/>
              <a:gd name="connsiteY3" fmla="*/ 0 h 10000"/>
              <a:gd name="connsiteX4" fmla="*/ 1501 w 10000"/>
              <a:gd name="connsiteY4" fmla="*/ 6788 h 10000"/>
              <a:gd name="connsiteX5" fmla="*/ 1122 w 10000"/>
              <a:gd name="connsiteY5" fmla="*/ 10000 h 10000"/>
              <a:gd name="connsiteX6" fmla="*/ 0 w 10000"/>
              <a:gd name="connsiteY6" fmla="*/ 10000 h 10000"/>
              <a:gd name="connsiteX0" fmla="*/ 10000 w 10000"/>
              <a:gd name="connsiteY0" fmla="*/ 9841 h 10053"/>
              <a:gd name="connsiteX1" fmla="*/ 6857 w 10000"/>
              <a:gd name="connsiteY1" fmla="*/ 10053 h 10053"/>
              <a:gd name="connsiteX2" fmla="*/ 5565 w 10000"/>
              <a:gd name="connsiteY2" fmla="*/ 8836 h 10053"/>
              <a:gd name="connsiteX3" fmla="*/ 2829 w 10000"/>
              <a:gd name="connsiteY3" fmla="*/ 0 h 10053"/>
              <a:gd name="connsiteX4" fmla="*/ 1501 w 10000"/>
              <a:gd name="connsiteY4" fmla="*/ 6788 h 10053"/>
              <a:gd name="connsiteX5" fmla="*/ 1122 w 10000"/>
              <a:gd name="connsiteY5" fmla="*/ 10000 h 10053"/>
              <a:gd name="connsiteX6" fmla="*/ 0 w 10000"/>
              <a:gd name="connsiteY6" fmla="*/ 10000 h 10053"/>
              <a:gd name="connsiteX0" fmla="*/ 10000 w 10000"/>
              <a:gd name="connsiteY0" fmla="*/ 9841 h 10053"/>
              <a:gd name="connsiteX1" fmla="*/ 6857 w 10000"/>
              <a:gd name="connsiteY1" fmla="*/ 10053 h 10053"/>
              <a:gd name="connsiteX2" fmla="*/ 5596 w 10000"/>
              <a:gd name="connsiteY2" fmla="*/ 7566 h 10053"/>
              <a:gd name="connsiteX3" fmla="*/ 2829 w 10000"/>
              <a:gd name="connsiteY3" fmla="*/ 0 h 10053"/>
              <a:gd name="connsiteX4" fmla="*/ 1501 w 10000"/>
              <a:gd name="connsiteY4" fmla="*/ 6788 h 10053"/>
              <a:gd name="connsiteX5" fmla="*/ 1122 w 10000"/>
              <a:gd name="connsiteY5" fmla="*/ 10000 h 10053"/>
              <a:gd name="connsiteX6" fmla="*/ 0 w 10000"/>
              <a:gd name="connsiteY6" fmla="*/ 10000 h 10053"/>
              <a:gd name="connsiteX0" fmla="*/ 10000 w 10000"/>
              <a:gd name="connsiteY0" fmla="*/ 9841 h 10053"/>
              <a:gd name="connsiteX1" fmla="*/ 6857 w 10000"/>
              <a:gd name="connsiteY1" fmla="*/ 10053 h 10053"/>
              <a:gd name="connsiteX2" fmla="*/ 5596 w 10000"/>
              <a:gd name="connsiteY2" fmla="*/ 8201 h 10053"/>
              <a:gd name="connsiteX3" fmla="*/ 2829 w 10000"/>
              <a:gd name="connsiteY3" fmla="*/ 0 h 10053"/>
              <a:gd name="connsiteX4" fmla="*/ 1501 w 10000"/>
              <a:gd name="connsiteY4" fmla="*/ 6788 h 10053"/>
              <a:gd name="connsiteX5" fmla="*/ 1122 w 10000"/>
              <a:gd name="connsiteY5" fmla="*/ 10000 h 10053"/>
              <a:gd name="connsiteX6" fmla="*/ 0 w 10000"/>
              <a:gd name="connsiteY6" fmla="*/ 10000 h 10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0" h="10053">
                <a:moveTo>
                  <a:pt x="10000" y="9841"/>
                </a:moveTo>
                <a:lnTo>
                  <a:pt x="6857" y="10053"/>
                </a:lnTo>
                <a:lnTo>
                  <a:pt x="5596" y="8201"/>
                </a:lnTo>
                <a:lnTo>
                  <a:pt x="2829" y="0"/>
                </a:lnTo>
                <a:cubicBezTo>
                  <a:pt x="2386" y="2521"/>
                  <a:pt x="1944" y="4267"/>
                  <a:pt x="1501" y="6788"/>
                </a:cubicBezTo>
                <a:cubicBezTo>
                  <a:pt x="1375" y="7859"/>
                  <a:pt x="1248" y="8929"/>
                  <a:pt x="1122" y="10000"/>
                </a:cubicBezTo>
                <a:lnTo>
                  <a:pt x="0" y="10000"/>
                </a:lnTo>
              </a:path>
            </a:pathLst>
          </a:custGeom>
          <a:noFill/>
          <a:ln w="25400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85007" name="Freeform 36"/>
          <p:cNvSpPr>
            <a:spLocks/>
          </p:cNvSpPr>
          <p:nvPr/>
        </p:nvSpPr>
        <p:spPr bwMode="auto">
          <a:xfrm>
            <a:off x="1609725" y="1495425"/>
            <a:ext cx="7286625" cy="2438400"/>
          </a:xfrm>
          <a:custGeom>
            <a:avLst/>
            <a:gdLst>
              <a:gd name="T0" fmla="*/ 2147483647 w 4590"/>
              <a:gd name="T1" fmla="*/ 2147483647 h 1536"/>
              <a:gd name="T2" fmla="*/ 2147483647 w 4590"/>
              <a:gd name="T3" fmla="*/ 2147483647 h 1536"/>
              <a:gd name="T4" fmla="*/ 2147483647 w 4590"/>
              <a:gd name="T5" fmla="*/ 2147483647 h 1536"/>
              <a:gd name="T6" fmla="*/ 2147483647 w 4590"/>
              <a:gd name="T7" fmla="*/ 2147483647 h 1536"/>
              <a:gd name="T8" fmla="*/ 0 w 4590"/>
              <a:gd name="T9" fmla="*/ 0 h 15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4590"/>
              <a:gd name="T16" fmla="*/ 0 h 1536"/>
              <a:gd name="T17" fmla="*/ 4590 w 4590"/>
              <a:gd name="T18" fmla="*/ 1536 h 1536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386 w 10000"/>
              <a:gd name="connsiteY2" fmla="*/ 8828 h 10000"/>
              <a:gd name="connsiteX3" fmla="*/ 5001 w 10000"/>
              <a:gd name="connsiteY3" fmla="*/ 8549 h 10000"/>
              <a:gd name="connsiteX4" fmla="*/ 2824 w 10000"/>
              <a:gd name="connsiteY4" fmla="*/ 5781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514 w 10000"/>
              <a:gd name="connsiteY2" fmla="*/ 9019 h 10000"/>
              <a:gd name="connsiteX3" fmla="*/ 5001 w 10000"/>
              <a:gd name="connsiteY3" fmla="*/ 8549 h 10000"/>
              <a:gd name="connsiteX4" fmla="*/ 2824 w 10000"/>
              <a:gd name="connsiteY4" fmla="*/ 5781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514 w 10000"/>
              <a:gd name="connsiteY2" fmla="*/ 9273 h 10000"/>
              <a:gd name="connsiteX3" fmla="*/ 5001 w 10000"/>
              <a:gd name="connsiteY3" fmla="*/ 8549 h 10000"/>
              <a:gd name="connsiteX4" fmla="*/ 2824 w 10000"/>
              <a:gd name="connsiteY4" fmla="*/ 5781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5514 w 10000"/>
              <a:gd name="connsiteY2" fmla="*/ 9273 h 10000"/>
              <a:gd name="connsiteX3" fmla="*/ 5001 w 10000"/>
              <a:gd name="connsiteY3" fmla="*/ 8803 h 10000"/>
              <a:gd name="connsiteX4" fmla="*/ 2824 w 10000"/>
              <a:gd name="connsiteY4" fmla="*/ 5781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6542 w 10000"/>
              <a:gd name="connsiteY2" fmla="*/ 9690 h 10000"/>
              <a:gd name="connsiteX3" fmla="*/ 5001 w 10000"/>
              <a:gd name="connsiteY3" fmla="*/ 8803 h 10000"/>
              <a:gd name="connsiteX4" fmla="*/ 2824 w 10000"/>
              <a:gd name="connsiteY4" fmla="*/ 5781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6472 w 10000"/>
              <a:gd name="connsiteY2" fmla="*/ 9742 h 10000"/>
              <a:gd name="connsiteX3" fmla="*/ 5001 w 10000"/>
              <a:gd name="connsiteY3" fmla="*/ 8803 h 10000"/>
              <a:gd name="connsiteX4" fmla="*/ 2824 w 10000"/>
              <a:gd name="connsiteY4" fmla="*/ 5781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6472 w 10000"/>
              <a:gd name="connsiteY2" fmla="*/ 9742 h 10000"/>
              <a:gd name="connsiteX3" fmla="*/ 5001 w 10000"/>
              <a:gd name="connsiteY3" fmla="*/ 8803 h 10000"/>
              <a:gd name="connsiteX4" fmla="*/ 2824 w 10000"/>
              <a:gd name="connsiteY4" fmla="*/ 5781 h 10000"/>
              <a:gd name="connsiteX5" fmla="*/ 0 w 10000"/>
              <a:gd name="connsiteY5" fmla="*/ 0 h 10000"/>
              <a:gd name="connsiteX0" fmla="*/ 10000 w 10000"/>
              <a:gd name="connsiteY0" fmla="*/ 10000 h 10000"/>
              <a:gd name="connsiteX1" fmla="*/ 7686 w 10000"/>
              <a:gd name="connsiteY1" fmla="*/ 10000 h 10000"/>
              <a:gd name="connsiteX2" fmla="*/ 6472 w 10000"/>
              <a:gd name="connsiteY2" fmla="*/ 9742 h 10000"/>
              <a:gd name="connsiteX3" fmla="*/ 5001 w 10000"/>
              <a:gd name="connsiteY3" fmla="*/ 8803 h 10000"/>
              <a:gd name="connsiteX4" fmla="*/ 2824 w 10000"/>
              <a:gd name="connsiteY4" fmla="*/ 5781 h 10000"/>
              <a:gd name="connsiteX5" fmla="*/ 0 w 10000"/>
              <a:gd name="connsiteY5" fmla="*/ 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lnTo>
                  <a:pt x="7686" y="10000"/>
                </a:lnTo>
                <a:cubicBezTo>
                  <a:pt x="6474" y="9777"/>
                  <a:pt x="6743" y="9913"/>
                  <a:pt x="6472" y="9742"/>
                </a:cubicBezTo>
                <a:cubicBezTo>
                  <a:pt x="6344" y="9564"/>
                  <a:pt x="5129" y="8981"/>
                  <a:pt x="5001" y="8803"/>
                </a:cubicBezTo>
                <a:lnTo>
                  <a:pt x="2824" y="5781"/>
                </a:lnTo>
                <a:lnTo>
                  <a:pt x="0" y="0"/>
                </a:lnTo>
              </a:path>
            </a:pathLst>
          </a:custGeom>
          <a:noFill/>
          <a:ln w="25400" cap="flat" cmpd="sng">
            <a:solidFill>
              <a:srgbClr val="FF0000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5008" name="Rectangle 38"/>
          <p:cNvSpPr>
            <a:spLocks noChangeArrowheads="1"/>
          </p:cNvSpPr>
          <p:nvPr/>
        </p:nvSpPr>
        <p:spPr bwMode="auto">
          <a:xfrm>
            <a:off x="1080830" y="792957"/>
            <a:ext cx="8196660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algn="l" eaLnBrk="1" hangingPunct="1">
              <a:lnSpc>
                <a:spcPct val="80000"/>
              </a:lnSpc>
              <a:spcBef>
                <a:spcPct val="20000"/>
              </a:spcBef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Entire beam kicked into septum gap and extracted over a single turn</a:t>
            </a:r>
          </a:p>
        </p:txBody>
      </p:sp>
      <p:sp>
        <p:nvSpPr>
          <p:cNvPr id="19" name="Text Box 39"/>
          <p:cNvSpPr txBox="1">
            <a:spLocks noChangeArrowheads="1"/>
          </p:cNvSpPr>
          <p:nvPr/>
        </p:nvSpPr>
        <p:spPr bwMode="auto">
          <a:xfrm rot="21599314" flipH="1">
            <a:off x="118844" y="1076436"/>
            <a:ext cx="19038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FF0000"/>
                </a:solidFill>
              </a:rPr>
              <a:t>Extracted beam</a:t>
            </a:r>
          </a:p>
        </p:txBody>
      </p:sp>
      <p:sp>
        <p:nvSpPr>
          <p:cNvPr id="20" name="Text Box 18"/>
          <p:cNvSpPr txBox="1">
            <a:spLocks noChangeArrowheads="1"/>
          </p:cNvSpPr>
          <p:nvPr/>
        </p:nvSpPr>
        <p:spPr bwMode="auto">
          <a:xfrm flipH="1">
            <a:off x="1384410" y="4856163"/>
            <a:ext cx="95391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/>
              <a:t>F-quad</a:t>
            </a:r>
          </a:p>
        </p:txBody>
      </p:sp>
      <p:sp>
        <p:nvSpPr>
          <p:cNvPr id="21" name="Text Box 43"/>
          <p:cNvSpPr txBox="1">
            <a:spLocks noChangeArrowheads="1"/>
          </p:cNvSpPr>
          <p:nvPr/>
        </p:nvSpPr>
        <p:spPr bwMode="auto">
          <a:xfrm flipH="1">
            <a:off x="4723790" y="4875213"/>
            <a:ext cx="97961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/>
              <a:t>D-quad</a:t>
            </a:r>
          </a:p>
        </p:txBody>
      </p:sp>
      <p:sp>
        <p:nvSpPr>
          <p:cNvPr id="22" name="Text Box 41"/>
          <p:cNvSpPr txBox="1">
            <a:spLocks noChangeArrowheads="1"/>
          </p:cNvSpPr>
          <p:nvPr/>
        </p:nvSpPr>
        <p:spPr bwMode="auto">
          <a:xfrm flipH="1">
            <a:off x="57576" y="3277210"/>
            <a:ext cx="139022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dirty="0"/>
              <a:t>Circulating</a:t>
            </a:r>
          </a:p>
          <a:p>
            <a:pPr algn="l" eaLnBrk="1" hangingPunct="1"/>
            <a:r>
              <a:rPr lang="en-US" altLang="en-US" b="1" dirty="0"/>
              <a:t>beam</a:t>
            </a:r>
          </a:p>
        </p:txBody>
      </p:sp>
      <p:sp>
        <p:nvSpPr>
          <p:cNvPr id="23" name="Rectangle 36"/>
          <p:cNvSpPr>
            <a:spLocks noChangeArrowheads="1"/>
          </p:cNvSpPr>
          <p:nvPr/>
        </p:nvSpPr>
        <p:spPr bwMode="auto">
          <a:xfrm>
            <a:off x="8442645" y="1683415"/>
            <a:ext cx="303214" cy="379413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4" name="Rectangle 36"/>
          <p:cNvSpPr>
            <a:spLocks noChangeArrowheads="1"/>
          </p:cNvSpPr>
          <p:nvPr/>
        </p:nvSpPr>
        <p:spPr bwMode="auto">
          <a:xfrm>
            <a:off x="7683695" y="1683415"/>
            <a:ext cx="303214" cy="379413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" name="Freeform 20"/>
          <p:cNvSpPr>
            <a:spLocks/>
          </p:cNvSpPr>
          <p:nvPr/>
        </p:nvSpPr>
        <p:spPr bwMode="auto">
          <a:xfrm>
            <a:off x="6089692" y="1684338"/>
            <a:ext cx="1593860" cy="379413"/>
          </a:xfrm>
          <a:custGeom>
            <a:avLst/>
            <a:gdLst>
              <a:gd name="T0" fmla="*/ 0 w 1004"/>
              <a:gd name="T1" fmla="*/ 239 h 239"/>
              <a:gd name="T2" fmla="*/ 48 w 1004"/>
              <a:gd name="T3" fmla="*/ 239 h 239"/>
              <a:gd name="T4" fmla="*/ 48 w 1004"/>
              <a:gd name="T5" fmla="*/ 0 h 239"/>
              <a:gd name="T6" fmla="*/ 239 w 1004"/>
              <a:gd name="T7" fmla="*/ 0 h 239"/>
              <a:gd name="T8" fmla="*/ 239 w 1004"/>
              <a:gd name="T9" fmla="*/ 239 h 239"/>
              <a:gd name="T10" fmla="*/ 287 w 1004"/>
              <a:gd name="T11" fmla="*/ 239 h 239"/>
              <a:gd name="T12" fmla="*/ 287 w 1004"/>
              <a:gd name="T13" fmla="*/ 0 h 239"/>
              <a:gd name="T14" fmla="*/ 430 w 1004"/>
              <a:gd name="T15" fmla="*/ 0 h 239"/>
              <a:gd name="T16" fmla="*/ 478 w 1004"/>
              <a:gd name="T17" fmla="*/ 0 h 239"/>
              <a:gd name="T18" fmla="*/ 478 w 1004"/>
              <a:gd name="T19" fmla="*/ 239 h 239"/>
              <a:gd name="T20" fmla="*/ 526 w 1004"/>
              <a:gd name="T21" fmla="*/ 239 h 239"/>
              <a:gd name="T22" fmla="*/ 526 w 1004"/>
              <a:gd name="T23" fmla="*/ 0 h 239"/>
              <a:gd name="T24" fmla="*/ 717 w 1004"/>
              <a:gd name="T25" fmla="*/ 0 h 239"/>
              <a:gd name="T26" fmla="*/ 717 w 1004"/>
              <a:gd name="T27" fmla="*/ 239 h 239"/>
              <a:gd name="T28" fmla="*/ 765 w 1004"/>
              <a:gd name="T29" fmla="*/ 239 h 239"/>
              <a:gd name="T30" fmla="*/ 765 w 1004"/>
              <a:gd name="T31" fmla="*/ 0 h 239"/>
              <a:gd name="T32" fmla="*/ 956 w 1004"/>
              <a:gd name="T33" fmla="*/ 0 h 239"/>
              <a:gd name="T34" fmla="*/ 956 w 1004"/>
              <a:gd name="T35" fmla="*/ 239 h 239"/>
              <a:gd name="T36" fmla="*/ 1004 w 1004"/>
              <a:gd name="T37" fmla="*/ 239 h 239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004"/>
              <a:gd name="T58" fmla="*/ 0 h 239"/>
              <a:gd name="T59" fmla="*/ 1004 w 1004"/>
              <a:gd name="T60" fmla="*/ 239 h 239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004" h="239">
                <a:moveTo>
                  <a:pt x="0" y="239"/>
                </a:moveTo>
                <a:lnTo>
                  <a:pt x="48" y="239"/>
                </a:lnTo>
                <a:lnTo>
                  <a:pt x="48" y="0"/>
                </a:lnTo>
                <a:lnTo>
                  <a:pt x="239" y="0"/>
                </a:lnTo>
                <a:lnTo>
                  <a:pt x="239" y="239"/>
                </a:lnTo>
                <a:lnTo>
                  <a:pt x="287" y="239"/>
                </a:lnTo>
                <a:lnTo>
                  <a:pt x="287" y="0"/>
                </a:lnTo>
                <a:lnTo>
                  <a:pt x="430" y="0"/>
                </a:lnTo>
                <a:lnTo>
                  <a:pt x="478" y="0"/>
                </a:lnTo>
                <a:lnTo>
                  <a:pt x="478" y="239"/>
                </a:lnTo>
                <a:lnTo>
                  <a:pt x="526" y="239"/>
                </a:lnTo>
                <a:lnTo>
                  <a:pt x="526" y="0"/>
                </a:lnTo>
                <a:lnTo>
                  <a:pt x="717" y="0"/>
                </a:lnTo>
                <a:lnTo>
                  <a:pt x="717" y="239"/>
                </a:lnTo>
                <a:lnTo>
                  <a:pt x="765" y="239"/>
                </a:lnTo>
                <a:lnTo>
                  <a:pt x="765" y="0"/>
                </a:lnTo>
                <a:lnTo>
                  <a:pt x="956" y="0"/>
                </a:lnTo>
                <a:lnTo>
                  <a:pt x="956" y="239"/>
                </a:lnTo>
                <a:lnTo>
                  <a:pt x="1004" y="239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Freeform 21"/>
          <p:cNvSpPr>
            <a:spLocks/>
          </p:cNvSpPr>
          <p:nvPr/>
        </p:nvSpPr>
        <p:spPr bwMode="auto">
          <a:xfrm>
            <a:off x="7683552" y="1684338"/>
            <a:ext cx="303214" cy="379413"/>
          </a:xfrm>
          <a:custGeom>
            <a:avLst/>
            <a:gdLst>
              <a:gd name="T0" fmla="*/ 0 w 191"/>
              <a:gd name="T1" fmla="*/ 239 h 239"/>
              <a:gd name="T2" fmla="*/ 0 w 191"/>
              <a:gd name="T3" fmla="*/ 0 h 239"/>
              <a:gd name="T4" fmla="*/ 191 w 191"/>
              <a:gd name="T5" fmla="*/ 0 h 239"/>
              <a:gd name="T6" fmla="*/ 191 w 191"/>
              <a:gd name="T7" fmla="*/ 239 h 239"/>
              <a:gd name="T8" fmla="*/ 0 60000 65536"/>
              <a:gd name="T9" fmla="*/ 0 60000 65536"/>
              <a:gd name="T10" fmla="*/ 0 60000 65536"/>
              <a:gd name="T11" fmla="*/ 0 60000 65536"/>
              <a:gd name="T12" fmla="*/ 0 w 191"/>
              <a:gd name="T13" fmla="*/ 0 h 239"/>
              <a:gd name="T14" fmla="*/ 191 w 191"/>
              <a:gd name="T15" fmla="*/ 239 h 2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1" h="239">
                <a:moveTo>
                  <a:pt x="0" y="239"/>
                </a:moveTo>
                <a:lnTo>
                  <a:pt x="0" y="0"/>
                </a:lnTo>
                <a:lnTo>
                  <a:pt x="191" y="0"/>
                </a:lnTo>
                <a:lnTo>
                  <a:pt x="191" y="23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24"/>
          <p:cNvSpPr>
            <a:spLocks noChangeShapeType="1"/>
          </p:cNvSpPr>
          <p:nvPr/>
        </p:nvSpPr>
        <p:spPr bwMode="auto">
          <a:xfrm>
            <a:off x="7988354" y="2063750"/>
            <a:ext cx="60642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Freeform 25"/>
          <p:cNvSpPr>
            <a:spLocks/>
          </p:cNvSpPr>
          <p:nvPr/>
        </p:nvSpPr>
        <p:spPr bwMode="auto">
          <a:xfrm>
            <a:off x="6089693" y="2443163"/>
            <a:ext cx="2540162" cy="379413"/>
          </a:xfrm>
          <a:custGeom>
            <a:avLst/>
            <a:gdLst>
              <a:gd name="T0" fmla="*/ 0 w 1578"/>
              <a:gd name="T1" fmla="*/ 239 h 239"/>
              <a:gd name="T2" fmla="*/ 956 w 1578"/>
              <a:gd name="T3" fmla="*/ 239 h 239"/>
              <a:gd name="T4" fmla="*/ 1004 w 1578"/>
              <a:gd name="T5" fmla="*/ 0 h 239"/>
              <a:gd name="T6" fmla="*/ 1196 w 1578"/>
              <a:gd name="T7" fmla="*/ 0 h 239"/>
              <a:gd name="T8" fmla="*/ 1243 w 1578"/>
              <a:gd name="T9" fmla="*/ 239 h 239"/>
              <a:gd name="T10" fmla="*/ 1578 w 1578"/>
              <a:gd name="T11" fmla="*/ 239 h 23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578"/>
              <a:gd name="T19" fmla="*/ 0 h 239"/>
              <a:gd name="T20" fmla="*/ 1578 w 1578"/>
              <a:gd name="T21" fmla="*/ 239 h 239"/>
              <a:gd name="connsiteX0" fmla="*/ 0 w 10000"/>
              <a:gd name="connsiteY0" fmla="*/ 10000 h 10000"/>
              <a:gd name="connsiteX1" fmla="*/ 6058 w 10000"/>
              <a:gd name="connsiteY1" fmla="*/ 10000 h 10000"/>
              <a:gd name="connsiteX2" fmla="*/ 6362 w 10000"/>
              <a:gd name="connsiteY2" fmla="*/ 0 h 10000"/>
              <a:gd name="connsiteX3" fmla="*/ 7579 w 10000"/>
              <a:gd name="connsiteY3" fmla="*/ 0 h 10000"/>
              <a:gd name="connsiteX4" fmla="*/ 8257 w 10000"/>
              <a:gd name="connsiteY4" fmla="*/ 126 h 10000"/>
              <a:gd name="connsiteX5" fmla="*/ 10000 w 10000"/>
              <a:gd name="connsiteY5" fmla="*/ 10000 h 10000"/>
              <a:gd name="connsiteX0" fmla="*/ 0 w 10127"/>
              <a:gd name="connsiteY0" fmla="*/ 10000 h 10000"/>
              <a:gd name="connsiteX1" fmla="*/ 6058 w 10127"/>
              <a:gd name="connsiteY1" fmla="*/ 10000 h 10000"/>
              <a:gd name="connsiteX2" fmla="*/ 6362 w 10127"/>
              <a:gd name="connsiteY2" fmla="*/ 0 h 10000"/>
              <a:gd name="connsiteX3" fmla="*/ 7579 w 10127"/>
              <a:gd name="connsiteY3" fmla="*/ 0 h 10000"/>
              <a:gd name="connsiteX4" fmla="*/ 8257 w 10127"/>
              <a:gd name="connsiteY4" fmla="*/ 126 h 10000"/>
              <a:gd name="connsiteX5" fmla="*/ 10127 w 10127"/>
              <a:gd name="connsiteY5" fmla="*/ 126 h 10000"/>
              <a:gd name="connsiteX0" fmla="*/ 0 w 10127"/>
              <a:gd name="connsiteY0" fmla="*/ 10000 h 10000"/>
              <a:gd name="connsiteX1" fmla="*/ 6058 w 10127"/>
              <a:gd name="connsiteY1" fmla="*/ 10000 h 10000"/>
              <a:gd name="connsiteX2" fmla="*/ 6362 w 10127"/>
              <a:gd name="connsiteY2" fmla="*/ 0 h 10000"/>
              <a:gd name="connsiteX3" fmla="*/ 7579 w 10127"/>
              <a:gd name="connsiteY3" fmla="*/ 0 h 10000"/>
              <a:gd name="connsiteX4" fmla="*/ 8232 w 10127"/>
              <a:gd name="connsiteY4" fmla="*/ 42 h 10000"/>
              <a:gd name="connsiteX5" fmla="*/ 10127 w 10127"/>
              <a:gd name="connsiteY5" fmla="*/ 126 h 10000"/>
              <a:gd name="connsiteX0" fmla="*/ 0 w 10127"/>
              <a:gd name="connsiteY0" fmla="*/ 10041 h 10041"/>
              <a:gd name="connsiteX1" fmla="*/ 6058 w 10127"/>
              <a:gd name="connsiteY1" fmla="*/ 10041 h 10041"/>
              <a:gd name="connsiteX2" fmla="*/ 6362 w 10127"/>
              <a:gd name="connsiteY2" fmla="*/ 41 h 10041"/>
              <a:gd name="connsiteX3" fmla="*/ 7579 w 10127"/>
              <a:gd name="connsiteY3" fmla="*/ 41 h 10041"/>
              <a:gd name="connsiteX4" fmla="*/ 8232 w 10127"/>
              <a:gd name="connsiteY4" fmla="*/ 83 h 10041"/>
              <a:gd name="connsiteX5" fmla="*/ 10127 w 10127"/>
              <a:gd name="connsiteY5" fmla="*/ 0 h 10041"/>
              <a:gd name="connsiteX0" fmla="*/ 0 w 10127"/>
              <a:gd name="connsiteY0" fmla="*/ 10041 h 10041"/>
              <a:gd name="connsiteX1" fmla="*/ 6058 w 10127"/>
              <a:gd name="connsiteY1" fmla="*/ 10041 h 10041"/>
              <a:gd name="connsiteX2" fmla="*/ 6362 w 10127"/>
              <a:gd name="connsiteY2" fmla="*/ 41 h 10041"/>
              <a:gd name="connsiteX3" fmla="*/ 7579 w 10127"/>
              <a:gd name="connsiteY3" fmla="*/ 41 h 10041"/>
              <a:gd name="connsiteX4" fmla="*/ 8232 w 10127"/>
              <a:gd name="connsiteY4" fmla="*/ 83 h 10041"/>
              <a:gd name="connsiteX5" fmla="*/ 10127 w 10127"/>
              <a:gd name="connsiteY5" fmla="*/ 0 h 10041"/>
              <a:gd name="connsiteX0" fmla="*/ 0 w 10140"/>
              <a:gd name="connsiteY0" fmla="*/ 10000 h 10000"/>
              <a:gd name="connsiteX1" fmla="*/ 6058 w 10140"/>
              <a:gd name="connsiteY1" fmla="*/ 10000 h 10000"/>
              <a:gd name="connsiteX2" fmla="*/ 6362 w 10140"/>
              <a:gd name="connsiteY2" fmla="*/ 0 h 10000"/>
              <a:gd name="connsiteX3" fmla="*/ 7579 w 10140"/>
              <a:gd name="connsiteY3" fmla="*/ 0 h 10000"/>
              <a:gd name="connsiteX4" fmla="*/ 8232 w 10140"/>
              <a:gd name="connsiteY4" fmla="*/ 42 h 10000"/>
              <a:gd name="connsiteX5" fmla="*/ 10140 w 10140"/>
              <a:gd name="connsiteY5" fmla="*/ 43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140" h="10000">
                <a:moveTo>
                  <a:pt x="0" y="10000"/>
                </a:moveTo>
                <a:lnTo>
                  <a:pt x="6058" y="10000"/>
                </a:lnTo>
                <a:cubicBezTo>
                  <a:pt x="6159" y="6667"/>
                  <a:pt x="6261" y="3333"/>
                  <a:pt x="6362" y="0"/>
                </a:cubicBezTo>
                <a:lnTo>
                  <a:pt x="7579" y="0"/>
                </a:lnTo>
                <a:lnTo>
                  <a:pt x="8232" y="42"/>
                </a:lnTo>
                <a:lnTo>
                  <a:pt x="10140" y="43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8062967" y="3201988"/>
            <a:ext cx="682629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Text Box 27"/>
          <p:cNvSpPr txBox="1">
            <a:spLocks noChangeArrowheads="1"/>
          </p:cNvSpPr>
          <p:nvPr/>
        </p:nvSpPr>
        <p:spPr bwMode="auto">
          <a:xfrm>
            <a:off x="8291568" y="2898775"/>
            <a:ext cx="233364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t</a:t>
            </a:r>
          </a:p>
        </p:txBody>
      </p:sp>
      <p:sp>
        <p:nvSpPr>
          <p:cNvPr id="31" name="Text Box 28"/>
          <p:cNvSpPr txBox="1">
            <a:spLocks noChangeArrowheads="1"/>
          </p:cNvSpPr>
          <p:nvPr/>
        </p:nvSpPr>
        <p:spPr bwMode="auto">
          <a:xfrm>
            <a:off x="6089692" y="2519363"/>
            <a:ext cx="1022356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400"/>
              <a:t>kicker field</a:t>
            </a:r>
          </a:p>
        </p:txBody>
      </p:sp>
      <p:sp>
        <p:nvSpPr>
          <p:cNvPr id="32" name="Text Box 29"/>
          <p:cNvSpPr txBox="1">
            <a:spLocks noChangeArrowheads="1"/>
          </p:cNvSpPr>
          <p:nvPr/>
        </p:nvSpPr>
        <p:spPr bwMode="auto">
          <a:xfrm>
            <a:off x="6013491" y="1304925"/>
            <a:ext cx="83503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400"/>
              <a:t>intensity</a:t>
            </a: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>
            <a:off x="7607351" y="1457325"/>
            <a:ext cx="0" cy="16684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>
            <a:off x="7683552" y="1457325"/>
            <a:ext cx="0" cy="166846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Rectangle 32"/>
          <p:cNvSpPr>
            <a:spLocks noChangeArrowheads="1"/>
          </p:cNvSpPr>
          <p:nvPr/>
        </p:nvSpPr>
        <p:spPr bwMode="auto">
          <a:xfrm>
            <a:off x="5862678" y="1228725"/>
            <a:ext cx="3035319" cy="2125663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6" name="Line 34"/>
          <p:cNvSpPr>
            <a:spLocks noChangeShapeType="1"/>
          </p:cNvSpPr>
          <p:nvPr/>
        </p:nvSpPr>
        <p:spPr bwMode="auto">
          <a:xfrm flipV="1">
            <a:off x="6013491" y="1381125"/>
            <a:ext cx="0" cy="303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Line 35"/>
          <p:cNvSpPr>
            <a:spLocks noChangeShapeType="1"/>
          </p:cNvSpPr>
          <p:nvPr/>
        </p:nvSpPr>
        <p:spPr bwMode="auto">
          <a:xfrm flipV="1">
            <a:off x="6013491" y="2443163"/>
            <a:ext cx="0" cy="3032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Rectangle 36"/>
          <p:cNvSpPr>
            <a:spLocks noChangeArrowheads="1"/>
          </p:cNvSpPr>
          <p:nvPr/>
        </p:nvSpPr>
        <p:spPr bwMode="auto">
          <a:xfrm>
            <a:off x="8063170" y="1683415"/>
            <a:ext cx="303214" cy="379413"/>
          </a:xfrm>
          <a:prstGeom prst="rect">
            <a:avLst/>
          </a:prstGeom>
          <a:pattFill prst="ltUpDiag">
            <a:fgClr>
              <a:srgbClr val="FF0000"/>
            </a:fgClr>
            <a:bgClr>
              <a:schemeClr val="bg1"/>
            </a:bgClr>
          </a:patt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" name="Freeform 21"/>
          <p:cNvSpPr>
            <a:spLocks/>
          </p:cNvSpPr>
          <p:nvPr/>
        </p:nvSpPr>
        <p:spPr bwMode="auto">
          <a:xfrm>
            <a:off x="8063170" y="1683415"/>
            <a:ext cx="303214" cy="379413"/>
          </a:xfrm>
          <a:custGeom>
            <a:avLst/>
            <a:gdLst>
              <a:gd name="T0" fmla="*/ 0 w 191"/>
              <a:gd name="T1" fmla="*/ 239 h 239"/>
              <a:gd name="T2" fmla="*/ 0 w 191"/>
              <a:gd name="T3" fmla="*/ 0 h 239"/>
              <a:gd name="T4" fmla="*/ 191 w 191"/>
              <a:gd name="T5" fmla="*/ 0 h 239"/>
              <a:gd name="T6" fmla="*/ 191 w 191"/>
              <a:gd name="T7" fmla="*/ 239 h 239"/>
              <a:gd name="T8" fmla="*/ 0 60000 65536"/>
              <a:gd name="T9" fmla="*/ 0 60000 65536"/>
              <a:gd name="T10" fmla="*/ 0 60000 65536"/>
              <a:gd name="T11" fmla="*/ 0 60000 65536"/>
              <a:gd name="T12" fmla="*/ 0 w 191"/>
              <a:gd name="T13" fmla="*/ 0 h 239"/>
              <a:gd name="T14" fmla="*/ 191 w 191"/>
              <a:gd name="T15" fmla="*/ 239 h 2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1" h="239">
                <a:moveTo>
                  <a:pt x="0" y="239"/>
                </a:moveTo>
                <a:lnTo>
                  <a:pt x="0" y="0"/>
                </a:lnTo>
                <a:lnTo>
                  <a:pt x="191" y="0"/>
                </a:lnTo>
                <a:lnTo>
                  <a:pt x="191" y="23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Freeform 21"/>
          <p:cNvSpPr>
            <a:spLocks/>
          </p:cNvSpPr>
          <p:nvPr/>
        </p:nvSpPr>
        <p:spPr bwMode="auto">
          <a:xfrm>
            <a:off x="8442645" y="1683415"/>
            <a:ext cx="303214" cy="379413"/>
          </a:xfrm>
          <a:custGeom>
            <a:avLst/>
            <a:gdLst>
              <a:gd name="T0" fmla="*/ 0 w 191"/>
              <a:gd name="T1" fmla="*/ 239 h 239"/>
              <a:gd name="T2" fmla="*/ 0 w 191"/>
              <a:gd name="T3" fmla="*/ 0 h 239"/>
              <a:gd name="T4" fmla="*/ 191 w 191"/>
              <a:gd name="T5" fmla="*/ 0 h 239"/>
              <a:gd name="T6" fmla="*/ 191 w 191"/>
              <a:gd name="T7" fmla="*/ 239 h 239"/>
              <a:gd name="T8" fmla="*/ 0 60000 65536"/>
              <a:gd name="T9" fmla="*/ 0 60000 65536"/>
              <a:gd name="T10" fmla="*/ 0 60000 65536"/>
              <a:gd name="T11" fmla="*/ 0 60000 65536"/>
              <a:gd name="T12" fmla="*/ 0 w 191"/>
              <a:gd name="T13" fmla="*/ 0 h 239"/>
              <a:gd name="T14" fmla="*/ 191 w 191"/>
              <a:gd name="T15" fmla="*/ 239 h 239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91" h="239">
                <a:moveTo>
                  <a:pt x="0" y="239"/>
                </a:moveTo>
                <a:lnTo>
                  <a:pt x="0" y="0"/>
                </a:lnTo>
                <a:lnTo>
                  <a:pt x="191" y="0"/>
                </a:lnTo>
                <a:lnTo>
                  <a:pt x="191" y="239"/>
                </a:lnTo>
              </a:path>
            </a:pathLst>
          </a:custGeom>
          <a:noFill/>
          <a:ln w="19050" cap="flat" cmpd="sng">
            <a:solidFill>
              <a:srgbClr val="FF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2" name="Rectangle 32">
            <a:extLst>
              <a:ext uri="{FF2B5EF4-FFF2-40B4-BE49-F238E27FC236}">
                <a16:creationId xmlns:a16="http://schemas.microsoft.com/office/drawing/2014/main" id="{FC3AE1C9-4258-0D4B-A1B5-A4AF7E9BA2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90264" y="3219525"/>
            <a:ext cx="157163" cy="1295400"/>
          </a:xfrm>
          <a:prstGeom prst="rect">
            <a:avLst/>
          </a:prstGeom>
          <a:noFill/>
          <a:ln w="9525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43" name="Rectangle 32">
            <a:extLst>
              <a:ext uri="{FF2B5EF4-FFF2-40B4-BE49-F238E27FC236}">
                <a16:creationId xmlns:a16="http://schemas.microsoft.com/office/drawing/2014/main" id="{4B1AB857-D5F4-734C-89EA-19B9A2CBA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460305" y="3219525"/>
            <a:ext cx="157163" cy="1295400"/>
          </a:xfrm>
          <a:prstGeom prst="rect">
            <a:avLst/>
          </a:prstGeom>
          <a:noFill/>
          <a:ln w="9525" algn="ctr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007" grpId="0" animBg="1"/>
      <p:bldP spid="19" grpId="0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Fast single turn extraction</a:t>
            </a:r>
          </a:p>
        </p:txBody>
      </p:sp>
      <p:sp>
        <p:nvSpPr>
          <p:cNvPr id="86019" name="Rectangle 20"/>
          <p:cNvSpPr>
            <a:spLocks noGrp="1" noChangeArrowheads="1"/>
          </p:cNvSpPr>
          <p:nvPr>
            <p:ph type="body" idx="1"/>
          </p:nvPr>
        </p:nvSpPr>
        <p:spPr>
          <a:xfrm>
            <a:off x="398463" y="1000125"/>
            <a:ext cx="8467725" cy="4525963"/>
          </a:xfrm>
          <a:noFill/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en-US" dirty="0">
                <a:latin typeface="Arial"/>
                <a:cs typeface="Arial"/>
              </a:rPr>
              <a:t>For transfer of beams between accelerators in an injector chain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latin typeface="Arial"/>
                <a:cs typeface="Arial"/>
              </a:rPr>
              <a:t>For secondary particle production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latin typeface="Arial"/>
                <a:cs typeface="Arial"/>
              </a:rPr>
              <a:t>e.g. neutrinos, radioactive beams</a:t>
            </a:r>
          </a:p>
          <a:p>
            <a:pPr eaLnBrk="1" hangingPunct="1">
              <a:lnSpc>
                <a:spcPct val="90000"/>
              </a:lnSpc>
            </a:pPr>
            <a:r>
              <a:rPr lang="en-US" altLang="en-US" dirty="0">
                <a:latin typeface="Arial"/>
                <a:cs typeface="Arial"/>
              </a:rPr>
              <a:t>Losses from transverse scraping or from particles in extraction gap:</a:t>
            </a:r>
          </a:p>
          <a:p>
            <a:pPr lvl="1" eaLnBrk="1" hangingPunct="1">
              <a:lnSpc>
                <a:spcPct val="90000"/>
              </a:lnSpc>
            </a:pPr>
            <a:r>
              <a:rPr lang="en-US" altLang="en-US" dirty="0">
                <a:latin typeface="Arial"/>
                <a:cs typeface="Arial"/>
              </a:rPr>
              <a:t>Fast extraction from SPS to CNGS:</a:t>
            </a:r>
          </a:p>
        </p:txBody>
      </p:sp>
      <p:pic>
        <p:nvPicPr>
          <p:cNvPr id="86020" name="Picture 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863" y="3207555"/>
            <a:ext cx="8745537" cy="318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6021" name="Text Box 22"/>
          <p:cNvSpPr txBox="1">
            <a:spLocks noChangeArrowheads="1"/>
          </p:cNvSpPr>
          <p:nvPr/>
        </p:nvSpPr>
        <p:spPr bwMode="auto">
          <a:xfrm>
            <a:off x="2543592" y="3091183"/>
            <a:ext cx="468473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dirty="0">
                <a:latin typeface="Arial"/>
                <a:cs typeface="Arial"/>
              </a:rPr>
              <a:t>Particles in SPS extraction kicker rise- and fall-time gaps</a:t>
            </a:r>
            <a:endParaRPr lang="en-GB" altLang="en-US" sz="1400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Multi-turn extraction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2264" y="1000125"/>
            <a:ext cx="8423962" cy="4525963"/>
          </a:xfrm>
          <a:noFill/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Some filling schemes require a beam to be injected in several turns to a larger machine…</a:t>
            </a:r>
          </a:p>
          <a:p>
            <a:pPr eaLnBrk="1" hangingPunct="1"/>
            <a:r>
              <a:rPr lang="en-US" altLang="en-US" dirty="0">
                <a:latin typeface="Arial"/>
                <a:cs typeface="Arial"/>
              </a:rPr>
              <a:t>And very commonly Fixed Target physics experiments and medical accelerators often need a quasi-continuous flux of particles…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Multi-turn extraction…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>
                <a:latin typeface="Arial"/>
                <a:cs typeface="Arial"/>
              </a:rPr>
              <a:t>Fast</a:t>
            </a:r>
            <a:r>
              <a:rPr lang="en-US" altLang="en-US" dirty="0">
                <a:latin typeface="Arial"/>
                <a:cs typeface="Arial"/>
              </a:rPr>
              <a:t>: Non-resonant and resonant multi-turn ejection (few turns) for filling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e.g. PS to SPS at CERN for high intensity proton beams (&gt;2.5 10</a:t>
            </a:r>
            <a:r>
              <a:rPr lang="en-US" altLang="en-US" baseline="30000" dirty="0">
                <a:latin typeface="Arial"/>
                <a:cs typeface="Arial"/>
              </a:rPr>
              <a:t>13</a:t>
            </a:r>
            <a:r>
              <a:rPr lang="en-US" altLang="en-US" dirty="0">
                <a:latin typeface="Arial"/>
                <a:cs typeface="Arial"/>
              </a:rPr>
              <a:t> protons)</a:t>
            </a:r>
          </a:p>
          <a:p>
            <a:pPr marL="914400" lvl="2" indent="0" eaLnBrk="1" hangingPunct="1">
              <a:lnSpc>
                <a:spcPct val="80000"/>
              </a:lnSpc>
              <a:buNone/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b="1" dirty="0">
                <a:latin typeface="Arial"/>
                <a:cs typeface="Arial"/>
              </a:rPr>
              <a:t>Slow</a:t>
            </a:r>
            <a:r>
              <a:rPr lang="en-US" altLang="en-US" dirty="0">
                <a:latin typeface="Arial"/>
                <a:cs typeface="Arial"/>
              </a:rPr>
              <a:t>: Resonant extraction (</a:t>
            </a:r>
            <a:r>
              <a:rPr lang="en-US" altLang="en-US" dirty="0" err="1">
                <a:latin typeface="Arial"/>
                <a:cs typeface="Arial"/>
              </a:rPr>
              <a:t>ms</a:t>
            </a:r>
            <a:r>
              <a:rPr lang="en-US" altLang="en-US" dirty="0">
                <a:latin typeface="Arial"/>
                <a:cs typeface="Arial"/>
              </a:rPr>
              <a:t> to hours) for experiments</a:t>
            </a: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4"/>
          <p:cNvSpPr>
            <a:spLocks noChangeArrowheads="1"/>
          </p:cNvSpPr>
          <p:nvPr/>
        </p:nvSpPr>
        <p:spPr bwMode="auto">
          <a:xfrm>
            <a:off x="931863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8067" name="Text Box 12"/>
          <p:cNvSpPr txBox="1">
            <a:spLocks noChangeArrowheads="1"/>
          </p:cNvSpPr>
          <p:nvPr/>
        </p:nvSpPr>
        <p:spPr bwMode="auto">
          <a:xfrm>
            <a:off x="300614" y="1306513"/>
            <a:ext cx="19038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FF0000"/>
                </a:solidFill>
                <a:latin typeface="Arial"/>
                <a:cs typeface="Arial"/>
              </a:rPr>
              <a:t>Extracted beam</a:t>
            </a:r>
          </a:p>
        </p:txBody>
      </p:sp>
      <p:sp>
        <p:nvSpPr>
          <p:cNvPr id="88068" name="Text Box 15"/>
          <p:cNvSpPr txBox="1">
            <a:spLocks noChangeArrowheads="1"/>
          </p:cNvSpPr>
          <p:nvPr/>
        </p:nvSpPr>
        <p:spPr bwMode="auto">
          <a:xfrm rot="1000854">
            <a:off x="3340213" y="3815041"/>
            <a:ext cx="30065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Bumped circulating beam</a:t>
            </a:r>
          </a:p>
        </p:txBody>
      </p:sp>
      <p:sp>
        <p:nvSpPr>
          <p:cNvPr id="88069" name="Text Box 16"/>
          <p:cNvSpPr txBox="1">
            <a:spLocks noChangeArrowheads="1"/>
          </p:cNvSpPr>
          <p:nvPr/>
        </p:nvSpPr>
        <p:spPr bwMode="auto">
          <a:xfrm>
            <a:off x="3737155" y="1455730"/>
            <a:ext cx="11850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dirty="0">
                <a:latin typeface="Arial"/>
                <a:cs typeface="Arial"/>
              </a:rPr>
              <a:t>Magnetic</a:t>
            </a:r>
          </a:p>
          <a:p>
            <a:pPr algn="l" eaLnBrk="1" hangingPunct="1"/>
            <a:r>
              <a:rPr lang="en-US" altLang="en-US" b="1" dirty="0">
                <a:latin typeface="Arial"/>
                <a:cs typeface="Arial"/>
              </a:rPr>
              <a:t>septum</a:t>
            </a:r>
          </a:p>
        </p:txBody>
      </p:sp>
      <p:sp>
        <p:nvSpPr>
          <p:cNvPr id="88070" name="Text Box 20"/>
          <p:cNvSpPr txBox="1">
            <a:spLocks noChangeArrowheads="1"/>
          </p:cNvSpPr>
          <p:nvPr/>
        </p:nvSpPr>
        <p:spPr bwMode="auto">
          <a:xfrm>
            <a:off x="777250" y="5388725"/>
            <a:ext cx="7773464" cy="1200329"/>
          </a:xfrm>
          <a:prstGeom prst="rect">
            <a:avLst/>
          </a:prstGeom>
          <a:noFill/>
          <a:ln w="25400"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Fast bumper deflects the whole beam onto the septum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Beam extracted in a few turns, with the machine tune rotating the beam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Intrinsically a high-loss process: thin septum essential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Often combine thin electrostatic septa with magnetic septa</a:t>
            </a:r>
          </a:p>
        </p:txBody>
      </p:sp>
      <p:sp>
        <p:nvSpPr>
          <p:cNvPr id="88071" name="Rectangle 2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Non-resonant multi-turn extraction</a:t>
            </a:r>
          </a:p>
        </p:txBody>
      </p:sp>
      <p:sp>
        <p:nvSpPr>
          <p:cNvPr id="88072" name="Freeform 24"/>
          <p:cNvSpPr>
            <a:spLocks/>
          </p:cNvSpPr>
          <p:nvPr/>
        </p:nvSpPr>
        <p:spPr bwMode="auto">
          <a:xfrm>
            <a:off x="409575" y="1419225"/>
            <a:ext cx="8058150" cy="3090863"/>
          </a:xfrm>
          <a:custGeom>
            <a:avLst/>
            <a:gdLst>
              <a:gd name="T0" fmla="*/ 2147483647 w 5076"/>
              <a:gd name="T1" fmla="*/ 2147483647 h 1947"/>
              <a:gd name="T2" fmla="*/ 2147483647 w 5076"/>
              <a:gd name="T3" fmla="*/ 2147483647 h 1947"/>
              <a:gd name="T4" fmla="*/ 2147483647 w 5076"/>
              <a:gd name="T5" fmla="*/ 2147483647 h 1947"/>
              <a:gd name="T6" fmla="*/ 2147483647 w 5076"/>
              <a:gd name="T7" fmla="*/ 166330347 h 1947"/>
              <a:gd name="T8" fmla="*/ 2147483647 w 5076"/>
              <a:gd name="T9" fmla="*/ 60483769 h 1947"/>
              <a:gd name="T10" fmla="*/ 2147483647 w 5076"/>
              <a:gd name="T11" fmla="*/ 0 h 1947"/>
              <a:gd name="T12" fmla="*/ 2147483647 w 5076"/>
              <a:gd name="T13" fmla="*/ 423386411 h 1947"/>
              <a:gd name="T14" fmla="*/ 2147483647 w 5076"/>
              <a:gd name="T15" fmla="*/ 317539758 h 1947"/>
              <a:gd name="T16" fmla="*/ 2147483647 w 5076"/>
              <a:gd name="T17" fmla="*/ 2147483647 h 1947"/>
              <a:gd name="T18" fmla="*/ 2147483647 w 5076"/>
              <a:gd name="T19" fmla="*/ 2147483647 h 1947"/>
              <a:gd name="T20" fmla="*/ 2147483647 w 5076"/>
              <a:gd name="T21" fmla="*/ 2147483647 h 1947"/>
              <a:gd name="T22" fmla="*/ 1043344683 w 5076"/>
              <a:gd name="T23" fmla="*/ 2147483647 h 1947"/>
              <a:gd name="T24" fmla="*/ 544353739 w 5076"/>
              <a:gd name="T25" fmla="*/ 2147483647 h 1947"/>
              <a:gd name="T26" fmla="*/ 544353739 w 5076"/>
              <a:gd name="T27" fmla="*/ 2147483647 h 1947"/>
              <a:gd name="T28" fmla="*/ 0 w 5076"/>
              <a:gd name="T29" fmla="*/ 2147483647 h 1947"/>
              <a:gd name="T30" fmla="*/ 529232807 w 5076"/>
              <a:gd name="T31" fmla="*/ 2147483647 h 1947"/>
              <a:gd name="T32" fmla="*/ 529232807 w 5076"/>
              <a:gd name="T33" fmla="*/ 2147483647 h 1947"/>
              <a:gd name="T34" fmla="*/ 1073586546 w 5076"/>
              <a:gd name="T35" fmla="*/ 2147483647 h 1947"/>
              <a:gd name="T36" fmla="*/ 2147483647 w 5076"/>
              <a:gd name="T37" fmla="*/ 2147483647 h 1947"/>
              <a:gd name="T38" fmla="*/ 2147483647 w 5076"/>
              <a:gd name="T39" fmla="*/ 2147483647 h 1947"/>
              <a:gd name="T40" fmla="*/ 2147483647 w 5076"/>
              <a:gd name="T41" fmla="*/ 2147483647 h 1947"/>
              <a:gd name="T42" fmla="*/ 2147483647 w 5076"/>
              <a:gd name="T43" fmla="*/ 2147483647 h 1947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076"/>
              <a:gd name="T67" fmla="*/ 0 h 1947"/>
              <a:gd name="T68" fmla="*/ 5076 w 5076"/>
              <a:gd name="T69" fmla="*/ 1947 h 1947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076" h="1947">
                <a:moveTo>
                  <a:pt x="5072" y="1644"/>
                </a:moveTo>
                <a:lnTo>
                  <a:pt x="4068" y="1644"/>
                </a:lnTo>
                <a:lnTo>
                  <a:pt x="2256" y="1020"/>
                </a:lnTo>
                <a:lnTo>
                  <a:pt x="1260" y="66"/>
                </a:lnTo>
                <a:lnTo>
                  <a:pt x="1302" y="24"/>
                </a:lnTo>
                <a:lnTo>
                  <a:pt x="1128" y="0"/>
                </a:lnTo>
                <a:lnTo>
                  <a:pt x="1146" y="168"/>
                </a:lnTo>
                <a:lnTo>
                  <a:pt x="1200" y="126"/>
                </a:lnTo>
                <a:lnTo>
                  <a:pt x="2232" y="1104"/>
                </a:lnTo>
                <a:lnTo>
                  <a:pt x="2580" y="1242"/>
                </a:lnTo>
                <a:lnTo>
                  <a:pt x="1740" y="954"/>
                </a:lnTo>
                <a:lnTo>
                  <a:pt x="414" y="1662"/>
                </a:lnTo>
                <a:lnTo>
                  <a:pt x="216" y="1662"/>
                </a:lnTo>
                <a:lnTo>
                  <a:pt x="216" y="1584"/>
                </a:lnTo>
                <a:lnTo>
                  <a:pt x="0" y="1776"/>
                </a:lnTo>
                <a:lnTo>
                  <a:pt x="210" y="1947"/>
                </a:lnTo>
                <a:lnTo>
                  <a:pt x="210" y="1860"/>
                </a:lnTo>
                <a:lnTo>
                  <a:pt x="426" y="1860"/>
                </a:lnTo>
                <a:lnTo>
                  <a:pt x="1746" y="1152"/>
                </a:lnTo>
                <a:lnTo>
                  <a:pt x="4062" y="1890"/>
                </a:lnTo>
                <a:lnTo>
                  <a:pt x="5076" y="1886"/>
                </a:lnTo>
                <a:lnTo>
                  <a:pt x="5072" y="1644"/>
                </a:lnTo>
                <a:close/>
              </a:path>
            </a:pathLst>
          </a:custGeom>
          <a:solidFill>
            <a:srgbClr val="FF0000">
              <a:alpha val="14902"/>
            </a:srgbClr>
          </a:solidFill>
          <a:ln w="15875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grpSp>
        <p:nvGrpSpPr>
          <p:cNvPr id="88073" name="Group 25"/>
          <p:cNvGrpSpPr>
            <a:grpSpLocks/>
          </p:cNvGrpSpPr>
          <p:nvPr/>
        </p:nvGrpSpPr>
        <p:grpSpPr bwMode="auto">
          <a:xfrm rot="20687167">
            <a:off x="3265429" y="2310491"/>
            <a:ext cx="1136650" cy="784222"/>
            <a:chOff x="1799" y="1260"/>
            <a:chExt cx="716" cy="494"/>
          </a:xfrm>
        </p:grpSpPr>
        <p:sp>
          <p:nvSpPr>
            <p:cNvPr id="88079" name="Rectangle 9"/>
            <p:cNvSpPr>
              <a:spLocks noChangeArrowheads="1"/>
            </p:cNvSpPr>
            <p:nvPr/>
          </p:nvSpPr>
          <p:spPr bwMode="auto">
            <a:xfrm rot="2016056">
              <a:off x="1799" y="1725"/>
              <a:ext cx="466" cy="2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88080" name="Rectangle 10"/>
            <p:cNvSpPr>
              <a:spLocks noChangeArrowheads="1"/>
            </p:cNvSpPr>
            <p:nvPr/>
          </p:nvSpPr>
          <p:spPr bwMode="auto">
            <a:xfrm rot="2144111">
              <a:off x="2046" y="1260"/>
              <a:ext cx="469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88074" name="Rectangle 26"/>
          <p:cNvSpPr>
            <a:spLocks noChangeArrowheads="1"/>
          </p:cNvSpPr>
          <p:nvPr/>
        </p:nvSpPr>
        <p:spPr bwMode="auto">
          <a:xfrm>
            <a:off x="2978150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8075" name="Rectangle 27"/>
          <p:cNvSpPr>
            <a:spLocks noChangeArrowheads="1"/>
          </p:cNvSpPr>
          <p:nvPr/>
        </p:nvSpPr>
        <p:spPr bwMode="auto">
          <a:xfrm>
            <a:off x="6697663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8076" name="Text Box 28"/>
          <p:cNvSpPr txBox="1">
            <a:spLocks noChangeArrowheads="1"/>
          </p:cNvSpPr>
          <p:nvPr/>
        </p:nvSpPr>
        <p:spPr bwMode="auto">
          <a:xfrm>
            <a:off x="649083" y="4933410"/>
            <a:ext cx="307063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Fast closed orbit bumpers</a:t>
            </a:r>
          </a:p>
        </p:txBody>
      </p:sp>
      <p:sp>
        <p:nvSpPr>
          <p:cNvPr id="88077" name="Line 29"/>
          <p:cNvSpPr>
            <a:spLocks noChangeShapeType="1"/>
          </p:cNvSpPr>
          <p:nvPr/>
        </p:nvSpPr>
        <p:spPr bwMode="auto">
          <a:xfrm>
            <a:off x="219075" y="422592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88078" name="Rectangle 30"/>
          <p:cNvSpPr>
            <a:spLocks noChangeArrowheads="1"/>
          </p:cNvSpPr>
          <p:nvPr/>
        </p:nvSpPr>
        <p:spPr bwMode="auto">
          <a:xfrm>
            <a:off x="2158113" y="923742"/>
            <a:ext cx="649773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spcBef>
                <a:spcPct val="20000"/>
              </a:spcBef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Beam bumped to septum; part of beam ‘shaved’ off each turn</a:t>
            </a:r>
          </a:p>
        </p:txBody>
      </p:sp>
      <p:sp>
        <p:nvSpPr>
          <p:cNvPr id="18" name="Rectangle 10"/>
          <p:cNvSpPr>
            <a:spLocks noChangeArrowheads="1"/>
          </p:cNvSpPr>
          <p:nvPr/>
        </p:nvSpPr>
        <p:spPr bwMode="auto">
          <a:xfrm rot="1204784">
            <a:off x="4270658" y="2930979"/>
            <a:ext cx="658727" cy="129667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3" name="Straight Connector 2"/>
          <p:cNvCxnSpPr/>
          <p:nvPr/>
        </p:nvCxnSpPr>
        <p:spPr bwMode="auto">
          <a:xfrm>
            <a:off x="4192525" y="3277210"/>
            <a:ext cx="609495" cy="20857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4799685" y="2366470"/>
            <a:ext cx="21250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dirty="0">
                <a:latin typeface="Arial"/>
                <a:cs typeface="Arial"/>
              </a:rPr>
              <a:t>Electrostatic septum</a:t>
            </a: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946540" y="2442365"/>
            <a:ext cx="6165795" cy="4477805"/>
            <a:chOff x="3870645" y="2366470"/>
            <a:chExt cx="6165795" cy="4477805"/>
          </a:xfrm>
        </p:grpSpPr>
        <p:pic>
          <p:nvPicPr>
            <p:cNvPr id="2" name="Picture 1" descr="Screen Shot 2016-09-20 at 17.19.1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0645" y="2669698"/>
              <a:ext cx="5255055" cy="4174577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 bwMode="auto">
            <a:xfrm>
              <a:off x="8822120" y="2366470"/>
              <a:ext cx="1214320" cy="174558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8909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Non-resonant multi-turn extraction</a:t>
            </a:r>
          </a:p>
        </p:txBody>
      </p:sp>
      <p:sp>
        <p:nvSpPr>
          <p:cNvPr id="89091" name="Rectangle 18"/>
          <p:cNvSpPr>
            <a:spLocks noGrp="1" noChangeArrowheads="1"/>
          </p:cNvSpPr>
          <p:nvPr>
            <p:ph type="body" sz="half" idx="1"/>
          </p:nvPr>
        </p:nvSpPr>
        <p:spPr>
          <a:xfrm>
            <a:off x="245985" y="1000125"/>
            <a:ext cx="8652030" cy="4525963"/>
          </a:xfrm>
          <a:noFill/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Example system: CERN PS to SPS Fixed-Target ‘continuous transfer’.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Accelerate beam in PS to 14 </a:t>
            </a:r>
            <a:r>
              <a:rPr lang="en-US" altLang="en-US" dirty="0" err="1">
                <a:latin typeface="Arial"/>
                <a:cs typeface="Arial"/>
              </a:rPr>
              <a:t>GeV</a:t>
            </a:r>
            <a:r>
              <a:rPr lang="en-US" altLang="en-US" dirty="0">
                <a:latin typeface="Arial"/>
                <a:cs typeface="Arial"/>
              </a:rPr>
              <a:t>/c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Empty PS machine (2.1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r>
              <a:rPr lang="en-US" altLang="en-US" dirty="0">
                <a:latin typeface="Arial"/>
                <a:cs typeface="Arial"/>
              </a:rPr>
              <a:t> long) in 5 turns into SPS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Do it again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Fill SPS machine (11 x C</a:t>
            </a:r>
            <a:r>
              <a:rPr lang="en-US" altLang="en-US" baseline="-25000" dirty="0">
                <a:latin typeface="Arial"/>
                <a:cs typeface="Arial"/>
              </a:rPr>
              <a:t>PS</a:t>
            </a:r>
            <a:r>
              <a:rPr lang="en-US" altLang="en-US" dirty="0">
                <a:latin typeface="Arial"/>
                <a:cs typeface="Arial"/>
              </a:rPr>
              <a:t>, 23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r>
              <a:rPr lang="en-US" altLang="en-US" dirty="0">
                <a:latin typeface="Arial"/>
                <a:cs typeface="Arial"/>
              </a:rPr>
              <a:t> long)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Quasi-continuous beam in SPS (2 x 1 </a:t>
            </a:r>
            <a:r>
              <a:rPr lang="en-US" altLang="en-US" dirty="0" err="1">
                <a:latin typeface="Arial"/>
                <a:cs typeface="Arial"/>
              </a:rPr>
              <a:t>μs</a:t>
            </a:r>
            <a:r>
              <a:rPr lang="en-US" altLang="en-US" dirty="0">
                <a:latin typeface="Arial"/>
                <a:cs typeface="Arial"/>
              </a:rPr>
              <a:t> gaps)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Total intensity per PS extraction ≈ 2.5 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</a:t>
            </a:r>
            <a:r>
              <a:rPr lang="en-US" altLang="en-US" dirty="0">
                <a:latin typeface="Arial"/>
                <a:cs typeface="Arial"/>
              </a:rPr>
              <a:t> 10</a:t>
            </a:r>
            <a:r>
              <a:rPr lang="en-US" altLang="en-US" baseline="30000" dirty="0">
                <a:latin typeface="Arial"/>
                <a:cs typeface="Arial"/>
              </a:rPr>
              <a:t>13</a:t>
            </a:r>
            <a:r>
              <a:rPr lang="en-US" altLang="en-US" dirty="0">
                <a:latin typeface="Arial"/>
                <a:cs typeface="Arial"/>
              </a:rPr>
              <a:t> p+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Total intensity in SPS ≈ 5 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</a:t>
            </a:r>
            <a:r>
              <a:rPr lang="en-US" altLang="en-US" dirty="0">
                <a:latin typeface="Arial"/>
                <a:cs typeface="Arial"/>
              </a:rPr>
              <a:t> 10</a:t>
            </a:r>
            <a:r>
              <a:rPr lang="en-US" altLang="en-US" baseline="30000" dirty="0">
                <a:latin typeface="Arial"/>
                <a:cs typeface="Arial"/>
              </a:rPr>
              <a:t>13</a:t>
            </a:r>
            <a:r>
              <a:rPr lang="en-US" altLang="en-US" dirty="0">
                <a:latin typeface="Arial"/>
                <a:cs typeface="Arial"/>
              </a:rPr>
              <a:t> p+</a:t>
            </a:r>
          </a:p>
          <a:p>
            <a:pPr eaLnBrk="1" hangingPunct="1"/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7" name="Freeform 6"/>
          <p:cNvSpPr/>
          <p:nvPr/>
        </p:nvSpPr>
        <p:spPr>
          <a:xfrm rot="15184633">
            <a:off x="6782113" y="2327874"/>
            <a:ext cx="1682754" cy="2311093"/>
          </a:xfrm>
          <a:custGeom>
            <a:avLst/>
            <a:gdLst>
              <a:gd name="connsiteX0" fmla="*/ 1117606 w 1140090"/>
              <a:gd name="connsiteY0" fmla="*/ 0 h 814323"/>
              <a:gd name="connsiteX1" fmla="*/ 6 w 1140090"/>
              <a:gd name="connsiteY1" fmla="*/ 812800 h 814323"/>
              <a:gd name="connsiteX2" fmla="*/ 1100673 w 1140090"/>
              <a:gd name="connsiteY2" fmla="*/ 211667 h 814323"/>
              <a:gd name="connsiteX3" fmla="*/ 914406 w 1140090"/>
              <a:gd name="connsiteY3" fmla="*/ 524933 h 814323"/>
              <a:gd name="connsiteX4" fmla="*/ 914406 w 1140090"/>
              <a:gd name="connsiteY4" fmla="*/ 524933 h 814323"/>
              <a:gd name="connsiteX0" fmla="*/ 1117606 w 1144586"/>
              <a:gd name="connsiteY0" fmla="*/ 0 h 872066"/>
              <a:gd name="connsiteX1" fmla="*/ 6 w 1144586"/>
              <a:gd name="connsiteY1" fmla="*/ 812800 h 872066"/>
              <a:gd name="connsiteX2" fmla="*/ 1100673 w 1144586"/>
              <a:gd name="connsiteY2" fmla="*/ 211667 h 872066"/>
              <a:gd name="connsiteX3" fmla="*/ 914406 w 1144586"/>
              <a:gd name="connsiteY3" fmla="*/ 524933 h 872066"/>
              <a:gd name="connsiteX4" fmla="*/ 804339 w 1144586"/>
              <a:gd name="connsiteY4" fmla="*/ 872066 h 872066"/>
              <a:gd name="connsiteX0" fmla="*/ 1118626 w 1118626"/>
              <a:gd name="connsiteY0" fmla="*/ 0 h 872066"/>
              <a:gd name="connsiteX1" fmla="*/ 1026 w 1118626"/>
              <a:gd name="connsiteY1" fmla="*/ 812800 h 872066"/>
              <a:gd name="connsiteX2" fmla="*/ 915426 w 1118626"/>
              <a:gd name="connsiteY2" fmla="*/ 524933 h 872066"/>
              <a:gd name="connsiteX3" fmla="*/ 805359 w 1118626"/>
              <a:gd name="connsiteY3" fmla="*/ 872066 h 872066"/>
              <a:gd name="connsiteX0" fmla="*/ 1120416 w 1120416"/>
              <a:gd name="connsiteY0" fmla="*/ 0 h 893276"/>
              <a:gd name="connsiteX1" fmla="*/ 2816 w 1120416"/>
              <a:gd name="connsiteY1" fmla="*/ 812800 h 893276"/>
              <a:gd name="connsiteX2" fmla="*/ 807149 w 1120416"/>
              <a:gd name="connsiteY2" fmla="*/ 872066 h 893276"/>
              <a:gd name="connsiteX0" fmla="*/ 1206665 w 1206665"/>
              <a:gd name="connsiteY0" fmla="*/ 0 h 1373954"/>
              <a:gd name="connsiteX1" fmla="*/ 4398 w 1206665"/>
              <a:gd name="connsiteY1" fmla="*/ 1261534 h 1373954"/>
              <a:gd name="connsiteX2" fmla="*/ 808731 w 1206665"/>
              <a:gd name="connsiteY2" fmla="*/ 1320800 h 1373954"/>
              <a:gd name="connsiteX0" fmla="*/ 453000 w 453000"/>
              <a:gd name="connsiteY0" fmla="*/ 0 h 1320800"/>
              <a:gd name="connsiteX1" fmla="*/ 215933 w 453000"/>
              <a:gd name="connsiteY1" fmla="*/ 592668 h 1320800"/>
              <a:gd name="connsiteX2" fmla="*/ 55066 w 453000"/>
              <a:gd name="connsiteY2" fmla="*/ 1320800 h 1320800"/>
              <a:gd name="connsiteX0" fmla="*/ 695503 w 695503"/>
              <a:gd name="connsiteY0" fmla="*/ 0 h 914400"/>
              <a:gd name="connsiteX1" fmla="*/ 458436 w 695503"/>
              <a:gd name="connsiteY1" fmla="*/ 592668 h 914400"/>
              <a:gd name="connsiteX2" fmla="*/ 35102 w 695503"/>
              <a:gd name="connsiteY2" fmla="*/ 914400 h 914400"/>
              <a:gd name="connsiteX0" fmla="*/ 660401 w 660401"/>
              <a:gd name="connsiteY0" fmla="*/ 0 h 914400"/>
              <a:gd name="connsiteX1" fmla="*/ 0 w 660401"/>
              <a:gd name="connsiteY1" fmla="*/ 914400 h 914400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04335 w 804335"/>
              <a:gd name="connsiteY0" fmla="*/ 0 h 804333"/>
              <a:gd name="connsiteX1" fmla="*/ 0 w 804335"/>
              <a:gd name="connsiteY1" fmla="*/ 804333 h 804333"/>
              <a:gd name="connsiteX0" fmla="*/ 838202 w 838202"/>
              <a:gd name="connsiteY0" fmla="*/ 0 h 761999"/>
              <a:gd name="connsiteX1" fmla="*/ 0 w 838202"/>
              <a:gd name="connsiteY1" fmla="*/ 761999 h 761999"/>
              <a:gd name="connsiteX0" fmla="*/ 838202 w 838908"/>
              <a:gd name="connsiteY0" fmla="*/ 0 h 761999"/>
              <a:gd name="connsiteX1" fmla="*/ 0 w 838908"/>
              <a:gd name="connsiteY1" fmla="*/ 761999 h 761999"/>
              <a:gd name="connsiteX0" fmla="*/ 838202 w 838371"/>
              <a:gd name="connsiteY0" fmla="*/ 0 h 761999"/>
              <a:gd name="connsiteX1" fmla="*/ 0 w 838371"/>
              <a:gd name="connsiteY1" fmla="*/ 761999 h 761999"/>
              <a:gd name="connsiteX0" fmla="*/ 829735 w 829942"/>
              <a:gd name="connsiteY0" fmla="*/ 0 h 558799"/>
              <a:gd name="connsiteX1" fmla="*/ 0 w 829942"/>
              <a:gd name="connsiteY1" fmla="*/ 558799 h 558799"/>
              <a:gd name="connsiteX0" fmla="*/ 905935 w 905997"/>
              <a:gd name="connsiteY0" fmla="*/ 0 h 592665"/>
              <a:gd name="connsiteX1" fmla="*/ 0 w 905997"/>
              <a:gd name="connsiteY1" fmla="*/ 592665 h 592665"/>
              <a:gd name="connsiteX0" fmla="*/ 880535 w 880617"/>
              <a:gd name="connsiteY0" fmla="*/ 0 h 863598"/>
              <a:gd name="connsiteX1" fmla="*/ 0 w 880617"/>
              <a:gd name="connsiteY1" fmla="*/ 863598 h 863598"/>
              <a:gd name="connsiteX0" fmla="*/ 880535 w 880617"/>
              <a:gd name="connsiteY0" fmla="*/ 0 h 1075265"/>
              <a:gd name="connsiteX1" fmla="*/ 0 w 880617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880535 w 902554"/>
              <a:gd name="connsiteY0" fmla="*/ 0 h 1075265"/>
              <a:gd name="connsiteX1" fmla="*/ 0 w 902554"/>
              <a:gd name="connsiteY1" fmla="*/ 1075265 h 1075265"/>
              <a:gd name="connsiteX0" fmla="*/ 991290 w 1007398"/>
              <a:gd name="connsiteY0" fmla="*/ 0 h 1245545"/>
              <a:gd name="connsiteX1" fmla="*/ 0 w 1007398"/>
              <a:gd name="connsiteY1" fmla="*/ 1245545 h 1245545"/>
              <a:gd name="connsiteX0" fmla="*/ 1021496 w 1036456"/>
              <a:gd name="connsiteY0" fmla="*/ 0 h 1427178"/>
              <a:gd name="connsiteX1" fmla="*/ 0 w 1036456"/>
              <a:gd name="connsiteY1" fmla="*/ 1427178 h 1427178"/>
              <a:gd name="connsiteX0" fmla="*/ 1061770 w 1075415"/>
              <a:gd name="connsiteY0" fmla="*/ 0 h 1427178"/>
              <a:gd name="connsiteX1" fmla="*/ 0 w 1075415"/>
              <a:gd name="connsiteY1" fmla="*/ 1427178 h 14271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075415" h="1427178">
                <a:moveTo>
                  <a:pt x="1061770" y="0"/>
                </a:moveTo>
                <a:cubicBezTo>
                  <a:pt x="1149257" y="437445"/>
                  <a:pt x="818445" y="1421534"/>
                  <a:pt x="0" y="1427178"/>
                </a:cubicBezTo>
              </a:path>
            </a:pathLst>
          </a:custGeom>
          <a:ln w="25400">
            <a:solidFill>
              <a:srgbClr val="FF0000"/>
            </a:solidFill>
            <a:tailEnd type="stealth" w="lg" len="lg"/>
          </a:ln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95150" y="5705850"/>
            <a:ext cx="18012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Extracted beam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8135930" y="2680193"/>
            <a:ext cx="762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beam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2526040" y="4871005"/>
            <a:ext cx="13395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To the SPS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8159679" y="6474943"/>
            <a:ext cx="9544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dirty="0">
                <a:latin typeface="Arial"/>
                <a:cs typeface="Arial"/>
              </a:rPr>
              <a:t>The PS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 bwMode="auto">
          <a:xfrm rot="7684163">
            <a:off x="4575114" y="5788603"/>
            <a:ext cx="1366110" cy="235274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flipH="1" flipV="1">
            <a:off x="3661260" y="5326375"/>
            <a:ext cx="1669690" cy="1138425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stealth" w="lg" len="lg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/>
      <p:bldP spid="11" grpId="0"/>
      <p:bldP spid="12" grpId="0"/>
      <p:bldP spid="13" grpId="0"/>
      <p:bldP spid="6" grpId="0" animBg="1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Non-resonant multi-turn extraction</a:t>
            </a:r>
          </a:p>
        </p:txBody>
      </p:sp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838200" y="1524000"/>
            <a:ext cx="7453313" cy="456088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894" name="Oval 4"/>
          <p:cNvSpPr>
            <a:spLocks noChangeArrowheads="1"/>
          </p:cNvSpPr>
          <p:nvPr/>
        </p:nvSpPr>
        <p:spPr bwMode="auto">
          <a:xfrm>
            <a:off x="2219325" y="1758950"/>
            <a:ext cx="4097338" cy="4097338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Line 6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7891" name="Object 8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7" name="Oval 9"/>
          <p:cNvSpPr>
            <a:spLocks noChangeArrowheads="1"/>
          </p:cNvSpPr>
          <p:nvPr/>
        </p:nvSpPr>
        <p:spPr bwMode="auto">
          <a:xfrm>
            <a:off x="3054350" y="2593975"/>
            <a:ext cx="2428875" cy="2428875"/>
          </a:xfrm>
          <a:prstGeom prst="ellipse">
            <a:avLst/>
          </a:prstGeom>
          <a:solidFill>
            <a:srgbClr val="E3F2F3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833438" y="1136650"/>
            <a:ext cx="57186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CERN PS to SPS: 5-turn continuous transfer – 1</a:t>
            </a:r>
            <a:r>
              <a:rPr lang="en-US" altLang="en-US" baseline="30000" dirty="0">
                <a:latin typeface="Arial"/>
                <a:cs typeface="Arial"/>
                <a:sym typeface="Symbol" pitchFamily="18" charset="2"/>
              </a:rPr>
              <a:t>st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 turn 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928688" y="1608138"/>
            <a:ext cx="1050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Q</a:t>
            </a:r>
            <a:r>
              <a:rPr lang="en-US" altLang="en-US" baseline="-25000">
                <a:latin typeface="+mj-lt"/>
                <a:sym typeface="Symbol" pitchFamily="18" charset="2"/>
              </a:rPr>
              <a:t>h</a:t>
            </a:r>
            <a:r>
              <a:rPr lang="en-US" altLang="en-US">
                <a:latin typeface="+mj-lt"/>
                <a:sym typeface="Symbol" pitchFamily="18" charset="2"/>
              </a:rPr>
              <a:t> = 0.25</a:t>
            </a: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799013" y="1531938"/>
            <a:ext cx="76200" cy="455295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901" name="Rectangle 15"/>
          <p:cNvSpPr>
            <a:spLocks noChangeArrowheads="1"/>
          </p:cNvSpPr>
          <p:nvPr/>
        </p:nvSpPr>
        <p:spPr bwMode="auto">
          <a:xfrm>
            <a:off x="6242050" y="4946650"/>
            <a:ext cx="2049463" cy="113823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902" name="Freeform 16"/>
          <p:cNvSpPr>
            <a:spLocks/>
          </p:cNvSpPr>
          <p:nvPr/>
        </p:nvSpPr>
        <p:spPr bwMode="auto">
          <a:xfrm>
            <a:off x="6343650" y="5172075"/>
            <a:ext cx="1638300" cy="800100"/>
          </a:xfrm>
          <a:custGeom>
            <a:avLst/>
            <a:gdLst>
              <a:gd name="T0" fmla="*/ 0 w 1032"/>
              <a:gd name="T1" fmla="*/ 1270158839 h 504"/>
              <a:gd name="T2" fmla="*/ 78124038 w 1032"/>
              <a:gd name="T3" fmla="*/ 607358501 h 504"/>
              <a:gd name="T4" fmla="*/ 2011084530 w 1032"/>
              <a:gd name="T5" fmla="*/ 604837552 h 504"/>
              <a:gd name="T6" fmla="*/ 2056447321 w 1032"/>
              <a:gd name="T7" fmla="*/ 0 h 504"/>
              <a:gd name="T8" fmla="*/ 2147483647 w 1032"/>
              <a:gd name="T9" fmla="*/ 0 h 504"/>
              <a:gd name="T10" fmla="*/ 2147483647 w 1032"/>
              <a:gd name="T11" fmla="*/ 1270158839 h 5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2"/>
              <a:gd name="T19" fmla="*/ 0 h 504"/>
              <a:gd name="T20" fmla="*/ 1032 w 1032"/>
              <a:gd name="T21" fmla="*/ 504 h 5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2" h="504">
                <a:moveTo>
                  <a:pt x="0" y="504"/>
                </a:moveTo>
                <a:lnTo>
                  <a:pt x="31" y="241"/>
                </a:lnTo>
                <a:lnTo>
                  <a:pt x="798" y="240"/>
                </a:lnTo>
                <a:lnTo>
                  <a:pt x="816" y="0"/>
                </a:lnTo>
                <a:lnTo>
                  <a:pt x="996" y="0"/>
                </a:lnTo>
                <a:lnTo>
                  <a:pt x="1032" y="50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3" name="Line 17"/>
          <p:cNvSpPr>
            <a:spLocks noChangeShapeType="1"/>
          </p:cNvSpPr>
          <p:nvPr/>
        </p:nvSpPr>
        <p:spPr bwMode="auto">
          <a:xfrm>
            <a:off x="63928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4" name="Line 18"/>
          <p:cNvSpPr>
            <a:spLocks noChangeShapeType="1"/>
          </p:cNvSpPr>
          <p:nvPr/>
        </p:nvSpPr>
        <p:spPr bwMode="auto">
          <a:xfrm>
            <a:off x="66976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5" name="Line 19"/>
          <p:cNvSpPr>
            <a:spLocks noChangeShapeType="1"/>
          </p:cNvSpPr>
          <p:nvPr/>
        </p:nvSpPr>
        <p:spPr bwMode="auto">
          <a:xfrm>
            <a:off x="7000875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6" name="Line 20"/>
          <p:cNvSpPr>
            <a:spLocks noChangeShapeType="1"/>
          </p:cNvSpPr>
          <p:nvPr/>
        </p:nvSpPr>
        <p:spPr bwMode="auto">
          <a:xfrm>
            <a:off x="7304088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7" name="Line 21"/>
          <p:cNvSpPr>
            <a:spLocks noChangeShapeType="1"/>
          </p:cNvSpPr>
          <p:nvPr/>
        </p:nvSpPr>
        <p:spPr bwMode="auto">
          <a:xfrm>
            <a:off x="76073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8" name="Line 22"/>
          <p:cNvSpPr>
            <a:spLocks noChangeShapeType="1"/>
          </p:cNvSpPr>
          <p:nvPr/>
        </p:nvSpPr>
        <p:spPr bwMode="auto">
          <a:xfrm>
            <a:off x="79121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9" name="Text Box 23"/>
          <p:cNvSpPr txBox="1">
            <a:spLocks noChangeArrowheads="1"/>
          </p:cNvSpPr>
          <p:nvPr/>
        </p:nvSpPr>
        <p:spPr bwMode="auto">
          <a:xfrm>
            <a:off x="6408738" y="5662613"/>
            <a:ext cx="146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1     2     3     4     5</a:t>
            </a:r>
          </a:p>
        </p:txBody>
      </p:sp>
      <p:sp>
        <p:nvSpPr>
          <p:cNvPr id="37910" name="Text Box 24"/>
          <p:cNvSpPr txBox="1">
            <a:spLocks noChangeArrowheads="1"/>
          </p:cNvSpPr>
          <p:nvPr/>
        </p:nvSpPr>
        <p:spPr bwMode="auto">
          <a:xfrm>
            <a:off x="6318250" y="5022850"/>
            <a:ext cx="120967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Bump vs. turn</a:t>
            </a:r>
          </a:p>
        </p:txBody>
      </p:sp>
      <p:sp>
        <p:nvSpPr>
          <p:cNvPr id="37911" name="Line 25"/>
          <p:cNvSpPr>
            <a:spLocks noChangeShapeType="1"/>
          </p:cNvSpPr>
          <p:nvPr/>
        </p:nvSpPr>
        <p:spPr bwMode="auto">
          <a:xfrm flipH="1">
            <a:off x="3176588" y="3276600"/>
            <a:ext cx="1622425" cy="0"/>
          </a:xfrm>
          <a:prstGeom prst="line">
            <a:avLst/>
          </a:prstGeom>
          <a:noFill/>
          <a:ln w="508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12" name="Line 26"/>
          <p:cNvSpPr>
            <a:spLocks noChangeShapeType="1"/>
          </p:cNvSpPr>
          <p:nvPr/>
        </p:nvSpPr>
        <p:spPr bwMode="auto">
          <a:xfrm flipH="1" flipV="1">
            <a:off x="3736975" y="3276600"/>
            <a:ext cx="0" cy="1612900"/>
          </a:xfrm>
          <a:prstGeom prst="line">
            <a:avLst/>
          </a:prstGeom>
          <a:noFill/>
          <a:ln w="508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13" name="Line 27"/>
          <p:cNvSpPr>
            <a:spLocks noChangeShapeType="1"/>
          </p:cNvSpPr>
          <p:nvPr/>
        </p:nvSpPr>
        <p:spPr bwMode="auto">
          <a:xfrm flipH="1">
            <a:off x="3736975" y="4264025"/>
            <a:ext cx="1062038" cy="0"/>
          </a:xfrm>
          <a:prstGeom prst="line">
            <a:avLst/>
          </a:prstGeom>
          <a:noFill/>
          <a:ln w="508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14" name="Text Box 29"/>
          <p:cNvSpPr txBox="1">
            <a:spLocks noChangeArrowheads="1"/>
          </p:cNvSpPr>
          <p:nvPr/>
        </p:nvSpPr>
        <p:spPr bwMode="auto">
          <a:xfrm>
            <a:off x="4951413" y="35814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1</a:t>
            </a:r>
          </a:p>
        </p:txBody>
      </p:sp>
      <p:sp>
        <p:nvSpPr>
          <p:cNvPr id="37915" name="Text Box 30"/>
          <p:cNvSpPr txBox="1">
            <a:spLocks noChangeArrowheads="1"/>
          </p:cNvSpPr>
          <p:nvPr/>
        </p:nvSpPr>
        <p:spPr bwMode="auto">
          <a:xfrm>
            <a:off x="4040188" y="274637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2</a:t>
            </a:r>
          </a:p>
        </p:txBody>
      </p:sp>
      <p:sp>
        <p:nvSpPr>
          <p:cNvPr id="37916" name="Text Box 31"/>
          <p:cNvSpPr txBox="1">
            <a:spLocks noChangeArrowheads="1"/>
          </p:cNvSpPr>
          <p:nvPr/>
        </p:nvSpPr>
        <p:spPr bwMode="auto">
          <a:xfrm>
            <a:off x="3281363" y="3732213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3</a:t>
            </a:r>
          </a:p>
        </p:txBody>
      </p:sp>
      <p:sp>
        <p:nvSpPr>
          <p:cNvPr id="37917" name="Text Box 32"/>
          <p:cNvSpPr txBox="1">
            <a:spLocks noChangeArrowheads="1"/>
          </p:cNvSpPr>
          <p:nvPr/>
        </p:nvSpPr>
        <p:spPr bwMode="auto">
          <a:xfrm>
            <a:off x="4192588" y="4340225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4</a:t>
            </a:r>
          </a:p>
        </p:txBody>
      </p:sp>
      <p:sp>
        <p:nvSpPr>
          <p:cNvPr id="37918" name="Text Box 34"/>
          <p:cNvSpPr txBox="1">
            <a:spLocks noChangeArrowheads="1"/>
          </p:cNvSpPr>
          <p:nvPr/>
        </p:nvSpPr>
        <p:spPr bwMode="auto">
          <a:xfrm>
            <a:off x="4116388" y="35814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5</a:t>
            </a:r>
          </a:p>
        </p:txBody>
      </p:sp>
      <p:sp>
        <p:nvSpPr>
          <p:cNvPr id="37919" name="Text Box 35"/>
          <p:cNvSpPr txBox="1">
            <a:spLocks noChangeArrowheads="1"/>
          </p:cNvSpPr>
          <p:nvPr/>
        </p:nvSpPr>
        <p:spPr bwMode="auto">
          <a:xfrm>
            <a:off x="4895052" y="1531938"/>
            <a:ext cx="8937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</a:t>
            </a:r>
          </a:p>
        </p:txBody>
      </p:sp>
      <p:sp>
        <p:nvSpPr>
          <p:cNvPr id="37920" name="Line 38"/>
          <p:cNvSpPr>
            <a:spLocks noChangeShapeType="1"/>
          </p:cNvSpPr>
          <p:nvPr/>
        </p:nvSpPr>
        <p:spPr bwMode="auto">
          <a:xfrm flipV="1">
            <a:off x="5103813" y="2062163"/>
            <a:ext cx="0" cy="14414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Non-resonant multi-turn extraction</a:t>
            </a:r>
          </a:p>
        </p:txBody>
      </p:sp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838200" y="1524000"/>
            <a:ext cx="7453313" cy="456088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894" name="Oval 4"/>
          <p:cNvSpPr>
            <a:spLocks noChangeArrowheads="1"/>
          </p:cNvSpPr>
          <p:nvPr/>
        </p:nvSpPr>
        <p:spPr bwMode="auto">
          <a:xfrm>
            <a:off x="2219325" y="1758950"/>
            <a:ext cx="4097338" cy="4097338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Line 6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7891" name="Object 8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833438" y="1136650"/>
            <a:ext cx="577014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CERN PS to SPS: 5-turn continuous transfer – 2</a:t>
            </a:r>
            <a:r>
              <a:rPr lang="en-US" altLang="en-US" baseline="30000" dirty="0">
                <a:latin typeface="Arial"/>
                <a:cs typeface="Arial"/>
                <a:sym typeface="Symbol" pitchFamily="18" charset="2"/>
              </a:rPr>
              <a:t>nd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 turn 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928688" y="1608138"/>
            <a:ext cx="1050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Q</a:t>
            </a:r>
            <a:r>
              <a:rPr lang="en-US" altLang="en-US" baseline="-25000">
                <a:latin typeface="+mj-lt"/>
                <a:sym typeface="Symbol" pitchFamily="18" charset="2"/>
              </a:rPr>
              <a:t>h</a:t>
            </a:r>
            <a:r>
              <a:rPr lang="en-US" altLang="en-US">
                <a:latin typeface="+mj-lt"/>
                <a:sym typeface="Symbol" pitchFamily="18" charset="2"/>
              </a:rPr>
              <a:t> = 0.25</a:t>
            </a:r>
          </a:p>
        </p:txBody>
      </p:sp>
      <p:sp>
        <p:nvSpPr>
          <p:cNvPr id="37901" name="Rectangle 15"/>
          <p:cNvSpPr>
            <a:spLocks noChangeArrowheads="1"/>
          </p:cNvSpPr>
          <p:nvPr/>
        </p:nvSpPr>
        <p:spPr bwMode="auto">
          <a:xfrm>
            <a:off x="6242050" y="4946650"/>
            <a:ext cx="2049463" cy="113823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902" name="Freeform 16"/>
          <p:cNvSpPr>
            <a:spLocks/>
          </p:cNvSpPr>
          <p:nvPr/>
        </p:nvSpPr>
        <p:spPr bwMode="auto">
          <a:xfrm>
            <a:off x="6343650" y="5172075"/>
            <a:ext cx="1638300" cy="800100"/>
          </a:xfrm>
          <a:custGeom>
            <a:avLst/>
            <a:gdLst>
              <a:gd name="T0" fmla="*/ 0 w 1032"/>
              <a:gd name="T1" fmla="*/ 1270158839 h 504"/>
              <a:gd name="T2" fmla="*/ 78124038 w 1032"/>
              <a:gd name="T3" fmla="*/ 607358501 h 504"/>
              <a:gd name="T4" fmla="*/ 2011084530 w 1032"/>
              <a:gd name="T5" fmla="*/ 604837552 h 504"/>
              <a:gd name="T6" fmla="*/ 2056447321 w 1032"/>
              <a:gd name="T7" fmla="*/ 0 h 504"/>
              <a:gd name="T8" fmla="*/ 2147483647 w 1032"/>
              <a:gd name="T9" fmla="*/ 0 h 504"/>
              <a:gd name="T10" fmla="*/ 2147483647 w 1032"/>
              <a:gd name="T11" fmla="*/ 1270158839 h 5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2"/>
              <a:gd name="T19" fmla="*/ 0 h 504"/>
              <a:gd name="T20" fmla="*/ 1032 w 1032"/>
              <a:gd name="T21" fmla="*/ 504 h 5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2" h="504">
                <a:moveTo>
                  <a:pt x="0" y="504"/>
                </a:moveTo>
                <a:lnTo>
                  <a:pt x="31" y="241"/>
                </a:lnTo>
                <a:lnTo>
                  <a:pt x="798" y="240"/>
                </a:lnTo>
                <a:lnTo>
                  <a:pt x="816" y="0"/>
                </a:lnTo>
                <a:lnTo>
                  <a:pt x="996" y="0"/>
                </a:lnTo>
                <a:lnTo>
                  <a:pt x="1032" y="50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3" name="Line 17"/>
          <p:cNvSpPr>
            <a:spLocks noChangeShapeType="1"/>
          </p:cNvSpPr>
          <p:nvPr/>
        </p:nvSpPr>
        <p:spPr bwMode="auto">
          <a:xfrm>
            <a:off x="63928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4" name="Line 18"/>
          <p:cNvSpPr>
            <a:spLocks noChangeShapeType="1"/>
          </p:cNvSpPr>
          <p:nvPr/>
        </p:nvSpPr>
        <p:spPr bwMode="auto">
          <a:xfrm>
            <a:off x="66976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5" name="Line 19"/>
          <p:cNvSpPr>
            <a:spLocks noChangeShapeType="1"/>
          </p:cNvSpPr>
          <p:nvPr/>
        </p:nvSpPr>
        <p:spPr bwMode="auto">
          <a:xfrm>
            <a:off x="7000875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6" name="Line 20"/>
          <p:cNvSpPr>
            <a:spLocks noChangeShapeType="1"/>
          </p:cNvSpPr>
          <p:nvPr/>
        </p:nvSpPr>
        <p:spPr bwMode="auto">
          <a:xfrm>
            <a:off x="7304088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7" name="Line 21"/>
          <p:cNvSpPr>
            <a:spLocks noChangeShapeType="1"/>
          </p:cNvSpPr>
          <p:nvPr/>
        </p:nvSpPr>
        <p:spPr bwMode="auto">
          <a:xfrm>
            <a:off x="76073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8" name="Line 22"/>
          <p:cNvSpPr>
            <a:spLocks noChangeShapeType="1"/>
          </p:cNvSpPr>
          <p:nvPr/>
        </p:nvSpPr>
        <p:spPr bwMode="auto">
          <a:xfrm>
            <a:off x="79121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9" name="Text Box 23"/>
          <p:cNvSpPr txBox="1">
            <a:spLocks noChangeArrowheads="1"/>
          </p:cNvSpPr>
          <p:nvPr/>
        </p:nvSpPr>
        <p:spPr bwMode="auto">
          <a:xfrm>
            <a:off x="6408738" y="5662613"/>
            <a:ext cx="146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1     2     3     4     5</a:t>
            </a:r>
          </a:p>
        </p:txBody>
      </p:sp>
      <p:sp>
        <p:nvSpPr>
          <p:cNvPr id="37910" name="Text Box 24"/>
          <p:cNvSpPr txBox="1">
            <a:spLocks noChangeArrowheads="1"/>
          </p:cNvSpPr>
          <p:nvPr/>
        </p:nvSpPr>
        <p:spPr bwMode="auto">
          <a:xfrm>
            <a:off x="6318250" y="5022850"/>
            <a:ext cx="120967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Bump vs. turn</a:t>
            </a:r>
          </a:p>
        </p:txBody>
      </p:sp>
      <p:grpSp>
        <p:nvGrpSpPr>
          <p:cNvPr id="2" name="Group 1"/>
          <p:cNvGrpSpPr/>
          <p:nvPr/>
        </p:nvGrpSpPr>
        <p:grpSpPr>
          <a:xfrm rot="5400000">
            <a:off x="3054350" y="2593975"/>
            <a:ext cx="2428875" cy="2428875"/>
            <a:chOff x="3054350" y="2593975"/>
            <a:chExt cx="2428875" cy="2428875"/>
          </a:xfrm>
        </p:grpSpPr>
        <p:sp>
          <p:nvSpPr>
            <p:cNvPr id="37897" name="Oval 9"/>
            <p:cNvSpPr>
              <a:spLocks noChangeArrowheads="1"/>
            </p:cNvSpPr>
            <p:nvPr/>
          </p:nvSpPr>
          <p:spPr bwMode="auto">
            <a:xfrm>
              <a:off x="3054350" y="2593975"/>
              <a:ext cx="2428875" cy="2428875"/>
            </a:xfrm>
            <a:prstGeom prst="ellipse">
              <a:avLst/>
            </a:prstGeom>
            <a:solidFill>
              <a:srgbClr val="E3F2F3"/>
            </a:solidFill>
            <a:ln w="9525" algn="ctr">
              <a:solidFill>
                <a:schemeClr val="accent2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GB" altLang="en-US"/>
            </a:p>
          </p:txBody>
        </p:sp>
        <p:sp>
          <p:nvSpPr>
            <p:cNvPr id="37911" name="Line 25"/>
            <p:cNvSpPr>
              <a:spLocks noChangeShapeType="1"/>
            </p:cNvSpPr>
            <p:nvPr/>
          </p:nvSpPr>
          <p:spPr bwMode="auto">
            <a:xfrm flipH="1">
              <a:off x="3176588" y="3276600"/>
              <a:ext cx="1622425" cy="0"/>
            </a:xfrm>
            <a:prstGeom prst="line">
              <a:avLst/>
            </a:prstGeom>
            <a:noFill/>
            <a:ln w="508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912" name="Line 26"/>
            <p:cNvSpPr>
              <a:spLocks noChangeShapeType="1"/>
            </p:cNvSpPr>
            <p:nvPr/>
          </p:nvSpPr>
          <p:spPr bwMode="auto">
            <a:xfrm flipH="1" flipV="1">
              <a:off x="3736975" y="3276600"/>
              <a:ext cx="0" cy="1612900"/>
            </a:xfrm>
            <a:prstGeom prst="line">
              <a:avLst/>
            </a:prstGeom>
            <a:noFill/>
            <a:ln w="508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913" name="Line 27"/>
            <p:cNvSpPr>
              <a:spLocks noChangeShapeType="1"/>
            </p:cNvSpPr>
            <p:nvPr/>
          </p:nvSpPr>
          <p:spPr bwMode="auto">
            <a:xfrm flipH="1">
              <a:off x="3736975" y="4264025"/>
              <a:ext cx="1062038" cy="0"/>
            </a:xfrm>
            <a:prstGeom prst="line">
              <a:avLst/>
            </a:prstGeom>
            <a:noFill/>
            <a:ln w="508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914" name="Text Box 29"/>
            <p:cNvSpPr txBox="1">
              <a:spLocks noChangeArrowheads="1"/>
            </p:cNvSpPr>
            <p:nvPr/>
          </p:nvSpPr>
          <p:spPr bwMode="auto">
            <a:xfrm>
              <a:off x="4951413" y="3581400"/>
              <a:ext cx="3111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1</a:t>
              </a:r>
            </a:p>
          </p:txBody>
        </p:sp>
        <p:sp>
          <p:nvSpPr>
            <p:cNvPr id="37915" name="Text Box 30"/>
            <p:cNvSpPr txBox="1">
              <a:spLocks noChangeArrowheads="1"/>
            </p:cNvSpPr>
            <p:nvPr/>
          </p:nvSpPr>
          <p:spPr bwMode="auto">
            <a:xfrm>
              <a:off x="4040188" y="2746375"/>
              <a:ext cx="3111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2</a:t>
              </a:r>
            </a:p>
          </p:txBody>
        </p:sp>
        <p:sp>
          <p:nvSpPr>
            <p:cNvPr id="37916" name="Text Box 31"/>
            <p:cNvSpPr txBox="1">
              <a:spLocks noChangeArrowheads="1"/>
            </p:cNvSpPr>
            <p:nvPr/>
          </p:nvSpPr>
          <p:spPr bwMode="auto">
            <a:xfrm>
              <a:off x="3281363" y="3732213"/>
              <a:ext cx="311150" cy="366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3</a:t>
              </a:r>
            </a:p>
          </p:txBody>
        </p:sp>
        <p:sp>
          <p:nvSpPr>
            <p:cNvPr id="37917" name="Text Box 32"/>
            <p:cNvSpPr txBox="1">
              <a:spLocks noChangeArrowheads="1"/>
            </p:cNvSpPr>
            <p:nvPr/>
          </p:nvSpPr>
          <p:spPr bwMode="auto">
            <a:xfrm>
              <a:off x="4192588" y="4340225"/>
              <a:ext cx="3111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/>
                <a:t>4</a:t>
              </a:r>
            </a:p>
          </p:txBody>
        </p:sp>
        <p:sp>
          <p:nvSpPr>
            <p:cNvPr id="37918" name="Text Box 34"/>
            <p:cNvSpPr txBox="1">
              <a:spLocks noChangeArrowheads="1"/>
            </p:cNvSpPr>
            <p:nvPr/>
          </p:nvSpPr>
          <p:spPr bwMode="auto">
            <a:xfrm>
              <a:off x="4116388" y="3581400"/>
              <a:ext cx="3111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dirty="0"/>
                <a:t>5</a:t>
              </a:r>
            </a:p>
          </p:txBody>
        </p:sp>
      </p:grpSp>
      <p:sp>
        <p:nvSpPr>
          <p:cNvPr id="37919" name="Text Box 35"/>
          <p:cNvSpPr txBox="1">
            <a:spLocks noChangeArrowheads="1"/>
          </p:cNvSpPr>
          <p:nvPr/>
        </p:nvSpPr>
        <p:spPr bwMode="auto">
          <a:xfrm>
            <a:off x="4895052" y="1531938"/>
            <a:ext cx="8937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</a:t>
            </a:r>
          </a:p>
        </p:txBody>
      </p:sp>
      <p:sp>
        <p:nvSpPr>
          <p:cNvPr id="37920" name="Line 38"/>
          <p:cNvSpPr>
            <a:spLocks noChangeShapeType="1"/>
          </p:cNvSpPr>
          <p:nvPr/>
        </p:nvSpPr>
        <p:spPr bwMode="auto">
          <a:xfrm flipV="1">
            <a:off x="5103813" y="2062163"/>
            <a:ext cx="0" cy="14414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Rectangle 34"/>
          <p:cNvSpPr/>
          <p:nvPr/>
        </p:nvSpPr>
        <p:spPr bwMode="auto">
          <a:xfrm rot="5400000">
            <a:off x="3926893" y="3504035"/>
            <a:ext cx="758949" cy="25045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Line 26"/>
          <p:cNvSpPr>
            <a:spLocks noChangeShapeType="1"/>
          </p:cNvSpPr>
          <p:nvPr/>
        </p:nvSpPr>
        <p:spPr bwMode="auto">
          <a:xfrm rot="5400000" flipH="1" flipV="1">
            <a:off x="4263785" y="3272575"/>
            <a:ext cx="0" cy="2134330"/>
          </a:xfrm>
          <a:prstGeom prst="line">
            <a:avLst/>
          </a:prstGeom>
          <a:noFill/>
          <a:ln w="508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799013" y="1531938"/>
            <a:ext cx="76200" cy="455295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9513009"/>
      </p:ext>
    </p:extLst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Non-resonant multi-turn extraction</a:t>
            </a:r>
          </a:p>
        </p:txBody>
      </p:sp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838200" y="1524000"/>
            <a:ext cx="7453313" cy="456088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894" name="Oval 4"/>
          <p:cNvSpPr>
            <a:spLocks noChangeArrowheads="1"/>
          </p:cNvSpPr>
          <p:nvPr/>
        </p:nvSpPr>
        <p:spPr bwMode="auto">
          <a:xfrm>
            <a:off x="2219325" y="1758950"/>
            <a:ext cx="4097338" cy="4097338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Line 6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7891" name="Object 8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833438" y="1136650"/>
            <a:ext cx="573580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CERN PS to SPS: 5-turn continuous transfer – 3</a:t>
            </a:r>
            <a:r>
              <a:rPr lang="en-US" altLang="en-US" baseline="30000" dirty="0">
                <a:latin typeface="Arial"/>
                <a:cs typeface="Arial"/>
                <a:sym typeface="Symbol" pitchFamily="18" charset="2"/>
              </a:rPr>
              <a:t>rd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 turn 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928688" y="1608138"/>
            <a:ext cx="1050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Q</a:t>
            </a:r>
            <a:r>
              <a:rPr lang="en-US" altLang="en-US" baseline="-25000">
                <a:latin typeface="+mj-lt"/>
                <a:sym typeface="Symbol" pitchFamily="18" charset="2"/>
              </a:rPr>
              <a:t>h</a:t>
            </a:r>
            <a:r>
              <a:rPr lang="en-US" altLang="en-US">
                <a:latin typeface="+mj-lt"/>
                <a:sym typeface="Symbol" pitchFamily="18" charset="2"/>
              </a:rPr>
              <a:t> = 0.25</a:t>
            </a:r>
          </a:p>
        </p:txBody>
      </p:sp>
      <p:sp>
        <p:nvSpPr>
          <p:cNvPr id="37901" name="Rectangle 15"/>
          <p:cNvSpPr>
            <a:spLocks noChangeArrowheads="1"/>
          </p:cNvSpPr>
          <p:nvPr/>
        </p:nvSpPr>
        <p:spPr bwMode="auto">
          <a:xfrm>
            <a:off x="6242050" y="4946650"/>
            <a:ext cx="2049463" cy="113823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902" name="Freeform 16"/>
          <p:cNvSpPr>
            <a:spLocks/>
          </p:cNvSpPr>
          <p:nvPr/>
        </p:nvSpPr>
        <p:spPr bwMode="auto">
          <a:xfrm>
            <a:off x="6343650" y="5172075"/>
            <a:ext cx="1638300" cy="800100"/>
          </a:xfrm>
          <a:custGeom>
            <a:avLst/>
            <a:gdLst>
              <a:gd name="T0" fmla="*/ 0 w 1032"/>
              <a:gd name="T1" fmla="*/ 1270158839 h 504"/>
              <a:gd name="T2" fmla="*/ 78124038 w 1032"/>
              <a:gd name="T3" fmla="*/ 607358501 h 504"/>
              <a:gd name="T4" fmla="*/ 2011084530 w 1032"/>
              <a:gd name="T5" fmla="*/ 604837552 h 504"/>
              <a:gd name="T6" fmla="*/ 2056447321 w 1032"/>
              <a:gd name="T7" fmla="*/ 0 h 504"/>
              <a:gd name="T8" fmla="*/ 2147483647 w 1032"/>
              <a:gd name="T9" fmla="*/ 0 h 504"/>
              <a:gd name="T10" fmla="*/ 2147483647 w 1032"/>
              <a:gd name="T11" fmla="*/ 1270158839 h 5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2"/>
              <a:gd name="T19" fmla="*/ 0 h 504"/>
              <a:gd name="T20" fmla="*/ 1032 w 1032"/>
              <a:gd name="T21" fmla="*/ 504 h 5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2" h="504">
                <a:moveTo>
                  <a:pt x="0" y="504"/>
                </a:moveTo>
                <a:lnTo>
                  <a:pt x="31" y="241"/>
                </a:lnTo>
                <a:lnTo>
                  <a:pt x="798" y="240"/>
                </a:lnTo>
                <a:lnTo>
                  <a:pt x="816" y="0"/>
                </a:lnTo>
                <a:lnTo>
                  <a:pt x="996" y="0"/>
                </a:lnTo>
                <a:lnTo>
                  <a:pt x="1032" y="50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3" name="Line 17"/>
          <p:cNvSpPr>
            <a:spLocks noChangeShapeType="1"/>
          </p:cNvSpPr>
          <p:nvPr/>
        </p:nvSpPr>
        <p:spPr bwMode="auto">
          <a:xfrm>
            <a:off x="63928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4" name="Line 18"/>
          <p:cNvSpPr>
            <a:spLocks noChangeShapeType="1"/>
          </p:cNvSpPr>
          <p:nvPr/>
        </p:nvSpPr>
        <p:spPr bwMode="auto">
          <a:xfrm>
            <a:off x="66976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5" name="Line 19"/>
          <p:cNvSpPr>
            <a:spLocks noChangeShapeType="1"/>
          </p:cNvSpPr>
          <p:nvPr/>
        </p:nvSpPr>
        <p:spPr bwMode="auto">
          <a:xfrm>
            <a:off x="7000875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6" name="Line 20"/>
          <p:cNvSpPr>
            <a:spLocks noChangeShapeType="1"/>
          </p:cNvSpPr>
          <p:nvPr/>
        </p:nvSpPr>
        <p:spPr bwMode="auto">
          <a:xfrm>
            <a:off x="7304088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7" name="Line 21"/>
          <p:cNvSpPr>
            <a:spLocks noChangeShapeType="1"/>
          </p:cNvSpPr>
          <p:nvPr/>
        </p:nvSpPr>
        <p:spPr bwMode="auto">
          <a:xfrm>
            <a:off x="76073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8" name="Line 22"/>
          <p:cNvSpPr>
            <a:spLocks noChangeShapeType="1"/>
          </p:cNvSpPr>
          <p:nvPr/>
        </p:nvSpPr>
        <p:spPr bwMode="auto">
          <a:xfrm>
            <a:off x="79121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9" name="Text Box 23"/>
          <p:cNvSpPr txBox="1">
            <a:spLocks noChangeArrowheads="1"/>
          </p:cNvSpPr>
          <p:nvPr/>
        </p:nvSpPr>
        <p:spPr bwMode="auto">
          <a:xfrm>
            <a:off x="6408738" y="5662613"/>
            <a:ext cx="146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1     2     3     4     5</a:t>
            </a:r>
          </a:p>
        </p:txBody>
      </p:sp>
      <p:sp>
        <p:nvSpPr>
          <p:cNvPr id="37910" name="Text Box 24"/>
          <p:cNvSpPr txBox="1">
            <a:spLocks noChangeArrowheads="1"/>
          </p:cNvSpPr>
          <p:nvPr/>
        </p:nvSpPr>
        <p:spPr bwMode="auto">
          <a:xfrm>
            <a:off x="6318250" y="5022850"/>
            <a:ext cx="120967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Bump vs. turn</a:t>
            </a:r>
          </a:p>
        </p:txBody>
      </p:sp>
      <p:sp>
        <p:nvSpPr>
          <p:cNvPr id="37919" name="Text Box 35"/>
          <p:cNvSpPr txBox="1">
            <a:spLocks noChangeArrowheads="1"/>
          </p:cNvSpPr>
          <p:nvPr/>
        </p:nvSpPr>
        <p:spPr bwMode="auto">
          <a:xfrm>
            <a:off x="4895052" y="1531938"/>
            <a:ext cx="8937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</a:t>
            </a:r>
          </a:p>
        </p:txBody>
      </p:sp>
      <p:grpSp>
        <p:nvGrpSpPr>
          <p:cNvPr id="3" name="Group 2"/>
          <p:cNvGrpSpPr/>
          <p:nvPr/>
        </p:nvGrpSpPr>
        <p:grpSpPr>
          <a:xfrm rot="5400000">
            <a:off x="3035560" y="2575435"/>
            <a:ext cx="2504535" cy="2541798"/>
            <a:chOff x="3054100" y="2593975"/>
            <a:chExt cx="2504535" cy="2541798"/>
          </a:xfrm>
        </p:grpSpPr>
        <p:grpSp>
          <p:nvGrpSpPr>
            <p:cNvPr id="2" name="Group 1"/>
            <p:cNvGrpSpPr/>
            <p:nvPr/>
          </p:nvGrpSpPr>
          <p:grpSpPr>
            <a:xfrm rot="5400000">
              <a:off x="3054350" y="2593975"/>
              <a:ext cx="2428875" cy="2428875"/>
              <a:chOff x="3054350" y="2593975"/>
              <a:chExt cx="2428875" cy="2428875"/>
            </a:xfrm>
          </p:grpSpPr>
          <p:sp>
            <p:nvSpPr>
              <p:cNvPr id="37897" name="Oval 9"/>
              <p:cNvSpPr>
                <a:spLocks noChangeArrowheads="1"/>
              </p:cNvSpPr>
              <p:nvPr/>
            </p:nvSpPr>
            <p:spPr bwMode="auto">
              <a:xfrm>
                <a:off x="3054350" y="2593975"/>
                <a:ext cx="2428875" cy="2428875"/>
              </a:xfrm>
              <a:prstGeom prst="ellipse">
                <a:avLst/>
              </a:prstGeom>
              <a:solidFill>
                <a:srgbClr val="E3F2F3"/>
              </a:solidFill>
              <a:ln w="9525" algn="ctr">
                <a:solidFill>
                  <a:schemeClr val="accent2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GB" altLang="en-US"/>
              </a:p>
            </p:txBody>
          </p:sp>
          <p:sp>
            <p:nvSpPr>
              <p:cNvPr id="37911" name="Line 25"/>
              <p:cNvSpPr>
                <a:spLocks noChangeShapeType="1"/>
              </p:cNvSpPr>
              <p:nvPr/>
            </p:nvSpPr>
            <p:spPr bwMode="auto">
              <a:xfrm flipH="1">
                <a:off x="3176588" y="3276600"/>
                <a:ext cx="1622425" cy="0"/>
              </a:xfrm>
              <a:prstGeom prst="line">
                <a:avLst/>
              </a:prstGeom>
              <a:noFill/>
              <a:ln w="50800">
                <a:solidFill>
                  <a:srgbClr val="96969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12" name="Line 26"/>
              <p:cNvSpPr>
                <a:spLocks noChangeShapeType="1"/>
              </p:cNvSpPr>
              <p:nvPr/>
            </p:nvSpPr>
            <p:spPr bwMode="auto">
              <a:xfrm flipH="1" flipV="1">
                <a:off x="3736975" y="3276600"/>
                <a:ext cx="0" cy="1612900"/>
              </a:xfrm>
              <a:prstGeom prst="line">
                <a:avLst/>
              </a:prstGeom>
              <a:noFill/>
              <a:ln w="50800">
                <a:solidFill>
                  <a:srgbClr val="96969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13" name="Line 27"/>
              <p:cNvSpPr>
                <a:spLocks noChangeShapeType="1"/>
              </p:cNvSpPr>
              <p:nvPr/>
            </p:nvSpPr>
            <p:spPr bwMode="auto">
              <a:xfrm flipH="1">
                <a:off x="3736975" y="4264025"/>
                <a:ext cx="1062038" cy="0"/>
              </a:xfrm>
              <a:prstGeom prst="line">
                <a:avLst/>
              </a:prstGeom>
              <a:noFill/>
              <a:ln w="50800">
                <a:solidFill>
                  <a:srgbClr val="96969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7914" name="Text Box 29"/>
              <p:cNvSpPr txBox="1">
                <a:spLocks noChangeArrowheads="1"/>
              </p:cNvSpPr>
              <p:nvPr/>
            </p:nvSpPr>
            <p:spPr bwMode="auto">
              <a:xfrm>
                <a:off x="4951413" y="3581400"/>
                <a:ext cx="31115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/>
                  <a:t>1</a:t>
                </a:r>
              </a:p>
            </p:txBody>
          </p:sp>
          <p:sp>
            <p:nvSpPr>
              <p:cNvPr id="37915" name="Text Box 30"/>
              <p:cNvSpPr txBox="1">
                <a:spLocks noChangeArrowheads="1"/>
              </p:cNvSpPr>
              <p:nvPr/>
            </p:nvSpPr>
            <p:spPr bwMode="auto">
              <a:xfrm>
                <a:off x="4040188" y="2746375"/>
                <a:ext cx="31115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/>
                  <a:t>2</a:t>
                </a:r>
              </a:p>
            </p:txBody>
          </p:sp>
          <p:sp>
            <p:nvSpPr>
              <p:cNvPr id="37916" name="Text Box 31"/>
              <p:cNvSpPr txBox="1">
                <a:spLocks noChangeArrowheads="1"/>
              </p:cNvSpPr>
              <p:nvPr/>
            </p:nvSpPr>
            <p:spPr bwMode="auto">
              <a:xfrm>
                <a:off x="3281363" y="3732213"/>
                <a:ext cx="311150" cy="3667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/>
                  <a:t>3</a:t>
                </a:r>
              </a:p>
            </p:txBody>
          </p:sp>
          <p:sp>
            <p:nvSpPr>
              <p:cNvPr id="37917" name="Text Box 32"/>
              <p:cNvSpPr txBox="1">
                <a:spLocks noChangeArrowheads="1"/>
              </p:cNvSpPr>
              <p:nvPr/>
            </p:nvSpPr>
            <p:spPr bwMode="auto">
              <a:xfrm>
                <a:off x="4192588" y="4340225"/>
                <a:ext cx="31115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/>
                  <a:t>4</a:t>
                </a:r>
              </a:p>
            </p:txBody>
          </p:sp>
          <p:sp>
            <p:nvSpPr>
              <p:cNvPr id="37918" name="Text Box 34"/>
              <p:cNvSpPr txBox="1">
                <a:spLocks noChangeArrowheads="1"/>
              </p:cNvSpPr>
              <p:nvPr/>
            </p:nvSpPr>
            <p:spPr bwMode="auto">
              <a:xfrm>
                <a:off x="4116388" y="3581400"/>
                <a:ext cx="311150" cy="36671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dirty="0"/>
                  <a:t>5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 bwMode="auto">
            <a:xfrm rot="5400000">
              <a:off x="3926893" y="3504031"/>
              <a:ext cx="758949" cy="25045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7" name="Rectangle 36"/>
          <p:cNvSpPr/>
          <p:nvPr/>
        </p:nvSpPr>
        <p:spPr bwMode="auto">
          <a:xfrm rot="5400000">
            <a:off x="4221203" y="3494760"/>
            <a:ext cx="758949" cy="250453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799013" y="1531938"/>
            <a:ext cx="76200" cy="455295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" name="Line 26"/>
          <p:cNvSpPr>
            <a:spLocks noChangeShapeType="1"/>
          </p:cNvSpPr>
          <p:nvPr/>
        </p:nvSpPr>
        <p:spPr bwMode="auto">
          <a:xfrm rot="5400000">
            <a:off x="3003548" y="3559948"/>
            <a:ext cx="1613099" cy="3"/>
          </a:xfrm>
          <a:prstGeom prst="line">
            <a:avLst/>
          </a:prstGeom>
          <a:noFill/>
          <a:ln w="50800">
            <a:solidFill>
              <a:srgbClr val="969696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20" name="Line 38"/>
          <p:cNvSpPr>
            <a:spLocks noChangeShapeType="1"/>
          </p:cNvSpPr>
          <p:nvPr/>
        </p:nvSpPr>
        <p:spPr bwMode="auto">
          <a:xfrm flipV="1">
            <a:off x="5103813" y="2062163"/>
            <a:ext cx="0" cy="14414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93809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Single-turn injection – same plane</a:t>
            </a:r>
          </a:p>
        </p:txBody>
      </p:sp>
      <p:sp>
        <p:nvSpPr>
          <p:cNvPr id="63497" name="Text Box 13"/>
          <p:cNvSpPr txBox="1">
            <a:spLocks noChangeArrowheads="1"/>
          </p:cNvSpPr>
          <p:nvPr/>
        </p:nvSpPr>
        <p:spPr bwMode="auto">
          <a:xfrm>
            <a:off x="483593" y="5554060"/>
            <a:ext cx="8186737" cy="931863"/>
          </a:xfrm>
          <a:prstGeom prst="rect">
            <a:avLst/>
          </a:prstGeom>
          <a:noFill/>
          <a:ln w="2540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 Septum deflects the beam onto the closed orbit at the </a:t>
            </a:r>
            <a:r>
              <a:rPr lang="en-US" altLang="en-US" dirty="0" err="1">
                <a:latin typeface="Arial"/>
                <a:cs typeface="Arial"/>
              </a:rPr>
              <a:t>centre</a:t>
            </a:r>
            <a:r>
              <a:rPr lang="en-US" altLang="en-US" dirty="0">
                <a:latin typeface="Arial"/>
                <a:cs typeface="Arial"/>
              </a:rPr>
              <a:t> of the kicker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 Kicker compensates for the remaining angle 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 Septum and kicker either side of D quad to </a:t>
            </a:r>
            <a:r>
              <a:rPr lang="en-US" altLang="en-US" dirty="0" err="1">
                <a:latin typeface="Arial"/>
                <a:cs typeface="Arial"/>
              </a:rPr>
              <a:t>minimise</a:t>
            </a:r>
            <a:r>
              <a:rPr lang="en-US" altLang="en-US" dirty="0">
                <a:latin typeface="Arial"/>
                <a:cs typeface="Arial"/>
              </a:rPr>
              <a:t> kicker strength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1B762B0-C140-5841-87BA-02E1281562B1}"/>
              </a:ext>
            </a:extLst>
          </p:cNvPr>
          <p:cNvGrpSpPr/>
          <p:nvPr/>
        </p:nvGrpSpPr>
        <p:grpSpPr>
          <a:xfrm>
            <a:off x="473075" y="847423"/>
            <a:ext cx="8526463" cy="4397122"/>
            <a:chOff x="473075" y="847423"/>
            <a:chExt cx="8526463" cy="4397122"/>
          </a:xfrm>
        </p:grpSpPr>
        <p:sp>
          <p:nvSpPr>
            <p:cNvPr id="63491" name="Text Box 4"/>
            <p:cNvSpPr txBox="1">
              <a:spLocks noChangeArrowheads="1"/>
            </p:cNvSpPr>
            <p:nvPr/>
          </p:nvSpPr>
          <p:spPr bwMode="auto">
            <a:xfrm flipH="1">
              <a:off x="3221821" y="1758950"/>
              <a:ext cx="191613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1" dirty="0"/>
                <a:t>Septum magnet</a:t>
              </a:r>
            </a:p>
          </p:txBody>
        </p:sp>
        <p:sp>
          <p:nvSpPr>
            <p:cNvPr id="63492" name="Text Box 5"/>
            <p:cNvSpPr txBox="1">
              <a:spLocks noChangeArrowheads="1"/>
            </p:cNvSpPr>
            <p:nvPr/>
          </p:nvSpPr>
          <p:spPr bwMode="auto">
            <a:xfrm flipH="1">
              <a:off x="6352853" y="4637088"/>
              <a:ext cx="1775471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1" dirty="0"/>
                <a:t>Kicker magnet</a:t>
              </a:r>
            </a:p>
          </p:txBody>
        </p:sp>
        <p:sp>
          <p:nvSpPr>
            <p:cNvPr id="63493" name="Rectangle 7"/>
            <p:cNvSpPr>
              <a:spLocks noChangeArrowheads="1"/>
            </p:cNvSpPr>
            <p:nvPr/>
          </p:nvSpPr>
          <p:spPr bwMode="auto">
            <a:xfrm>
              <a:off x="6556375" y="3709988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494" name="Rectangle 9"/>
            <p:cNvSpPr>
              <a:spLocks noChangeArrowheads="1"/>
            </p:cNvSpPr>
            <p:nvPr/>
          </p:nvSpPr>
          <p:spPr bwMode="auto">
            <a:xfrm rot="1675916">
              <a:off x="2901950" y="3276600"/>
              <a:ext cx="1139825" cy="1524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495" name="Rectangle 10"/>
            <p:cNvSpPr>
              <a:spLocks noChangeArrowheads="1"/>
            </p:cNvSpPr>
            <p:nvPr/>
          </p:nvSpPr>
          <p:spPr bwMode="auto">
            <a:xfrm rot="1675636">
              <a:off x="3357563" y="2366963"/>
              <a:ext cx="1138237" cy="379412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496" name="Rectangle 11"/>
            <p:cNvSpPr>
              <a:spLocks noChangeArrowheads="1"/>
            </p:cNvSpPr>
            <p:nvPr/>
          </p:nvSpPr>
          <p:spPr bwMode="auto">
            <a:xfrm>
              <a:off x="6556375" y="4545013"/>
              <a:ext cx="1289050" cy="76200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498" name="Rectangle 17"/>
            <p:cNvSpPr>
              <a:spLocks noChangeArrowheads="1"/>
            </p:cNvSpPr>
            <p:nvPr/>
          </p:nvSpPr>
          <p:spPr bwMode="auto">
            <a:xfrm>
              <a:off x="1430338" y="3533775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63499" name="Text Box 18"/>
            <p:cNvSpPr txBox="1">
              <a:spLocks noChangeArrowheads="1"/>
            </p:cNvSpPr>
            <p:nvPr/>
          </p:nvSpPr>
          <p:spPr bwMode="auto">
            <a:xfrm flipH="1">
              <a:off x="1105779" y="4856163"/>
              <a:ext cx="953919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1" dirty="0"/>
                <a:t>F-quad</a:t>
              </a:r>
            </a:p>
          </p:txBody>
        </p:sp>
        <p:sp>
          <p:nvSpPr>
            <p:cNvPr id="63500" name="Line 6"/>
            <p:cNvSpPr>
              <a:spLocks noChangeShapeType="1"/>
            </p:cNvSpPr>
            <p:nvPr/>
          </p:nvSpPr>
          <p:spPr bwMode="auto">
            <a:xfrm>
              <a:off x="473075" y="4187825"/>
              <a:ext cx="844232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Dot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01" name="Rectangle 15"/>
            <p:cNvSpPr>
              <a:spLocks noChangeArrowheads="1"/>
            </p:cNvSpPr>
            <p:nvPr/>
          </p:nvSpPr>
          <p:spPr bwMode="auto">
            <a:xfrm>
              <a:off x="5407025" y="3505200"/>
              <a:ext cx="301625" cy="1295400"/>
            </a:xfrm>
            <a:prstGeom prst="rect">
              <a:avLst/>
            </a:prstGeom>
            <a:noFill/>
            <a:ln w="9525" algn="ctr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grpSp>
          <p:nvGrpSpPr>
            <p:cNvPr id="63502" name="Group 37"/>
            <p:cNvGrpSpPr>
              <a:grpSpLocks/>
            </p:cNvGrpSpPr>
            <p:nvPr/>
          </p:nvGrpSpPr>
          <p:grpSpPr bwMode="auto">
            <a:xfrm>
              <a:off x="5862638" y="1228725"/>
              <a:ext cx="3035300" cy="2125663"/>
              <a:chOff x="3693" y="630"/>
              <a:chExt cx="1912" cy="1339"/>
            </a:xfrm>
          </p:grpSpPr>
          <p:sp>
            <p:nvSpPr>
              <p:cNvPr id="63509" name="Rectangle 36"/>
              <p:cNvSpPr>
                <a:spLocks noChangeArrowheads="1"/>
              </p:cNvSpPr>
              <p:nvPr/>
            </p:nvSpPr>
            <p:spPr bwMode="auto">
              <a:xfrm>
                <a:off x="4840" y="917"/>
                <a:ext cx="191" cy="239"/>
              </a:xfrm>
              <a:prstGeom prst="rect">
                <a:avLst/>
              </a:prstGeom>
              <a:pattFill prst="ltUpDiag">
                <a:fgClr>
                  <a:srgbClr val="FF0000"/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3510" name="Freeform 20"/>
              <p:cNvSpPr>
                <a:spLocks/>
              </p:cNvSpPr>
              <p:nvPr/>
            </p:nvSpPr>
            <p:spPr bwMode="auto">
              <a:xfrm>
                <a:off x="3836" y="917"/>
                <a:ext cx="1004" cy="239"/>
              </a:xfrm>
              <a:custGeom>
                <a:avLst/>
                <a:gdLst>
                  <a:gd name="T0" fmla="*/ 0 w 1004"/>
                  <a:gd name="T1" fmla="*/ 239 h 239"/>
                  <a:gd name="T2" fmla="*/ 48 w 1004"/>
                  <a:gd name="T3" fmla="*/ 239 h 239"/>
                  <a:gd name="T4" fmla="*/ 48 w 1004"/>
                  <a:gd name="T5" fmla="*/ 0 h 239"/>
                  <a:gd name="T6" fmla="*/ 239 w 1004"/>
                  <a:gd name="T7" fmla="*/ 0 h 239"/>
                  <a:gd name="T8" fmla="*/ 239 w 1004"/>
                  <a:gd name="T9" fmla="*/ 239 h 239"/>
                  <a:gd name="T10" fmla="*/ 287 w 1004"/>
                  <a:gd name="T11" fmla="*/ 239 h 239"/>
                  <a:gd name="T12" fmla="*/ 287 w 1004"/>
                  <a:gd name="T13" fmla="*/ 0 h 239"/>
                  <a:gd name="T14" fmla="*/ 430 w 1004"/>
                  <a:gd name="T15" fmla="*/ 0 h 239"/>
                  <a:gd name="T16" fmla="*/ 478 w 1004"/>
                  <a:gd name="T17" fmla="*/ 0 h 239"/>
                  <a:gd name="T18" fmla="*/ 478 w 1004"/>
                  <a:gd name="T19" fmla="*/ 239 h 239"/>
                  <a:gd name="T20" fmla="*/ 526 w 1004"/>
                  <a:gd name="T21" fmla="*/ 239 h 239"/>
                  <a:gd name="T22" fmla="*/ 526 w 1004"/>
                  <a:gd name="T23" fmla="*/ 0 h 239"/>
                  <a:gd name="T24" fmla="*/ 717 w 1004"/>
                  <a:gd name="T25" fmla="*/ 0 h 239"/>
                  <a:gd name="T26" fmla="*/ 717 w 1004"/>
                  <a:gd name="T27" fmla="*/ 239 h 239"/>
                  <a:gd name="T28" fmla="*/ 765 w 1004"/>
                  <a:gd name="T29" fmla="*/ 239 h 239"/>
                  <a:gd name="T30" fmla="*/ 765 w 1004"/>
                  <a:gd name="T31" fmla="*/ 0 h 239"/>
                  <a:gd name="T32" fmla="*/ 956 w 1004"/>
                  <a:gd name="T33" fmla="*/ 0 h 239"/>
                  <a:gd name="T34" fmla="*/ 956 w 1004"/>
                  <a:gd name="T35" fmla="*/ 239 h 239"/>
                  <a:gd name="T36" fmla="*/ 1004 w 1004"/>
                  <a:gd name="T37" fmla="*/ 239 h 239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1004"/>
                  <a:gd name="T58" fmla="*/ 0 h 239"/>
                  <a:gd name="T59" fmla="*/ 1004 w 1004"/>
                  <a:gd name="T60" fmla="*/ 239 h 239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1004" h="239">
                    <a:moveTo>
                      <a:pt x="0" y="239"/>
                    </a:moveTo>
                    <a:lnTo>
                      <a:pt x="48" y="239"/>
                    </a:lnTo>
                    <a:lnTo>
                      <a:pt x="48" y="0"/>
                    </a:lnTo>
                    <a:lnTo>
                      <a:pt x="239" y="0"/>
                    </a:lnTo>
                    <a:lnTo>
                      <a:pt x="239" y="239"/>
                    </a:lnTo>
                    <a:lnTo>
                      <a:pt x="287" y="239"/>
                    </a:lnTo>
                    <a:lnTo>
                      <a:pt x="287" y="0"/>
                    </a:lnTo>
                    <a:lnTo>
                      <a:pt x="430" y="0"/>
                    </a:lnTo>
                    <a:lnTo>
                      <a:pt x="478" y="0"/>
                    </a:lnTo>
                    <a:lnTo>
                      <a:pt x="478" y="239"/>
                    </a:lnTo>
                    <a:lnTo>
                      <a:pt x="526" y="239"/>
                    </a:lnTo>
                    <a:lnTo>
                      <a:pt x="526" y="0"/>
                    </a:lnTo>
                    <a:lnTo>
                      <a:pt x="717" y="0"/>
                    </a:lnTo>
                    <a:lnTo>
                      <a:pt x="717" y="239"/>
                    </a:lnTo>
                    <a:lnTo>
                      <a:pt x="765" y="239"/>
                    </a:lnTo>
                    <a:lnTo>
                      <a:pt x="765" y="0"/>
                    </a:lnTo>
                    <a:lnTo>
                      <a:pt x="956" y="0"/>
                    </a:lnTo>
                    <a:lnTo>
                      <a:pt x="956" y="239"/>
                    </a:lnTo>
                    <a:lnTo>
                      <a:pt x="1004" y="239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511" name="Freeform 21"/>
              <p:cNvSpPr>
                <a:spLocks/>
              </p:cNvSpPr>
              <p:nvPr/>
            </p:nvSpPr>
            <p:spPr bwMode="auto">
              <a:xfrm>
                <a:off x="4840" y="917"/>
                <a:ext cx="191" cy="239"/>
              </a:xfrm>
              <a:custGeom>
                <a:avLst/>
                <a:gdLst>
                  <a:gd name="T0" fmla="*/ 0 w 191"/>
                  <a:gd name="T1" fmla="*/ 239 h 239"/>
                  <a:gd name="T2" fmla="*/ 0 w 191"/>
                  <a:gd name="T3" fmla="*/ 0 h 239"/>
                  <a:gd name="T4" fmla="*/ 191 w 191"/>
                  <a:gd name="T5" fmla="*/ 0 h 239"/>
                  <a:gd name="T6" fmla="*/ 191 w 191"/>
                  <a:gd name="T7" fmla="*/ 239 h 2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1"/>
                  <a:gd name="T13" fmla="*/ 0 h 239"/>
                  <a:gd name="T14" fmla="*/ 191 w 191"/>
                  <a:gd name="T15" fmla="*/ 239 h 2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1" h="239">
                    <a:moveTo>
                      <a:pt x="0" y="239"/>
                    </a:moveTo>
                    <a:lnTo>
                      <a:pt x="0" y="0"/>
                    </a:lnTo>
                    <a:lnTo>
                      <a:pt x="191" y="0"/>
                    </a:lnTo>
                    <a:lnTo>
                      <a:pt x="191" y="239"/>
                    </a:lnTo>
                  </a:path>
                </a:pathLst>
              </a:custGeom>
              <a:noFill/>
              <a:ln w="19050" cap="flat" cmpd="sng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512" name="Line 24"/>
              <p:cNvSpPr>
                <a:spLocks noChangeShapeType="1"/>
              </p:cNvSpPr>
              <p:nvPr/>
            </p:nvSpPr>
            <p:spPr bwMode="auto">
              <a:xfrm>
                <a:off x="5032" y="1156"/>
                <a:ext cx="382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513" name="Freeform 25"/>
              <p:cNvSpPr>
                <a:spLocks/>
              </p:cNvSpPr>
              <p:nvPr/>
            </p:nvSpPr>
            <p:spPr bwMode="auto">
              <a:xfrm>
                <a:off x="3836" y="1395"/>
                <a:ext cx="1578" cy="239"/>
              </a:xfrm>
              <a:custGeom>
                <a:avLst/>
                <a:gdLst>
                  <a:gd name="T0" fmla="*/ 0 w 1578"/>
                  <a:gd name="T1" fmla="*/ 239 h 239"/>
                  <a:gd name="T2" fmla="*/ 956 w 1578"/>
                  <a:gd name="T3" fmla="*/ 239 h 239"/>
                  <a:gd name="T4" fmla="*/ 1004 w 1578"/>
                  <a:gd name="T5" fmla="*/ 0 h 239"/>
                  <a:gd name="T6" fmla="*/ 1196 w 1578"/>
                  <a:gd name="T7" fmla="*/ 0 h 239"/>
                  <a:gd name="T8" fmla="*/ 1243 w 1578"/>
                  <a:gd name="T9" fmla="*/ 239 h 239"/>
                  <a:gd name="T10" fmla="*/ 1578 w 1578"/>
                  <a:gd name="T11" fmla="*/ 239 h 23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578"/>
                  <a:gd name="T19" fmla="*/ 0 h 239"/>
                  <a:gd name="T20" fmla="*/ 1578 w 1578"/>
                  <a:gd name="T21" fmla="*/ 239 h 239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578" h="239">
                    <a:moveTo>
                      <a:pt x="0" y="239"/>
                    </a:moveTo>
                    <a:lnTo>
                      <a:pt x="956" y="239"/>
                    </a:lnTo>
                    <a:lnTo>
                      <a:pt x="1004" y="0"/>
                    </a:lnTo>
                    <a:lnTo>
                      <a:pt x="1196" y="0"/>
                    </a:lnTo>
                    <a:lnTo>
                      <a:pt x="1243" y="239"/>
                    </a:lnTo>
                    <a:lnTo>
                      <a:pt x="1578" y="239"/>
                    </a:lnTo>
                  </a:path>
                </a:pathLst>
              </a:custGeom>
              <a:noFill/>
              <a:ln w="9525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514" name="Line 26"/>
              <p:cNvSpPr>
                <a:spLocks noChangeShapeType="1"/>
              </p:cNvSpPr>
              <p:nvPr/>
            </p:nvSpPr>
            <p:spPr bwMode="auto">
              <a:xfrm>
                <a:off x="5079" y="1873"/>
                <a:ext cx="43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515" name="Text Box 27"/>
              <p:cNvSpPr txBox="1">
                <a:spLocks noChangeArrowheads="1"/>
              </p:cNvSpPr>
              <p:nvPr/>
            </p:nvSpPr>
            <p:spPr bwMode="auto">
              <a:xfrm>
                <a:off x="5223" y="1682"/>
                <a:ext cx="147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r>
                  <a:rPr lang="en-US" altLang="en-US" sz="1400"/>
                  <a:t>t</a:t>
                </a:r>
              </a:p>
            </p:txBody>
          </p:sp>
          <p:sp>
            <p:nvSpPr>
              <p:cNvPr id="63516" name="Text Box 28"/>
              <p:cNvSpPr txBox="1">
                <a:spLocks noChangeArrowheads="1"/>
              </p:cNvSpPr>
              <p:nvPr/>
            </p:nvSpPr>
            <p:spPr bwMode="auto">
              <a:xfrm>
                <a:off x="3836" y="1443"/>
                <a:ext cx="644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400" dirty="0"/>
                  <a:t>kicker field</a:t>
                </a:r>
              </a:p>
            </p:txBody>
          </p:sp>
          <p:sp>
            <p:nvSpPr>
              <p:cNvPr id="63517" name="Text Box 29"/>
              <p:cNvSpPr txBox="1">
                <a:spLocks noChangeArrowheads="1"/>
              </p:cNvSpPr>
              <p:nvPr/>
            </p:nvSpPr>
            <p:spPr bwMode="auto">
              <a:xfrm>
                <a:off x="3788" y="678"/>
                <a:ext cx="526" cy="19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400"/>
                  <a:t>intensity</a:t>
                </a:r>
              </a:p>
            </p:txBody>
          </p:sp>
          <p:sp>
            <p:nvSpPr>
              <p:cNvPr id="63518" name="Line 30"/>
              <p:cNvSpPr>
                <a:spLocks noChangeShapeType="1"/>
              </p:cNvSpPr>
              <p:nvPr/>
            </p:nvSpPr>
            <p:spPr bwMode="auto">
              <a:xfrm>
                <a:off x="4792" y="774"/>
                <a:ext cx="0" cy="10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519" name="Line 31"/>
              <p:cNvSpPr>
                <a:spLocks noChangeShapeType="1"/>
              </p:cNvSpPr>
              <p:nvPr/>
            </p:nvSpPr>
            <p:spPr bwMode="auto">
              <a:xfrm>
                <a:off x="4840" y="774"/>
                <a:ext cx="0" cy="10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prstDash val="sysDot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520" name="Rectangle 32"/>
              <p:cNvSpPr>
                <a:spLocks noChangeArrowheads="1"/>
              </p:cNvSpPr>
              <p:nvPr/>
            </p:nvSpPr>
            <p:spPr bwMode="auto">
              <a:xfrm>
                <a:off x="3693" y="630"/>
                <a:ext cx="1912" cy="1339"/>
              </a:xfrm>
              <a:prstGeom prst="rect">
                <a:avLst/>
              </a:prstGeom>
              <a:noFill/>
              <a:ln w="19050" algn="ctr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en-US" altLang="en-US"/>
              </a:p>
            </p:txBody>
          </p:sp>
          <p:sp>
            <p:nvSpPr>
              <p:cNvPr id="63521" name="Text Box 33"/>
              <p:cNvSpPr txBox="1">
                <a:spLocks noChangeArrowheads="1"/>
              </p:cNvSpPr>
              <p:nvPr/>
            </p:nvSpPr>
            <p:spPr bwMode="auto">
              <a:xfrm>
                <a:off x="5031" y="726"/>
                <a:ext cx="532" cy="32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algn="ctr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l" eaLnBrk="1" hangingPunct="1"/>
                <a:r>
                  <a:rPr lang="en-US" altLang="en-US" sz="1400" dirty="0">
                    <a:solidFill>
                      <a:srgbClr val="FF0000"/>
                    </a:solidFill>
                  </a:rPr>
                  <a:t>injected </a:t>
                </a:r>
              </a:p>
              <a:p>
                <a:pPr algn="l" eaLnBrk="1" hangingPunct="1"/>
                <a:r>
                  <a:rPr lang="en-US" altLang="en-US" sz="1400" dirty="0">
                    <a:solidFill>
                      <a:srgbClr val="FF0000"/>
                    </a:solidFill>
                  </a:rPr>
                  <a:t>beam</a:t>
                </a:r>
              </a:p>
            </p:txBody>
          </p:sp>
          <p:sp>
            <p:nvSpPr>
              <p:cNvPr id="63522" name="Line 34"/>
              <p:cNvSpPr>
                <a:spLocks noChangeShapeType="1"/>
              </p:cNvSpPr>
              <p:nvPr/>
            </p:nvSpPr>
            <p:spPr bwMode="auto">
              <a:xfrm flipV="1">
                <a:off x="3788" y="726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63523" name="Line 35"/>
              <p:cNvSpPr>
                <a:spLocks noChangeShapeType="1"/>
              </p:cNvSpPr>
              <p:nvPr/>
            </p:nvSpPr>
            <p:spPr bwMode="auto">
              <a:xfrm flipV="1">
                <a:off x="3788" y="1395"/>
                <a:ext cx="0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63503" name="Text Box 38"/>
            <p:cNvSpPr txBox="1">
              <a:spLocks noChangeArrowheads="1"/>
            </p:cNvSpPr>
            <p:nvPr/>
          </p:nvSpPr>
          <p:spPr bwMode="auto">
            <a:xfrm>
              <a:off x="6545263" y="923925"/>
              <a:ext cx="1684337" cy="336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sz="1600" dirty="0"/>
                <a:t>‘boxcar’ stacking</a:t>
              </a:r>
            </a:p>
          </p:txBody>
        </p:sp>
        <p:sp>
          <p:nvSpPr>
            <p:cNvPr id="63504" name="Text Box 39"/>
            <p:cNvSpPr txBox="1">
              <a:spLocks noChangeArrowheads="1"/>
            </p:cNvSpPr>
            <p:nvPr/>
          </p:nvSpPr>
          <p:spPr bwMode="auto">
            <a:xfrm rot="21599314" flipH="1">
              <a:off x="1331888" y="847423"/>
              <a:ext cx="172407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1" dirty="0">
                  <a:solidFill>
                    <a:srgbClr val="FF0000"/>
                  </a:solidFill>
                </a:rPr>
                <a:t>Injected beam</a:t>
              </a:r>
            </a:p>
          </p:txBody>
        </p:sp>
        <p:sp>
          <p:nvSpPr>
            <p:cNvPr id="63505" name="Text Box 41"/>
            <p:cNvSpPr txBox="1">
              <a:spLocks noChangeArrowheads="1"/>
            </p:cNvSpPr>
            <p:nvPr/>
          </p:nvSpPr>
          <p:spPr bwMode="auto">
            <a:xfrm flipH="1">
              <a:off x="1987569" y="3808413"/>
              <a:ext cx="2057362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1" dirty="0"/>
                <a:t>Circulating beam</a:t>
              </a:r>
            </a:p>
          </p:txBody>
        </p:sp>
        <p:sp>
          <p:nvSpPr>
            <p:cNvPr id="63506" name="Freeform 42"/>
            <p:cNvSpPr>
              <a:spLocks/>
            </p:cNvSpPr>
            <p:nvPr/>
          </p:nvSpPr>
          <p:spPr bwMode="auto">
            <a:xfrm>
              <a:off x="2152650" y="1228725"/>
              <a:ext cx="6846888" cy="2959100"/>
            </a:xfrm>
            <a:custGeom>
              <a:avLst/>
              <a:gdLst>
                <a:gd name="T0" fmla="*/ 0 w 4313"/>
                <a:gd name="T1" fmla="*/ 0 h 1864"/>
                <a:gd name="T2" fmla="*/ 2147483647 w 4313"/>
                <a:gd name="T3" fmla="*/ 2147483647 h 1864"/>
                <a:gd name="T4" fmla="*/ 2147483647 w 4313"/>
                <a:gd name="T5" fmla="*/ 2147483647 h 1864"/>
                <a:gd name="T6" fmla="*/ 2147483647 w 4313"/>
                <a:gd name="T7" fmla="*/ 2147483647 h 1864"/>
                <a:gd name="T8" fmla="*/ 2147483647 w 4313"/>
                <a:gd name="T9" fmla="*/ 2147483647 h 186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313"/>
                <a:gd name="T16" fmla="*/ 0 h 1864"/>
                <a:gd name="T17" fmla="*/ 4313 w 4313"/>
                <a:gd name="T18" fmla="*/ 1864 h 1864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313" h="1864">
                  <a:moveTo>
                    <a:pt x="0" y="0"/>
                  </a:moveTo>
                  <a:lnTo>
                    <a:pt x="950" y="1195"/>
                  </a:lnTo>
                  <a:lnTo>
                    <a:pt x="2145" y="1673"/>
                  </a:lnTo>
                  <a:lnTo>
                    <a:pt x="3245" y="1864"/>
                  </a:lnTo>
                  <a:lnTo>
                    <a:pt x="4313" y="1863"/>
                  </a:lnTo>
                </a:path>
              </a:pathLst>
            </a:custGeom>
            <a:noFill/>
            <a:ln w="25400" cap="flat" cmpd="sng">
              <a:solidFill>
                <a:srgbClr val="FF0000"/>
              </a:solidFill>
              <a:prstDash val="solid"/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3507" name="Text Box 43"/>
            <p:cNvSpPr txBox="1">
              <a:spLocks noChangeArrowheads="1"/>
            </p:cNvSpPr>
            <p:nvPr/>
          </p:nvSpPr>
          <p:spPr bwMode="auto">
            <a:xfrm flipH="1">
              <a:off x="5026754" y="4875213"/>
              <a:ext cx="97961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b="1" dirty="0"/>
                <a:t>D-quad</a:t>
              </a:r>
            </a:p>
          </p:txBody>
        </p:sp>
        <p:sp>
          <p:nvSpPr>
            <p:cNvPr id="63508" name="Line 44"/>
            <p:cNvSpPr>
              <a:spLocks noChangeShapeType="1"/>
            </p:cNvSpPr>
            <p:nvPr/>
          </p:nvSpPr>
          <p:spPr bwMode="auto">
            <a:xfrm>
              <a:off x="473075" y="4187825"/>
              <a:ext cx="5845175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Non-resonant multi-turn extraction</a:t>
            </a:r>
          </a:p>
        </p:txBody>
      </p:sp>
      <p:sp>
        <p:nvSpPr>
          <p:cNvPr id="37893" name="Rectangle 3"/>
          <p:cNvSpPr>
            <a:spLocks noChangeArrowheads="1"/>
          </p:cNvSpPr>
          <p:nvPr/>
        </p:nvSpPr>
        <p:spPr bwMode="auto">
          <a:xfrm>
            <a:off x="838200" y="1524000"/>
            <a:ext cx="7453313" cy="456088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894" name="Oval 4"/>
          <p:cNvSpPr>
            <a:spLocks noChangeArrowheads="1"/>
          </p:cNvSpPr>
          <p:nvPr/>
        </p:nvSpPr>
        <p:spPr bwMode="auto">
          <a:xfrm>
            <a:off x="2219325" y="1758950"/>
            <a:ext cx="4097338" cy="4097338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7890" name="Object 5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5" name="Line 6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896" name="Line 7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7891" name="Object 8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833438" y="1136650"/>
            <a:ext cx="57273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CERN PS to SPS: 5-turn continuous transfer – 4</a:t>
            </a:r>
            <a:r>
              <a:rPr lang="en-US" altLang="en-US" baseline="30000" dirty="0">
                <a:latin typeface="Arial"/>
                <a:cs typeface="Arial"/>
                <a:sym typeface="Symbol" pitchFamily="18" charset="2"/>
              </a:rPr>
              <a:t>th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 turn </a:t>
            </a:r>
          </a:p>
        </p:txBody>
      </p:sp>
      <p:sp>
        <p:nvSpPr>
          <p:cNvPr id="37899" name="Text Box 11"/>
          <p:cNvSpPr txBox="1">
            <a:spLocks noChangeArrowheads="1"/>
          </p:cNvSpPr>
          <p:nvPr/>
        </p:nvSpPr>
        <p:spPr bwMode="auto">
          <a:xfrm>
            <a:off x="928688" y="1608138"/>
            <a:ext cx="1050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Q</a:t>
            </a:r>
            <a:r>
              <a:rPr lang="en-US" altLang="en-US" baseline="-25000">
                <a:latin typeface="+mj-lt"/>
                <a:sym typeface="Symbol" pitchFamily="18" charset="2"/>
              </a:rPr>
              <a:t>h</a:t>
            </a:r>
            <a:r>
              <a:rPr lang="en-US" altLang="en-US">
                <a:latin typeface="+mj-lt"/>
                <a:sym typeface="Symbol" pitchFamily="18" charset="2"/>
              </a:rPr>
              <a:t> = 0.25</a:t>
            </a:r>
          </a:p>
        </p:txBody>
      </p:sp>
      <p:sp>
        <p:nvSpPr>
          <p:cNvPr id="37901" name="Rectangle 15"/>
          <p:cNvSpPr>
            <a:spLocks noChangeArrowheads="1"/>
          </p:cNvSpPr>
          <p:nvPr/>
        </p:nvSpPr>
        <p:spPr bwMode="auto">
          <a:xfrm>
            <a:off x="6242050" y="4946650"/>
            <a:ext cx="2049463" cy="113823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902" name="Freeform 16"/>
          <p:cNvSpPr>
            <a:spLocks/>
          </p:cNvSpPr>
          <p:nvPr/>
        </p:nvSpPr>
        <p:spPr bwMode="auto">
          <a:xfrm>
            <a:off x="6343650" y="5172075"/>
            <a:ext cx="1638300" cy="800100"/>
          </a:xfrm>
          <a:custGeom>
            <a:avLst/>
            <a:gdLst>
              <a:gd name="T0" fmla="*/ 0 w 1032"/>
              <a:gd name="T1" fmla="*/ 1270158839 h 504"/>
              <a:gd name="T2" fmla="*/ 78124038 w 1032"/>
              <a:gd name="T3" fmla="*/ 607358501 h 504"/>
              <a:gd name="T4" fmla="*/ 2011084530 w 1032"/>
              <a:gd name="T5" fmla="*/ 604837552 h 504"/>
              <a:gd name="T6" fmla="*/ 2056447321 w 1032"/>
              <a:gd name="T7" fmla="*/ 0 h 504"/>
              <a:gd name="T8" fmla="*/ 2147483647 w 1032"/>
              <a:gd name="T9" fmla="*/ 0 h 504"/>
              <a:gd name="T10" fmla="*/ 2147483647 w 1032"/>
              <a:gd name="T11" fmla="*/ 1270158839 h 5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2"/>
              <a:gd name="T19" fmla="*/ 0 h 504"/>
              <a:gd name="T20" fmla="*/ 1032 w 1032"/>
              <a:gd name="T21" fmla="*/ 504 h 5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2" h="504">
                <a:moveTo>
                  <a:pt x="0" y="504"/>
                </a:moveTo>
                <a:lnTo>
                  <a:pt x="31" y="241"/>
                </a:lnTo>
                <a:lnTo>
                  <a:pt x="798" y="240"/>
                </a:lnTo>
                <a:lnTo>
                  <a:pt x="816" y="0"/>
                </a:lnTo>
                <a:lnTo>
                  <a:pt x="996" y="0"/>
                </a:lnTo>
                <a:lnTo>
                  <a:pt x="1032" y="50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3" name="Line 17"/>
          <p:cNvSpPr>
            <a:spLocks noChangeShapeType="1"/>
          </p:cNvSpPr>
          <p:nvPr/>
        </p:nvSpPr>
        <p:spPr bwMode="auto">
          <a:xfrm>
            <a:off x="63928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4" name="Line 18"/>
          <p:cNvSpPr>
            <a:spLocks noChangeShapeType="1"/>
          </p:cNvSpPr>
          <p:nvPr/>
        </p:nvSpPr>
        <p:spPr bwMode="auto">
          <a:xfrm>
            <a:off x="66976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5" name="Line 19"/>
          <p:cNvSpPr>
            <a:spLocks noChangeShapeType="1"/>
          </p:cNvSpPr>
          <p:nvPr/>
        </p:nvSpPr>
        <p:spPr bwMode="auto">
          <a:xfrm>
            <a:off x="7000875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6" name="Line 20"/>
          <p:cNvSpPr>
            <a:spLocks noChangeShapeType="1"/>
          </p:cNvSpPr>
          <p:nvPr/>
        </p:nvSpPr>
        <p:spPr bwMode="auto">
          <a:xfrm>
            <a:off x="7304088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7" name="Line 21"/>
          <p:cNvSpPr>
            <a:spLocks noChangeShapeType="1"/>
          </p:cNvSpPr>
          <p:nvPr/>
        </p:nvSpPr>
        <p:spPr bwMode="auto">
          <a:xfrm>
            <a:off x="76073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8" name="Line 22"/>
          <p:cNvSpPr>
            <a:spLocks noChangeShapeType="1"/>
          </p:cNvSpPr>
          <p:nvPr/>
        </p:nvSpPr>
        <p:spPr bwMode="auto">
          <a:xfrm>
            <a:off x="79121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7909" name="Text Box 23"/>
          <p:cNvSpPr txBox="1">
            <a:spLocks noChangeArrowheads="1"/>
          </p:cNvSpPr>
          <p:nvPr/>
        </p:nvSpPr>
        <p:spPr bwMode="auto">
          <a:xfrm>
            <a:off x="6408738" y="5662613"/>
            <a:ext cx="146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1     2     3     4     5</a:t>
            </a:r>
          </a:p>
        </p:txBody>
      </p:sp>
      <p:sp>
        <p:nvSpPr>
          <p:cNvPr id="37910" name="Text Box 24"/>
          <p:cNvSpPr txBox="1">
            <a:spLocks noChangeArrowheads="1"/>
          </p:cNvSpPr>
          <p:nvPr/>
        </p:nvSpPr>
        <p:spPr bwMode="auto">
          <a:xfrm>
            <a:off x="6318250" y="5022850"/>
            <a:ext cx="120967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 dirty="0"/>
              <a:t>Bump vs. turn</a:t>
            </a:r>
          </a:p>
        </p:txBody>
      </p:sp>
      <p:sp>
        <p:nvSpPr>
          <p:cNvPr id="37919" name="Text Box 35"/>
          <p:cNvSpPr txBox="1">
            <a:spLocks noChangeArrowheads="1"/>
          </p:cNvSpPr>
          <p:nvPr/>
        </p:nvSpPr>
        <p:spPr bwMode="auto">
          <a:xfrm>
            <a:off x="4895052" y="1531938"/>
            <a:ext cx="8937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>
                <a:latin typeface="+mj-lt"/>
              </a:rPr>
              <a:t>septum</a:t>
            </a:r>
          </a:p>
        </p:txBody>
      </p:sp>
      <p:grpSp>
        <p:nvGrpSpPr>
          <p:cNvPr id="5" name="Group 4"/>
          <p:cNvGrpSpPr/>
          <p:nvPr/>
        </p:nvGrpSpPr>
        <p:grpSpPr>
          <a:xfrm rot="5400000">
            <a:off x="2902310" y="2594066"/>
            <a:ext cx="2836016" cy="2532436"/>
            <a:chOff x="3016929" y="2594066"/>
            <a:chExt cx="2836016" cy="2532436"/>
          </a:xfrm>
        </p:grpSpPr>
        <p:grpSp>
          <p:nvGrpSpPr>
            <p:cNvPr id="3" name="Group 2"/>
            <p:cNvGrpSpPr/>
            <p:nvPr/>
          </p:nvGrpSpPr>
          <p:grpSpPr>
            <a:xfrm rot="5400000">
              <a:off x="3035560" y="2575435"/>
              <a:ext cx="2504535" cy="2541798"/>
              <a:chOff x="3054100" y="2593975"/>
              <a:chExt cx="2504535" cy="2541798"/>
            </a:xfrm>
          </p:grpSpPr>
          <p:grpSp>
            <p:nvGrpSpPr>
              <p:cNvPr id="2" name="Group 1"/>
              <p:cNvGrpSpPr/>
              <p:nvPr/>
            </p:nvGrpSpPr>
            <p:grpSpPr>
              <a:xfrm rot="5400000">
                <a:off x="3054350" y="2593975"/>
                <a:ext cx="2428875" cy="2428875"/>
                <a:chOff x="3054350" y="2593975"/>
                <a:chExt cx="2428875" cy="2428875"/>
              </a:xfrm>
            </p:grpSpPr>
            <p:sp>
              <p:nvSpPr>
                <p:cNvPr id="37897" name="Oval 9"/>
                <p:cNvSpPr>
                  <a:spLocks noChangeArrowheads="1"/>
                </p:cNvSpPr>
                <p:nvPr/>
              </p:nvSpPr>
              <p:spPr bwMode="auto">
                <a:xfrm>
                  <a:off x="3054350" y="2593975"/>
                  <a:ext cx="2428875" cy="2428875"/>
                </a:xfrm>
                <a:prstGeom prst="ellipse">
                  <a:avLst/>
                </a:prstGeom>
                <a:solidFill>
                  <a:srgbClr val="E3F2F3"/>
                </a:solidFill>
                <a:ln w="9525" algn="ctr">
                  <a:solidFill>
                    <a:schemeClr val="accent2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endParaRPr lang="en-GB" altLang="en-US"/>
                </a:p>
              </p:txBody>
            </p:sp>
            <p:sp>
              <p:nvSpPr>
                <p:cNvPr id="37911" name="Line 25"/>
                <p:cNvSpPr>
                  <a:spLocks noChangeShapeType="1"/>
                </p:cNvSpPr>
                <p:nvPr/>
              </p:nvSpPr>
              <p:spPr bwMode="auto">
                <a:xfrm flipH="1">
                  <a:off x="3176588" y="3276600"/>
                  <a:ext cx="1622425" cy="0"/>
                </a:xfrm>
                <a:prstGeom prst="line">
                  <a:avLst/>
                </a:prstGeom>
                <a:noFill/>
                <a:ln w="50800">
                  <a:solidFill>
                    <a:srgbClr val="96969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12" name="Line 26"/>
                <p:cNvSpPr>
                  <a:spLocks noChangeShapeType="1"/>
                </p:cNvSpPr>
                <p:nvPr/>
              </p:nvSpPr>
              <p:spPr bwMode="auto">
                <a:xfrm flipH="1" flipV="1">
                  <a:off x="3736975" y="3276600"/>
                  <a:ext cx="0" cy="1612900"/>
                </a:xfrm>
                <a:prstGeom prst="line">
                  <a:avLst/>
                </a:prstGeom>
                <a:noFill/>
                <a:ln w="50800">
                  <a:solidFill>
                    <a:srgbClr val="96969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13" name="Line 27"/>
                <p:cNvSpPr>
                  <a:spLocks noChangeShapeType="1"/>
                </p:cNvSpPr>
                <p:nvPr/>
              </p:nvSpPr>
              <p:spPr bwMode="auto">
                <a:xfrm flipH="1">
                  <a:off x="3736975" y="4264025"/>
                  <a:ext cx="1062038" cy="0"/>
                </a:xfrm>
                <a:prstGeom prst="line">
                  <a:avLst/>
                </a:prstGeom>
                <a:noFill/>
                <a:ln w="50800">
                  <a:solidFill>
                    <a:srgbClr val="969696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37914" name="Text Box 29"/>
                <p:cNvSpPr txBox="1">
                  <a:spLocks noChangeArrowheads="1"/>
                </p:cNvSpPr>
                <p:nvPr/>
              </p:nvSpPr>
              <p:spPr bwMode="auto">
                <a:xfrm>
                  <a:off x="4951413" y="3581400"/>
                  <a:ext cx="311150" cy="366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/>
                    <a:t>1</a:t>
                  </a:r>
                </a:p>
              </p:txBody>
            </p:sp>
            <p:sp>
              <p:nvSpPr>
                <p:cNvPr id="37915" name="Text Box 30"/>
                <p:cNvSpPr txBox="1">
                  <a:spLocks noChangeArrowheads="1"/>
                </p:cNvSpPr>
                <p:nvPr/>
              </p:nvSpPr>
              <p:spPr bwMode="auto">
                <a:xfrm>
                  <a:off x="4040188" y="2746375"/>
                  <a:ext cx="311150" cy="366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/>
                    <a:t>2</a:t>
                  </a:r>
                </a:p>
              </p:txBody>
            </p:sp>
            <p:sp>
              <p:nvSpPr>
                <p:cNvPr id="37916" name="Text Box 31"/>
                <p:cNvSpPr txBox="1">
                  <a:spLocks noChangeArrowheads="1"/>
                </p:cNvSpPr>
                <p:nvPr/>
              </p:nvSpPr>
              <p:spPr bwMode="auto">
                <a:xfrm>
                  <a:off x="3281363" y="3732213"/>
                  <a:ext cx="311150" cy="36671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/>
                    <a:t>3</a:t>
                  </a:r>
                </a:p>
              </p:txBody>
            </p:sp>
            <p:sp>
              <p:nvSpPr>
                <p:cNvPr id="37917" name="Text Box 32"/>
                <p:cNvSpPr txBox="1">
                  <a:spLocks noChangeArrowheads="1"/>
                </p:cNvSpPr>
                <p:nvPr/>
              </p:nvSpPr>
              <p:spPr bwMode="auto">
                <a:xfrm>
                  <a:off x="4192588" y="4340225"/>
                  <a:ext cx="311150" cy="366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/>
                    <a:t>4</a:t>
                  </a:r>
                </a:p>
              </p:txBody>
            </p:sp>
            <p:sp>
              <p:nvSpPr>
                <p:cNvPr id="37918" name="Text Box 34"/>
                <p:cNvSpPr txBox="1">
                  <a:spLocks noChangeArrowheads="1"/>
                </p:cNvSpPr>
                <p:nvPr/>
              </p:nvSpPr>
              <p:spPr bwMode="auto">
                <a:xfrm>
                  <a:off x="4116388" y="3581400"/>
                  <a:ext cx="311150" cy="366713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 xmlns="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 algn="ctr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defRPr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algn="ctr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hangingPunct="1"/>
                  <a:r>
                    <a:rPr lang="en-US" altLang="en-US" dirty="0"/>
                    <a:t>5</a:t>
                  </a:r>
                </a:p>
              </p:txBody>
            </p:sp>
          </p:grpSp>
          <p:sp>
            <p:nvSpPr>
              <p:cNvPr id="35" name="Rectangle 34"/>
              <p:cNvSpPr/>
              <p:nvPr/>
            </p:nvSpPr>
            <p:spPr bwMode="auto">
              <a:xfrm rot="5400000">
                <a:off x="3926893" y="3504031"/>
                <a:ext cx="758949" cy="2504535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endParaRPr>
              </a:p>
            </p:txBody>
          </p:sp>
        </p:grpSp>
        <p:sp>
          <p:nvSpPr>
            <p:cNvPr id="37" name="Rectangle 36"/>
            <p:cNvSpPr/>
            <p:nvPr/>
          </p:nvSpPr>
          <p:spPr bwMode="auto">
            <a:xfrm rot="5400000">
              <a:off x="4221203" y="3494760"/>
              <a:ext cx="758949" cy="250453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8" name="Line 26"/>
            <p:cNvSpPr>
              <a:spLocks noChangeShapeType="1"/>
            </p:cNvSpPr>
            <p:nvPr/>
          </p:nvSpPr>
          <p:spPr bwMode="auto">
            <a:xfrm rot="5400000">
              <a:off x="3003548" y="3559948"/>
              <a:ext cx="1613099" cy="3"/>
            </a:xfrm>
            <a:prstGeom prst="line">
              <a:avLst/>
            </a:prstGeom>
            <a:noFill/>
            <a:ln w="50800">
              <a:solidFill>
                <a:srgbClr val="969696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40" name="Rectangle 39"/>
          <p:cNvSpPr/>
          <p:nvPr/>
        </p:nvSpPr>
        <p:spPr bwMode="auto">
          <a:xfrm rot="10800000">
            <a:off x="3206497" y="4321197"/>
            <a:ext cx="2428031" cy="910741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4799013" y="1531938"/>
            <a:ext cx="76200" cy="455295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7920" name="Line 38"/>
          <p:cNvSpPr>
            <a:spLocks noChangeShapeType="1"/>
          </p:cNvSpPr>
          <p:nvPr/>
        </p:nvSpPr>
        <p:spPr bwMode="auto">
          <a:xfrm flipV="1">
            <a:off x="5103813" y="2062163"/>
            <a:ext cx="0" cy="14414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7242103"/>
      </p:ext>
    </p:extLst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30"/>
          <p:cNvSpPr>
            <a:spLocks noChangeArrowheads="1"/>
          </p:cNvSpPr>
          <p:nvPr/>
        </p:nvSpPr>
        <p:spPr bwMode="auto">
          <a:xfrm>
            <a:off x="4875213" y="3276600"/>
            <a:ext cx="1062037" cy="987425"/>
          </a:xfrm>
          <a:prstGeom prst="rect">
            <a:avLst/>
          </a:prstGeom>
          <a:solidFill>
            <a:srgbClr val="E3F2F3"/>
          </a:solidFill>
          <a:ln w="15875" algn="ctr">
            <a:solidFill>
              <a:schemeClr val="accent2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Non-resonant multi-turn extraction</a:t>
            </a:r>
          </a:p>
        </p:txBody>
      </p:sp>
      <p:sp>
        <p:nvSpPr>
          <p:cNvPr id="38918" name="Rectangle 3"/>
          <p:cNvSpPr>
            <a:spLocks noChangeArrowheads="1"/>
          </p:cNvSpPr>
          <p:nvPr/>
        </p:nvSpPr>
        <p:spPr bwMode="auto">
          <a:xfrm>
            <a:off x="838200" y="1524000"/>
            <a:ext cx="7453313" cy="4560888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19" name="Oval 4"/>
          <p:cNvSpPr>
            <a:spLocks noChangeArrowheads="1"/>
          </p:cNvSpPr>
          <p:nvPr/>
        </p:nvSpPr>
        <p:spPr bwMode="auto">
          <a:xfrm>
            <a:off x="3357563" y="1758950"/>
            <a:ext cx="4097337" cy="4097338"/>
          </a:xfrm>
          <a:prstGeom prst="ellipse">
            <a:avLst/>
          </a:prstGeom>
          <a:noFill/>
          <a:ln w="158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38914" name="Object 5"/>
          <p:cNvGraphicFramePr>
            <a:graphicFrameLocks noChangeAspect="1"/>
          </p:cNvGraphicFramePr>
          <p:nvPr/>
        </p:nvGraphicFramePr>
        <p:xfrm>
          <a:off x="1839913" y="5781675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781675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0" name="Line 6"/>
          <p:cNvSpPr>
            <a:spLocks noChangeShapeType="1"/>
          </p:cNvSpPr>
          <p:nvPr/>
        </p:nvSpPr>
        <p:spPr bwMode="auto">
          <a:xfrm>
            <a:off x="1231900" y="57054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8921" name="Line 7"/>
          <p:cNvSpPr>
            <a:spLocks noChangeShapeType="1"/>
          </p:cNvSpPr>
          <p:nvPr/>
        </p:nvSpPr>
        <p:spPr bwMode="auto">
          <a:xfrm flipV="1">
            <a:off x="1231900" y="50228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8915" name="Object 8"/>
          <p:cNvGraphicFramePr>
            <a:graphicFrameLocks noChangeAspect="1"/>
          </p:cNvGraphicFramePr>
          <p:nvPr/>
        </p:nvGraphicFramePr>
        <p:xfrm>
          <a:off x="928688" y="4946650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946650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922" name="Text Box 10"/>
          <p:cNvSpPr txBox="1">
            <a:spLocks noChangeArrowheads="1"/>
          </p:cNvSpPr>
          <p:nvPr/>
        </p:nvSpPr>
        <p:spPr bwMode="auto">
          <a:xfrm>
            <a:off x="833438" y="1136650"/>
            <a:ext cx="57273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CERN PS to SPS: 5-turn continuous transfer – 5</a:t>
            </a:r>
            <a:r>
              <a:rPr lang="en-US" altLang="en-US" baseline="30000" dirty="0">
                <a:latin typeface="Arial"/>
                <a:cs typeface="Arial"/>
                <a:sym typeface="Symbol" pitchFamily="18" charset="2"/>
              </a:rPr>
              <a:t>th</a:t>
            </a: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 turn </a:t>
            </a:r>
          </a:p>
        </p:txBody>
      </p:sp>
      <p:sp>
        <p:nvSpPr>
          <p:cNvPr id="38923" name="Text Box 11"/>
          <p:cNvSpPr txBox="1">
            <a:spLocks noChangeArrowheads="1"/>
          </p:cNvSpPr>
          <p:nvPr/>
        </p:nvSpPr>
        <p:spPr bwMode="auto">
          <a:xfrm>
            <a:off x="928688" y="1608138"/>
            <a:ext cx="10502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>
                <a:latin typeface="+mj-lt"/>
                <a:sym typeface="Symbol" pitchFamily="18" charset="2"/>
              </a:rPr>
              <a:t>Q</a:t>
            </a:r>
            <a:r>
              <a:rPr lang="en-US" altLang="en-US" baseline="-25000">
                <a:latin typeface="+mj-lt"/>
                <a:sym typeface="Symbol" pitchFamily="18" charset="2"/>
              </a:rPr>
              <a:t>h</a:t>
            </a:r>
            <a:r>
              <a:rPr lang="en-US" altLang="en-US">
                <a:latin typeface="+mj-lt"/>
                <a:sym typeface="Symbol" pitchFamily="18" charset="2"/>
              </a:rPr>
              <a:t> = 0.25</a:t>
            </a:r>
          </a:p>
        </p:txBody>
      </p:sp>
      <p:sp>
        <p:nvSpPr>
          <p:cNvPr id="38933" name="Text Box 28"/>
          <p:cNvSpPr txBox="1">
            <a:spLocks noChangeArrowheads="1"/>
          </p:cNvSpPr>
          <p:nvPr/>
        </p:nvSpPr>
        <p:spPr bwMode="auto">
          <a:xfrm>
            <a:off x="5254625" y="3581400"/>
            <a:ext cx="311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/>
              <a:t>5</a:t>
            </a:r>
          </a:p>
        </p:txBody>
      </p:sp>
      <p:sp>
        <p:nvSpPr>
          <p:cNvPr id="38934" name="Rectangle 31"/>
          <p:cNvSpPr>
            <a:spLocks noChangeArrowheads="1"/>
          </p:cNvSpPr>
          <p:nvPr/>
        </p:nvSpPr>
        <p:spPr bwMode="auto">
          <a:xfrm>
            <a:off x="4799013" y="1531938"/>
            <a:ext cx="76200" cy="4552950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8935" name="Line 35"/>
          <p:cNvSpPr>
            <a:spLocks noChangeShapeType="1"/>
          </p:cNvSpPr>
          <p:nvPr/>
        </p:nvSpPr>
        <p:spPr bwMode="auto">
          <a:xfrm flipV="1">
            <a:off x="5407025" y="2062163"/>
            <a:ext cx="0" cy="144145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Rectangle 15"/>
          <p:cNvSpPr>
            <a:spLocks noChangeArrowheads="1"/>
          </p:cNvSpPr>
          <p:nvPr/>
        </p:nvSpPr>
        <p:spPr bwMode="auto">
          <a:xfrm>
            <a:off x="6242050" y="4946650"/>
            <a:ext cx="2049463" cy="113823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5" name="Freeform 16"/>
          <p:cNvSpPr>
            <a:spLocks/>
          </p:cNvSpPr>
          <p:nvPr/>
        </p:nvSpPr>
        <p:spPr bwMode="auto">
          <a:xfrm>
            <a:off x="6343650" y="5172075"/>
            <a:ext cx="1638300" cy="800100"/>
          </a:xfrm>
          <a:custGeom>
            <a:avLst/>
            <a:gdLst>
              <a:gd name="T0" fmla="*/ 0 w 1032"/>
              <a:gd name="T1" fmla="*/ 1270158839 h 504"/>
              <a:gd name="T2" fmla="*/ 78124038 w 1032"/>
              <a:gd name="T3" fmla="*/ 607358501 h 504"/>
              <a:gd name="T4" fmla="*/ 2011084530 w 1032"/>
              <a:gd name="T5" fmla="*/ 604837552 h 504"/>
              <a:gd name="T6" fmla="*/ 2056447321 w 1032"/>
              <a:gd name="T7" fmla="*/ 0 h 504"/>
              <a:gd name="T8" fmla="*/ 2147483647 w 1032"/>
              <a:gd name="T9" fmla="*/ 0 h 504"/>
              <a:gd name="T10" fmla="*/ 2147483647 w 1032"/>
              <a:gd name="T11" fmla="*/ 1270158839 h 5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2"/>
              <a:gd name="T19" fmla="*/ 0 h 504"/>
              <a:gd name="T20" fmla="*/ 1032 w 1032"/>
              <a:gd name="T21" fmla="*/ 504 h 5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2" h="504">
                <a:moveTo>
                  <a:pt x="0" y="504"/>
                </a:moveTo>
                <a:lnTo>
                  <a:pt x="31" y="241"/>
                </a:lnTo>
                <a:lnTo>
                  <a:pt x="798" y="240"/>
                </a:lnTo>
                <a:lnTo>
                  <a:pt x="816" y="0"/>
                </a:lnTo>
                <a:lnTo>
                  <a:pt x="996" y="0"/>
                </a:lnTo>
                <a:lnTo>
                  <a:pt x="1032" y="50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Line 17"/>
          <p:cNvSpPr>
            <a:spLocks noChangeShapeType="1"/>
          </p:cNvSpPr>
          <p:nvPr/>
        </p:nvSpPr>
        <p:spPr bwMode="auto">
          <a:xfrm>
            <a:off x="63928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18"/>
          <p:cNvSpPr>
            <a:spLocks noChangeShapeType="1"/>
          </p:cNvSpPr>
          <p:nvPr/>
        </p:nvSpPr>
        <p:spPr bwMode="auto">
          <a:xfrm>
            <a:off x="6697663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>
            <a:off x="7000875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Line 20"/>
          <p:cNvSpPr>
            <a:spLocks noChangeShapeType="1"/>
          </p:cNvSpPr>
          <p:nvPr/>
        </p:nvSpPr>
        <p:spPr bwMode="auto">
          <a:xfrm>
            <a:off x="7304088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Line 21"/>
          <p:cNvSpPr>
            <a:spLocks noChangeShapeType="1"/>
          </p:cNvSpPr>
          <p:nvPr/>
        </p:nvSpPr>
        <p:spPr bwMode="auto">
          <a:xfrm>
            <a:off x="76073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1" name="Line 22"/>
          <p:cNvSpPr>
            <a:spLocks noChangeShapeType="1"/>
          </p:cNvSpPr>
          <p:nvPr/>
        </p:nvSpPr>
        <p:spPr bwMode="auto">
          <a:xfrm>
            <a:off x="7912100" y="5175250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Text Box 23"/>
          <p:cNvSpPr txBox="1">
            <a:spLocks noChangeArrowheads="1"/>
          </p:cNvSpPr>
          <p:nvPr/>
        </p:nvSpPr>
        <p:spPr bwMode="auto">
          <a:xfrm>
            <a:off x="6408738" y="5662613"/>
            <a:ext cx="146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1     2     3     4     5</a:t>
            </a:r>
          </a:p>
        </p:txBody>
      </p:sp>
      <p:sp>
        <p:nvSpPr>
          <p:cNvPr id="33" name="Text Box 24"/>
          <p:cNvSpPr txBox="1">
            <a:spLocks noChangeArrowheads="1"/>
          </p:cNvSpPr>
          <p:nvPr/>
        </p:nvSpPr>
        <p:spPr bwMode="auto">
          <a:xfrm>
            <a:off x="6318250" y="5022850"/>
            <a:ext cx="120967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 dirty="0"/>
              <a:t>Bump vs. turn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8" name="Rectangle 128"/>
          <p:cNvSpPr>
            <a:spLocks noChangeArrowheads="1"/>
          </p:cNvSpPr>
          <p:nvPr/>
        </p:nvSpPr>
        <p:spPr bwMode="auto">
          <a:xfrm>
            <a:off x="419100" y="4743685"/>
            <a:ext cx="8224838" cy="1550988"/>
          </a:xfrm>
          <a:prstGeom prst="rect">
            <a:avLst/>
          </a:prstGeom>
          <a:solidFill>
            <a:schemeClr val="accent2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49" name="Rectangle 22"/>
          <p:cNvSpPr>
            <a:spLocks noChangeArrowheads="1"/>
          </p:cNvSpPr>
          <p:nvPr/>
        </p:nvSpPr>
        <p:spPr bwMode="auto">
          <a:xfrm>
            <a:off x="527050" y="4856398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0" name="Rectangle 53"/>
          <p:cNvSpPr>
            <a:spLocks noChangeArrowheads="1"/>
          </p:cNvSpPr>
          <p:nvPr/>
        </p:nvSpPr>
        <p:spPr bwMode="auto">
          <a:xfrm>
            <a:off x="2146300" y="4856398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1" name="Rectangle 64"/>
          <p:cNvSpPr>
            <a:spLocks noChangeArrowheads="1"/>
          </p:cNvSpPr>
          <p:nvPr/>
        </p:nvSpPr>
        <p:spPr bwMode="auto">
          <a:xfrm>
            <a:off x="3768725" y="4856398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2" name="Rectangle 77"/>
          <p:cNvSpPr>
            <a:spLocks noChangeArrowheads="1"/>
          </p:cNvSpPr>
          <p:nvPr/>
        </p:nvSpPr>
        <p:spPr bwMode="auto">
          <a:xfrm>
            <a:off x="5413375" y="4856398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3" name="Rectangle 110"/>
          <p:cNvSpPr>
            <a:spLocks noChangeArrowheads="1"/>
          </p:cNvSpPr>
          <p:nvPr/>
        </p:nvSpPr>
        <p:spPr bwMode="auto">
          <a:xfrm>
            <a:off x="7083425" y="4856398"/>
            <a:ext cx="1443038" cy="1306512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4" name="Oval 82"/>
          <p:cNvSpPr>
            <a:spLocks noChangeArrowheads="1"/>
          </p:cNvSpPr>
          <p:nvPr/>
        </p:nvSpPr>
        <p:spPr bwMode="auto">
          <a:xfrm>
            <a:off x="5761038" y="4937360"/>
            <a:ext cx="866775" cy="8524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9955" name="Rectangle 91"/>
          <p:cNvSpPr>
            <a:spLocks noChangeArrowheads="1"/>
          </p:cNvSpPr>
          <p:nvPr/>
        </p:nvSpPr>
        <p:spPr bwMode="auto">
          <a:xfrm>
            <a:off x="5800725" y="4921485"/>
            <a:ext cx="908050" cy="18732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Non-resonant multi-turn extraction</a:t>
            </a:r>
          </a:p>
        </p:txBody>
      </p:sp>
      <p:sp>
        <p:nvSpPr>
          <p:cNvPr id="39957" name="Rectangle 21"/>
          <p:cNvSpPr>
            <a:spLocks noGrp="1" noChangeArrowheads="1"/>
          </p:cNvSpPr>
          <p:nvPr>
            <p:ph type="body" sz="half" idx="1"/>
          </p:nvPr>
        </p:nvSpPr>
        <p:spPr>
          <a:xfrm>
            <a:off x="245985" y="1000360"/>
            <a:ext cx="8456690" cy="4525963"/>
          </a:xfrm>
          <a:noFill/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CERN PS to SPS: 5-turn continuous transfer 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Losses impose thin septum… </a:t>
            </a:r>
          </a:p>
          <a:p>
            <a:pPr marL="457200" lvl="1" indent="0" eaLnBrk="1" hangingPunct="1">
              <a:buNone/>
            </a:pPr>
            <a:r>
              <a:rPr lang="en-US" altLang="en-US" dirty="0">
                <a:latin typeface="Arial"/>
                <a:cs typeface="Arial"/>
              </a:rPr>
              <a:t>	… an electrostatic septum is needed in addition to the magnetic septum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Still about 15 % of beam lost in PS-SPS CT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Difficult to get equal intensities per turn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Different trajectories for each turn</a:t>
            </a:r>
          </a:p>
          <a:p>
            <a:pPr lvl="1" eaLnBrk="1" hangingPunct="1"/>
            <a:r>
              <a:rPr lang="en-US" altLang="en-US" dirty="0">
                <a:latin typeface="Arial"/>
                <a:cs typeface="Arial"/>
              </a:rPr>
              <a:t>Different </a:t>
            </a:r>
            <a:r>
              <a:rPr lang="en-US" altLang="en-US" dirty="0" err="1">
                <a:latin typeface="Arial"/>
                <a:cs typeface="Arial"/>
              </a:rPr>
              <a:t>emittances</a:t>
            </a:r>
            <a:r>
              <a:rPr lang="en-US" altLang="en-US" dirty="0">
                <a:latin typeface="Arial"/>
                <a:cs typeface="Arial"/>
              </a:rPr>
              <a:t> for each turn</a:t>
            </a:r>
          </a:p>
          <a:p>
            <a:pPr eaLnBrk="1" hangingPunct="1"/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39938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8642005"/>
              </p:ext>
            </p:extLst>
          </p:nvPr>
        </p:nvGraphicFramePr>
        <p:xfrm>
          <a:off x="879475" y="6035910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79475" y="6035910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58" name="Line 25"/>
          <p:cNvSpPr>
            <a:spLocks noChangeShapeType="1"/>
          </p:cNvSpPr>
          <p:nvPr/>
        </p:nvSpPr>
        <p:spPr bwMode="auto">
          <a:xfrm>
            <a:off x="679450" y="6008923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59" name="Line 26"/>
          <p:cNvSpPr>
            <a:spLocks noChangeShapeType="1"/>
          </p:cNvSpPr>
          <p:nvPr/>
        </p:nvSpPr>
        <p:spPr bwMode="auto">
          <a:xfrm flipV="1">
            <a:off x="679450" y="5769210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39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7785374"/>
              </p:ext>
            </p:extLst>
          </p:nvPr>
        </p:nvGraphicFramePr>
        <p:xfrm>
          <a:off x="581025" y="5742223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2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1025" y="5742223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0" name="Oval 28"/>
          <p:cNvSpPr>
            <a:spLocks noChangeArrowheads="1"/>
          </p:cNvSpPr>
          <p:nvPr/>
        </p:nvSpPr>
        <p:spPr bwMode="auto">
          <a:xfrm>
            <a:off x="874713" y="4943710"/>
            <a:ext cx="866775" cy="8524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9961" name="Rectangle 30"/>
          <p:cNvSpPr>
            <a:spLocks noChangeArrowheads="1"/>
          </p:cNvSpPr>
          <p:nvPr/>
        </p:nvSpPr>
        <p:spPr bwMode="auto">
          <a:xfrm>
            <a:off x="1514475" y="4872273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62" name="Oval 51"/>
          <p:cNvSpPr>
            <a:spLocks noChangeArrowheads="1"/>
          </p:cNvSpPr>
          <p:nvPr/>
        </p:nvSpPr>
        <p:spPr bwMode="auto">
          <a:xfrm>
            <a:off x="1198563" y="5021498"/>
            <a:ext cx="698500" cy="698500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63" name="Text Box 52"/>
          <p:cNvSpPr txBox="1">
            <a:spLocks noChangeArrowheads="1"/>
          </p:cNvSpPr>
          <p:nvPr/>
        </p:nvSpPr>
        <p:spPr bwMode="auto">
          <a:xfrm>
            <a:off x="1666875" y="486909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1</a:t>
            </a:r>
          </a:p>
        </p:txBody>
      </p:sp>
      <p:graphicFrame>
        <p:nvGraphicFramePr>
          <p:cNvPr id="39940" name="Object 5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25013726"/>
              </p:ext>
            </p:extLst>
          </p:nvPr>
        </p:nvGraphicFramePr>
        <p:xfrm>
          <a:off x="2498725" y="6035910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164880" imgH="190440" progId="Equation.3">
                  <p:embed/>
                </p:oleObj>
              </mc:Choice>
              <mc:Fallback>
                <p:oleObj name="Equation" r:id="rId6" imgW="164880" imgH="190440" progId="Equation.3">
                  <p:embed/>
                  <p:pic>
                    <p:nvPicPr>
                      <p:cNvPr id="0" name="Object 5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98725" y="6035910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4" name="Line 55"/>
          <p:cNvSpPr>
            <a:spLocks noChangeShapeType="1"/>
          </p:cNvSpPr>
          <p:nvPr/>
        </p:nvSpPr>
        <p:spPr bwMode="auto">
          <a:xfrm>
            <a:off x="2298700" y="6008923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65" name="Line 56"/>
          <p:cNvSpPr>
            <a:spLocks noChangeShapeType="1"/>
          </p:cNvSpPr>
          <p:nvPr/>
        </p:nvSpPr>
        <p:spPr bwMode="auto">
          <a:xfrm flipV="1">
            <a:off x="2298700" y="5769210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1" name="Object 5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02517380"/>
              </p:ext>
            </p:extLst>
          </p:nvPr>
        </p:nvGraphicFramePr>
        <p:xfrm>
          <a:off x="2200275" y="5742223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7" imgW="190440" imgH="190440" progId="Equation.3">
                  <p:embed/>
                </p:oleObj>
              </mc:Choice>
              <mc:Fallback>
                <p:oleObj name="Equation" r:id="rId7" imgW="190440" imgH="190440" progId="Equation.3">
                  <p:embed/>
                  <p:pic>
                    <p:nvPicPr>
                      <p:cNvPr id="0" name="Object 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00275" y="5742223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66" name="Oval 58"/>
          <p:cNvSpPr>
            <a:spLocks noChangeArrowheads="1"/>
          </p:cNvSpPr>
          <p:nvPr/>
        </p:nvSpPr>
        <p:spPr bwMode="auto">
          <a:xfrm>
            <a:off x="2493963" y="4943710"/>
            <a:ext cx="866775" cy="8524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9967" name="Text Box 61"/>
          <p:cNvSpPr txBox="1">
            <a:spLocks noChangeArrowheads="1"/>
          </p:cNvSpPr>
          <p:nvPr/>
        </p:nvSpPr>
        <p:spPr bwMode="auto">
          <a:xfrm>
            <a:off x="3286125" y="486909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2</a:t>
            </a:r>
          </a:p>
        </p:txBody>
      </p:sp>
      <p:sp>
        <p:nvSpPr>
          <p:cNvPr id="39968" name="Rectangle 62"/>
          <p:cNvSpPr>
            <a:spLocks noChangeArrowheads="1"/>
          </p:cNvSpPr>
          <p:nvPr/>
        </p:nvSpPr>
        <p:spPr bwMode="auto">
          <a:xfrm>
            <a:off x="2514600" y="5600935"/>
            <a:ext cx="942975" cy="333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69" name="Rectangle 59"/>
          <p:cNvSpPr>
            <a:spLocks noChangeArrowheads="1"/>
          </p:cNvSpPr>
          <p:nvPr/>
        </p:nvSpPr>
        <p:spPr bwMode="auto">
          <a:xfrm>
            <a:off x="3133725" y="4872273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0" name="Oval 60"/>
          <p:cNvSpPr>
            <a:spLocks noChangeArrowheads="1"/>
          </p:cNvSpPr>
          <p:nvPr/>
        </p:nvSpPr>
        <p:spPr bwMode="auto">
          <a:xfrm>
            <a:off x="2859088" y="5021498"/>
            <a:ext cx="609600" cy="609600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1" name="Line 63"/>
          <p:cNvSpPr>
            <a:spLocks noChangeShapeType="1"/>
          </p:cNvSpPr>
          <p:nvPr/>
        </p:nvSpPr>
        <p:spPr bwMode="auto">
          <a:xfrm>
            <a:off x="2559050" y="5597760"/>
            <a:ext cx="736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2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8872362"/>
              </p:ext>
            </p:extLst>
          </p:nvPr>
        </p:nvGraphicFramePr>
        <p:xfrm>
          <a:off x="4121150" y="6032735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164880" imgH="190440" progId="Equation.3">
                  <p:embed/>
                </p:oleObj>
              </mc:Choice>
              <mc:Fallback>
                <p:oleObj name="Equation" r:id="rId8" imgW="164880" imgH="190440" progId="Equation.3">
                  <p:embed/>
                  <p:pic>
                    <p:nvPicPr>
                      <p:cNvPr id="0" name="Object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1150" y="6032735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72" name="Line 66"/>
          <p:cNvSpPr>
            <a:spLocks noChangeShapeType="1"/>
          </p:cNvSpPr>
          <p:nvPr/>
        </p:nvSpPr>
        <p:spPr bwMode="auto">
          <a:xfrm>
            <a:off x="3921125" y="6005748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73" name="Line 67"/>
          <p:cNvSpPr>
            <a:spLocks noChangeShapeType="1"/>
          </p:cNvSpPr>
          <p:nvPr/>
        </p:nvSpPr>
        <p:spPr bwMode="auto">
          <a:xfrm flipV="1">
            <a:off x="3921125" y="5766035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3" name="Object 6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53990511"/>
              </p:ext>
            </p:extLst>
          </p:nvPr>
        </p:nvGraphicFramePr>
        <p:xfrm>
          <a:off x="3822700" y="5739048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9" imgW="190440" imgH="190440" progId="Equation.3">
                  <p:embed/>
                </p:oleObj>
              </mc:Choice>
              <mc:Fallback>
                <p:oleObj name="Equation" r:id="rId9" imgW="190440" imgH="190440" progId="Equation.3">
                  <p:embed/>
                  <p:pic>
                    <p:nvPicPr>
                      <p:cNvPr id="0" name="Object 6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2700" y="5739048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74" name="Oval 69"/>
          <p:cNvSpPr>
            <a:spLocks noChangeArrowheads="1"/>
          </p:cNvSpPr>
          <p:nvPr/>
        </p:nvSpPr>
        <p:spPr bwMode="auto">
          <a:xfrm>
            <a:off x="4116388" y="4940535"/>
            <a:ext cx="866775" cy="852488"/>
          </a:xfrm>
          <a:prstGeom prst="ellipse">
            <a:avLst/>
          </a:prstGeom>
          <a:solidFill>
            <a:schemeClr val="bg1"/>
          </a:solidFill>
          <a:ln w="9525" algn="ctr">
            <a:solidFill>
              <a:schemeClr val="accent2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GB" altLang="en-US"/>
          </a:p>
        </p:txBody>
      </p:sp>
      <p:sp>
        <p:nvSpPr>
          <p:cNvPr id="39975" name="Text Box 70"/>
          <p:cNvSpPr txBox="1">
            <a:spLocks noChangeArrowheads="1"/>
          </p:cNvSpPr>
          <p:nvPr/>
        </p:nvSpPr>
        <p:spPr bwMode="auto">
          <a:xfrm>
            <a:off x="4908550" y="486592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3</a:t>
            </a:r>
          </a:p>
        </p:txBody>
      </p:sp>
      <p:sp>
        <p:nvSpPr>
          <p:cNvPr id="39976" name="Rectangle 71"/>
          <p:cNvSpPr>
            <a:spLocks noChangeArrowheads="1"/>
          </p:cNvSpPr>
          <p:nvPr/>
        </p:nvSpPr>
        <p:spPr bwMode="auto">
          <a:xfrm>
            <a:off x="4137025" y="5597760"/>
            <a:ext cx="942975" cy="333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7" name="Rectangle 72"/>
          <p:cNvSpPr>
            <a:spLocks noChangeArrowheads="1"/>
          </p:cNvSpPr>
          <p:nvPr/>
        </p:nvSpPr>
        <p:spPr bwMode="auto">
          <a:xfrm>
            <a:off x="4756150" y="4869098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8" name="Oval 73"/>
          <p:cNvSpPr>
            <a:spLocks noChangeArrowheads="1"/>
          </p:cNvSpPr>
          <p:nvPr/>
        </p:nvSpPr>
        <p:spPr bwMode="auto">
          <a:xfrm>
            <a:off x="4481513" y="5018323"/>
            <a:ext cx="609600" cy="609600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79" name="Line 74"/>
          <p:cNvSpPr>
            <a:spLocks noChangeShapeType="1"/>
          </p:cNvSpPr>
          <p:nvPr/>
        </p:nvSpPr>
        <p:spPr bwMode="auto">
          <a:xfrm>
            <a:off x="4181475" y="5594585"/>
            <a:ext cx="736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80" name="Rectangle 75"/>
          <p:cNvSpPr>
            <a:spLocks noChangeArrowheads="1"/>
          </p:cNvSpPr>
          <p:nvPr/>
        </p:nvSpPr>
        <p:spPr bwMode="auto">
          <a:xfrm>
            <a:off x="3829050" y="4953235"/>
            <a:ext cx="460375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81" name="Line 76"/>
          <p:cNvSpPr>
            <a:spLocks noChangeShapeType="1"/>
          </p:cNvSpPr>
          <p:nvPr/>
        </p:nvSpPr>
        <p:spPr bwMode="auto">
          <a:xfrm flipV="1">
            <a:off x="4289425" y="5029435"/>
            <a:ext cx="6350" cy="56515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4" name="Object 7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3906226"/>
              </p:ext>
            </p:extLst>
          </p:nvPr>
        </p:nvGraphicFramePr>
        <p:xfrm>
          <a:off x="5765800" y="6029560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4880" imgH="190440" progId="Equation.3">
                  <p:embed/>
                </p:oleObj>
              </mc:Choice>
              <mc:Fallback>
                <p:oleObj name="Equation" r:id="rId10" imgW="164880" imgH="190440" progId="Equation.3">
                  <p:embed/>
                  <p:pic>
                    <p:nvPicPr>
                      <p:cNvPr id="0" name="Object 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65800" y="6029560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82" name="Line 79"/>
          <p:cNvSpPr>
            <a:spLocks noChangeShapeType="1"/>
          </p:cNvSpPr>
          <p:nvPr/>
        </p:nvSpPr>
        <p:spPr bwMode="auto">
          <a:xfrm>
            <a:off x="5565775" y="6002573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83" name="Line 80"/>
          <p:cNvSpPr>
            <a:spLocks noChangeShapeType="1"/>
          </p:cNvSpPr>
          <p:nvPr/>
        </p:nvSpPr>
        <p:spPr bwMode="auto">
          <a:xfrm flipV="1">
            <a:off x="5565775" y="5762860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5" name="Object 8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4415061"/>
              </p:ext>
            </p:extLst>
          </p:nvPr>
        </p:nvGraphicFramePr>
        <p:xfrm>
          <a:off x="5467350" y="5735873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1" imgW="190440" imgH="190440" progId="Equation.3">
                  <p:embed/>
                </p:oleObj>
              </mc:Choice>
              <mc:Fallback>
                <p:oleObj name="Equation" r:id="rId11" imgW="190440" imgH="190440" progId="Equation.3">
                  <p:embed/>
                  <p:pic>
                    <p:nvPicPr>
                      <p:cNvPr id="0" name="Object 8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67350" y="5735873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84" name="Text Box 83"/>
          <p:cNvSpPr txBox="1">
            <a:spLocks noChangeArrowheads="1"/>
          </p:cNvSpPr>
          <p:nvPr/>
        </p:nvSpPr>
        <p:spPr bwMode="auto">
          <a:xfrm>
            <a:off x="6553200" y="486274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4</a:t>
            </a:r>
          </a:p>
        </p:txBody>
      </p:sp>
      <p:sp>
        <p:nvSpPr>
          <p:cNvPr id="39985" name="Rectangle 84"/>
          <p:cNvSpPr>
            <a:spLocks noChangeArrowheads="1"/>
          </p:cNvSpPr>
          <p:nvPr/>
        </p:nvSpPr>
        <p:spPr bwMode="auto">
          <a:xfrm>
            <a:off x="5781675" y="5594585"/>
            <a:ext cx="942975" cy="3333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86" name="Rectangle 85"/>
          <p:cNvSpPr>
            <a:spLocks noChangeArrowheads="1"/>
          </p:cNvSpPr>
          <p:nvPr/>
        </p:nvSpPr>
        <p:spPr bwMode="auto">
          <a:xfrm>
            <a:off x="6400800" y="4865923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87" name="Oval 86"/>
          <p:cNvSpPr>
            <a:spLocks noChangeArrowheads="1"/>
          </p:cNvSpPr>
          <p:nvPr/>
        </p:nvSpPr>
        <p:spPr bwMode="auto">
          <a:xfrm>
            <a:off x="6243638" y="5100873"/>
            <a:ext cx="488950" cy="501650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88" name="Line 87"/>
          <p:cNvSpPr>
            <a:spLocks noChangeShapeType="1"/>
          </p:cNvSpPr>
          <p:nvPr/>
        </p:nvSpPr>
        <p:spPr bwMode="auto">
          <a:xfrm>
            <a:off x="5826125" y="5591410"/>
            <a:ext cx="73660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89" name="Rectangle 88"/>
          <p:cNvSpPr>
            <a:spLocks noChangeArrowheads="1"/>
          </p:cNvSpPr>
          <p:nvPr/>
        </p:nvSpPr>
        <p:spPr bwMode="auto">
          <a:xfrm>
            <a:off x="5473700" y="4950060"/>
            <a:ext cx="460375" cy="6858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90" name="Line 89"/>
          <p:cNvSpPr>
            <a:spLocks noChangeShapeType="1"/>
          </p:cNvSpPr>
          <p:nvPr/>
        </p:nvSpPr>
        <p:spPr bwMode="auto">
          <a:xfrm flipV="1">
            <a:off x="5934075" y="5111985"/>
            <a:ext cx="3175" cy="479425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91" name="Line 92"/>
          <p:cNvSpPr>
            <a:spLocks noChangeShapeType="1"/>
          </p:cNvSpPr>
          <p:nvPr/>
        </p:nvSpPr>
        <p:spPr bwMode="auto">
          <a:xfrm>
            <a:off x="5940425" y="5111985"/>
            <a:ext cx="603250" cy="0"/>
          </a:xfrm>
          <a:prstGeom prst="line">
            <a:avLst/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6" name="Object 1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0533765"/>
              </p:ext>
            </p:extLst>
          </p:nvPr>
        </p:nvGraphicFramePr>
        <p:xfrm>
          <a:off x="7435850" y="6032735"/>
          <a:ext cx="65088" cy="793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164880" imgH="190440" progId="Equation.3">
                  <p:embed/>
                </p:oleObj>
              </mc:Choice>
              <mc:Fallback>
                <p:oleObj name="Equation" r:id="rId12" imgW="164880" imgH="190440" progId="Equation.3">
                  <p:embed/>
                  <p:pic>
                    <p:nvPicPr>
                      <p:cNvPr id="0" name="Object 1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435850" y="6032735"/>
                        <a:ext cx="65088" cy="793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92" name="Line 112"/>
          <p:cNvSpPr>
            <a:spLocks noChangeShapeType="1"/>
          </p:cNvSpPr>
          <p:nvPr/>
        </p:nvSpPr>
        <p:spPr bwMode="auto">
          <a:xfrm>
            <a:off x="7235825" y="6005748"/>
            <a:ext cx="2254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39993" name="Line 113"/>
          <p:cNvSpPr>
            <a:spLocks noChangeShapeType="1"/>
          </p:cNvSpPr>
          <p:nvPr/>
        </p:nvSpPr>
        <p:spPr bwMode="auto">
          <a:xfrm flipV="1">
            <a:off x="7235825" y="5766035"/>
            <a:ext cx="0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39947" name="Object 1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6436564"/>
              </p:ext>
            </p:extLst>
          </p:nvPr>
        </p:nvGraphicFramePr>
        <p:xfrm>
          <a:off x="7137400" y="5739048"/>
          <a:ext cx="74613" cy="80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3" imgW="190440" imgH="190440" progId="Equation.3">
                  <p:embed/>
                </p:oleObj>
              </mc:Choice>
              <mc:Fallback>
                <p:oleObj name="Equation" r:id="rId13" imgW="190440" imgH="190440" progId="Equation.3">
                  <p:embed/>
                  <p:pic>
                    <p:nvPicPr>
                      <p:cNvPr id="0" name="Object 1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37400" y="5739048"/>
                        <a:ext cx="74613" cy="80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9994" name="Text Box 115"/>
          <p:cNvSpPr txBox="1">
            <a:spLocks noChangeArrowheads="1"/>
          </p:cNvSpPr>
          <p:nvPr/>
        </p:nvSpPr>
        <p:spPr bwMode="auto">
          <a:xfrm>
            <a:off x="8261350" y="4850048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5</a:t>
            </a:r>
          </a:p>
        </p:txBody>
      </p:sp>
      <p:sp>
        <p:nvSpPr>
          <p:cNvPr id="39995" name="Rectangle 117"/>
          <p:cNvSpPr>
            <a:spLocks noChangeArrowheads="1"/>
          </p:cNvSpPr>
          <p:nvPr/>
        </p:nvSpPr>
        <p:spPr bwMode="auto">
          <a:xfrm>
            <a:off x="7693025" y="4865923"/>
            <a:ext cx="42863" cy="1293812"/>
          </a:xfrm>
          <a:prstGeom prst="rect">
            <a:avLst/>
          </a:prstGeom>
          <a:pattFill prst="ltUpDiag">
            <a:fgClr>
              <a:schemeClr val="accent1"/>
            </a:fgClr>
            <a:bgClr>
              <a:schemeClr val="bg1"/>
            </a:bgClr>
          </a:patt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96" name="Rectangle 123"/>
          <p:cNvSpPr>
            <a:spLocks noChangeArrowheads="1"/>
          </p:cNvSpPr>
          <p:nvPr/>
        </p:nvSpPr>
        <p:spPr bwMode="auto">
          <a:xfrm>
            <a:off x="7737475" y="5105635"/>
            <a:ext cx="463550" cy="4826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39997" name="Oval 118"/>
          <p:cNvSpPr>
            <a:spLocks noChangeArrowheads="1"/>
          </p:cNvSpPr>
          <p:nvPr/>
        </p:nvSpPr>
        <p:spPr bwMode="auto">
          <a:xfrm>
            <a:off x="7631113" y="5004035"/>
            <a:ext cx="666750" cy="684213"/>
          </a:xfrm>
          <a:prstGeom prst="ellipse">
            <a:avLst/>
          </a:prstGeom>
          <a:solidFill>
            <a:srgbClr val="FF0000">
              <a:alpha val="5882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9998" name="Picture 124"/>
          <p:cNvPicPr>
            <a:picLocks noGrp="1" noChangeAspect="1" noChangeArrowheads="1"/>
          </p:cNvPicPr>
          <p:nvPr>
            <p:ph sz="half" idx="2"/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5350" y="3383198"/>
            <a:ext cx="4038600" cy="1149350"/>
          </a:xfrm>
          <a:noFill/>
        </p:spPr>
      </p:pic>
      <p:sp>
        <p:nvSpPr>
          <p:cNvPr id="39999" name="Freeform 126"/>
          <p:cNvSpPr>
            <a:spLocks/>
          </p:cNvSpPr>
          <p:nvPr/>
        </p:nvSpPr>
        <p:spPr bwMode="auto">
          <a:xfrm>
            <a:off x="5786320" y="2670050"/>
            <a:ext cx="1395530" cy="759185"/>
          </a:xfrm>
          <a:custGeom>
            <a:avLst/>
            <a:gdLst>
              <a:gd name="T0" fmla="*/ 0 w 384"/>
              <a:gd name="T1" fmla="*/ 0 h 672"/>
              <a:gd name="T2" fmla="*/ 2147483647 w 384"/>
              <a:gd name="T3" fmla="*/ 0 h 672"/>
              <a:gd name="T4" fmla="*/ 2147483647 w 384"/>
              <a:gd name="T5" fmla="*/ 1450904797 h 672"/>
              <a:gd name="T6" fmla="*/ 0 60000 65536"/>
              <a:gd name="T7" fmla="*/ 0 60000 65536"/>
              <a:gd name="T8" fmla="*/ 0 60000 65536"/>
              <a:gd name="T9" fmla="*/ 0 w 384"/>
              <a:gd name="T10" fmla="*/ 0 h 672"/>
              <a:gd name="T11" fmla="*/ 384 w 384"/>
              <a:gd name="T12" fmla="*/ 672 h 672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84" h="672">
                <a:moveTo>
                  <a:pt x="0" y="0"/>
                </a:moveTo>
                <a:lnTo>
                  <a:pt x="384" y="0"/>
                </a:lnTo>
                <a:lnTo>
                  <a:pt x="384" y="672"/>
                </a:lnTo>
              </a:path>
            </a:pathLst>
          </a:custGeom>
          <a:noFill/>
          <a:ln w="15875" cap="flat" cmpd="sng">
            <a:solidFill>
              <a:schemeClr val="tx1"/>
            </a:solidFill>
            <a:prstDash val="solid"/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0" name="Line 127"/>
          <p:cNvSpPr>
            <a:spLocks noChangeShapeType="1"/>
          </p:cNvSpPr>
          <p:nvPr/>
        </p:nvSpPr>
        <p:spPr bwMode="auto">
          <a:xfrm flipH="1">
            <a:off x="2446338" y="3808475"/>
            <a:ext cx="602" cy="833610"/>
          </a:xfrm>
          <a:prstGeom prst="line">
            <a:avLst/>
          </a:prstGeom>
          <a:noFill/>
          <a:ln w="15875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1" name="Line 130"/>
          <p:cNvSpPr>
            <a:spLocks noChangeShapeType="1"/>
          </p:cNvSpPr>
          <p:nvPr/>
        </p:nvSpPr>
        <p:spPr bwMode="auto">
          <a:xfrm flipV="1">
            <a:off x="4876800" y="3734035"/>
            <a:ext cx="0" cy="62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2" name="Text Box 131"/>
          <p:cNvSpPr txBox="1">
            <a:spLocks noChangeArrowheads="1"/>
          </p:cNvSpPr>
          <p:nvPr/>
        </p:nvSpPr>
        <p:spPr bwMode="auto">
          <a:xfrm>
            <a:off x="4878388" y="3621323"/>
            <a:ext cx="2428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latin typeface="Times New Roman" pitchFamily="18" charset="0"/>
              </a:rPr>
              <a:t>I</a:t>
            </a:r>
          </a:p>
        </p:txBody>
      </p:sp>
      <p:sp>
        <p:nvSpPr>
          <p:cNvPr id="40003" name="Line 132"/>
          <p:cNvSpPr>
            <a:spLocks noChangeShapeType="1"/>
          </p:cNvSpPr>
          <p:nvPr/>
        </p:nvSpPr>
        <p:spPr bwMode="auto">
          <a:xfrm>
            <a:off x="5276850" y="344828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4" name="Line 133"/>
          <p:cNvSpPr>
            <a:spLocks noChangeShapeType="1"/>
          </p:cNvSpPr>
          <p:nvPr/>
        </p:nvSpPr>
        <p:spPr bwMode="auto">
          <a:xfrm>
            <a:off x="5765800" y="344828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5" name="Line 134"/>
          <p:cNvSpPr>
            <a:spLocks noChangeShapeType="1"/>
          </p:cNvSpPr>
          <p:nvPr/>
        </p:nvSpPr>
        <p:spPr bwMode="auto">
          <a:xfrm>
            <a:off x="6254750" y="344828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6" name="Line 135"/>
          <p:cNvSpPr>
            <a:spLocks noChangeShapeType="1"/>
          </p:cNvSpPr>
          <p:nvPr/>
        </p:nvSpPr>
        <p:spPr bwMode="auto">
          <a:xfrm>
            <a:off x="6745288" y="344828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7" name="Line 136"/>
          <p:cNvSpPr>
            <a:spLocks noChangeShapeType="1"/>
          </p:cNvSpPr>
          <p:nvPr/>
        </p:nvSpPr>
        <p:spPr bwMode="auto">
          <a:xfrm>
            <a:off x="7234238" y="344828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8" name="Line 137"/>
          <p:cNvSpPr>
            <a:spLocks noChangeShapeType="1"/>
          </p:cNvSpPr>
          <p:nvPr/>
        </p:nvSpPr>
        <p:spPr bwMode="auto">
          <a:xfrm>
            <a:off x="7724775" y="3448285"/>
            <a:ext cx="0" cy="9906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0009" name="Text Box 138"/>
          <p:cNvSpPr txBox="1">
            <a:spLocks noChangeArrowheads="1"/>
          </p:cNvSpPr>
          <p:nvPr/>
        </p:nvSpPr>
        <p:spPr bwMode="auto">
          <a:xfrm>
            <a:off x="5400675" y="407852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1</a:t>
            </a:r>
          </a:p>
        </p:txBody>
      </p:sp>
      <p:sp>
        <p:nvSpPr>
          <p:cNvPr id="40010" name="Text Box 139"/>
          <p:cNvSpPr txBox="1">
            <a:spLocks noChangeArrowheads="1"/>
          </p:cNvSpPr>
          <p:nvPr/>
        </p:nvSpPr>
        <p:spPr bwMode="auto">
          <a:xfrm>
            <a:off x="5883275" y="407852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2</a:t>
            </a:r>
          </a:p>
        </p:txBody>
      </p:sp>
      <p:sp>
        <p:nvSpPr>
          <p:cNvPr id="40011" name="Text Box 140"/>
          <p:cNvSpPr txBox="1">
            <a:spLocks noChangeArrowheads="1"/>
          </p:cNvSpPr>
          <p:nvPr/>
        </p:nvSpPr>
        <p:spPr bwMode="auto">
          <a:xfrm>
            <a:off x="6367463" y="407852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3</a:t>
            </a:r>
          </a:p>
        </p:txBody>
      </p:sp>
      <p:sp>
        <p:nvSpPr>
          <p:cNvPr id="40012" name="Text Box 141"/>
          <p:cNvSpPr txBox="1">
            <a:spLocks noChangeArrowheads="1"/>
          </p:cNvSpPr>
          <p:nvPr/>
        </p:nvSpPr>
        <p:spPr bwMode="auto">
          <a:xfrm>
            <a:off x="6850063" y="407852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4</a:t>
            </a:r>
          </a:p>
        </p:txBody>
      </p:sp>
      <p:sp>
        <p:nvSpPr>
          <p:cNvPr id="40013" name="Text Box 142"/>
          <p:cNvSpPr txBox="1">
            <a:spLocks noChangeArrowheads="1"/>
          </p:cNvSpPr>
          <p:nvPr/>
        </p:nvSpPr>
        <p:spPr bwMode="auto">
          <a:xfrm>
            <a:off x="7334250" y="4078523"/>
            <a:ext cx="28257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5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8" grpId="0" animBg="1"/>
      <p:bldP spid="39949" grpId="0" animBg="1"/>
      <p:bldP spid="39950" grpId="0" animBg="1"/>
      <p:bldP spid="39951" grpId="0" animBg="1"/>
      <p:bldP spid="39952" grpId="0" animBg="1"/>
      <p:bldP spid="39953" grpId="0" animBg="1"/>
      <p:bldP spid="39954" grpId="0" animBg="1"/>
      <p:bldP spid="39955" grpId="0" animBg="1"/>
      <p:bldP spid="39958" grpId="0" animBg="1"/>
      <p:bldP spid="39959" grpId="0" animBg="1"/>
      <p:bldP spid="39960" grpId="0" animBg="1"/>
      <p:bldP spid="39961" grpId="0" animBg="1"/>
      <p:bldP spid="39962" grpId="0" animBg="1"/>
      <p:bldP spid="39963" grpId="0"/>
      <p:bldP spid="39964" grpId="0" animBg="1"/>
      <p:bldP spid="39965" grpId="0" animBg="1"/>
      <p:bldP spid="39966" grpId="0" animBg="1"/>
      <p:bldP spid="39967" grpId="0"/>
      <p:bldP spid="39968" grpId="0" animBg="1"/>
      <p:bldP spid="39969" grpId="0" animBg="1"/>
      <p:bldP spid="39970" grpId="0" animBg="1"/>
      <p:bldP spid="39971" grpId="0" animBg="1"/>
      <p:bldP spid="39972" grpId="0" animBg="1"/>
      <p:bldP spid="39973" grpId="0" animBg="1"/>
      <p:bldP spid="39974" grpId="0" animBg="1"/>
      <p:bldP spid="39975" grpId="0"/>
      <p:bldP spid="39976" grpId="0" animBg="1"/>
      <p:bldP spid="39977" grpId="0" animBg="1"/>
      <p:bldP spid="39978" grpId="0" animBg="1"/>
      <p:bldP spid="39979" grpId="0" animBg="1"/>
      <p:bldP spid="39980" grpId="0" animBg="1"/>
      <p:bldP spid="39981" grpId="0" animBg="1"/>
      <p:bldP spid="39982" grpId="0" animBg="1"/>
      <p:bldP spid="39983" grpId="0" animBg="1"/>
      <p:bldP spid="39984" grpId="0"/>
      <p:bldP spid="39985" grpId="0" animBg="1"/>
      <p:bldP spid="39986" grpId="0" animBg="1"/>
      <p:bldP spid="39987" grpId="0" animBg="1"/>
      <p:bldP spid="39988" grpId="0" animBg="1"/>
      <p:bldP spid="39989" grpId="0" animBg="1"/>
      <p:bldP spid="39990" grpId="0" animBg="1"/>
      <p:bldP spid="39991" grpId="0" animBg="1"/>
      <p:bldP spid="39992" grpId="0" animBg="1"/>
      <p:bldP spid="39993" grpId="0" animBg="1"/>
      <p:bldP spid="39994" grpId="0"/>
      <p:bldP spid="39995" grpId="0" animBg="1"/>
      <p:bldP spid="39996" grpId="0" animBg="1"/>
      <p:bldP spid="39997" grpId="0" animBg="1"/>
      <p:bldP spid="39999" grpId="0" animBg="1"/>
      <p:bldP spid="40000" grpId="0" animBg="1"/>
      <p:bldP spid="40001" grpId="0" animBg="1"/>
      <p:bldP spid="40002" grpId="0"/>
      <p:bldP spid="40003" grpId="0" animBg="1"/>
      <p:bldP spid="40004" grpId="0" animBg="1"/>
      <p:bldP spid="40005" grpId="0" animBg="1"/>
      <p:bldP spid="40006" grpId="0" animBg="1"/>
      <p:bldP spid="40007" grpId="0" animBg="1"/>
      <p:bldP spid="40008" grpId="0" animBg="1"/>
      <p:bldP spid="40009" grpId="0"/>
      <p:bldP spid="40010" grpId="0"/>
      <p:bldP spid="40011" grpId="0"/>
      <p:bldP spid="40012" grpId="0"/>
      <p:bldP spid="40013" grpId="0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Resonant multi-turn (fast) extraction</a:t>
            </a:r>
          </a:p>
        </p:txBody>
      </p:sp>
      <p:sp>
        <p:nvSpPr>
          <p:cNvPr id="93187" name="Rectangle 3"/>
          <p:cNvSpPr>
            <a:spLocks noChangeArrowheads="1"/>
          </p:cNvSpPr>
          <p:nvPr/>
        </p:nvSpPr>
        <p:spPr bwMode="auto">
          <a:xfrm>
            <a:off x="473670" y="1076325"/>
            <a:ext cx="8121055" cy="2811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dirty="0">
                <a:latin typeface="Arial"/>
                <a:cs typeface="Arial"/>
              </a:rPr>
              <a:t>Adiabatic capture of beam in stable “islands” 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dirty="0">
                <a:latin typeface="Arial"/>
                <a:cs typeface="Arial"/>
              </a:rPr>
              <a:t>Use non-linear fields (</a:t>
            </a:r>
            <a:r>
              <a:rPr lang="en-US" altLang="en-US" dirty="0" err="1">
                <a:latin typeface="Arial"/>
                <a:cs typeface="Arial"/>
              </a:rPr>
              <a:t>sextupoles</a:t>
            </a:r>
            <a:r>
              <a:rPr lang="en-US" altLang="en-US" dirty="0">
                <a:latin typeface="Arial"/>
                <a:cs typeface="Arial"/>
              </a:rPr>
              <a:t> and </a:t>
            </a:r>
            <a:r>
              <a:rPr lang="en-US" altLang="en-US" dirty="0" err="1">
                <a:latin typeface="Arial"/>
                <a:cs typeface="Arial"/>
              </a:rPr>
              <a:t>octupoles</a:t>
            </a:r>
            <a:r>
              <a:rPr lang="en-US" altLang="en-US" dirty="0">
                <a:latin typeface="Arial"/>
                <a:cs typeface="Arial"/>
              </a:rPr>
              <a:t>) to create islands of stability in phase space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dirty="0">
                <a:latin typeface="Arial"/>
                <a:cs typeface="Arial"/>
              </a:rPr>
              <a:t>A slow (adiabatic) tune variation to cross a resonance and to drive particles into the islands (capture) with the help of transverse excitation (using damper)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r>
              <a:rPr lang="en-US" altLang="en-US" dirty="0">
                <a:latin typeface="Arial"/>
                <a:cs typeface="Arial"/>
              </a:rPr>
              <a:t>Variation of field strengths to separate the islands in phase space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 typeface="Lucida Grande"/>
              <a:buChar char="-"/>
            </a:pPr>
            <a:endParaRPr lang="en-US" altLang="en-US" dirty="0">
              <a:latin typeface="Arial"/>
              <a:cs typeface="Arial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•"/>
            </a:pPr>
            <a:r>
              <a:rPr lang="en-US" altLang="en-US" sz="2000" dirty="0">
                <a:latin typeface="Arial"/>
                <a:cs typeface="Arial"/>
              </a:rPr>
              <a:t>Several big advantages: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r>
              <a:rPr lang="en-US" altLang="en-US" dirty="0">
                <a:latin typeface="Arial"/>
                <a:cs typeface="Arial"/>
              </a:rPr>
              <a:t>Losses reduced significantly (no particles at the septum in transverse plane)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r>
              <a:rPr lang="en-US" altLang="en-US" dirty="0">
                <a:latin typeface="Arial"/>
                <a:cs typeface="Arial"/>
              </a:rPr>
              <a:t>Phase space matching improved with respect to existing non-resonant multi-turn extraction - ‘</a:t>
            </a:r>
            <a:r>
              <a:rPr lang="en-US" altLang="en-US" dirty="0" err="1">
                <a:latin typeface="Arial"/>
                <a:cs typeface="Arial"/>
              </a:rPr>
              <a:t>beamlets</a:t>
            </a:r>
            <a:r>
              <a:rPr lang="en-US" altLang="en-US" dirty="0">
                <a:latin typeface="Arial"/>
                <a:cs typeface="Arial"/>
              </a:rPr>
              <a:t>’ have similar </a:t>
            </a:r>
            <a:r>
              <a:rPr lang="en-US" altLang="en-US" dirty="0" err="1">
                <a:latin typeface="Arial"/>
                <a:cs typeface="Arial"/>
              </a:rPr>
              <a:t>emittance</a:t>
            </a:r>
            <a:r>
              <a:rPr lang="en-US" altLang="en-US" dirty="0">
                <a:latin typeface="Arial"/>
                <a:cs typeface="Arial"/>
              </a:rPr>
              <a:t> and optical parameters</a:t>
            </a: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endParaRPr lang="en-US" altLang="en-US" dirty="0">
              <a:latin typeface="Arial"/>
              <a:cs typeface="Arial"/>
            </a:endParaRPr>
          </a:p>
          <a:p>
            <a:pPr lvl="1" algn="l" eaLnBrk="1" hangingPunct="1">
              <a:spcBef>
                <a:spcPct val="20000"/>
              </a:spcBef>
              <a:spcAft>
                <a:spcPct val="20000"/>
              </a:spcAft>
              <a:buFontTx/>
              <a:buChar char="–"/>
            </a:pPr>
            <a:endParaRPr lang="en-US" altLang="en-US" dirty="0">
              <a:latin typeface="Arial"/>
              <a:cs typeface="Arial"/>
            </a:endParaRPr>
          </a:p>
          <a:p>
            <a:pPr algn="l" eaLnBrk="1" hangingPunct="1">
              <a:spcBef>
                <a:spcPct val="20000"/>
              </a:spcBef>
              <a:spcAft>
                <a:spcPct val="20000"/>
              </a:spcAft>
            </a:pPr>
            <a:endParaRPr lang="en-US" altLang="en-US" sz="2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74228477"/>
      </p:ext>
    </p:extLst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Resonant multi-turn (fast) extraction</a:t>
            </a:r>
          </a:p>
        </p:txBody>
      </p:sp>
      <p:sp>
        <p:nvSpPr>
          <p:cNvPr id="15" name="Text Box 11"/>
          <p:cNvSpPr txBox="1">
            <a:spLocks noChangeArrowheads="1"/>
          </p:cNvSpPr>
          <p:nvPr/>
        </p:nvSpPr>
        <p:spPr bwMode="auto">
          <a:xfrm>
            <a:off x="6334125" y="979488"/>
            <a:ext cx="280987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AutoNum type="alphaLcPeriod"/>
            </a:pPr>
            <a:r>
              <a:rPr lang="en-US" altLang="en-US" dirty="0">
                <a:latin typeface="Arial"/>
                <a:cs typeface="Arial"/>
              </a:rPr>
              <a:t>Unperturbed beam</a:t>
            </a:r>
          </a:p>
          <a:p>
            <a:pPr algn="l" eaLnBrk="1" hangingPunct="1">
              <a:buFontTx/>
              <a:buAutoNum type="alphaLcPeriod"/>
            </a:pPr>
            <a:endParaRPr lang="en-US" altLang="en-US" dirty="0">
              <a:latin typeface="Arial"/>
              <a:cs typeface="Arial"/>
            </a:endParaRPr>
          </a:p>
          <a:p>
            <a:pPr algn="l" eaLnBrk="1" hangingPunct="1">
              <a:buFontTx/>
              <a:buAutoNum type="alphaLcPeriod"/>
            </a:pPr>
            <a:r>
              <a:rPr lang="en-US" altLang="en-US" dirty="0">
                <a:latin typeface="Arial"/>
                <a:cs typeface="Arial"/>
              </a:rPr>
              <a:t>Increasing non-linear fields</a:t>
            </a:r>
          </a:p>
          <a:p>
            <a:pPr marL="0" indent="0" algn="l" eaLnBrk="1" hangingPunct="1"/>
            <a:endParaRPr lang="en-US" altLang="en-US" dirty="0">
              <a:latin typeface="Arial"/>
              <a:cs typeface="Arial"/>
            </a:endParaRPr>
          </a:p>
          <a:p>
            <a:pPr algn="l" eaLnBrk="1" hangingPunct="1">
              <a:buFontTx/>
              <a:buAutoNum type="alphaLcPeriod"/>
            </a:pPr>
            <a:r>
              <a:rPr lang="en-US" altLang="en-US" dirty="0">
                <a:latin typeface="Arial"/>
                <a:cs typeface="Arial"/>
              </a:rPr>
              <a:t>Beam captured in stable islands</a:t>
            </a:r>
          </a:p>
          <a:p>
            <a:pPr algn="l" eaLnBrk="1" hangingPunct="1">
              <a:buFontTx/>
              <a:buAutoNum type="alphaLcPeriod"/>
            </a:pPr>
            <a:endParaRPr lang="en-US" altLang="en-US" dirty="0">
              <a:latin typeface="Arial"/>
              <a:cs typeface="Arial"/>
            </a:endParaRPr>
          </a:p>
          <a:p>
            <a:pPr algn="l" eaLnBrk="1" hangingPunct="1">
              <a:buFontTx/>
              <a:buAutoNum type="alphaLcPeriod"/>
            </a:pPr>
            <a:r>
              <a:rPr lang="en-US" altLang="en-US" dirty="0">
                <a:latin typeface="Arial"/>
                <a:cs typeface="Arial"/>
              </a:rPr>
              <a:t>Islands separated and beam bumped across septum – extracted in 5 turns</a:t>
            </a:r>
          </a:p>
        </p:txBody>
      </p:sp>
      <p:sp>
        <p:nvSpPr>
          <p:cNvPr id="2" name="Rectangle 1"/>
          <p:cNvSpPr/>
          <p:nvPr/>
        </p:nvSpPr>
        <p:spPr>
          <a:xfrm>
            <a:off x="5027370" y="5578023"/>
            <a:ext cx="394654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en-US" sz="1600" dirty="0">
                <a:latin typeface="Arial"/>
                <a:cs typeface="Arial"/>
              </a:rPr>
              <a:t>(see </a:t>
            </a:r>
            <a:r>
              <a:rPr lang="en-US" sz="1600" i="1" dirty="0">
                <a:latin typeface="Arial"/>
                <a:cs typeface="Arial"/>
              </a:rPr>
              <a:t>Non-Linear Beam Dynamics</a:t>
            </a: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600" i="1" dirty="0">
                <a:latin typeface="Arial"/>
                <a:cs typeface="Arial"/>
              </a:rPr>
              <a:t>lectures by Hannes </a:t>
            </a:r>
            <a:r>
              <a:rPr lang="en-US" sz="1600" i="1" dirty="0" err="1">
                <a:latin typeface="Arial"/>
                <a:cs typeface="Arial"/>
              </a:rPr>
              <a:t>Bartosik</a:t>
            </a:r>
            <a:r>
              <a:rPr lang="en-US" sz="1600" dirty="0">
                <a:latin typeface="Arial"/>
                <a:cs typeface="Arial"/>
              </a:rPr>
              <a:t>)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-294287" y="6351141"/>
            <a:ext cx="5919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i="1" dirty="0">
                <a:solidFill>
                  <a:schemeClr val="bg2"/>
                </a:solidFill>
              </a:rPr>
              <a:t>Courtesy M. </a:t>
            </a:r>
            <a:r>
              <a:rPr lang="en-GB" sz="1100" b="1" i="1" dirty="0" err="1">
                <a:solidFill>
                  <a:schemeClr val="bg2"/>
                </a:solidFill>
              </a:rPr>
              <a:t>Giovannozzi</a:t>
            </a:r>
            <a:r>
              <a:rPr lang="en-GB" sz="1100" b="1" i="1" dirty="0">
                <a:solidFill>
                  <a:schemeClr val="bg2"/>
                </a:solidFill>
              </a:rPr>
              <a:t>: MTE Design Report, CERN-2006-011, 2006</a:t>
            </a:r>
          </a:p>
        </p:txBody>
      </p:sp>
      <p:pic>
        <p:nvPicPr>
          <p:cNvPr id="5" name="ct5t.mp4">
            <a:hlinkClick r:id="" action="ppaction://media"/>
          </p:cNvPr>
          <p:cNvPicPr>
            <a:picLocks noGrp="1" noChangeAspect="1"/>
          </p:cNvPicPr>
          <p:nvPr>
            <p:ph idx="1"/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397775" y="801021"/>
            <a:ext cx="4326015" cy="5173435"/>
          </a:xfrm>
        </p:spPr>
      </p:pic>
    </p:spTree>
    <p:extLst>
      <p:ext uri="{BB962C8B-B14F-4D97-AF65-F5344CB8AC3E}">
        <p14:creationId xmlns:p14="http://schemas.microsoft.com/office/powerpoint/2010/main" val="132105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Resonant multi-turn (fast) extraction</a:t>
            </a:r>
          </a:p>
        </p:txBody>
      </p:sp>
      <p:pic>
        <p:nvPicPr>
          <p:cNvPr id="94211" name="Picture 7" descr="multi-turn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0538" y="1130300"/>
            <a:ext cx="5797550" cy="5364163"/>
          </a:xfrm>
          <a:noFill/>
        </p:spPr>
      </p:pic>
      <p:sp>
        <p:nvSpPr>
          <p:cNvPr id="94212" name="Line 9"/>
          <p:cNvSpPr>
            <a:spLocks noChangeShapeType="1"/>
          </p:cNvSpPr>
          <p:nvPr/>
        </p:nvSpPr>
        <p:spPr bwMode="auto">
          <a:xfrm flipH="1">
            <a:off x="5556250" y="4057650"/>
            <a:ext cx="0" cy="21351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13" name="Text Box 10"/>
          <p:cNvSpPr txBox="1">
            <a:spLocks noChangeArrowheads="1"/>
          </p:cNvSpPr>
          <p:nvPr/>
        </p:nvSpPr>
        <p:spPr bwMode="auto">
          <a:xfrm>
            <a:off x="4929188" y="6286500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>
                <a:solidFill>
                  <a:srgbClr val="FF0000"/>
                </a:solidFill>
              </a:rPr>
              <a:t>Septum wire</a:t>
            </a:r>
          </a:p>
        </p:txBody>
      </p:sp>
      <p:sp>
        <p:nvSpPr>
          <p:cNvPr id="94215" name="Rectangle 12"/>
          <p:cNvSpPr>
            <a:spLocks noChangeArrowheads="1"/>
          </p:cNvSpPr>
          <p:nvPr/>
        </p:nvSpPr>
        <p:spPr bwMode="auto">
          <a:xfrm>
            <a:off x="6661150" y="5250667"/>
            <a:ext cx="2049463" cy="1138238"/>
          </a:xfrm>
          <a:prstGeom prst="rect">
            <a:avLst/>
          </a:prstGeom>
          <a:solidFill>
            <a:schemeClr val="bg1"/>
          </a:solidFill>
          <a:ln w="19050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4216" name="Freeform 13"/>
          <p:cNvSpPr>
            <a:spLocks/>
          </p:cNvSpPr>
          <p:nvPr/>
        </p:nvSpPr>
        <p:spPr bwMode="auto">
          <a:xfrm>
            <a:off x="6762750" y="5476092"/>
            <a:ext cx="1638300" cy="800100"/>
          </a:xfrm>
          <a:custGeom>
            <a:avLst/>
            <a:gdLst>
              <a:gd name="T0" fmla="*/ 0 w 1032"/>
              <a:gd name="T1" fmla="*/ 1270158839 h 504"/>
              <a:gd name="T2" fmla="*/ 78124038 w 1032"/>
              <a:gd name="T3" fmla="*/ 607358501 h 504"/>
              <a:gd name="T4" fmla="*/ 2041326390 w 1032"/>
              <a:gd name="T5" fmla="*/ 604837552 h 504"/>
              <a:gd name="T6" fmla="*/ 2056447321 w 1032"/>
              <a:gd name="T7" fmla="*/ 0 h 504"/>
              <a:gd name="T8" fmla="*/ 2147483647 w 1032"/>
              <a:gd name="T9" fmla="*/ 0 h 504"/>
              <a:gd name="T10" fmla="*/ 2147483647 w 1032"/>
              <a:gd name="T11" fmla="*/ 1270158839 h 50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032"/>
              <a:gd name="T19" fmla="*/ 0 h 504"/>
              <a:gd name="T20" fmla="*/ 1032 w 1032"/>
              <a:gd name="T21" fmla="*/ 504 h 504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032" h="504">
                <a:moveTo>
                  <a:pt x="0" y="504"/>
                </a:moveTo>
                <a:lnTo>
                  <a:pt x="31" y="241"/>
                </a:lnTo>
                <a:lnTo>
                  <a:pt x="810" y="240"/>
                </a:lnTo>
                <a:lnTo>
                  <a:pt x="816" y="0"/>
                </a:lnTo>
                <a:lnTo>
                  <a:pt x="996" y="0"/>
                </a:lnTo>
                <a:lnTo>
                  <a:pt x="1032" y="504"/>
                </a:lnTo>
              </a:path>
            </a:pathLst>
          </a:custGeom>
          <a:noFill/>
          <a:ln w="9525" cap="flat" cmpd="sng">
            <a:solidFill>
              <a:schemeClr val="tx1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17" name="Line 14"/>
          <p:cNvSpPr>
            <a:spLocks noChangeShapeType="1"/>
          </p:cNvSpPr>
          <p:nvPr/>
        </p:nvSpPr>
        <p:spPr bwMode="auto">
          <a:xfrm>
            <a:off x="7116763" y="5479267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18" name="Line 15"/>
          <p:cNvSpPr>
            <a:spLocks noChangeShapeType="1"/>
          </p:cNvSpPr>
          <p:nvPr/>
        </p:nvSpPr>
        <p:spPr bwMode="auto">
          <a:xfrm>
            <a:off x="7419975" y="5479267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19" name="Line 16"/>
          <p:cNvSpPr>
            <a:spLocks noChangeShapeType="1"/>
          </p:cNvSpPr>
          <p:nvPr/>
        </p:nvSpPr>
        <p:spPr bwMode="auto">
          <a:xfrm>
            <a:off x="7723188" y="5479267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20" name="Line 17"/>
          <p:cNvSpPr>
            <a:spLocks noChangeShapeType="1"/>
          </p:cNvSpPr>
          <p:nvPr/>
        </p:nvSpPr>
        <p:spPr bwMode="auto">
          <a:xfrm>
            <a:off x="8026400" y="5479267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21" name="Line 18"/>
          <p:cNvSpPr>
            <a:spLocks noChangeShapeType="1"/>
          </p:cNvSpPr>
          <p:nvPr/>
        </p:nvSpPr>
        <p:spPr bwMode="auto">
          <a:xfrm>
            <a:off x="8331200" y="5479267"/>
            <a:ext cx="0" cy="833438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22" name="Text Box 19"/>
          <p:cNvSpPr txBox="1">
            <a:spLocks noChangeArrowheads="1"/>
          </p:cNvSpPr>
          <p:nvPr/>
        </p:nvSpPr>
        <p:spPr bwMode="auto">
          <a:xfrm>
            <a:off x="6827838" y="5966630"/>
            <a:ext cx="14620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1     2     3     4     5</a:t>
            </a:r>
          </a:p>
        </p:txBody>
      </p:sp>
      <p:sp>
        <p:nvSpPr>
          <p:cNvPr id="94223" name="Text Box 20"/>
          <p:cNvSpPr txBox="1">
            <a:spLocks noChangeArrowheads="1"/>
          </p:cNvSpPr>
          <p:nvPr/>
        </p:nvSpPr>
        <p:spPr bwMode="auto">
          <a:xfrm>
            <a:off x="6737350" y="5326867"/>
            <a:ext cx="1209675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sz="1200" b="1"/>
              <a:t>Bump vs. turn</a:t>
            </a:r>
          </a:p>
        </p:txBody>
      </p:sp>
      <p:sp>
        <p:nvSpPr>
          <p:cNvPr id="94224" name="Rectangle 21"/>
          <p:cNvSpPr>
            <a:spLocks noChangeArrowheads="1"/>
          </p:cNvSpPr>
          <p:nvPr/>
        </p:nvSpPr>
        <p:spPr bwMode="auto">
          <a:xfrm>
            <a:off x="381000" y="990600"/>
            <a:ext cx="5981700" cy="5591175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4225" name="Line 22"/>
          <p:cNvSpPr>
            <a:spLocks noChangeShapeType="1"/>
          </p:cNvSpPr>
          <p:nvPr/>
        </p:nvSpPr>
        <p:spPr bwMode="auto">
          <a:xfrm flipH="1">
            <a:off x="6153150" y="5838042"/>
            <a:ext cx="4953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4226" name="Text Box 23"/>
          <p:cNvSpPr txBox="1">
            <a:spLocks noChangeArrowheads="1"/>
          </p:cNvSpPr>
          <p:nvPr/>
        </p:nvSpPr>
        <p:spPr bwMode="auto">
          <a:xfrm>
            <a:off x="4000500" y="4049713"/>
            <a:ext cx="725488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000" b="1"/>
              <a:t>Q</a:t>
            </a:r>
            <a:r>
              <a:rPr lang="en-US" altLang="en-US" sz="1000" b="1" baseline="-25000"/>
              <a:t>h</a:t>
            </a:r>
            <a:r>
              <a:rPr lang="en-US" altLang="en-US" sz="1000" b="1"/>
              <a:t> = 0.25</a:t>
            </a: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334125" y="979488"/>
            <a:ext cx="280987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buFontTx/>
              <a:buAutoNum type="alphaLcPeriod"/>
            </a:pPr>
            <a:r>
              <a:rPr lang="en-US" altLang="en-US" dirty="0">
                <a:latin typeface="Arial"/>
                <a:cs typeface="Arial"/>
              </a:rPr>
              <a:t>Unperturbed beam</a:t>
            </a:r>
          </a:p>
          <a:p>
            <a:pPr algn="l" eaLnBrk="1" hangingPunct="1">
              <a:buFontTx/>
              <a:buAutoNum type="alphaLcPeriod"/>
            </a:pPr>
            <a:endParaRPr lang="en-US" altLang="en-US" dirty="0">
              <a:latin typeface="Arial"/>
              <a:cs typeface="Arial"/>
            </a:endParaRPr>
          </a:p>
          <a:p>
            <a:pPr algn="l" eaLnBrk="1" hangingPunct="1">
              <a:buFontTx/>
              <a:buAutoNum type="alphaLcPeriod"/>
            </a:pPr>
            <a:r>
              <a:rPr lang="en-US" altLang="en-US" dirty="0">
                <a:latin typeface="Arial"/>
                <a:cs typeface="Arial"/>
              </a:rPr>
              <a:t>Increasing non-linear fields</a:t>
            </a:r>
          </a:p>
          <a:p>
            <a:pPr marL="0" indent="0" algn="l" eaLnBrk="1" hangingPunct="1"/>
            <a:endParaRPr lang="en-US" altLang="en-US" dirty="0">
              <a:latin typeface="Arial"/>
              <a:cs typeface="Arial"/>
            </a:endParaRPr>
          </a:p>
          <a:p>
            <a:pPr algn="l" eaLnBrk="1" hangingPunct="1">
              <a:buFontTx/>
              <a:buAutoNum type="alphaLcPeriod"/>
            </a:pPr>
            <a:r>
              <a:rPr lang="en-US" altLang="en-US" dirty="0">
                <a:latin typeface="Arial"/>
                <a:cs typeface="Arial"/>
              </a:rPr>
              <a:t>Beam captured in stable islands</a:t>
            </a:r>
          </a:p>
          <a:p>
            <a:pPr algn="l" eaLnBrk="1" hangingPunct="1">
              <a:buFontTx/>
              <a:buAutoNum type="alphaLcPeriod"/>
            </a:pPr>
            <a:endParaRPr lang="en-US" altLang="en-US" dirty="0">
              <a:latin typeface="Arial"/>
              <a:cs typeface="Arial"/>
            </a:endParaRPr>
          </a:p>
          <a:p>
            <a:pPr algn="l" eaLnBrk="1" hangingPunct="1">
              <a:buFontTx/>
              <a:buAutoNum type="alphaLcPeriod"/>
            </a:pPr>
            <a:r>
              <a:rPr lang="en-US" altLang="en-US" dirty="0">
                <a:latin typeface="Arial"/>
                <a:cs typeface="Arial"/>
              </a:rPr>
              <a:t>Islands separated and beam bumped across septum – extracted in 5 turns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-294287" y="6351141"/>
            <a:ext cx="591981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i="1" dirty="0">
                <a:solidFill>
                  <a:schemeClr val="bg2"/>
                </a:solidFill>
              </a:rPr>
              <a:t>Courtesy M. </a:t>
            </a:r>
            <a:r>
              <a:rPr lang="en-GB" sz="1100" b="1" i="1" dirty="0" err="1">
                <a:solidFill>
                  <a:schemeClr val="bg2"/>
                </a:solidFill>
              </a:rPr>
              <a:t>Giovannozzi</a:t>
            </a:r>
            <a:r>
              <a:rPr lang="en-GB" sz="1100" b="1" i="1" dirty="0">
                <a:solidFill>
                  <a:schemeClr val="bg2"/>
                </a:solidFill>
              </a:rPr>
              <a:t>: MTE Design Report, CERN-2006-011, 2006</a:t>
            </a:r>
          </a:p>
        </p:txBody>
      </p:sp>
    </p:spTree>
    <p:extLst>
      <p:ext uri="{BB962C8B-B14F-4D97-AF65-F5344CB8AC3E}">
        <p14:creationId xmlns:p14="http://schemas.microsoft.com/office/powerpoint/2010/main" val="2905192173"/>
      </p:ext>
    </p:extLst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ChangeArrowheads="1"/>
          </p:cNvSpPr>
          <p:nvPr/>
        </p:nvSpPr>
        <p:spPr bwMode="auto">
          <a:xfrm>
            <a:off x="931863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0115" name="Text Box 3"/>
          <p:cNvSpPr txBox="1">
            <a:spLocks noChangeArrowheads="1"/>
          </p:cNvSpPr>
          <p:nvPr/>
        </p:nvSpPr>
        <p:spPr bwMode="auto">
          <a:xfrm>
            <a:off x="300614" y="1306513"/>
            <a:ext cx="190384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solidFill>
                  <a:srgbClr val="FF0000"/>
                </a:solidFill>
              </a:rPr>
              <a:t>Extracted beam</a:t>
            </a:r>
          </a:p>
        </p:txBody>
      </p:sp>
      <p:sp>
        <p:nvSpPr>
          <p:cNvPr id="90116" name="Text Box 4"/>
          <p:cNvSpPr txBox="1">
            <a:spLocks noChangeArrowheads="1"/>
          </p:cNvSpPr>
          <p:nvPr/>
        </p:nvSpPr>
        <p:spPr bwMode="auto">
          <a:xfrm rot="965172">
            <a:off x="3161762" y="4095254"/>
            <a:ext cx="314750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Bumped circulating beam -</a:t>
            </a:r>
          </a:p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particles moved across </a:t>
            </a:r>
          </a:p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septum by resonance</a:t>
            </a:r>
          </a:p>
        </p:txBody>
      </p:sp>
      <p:sp>
        <p:nvSpPr>
          <p:cNvPr id="90118" name="Text Box 6"/>
          <p:cNvSpPr txBox="1">
            <a:spLocks noChangeArrowheads="1"/>
          </p:cNvSpPr>
          <p:nvPr/>
        </p:nvSpPr>
        <p:spPr bwMode="auto">
          <a:xfrm>
            <a:off x="549564" y="5393499"/>
            <a:ext cx="8272555" cy="1206500"/>
          </a:xfrm>
          <a:prstGeom prst="rect">
            <a:avLst/>
          </a:prstGeom>
          <a:noFill/>
          <a:ln w="25400"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Slow bumpers move the beam near the septum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Tune adjusted close to n</a:t>
            </a:r>
            <a:r>
              <a:rPr lang="en-US" altLang="en-US" baseline="30000" dirty="0">
                <a:latin typeface="Arial"/>
                <a:cs typeface="Arial"/>
              </a:rPr>
              <a:t>th</a:t>
            </a:r>
            <a:r>
              <a:rPr lang="en-US" altLang="en-US" dirty="0">
                <a:latin typeface="Arial"/>
                <a:cs typeface="Arial"/>
              </a:rPr>
              <a:t> order </a:t>
            </a:r>
            <a:r>
              <a:rPr lang="en-US" altLang="en-US" dirty="0" err="1">
                <a:latin typeface="Arial"/>
                <a:cs typeface="Arial"/>
              </a:rPr>
              <a:t>betatron</a:t>
            </a:r>
            <a:r>
              <a:rPr lang="en-US" altLang="en-US" dirty="0">
                <a:latin typeface="Arial"/>
                <a:cs typeface="Arial"/>
              </a:rPr>
              <a:t> resonance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 err="1">
                <a:latin typeface="Arial"/>
                <a:cs typeface="Arial"/>
              </a:rPr>
              <a:t>Multipole</a:t>
            </a:r>
            <a:r>
              <a:rPr lang="en-US" altLang="en-US" dirty="0">
                <a:latin typeface="Arial"/>
                <a:cs typeface="Arial"/>
              </a:rPr>
              <a:t> magnets excited to define stable area in phase space, size depends on </a:t>
            </a:r>
            <a:r>
              <a:rPr lang="el-GR" altLang="en-US" dirty="0">
                <a:latin typeface="Arial"/>
                <a:cs typeface="Arial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Q = Q -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r</a:t>
            </a:r>
            <a:endParaRPr lang="en-US" altLang="en-US" dirty="0">
              <a:latin typeface="Arial"/>
              <a:cs typeface="Arial"/>
            </a:endParaRPr>
          </a:p>
        </p:txBody>
      </p:sp>
      <p:sp>
        <p:nvSpPr>
          <p:cNvPr id="90119" name="Rectangle 7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Resonant multi-turn (slow) extraction</a:t>
            </a:r>
          </a:p>
        </p:txBody>
      </p:sp>
      <p:sp>
        <p:nvSpPr>
          <p:cNvPr id="90120" name="Freeform 8"/>
          <p:cNvSpPr>
            <a:spLocks/>
          </p:cNvSpPr>
          <p:nvPr/>
        </p:nvSpPr>
        <p:spPr bwMode="auto">
          <a:xfrm>
            <a:off x="333375" y="1419225"/>
            <a:ext cx="8134350" cy="3371850"/>
          </a:xfrm>
          <a:custGeom>
            <a:avLst/>
            <a:gdLst>
              <a:gd name="T0" fmla="*/ 2147483647 w 5124"/>
              <a:gd name="T1" fmla="*/ 2147483647 h 2124"/>
              <a:gd name="T2" fmla="*/ 2147483647 w 5124"/>
              <a:gd name="T3" fmla="*/ 2147483647 h 2124"/>
              <a:gd name="T4" fmla="*/ 2147483647 w 5124"/>
              <a:gd name="T5" fmla="*/ 2147483647 h 2124"/>
              <a:gd name="T6" fmla="*/ 2147483647 w 5124"/>
              <a:gd name="T7" fmla="*/ 166330286 h 2124"/>
              <a:gd name="T8" fmla="*/ 2147483647 w 5124"/>
              <a:gd name="T9" fmla="*/ 60483747 h 2124"/>
              <a:gd name="T10" fmla="*/ 2147483647 w 5124"/>
              <a:gd name="T11" fmla="*/ 0 h 2124"/>
              <a:gd name="T12" fmla="*/ 2147483647 w 5124"/>
              <a:gd name="T13" fmla="*/ 423386254 h 2124"/>
              <a:gd name="T14" fmla="*/ 2147483647 w 5124"/>
              <a:gd name="T15" fmla="*/ 317539641 h 2124"/>
              <a:gd name="T16" fmla="*/ 2147483647 w 5124"/>
              <a:gd name="T17" fmla="*/ 2147483647 h 2124"/>
              <a:gd name="T18" fmla="*/ 2147483647 w 5124"/>
              <a:gd name="T19" fmla="*/ 2147483647 h 2124"/>
              <a:gd name="T20" fmla="*/ 2147483647 w 5124"/>
              <a:gd name="T21" fmla="*/ 2147483647 h 2124"/>
              <a:gd name="T22" fmla="*/ 1164312141 w 5124"/>
              <a:gd name="T23" fmla="*/ 2147483647 h 2124"/>
              <a:gd name="T24" fmla="*/ 665321195 w 5124"/>
              <a:gd name="T25" fmla="*/ 2147483647 h 2124"/>
              <a:gd name="T26" fmla="*/ 665321195 w 5124"/>
              <a:gd name="T27" fmla="*/ 2147483647 h 2124"/>
              <a:gd name="T28" fmla="*/ 0 w 5124"/>
              <a:gd name="T29" fmla="*/ 2147483647 h 2124"/>
              <a:gd name="T30" fmla="*/ 675401816 w 5124"/>
              <a:gd name="T31" fmla="*/ 2147483647 h 2124"/>
              <a:gd name="T32" fmla="*/ 675401816 w 5124"/>
              <a:gd name="T33" fmla="*/ 2147483647 h 2124"/>
              <a:gd name="T34" fmla="*/ 1179433072 w 5124"/>
              <a:gd name="T35" fmla="*/ 2147483647 h 2124"/>
              <a:gd name="T36" fmla="*/ 2147483647 w 5124"/>
              <a:gd name="T37" fmla="*/ 2147483647 h 2124"/>
              <a:gd name="T38" fmla="*/ 2147483647 w 5124"/>
              <a:gd name="T39" fmla="*/ 2147483647 h 2124"/>
              <a:gd name="T40" fmla="*/ 2147483647 w 5124"/>
              <a:gd name="T41" fmla="*/ 2147483647 h 2124"/>
              <a:gd name="T42" fmla="*/ 2147483647 w 5124"/>
              <a:gd name="T43" fmla="*/ 2147483647 h 2124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w 5124"/>
              <a:gd name="T67" fmla="*/ 0 h 2124"/>
              <a:gd name="T68" fmla="*/ 5124 w 5124"/>
              <a:gd name="T69" fmla="*/ 2124 h 2124"/>
            </a:gdLst>
            <a:ahLst/>
            <a:cxnLst>
              <a:cxn ang="T44">
                <a:pos x="T0" y="T1"/>
              </a:cxn>
              <a:cxn ang="T45">
                <a:pos x="T2" y="T3"/>
              </a:cxn>
              <a:cxn ang="T46">
                <a:pos x="T4" y="T5"/>
              </a:cxn>
              <a:cxn ang="T47">
                <a:pos x="T6" y="T7"/>
              </a:cxn>
              <a:cxn ang="T48">
                <a:pos x="T8" y="T9"/>
              </a:cxn>
              <a:cxn ang="T49">
                <a:pos x="T10" y="T11"/>
              </a:cxn>
              <a:cxn ang="T50">
                <a:pos x="T12" y="T13"/>
              </a:cxn>
              <a:cxn ang="T51">
                <a:pos x="T14" y="T15"/>
              </a:cxn>
              <a:cxn ang="T52">
                <a:pos x="T16" y="T17"/>
              </a:cxn>
              <a:cxn ang="T53">
                <a:pos x="T18" y="T19"/>
              </a:cxn>
              <a:cxn ang="T54">
                <a:pos x="T20" y="T21"/>
              </a:cxn>
              <a:cxn ang="T55">
                <a:pos x="T22" y="T23"/>
              </a:cxn>
              <a:cxn ang="T56">
                <a:pos x="T24" y="T25"/>
              </a:cxn>
              <a:cxn ang="T57">
                <a:pos x="T26" y="T27"/>
              </a:cxn>
              <a:cxn ang="T58">
                <a:pos x="T28" y="T29"/>
              </a:cxn>
              <a:cxn ang="T59">
                <a:pos x="T30" y="T31"/>
              </a:cxn>
              <a:cxn ang="T60">
                <a:pos x="T32" y="T33"/>
              </a:cxn>
              <a:cxn ang="T61">
                <a:pos x="T34" y="T35"/>
              </a:cxn>
              <a:cxn ang="T62">
                <a:pos x="T36" y="T37"/>
              </a:cxn>
              <a:cxn ang="T63">
                <a:pos x="T38" y="T39"/>
              </a:cxn>
              <a:cxn ang="T64">
                <a:pos x="T40" y="T41"/>
              </a:cxn>
              <a:cxn ang="T65">
                <a:pos x="T42" y="T43"/>
              </a:cxn>
            </a:cxnLst>
            <a:rect l="T66" t="T67" r="T68" b="T69"/>
            <a:pathLst>
              <a:path w="5124" h="2124">
                <a:moveTo>
                  <a:pt x="5120" y="1644"/>
                </a:moveTo>
                <a:lnTo>
                  <a:pt x="4116" y="1644"/>
                </a:lnTo>
                <a:lnTo>
                  <a:pt x="2304" y="1020"/>
                </a:lnTo>
                <a:lnTo>
                  <a:pt x="1308" y="66"/>
                </a:lnTo>
                <a:lnTo>
                  <a:pt x="1350" y="24"/>
                </a:lnTo>
                <a:lnTo>
                  <a:pt x="1176" y="0"/>
                </a:lnTo>
                <a:lnTo>
                  <a:pt x="1194" y="168"/>
                </a:lnTo>
                <a:lnTo>
                  <a:pt x="1248" y="126"/>
                </a:lnTo>
                <a:lnTo>
                  <a:pt x="2280" y="1104"/>
                </a:lnTo>
                <a:lnTo>
                  <a:pt x="2628" y="1242"/>
                </a:lnTo>
                <a:lnTo>
                  <a:pt x="1788" y="954"/>
                </a:lnTo>
                <a:lnTo>
                  <a:pt x="462" y="1662"/>
                </a:lnTo>
                <a:lnTo>
                  <a:pt x="264" y="1662"/>
                </a:lnTo>
                <a:lnTo>
                  <a:pt x="264" y="1584"/>
                </a:lnTo>
                <a:lnTo>
                  <a:pt x="0" y="1848"/>
                </a:lnTo>
                <a:lnTo>
                  <a:pt x="268" y="2124"/>
                </a:lnTo>
                <a:lnTo>
                  <a:pt x="268" y="2052"/>
                </a:lnTo>
                <a:lnTo>
                  <a:pt x="468" y="2052"/>
                </a:lnTo>
                <a:lnTo>
                  <a:pt x="1782" y="1386"/>
                </a:lnTo>
                <a:lnTo>
                  <a:pt x="4116" y="2058"/>
                </a:lnTo>
                <a:lnTo>
                  <a:pt x="5124" y="2058"/>
                </a:lnTo>
                <a:lnTo>
                  <a:pt x="5120" y="1644"/>
                </a:lnTo>
                <a:close/>
              </a:path>
            </a:pathLst>
          </a:custGeom>
          <a:solidFill>
            <a:srgbClr val="FF0000">
              <a:alpha val="14902"/>
            </a:srgbClr>
          </a:solidFill>
          <a:ln w="15875" cap="flat" cmpd="sng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90122" name="Rectangle 12"/>
          <p:cNvSpPr>
            <a:spLocks noChangeArrowheads="1"/>
          </p:cNvSpPr>
          <p:nvPr/>
        </p:nvSpPr>
        <p:spPr bwMode="auto">
          <a:xfrm>
            <a:off x="2978150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0123" name="Rectangle 13"/>
          <p:cNvSpPr>
            <a:spLocks noChangeArrowheads="1"/>
          </p:cNvSpPr>
          <p:nvPr/>
        </p:nvSpPr>
        <p:spPr bwMode="auto">
          <a:xfrm>
            <a:off x="6697663" y="2593975"/>
            <a:ext cx="301625" cy="2352675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90124" name="Text Box 14"/>
          <p:cNvSpPr txBox="1">
            <a:spLocks noChangeArrowheads="1"/>
          </p:cNvSpPr>
          <p:nvPr/>
        </p:nvSpPr>
        <p:spPr bwMode="auto">
          <a:xfrm>
            <a:off x="1959752" y="4994628"/>
            <a:ext cx="257019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b="1" dirty="0">
                <a:latin typeface="Arial"/>
                <a:cs typeface="Arial"/>
              </a:rPr>
              <a:t>Closed orbit bumpers</a:t>
            </a:r>
          </a:p>
        </p:txBody>
      </p:sp>
      <p:sp>
        <p:nvSpPr>
          <p:cNvPr id="90125" name="Line 15"/>
          <p:cNvSpPr>
            <a:spLocks noChangeShapeType="1"/>
          </p:cNvSpPr>
          <p:nvPr/>
        </p:nvSpPr>
        <p:spPr bwMode="auto">
          <a:xfrm>
            <a:off x="246063" y="4340225"/>
            <a:ext cx="8442325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90126" name="Rectangle 16"/>
          <p:cNvSpPr>
            <a:spLocks noChangeArrowheads="1"/>
          </p:cNvSpPr>
          <p:nvPr/>
        </p:nvSpPr>
        <p:spPr bwMode="auto">
          <a:xfrm>
            <a:off x="-588860" y="772675"/>
            <a:ext cx="10094035" cy="323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lvl="2" eaLnBrk="1" hangingPunct="1">
              <a:lnSpc>
                <a:spcPct val="80000"/>
              </a:lnSpc>
              <a:spcBef>
                <a:spcPct val="20000"/>
              </a:spcBef>
              <a:spcAft>
                <a:spcPct val="5000"/>
              </a:spcAft>
            </a:pPr>
            <a:r>
              <a:rPr lang="en-US" altLang="en-US" dirty="0">
                <a:latin typeface="Arial"/>
                <a:cs typeface="Arial"/>
              </a:rPr>
              <a:t>Non-linear fields excite resonances that drive the beam slowly across the septum</a:t>
            </a:r>
          </a:p>
        </p:txBody>
      </p:sp>
      <p:sp>
        <p:nvSpPr>
          <p:cNvPr id="17" name="Text Box 16"/>
          <p:cNvSpPr txBox="1">
            <a:spLocks noChangeArrowheads="1"/>
          </p:cNvSpPr>
          <p:nvPr/>
        </p:nvSpPr>
        <p:spPr bwMode="auto">
          <a:xfrm>
            <a:off x="3737155" y="1531625"/>
            <a:ext cx="118509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dirty="0">
                <a:latin typeface="Arial"/>
                <a:cs typeface="Arial"/>
              </a:rPr>
              <a:t>Magnetic</a:t>
            </a:r>
          </a:p>
          <a:p>
            <a:pPr algn="l" eaLnBrk="1" hangingPunct="1"/>
            <a:r>
              <a:rPr lang="en-US" altLang="en-US" b="1" dirty="0">
                <a:latin typeface="Arial"/>
                <a:cs typeface="Arial"/>
              </a:rPr>
              <a:t>septum</a:t>
            </a:r>
          </a:p>
        </p:txBody>
      </p:sp>
      <p:grpSp>
        <p:nvGrpSpPr>
          <p:cNvPr id="18" name="Group 25"/>
          <p:cNvGrpSpPr>
            <a:grpSpLocks/>
          </p:cNvGrpSpPr>
          <p:nvPr/>
        </p:nvGrpSpPr>
        <p:grpSpPr bwMode="auto">
          <a:xfrm rot="20687167">
            <a:off x="3265429" y="2310491"/>
            <a:ext cx="1136650" cy="784222"/>
            <a:chOff x="1799" y="1260"/>
            <a:chExt cx="716" cy="494"/>
          </a:xfrm>
        </p:grpSpPr>
        <p:sp>
          <p:nvSpPr>
            <p:cNvPr id="19" name="Rectangle 9"/>
            <p:cNvSpPr>
              <a:spLocks noChangeArrowheads="1"/>
            </p:cNvSpPr>
            <p:nvPr/>
          </p:nvSpPr>
          <p:spPr bwMode="auto">
            <a:xfrm rot="2016056">
              <a:off x="1799" y="1725"/>
              <a:ext cx="466" cy="2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20" name="Rectangle 10"/>
            <p:cNvSpPr>
              <a:spLocks noChangeArrowheads="1"/>
            </p:cNvSpPr>
            <p:nvPr/>
          </p:nvSpPr>
          <p:spPr bwMode="auto">
            <a:xfrm rot="2144111">
              <a:off x="2046" y="1260"/>
              <a:ext cx="469" cy="239"/>
            </a:xfrm>
            <a:prstGeom prst="rect">
              <a:avLst/>
            </a:prstGeom>
            <a:pattFill prst="ltDnDiag">
              <a:fgClr>
                <a:schemeClr val="tx1"/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21" name="Rectangle 10"/>
          <p:cNvSpPr>
            <a:spLocks noChangeArrowheads="1"/>
          </p:cNvSpPr>
          <p:nvPr/>
        </p:nvSpPr>
        <p:spPr bwMode="auto">
          <a:xfrm rot="1204784">
            <a:off x="4270658" y="2930979"/>
            <a:ext cx="658727" cy="129667"/>
          </a:xfrm>
          <a:prstGeom prst="rect">
            <a:avLst/>
          </a:prstGeom>
          <a:pattFill prst="ltDnDiag">
            <a:fgClr>
              <a:schemeClr val="tx1"/>
            </a:fgClr>
            <a:bgClr>
              <a:schemeClr val="bg1"/>
            </a:bgClr>
          </a:patt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cxnSp>
        <p:nvCxnSpPr>
          <p:cNvPr id="22" name="Straight Connector 21"/>
          <p:cNvCxnSpPr/>
          <p:nvPr/>
        </p:nvCxnSpPr>
        <p:spPr bwMode="auto">
          <a:xfrm>
            <a:off x="4192525" y="3277210"/>
            <a:ext cx="609495" cy="208573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3" name="Text Box 16"/>
          <p:cNvSpPr txBox="1">
            <a:spLocks noChangeArrowheads="1"/>
          </p:cNvSpPr>
          <p:nvPr/>
        </p:nvSpPr>
        <p:spPr bwMode="auto">
          <a:xfrm>
            <a:off x="4799685" y="2366470"/>
            <a:ext cx="21250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/>
            <a:r>
              <a:rPr lang="en-US" altLang="en-US" b="1" dirty="0">
                <a:latin typeface="Arial"/>
                <a:cs typeface="Arial"/>
              </a:rPr>
              <a:t>Electrostatic septum</a:t>
            </a: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Resonant multi-turn (slow) extraction</a:t>
            </a:r>
          </a:p>
        </p:txBody>
      </p:sp>
      <p:sp>
        <p:nvSpPr>
          <p:cNvPr id="40964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73075" y="848570"/>
            <a:ext cx="8349045" cy="5540875"/>
          </a:xfrm>
          <a:noFill/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3</a:t>
            </a:r>
            <a:r>
              <a:rPr lang="en-US" altLang="en-US" baseline="30000" dirty="0">
                <a:latin typeface="Arial"/>
                <a:cs typeface="Arial"/>
              </a:rPr>
              <a:t>rd</a:t>
            </a:r>
            <a:r>
              <a:rPr lang="en-US" altLang="en-US" dirty="0">
                <a:latin typeface="Arial"/>
                <a:cs typeface="Arial"/>
              </a:rPr>
              <a:t> order resonances – see </a:t>
            </a:r>
            <a:r>
              <a:rPr lang="en-US" i="1" dirty="0">
                <a:latin typeface="Arial"/>
                <a:cs typeface="Arial"/>
              </a:rPr>
              <a:t>lectures by Hannes </a:t>
            </a:r>
            <a:r>
              <a:rPr lang="en-US" i="1" dirty="0" err="1">
                <a:latin typeface="Arial"/>
                <a:cs typeface="Arial"/>
              </a:rPr>
              <a:t>Bartosik</a:t>
            </a: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fields distort the circular </a:t>
            </a:r>
            <a:r>
              <a:rPr lang="en-US" altLang="en-US" dirty="0" err="1">
                <a:latin typeface="Arial"/>
                <a:cs typeface="Arial"/>
              </a:rPr>
              <a:t>normalised</a:t>
            </a:r>
            <a:r>
              <a:rPr lang="en-US" altLang="en-US" dirty="0">
                <a:latin typeface="Arial"/>
                <a:cs typeface="Arial"/>
              </a:rPr>
              <a:t> phase space particle trajectories.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Stable area defined, delimited by unstable Fixed Points.</a:t>
            </a:r>
          </a:p>
          <a:p>
            <a:pPr lvl="1" eaLnBrk="1" hangingPunct="1">
              <a:lnSpc>
                <a:spcPct val="80000"/>
              </a:lnSpc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magnets arranged to produce suitable phase space orientation of the stable triangle at thin electrostatic septum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Stable area can be reduced by…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Increasing the </a:t>
            </a: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strength, or…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Fixing the </a:t>
            </a:r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strength and scanning the machine tune </a:t>
            </a:r>
            <a:r>
              <a:rPr lang="en-US" altLang="en-US" dirty="0" err="1">
                <a:latin typeface="Arial"/>
                <a:cs typeface="Arial"/>
              </a:rPr>
              <a:t>Q</a:t>
            </a:r>
            <a:r>
              <a:rPr lang="en-US" altLang="en-US" baseline="-25000" dirty="0" err="1">
                <a:latin typeface="Arial"/>
                <a:cs typeface="Arial"/>
              </a:rPr>
              <a:t>h</a:t>
            </a:r>
            <a:r>
              <a:rPr lang="en-US" altLang="en-US" dirty="0">
                <a:latin typeface="Arial"/>
                <a:cs typeface="Arial"/>
              </a:rPr>
              <a:t> (and therefore the resonance) through the tune spread of the beam</a:t>
            </a:r>
          </a:p>
          <a:p>
            <a:pPr lvl="2" eaLnBrk="1" hangingPunct="1">
              <a:lnSpc>
                <a:spcPct val="80000"/>
              </a:lnSpc>
            </a:pPr>
            <a:r>
              <a:rPr lang="en-US" altLang="en-US" dirty="0">
                <a:latin typeface="Arial"/>
                <a:cs typeface="Arial"/>
              </a:rPr>
              <a:t>Large tune spread created with RF gymnastics (large momentum spread) and large chromaticity</a:t>
            </a:r>
          </a:p>
          <a:p>
            <a:pPr eaLnBrk="1" hangingPunct="1">
              <a:lnSpc>
                <a:spcPct val="80000"/>
              </a:lnSpc>
            </a:pP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40962" name="Object 4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173818716"/>
              </p:ext>
            </p:extLst>
          </p:nvPr>
        </p:nvGraphicFramePr>
        <p:xfrm>
          <a:off x="2067465" y="3049525"/>
          <a:ext cx="1906588" cy="830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990360" imgH="431640" progId="Equation.3">
                  <p:embed/>
                </p:oleObj>
              </mc:Choice>
              <mc:Fallback>
                <p:oleObj name="Equation" r:id="rId2" imgW="990360" imgH="4316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67465" y="3049525"/>
                        <a:ext cx="1906588" cy="8302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0965" name="Group 40"/>
          <p:cNvGrpSpPr>
            <a:grpSpLocks/>
          </p:cNvGrpSpPr>
          <p:nvPr/>
        </p:nvGrpSpPr>
        <p:grpSpPr bwMode="auto">
          <a:xfrm>
            <a:off x="4496105" y="1983585"/>
            <a:ext cx="3030537" cy="2432050"/>
            <a:chOff x="2645" y="1296"/>
            <a:chExt cx="1909" cy="1532"/>
          </a:xfrm>
        </p:grpSpPr>
        <p:pic>
          <p:nvPicPr>
            <p:cNvPr id="40966" name="Picture 33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5" y="1296"/>
              <a:ext cx="1909" cy="15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967" name="Line 35"/>
            <p:cNvSpPr>
              <a:spLocks noChangeShapeType="1"/>
            </p:cNvSpPr>
            <p:nvPr/>
          </p:nvSpPr>
          <p:spPr bwMode="auto">
            <a:xfrm flipV="1">
              <a:off x="3860" y="1584"/>
              <a:ext cx="221" cy="371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40968" name="Text Box 36"/>
            <p:cNvSpPr txBox="1">
              <a:spLocks noChangeArrowheads="1"/>
            </p:cNvSpPr>
            <p:nvPr/>
          </p:nvSpPr>
          <p:spPr bwMode="auto">
            <a:xfrm>
              <a:off x="4019" y="1584"/>
              <a:ext cx="27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n-US" i="1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R</a:t>
              </a:r>
              <a:r>
                <a:rPr lang="en-US" altLang="en-US" i="1" baseline="-25000">
                  <a:solidFill>
                    <a:srgbClr val="FF0000"/>
                  </a:solidFill>
                  <a:latin typeface="Times New Roman" pitchFamily="18" charset="0"/>
                  <a:cs typeface="Times New Roman" pitchFamily="18" charset="0"/>
                </a:rPr>
                <a:t>fp</a:t>
              </a:r>
              <a:endParaRPr lang="en-GB" altLang="en-US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0969" name="Oval 37"/>
            <p:cNvSpPr>
              <a:spLocks noChangeArrowheads="1"/>
            </p:cNvSpPr>
            <p:nvPr/>
          </p:nvSpPr>
          <p:spPr bwMode="auto">
            <a:xfrm>
              <a:off x="4067" y="1569"/>
              <a:ext cx="32" cy="3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970" name="Oval 38"/>
            <p:cNvSpPr>
              <a:spLocks noChangeArrowheads="1"/>
            </p:cNvSpPr>
            <p:nvPr/>
          </p:nvSpPr>
          <p:spPr bwMode="auto">
            <a:xfrm>
              <a:off x="3383" y="1942"/>
              <a:ext cx="32" cy="3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  <p:sp>
          <p:nvSpPr>
            <p:cNvPr id="40971" name="Oval 39"/>
            <p:cNvSpPr>
              <a:spLocks noChangeArrowheads="1"/>
            </p:cNvSpPr>
            <p:nvPr/>
          </p:nvSpPr>
          <p:spPr bwMode="auto">
            <a:xfrm>
              <a:off x="4045" y="2247"/>
              <a:ext cx="32" cy="32"/>
            </a:xfrm>
            <a:prstGeom prst="ellipse">
              <a:avLst/>
            </a:prstGeom>
            <a:solidFill>
              <a:srgbClr val="FF0000"/>
            </a:solidFill>
            <a:ln w="9525" algn="ctr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41989" name="Text Box 3"/>
          <p:cNvSpPr txBox="1">
            <a:spLocks noChangeArrowheads="1"/>
          </p:cNvSpPr>
          <p:nvPr/>
        </p:nvSpPr>
        <p:spPr bwMode="auto">
          <a:xfrm>
            <a:off x="777250" y="5818469"/>
            <a:ext cx="7437710" cy="646331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n-US" altLang="en-US" dirty="0">
                <a:latin typeface="Arial"/>
                <a:cs typeface="Arial"/>
              </a:rPr>
              <a:t>Particles distributed on </a:t>
            </a:r>
            <a:r>
              <a:rPr lang="en-US" altLang="en-US" dirty="0" err="1">
                <a:latin typeface="Arial"/>
                <a:cs typeface="Arial"/>
              </a:rPr>
              <a:t>emittance</a:t>
            </a:r>
            <a:r>
              <a:rPr lang="en-US" altLang="en-US" dirty="0">
                <a:latin typeface="Arial"/>
                <a:cs typeface="Arial"/>
              </a:rPr>
              <a:t> contours</a:t>
            </a:r>
          </a:p>
          <a:p>
            <a:pPr marL="285750" indent="-285750" algn="l" eaLnBrk="1" hangingPunct="1">
              <a:buFont typeface="Arial" panose="020B0604020202020204" pitchFamily="34" charset="0"/>
              <a:buChar char="•"/>
            </a:pPr>
            <a:r>
              <a:rPr lang="el-GR" altLang="en-US" dirty="0">
                <a:latin typeface="Arial"/>
                <a:cs typeface="Arial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Q large – no phase space distortion</a:t>
            </a:r>
          </a:p>
        </p:txBody>
      </p:sp>
      <p:sp>
        <p:nvSpPr>
          <p:cNvPr id="41990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1986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1991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2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1987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1993" name="Picture 21" descr="a01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1994" name="Line 23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1995" name="Text Box 24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43013" name="Text Box 3"/>
          <p:cNvSpPr txBox="1">
            <a:spLocks noChangeArrowheads="1"/>
          </p:cNvSpPr>
          <p:nvPr/>
        </p:nvSpPr>
        <p:spPr bwMode="auto">
          <a:xfrm>
            <a:off x="777250" y="5821612"/>
            <a:ext cx="8727542" cy="646331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latin typeface="+mj-lt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magnets produce a triangular stable area in phase space</a:t>
            </a:r>
          </a:p>
          <a:p>
            <a:r>
              <a:rPr lang="el-GR" altLang="en-US" dirty="0">
                <a:latin typeface="Arial"/>
                <a:cs typeface="Arial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Q decreasing – phase space distortion for largest amplitudes</a:t>
            </a:r>
          </a:p>
        </p:txBody>
      </p:sp>
      <p:sp>
        <p:nvSpPr>
          <p:cNvPr id="43014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3010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5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6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3011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3017" name="Picture 20" descr="a008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95825" cy="4525963"/>
          </a:xfrm>
          <a:noFill/>
        </p:spPr>
      </p:pic>
      <p:sp>
        <p:nvSpPr>
          <p:cNvPr id="43018" name="Line 22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3019" name="Text Box 23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Normalised</a:t>
            </a:r>
            <a:r>
              <a:rPr lang="en-US" altLang="en-US" dirty="0">
                <a:latin typeface="Arial"/>
                <a:cs typeface="Arial"/>
              </a:rPr>
              <a:t> phase space</a:t>
            </a:r>
          </a:p>
        </p:txBody>
      </p:sp>
      <p:sp>
        <p:nvSpPr>
          <p:cNvPr id="1029" name="Rectangle 1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914400"/>
            <a:ext cx="8137235" cy="1593850"/>
          </a:xfrm>
          <a:noFill/>
        </p:spPr>
        <p:txBody>
          <a:bodyPr/>
          <a:lstStyle/>
          <a:p>
            <a:pPr eaLnBrk="1" hangingPunct="1"/>
            <a:r>
              <a:rPr lang="en-US" altLang="en-US" sz="1800" dirty="0">
                <a:latin typeface="Arial"/>
                <a:cs typeface="Arial"/>
              </a:rPr>
              <a:t>Transform real transverse coordinates (</a:t>
            </a:r>
            <a:r>
              <a:rPr lang="en-US" altLang="en-US" sz="1800" i="1" dirty="0">
                <a:latin typeface="Arial"/>
                <a:cs typeface="Arial"/>
              </a:rPr>
              <a:t>x</a:t>
            </a:r>
            <a:r>
              <a:rPr lang="en-US" altLang="en-US" sz="1800" dirty="0">
                <a:latin typeface="Arial"/>
                <a:cs typeface="Arial"/>
              </a:rPr>
              <a:t>, </a:t>
            </a:r>
            <a:r>
              <a:rPr lang="en-US" altLang="en-US" sz="1800" i="1" dirty="0">
                <a:latin typeface="Arial"/>
                <a:cs typeface="Arial"/>
              </a:rPr>
              <a:t>x’, s)</a:t>
            </a:r>
            <a:r>
              <a:rPr lang="en-US" altLang="en-US" sz="1800" dirty="0">
                <a:latin typeface="Arial"/>
                <a:cs typeface="Arial"/>
              </a:rPr>
              <a:t> to </a:t>
            </a:r>
            <a:r>
              <a:rPr lang="en-US" altLang="en-US" sz="1800" dirty="0" err="1">
                <a:latin typeface="Arial"/>
                <a:cs typeface="Arial"/>
              </a:rPr>
              <a:t>normalised</a:t>
            </a:r>
            <a:r>
              <a:rPr lang="en-US" altLang="en-US" sz="1800" dirty="0">
                <a:latin typeface="Arial"/>
                <a:cs typeface="Arial"/>
              </a:rPr>
              <a:t> co-ordinates (</a:t>
            </a:r>
            <a:r>
              <a:rPr lang="en-US" altLang="en-US" sz="1800" i="1" dirty="0">
                <a:latin typeface="Arial"/>
                <a:cs typeface="Arial"/>
              </a:rPr>
              <a:t>   </a:t>
            </a:r>
            <a:r>
              <a:rPr lang="en-US" altLang="en-US" sz="1800" dirty="0">
                <a:latin typeface="Arial"/>
                <a:cs typeface="Arial"/>
              </a:rPr>
              <a:t>,    </a:t>
            </a:r>
            <a:r>
              <a:rPr lang="en-US" altLang="en-US" sz="1800" i="1" dirty="0">
                <a:latin typeface="Arial"/>
                <a:cs typeface="Arial"/>
              </a:rPr>
              <a:t>,   ) </a:t>
            </a:r>
            <a:r>
              <a:rPr lang="en-US" altLang="en-US" sz="1800" dirty="0">
                <a:latin typeface="Arial"/>
                <a:cs typeface="Arial"/>
              </a:rPr>
              <a:t>where the independent variable becomes the phase advance </a:t>
            </a:r>
            <a:r>
              <a:rPr lang="en-US" altLang="en-US" sz="1800" i="1" dirty="0">
                <a:latin typeface="Arial"/>
                <a:cs typeface="Arial"/>
              </a:rPr>
              <a:t>μ</a:t>
            </a:r>
            <a:r>
              <a:rPr lang="en-US" altLang="en-US" sz="1800" dirty="0">
                <a:latin typeface="Arial"/>
                <a:cs typeface="Arial"/>
              </a:rPr>
              <a:t>:</a:t>
            </a:r>
          </a:p>
          <a:p>
            <a:pPr eaLnBrk="1" hangingPunct="1">
              <a:buFontTx/>
              <a:buNone/>
            </a:pPr>
            <a:endParaRPr lang="en-US" altLang="en-US" dirty="0">
              <a:latin typeface="Arial"/>
              <a:cs typeface="Arial"/>
            </a:endParaRPr>
          </a:p>
        </p:txBody>
      </p:sp>
      <p:graphicFrame>
        <p:nvGraphicFramePr>
          <p:cNvPr id="1026" name="Object 15"/>
          <p:cNvGraphicFramePr>
            <a:graphicFrameLocks noGrp="1" noChangeAspect="1"/>
          </p:cNvGraphicFramePr>
          <p:nvPr>
            <p:ph sz="quarter" idx="2"/>
            <p:extLst>
              <p:ext uri="{D42A27DB-BD31-4B8C-83A1-F6EECF244321}">
                <p14:modId xmlns:p14="http://schemas.microsoft.com/office/powerpoint/2010/main" val="4027815030"/>
              </p:ext>
            </p:extLst>
          </p:nvPr>
        </p:nvGraphicFramePr>
        <p:xfrm>
          <a:off x="1931988" y="4164013"/>
          <a:ext cx="5143500" cy="172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479800" imgH="1168400" progId="Equation.3">
                  <p:embed/>
                </p:oleObj>
              </mc:Choice>
              <mc:Fallback>
                <p:oleObj name="Equation" r:id="rId2" imgW="3479800" imgH="1168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31988" y="4164013"/>
                        <a:ext cx="5143500" cy="172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16"/>
          <p:cNvGraphicFramePr>
            <a:graphicFrameLocks noGrp="1" noChangeAspect="1"/>
          </p:cNvGraphicFramePr>
          <p:nvPr>
            <p:ph sz="quarter" idx="3"/>
            <p:extLst>
              <p:ext uri="{D42A27DB-BD31-4B8C-83A1-F6EECF244321}">
                <p14:modId xmlns:p14="http://schemas.microsoft.com/office/powerpoint/2010/main" val="3917745010"/>
              </p:ext>
            </p:extLst>
          </p:nvPr>
        </p:nvGraphicFramePr>
        <p:xfrm>
          <a:off x="2078415" y="1814629"/>
          <a:ext cx="4922225" cy="8141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3225800" imgH="533400" progId="Equation.3">
                  <p:embed/>
                </p:oleObj>
              </mc:Choice>
              <mc:Fallback>
                <p:oleObj name="Equation" r:id="rId4" imgW="3225800" imgH="533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78415" y="1814629"/>
                        <a:ext cx="4922225" cy="8141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0" name="Rectangle 17"/>
          <p:cNvSpPr>
            <a:spLocks noChangeArrowheads="1"/>
          </p:cNvSpPr>
          <p:nvPr/>
        </p:nvSpPr>
        <p:spPr bwMode="auto">
          <a:xfrm>
            <a:off x="1612095" y="1708192"/>
            <a:ext cx="5768020" cy="1072345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1627583" y="2971238"/>
            <a:ext cx="3339380" cy="827945"/>
            <a:chOff x="1627583" y="2971238"/>
            <a:chExt cx="3339380" cy="827945"/>
          </a:xfrm>
        </p:grpSpPr>
        <p:graphicFrame>
          <p:nvGraphicFramePr>
            <p:cNvPr id="7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17829775"/>
                </p:ext>
              </p:extLst>
            </p:nvPr>
          </p:nvGraphicFramePr>
          <p:xfrm>
            <a:off x="1692255" y="3105863"/>
            <a:ext cx="3209925" cy="4572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6" imgW="1879600" imgH="266700" progId="Equation.3">
                    <p:embed/>
                  </p:oleObj>
                </mc:Choice>
                <mc:Fallback>
                  <p:oleObj name="Equation" r:id="rId6" imgW="1879600" imgH="2667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92255" y="3105863"/>
                          <a:ext cx="3209925" cy="4572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9" name="Rectangle 17"/>
            <p:cNvSpPr>
              <a:spLocks noChangeArrowheads="1"/>
            </p:cNvSpPr>
            <p:nvPr/>
          </p:nvSpPr>
          <p:spPr bwMode="auto">
            <a:xfrm>
              <a:off x="1627583" y="2971238"/>
              <a:ext cx="3339380" cy="827945"/>
            </a:xfrm>
            <a:prstGeom prst="rect">
              <a:avLst/>
            </a:prstGeom>
            <a:noFill/>
            <a:ln w="19050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1619839" y="3954066"/>
            <a:ext cx="5768020" cy="2200955"/>
          </a:xfrm>
          <a:prstGeom prst="rect">
            <a:avLst/>
          </a:prstGeom>
          <a:noFill/>
          <a:ln w="19050" algn="ctr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pSp>
        <p:nvGrpSpPr>
          <p:cNvPr id="4" name="Group 3"/>
          <p:cNvGrpSpPr/>
          <p:nvPr/>
        </p:nvGrpSpPr>
        <p:grpSpPr>
          <a:xfrm>
            <a:off x="5255055" y="2972565"/>
            <a:ext cx="2125060" cy="828305"/>
            <a:chOff x="5255055" y="2972565"/>
            <a:chExt cx="2125060" cy="828305"/>
          </a:xfrm>
        </p:grpSpPr>
        <p:graphicFrame>
          <p:nvGraphicFramePr>
            <p:cNvPr id="8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09076291"/>
                </p:ext>
              </p:extLst>
            </p:nvPr>
          </p:nvGraphicFramePr>
          <p:xfrm>
            <a:off x="5516022" y="2972565"/>
            <a:ext cx="1560513" cy="7810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8" imgW="914400" imgH="457200" progId="Equation.3">
                    <p:embed/>
                  </p:oleObj>
                </mc:Choice>
                <mc:Fallback>
                  <p:oleObj name="Equation" r:id="rId8" imgW="914400" imgH="45720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516022" y="2972565"/>
                          <a:ext cx="1560513" cy="7810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5255055" y="2972925"/>
              <a:ext cx="2125060" cy="827945"/>
            </a:xfrm>
            <a:prstGeom prst="rect">
              <a:avLst/>
            </a:prstGeom>
            <a:noFill/>
            <a:ln w="19050" algn="ctr">
              <a:solidFill>
                <a:schemeClr val="accent2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en-US"/>
            </a:p>
          </p:txBody>
        </p:sp>
      </p:grp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6521645"/>
              </p:ext>
            </p:extLst>
          </p:nvPr>
        </p:nvGraphicFramePr>
        <p:xfrm>
          <a:off x="956061" y="1263244"/>
          <a:ext cx="227685" cy="2451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165100" imgH="177800" progId="Equation.3">
                  <p:embed/>
                </p:oleObj>
              </mc:Choice>
              <mc:Fallback>
                <p:oleObj name="Equation" r:id="rId10" imgW="1651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56061" y="1263244"/>
                        <a:ext cx="227685" cy="2451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50548102"/>
              </p:ext>
            </p:extLst>
          </p:nvPr>
        </p:nvGraphicFramePr>
        <p:xfrm>
          <a:off x="1239701" y="1261687"/>
          <a:ext cx="279400" cy="244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203200" imgH="177800" progId="Equation.3">
                  <p:embed/>
                </p:oleObj>
              </mc:Choice>
              <mc:Fallback>
                <p:oleObj name="Equation" r:id="rId12" imgW="203200" imgH="177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1239701" y="1261687"/>
                        <a:ext cx="279400" cy="2444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49880678"/>
              </p:ext>
            </p:extLst>
          </p:nvPr>
        </p:nvGraphicFramePr>
        <p:xfrm>
          <a:off x="1554066" y="1329632"/>
          <a:ext cx="192088" cy="227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139700" imgH="165100" progId="Equation.3">
                  <p:embed/>
                </p:oleObj>
              </mc:Choice>
              <mc:Fallback>
                <p:oleObj name="Equation" r:id="rId14" imgW="1397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54066" y="1329632"/>
                        <a:ext cx="192088" cy="2270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94893254"/>
      </p:ext>
    </p:extLst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44037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4034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4038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39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4035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4040" name="Picture 14" descr="a00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97413" cy="4525963"/>
          </a:xfrm>
          <a:noFill/>
        </p:spPr>
      </p:pic>
      <p:sp>
        <p:nvSpPr>
          <p:cNvPr id="44041" name="Line 16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4042" name="Text Box 17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21612"/>
            <a:ext cx="8727542" cy="646331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latin typeface="+mj-lt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magnets produce a triangular stable area in phase space</a:t>
            </a:r>
          </a:p>
          <a:p>
            <a:r>
              <a:rPr lang="el-GR" altLang="en-US" dirty="0">
                <a:latin typeface="Arial"/>
                <a:cs typeface="Arial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Q decreasing – phase space distortion for largest amplitudes</a:t>
            </a: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45061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5058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062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3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5059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5064" name="Picture 14" descr="a003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5065" name="Line 16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5066" name="Text Box 17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21612"/>
            <a:ext cx="8727542" cy="646331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latin typeface="+mj-lt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magnets produce a triangular stable area in phase space</a:t>
            </a:r>
          </a:p>
          <a:p>
            <a:r>
              <a:rPr lang="el-GR" altLang="en-US" dirty="0">
                <a:latin typeface="Arial"/>
                <a:cs typeface="Arial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Q decreasing – phase space distortion for largest amplitudes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46085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6082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6086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087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6083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6088" name="Picture 14" descr="a002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6089" name="Line 16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6090" name="Text Box 17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21612"/>
            <a:ext cx="8727542" cy="646331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latin typeface="+mj-lt"/>
              </a:defRPr>
            </a:lvl1pPr>
            <a:lvl2pPr marL="742950" indent="-285750" eaLnBrk="0" hangingPunct="0"/>
            <a:lvl3pPr marL="1143000" indent="-228600" eaLnBrk="0" hangingPunct="0"/>
            <a:lvl4pPr marL="1600200" indent="-228600" eaLnBrk="0" hangingPunct="0"/>
            <a:lvl5pPr marL="2057400" indent="-228600" eaLnBrk="0" hangingPunct="0"/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en-US" altLang="en-US" dirty="0" err="1">
                <a:latin typeface="Arial"/>
                <a:cs typeface="Arial"/>
              </a:rPr>
              <a:t>Sextupole</a:t>
            </a:r>
            <a:r>
              <a:rPr lang="en-US" altLang="en-US" dirty="0">
                <a:latin typeface="Arial"/>
                <a:cs typeface="Arial"/>
              </a:rPr>
              <a:t> magnets produce a triangular stable area in phase space</a:t>
            </a:r>
          </a:p>
          <a:p>
            <a:r>
              <a:rPr lang="el-GR" altLang="en-US" dirty="0">
                <a:latin typeface="Arial"/>
                <a:cs typeface="Arial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Q decreasing – phase space distortion for largest amplitudes</a:t>
            </a: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47109" name="Text Box 3"/>
          <p:cNvSpPr txBox="1">
            <a:spLocks noChangeArrowheads="1"/>
          </p:cNvSpPr>
          <p:nvPr/>
        </p:nvSpPr>
        <p:spPr bwMode="auto">
          <a:xfrm>
            <a:off x="777250" y="5817773"/>
            <a:ext cx="8727542" cy="646331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Largest amplitude particle trajectories are significantly distorted</a:t>
            </a:r>
          </a:p>
          <a:p>
            <a:r>
              <a:rPr lang="en-US" altLang="en-US" dirty="0">
                <a:latin typeface="Arial"/>
                <a:cs typeface="Arial"/>
              </a:rPr>
              <a:t>Locations of fixed points noticeable at extremities of phase space triangle</a:t>
            </a:r>
          </a:p>
        </p:txBody>
      </p:sp>
      <p:sp>
        <p:nvSpPr>
          <p:cNvPr id="47110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7106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111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112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7107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7113" name="Picture 17" descr="a002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7114" name="Line 19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7115" name="Text Box 20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48134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8130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8135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36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8131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8137" name="Picture 17" descr="a0017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48138" name="Line 19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8139" name="Text Box 20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17773"/>
            <a:ext cx="8727542" cy="646331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ΔQ small enough that largest amplitude particle trajectories are unstable</a:t>
            </a:r>
          </a:p>
          <a:p>
            <a:r>
              <a:rPr lang="en-US" altLang="en-US" dirty="0">
                <a:latin typeface="Arial"/>
                <a:cs typeface="Arial"/>
              </a:rPr>
              <a:t>Unstable particles follow </a:t>
            </a:r>
            <a:r>
              <a:rPr lang="en-US" altLang="en-US" dirty="0" err="1">
                <a:latin typeface="Arial"/>
                <a:cs typeface="Arial"/>
              </a:rPr>
              <a:t>separatrix</a:t>
            </a:r>
            <a:r>
              <a:rPr lang="en-US" altLang="en-US" dirty="0">
                <a:latin typeface="Arial"/>
                <a:cs typeface="Arial"/>
              </a:rPr>
              <a:t> branches as they increase in amplitude</a:t>
            </a: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49158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49154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159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60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49155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161" name="Picture 12" descr="a001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97413" cy="4525963"/>
          </a:xfrm>
          <a:noFill/>
        </p:spPr>
      </p:pic>
      <p:sp>
        <p:nvSpPr>
          <p:cNvPr id="49162" name="Line 14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49163" name="Text Box 15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17773"/>
            <a:ext cx="8727542" cy="369332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Stable area shrinks as ΔQ becomes smaller</a:t>
            </a: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50182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0178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83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184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0179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0185" name="Picture 12" descr="a001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0186" name="Line 14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0187" name="Text Box 15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17773"/>
            <a:ext cx="8727542" cy="369332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 dirty="0" err="1">
                <a:latin typeface="Arial"/>
                <a:cs typeface="Arial"/>
              </a:rPr>
              <a:t>Separatrix</a:t>
            </a:r>
            <a:r>
              <a:rPr lang="en-US" altLang="en-US" dirty="0">
                <a:latin typeface="Arial"/>
                <a:cs typeface="Arial"/>
              </a:rPr>
              <a:t> position in phase space shifts as the stable area shrinks</a:t>
            </a: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51205" name="Text Box 3"/>
          <p:cNvSpPr txBox="1">
            <a:spLocks noChangeArrowheads="1"/>
          </p:cNvSpPr>
          <p:nvPr/>
        </p:nvSpPr>
        <p:spPr bwMode="auto">
          <a:xfrm>
            <a:off x="777250" y="5821612"/>
            <a:ext cx="7437709" cy="657225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As the stable area shrinks, the circulating beam intensity drops since particles are being continuously extracted </a:t>
            </a:r>
          </a:p>
        </p:txBody>
      </p:sp>
      <p:sp>
        <p:nvSpPr>
          <p:cNvPr id="51206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1202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07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08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1203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09" name="Picture 12" descr="a0007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1210" name="Line 14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1211" name="Text Box 15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52229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2226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2230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31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2227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2232" name="Picture 12" descr="a00050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2233" name="Line 14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2234" name="Text Box 15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21612"/>
            <a:ext cx="7437709" cy="657225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As the stable area shrinks, the circulating beam intensity drops since particles are being continuously extracted </a:t>
            </a: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53253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3250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254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5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1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3256" name="Picture 11" descr="a00035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3257" name="Line 13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3258" name="Text Box 14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21612"/>
            <a:ext cx="7437709" cy="657225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As the stable area shrinks, the circulating beam intensity drops since particles are being continuously extracted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Rectangle 2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Normalised</a:t>
            </a:r>
            <a:r>
              <a:rPr lang="en-US" altLang="en-US" dirty="0">
                <a:latin typeface="Arial"/>
                <a:cs typeface="Arial"/>
              </a:rPr>
              <a:t> phase space</a:t>
            </a:r>
          </a:p>
        </p:txBody>
      </p:sp>
      <p:graphicFrame>
        <p:nvGraphicFramePr>
          <p:cNvPr id="2050" name="Object 96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2897188" y="2876550"/>
          <a:ext cx="4826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482400" imgH="444240" progId="Equation.3">
                  <p:embed/>
                </p:oleObj>
              </mc:Choice>
              <mc:Fallback>
                <p:oleObj name="Equation" r:id="rId2" imgW="482400" imgH="444240" progId="Equation.3">
                  <p:embed/>
                  <p:pic>
                    <p:nvPicPr>
                      <p:cNvPr id="2050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97188" y="2876550"/>
                        <a:ext cx="4826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97"/>
          <p:cNvGraphicFramePr>
            <a:graphicFrameLocks noGrp="1" noChangeAspect="1"/>
          </p:cNvGraphicFramePr>
          <p:nvPr>
            <p:ph sz="quarter" idx="3"/>
          </p:nvPr>
        </p:nvGraphicFramePr>
        <p:xfrm>
          <a:off x="2744788" y="1958975"/>
          <a:ext cx="5969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596880" imgH="444240" progId="Equation.3">
                  <p:embed/>
                </p:oleObj>
              </mc:Choice>
              <mc:Fallback>
                <p:oleObj name="Equation" r:id="rId4" imgW="596880" imgH="444240" progId="Equation.3">
                  <p:embed/>
                  <p:pic>
                    <p:nvPicPr>
                      <p:cNvPr id="2051" name="Object 9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44788" y="1958975"/>
                        <a:ext cx="5969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63" name="Line 98"/>
          <p:cNvSpPr>
            <a:spLocks noChangeShapeType="1"/>
          </p:cNvSpPr>
          <p:nvPr/>
        </p:nvSpPr>
        <p:spPr bwMode="auto">
          <a:xfrm flipV="1">
            <a:off x="2598738" y="2062163"/>
            <a:ext cx="0" cy="276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4" name="Line 99"/>
          <p:cNvSpPr>
            <a:spLocks noChangeShapeType="1"/>
          </p:cNvSpPr>
          <p:nvPr/>
        </p:nvSpPr>
        <p:spPr bwMode="auto">
          <a:xfrm>
            <a:off x="928688" y="3808413"/>
            <a:ext cx="3338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5" name="Oval 100"/>
          <p:cNvSpPr>
            <a:spLocks noChangeArrowheads="1"/>
          </p:cNvSpPr>
          <p:nvPr/>
        </p:nvSpPr>
        <p:spPr bwMode="auto">
          <a:xfrm rot="-2432281">
            <a:off x="1155700" y="3125788"/>
            <a:ext cx="2959100" cy="1365250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66" name="Text Box 101"/>
          <p:cNvSpPr txBox="1">
            <a:spLocks noChangeArrowheads="1"/>
          </p:cNvSpPr>
          <p:nvPr/>
        </p:nvSpPr>
        <p:spPr bwMode="auto">
          <a:xfrm>
            <a:off x="3989264" y="3884613"/>
            <a:ext cx="5273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i="1" dirty="0"/>
              <a:t>x(s)</a:t>
            </a:r>
          </a:p>
        </p:txBody>
      </p:sp>
      <p:sp>
        <p:nvSpPr>
          <p:cNvPr id="2067" name="Text Box 102"/>
          <p:cNvSpPr txBox="1">
            <a:spLocks noChangeArrowheads="1"/>
          </p:cNvSpPr>
          <p:nvPr/>
        </p:nvSpPr>
        <p:spPr bwMode="auto">
          <a:xfrm>
            <a:off x="2031543" y="1985963"/>
            <a:ext cx="567187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 i="1" dirty="0"/>
              <a:t>x’(s)</a:t>
            </a:r>
          </a:p>
        </p:txBody>
      </p:sp>
      <p:sp>
        <p:nvSpPr>
          <p:cNvPr id="2068" name="Line 103"/>
          <p:cNvSpPr>
            <a:spLocks noChangeShapeType="1"/>
          </p:cNvSpPr>
          <p:nvPr/>
        </p:nvSpPr>
        <p:spPr bwMode="auto">
          <a:xfrm flipH="1">
            <a:off x="985838" y="2717800"/>
            <a:ext cx="242728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69" name="Line 104"/>
          <p:cNvSpPr>
            <a:spLocks noChangeShapeType="1"/>
          </p:cNvSpPr>
          <p:nvPr/>
        </p:nvSpPr>
        <p:spPr bwMode="auto">
          <a:xfrm flipH="1">
            <a:off x="1830388" y="3001963"/>
            <a:ext cx="757237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0" name="Line 105"/>
          <p:cNvSpPr>
            <a:spLocks noChangeShapeType="1"/>
          </p:cNvSpPr>
          <p:nvPr/>
        </p:nvSpPr>
        <p:spPr bwMode="auto">
          <a:xfrm flipH="1">
            <a:off x="3849688" y="3087688"/>
            <a:ext cx="5318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1" name="Line 106"/>
          <p:cNvSpPr>
            <a:spLocks noChangeShapeType="1"/>
          </p:cNvSpPr>
          <p:nvPr/>
        </p:nvSpPr>
        <p:spPr bwMode="auto">
          <a:xfrm flipH="1" flipV="1">
            <a:off x="3849688" y="3097213"/>
            <a:ext cx="0" cy="1819275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2" name="Line 107"/>
          <p:cNvSpPr>
            <a:spLocks noChangeShapeType="1"/>
          </p:cNvSpPr>
          <p:nvPr/>
        </p:nvSpPr>
        <p:spPr bwMode="auto">
          <a:xfrm flipH="1" flipV="1">
            <a:off x="3565525" y="3209925"/>
            <a:ext cx="0" cy="608013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3" name="Line 108"/>
          <p:cNvSpPr>
            <a:spLocks noChangeShapeType="1"/>
          </p:cNvSpPr>
          <p:nvPr/>
        </p:nvSpPr>
        <p:spPr bwMode="auto">
          <a:xfrm flipH="1" flipV="1">
            <a:off x="3422650" y="2393950"/>
            <a:ext cx="0" cy="30480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4" name="Line 109"/>
          <p:cNvSpPr>
            <a:spLocks noChangeShapeType="1"/>
          </p:cNvSpPr>
          <p:nvPr/>
        </p:nvSpPr>
        <p:spPr bwMode="auto">
          <a:xfrm>
            <a:off x="2598738" y="4756150"/>
            <a:ext cx="1260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5" name="Line 110"/>
          <p:cNvSpPr>
            <a:spLocks noChangeShapeType="1"/>
          </p:cNvSpPr>
          <p:nvPr/>
        </p:nvSpPr>
        <p:spPr bwMode="auto">
          <a:xfrm>
            <a:off x="2617788" y="2479675"/>
            <a:ext cx="8032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6" name="Line 111"/>
          <p:cNvSpPr>
            <a:spLocks noChangeShapeType="1"/>
          </p:cNvSpPr>
          <p:nvPr/>
        </p:nvSpPr>
        <p:spPr bwMode="auto">
          <a:xfrm>
            <a:off x="2627313" y="3384550"/>
            <a:ext cx="9366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7" name="Line 112"/>
          <p:cNvSpPr>
            <a:spLocks noChangeShapeType="1"/>
          </p:cNvSpPr>
          <p:nvPr/>
        </p:nvSpPr>
        <p:spPr bwMode="auto">
          <a:xfrm>
            <a:off x="4040188" y="3078163"/>
            <a:ext cx="0" cy="730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8" name="Line 113"/>
          <p:cNvSpPr>
            <a:spLocks noChangeShapeType="1"/>
          </p:cNvSpPr>
          <p:nvPr/>
        </p:nvSpPr>
        <p:spPr bwMode="auto">
          <a:xfrm>
            <a:off x="2176463" y="3009900"/>
            <a:ext cx="0" cy="796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79" name="Line 114"/>
          <p:cNvSpPr>
            <a:spLocks noChangeShapeType="1"/>
          </p:cNvSpPr>
          <p:nvPr/>
        </p:nvSpPr>
        <p:spPr bwMode="auto">
          <a:xfrm>
            <a:off x="1417638" y="2716213"/>
            <a:ext cx="0" cy="1082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053" name="Object 116"/>
          <p:cNvGraphicFramePr>
            <a:graphicFrameLocks noChangeAspect="1"/>
          </p:cNvGraphicFramePr>
          <p:nvPr/>
        </p:nvGraphicFramePr>
        <p:xfrm>
          <a:off x="1536700" y="3049588"/>
          <a:ext cx="5080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6" imgW="507960" imgH="444240" progId="Equation.3">
                  <p:embed/>
                </p:oleObj>
              </mc:Choice>
              <mc:Fallback>
                <p:oleObj name="Equation" r:id="rId6" imgW="507960" imgH="444240" progId="Equation.3">
                  <p:embed/>
                  <p:pic>
                    <p:nvPicPr>
                      <p:cNvPr id="2053" name="Object 1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36700" y="3049588"/>
                        <a:ext cx="5080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117"/>
          <p:cNvGraphicFramePr>
            <a:graphicFrameLocks noChangeAspect="1"/>
          </p:cNvGraphicFramePr>
          <p:nvPr/>
        </p:nvGraphicFramePr>
        <p:xfrm>
          <a:off x="506413" y="3124200"/>
          <a:ext cx="8636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8" imgW="863280" imgH="253800" progId="Equation.3">
                  <p:embed/>
                </p:oleObj>
              </mc:Choice>
              <mc:Fallback>
                <p:oleObj name="Equation" r:id="rId8" imgW="863280" imgH="253800" progId="Equation.3">
                  <p:embed/>
                  <p:pic>
                    <p:nvPicPr>
                      <p:cNvPr id="2054" name="Object 1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6413" y="3124200"/>
                        <a:ext cx="8636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118"/>
          <p:cNvGraphicFramePr>
            <a:graphicFrameLocks noChangeAspect="1"/>
          </p:cNvGraphicFramePr>
          <p:nvPr/>
        </p:nvGraphicFramePr>
        <p:xfrm>
          <a:off x="2814638" y="4816475"/>
          <a:ext cx="876300" cy="25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0" imgW="876240" imgH="253800" progId="Equation.3">
                  <p:embed/>
                </p:oleObj>
              </mc:Choice>
              <mc:Fallback>
                <p:oleObj name="Equation" r:id="rId10" imgW="876240" imgH="253800" progId="Equation.3">
                  <p:embed/>
                  <p:pic>
                    <p:nvPicPr>
                      <p:cNvPr id="2055" name="Object 1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4638" y="4816475"/>
                        <a:ext cx="876300" cy="254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0" name="Line 119"/>
          <p:cNvSpPr>
            <a:spLocks noChangeShapeType="1"/>
          </p:cNvSpPr>
          <p:nvPr/>
        </p:nvSpPr>
        <p:spPr bwMode="auto">
          <a:xfrm flipV="1">
            <a:off x="6505575" y="2062163"/>
            <a:ext cx="1588" cy="31892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1" name="Line 120"/>
          <p:cNvSpPr>
            <a:spLocks noChangeShapeType="1"/>
          </p:cNvSpPr>
          <p:nvPr/>
        </p:nvSpPr>
        <p:spPr bwMode="auto">
          <a:xfrm>
            <a:off x="5292725" y="3808413"/>
            <a:ext cx="27320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2" name="Oval 121"/>
          <p:cNvSpPr>
            <a:spLocks noChangeArrowheads="1"/>
          </p:cNvSpPr>
          <p:nvPr/>
        </p:nvSpPr>
        <p:spPr bwMode="auto">
          <a:xfrm>
            <a:off x="5443538" y="2746375"/>
            <a:ext cx="2125662" cy="2125663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2083" name="Text Box 122"/>
          <p:cNvSpPr txBox="1">
            <a:spLocks noChangeArrowheads="1"/>
          </p:cNvSpPr>
          <p:nvPr/>
        </p:nvSpPr>
        <p:spPr bwMode="auto">
          <a:xfrm>
            <a:off x="1492250" y="4186238"/>
            <a:ext cx="8461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b="1"/>
              <a:t>Area = </a:t>
            </a:r>
            <a:r>
              <a:rPr lang="en-US" altLang="en-US" sz="1200" b="1">
                <a:latin typeface="Symbol" pitchFamily="18" charset="2"/>
              </a:rPr>
              <a:t>pe</a:t>
            </a:r>
          </a:p>
        </p:txBody>
      </p:sp>
      <p:sp>
        <p:nvSpPr>
          <p:cNvPr id="2084" name="Rectangle 123"/>
          <p:cNvSpPr>
            <a:spLocks noChangeArrowheads="1"/>
          </p:cNvSpPr>
          <p:nvPr/>
        </p:nvSpPr>
        <p:spPr bwMode="auto">
          <a:xfrm>
            <a:off x="473075" y="1524000"/>
            <a:ext cx="8121650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2056" name="Object 124"/>
          <p:cNvGraphicFramePr>
            <a:graphicFrameLocks noGrp="1" noChangeAspect="1"/>
          </p:cNvGraphicFramePr>
          <p:nvPr>
            <p:ph sz="quarter" idx="1"/>
          </p:nvPr>
        </p:nvGraphicFramePr>
        <p:xfrm>
          <a:off x="6653213" y="5026025"/>
          <a:ext cx="723900" cy="268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2" imgW="685800" imgH="253800" progId="Equation.3">
                  <p:embed/>
                </p:oleObj>
              </mc:Choice>
              <mc:Fallback>
                <p:oleObj name="Equation" r:id="rId12" imgW="685800" imgH="253800" progId="Equation.3">
                  <p:embed/>
                  <p:pic>
                    <p:nvPicPr>
                      <p:cNvPr id="2056" name="Object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53213" y="5026025"/>
                        <a:ext cx="723900" cy="2682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5" name="Line 125"/>
          <p:cNvSpPr>
            <a:spLocks noChangeShapeType="1"/>
          </p:cNvSpPr>
          <p:nvPr/>
        </p:nvSpPr>
        <p:spPr bwMode="auto">
          <a:xfrm>
            <a:off x="7569200" y="3808413"/>
            <a:ext cx="0" cy="144145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6" name="Line 126"/>
          <p:cNvSpPr>
            <a:spLocks noChangeShapeType="1"/>
          </p:cNvSpPr>
          <p:nvPr/>
        </p:nvSpPr>
        <p:spPr bwMode="auto">
          <a:xfrm>
            <a:off x="6507163" y="5022850"/>
            <a:ext cx="10620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7" name="Line 127"/>
          <p:cNvSpPr>
            <a:spLocks noChangeShapeType="1"/>
          </p:cNvSpPr>
          <p:nvPr/>
        </p:nvSpPr>
        <p:spPr bwMode="auto">
          <a:xfrm>
            <a:off x="6507163" y="2746375"/>
            <a:ext cx="1517650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sysDot"/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2088" name="Line 128"/>
          <p:cNvSpPr>
            <a:spLocks noChangeShapeType="1"/>
          </p:cNvSpPr>
          <p:nvPr/>
        </p:nvSpPr>
        <p:spPr bwMode="auto">
          <a:xfrm>
            <a:off x="7613650" y="2755900"/>
            <a:ext cx="0" cy="1062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2057" name="Object 129"/>
          <p:cNvGraphicFramePr>
            <a:graphicFrameLocks noChangeAspect="1"/>
          </p:cNvGraphicFramePr>
          <p:nvPr/>
        </p:nvGraphicFramePr>
        <p:xfrm>
          <a:off x="7759700" y="2811463"/>
          <a:ext cx="698500" cy="255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4" imgW="698400" imgH="253800" progId="Equation.3">
                  <p:embed/>
                </p:oleObj>
              </mc:Choice>
              <mc:Fallback>
                <p:oleObj name="Equation" r:id="rId14" imgW="698400" imgH="253800" progId="Equation.3">
                  <p:embed/>
                  <p:pic>
                    <p:nvPicPr>
                      <p:cNvPr id="2057" name="Object 1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59700" y="2811463"/>
                        <a:ext cx="698500" cy="2555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89" name="Text Box 130"/>
          <p:cNvSpPr txBox="1">
            <a:spLocks noChangeArrowheads="1"/>
          </p:cNvSpPr>
          <p:nvPr/>
        </p:nvSpPr>
        <p:spPr bwMode="auto">
          <a:xfrm>
            <a:off x="5594350" y="3960813"/>
            <a:ext cx="84613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200" b="1" dirty="0"/>
              <a:t>Area = </a:t>
            </a:r>
            <a:r>
              <a:rPr lang="en-US" altLang="en-US" sz="1200" b="1" dirty="0" err="1">
                <a:latin typeface="Symbol" pitchFamily="18" charset="2"/>
              </a:rPr>
              <a:t>pe</a:t>
            </a:r>
            <a:endParaRPr lang="en-US" altLang="en-US" sz="1200" b="1" dirty="0">
              <a:latin typeface="Symbol" pitchFamily="18" charset="2"/>
            </a:endParaRPr>
          </a:p>
        </p:txBody>
      </p:sp>
      <p:sp>
        <p:nvSpPr>
          <p:cNvPr id="2090" name="Text Box 131"/>
          <p:cNvSpPr txBox="1">
            <a:spLocks noChangeArrowheads="1"/>
          </p:cNvSpPr>
          <p:nvPr/>
        </p:nvSpPr>
        <p:spPr bwMode="auto">
          <a:xfrm>
            <a:off x="4572000" y="3352800"/>
            <a:ext cx="7366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4400" b="1" dirty="0">
                <a:sym typeface="Symbol" pitchFamily="18" charset="2"/>
              </a:rPr>
              <a:t></a:t>
            </a:r>
          </a:p>
        </p:txBody>
      </p:sp>
      <p:graphicFrame>
        <p:nvGraphicFramePr>
          <p:cNvPr id="2058" name="Object 132"/>
          <p:cNvGraphicFramePr>
            <a:graphicFrameLocks noChangeAspect="1"/>
          </p:cNvGraphicFramePr>
          <p:nvPr/>
        </p:nvGraphicFramePr>
        <p:xfrm>
          <a:off x="1192213" y="5507038"/>
          <a:ext cx="2924175" cy="404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6" imgW="1663560" imgH="228600" progId="Equation.3">
                  <p:embed/>
                </p:oleObj>
              </mc:Choice>
              <mc:Fallback>
                <p:oleObj name="Equation" r:id="rId16" imgW="1663560" imgH="228600" progId="Equation.3">
                  <p:embed/>
                  <p:pic>
                    <p:nvPicPr>
                      <p:cNvPr id="2058" name="Object 13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2213" y="5507038"/>
                        <a:ext cx="2924175" cy="404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9" name="Object 133"/>
          <p:cNvGraphicFramePr>
            <a:graphicFrameLocks noChangeAspect="1"/>
          </p:cNvGraphicFramePr>
          <p:nvPr/>
        </p:nvGraphicFramePr>
        <p:xfrm>
          <a:off x="5862215" y="5573713"/>
          <a:ext cx="1220788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18" imgW="787320" imgH="203040" progId="Equation.3">
                  <p:embed/>
                </p:oleObj>
              </mc:Choice>
              <mc:Fallback>
                <p:oleObj name="Equation" r:id="rId18" imgW="787320" imgH="203040" progId="Equation.3">
                  <p:embed/>
                  <p:pic>
                    <p:nvPicPr>
                      <p:cNvPr id="2059" name="Object 13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2215" y="5573713"/>
                        <a:ext cx="1220788" cy="317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91" name="Text Box 134"/>
          <p:cNvSpPr txBox="1">
            <a:spLocks noChangeArrowheads="1"/>
          </p:cNvSpPr>
          <p:nvPr/>
        </p:nvSpPr>
        <p:spPr bwMode="auto">
          <a:xfrm>
            <a:off x="1526893" y="1608138"/>
            <a:ext cx="203256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>
                <a:latin typeface="Arial"/>
                <a:cs typeface="Arial"/>
              </a:rPr>
              <a:t>Real phase space</a:t>
            </a:r>
          </a:p>
        </p:txBody>
      </p:sp>
      <p:sp>
        <p:nvSpPr>
          <p:cNvPr id="2092" name="Text Box 135"/>
          <p:cNvSpPr txBox="1">
            <a:spLocks noChangeArrowheads="1"/>
          </p:cNvSpPr>
          <p:nvPr/>
        </p:nvSpPr>
        <p:spPr bwMode="auto">
          <a:xfrm>
            <a:off x="5241413" y="1608138"/>
            <a:ext cx="27251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dirty="0" err="1">
                <a:latin typeface="Arial"/>
                <a:cs typeface="Arial"/>
              </a:rPr>
              <a:t>Normalised</a:t>
            </a:r>
            <a:r>
              <a:rPr lang="en-US" altLang="en-US" dirty="0">
                <a:latin typeface="Arial"/>
                <a:cs typeface="Arial"/>
              </a:rPr>
              <a:t> phase space</a:t>
            </a:r>
          </a:p>
        </p:txBody>
      </p:sp>
      <p:graphicFrame>
        <p:nvGraphicFramePr>
          <p:cNvPr id="2060" name="Object 136"/>
          <p:cNvGraphicFramePr>
            <a:graphicFrameLocks noChangeAspect="1"/>
          </p:cNvGraphicFramePr>
          <p:nvPr/>
        </p:nvGraphicFramePr>
        <p:xfrm>
          <a:off x="7748588" y="3860800"/>
          <a:ext cx="450850" cy="280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0" imgW="368300" imgH="228600" progId="Equation.3">
                  <p:embed/>
                </p:oleObj>
              </mc:Choice>
              <mc:Fallback>
                <p:oleObj name="Equation" r:id="rId20" imgW="368300" imgH="228600" progId="Equation.3">
                  <p:embed/>
                  <p:pic>
                    <p:nvPicPr>
                      <p:cNvPr id="2060" name="Object 13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8588" y="3860800"/>
                        <a:ext cx="450850" cy="2809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61" name="Object 137"/>
          <p:cNvGraphicFramePr>
            <a:graphicFrameLocks noChangeAspect="1"/>
          </p:cNvGraphicFramePr>
          <p:nvPr/>
        </p:nvGraphicFramePr>
        <p:xfrm>
          <a:off x="5879130" y="2041525"/>
          <a:ext cx="514350" cy="277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2" imgW="419100" imgH="228600" progId="Equation.3">
                  <p:embed/>
                </p:oleObj>
              </mc:Choice>
              <mc:Fallback>
                <p:oleObj name="Equation" r:id="rId22" imgW="419100" imgH="228600" progId="Equation.3">
                  <p:embed/>
                  <p:pic>
                    <p:nvPicPr>
                      <p:cNvPr id="2061" name="Object 13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9130" y="2041525"/>
                        <a:ext cx="514350" cy="2778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3" name="Straight Connector 2"/>
          <p:cNvCxnSpPr>
            <a:endCxn id="2082" idx="5"/>
          </p:cNvCxnSpPr>
          <p:nvPr/>
        </p:nvCxnSpPr>
        <p:spPr bwMode="auto">
          <a:xfrm>
            <a:off x="6506633" y="3805767"/>
            <a:ext cx="751271" cy="754975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7" name="Block Arc 6"/>
          <p:cNvSpPr/>
          <p:nvPr/>
        </p:nvSpPr>
        <p:spPr bwMode="auto">
          <a:xfrm>
            <a:off x="6306005" y="3591619"/>
            <a:ext cx="454251" cy="461473"/>
          </a:xfrm>
          <a:prstGeom prst="blockArc">
            <a:avLst>
              <a:gd name="adj1" fmla="val 21383051"/>
              <a:gd name="adj2" fmla="val 2716344"/>
              <a:gd name="adj3" fmla="val 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aphicFrame>
        <p:nvGraphicFramePr>
          <p:cNvPr id="52" name="Object 124"/>
          <p:cNvGraphicFramePr>
            <a:graphicFrameLocks noChangeAspect="1"/>
          </p:cNvGraphicFramePr>
          <p:nvPr/>
        </p:nvGraphicFramePr>
        <p:xfrm>
          <a:off x="6800850" y="3840163"/>
          <a:ext cx="254000" cy="217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4" imgW="241300" imgH="203200" progId="Equation.3">
                  <p:embed/>
                </p:oleObj>
              </mc:Choice>
              <mc:Fallback>
                <p:oleObj name="Equation" r:id="rId24" imgW="241300" imgH="203200" progId="Equation.3">
                  <p:embed/>
                  <p:pic>
                    <p:nvPicPr>
                      <p:cNvPr id="52" name="Object 12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00850" y="3840163"/>
                        <a:ext cx="254000" cy="2174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4" name="Object 96"/>
          <p:cNvGraphicFramePr>
            <a:graphicFrameLocks noChangeAspect="1"/>
          </p:cNvGraphicFramePr>
          <p:nvPr/>
        </p:nvGraphicFramePr>
        <p:xfrm>
          <a:off x="4154488" y="3201988"/>
          <a:ext cx="5588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6" imgW="558800" imgH="444500" progId="Equation.3">
                  <p:embed/>
                </p:oleObj>
              </mc:Choice>
              <mc:Fallback>
                <p:oleObj name="Equation" r:id="rId26" imgW="558800" imgH="444500" progId="Equation.3">
                  <p:embed/>
                  <p:pic>
                    <p:nvPicPr>
                      <p:cNvPr id="54" name="Object 9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54488" y="3201988"/>
                        <a:ext cx="5588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8" name="Object 15"/>
          <p:cNvGraphicFramePr>
            <a:graphicFrameLocks noChangeAspect="1"/>
          </p:cNvGraphicFramePr>
          <p:nvPr/>
        </p:nvGraphicFramePr>
        <p:xfrm>
          <a:off x="5710425" y="3277210"/>
          <a:ext cx="723827" cy="41750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8" imgW="838200" imgH="482600" progId="Equation.3">
                  <p:embed/>
                </p:oleObj>
              </mc:Choice>
              <mc:Fallback>
                <p:oleObj name="Equation" r:id="rId28" imgW="838200" imgH="482600" progId="Equation.3">
                  <p:embed/>
                  <p:pic>
                    <p:nvPicPr>
                      <p:cNvPr id="48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0425" y="3277210"/>
                        <a:ext cx="723827" cy="41750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43907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0" grpId="0" animBg="1"/>
      <p:bldP spid="2081" grpId="0" animBg="1"/>
      <p:bldP spid="2082" grpId="0" animBg="1"/>
      <p:bldP spid="2085" grpId="0" animBg="1"/>
      <p:bldP spid="2086" grpId="0" animBg="1"/>
      <p:bldP spid="2087" grpId="0" animBg="1"/>
      <p:bldP spid="2088" grpId="0" animBg="1"/>
      <p:bldP spid="2089" grpId="0"/>
      <p:bldP spid="2090" grpId="0"/>
      <p:bldP spid="2092" grpId="0"/>
      <p:bldP spid="7" grpId="0" animBg="1"/>
    </p:bldLst>
  </p:timing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54277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4274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278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4279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4275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4280" name="Picture 11" descr="a0002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4281" name="Line 15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4282" name="Text Box 16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21612"/>
            <a:ext cx="7437709" cy="657225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As the stable area shrinks, the circulating beam intensity drops since particles are being continuously extracted </a:t>
            </a: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Third-order resonant extraction</a:t>
            </a:r>
          </a:p>
        </p:txBody>
      </p:sp>
      <p:sp>
        <p:nvSpPr>
          <p:cNvPr id="55302" name="Rectangle 4"/>
          <p:cNvSpPr>
            <a:spLocks noChangeArrowheads="1"/>
          </p:cNvSpPr>
          <p:nvPr/>
        </p:nvSpPr>
        <p:spPr bwMode="auto">
          <a:xfrm>
            <a:off x="838200" y="1000125"/>
            <a:ext cx="7453313" cy="470535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en-US" altLang="en-US"/>
          </a:p>
        </p:txBody>
      </p:sp>
      <p:graphicFrame>
        <p:nvGraphicFramePr>
          <p:cNvPr id="55298" name="Object 5"/>
          <p:cNvGraphicFramePr>
            <a:graphicFrameLocks noChangeAspect="1"/>
          </p:cNvGraphicFramePr>
          <p:nvPr/>
        </p:nvGraphicFramePr>
        <p:xfrm>
          <a:off x="1839913" y="5326063"/>
          <a:ext cx="198437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164880" imgH="190440" progId="Equation.3">
                  <p:embed/>
                </p:oleObj>
              </mc:Choice>
              <mc:Fallback>
                <p:oleObj name="Equation" r:id="rId2" imgW="164880" imgH="1904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9913" y="5326063"/>
                        <a:ext cx="198437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5303" name="Line 6"/>
          <p:cNvSpPr>
            <a:spLocks noChangeShapeType="1"/>
          </p:cNvSpPr>
          <p:nvPr/>
        </p:nvSpPr>
        <p:spPr bwMode="auto">
          <a:xfrm>
            <a:off x="1231900" y="5249863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4" name="Line 7"/>
          <p:cNvSpPr>
            <a:spLocks noChangeShapeType="1"/>
          </p:cNvSpPr>
          <p:nvPr/>
        </p:nvSpPr>
        <p:spPr bwMode="auto">
          <a:xfrm flipV="1">
            <a:off x="1231900" y="4567238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5299" name="Object 8"/>
          <p:cNvGraphicFramePr>
            <a:graphicFrameLocks noChangeAspect="1"/>
          </p:cNvGraphicFramePr>
          <p:nvPr/>
        </p:nvGraphicFramePr>
        <p:xfrm>
          <a:off x="928688" y="4491038"/>
          <a:ext cx="228600" cy="228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4" imgW="190440" imgH="190440" progId="Equation.3">
                  <p:embed/>
                </p:oleObj>
              </mc:Choice>
              <mc:Fallback>
                <p:oleObj name="Equation" r:id="rId4" imgW="190440" imgH="19044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8688" y="4491038"/>
                        <a:ext cx="228600" cy="228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5305" name="Picture 11" descr="a0001"/>
          <p:cNvPicPr>
            <a:picLocks noGrp="1" noChangeAspect="1" noChangeArrowheads="1"/>
          </p:cNvPicPr>
          <p:nvPr>
            <p:ph idx="1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19325" y="1076325"/>
            <a:ext cx="4687888" cy="4525963"/>
          </a:xfrm>
          <a:noFill/>
        </p:spPr>
      </p:pic>
      <p:sp>
        <p:nvSpPr>
          <p:cNvPr id="55306" name="Line 13"/>
          <p:cNvSpPr>
            <a:spLocks noChangeShapeType="1"/>
          </p:cNvSpPr>
          <p:nvPr/>
        </p:nvSpPr>
        <p:spPr bwMode="auto">
          <a:xfrm>
            <a:off x="6242050" y="1247775"/>
            <a:ext cx="0" cy="40782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55307" name="Text Box 14"/>
          <p:cNvSpPr txBox="1">
            <a:spLocks noChangeArrowheads="1"/>
          </p:cNvSpPr>
          <p:nvPr/>
        </p:nvSpPr>
        <p:spPr bwMode="auto">
          <a:xfrm>
            <a:off x="5595938" y="5373688"/>
            <a:ext cx="116998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400"/>
              <a:t>Septum wire</a:t>
            </a:r>
          </a:p>
        </p:txBody>
      </p:sp>
      <p:sp>
        <p:nvSpPr>
          <p:cNvPr id="12" name="Text Box 3"/>
          <p:cNvSpPr txBox="1">
            <a:spLocks noChangeArrowheads="1"/>
          </p:cNvSpPr>
          <p:nvPr/>
        </p:nvSpPr>
        <p:spPr bwMode="auto">
          <a:xfrm>
            <a:off x="777250" y="5821612"/>
            <a:ext cx="7437709" cy="646331"/>
          </a:xfrm>
          <a:prstGeom prst="rect">
            <a:avLst/>
          </a:prstGeom>
          <a:noFill/>
          <a:ln w="25400">
            <a:noFill/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defPPr>
              <a:defRPr lang="en-US"/>
            </a:defPPr>
            <a:lvl1pPr marL="285750" indent="-285750" algn="l" eaLnBrk="1" hangingPunct="1">
              <a:buFont typeface="Arial" panose="020B0604020202020204" pitchFamily="34" charset="0"/>
              <a:buChar char="•"/>
              <a:defRPr>
                <a:solidFill>
                  <a:schemeClr val="dk1"/>
                </a:solidFill>
                <a:latin typeface="+mj-lt"/>
              </a:defRPr>
            </a:lvl1pPr>
            <a:lvl2pPr marL="742950" indent="-285750" eaLnBrk="0" hangingPunct="0">
              <a:defRPr>
                <a:solidFill>
                  <a:schemeClr val="dk1"/>
                </a:solidFill>
                <a:latin typeface="+mn-lt"/>
              </a:defRPr>
            </a:lvl2pPr>
            <a:lvl3pPr marL="1143000" indent="-228600" eaLnBrk="0" hangingPunct="0">
              <a:defRPr>
                <a:solidFill>
                  <a:schemeClr val="dk1"/>
                </a:solidFill>
                <a:latin typeface="+mn-lt"/>
              </a:defRPr>
            </a:lvl3pPr>
            <a:lvl4pPr marL="1600200" indent="-228600" eaLnBrk="0" hangingPunct="0">
              <a:defRPr>
                <a:solidFill>
                  <a:schemeClr val="dk1"/>
                </a:solidFill>
                <a:latin typeface="+mn-lt"/>
              </a:defRPr>
            </a:lvl4pPr>
            <a:lvl5pPr marL="2057400" indent="-228600" eaLnBrk="0" hangingPunct="0">
              <a:defRPr>
                <a:solidFill>
                  <a:schemeClr val="dk1"/>
                </a:solidFill>
                <a:latin typeface="+mn-lt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dk1"/>
                </a:solidFill>
                <a:latin typeface="+mn-lt"/>
              </a:defRPr>
            </a:lvl9pPr>
          </a:lstStyle>
          <a:p>
            <a:r>
              <a:rPr lang="en-US" altLang="en-US" dirty="0">
                <a:latin typeface="Arial"/>
                <a:cs typeface="Arial"/>
              </a:rPr>
              <a:t>As </a:t>
            </a:r>
            <a:r>
              <a:rPr lang="el-GR" altLang="en-US" dirty="0">
                <a:latin typeface="Arial"/>
                <a:cs typeface="Arial"/>
              </a:rPr>
              <a:t>Δ</a:t>
            </a:r>
            <a:r>
              <a:rPr lang="en-US" altLang="en-US" dirty="0">
                <a:latin typeface="Arial"/>
                <a:cs typeface="Arial"/>
              </a:rPr>
              <a:t>Q approaches zero, the particles with very small amplitude are extracted</a:t>
            </a: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Slow extracted spill quality</a:t>
            </a:r>
          </a:p>
        </p:txBody>
      </p:sp>
      <p:sp>
        <p:nvSpPr>
          <p:cNvPr id="2" name="Rectangle 1"/>
          <p:cNvSpPr/>
          <p:nvPr/>
        </p:nvSpPr>
        <p:spPr>
          <a:xfrm>
            <a:off x="2286000" y="2824219"/>
            <a:ext cx="4572000" cy="1209562"/>
          </a:xfrm>
          <a:prstGeom prst="rect">
            <a:avLst/>
          </a:prstGeom>
        </p:spPr>
        <p:txBody>
          <a:bodyPr>
            <a:spAutoFit/>
          </a:bodyPr>
          <a:lstStyle/>
          <a:p>
            <a:pPr lvl="1" eaLnBrk="1" hangingPunct="1">
              <a:lnSpc>
                <a:spcPct val="80000"/>
              </a:lnSpc>
            </a:pPr>
            <a:r>
              <a:rPr lang="en-US" altLang="en-US" dirty="0"/>
              <a:t>Reducing </a:t>
            </a:r>
            <a:r>
              <a:rPr lang="en-US" altLang="en-US" dirty="0">
                <a:latin typeface="Symbol" pitchFamily="18" charset="2"/>
              </a:rPr>
              <a:t>D</a:t>
            </a:r>
            <a:r>
              <a:rPr lang="en-US" altLang="en-US" dirty="0"/>
              <a:t>Q with main machine </a:t>
            </a:r>
            <a:r>
              <a:rPr lang="en-US" altLang="en-US" dirty="0" err="1"/>
              <a:t>quadrupoles</a:t>
            </a:r>
            <a:r>
              <a:rPr lang="en-US" altLang="en-US" dirty="0"/>
              <a:t> can be augmented with a ‘servo’ </a:t>
            </a:r>
            <a:r>
              <a:rPr lang="en-US" altLang="en-US" dirty="0" err="1"/>
              <a:t>quadrupole</a:t>
            </a:r>
            <a:r>
              <a:rPr lang="en-US" altLang="en-US" dirty="0"/>
              <a:t>, which can modulate </a:t>
            </a:r>
            <a:r>
              <a:rPr lang="en-US" altLang="en-US" dirty="0">
                <a:latin typeface="Symbol" pitchFamily="18" charset="2"/>
              </a:rPr>
              <a:t>D</a:t>
            </a:r>
            <a:r>
              <a:rPr lang="en-US" altLang="en-US" dirty="0"/>
              <a:t>Q in a servo loop, acting on a measurement of the spill intensity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3074" b="5670"/>
          <a:stretch/>
        </p:blipFill>
        <p:spPr>
          <a:xfrm>
            <a:off x="2076472" y="2622475"/>
            <a:ext cx="4950161" cy="3439160"/>
          </a:xfrm>
          <a:prstGeom prst="rect">
            <a:avLst/>
          </a:prstGeom>
          <a:noFill/>
          <a:ln w="19050">
            <a:solidFill>
              <a:schemeClr val="tx2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2709904" y="4482586"/>
            <a:ext cx="585417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200" dirty="0"/>
              <a:t>50 Hz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468683" y="4296662"/>
            <a:ext cx="585417" cy="276999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200" dirty="0"/>
              <a:t>10 Hz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04874" y="4536590"/>
            <a:ext cx="193856" cy="18262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2522835" y="4688380"/>
            <a:ext cx="193856" cy="182625"/>
          </a:xfrm>
          <a:prstGeom prst="straightConnector1">
            <a:avLst/>
          </a:prstGeom>
          <a:ln w="63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701355" y="6085325"/>
            <a:ext cx="764871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/>
            <a:r>
              <a:rPr lang="en-US" sz="1600" b="1" dirty="0">
                <a:solidFill>
                  <a:srgbClr val="808080"/>
                </a:solidFill>
              </a:rPr>
              <a:t>An example of a spill at SPS to the North Area with large n x 50 Hz components and another noise source at 10 Hz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772675"/>
            <a:ext cx="914399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l">
              <a:buFont typeface="Arial"/>
              <a:buChar char="•"/>
            </a:pPr>
            <a:r>
              <a:rPr lang="en-US" sz="2000" dirty="0"/>
              <a:t>The slow-extraction is a resonant process and it amplifies the smallest imperfections in the machine:</a:t>
            </a:r>
          </a:p>
          <a:p>
            <a:pPr marL="1200150" lvl="2" indent="-285750" algn="l">
              <a:buFont typeface="Lucida Grande"/>
              <a:buChar char="-"/>
            </a:pPr>
            <a:r>
              <a:rPr lang="en-US" dirty="0"/>
              <a:t>e.g. spill intensity variations can be explained by ripples in the current of the quads (mains: </a:t>
            </a:r>
            <a:r>
              <a:rPr lang="en-US" i="1" dirty="0"/>
              <a:t>n</a:t>
            </a:r>
            <a:r>
              <a:rPr lang="en-US" dirty="0"/>
              <a:t> x 50 Hz) at the level of a few ppm!</a:t>
            </a:r>
          </a:p>
          <a:p>
            <a:pPr marL="1200150" lvl="2" indent="-285750" algn="l">
              <a:buFont typeface="Lucida Grande"/>
              <a:buChar char="-"/>
            </a:pPr>
            <a:r>
              <a:rPr lang="en-US" dirty="0"/>
              <a:t>Injection of </a:t>
            </a:r>
            <a:r>
              <a:rPr lang="en-US" i="1" dirty="0"/>
              <a:t>n</a:t>
            </a:r>
            <a:r>
              <a:rPr lang="en-US" dirty="0"/>
              <a:t> x 50 Hz signals in counter-phase on dedicated quads can be used to compensate</a:t>
            </a: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Extraction - summary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1879" y="1076325"/>
            <a:ext cx="8424345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Several different techniques: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b="1" dirty="0">
                <a:latin typeface="Arial"/>
                <a:cs typeface="Arial"/>
              </a:rPr>
              <a:t>Single-turn fast extraction</a:t>
            </a:r>
            <a:r>
              <a:rPr lang="en-US" altLang="en-US" dirty="0">
                <a:latin typeface="Arial"/>
                <a:cs typeface="Arial"/>
              </a:rPr>
              <a:t>:</a:t>
            </a:r>
          </a:p>
          <a:p>
            <a:pPr lvl="2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for transfer between machines in accelerator chain, beam abort, etc.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b="1" dirty="0">
                <a:latin typeface="Arial"/>
                <a:cs typeface="Arial"/>
                <a:sym typeface="Symbol" pitchFamily="18" charset="2"/>
              </a:rPr>
              <a:t>Non-resonant (fast) multi-turn extraction</a:t>
            </a:r>
          </a:p>
          <a:p>
            <a:pPr lvl="2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slice beam into equal parts for transfer between machine over a few turns.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b="1" dirty="0">
                <a:latin typeface="Arial"/>
                <a:cs typeface="Arial"/>
                <a:sym typeface="Symbol" pitchFamily="18" charset="2"/>
              </a:rPr>
              <a:t>Resonant low-loss (fast) multi-turn extraction</a:t>
            </a:r>
          </a:p>
          <a:p>
            <a:pPr lvl="2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create stable islands in phase space: slice off over a few turns.</a:t>
            </a: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b="1" dirty="0">
                <a:latin typeface="Arial"/>
                <a:cs typeface="Arial"/>
                <a:sym typeface="Symbol" pitchFamily="18" charset="2"/>
              </a:rPr>
              <a:t>Resonant (slow) multi-turn extraction</a:t>
            </a:r>
          </a:p>
          <a:p>
            <a:pPr lvl="2"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  <a:sym typeface="Symbol" pitchFamily="18" charset="2"/>
              </a:rPr>
              <a:t>create stable area in phase space  slowly drive particles into resonance  long spill over many thousand turns.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457200" y="848570"/>
            <a:ext cx="8226854" cy="1898606"/>
          </a:xfrm>
        </p:spPr>
        <p:txBody>
          <a:bodyPr>
            <a:noAutofit/>
          </a:bodyPr>
          <a:lstStyle/>
          <a:p>
            <a:pPr marL="550926" indent="-514350">
              <a:buFont typeface="+mj-lt"/>
              <a:buAutoNum type="arabicPeriod"/>
            </a:pPr>
            <a:r>
              <a:rPr lang="en-GB" sz="1800" b="1" dirty="0"/>
              <a:t>Extract</a:t>
            </a:r>
            <a:r>
              <a:rPr lang="en-GB" sz="1800" dirty="0"/>
              <a:t> a beam out of one machine  </a:t>
            </a:r>
            <a:r>
              <a:rPr lang="en-GB" sz="1800" dirty="0">
                <a:sym typeface="Wingdings"/>
              </a:rPr>
              <a:t> initial beam parameters</a:t>
            </a:r>
            <a:endParaRPr lang="en-GB" sz="1800" baseline="-25000" dirty="0">
              <a:sym typeface="Wingdings"/>
            </a:endParaRPr>
          </a:p>
          <a:p>
            <a:pPr marL="550926" indent="-514350">
              <a:buFont typeface="+mj-lt"/>
              <a:buAutoNum type="arabicPeriod"/>
            </a:pPr>
            <a:r>
              <a:rPr lang="en-GB" sz="1800" b="1" dirty="0">
                <a:sym typeface="Wingdings"/>
              </a:rPr>
              <a:t>Transport</a:t>
            </a:r>
            <a:r>
              <a:rPr lang="en-GB" sz="1800" dirty="0">
                <a:sym typeface="Wingdings"/>
              </a:rPr>
              <a:t> this beam towards the following machine (or experiment)</a:t>
            </a:r>
          </a:p>
          <a:p>
            <a:pPr marL="550926" indent="-514350">
              <a:buFont typeface="+mj-lt"/>
              <a:buAutoNum type="arabicPeriod"/>
            </a:pPr>
            <a:r>
              <a:rPr lang="en-GB" sz="1800" b="1" dirty="0"/>
              <a:t>Inject</a:t>
            </a:r>
            <a:r>
              <a:rPr lang="en-GB" sz="1800" dirty="0"/>
              <a:t> this beam into a following machine with a predefined optics </a:t>
            </a:r>
          </a:p>
          <a:p>
            <a:pPr marL="448056" lvl="1" indent="0">
              <a:buNone/>
            </a:pPr>
            <a:r>
              <a:rPr lang="en-GB" sz="1800" dirty="0">
                <a:sym typeface="Wingdings"/>
              </a:rPr>
              <a:t> Transfer line optics has to produce required beam parameters for matching </a:t>
            </a:r>
            <a:endParaRPr lang="en-GB" sz="1800" baseline="-25000" dirty="0"/>
          </a:p>
        </p:txBody>
      </p:sp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Linking Machines</a:t>
            </a:r>
          </a:p>
        </p:txBody>
      </p:sp>
      <p:grpSp>
        <p:nvGrpSpPr>
          <p:cNvPr id="3" name="Gruppierung 2"/>
          <p:cNvGrpSpPr/>
          <p:nvPr/>
        </p:nvGrpSpPr>
        <p:grpSpPr>
          <a:xfrm>
            <a:off x="457200" y="3124993"/>
            <a:ext cx="8388350" cy="3200400"/>
            <a:chOff x="457200" y="3124993"/>
            <a:chExt cx="8388350" cy="3200400"/>
          </a:xfrm>
        </p:grpSpPr>
        <p:sp>
          <p:nvSpPr>
            <p:cNvPr id="34819" name="Oval 5"/>
            <p:cNvSpPr>
              <a:spLocks noChangeArrowheads="1"/>
            </p:cNvSpPr>
            <p:nvPr/>
          </p:nvSpPr>
          <p:spPr bwMode="auto">
            <a:xfrm>
              <a:off x="457200" y="3124993"/>
              <a:ext cx="4219575" cy="6223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4820" name="Oval 6"/>
            <p:cNvSpPr>
              <a:spLocks noChangeArrowheads="1"/>
            </p:cNvSpPr>
            <p:nvPr/>
          </p:nvSpPr>
          <p:spPr bwMode="auto">
            <a:xfrm>
              <a:off x="2490787" y="3707606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4821" name="Oval 9"/>
            <p:cNvSpPr>
              <a:spLocks noChangeArrowheads="1"/>
            </p:cNvSpPr>
            <p:nvPr/>
          </p:nvSpPr>
          <p:spPr bwMode="auto">
            <a:xfrm>
              <a:off x="681037" y="3213893"/>
              <a:ext cx="3803650" cy="430213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4822" name="Rectangle 10"/>
            <p:cNvSpPr>
              <a:spLocks noChangeArrowheads="1"/>
            </p:cNvSpPr>
            <p:nvPr/>
          </p:nvSpPr>
          <p:spPr bwMode="auto">
            <a:xfrm>
              <a:off x="2360612" y="3550443"/>
              <a:ext cx="415925" cy="14446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endParaRPr lang="en-GB" altLang="en-US" sz="1800" b="0">
                <a:solidFill>
                  <a:srgbClr val="000000"/>
                </a:solidFill>
              </a:endParaRPr>
            </a:p>
          </p:txBody>
        </p:sp>
        <p:sp>
          <p:nvSpPr>
            <p:cNvPr id="34823" name="Line 12"/>
            <p:cNvSpPr>
              <a:spLocks noChangeShapeType="1"/>
            </p:cNvSpPr>
            <p:nvPr/>
          </p:nvSpPr>
          <p:spPr bwMode="auto">
            <a:xfrm>
              <a:off x="2312987" y="3640931"/>
              <a:ext cx="4603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4824" name="Oval 18"/>
            <p:cNvSpPr>
              <a:spLocks noChangeArrowheads="1"/>
            </p:cNvSpPr>
            <p:nvPr/>
          </p:nvSpPr>
          <p:spPr bwMode="auto">
            <a:xfrm>
              <a:off x="690562" y="5296693"/>
              <a:ext cx="7080250" cy="1028700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4825" name="Oval 19"/>
            <p:cNvSpPr>
              <a:spLocks noChangeArrowheads="1"/>
            </p:cNvSpPr>
            <p:nvPr/>
          </p:nvSpPr>
          <p:spPr bwMode="auto">
            <a:xfrm>
              <a:off x="7621587" y="5661818"/>
              <a:ext cx="76200" cy="76200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4826" name="Oval 20"/>
            <p:cNvSpPr>
              <a:spLocks noChangeArrowheads="1"/>
            </p:cNvSpPr>
            <p:nvPr/>
          </p:nvSpPr>
          <p:spPr bwMode="auto">
            <a:xfrm>
              <a:off x="1012825" y="5431631"/>
              <a:ext cx="6440487" cy="746125"/>
            </a:xfrm>
            <a:prstGeom prst="ellipse">
              <a:avLst/>
            </a:prstGeom>
            <a:noFill/>
            <a:ln w="15875">
              <a:solidFill>
                <a:schemeClr val="tx1"/>
              </a:solidFill>
              <a:prstDash val="sysDot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4827" name="Rectangle 21"/>
            <p:cNvSpPr>
              <a:spLocks noChangeArrowheads="1"/>
            </p:cNvSpPr>
            <p:nvPr/>
          </p:nvSpPr>
          <p:spPr bwMode="auto">
            <a:xfrm>
              <a:off x="7119937" y="5703093"/>
              <a:ext cx="415925" cy="19843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endParaRPr lang="en-US" altLang="en-US" sz="1800">
                <a:solidFill>
                  <a:srgbClr val="000000"/>
                </a:solidFill>
              </a:endParaRPr>
            </a:p>
          </p:txBody>
        </p:sp>
        <p:sp>
          <p:nvSpPr>
            <p:cNvPr id="34828" name="Line 22"/>
            <p:cNvSpPr>
              <a:spLocks noChangeShapeType="1"/>
            </p:cNvSpPr>
            <p:nvPr/>
          </p:nvSpPr>
          <p:spPr bwMode="auto">
            <a:xfrm>
              <a:off x="7264400" y="5669756"/>
              <a:ext cx="88900" cy="635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lg" len="lg"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4829" name="Text Box 25"/>
            <p:cNvSpPr txBox="1">
              <a:spLocks noChangeArrowheads="1"/>
            </p:cNvSpPr>
            <p:nvPr/>
          </p:nvSpPr>
          <p:spPr bwMode="auto">
            <a:xfrm>
              <a:off x="1941512" y="3229768"/>
              <a:ext cx="1131207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b="0">
                  <a:solidFill>
                    <a:srgbClr val="000000"/>
                  </a:solidFill>
                  <a:latin typeface="Calibri"/>
                </a:rPr>
                <a:t>Extraction</a:t>
              </a:r>
            </a:p>
          </p:txBody>
        </p:sp>
        <p:sp>
          <p:nvSpPr>
            <p:cNvPr id="34830" name="Text Box 26"/>
            <p:cNvSpPr txBox="1">
              <a:spLocks noChangeArrowheads="1"/>
            </p:cNvSpPr>
            <p:nvPr/>
          </p:nvSpPr>
          <p:spPr bwMode="auto">
            <a:xfrm>
              <a:off x="4406900" y="3839368"/>
              <a:ext cx="938398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b="0">
                  <a:solidFill>
                    <a:srgbClr val="000000"/>
                  </a:solidFill>
                  <a:latin typeface="Calibri"/>
                </a:rPr>
                <a:t>Transfer</a:t>
              </a:r>
            </a:p>
          </p:txBody>
        </p:sp>
        <p:sp>
          <p:nvSpPr>
            <p:cNvPr id="34831" name="Text Box 27"/>
            <p:cNvSpPr txBox="1">
              <a:spLocks noChangeArrowheads="1"/>
            </p:cNvSpPr>
            <p:nvPr/>
          </p:nvSpPr>
          <p:spPr bwMode="auto">
            <a:xfrm>
              <a:off x="7810500" y="5516561"/>
              <a:ext cx="10350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b="0">
                  <a:solidFill>
                    <a:srgbClr val="000000"/>
                  </a:solidFill>
                  <a:latin typeface="Calibri"/>
                </a:rPr>
                <a:t>Injection</a:t>
              </a:r>
            </a:p>
          </p:txBody>
        </p:sp>
        <p:sp>
          <p:nvSpPr>
            <p:cNvPr id="34833" name="Freeform 39"/>
            <p:cNvSpPr>
              <a:spLocks/>
            </p:cNvSpPr>
            <p:nvPr/>
          </p:nvSpPr>
          <p:spPr bwMode="auto">
            <a:xfrm>
              <a:off x="2532062" y="3744118"/>
              <a:ext cx="5133975" cy="1955800"/>
            </a:xfrm>
            <a:custGeom>
              <a:avLst/>
              <a:gdLst>
                <a:gd name="T0" fmla="*/ 0 w 3234"/>
                <a:gd name="T1" fmla="*/ 0 h 1232"/>
                <a:gd name="T2" fmla="*/ 2147483647 w 3234"/>
                <a:gd name="T3" fmla="*/ 2147483647 h 1232"/>
                <a:gd name="T4" fmla="*/ 2147483647 w 3234"/>
                <a:gd name="T5" fmla="*/ 2147483647 h 1232"/>
                <a:gd name="T6" fmla="*/ 2147483647 w 3234"/>
                <a:gd name="T7" fmla="*/ 2147483647 h 1232"/>
                <a:gd name="T8" fmla="*/ 2147483647 w 3234"/>
                <a:gd name="T9" fmla="*/ 2147483647 h 1232"/>
                <a:gd name="T10" fmla="*/ 2147483647 w 3234"/>
                <a:gd name="T11" fmla="*/ 2147483647 h 1232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3234"/>
                <a:gd name="T19" fmla="*/ 0 h 1232"/>
                <a:gd name="T20" fmla="*/ 3234 w 3234"/>
                <a:gd name="T21" fmla="*/ 1232 h 1232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3234" h="1232">
                  <a:moveTo>
                    <a:pt x="0" y="0"/>
                  </a:moveTo>
                  <a:cubicBezTo>
                    <a:pt x="145" y="17"/>
                    <a:pt x="420" y="72"/>
                    <a:pt x="644" y="177"/>
                  </a:cubicBezTo>
                  <a:cubicBezTo>
                    <a:pt x="868" y="282"/>
                    <a:pt x="1099" y="514"/>
                    <a:pt x="1346" y="628"/>
                  </a:cubicBezTo>
                  <a:cubicBezTo>
                    <a:pt x="1593" y="742"/>
                    <a:pt x="1879" y="793"/>
                    <a:pt x="2127" y="861"/>
                  </a:cubicBezTo>
                  <a:cubicBezTo>
                    <a:pt x="2375" y="929"/>
                    <a:pt x="2649" y="976"/>
                    <a:pt x="2834" y="1038"/>
                  </a:cubicBezTo>
                  <a:cubicBezTo>
                    <a:pt x="3019" y="1100"/>
                    <a:pt x="3126" y="1166"/>
                    <a:pt x="3234" y="1232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4835" name="Freeform 42"/>
            <p:cNvSpPr>
              <a:spLocks/>
            </p:cNvSpPr>
            <p:nvPr/>
          </p:nvSpPr>
          <p:spPr bwMode="auto">
            <a:xfrm>
              <a:off x="3324225" y="4047331"/>
              <a:ext cx="1685925" cy="971550"/>
            </a:xfrm>
            <a:custGeom>
              <a:avLst/>
              <a:gdLst>
                <a:gd name="T0" fmla="*/ 0 w 1062"/>
                <a:gd name="T1" fmla="*/ 0 h 612"/>
                <a:gd name="T2" fmla="*/ 2147483647 w 1062"/>
                <a:gd name="T3" fmla="*/ 2147483647 h 612"/>
                <a:gd name="T4" fmla="*/ 2147483647 w 1062"/>
                <a:gd name="T5" fmla="*/ 2147483647 h 612"/>
                <a:gd name="T6" fmla="*/ 2147483647 w 1062"/>
                <a:gd name="T7" fmla="*/ 2147483647 h 612"/>
                <a:gd name="T8" fmla="*/ 2147483647 w 1062"/>
                <a:gd name="T9" fmla="*/ 2147483647 h 61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1062"/>
                <a:gd name="T16" fmla="*/ 0 h 612"/>
                <a:gd name="T17" fmla="*/ 1062 w 1062"/>
                <a:gd name="T18" fmla="*/ 612 h 61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1062" h="612">
                  <a:moveTo>
                    <a:pt x="0" y="0"/>
                  </a:moveTo>
                  <a:cubicBezTo>
                    <a:pt x="23" y="11"/>
                    <a:pt x="81" y="31"/>
                    <a:pt x="144" y="66"/>
                  </a:cubicBezTo>
                  <a:cubicBezTo>
                    <a:pt x="207" y="101"/>
                    <a:pt x="290" y="145"/>
                    <a:pt x="378" y="210"/>
                  </a:cubicBezTo>
                  <a:cubicBezTo>
                    <a:pt x="466" y="275"/>
                    <a:pt x="558" y="389"/>
                    <a:pt x="672" y="456"/>
                  </a:cubicBezTo>
                  <a:cubicBezTo>
                    <a:pt x="786" y="523"/>
                    <a:pt x="924" y="567"/>
                    <a:pt x="1062" y="612"/>
                  </a:cubicBezTo>
                </a:path>
              </a:pathLst>
            </a:custGeom>
            <a:noFill/>
            <a:ln w="19050" cap="flat" cmpd="sng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>
              <a:spAutoFit/>
            </a:bodyPr>
            <a:lstStyle/>
            <a:p>
              <a:endParaRPr lang="en-GB">
                <a:solidFill>
                  <a:srgbClr val="000000"/>
                </a:solidFill>
              </a:endParaRPr>
            </a:p>
          </p:txBody>
        </p:sp>
        <p:sp>
          <p:nvSpPr>
            <p:cNvPr id="34836" name="Text Box 43"/>
            <p:cNvSpPr txBox="1">
              <a:spLocks noChangeArrowheads="1"/>
            </p:cNvSpPr>
            <p:nvPr/>
          </p:nvSpPr>
          <p:spPr bwMode="auto">
            <a:xfrm>
              <a:off x="3816350" y="4429918"/>
              <a:ext cx="298450" cy="3667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eaLnBrk="1" hangingPunct="1"/>
              <a:r>
                <a:rPr lang="en-US" altLang="en-US" sz="1800" b="0">
                  <a:solidFill>
                    <a:srgbClr val="000000"/>
                  </a:solidFill>
                </a:rPr>
                <a:t>s</a:t>
              </a:r>
            </a:p>
          </p:txBody>
        </p:sp>
        <p:sp>
          <p:nvSpPr>
            <p:cNvPr id="27" name="Text Box 46"/>
            <p:cNvSpPr txBox="1">
              <a:spLocks noChangeArrowheads="1"/>
            </p:cNvSpPr>
            <p:nvPr/>
          </p:nvSpPr>
          <p:spPr bwMode="auto">
            <a:xfrm>
              <a:off x="1012825" y="3857230"/>
              <a:ext cx="1588480" cy="748923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  <a:headEnd/>
              <a:tailEnd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sz="1600" dirty="0">
                  <a:sym typeface="Symbol" charset="0"/>
                </a:rPr>
                <a:t>(α</a:t>
              </a:r>
              <a:r>
                <a:rPr lang="en-US" sz="1600" baseline="-25000" dirty="0">
                  <a:sym typeface="Symbol" charset="0"/>
                </a:rPr>
                <a:t>x</a:t>
              </a:r>
              <a:r>
                <a:rPr lang="en-US" sz="1600" dirty="0">
                  <a:sym typeface="Symbol" charset="0"/>
                </a:rPr>
                <a:t>, β</a:t>
              </a:r>
              <a:r>
                <a:rPr lang="en-US" sz="1600" baseline="-25000" dirty="0">
                  <a:sym typeface="Symbol" charset="0"/>
                </a:rPr>
                <a:t>x</a:t>
              </a:r>
              <a:r>
                <a:rPr lang="en-US" sz="1600" dirty="0">
                  <a:sym typeface="Symbol" charset="0"/>
                </a:rPr>
                <a:t>, </a:t>
              </a:r>
              <a:r>
                <a:rPr lang="en-US" sz="1600" dirty="0" err="1">
                  <a:sym typeface="Symbol" charset="0"/>
                </a:rPr>
                <a:t>D</a:t>
              </a:r>
              <a:r>
                <a:rPr lang="en-US" sz="1600" baseline="-25000" dirty="0" err="1">
                  <a:sym typeface="Symbol" charset="0"/>
                </a:rPr>
                <a:t>x</a:t>
              </a:r>
              <a:r>
                <a:rPr lang="en-US" sz="1600" dirty="0">
                  <a:sym typeface="Symbol" charset="0"/>
                </a:rPr>
                <a:t>, </a:t>
              </a:r>
              <a:r>
                <a:rPr lang="en-US" sz="1600" dirty="0" err="1">
                  <a:sym typeface="Symbol" charset="0"/>
                </a:rPr>
                <a:t>D’</a:t>
              </a:r>
              <a:r>
                <a:rPr lang="en-US" sz="1600" baseline="-25000" dirty="0" err="1">
                  <a:sym typeface="Symbol" charset="0"/>
                </a:rPr>
                <a:t>x</a:t>
              </a:r>
              <a:r>
                <a:rPr lang="en-US" sz="1600" dirty="0">
                  <a:sym typeface="Symbol" charset="0"/>
                </a:rPr>
                <a:t> </a:t>
              </a:r>
              <a:br>
                <a:rPr lang="en-US" sz="1600" dirty="0">
                  <a:sym typeface="Symbol" charset="0"/>
                </a:rPr>
              </a:br>
              <a:r>
                <a:rPr lang="en-US" sz="1600" dirty="0">
                  <a:sym typeface="Symbol" charset="0"/>
                </a:rPr>
                <a:t> α</a:t>
              </a:r>
              <a:r>
                <a:rPr lang="en-US" sz="1600" baseline="-25000" dirty="0">
                  <a:sym typeface="Symbol" charset="0"/>
                </a:rPr>
                <a:t>y</a:t>
              </a:r>
              <a:r>
                <a:rPr lang="en-US" sz="1600" dirty="0">
                  <a:sym typeface="Symbol" charset="0"/>
                </a:rPr>
                <a:t>, β</a:t>
              </a:r>
              <a:r>
                <a:rPr lang="en-US" sz="1600" baseline="-25000" dirty="0">
                  <a:sym typeface="Symbol" charset="0"/>
                </a:rPr>
                <a:t>y</a:t>
              </a:r>
              <a:r>
                <a:rPr lang="en-US" sz="1600" dirty="0">
                  <a:sym typeface="Symbol" charset="0"/>
                </a:rPr>
                <a:t>, </a:t>
              </a:r>
              <a:r>
                <a:rPr lang="en-US" sz="1600" dirty="0" err="1">
                  <a:sym typeface="Symbol" charset="0"/>
                </a:rPr>
                <a:t>D</a:t>
              </a:r>
              <a:r>
                <a:rPr lang="en-US" sz="1600" baseline="-25000" dirty="0" err="1">
                  <a:sym typeface="Symbol" charset="0"/>
                </a:rPr>
                <a:t>y</a:t>
              </a:r>
              <a:r>
                <a:rPr lang="en-US" sz="1600" dirty="0">
                  <a:sym typeface="Symbol" charset="0"/>
                </a:rPr>
                <a:t>, </a:t>
              </a:r>
              <a:r>
                <a:rPr lang="en-US" sz="1600" dirty="0" err="1">
                  <a:sym typeface="Symbol" charset="0"/>
                </a:rPr>
                <a:t>D’</a:t>
              </a:r>
              <a:r>
                <a:rPr lang="en-US" sz="1600" baseline="-25000" dirty="0" err="1">
                  <a:sym typeface="Symbol" charset="0"/>
                </a:rPr>
                <a:t>y</a:t>
              </a:r>
              <a:r>
                <a:rPr lang="en-US" sz="1600" dirty="0">
                  <a:sym typeface="Symbol" charset="0"/>
                </a:rPr>
                <a:t>)</a:t>
              </a:r>
              <a:r>
                <a:rPr lang="en-US" sz="1600" baseline="-25000" dirty="0">
                  <a:sym typeface="Symbol" charset="0"/>
                </a:rPr>
                <a:t>1</a:t>
              </a:r>
            </a:p>
            <a:p>
              <a:pPr algn="ctr" eaLnBrk="1" hangingPunct="1"/>
              <a:endParaRPr lang="en-US" altLang="en-US" sz="1600" baseline="-25000" dirty="0">
                <a:latin typeface="Arial"/>
                <a:cs typeface="Arial"/>
              </a:endParaRPr>
            </a:p>
          </p:txBody>
        </p:sp>
        <p:sp>
          <p:nvSpPr>
            <p:cNvPr id="29" name="Text Box 46"/>
            <p:cNvSpPr txBox="1">
              <a:spLocks noChangeArrowheads="1"/>
            </p:cNvSpPr>
            <p:nvPr/>
          </p:nvSpPr>
          <p:spPr bwMode="auto">
            <a:xfrm>
              <a:off x="4613608" y="4166020"/>
              <a:ext cx="1030287" cy="338554"/>
            </a:xfrm>
            <a:prstGeom prst="rect">
              <a:avLst/>
            </a:prstGeom>
            <a:noFill/>
            <a:ln w="25400">
              <a:solidFill>
                <a:schemeClr val="accent2"/>
              </a:solidFill>
              <a:headEnd/>
              <a:tailEnd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n-US" sz="1600" dirty="0">
                  <a:latin typeface="Arial"/>
                  <a:cs typeface="Arial"/>
                </a:rPr>
                <a:t>M</a:t>
              </a:r>
              <a:r>
                <a:rPr lang="en-US" altLang="en-US" sz="1600" baseline="-25000" dirty="0">
                  <a:latin typeface="Arial"/>
                  <a:cs typeface="Arial"/>
                </a:rPr>
                <a:t>1</a:t>
              </a:r>
              <a:r>
                <a:rPr lang="en-US" altLang="en-US" sz="1600" baseline="-25000" dirty="0">
                  <a:latin typeface="Arial"/>
                  <a:cs typeface="Arial"/>
                  <a:sym typeface="Wingdings"/>
                </a:rPr>
                <a:t>2</a:t>
              </a:r>
              <a:endParaRPr lang="en-US" altLang="en-US" sz="1600" baseline="-25000" dirty="0">
                <a:latin typeface="Arial"/>
                <a:cs typeface="Arial"/>
              </a:endParaRPr>
            </a:p>
          </p:txBody>
        </p:sp>
      </p:grpSp>
      <p:sp>
        <p:nvSpPr>
          <p:cNvPr id="31" name="Text Box 46">
            <a:extLst>
              <a:ext uri="{FF2B5EF4-FFF2-40B4-BE49-F238E27FC236}">
                <a16:creationId xmlns:a16="http://schemas.microsoft.com/office/drawing/2014/main" id="{3974D990-C442-4C42-B788-BD971FADEBF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64400" y="4595584"/>
            <a:ext cx="1588480" cy="748923"/>
          </a:xfrm>
          <a:prstGeom prst="rect">
            <a:avLst/>
          </a:prstGeom>
          <a:noFill/>
          <a:ln w="25400">
            <a:solidFill>
              <a:schemeClr val="accent2"/>
            </a:solidFill>
            <a:headEnd/>
            <a:tailEnd/>
          </a:ln>
          <a:effec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sz="1600" dirty="0">
                <a:sym typeface="Symbol" charset="0"/>
              </a:rPr>
              <a:t>(α</a:t>
            </a:r>
            <a:r>
              <a:rPr lang="en-US" sz="1600" baseline="-25000" dirty="0">
                <a:sym typeface="Symbol" charset="0"/>
              </a:rPr>
              <a:t>x</a:t>
            </a:r>
            <a:r>
              <a:rPr lang="en-US" sz="1600" dirty="0">
                <a:sym typeface="Symbol" charset="0"/>
              </a:rPr>
              <a:t>, β</a:t>
            </a:r>
            <a:r>
              <a:rPr lang="en-US" sz="1600" baseline="-25000" dirty="0">
                <a:sym typeface="Symbol" charset="0"/>
              </a:rPr>
              <a:t>x</a:t>
            </a:r>
            <a:r>
              <a:rPr lang="en-US" sz="1600" dirty="0">
                <a:sym typeface="Symbol" charset="0"/>
              </a:rPr>
              <a:t>, </a:t>
            </a:r>
            <a:r>
              <a:rPr lang="en-US" sz="1600" dirty="0" err="1">
                <a:sym typeface="Symbol" charset="0"/>
              </a:rPr>
              <a:t>D</a:t>
            </a:r>
            <a:r>
              <a:rPr lang="en-US" sz="1600" baseline="-25000" dirty="0" err="1">
                <a:sym typeface="Symbol" charset="0"/>
              </a:rPr>
              <a:t>x</a:t>
            </a:r>
            <a:r>
              <a:rPr lang="en-US" sz="1600" dirty="0">
                <a:sym typeface="Symbol" charset="0"/>
              </a:rPr>
              <a:t>, </a:t>
            </a:r>
            <a:r>
              <a:rPr lang="en-US" sz="1600" dirty="0" err="1">
                <a:sym typeface="Symbol" charset="0"/>
              </a:rPr>
              <a:t>D’</a:t>
            </a:r>
            <a:r>
              <a:rPr lang="en-US" sz="1600" baseline="-25000" dirty="0" err="1">
                <a:sym typeface="Symbol" charset="0"/>
              </a:rPr>
              <a:t>x</a:t>
            </a:r>
            <a:r>
              <a:rPr lang="en-US" sz="1600" dirty="0">
                <a:sym typeface="Symbol" charset="0"/>
              </a:rPr>
              <a:t> </a:t>
            </a:r>
            <a:br>
              <a:rPr lang="en-US" sz="1600" dirty="0">
                <a:sym typeface="Symbol" charset="0"/>
              </a:rPr>
            </a:br>
            <a:r>
              <a:rPr lang="en-US" sz="1600" dirty="0">
                <a:sym typeface="Symbol" charset="0"/>
              </a:rPr>
              <a:t> α</a:t>
            </a:r>
            <a:r>
              <a:rPr lang="en-US" sz="1600" baseline="-25000" dirty="0">
                <a:sym typeface="Symbol" charset="0"/>
              </a:rPr>
              <a:t>y</a:t>
            </a:r>
            <a:r>
              <a:rPr lang="en-US" sz="1600" dirty="0">
                <a:sym typeface="Symbol" charset="0"/>
              </a:rPr>
              <a:t>, β</a:t>
            </a:r>
            <a:r>
              <a:rPr lang="en-US" sz="1600" baseline="-25000" dirty="0">
                <a:sym typeface="Symbol" charset="0"/>
              </a:rPr>
              <a:t>y</a:t>
            </a:r>
            <a:r>
              <a:rPr lang="en-US" sz="1600" dirty="0">
                <a:sym typeface="Symbol" charset="0"/>
              </a:rPr>
              <a:t>, </a:t>
            </a:r>
            <a:r>
              <a:rPr lang="en-US" sz="1600" dirty="0" err="1">
                <a:sym typeface="Symbol" charset="0"/>
              </a:rPr>
              <a:t>D</a:t>
            </a:r>
            <a:r>
              <a:rPr lang="en-US" sz="1600" baseline="-25000" dirty="0" err="1">
                <a:sym typeface="Symbol" charset="0"/>
              </a:rPr>
              <a:t>y</a:t>
            </a:r>
            <a:r>
              <a:rPr lang="en-US" sz="1600" dirty="0">
                <a:sym typeface="Symbol" charset="0"/>
              </a:rPr>
              <a:t>, </a:t>
            </a:r>
            <a:r>
              <a:rPr lang="en-US" sz="1600" dirty="0" err="1">
                <a:sym typeface="Symbol" charset="0"/>
              </a:rPr>
              <a:t>D’</a:t>
            </a:r>
            <a:r>
              <a:rPr lang="en-US" sz="1600" baseline="-25000" dirty="0" err="1">
                <a:sym typeface="Symbol" charset="0"/>
              </a:rPr>
              <a:t>y</a:t>
            </a:r>
            <a:r>
              <a:rPr lang="en-US" sz="1600" dirty="0">
                <a:sym typeface="Symbol" charset="0"/>
              </a:rPr>
              <a:t>)</a:t>
            </a:r>
            <a:r>
              <a:rPr lang="en-US" sz="1600" baseline="-25000" dirty="0">
                <a:sym typeface="Symbol" charset="0"/>
              </a:rPr>
              <a:t>2</a:t>
            </a:r>
          </a:p>
          <a:p>
            <a:pPr algn="ctr" eaLnBrk="1" hangingPunct="1"/>
            <a:endParaRPr lang="en-US" altLang="en-US" sz="1600" baseline="-250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45481774"/>
      </p:ext>
    </p:extLst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Linking Machines</a:t>
            </a:r>
          </a:p>
        </p:txBody>
      </p:sp>
      <p:sp>
        <p:nvSpPr>
          <p:cNvPr id="28" name="Rectangle 37"/>
          <p:cNvSpPr>
            <a:spLocks noChangeArrowheads="1"/>
          </p:cNvSpPr>
          <p:nvPr/>
        </p:nvSpPr>
        <p:spPr bwMode="auto">
          <a:xfrm>
            <a:off x="501650" y="914400"/>
            <a:ext cx="8413750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dirty="0"/>
              <a:t>Beams have to be transported from extraction of one machine to injection of the next machine:</a:t>
            </a:r>
          </a:p>
          <a:p>
            <a:pPr marL="800100" lvl="1" indent="-342900" algn="l">
              <a:spcBef>
                <a:spcPct val="20000"/>
              </a:spcBef>
              <a:buFont typeface="Lucida Grande"/>
              <a:buChar char="-"/>
            </a:pPr>
            <a:r>
              <a:rPr lang="en-US" dirty="0">
                <a:sym typeface="Symbol" charset="0"/>
              </a:rPr>
              <a:t>Trajectory must be matched in all 6 geometric degrees of freedom (</a:t>
            </a:r>
            <a:r>
              <a:rPr lang="en-US" dirty="0" err="1">
                <a:sym typeface="Symbol" charset="0"/>
              </a:rPr>
              <a:t>x,y,z,θ,Φ,ψ</a:t>
            </a:r>
            <a:r>
              <a:rPr lang="en-US" dirty="0">
                <a:sym typeface="Symbol" charset="0"/>
              </a:rPr>
              <a:t>)</a:t>
            </a:r>
          </a:p>
          <a:p>
            <a:pPr lvl="1" algn="l">
              <a:spcBef>
                <a:spcPct val="20000"/>
              </a:spcBef>
            </a:pPr>
            <a:r>
              <a:rPr lang="en-US" dirty="0">
                <a:sym typeface="Symbol" charset="0"/>
              </a:rPr>
              <a:t> </a:t>
            </a:r>
            <a:endParaRPr lang="en-US" sz="2000" b="0" dirty="0"/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sz="2000" b="0" dirty="0"/>
              <a:t>Linking the optics is a complicated process:</a:t>
            </a:r>
          </a:p>
          <a:p>
            <a:pPr marL="800100" lvl="1" indent="-342900" algn="l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Parameters at start of line have to be propagated to matched parameters at the end of the line (injection to another machine, fixed target etc. )</a:t>
            </a:r>
          </a:p>
          <a:p>
            <a:pPr marL="800100" lvl="1" indent="-342900" algn="l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Need to “match” 8 variables (α</a:t>
            </a:r>
            <a:r>
              <a:rPr lang="en-US" b="0" baseline="-25000" dirty="0">
                <a:sym typeface="Symbol" charset="0"/>
              </a:rPr>
              <a:t>x</a:t>
            </a:r>
            <a:r>
              <a:rPr lang="en-US" b="0" dirty="0">
                <a:sym typeface="Symbol" charset="0"/>
              </a:rPr>
              <a:t>, β</a:t>
            </a:r>
            <a:r>
              <a:rPr lang="en-US" b="0" baseline="-25000" dirty="0">
                <a:sym typeface="Symbol" charset="0"/>
              </a:rPr>
              <a:t>x</a:t>
            </a:r>
            <a:r>
              <a:rPr lang="en-US" b="0" dirty="0">
                <a:sym typeface="Symbol" charset="0"/>
              </a:rPr>
              <a:t>, </a:t>
            </a:r>
            <a:r>
              <a:rPr lang="en-US" b="0" dirty="0" err="1">
                <a:sym typeface="Symbol" charset="0"/>
              </a:rPr>
              <a:t>D</a:t>
            </a:r>
            <a:r>
              <a:rPr lang="en-US" b="0" baseline="-25000" dirty="0" err="1">
                <a:sym typeface="Symbol" charset="0"/>
              </a:rPr>
              <a:t>x</a:t>
            </a:r>
            <a:r>
              <a:rPr lang="en-US" b="0" dirty="0">
                <a:sym typeface="Symbol" charset="0"/>
              </a:rPr>
              <a:t>, </a:t>
            </a:r>
            <a:r>
              <a:rPr lang="en-US" b="0" dirty="0" err="1">
                <a:sym typeface="Symbol" charset="0"/>
              </a:rPr>
              <a:t>D’</a:t>
            </a:r>
            <a:r>
              <a:rPr lang="en-US" b="0" baseline="-25000" dirty="0" err="1">
                <a:sym typeface="Symbol" charset="0"/>
              </a:rPr>
              <a:t>x</a:t>
            </a:r>
            <a:r>
              <a:rPr lang="en-US" b="0" dirty="0">
                <a:sym typeface="Symbol" charset="0"/>
              </a:rPr>
              <a:t> and α</a:t>
            </a:r>
            <a:r>
              <a:rPr lang="en-US" b="0" baseline="-25000" dirty="0">
                <a:sym typeface="Symbol" charset="0"/>
              </a:rPr>
              <a:t>y</a:t>
            </a:r>
            <a:r>
              <a:rPr lang="en-US" b="0" dirty="0">
                <a:sym typeface="Symbol" charset="0"/>
              </a:rPr>
              <a:t>, β</a:t>
            </a:r>
            <a:r>
              <a:rPr lang="en-US" b="0" baseline="-25000" dirty="0">
                <a:sym typeface="Symbol" charset="0"/>
              </a:rPr>
              <a:t>y</a:t>
            </a:r>
            <a:r>
              <a:rPr lang="en-US" b="0" dirty="0">
                <a:sym typeface="Symbol" charset="0"/>
              </a:rPr>
              <a:t>, </a:t>
            </a:r>
            <a:r>
              <a:rPr lang="en-US" b="0" dirty="0" err="1">
                <a:sym typeface="Symbol" charset="0"/>
              </a:rPr>
              <a:t>D</a:t>
            </a:r>
            <a:r>
              <a:rPr lang="en-US" b="0" baseline="-25000" dirty="0" err="1">
                <a:sym typeface="Symbol" charset="0"/>
              </a:rPr>
              <a:t>y</a:t>
            </a:r>
            <a:r>
              <a:rPr lang="en-US" b="0" dirty="0">
                <a:sym typeface="Symbol" charset="0"/>
              </a:rPr>
              <a:t>, </a:t>
            </a:r>
            <a:r>
              <a:rPr lang="en-US" b="0" dirty="0" err="1">
                <a:sym typeface="Symbol" charset="0"/>
              </a:rPr>
              <a:t>D’</a:t>
            </a:r>
            <a:r>
              <a:rPr lang="en-US" b="0" baseline="-25000" dirty="0" err="1">
                <a:sym typeface="Symbol" charset="0"/>
              </a:rPr>
              <a:t>y</a:t>
            </a:r>
            <a:r>
              <a:rPr lang="en-US" b="0" dirty="0">
                <a:sym typeface="Symbol" charset="0"/>
              </a:rPr>
              <a:t>)</a:t>
            </a:r>
          </a:p>
          <a:p>
            <a:pPr marL="800100" lvl="1" indent="-342900" algn="l">
              <a:spcBef>
                <a:spcPct val="20000"/>
              </a:spcBef>
              <a:buFont typeface="Lucida Grande"/>
              <a:buChar char="-"/>
            </a:pPr>
            <a:r>
              <a:rPr lang="en-US" dirty="0">
                <a:sym typeface="Symbol" charset="0"/>
              </a:rPr>
              <a:t>D</a:t>
            </a:r>
            <a:r>
              <a:rPr lang="en-US" b="0" dirty="0">
                <a:sym typeface="Symbol" charset="0"/>
              </a:rPr>
              <a:t>one with number of independently power (“matching”) quadrupoles</a:t>
            </a:r>
          </a:p>
          <a:p>
            <a:pPr marL="800100" lvl="1" indent="-342900" algn="l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Maximum β and D values are imposed by magnetic apertures</a:t>
            </a:r>
          </a:p>
          <a:p>
            <a:pPr marL="800100" lvl="1" indent="-342900" algn="l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Other constraints exist:</a:t>
            </a:r>
          </a:p>
          <a:p>
            <a:pPr marL="1257300" lvl="2" indent="-342900" algn="l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Phase conditions for collimators</a:t>
            </a:r>
          </a:p>
          <a:p>
            <a:pPr marL="1257300" lvl="2" indent="-342900" algn="l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Insertions for special equipment like stripping foils</a:t>
            </a:r>
          </a:p>
          <a:p>
            <a:pPr marL="1257300" lvl="2" indent="-342900" algn="l">
              <a:spcBef>
                <a:spcPct val="20000"/>
              </a:spcBef>
              <a:buFont typeface="Lucida Grande"/>
              <a:buChar char="-"/>
            </a:pPr>
            <a:r>
              <a:rPr lang="en-US" b="0" dirty="0">
                <a:sym typeface="Symbol" charset="0"/>
              </a:rPr>
              <a:t>…</a:t>
            </a:r>
          </a:p>
          <a:p>
            <a:pPr marL="342900" indent="-342900" algn="l">
              <a:spcBef>
                <a:spcPct val="20000"/>
              </a:spcBef>
              <a:buFont typeface="Arial"/>
              <a:buChar char="•"/>
            </a:pPr>
            <a:r>
              <a:rPr lang="en-US" b="0" dirty="0">
                <a:sym typeface="Symbol" charset="0"/>
              </a:rPr>
              <a:t>Matching with computer codes and relying on mixture of theory, experience, intuition, trial and error.</a:t>
            </a:r>
          </a:p>
          <a:p>
            <a:pPr marL="342900" indent="-342900" algn="l">
              <a:spcBef>
                <a:spcPct val="20000"/>
              </a:spcBef>
            </a:pPr>
            <a:endParaRPr lang="en-US" sz="2000" b="0" dirty="0"/>
          </a:p>
        </p:txBody>
      </p:sp>
    </p:spTree>
    <p:extLst>
      <p:ext uri="{BB962C8B-B14F-4D97-AF65-F5344CB8AC3E}">
        <p14:creationId xmlns:p14="http://schemas.microsoft.com/office/powerpoint/2010/main" val="2923256595"/>
      </p:ext>
    </p:extLst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ea typeface="ＭＳ Ｐゴシック" pitchFamily="34" charset="-128"/>
                <a:cs typeface="Arial"/>
              </a:rPr>
              <a:t>Optics Matching example</a:t>
            </a:r>
          </a:p>
        </p:txBody>
      </p:sp>
      <p:pic>
        <p:nvPicPr>
          <p:cNvPr id="21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290387"/>
            <a:ext cx="8915400" cy="186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ext Box 5"/>
          <p:cNvSpPr txBox="1">
            <a:spLocks noChangeArrowheads="1"/>
          </p:cNvSpPr>
          <p:nvPr/>
        </p:nvSpPr>
        <p:spPr bwMode="auto">
          <a:xfrm>
            <a:off x="228600" y="4119187"/>
            <a:ext cx="64655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SPS</a:t>
            </a:r>
          </a:p>
        </p:txBody>
      </p:sp>
      <p:sp>
        <p:nvSpPr>
          <p:cNvPr id="23" name="Text Box 6"/>
          <p:cNvSpPr txBox="1">
            <a:spLocks noChangeArrowheads="1"/>
          </p:cNvSpPr>
          <p:nvPr/>
        </p:nvSpPr>
        <p:spPr bwMode="auto">
          <a:xfrm>
            <a:off x="8481524" y="4183393"/>
            <a:ext cx="65906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00000"/>
                </a:solidFill>
                <a:latin typeface="Arial"/>
                <a:cs typeface="Arial"/>
              </a:rPr>
              <a:t>LHC</a:t>
            </a: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2202060" y="3966787"/>
            <a:ext cx="3061929" cy="83099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Regular lattice (FODO)</a:t>
            </a:r>
          </a:p>
          <a:p>
            <a:pPr algn="ctr" eaLnBrk="1" hangingPunct="1"/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(elements all powered in series</a:t>
            </a:r>
          </a:p>
          <a:p>
            <a:pPr algn="ctr" eaLnBrk="1" hangingPunct="1"/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with same strengths)</a:t>
            </a:r>
          </a:p>
        </p:txBody>
      </p:sp>
      <p:sp>
        <p:nvSpPr>
          <p:cNvPr id="25" name="Text Box 9"/>
          <p:cNvSpPr txBox="1">
            <a:spLocks noChangeArrowheads="1"/>
          </p:cNvSpPr>
          <p:nvPr/>
        </p:nvSpPr>
        <p:spPr bwMode="auto">
          <a:xfrm>
            <a:off x="5939639" y="772675"/>
            <a:ext cx="1096674" cy="691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Final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matching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section</a:t>
            </a:r>
          </a:p>
        </p:txBody>
      </p:sp>
      <p:sp>
        <p:nvSpPr>
          <p:cNvPr id="26" name="Line 10"/>
          <p:cNvSpPr>
            <a:spLocks noChangeShapeType="1"/>
          </p:cNvSpPr>
          <p:nvPr/>
        </p:nvSpPr>
        <p:spPr bwMode="auto">
          <a:xfrm flipV="1">
            <a:off x="1447800" y="2423737"/>
            <a:ext cx="0" cy="18002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7" name="Line 11"/>
          <p:cNvSpPr>
            <a:spLocks noChangeShapeType="1"/>
          </p:cNvSpPr>
          <p:nvPr/>
        </p:nvSpPr>
        <p:spPr bwMode="auto">
          <a:xfrm flipH="1" flipV="1">
            <a:off x="1004870" y="2402296"/>
            <a:ext cx="4780" cy="294611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8" name="Line 12"/>
          <p:cNvSpPr>
            <a:spLocks noChangeShapeType="1"/>
          </p:cNvSpPr>
          <p:nvPr/>
        </p:nvSpPr>
        <p:spPr bwMode="auto">
          <a:xfrm flipH="1" flipV="1">
            <a:off x="6096000" y="2409430"/>
            <a:ext cx="0" cy="1828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9" name="Line 13"/>
          <p:cNvSpPr>
            <a:spLocks noChangeShapeType="1"/>
          </p:cNvSpPr>
          <p:nvPr/>
        </p:nvSpPr>
        <p:spPr bwMode="auto">
          <a:xfrm flipV="1">
            <a:off x="6858000" y="2414212"/>
            <a:ext cx="0" cy="32099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0" name="Line 14"/>
          <p:cNvSpPr>
            <a:spLocks noChangeShapeType="1"/>
          </p:cNvSpPr>
          <p:nvPr/>
        </p:nvSpPr>
        <p:spPr bwMode="auto">
          <a:xfrm>
            <a:off x="990600" y="5224087"/>
            <a:ext cx="5876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1" name="Text Box 15"/>
          <p:cNvSpPr txBox="1">
            <a:spLocks noChangeArrowheads="1"/>
          </p:cNvSpPr>
          <p:nvPr/>
        </p:nvSpPr>
        <p:spPr bwMode="auto">
          <a:xfrm>
            <a:off x="2424130" y="5228433"/>
            <a:ext cx="333146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SPS to LHC Transfer Line (3 km)</a:t>
            </a:r>
          </a:p>
        </p:txBody>
      </p:sp>
      <p:sp>
        <p:nvSpPr>
          <p:cNvPr id="32" name="Text Box 18"/>
          <p:cNvSpPr txBox="1">
            <a:spLocks noChangeArrowheads="1"/>
          </p:cNvSpPr>
          <p:nvPr/>
        </p:nvSpPr>
        <p:spPr bwMode="auto">
          <a:xfrm>
            <a:off x="389407" y="5348408"/>
            <a:ext cx="118804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Extraction</a:t>
            </a:r>
          </a:p>
          <a:p>
            <a:pPr algn="ctr"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point</a:t>
            </a:r>
          </a:p>
        </p:txBody>
      </p:sp>
      <p:sp>
        <p:nvSpPr>
          <p:cNvPr id="33" name="Text Box 19"/>
          <p:cNvSpPr txBox="1">
            <a:spLocks noChangeArrowheads="1"/>
          </p:cNvSpPr>
          <p:nvPr/>
        </p:nvSpPr>
        <p:spPr bwMode="auto">
          <a:xfrm>
            <a:off x="6353402" y="5674937"/>
            <a:ext cx="1028246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Injection</a:t>
            </a:r>
          </a:p>
          <a:p>
            <a:pPr algn="ctr" eaLnBrk="1" hangingPunct="1"/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point</a:t>
            </a:r>
          </a:p>
        </p:txBody>
      </p:sp>
      <p:sp>
        <p:nvSpPr>
          <p:cNvPr id="34" name="Line 20"/>
          <p:cNvSpPr>
            <a:spLocks noChangeShapeType="1"/>
          </p:cNvSpPr>
          <p:nvPr/>
        </p:nvSpPr>
        <p:spPr bwMode="auto">
          <a:xfrm flipH="1">
            <a:off x="6867525" y="4547812"/>
            <a:ext cx="20859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5" name="Line 21"/>
          <p:cNvSpPr>
            <a:spLocks noChangeShapeType="1"/>
          </p:cNvSpPr>
          <p:nvPr/>
        </p:nvSpPr>
        <p:spPr bwMode="auto">
          <a:xfrm>
            <a:off x="459555" y="4547812"/>
            <a:ext cx="5238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6" name="Line 22"/>
          <p:cNvSpPr>
            <a:spLocks noChangeShapeType="1"/>
          </p:cNvSpPr>
          <p:nvPr/>
        </p:nvSpPr>
        <p:spPr bwMode="auto">
          <a:xfrm>
            <a:off x="1009650" y="4233487"/>
            <a:ext cx="4476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7" name="Line 23"/>
          <p:cNvSpPr>
            <a:spLocks noChangeShapeType="1"/>
          </p:cNvSpPr>
          <p:nvPr/>
        </p:nvSpPr>
        <p:spPr bwMode="auto">
          <a:xfrm>
            <a:off x="6100780" y="4233487"/>
            <a:ext cx="75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8" name="Text Box 24"/>
          <p:cNvSpPr txBox="1">
            <a:spLocks noChangeArrowheads="1"/>
          </p:cNvSpPr>
          <p:nvPr/>
        </p:nvSpPr>
        <p:spPr bwMode="auto">
          <a:xfrm>
            <a:off x="722276" y="820838"/>
            <a:ext cx="1096674" cy="691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Initial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matching </a:t>
            </a:r>
          </a:p>
          <a:p>
            <a:pPr algn="ctr" eaLnBrk="1" hangingPunct="1">
              <a:lnSpc>
                <a:spcPct val="80000"/>
              </a:lnSpc>
            </a:pPr>
            <a:r>
              <a:rPr lang="en-US" altLang="en-US" sz="1600" dirty="0">
                <a:solidFill>
                  <a:srgbClr val="000000"/>
                </a:solidFill>
                <a:latin typeface="Arial"/>
                <a:cs typeface="Arial"/>
              </a:rPr>
              <a:t>section</a:t>
            </a:r>
          </a:p>
        </p:txBody>
      </p:sp>
      <p:sp>
        <p:nvSpPr>
          <p:cNvPr id="39" name="Text Box 24"/>
          <p:cNvSpPr txBox="1">
            <a:spLocks noChangeArrowheads="1"/>
          </p:cNvSpPr>
          <p:nvPr/>
        </p:nvSpPr>
        <p:spPr bwMode="auto">
          <a:xfrm>
            <a:off x="-152400" y="1457012"/>
            <a:ext cx="2878151" cy="4944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Independently powered (</a:t>
            </a:r>
            <a:r>
              <a:rPr lang="en-US" altLang="en-US" sz="1600" b="0" dirty="0" err="1">
                <a:solidFill>
                  <a:srgbClr val="000000"/>
                </a:solidFill>
                <a:latin typeface="Arial"/>
                <a:cs typeface="Arial"/>
              </a:rPr>
              <a:t>tuneable</a:t>
            </a: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) </a:t>
            </a:r>
            <a:r>
              <a:rPr lang="en-US" altLang="en-US" sz="1600" b="0" dirty="0" err="1">
                <a:solidFill>
                  <a:srgbClr val="000000"/>
                </a:solidFill>
                <a:latin typeface="Arial"/>
                <a:cs typeface="Arial"/>
              </a:rPr>
              <a:t>quadrupoles</a:t>
            </a:r>
            <a:endParaRPr lang="en-US" altLang="en-US" sz="1600" b="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0" name="Text Box 24"/>
          <p:cNvSpPr txBox="1">
            <a:spLocks noChangeArrowheads="1"/>
          </p:cNvSpPr>
          <p:nvPr/>
        </p:nvSpPr>
        <p:spPr bwMode="auto">
          <a:xfrm>
            <a:off x="4495800" y="1380812"/>
            <a:ext cx="3962400" cy="691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algn="ctr" eaLnBrk="1" hangingPunct="1">
              <a:lnSpc>
                <a:spcPct val="80000"/>
              </a:lnSpc>
            </a:pP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Independently powered (</a:t>
            </a:r>
            <a:r>
              <a:rPr lang="en-US" altLang="en-US" sz="1600" b="0" dirty="0" err="1">
                <a:solidFill>
                  <a:srgbClr val="000000"/>
                </a:solidFill>
                <a:latin typeface="Arial"/>
                <a:cs typeface="Arial"/>
              </a:rPr>
              <a:t>tuneable</a:t>
            </a: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) </a:t>
            </a:r>
            <a:r>
              <a:rPr lang="en-US" altLang="en-US" sz="1600" b="0" dirty="0" err="1">
                <a:solidFill>
                  <a:srgbClr val="000000"/>
                </a:solidFill>
                <a:latin typeface="Arial"/>
                <a:cs typeface="Arial"/>
              </a:rPr>
              <a:t>quadrupoles</a:t>
            </a:r>
            <a:r>
              <a:rPr lang="en-US" altLang="en-US" sz="1600" b="0" dirty="0">
                <a:solidFill>
                  <a:srgbClr val="000000"/>
                </a:solidFill>
                <a:latin typeface="Arial"/>
                <a:cs typeface="Arial"/>
              </a:rPr>
              <a:t> and (in this case) passive protection devices</a:t>
            </a:r>
          </a:p>
        </p:txBody>
      </p:sp>
      <p:sp>
        <p:nvSpPr>
          <p:cNvPr id="41" name="Line 20"/>
          <p:cNvSpPr>
            <a:spLocks noChangeShapeType="1"/>
          </p:cNvSpPr>
          <p:nvPr/>
        </p:nvSpPr>
        <p:spPr bwMode="auto">
          <a:xfrm>
            <a:off x="6483189" y="1985587"/>
            <a:ext cx="3336" cy="657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2" name="Line 20"/>
          <p:cNvSpPr>
            <a:spLocks noChangeShapeType="1"/>
          </p:cNvSpPr>
          <p:nvPr/>
        </p:nvSpPr>
        <p:spPr bwMode="auto">
          <a:xfrm>
            <a:off x="1219200" y="1985587"/>
            <a:ext cx="0" cy="581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square">
            <a:spAutoFit/>
          </a:bodyPr>
          <a:lstStyle/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1541636" y="5705850"/>
            <a:ext cx="4775949" cy="6463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lvl="1"/>
            <a:r>
              <a:rPr lang="en-GB" dirty="0">
                <a:sym typeface="Symbol" charset="0"/>
              </a:rPr>
              <a:t>Need to match 8 variables (TWISS parameters) for propagation from start to end of a transfer</a:t>
            </a:r>
          </a:p>
        </p:txBody>
      </p:sp>
    </p:spTree>
    <p:extLst>
      <p:ext uri="{BB962C8B-B14F-4D97-AF65-F5344CB8AC3E}">
        <p14:creationId xmlns:p14="http://schemas.microsoft.com/office/powerpoint/2010/main" val="485208649"/>
      </p:ext>
    </p:extLst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96913"/>
          </a:xfrm>
        </p:spPr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Optical Mismatch at Injection</a:t>
            </a: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762594" y="1371600"/>
            <a:ext cx="7604445" cy="4572000"/>
          </a:xfrm>
          <a:prstGeom prst="rect">
            <a:avLst/>
          </a:prstGeom>
          <a:noFill/>
          <a:ln w="19050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b="0">
              <a:solidFill>
                <a:srgbClr val="000000"/>
              </a:solidFill>
              <a:ea typeface="+mn-ea"/>
            </a:endParaRPr>
          </a:p>
        </p:txBody>
      </p:sp>
      <p:grpSp>
        <p:nvGrpSpPr>
          <p:cNvPr id="19" name="Group 15"/>
          <p:cNvGrpSpPr>
            <a:grpSpLocks noChangeAspect="1"/>
          </p:cNvGrpSpPr>
          <p:nvPr/>
        </p:nvGrpSpPr>
        <p:grpSpPr bwMode="auto">
          <a:xfrm>
            <a:off x="2675533" y="2016125"/>
            <a:ext cx="3867150" cy="1139825"/>
            <a:chOff x="378" y="1644"/>
            <a:chExt cx="4865" cy="1496"/>
          </a:xfrm>
        </p:grpSpPr>
        <p:sp>
          <p:nvSpPr>
            <p:cNvPr id="20" name="Oval 3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1" name="Oval 5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22" name="Picture 1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" y="1644"/>
              <a:ext cx="4865" cy="1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3" name="Group 16"/>
          <p:cNvGrpSpPr>
            <a:grpSpLocks noChangeAspect="1"/>
          </p:cNvGrpSpPr>
          <p:nvPr/>
        </p:nvGrpSpPr>
        <p:grpSpPr bwMode="auto">
          <a:xfrm>
            <a:off x="5174158" y="2005973"/>
            <a:ext cx="3857625" cy="1181100"/>
            <a:chOff x="377" y="1661"/>
            <a:chExt cx="4870" cy="1490"/>
          </a:xfrm>
        </p:grpSpPr>
        <p:sp>
          <p:nvSpPr>
            <p:cNvPr id="24" name="Oval 17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25" name="Oval 18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26" name="Picture 1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804249">
              <a:off x="377" y="1679"/>
              <a:ext cx="4870" cy="14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7" name="Text Box 20"/>
          <p:cNvSpPr txBox="1">
            <a:spLocks noChangeArrowheads="1"/>
          </p:cNvSpPr>
          <p:nvPr/>
        </p:nvSpPr>
        <p:spPr bwMode="auto">
          <a:xfrm>
            <a:off x="245985" y="848570"/>
            <a:ext cx="8803820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buFont typeface="Arial"/>
              <a:buChar char="•"/>
            </a:pPr>
            <a:r>
              <a:rPr lang="en-US" altLang="en-US" sz="2000" b="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Filamentation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fills larger ellipse </a:t>
            </a:r>
            <a:r>
              <a:rPr lang="en-US" altLang="en-US" sz="2000" b="0" u="sng" dirty="0">
                <a:solidFill>
                  <a:srgbClr val="333399"/>
                </a:solidFill>
                <a:latin typeface="Arial"/>
                <a:ea typeface="+mn-ea"/>
                <a:cs typeface="Arial"/>
              </a:rPr>
              <a:t>with same shape as matched ellipse</a:t>
            </a: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marL="342900" indent="-342900" eaLnBrk="1" hangingPunct="1">
              <a:buFont typeface="Arial"/>
              <a:buChar char="•"/>
            </a:pPr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eaLnBrk="1" hangingPunct="1"/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</a:endParaRPr>
          </a:p>
          <a:p>
            <a:pPr eaLnBrk="1" hangingPunct="1"/>
            <a:endParaRPr lang="en-US" altLang="en-US" sz="2000" b="0" u="sng" dirty="0">
              <a:solidFill>
                <a:srgbClr val="333399"/>
              </a:solidFill>
              <a:latin typeface="Arial"/>
              <a:ea typeface="+mn-ea"/>
              <a:cs typeface="Arial"/>
              <a:sym typeface="Symbol" pitchFamily="18" charset="2"/>
            </a:endParaRPr>
          </a:p>
        </p:txBody>
      </p:sp>
      <p:grpSp>
        <p:nvGrpSpPr>
          <p:cNvPr id="28" name="Group 21"/>
          <p:cNvGrpSpPr>
            <a:grpSpLocks noChangeAspect="1"/>
          </p:cNvGrpSpPr>
          <p:nvPr/>
        </p:nvGrpSpPr>
        <p:grpSpPr bwMode="auto">
          <a:xfrm>
            <a:off x="473670" y="3732213"/>
            <a:ext cx="3281363" cy="1371600"/>
            <a:chOff x="798" y="1578"/>
            <a:chExt cx="4121" cy="1723"/>
          </a:xfrm>
        </p:grpSpPr>
        <p:sp>
          <p:nvSpPr>
            <p:cNvPr id="29" name="Oval 22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0" name="Oval 23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31" name="Picture 2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8" y="1578"/>
              <a:ext cx="4121" cy="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2" name="Oval 28"/>
          <p:cNvSpPr>
            <a:spLocks noChangeAspect="1" noChangeArrowheads="1"/>
          </p:cNvSpPr>
          <p:nvPr/>
        </p:nvSpPr>
        <p:spPr bwMode="auto">
          <a:xfrm rot="1414825">
            <a:off x="776883" y="1974850"/>
            <a:ext cx="2351087" cy="1173163"/>
          </a:xfrm>
          <a:prstGeom prst="ellipse">
            <a:avLst/>
          </a:prstGeom>
          <a:noFill/>
          <a:ln w="9525" algn="ctr">
            <a:solidFill>
              <a:schemeClr val="tx1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b="0">
              <a:solidFill>
                <a:srgbClr val="000000"/>
              </a:solidFill>
              <a:ea typeface="+mn-ea"/>
            </a:endParaRPr>
          </a:p>
        </p:txBody>
      </p:sp>
      <p:sp>
        <p:nvSpPr>
          <p:cNvPr id="33" name="Oval 29"/>
          <p:cNvSpPr>
            <a:spLocks noChangeAspect="1" noChangeArrowheads="1"/>
          </p:cNvSpPr>
          <p:nvPr/>
        </p:nvSpPr>
        <p:spPr bwMode="auto">
          <a:xfrm rot="17521882">
            <a:off x="1635720" y="2000251"/>
            <a:ext cx="649287" cy="1135062"/>
          </a:xfrm>
          <a:prstGeom prst="ellipse">
            <a:avLst/>
          </a:prstGeom>
          <a:noFill/>
          <a:ln w="9525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en-US" altLang="en-US" b="0">
              <a:solidFill>
                <a:srgbClr val="000000"/>
              </a:solidFill>
              <a:ea typeface="+mn-ea"/>
            </a:endParaRPr>
          </a:p>
        </p:txBody>
      </p:sp>
      <p:pic>
        <p:nvPicPr>
          <p:cNvPr id="34" name="Picture 30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02295" y="1455738"/>
            <a:ext cx="2274888" cy="2263775"/>
          </a:xfrm>
          <a:noFill/>
        </p:spPr>
      </p:pic>
      <p:grpSp>
        <p:nvGrpSpPr>
          <p:cNvPr id="35" name="Group 31"/>
          <p:cNvGrpSpPr>
            <a:grpSpLocks noChangeAspect="1"/>
          </p:cNvGrpSpPr>
          <p:nvPr/>
        </p:nvGrpSpPr>
        <p:grpSpPr bwMode="auto">
          <a:xfrm>
            <a:off x="2675533" y="3579813"/>
            <a:ext cx="3794125" cy="1663700"/>
            <a:chOff x="414" y="1352"/>
            <a:chExt cx="4790" cy="2101"/>
          </a:xfrm>
        </p:grpSpPr>
        <p:sp>
          <p:nvSpPr>
            <p:cNvPr id="36" name="Oval 32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37" name="Oval 33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38" name="Picture 34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64079">
              <a:off x="414" y="1352"/>
              <a:ext cx="4790" cy="210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9" name="Group 40"/>
          <p:cNvGrpSpPr>
            <a:grpSpLocks noChangeAspect="1"/>
          </p:cNvGrpSpPr>
          <p:nvPr/>
        </p:nvGrpSpPr>
        <p:grpSpPr bwMode="auto">
          <a:xfrm>
            <a:off x="5145583" y="3752050"/>
            <a:ext cx="3994150" cy="1946275"/>
            <a:chOff x="310" y="1179"/>
            <a:chExt cx="5022" cy="2448"/>
          </a:xfrm>
        </p:grpSpPr>
        <p:sp>
          <p:nvSpPr>
            <p:cNvPr id="40" name="Oval 41"/>
            <p:cNvSpPr>
              <a:spLocks noChangeAspect="1" noChangeArrowheads="1"/>
            </p:cNvSpPr>
            <p:nvPr/>
          </p:nvSpPr>
          <p:spPr bwMode="auto">
            <a:xfrm rot="-4078118">
              <a:off x="2366" y="1655"/>
              <a:ext cx="817" cy="1508"/>
            </a:xfrm>
            <a:prstGeom prst="ellipse">
              <a:avLst/>
            </a:prstGeom>
            <a:noFill/>
            <a:ln w="9525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sp>
          <p:nvSpPr>
            <p:cNvPr id="56" name="Oval 42"/>
            <p:cNvSpPr>
              <a:spLocks noChangeAspect="1" noChangeArrowheads="1"/>
            </p:cNvSpPr>
            <p:nvPr/>
          </p:nvSpPr>
          <p:spPr bwMode="auto">
            <a:xfrm rot="1414825">
              <a:off x="1202" y="1661"/>
              <a:ext cx="3123" cy="1479"/>
            </a:xfrm>
            <a:prstGeom prst="ellipse">
              <a:avLst/>
            </a:prstGeom>
            <a:noFill/>
            <a:ln w="9525" algn="ctr">
              <a:solidFill>
                <a:schemeClr val="tx1"/>
              </a:solidFill>
              <a:prstDash val="dash"/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en-US" altLang="en-US" b="0">
                <a:solidFill>
                  <a:srgbClr val="000000"/>
                </a:solidFill>
                <a:ea typeface="+mn-ea"/>
              </a:endParaRPr>
            </a:p>
          </p:txBody>
        </p:sp>
        <p:pic>
          <p:nvPicPr>
            <p:cNvPr id="57" name="Picture 43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365612">
              <a:off x="310" y="1179"/>
              <a:ext cx="5022" cy="24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8" name="Line 45"/>
          <p:cNvSpPr>
            <a:spLocks noChangeShapeType="1"/>
          </p:cNvSpPr>
          <p:nvPr/>
        </p:nvSpPr>
        <p:spPr bwMode="auto">
          <a:xfrm>
            <a:off x="1156295" y="5553075"/>
            <a:ext cx="6842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/>
            <a:endParaRPr lang="en-GB" b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59" name="Line 46"/>
          <p:cNvSpPr>
            <a:spLocks noChangeShapeType="1"/>
          </p:cNvSpPr>
          <p:nvPr/>
        </p:nvSpPr>
        <p:spPr bwMode="auto">
          <a:xfrm flipV="1">
            <a:off x="1156295" y="4870450"/>
            <a:ext cx="0" cy="6826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/>
            <a:endParaRPr lang="en-GB" b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60" name="Text Box 47"/>
          <p:cNvSpPr txBox="1">
            <a:spLocks noChangeArrowheads="1"/>
          </p:cNvSpPr>
          <p:nvPr/>
        </p:nvSpPr>
        <p:spPr bwMode="auto">
          <a:xfrm>
            <a:off x="1697633" y="5514975"/>
            <a:ext cx="2857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b="0" i="1">
                <a:solidFill>
                  <a:srgbClr val="000000"/>
                </a:solidFill>
                <a:latin typeface="Times New Roman" pitchFamily="18" charset="0"/>
                <a:ea typeface="+mn-ea"/>
              </a:rPr>
              <a:t>x</a:t>
            </a:r>
          </a:p>
        </p:txBody>
      </p:sp>
      <p:sp>
        <p:nvSpPr>
          <p:cNvPr id="61" name="Text Box 48"/>
          <p:cNvSpPr txBox="1">
            <a:spLocks noChangeArrowheads="1"/>
          </p:cNvSpPr>
          <p:nvPr/>
        </p:nvSpPr>
        <p:spPr bwMode="auto">
          <a:xfrm>
            <a:off x="822920" y="4719638"/>
            <a:ext cx="3619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b="0" i="1">
                <a:solidFill>
                  <a:srgbClr val="000000"/>
                </a:solidFill>
                <a:latin typeface="Times New Roman" pitchFamily="18" charset="0"/>
                <a:ea typeface="+mn-ea"/>
              </a:rPr>
              <a:t>x’</a:t>
            </a:r>
          </a:p>
        </p:txBody>
      </p:sp>
      <p:sp>
        <p:nvSpPr>
          <p:cNvPr id="62" name="Text Box 51"/>
          <p:cNvSpPr txBox="1">
            <a:spLocks noChangeArrowheads="1"/>
          </p:cNvSpPr>
          <p:nvPr/>
        </p:nvSpPr>
        <p:spPr bwMode="auto">
          <a:xfrm>
            <a:off x="1688108" y="1455738"/>
            <a:ext cx="623887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0" i="1">
                <a:solidFill>
                  <a:srgbClr val="000000"/>
                </a:solidFill>
                <a:ea typeface="+mn-ea"/>
              </a:rPr>
              <a:t>Turn 0</a:t>
            </a:r>
            <a:endParaRPr lang="en-GB" altLang="en-US" sz="1200" b="0" i="1">
              <a:solidFill>
                <a:srgbClr val="000000"/>
              </a:solidFill>
              <a:ea typeface="+mn-ea"/>
            </a:endParaRPr>
          </a:p>
        </p:txBody>
      </p:sp>
      <p:sp>
        <p:nvSpPr>
          <p:cNvPr id="63" name="Text Box 53"/>
          <p:cNvSpPr txBox="1">
            <a:spLocks noChangeArrowheads="1"/>
          </p:cNvSpPr>
          <p:nvPr/>
        </p:nvSpPr>
        <p:spPr bwMode="auto">
          <a:xfrm>
            <a:off x="6317585" y="5108755"/>
            <a:ext cx="649287" cy="274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0" i="1">
                <a:solidFill>
                  <a:srgbClr val="000000"/>
                </a:solidFill>
                <a:ea typeface="+mn-ea"/>
              </a:rPr>
              <a:t>Turn N</a:t>
            </a:r>
            <a:endParaRPr lang="en-GB" altLang="en-US" sz="1200" b="0" i="1">
              <a:solidFill>
                <a:srgbClr val="000000"/>
              </a:solidFill>
              <a:ea typeface="+mn-ea"/>
            </a:endParaRPr>
          </a:p>
        </p:txBody>
      </p:sp>
      <p:sp>
        <p:nvSpPr>
          <p:cNvPr id="64" name="Line 56"/>
          <p:cNvSpPr>
            <a:spLocks noChangeShapeType="1"/>
          </p:cNvSpPr>
          <p:nvPr/>
        </p:nvSpPr>
        <p:spPr bwMode="auto">
          <a:xfrm>
            <a:off x="2902545" y="1606550"/>
            <a:ext cx="33401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pPr algn="ctr"/>
            <a:endParaRPr lang="en-GB" b="0">
              <a:solidFill>
                <a:srgbClr val="000000"/>
              </a:solidFill>
              <a:latin typeface="Arial" charset="0"/>
              <a:ea typeface="+mn-ea"/>
            </a:endParaRPr>
          </a:p>
        </p:txBody>
      </p:sp>
      <p:sp>
        <p:nvSpPr>
          <p:cNvPr id="65" name="Text Box 57"/>
          <p:cNvSpPr txBox="1">
            <a:spLocks noChangeArrowheads="1"/>
          </p:cNvSpPr>
          <p:nvPr/>
        </p:nvSpPr>
        <p:spPr bwMode="auto">
          <a:xfrm>
            <a:off x="4321770" y="1379538"/>
            <a:ext cx="522288" cy="274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1200" b="0" i="1">
                <a:solidFill>
                  <a:srgbClr val="000000"/>
                </a:solidFill>
                <a:ea typeface="+mn-ea"/>
              </a:rPr>
              <a:t>Time</a:t>
            </a:r>
            <a:endParaRPr lang="en-GB" altLang="en-US" sz="1200" b="0" i="1">
              <a:solidFill>
                <a:srgbClr val="000000"/>
              </a:solidFill>
              <a:ea typeface="+mn-ea"/>
            </a:endParaRPr>
          </a:p>
        </p:txBody>
      </p:sp>
      <p:sp>
        <p:nvSpPr>
          <p:cNvPr id="42" name="Rectangle 44"/>
          <p:cNvSpPr>
            <a:spLocks noChangeArrowheads="1"/>
          </p:cNvSpPr>
          <p:nvPr/>
        </p:nvSpPr>
        <p:spPr bwMode="auto">
          <a:xfrm>
            <a:off x="267390" y="6085325"/>
            <a:ext cx="8728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marL="342900" indent="-342900" eaLnBrk="1" hangingPunct="1">
              <a:spcBef>
                <a:spcPct val="20000"/>
              </a:spcBef>
              <a:spcAft>
                <a:spcPct val="20000"/>
              </a:spcAft>
              <a:buFont typeface="Arial" panose="020B0604020202020204" pitchFamily="34" charset="0"/>
              <a:buChar char="•"/>
            </a:pPr>
            <a:r>
              <a:rPr lang="en-US" altLang="en-US" sz="2000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Dispersion mismatch at injection will also cause </a:t>
            </a:r>
            <a:r>
              <a:rPr lang="en-US" altLang="en-US" sz="2000" b="0" dirty="0" err="1">
                <a:solidFill>
                  <a:srgbClr val="000000"/>
                </a:solidFill>
                <a:latin typeface="Arial"/>
                <a:ea typeface="+mn-ea"/>
                <a:cs typeface="Arial"/>
              </a:rPr>
              <a:t>emittance</a:t>
            </a:r>
            <a:r>
              <a:rPr lang="en-US" altLang="en-US" sz="2000" b="0" dirty="0">
                <a:solidFill>
                  <a:srgbClr val="000000"/>
                </a:solidFill>
                <a:latin typeface="Arial"/>
                <a:ea typeface="+mn-ea"/>
                <a:cs typeface="Arial"/>
              </a:rPr>
              <a:t> blow-up</a:t>
            </a:r>
          </a:p>
        </p:txBody>
      </p:sp>
    </p:spTree>
    <p:extLst>
      <p:ext uri="{BB962C8B-B14F-4D97-AF65-F5344CB8AC3E}">
        <p14:creationId xmlns:p14="http://schemas.microsoft.com/office/powerpoint/2010/main" val="2272157009"/>
      </p:ext>
    </p:extLst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Further reading and references</a:t>
            </a:r>
          </a:p>
        </p:txBody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1879" y="1076325"/>
            <a:ext cx="4553701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Lots of resources presented at the </a:t>
            </a:r>
            <a:r>
              <a:rPr lang="en-US" altLang="en-US" dirty="0" err="1">
                <a:latin typeface="Arial"/>
                <a:cs typeface="Arial"/>
              </a:rPr>
              <a:t>specialised</a:t>
            </a:r>
            <a:r>
              <a:rPr lang="en-US" altLang="en-US" dirty="0">
                <a:latin typeface="Arial"/>
                <a:cs typeface="Arial"/>
              </a:rPr>
              <a:t> CAS School: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</a:rPr>
              <a:t>Beam Injection, Extraction and Transfer, 10-19 March 2017, </a:t>
            </a:r>
            <a:r>
              <a:rPr lang="en-US" altLang="en-US" dirty="0" err="1">
                <a:latin typeface="Arial"/>
                <a:cs typeface="Arial"/>
              </a:rPr>
              <a:t>Erice</a:t>
            </a:r>
            <a:r>
              <a:rPr lang="en-US" altLang="en-US" dirty="0">
                <a:latin typeface="Arial"/>
                <a:cs typeface="Arial"/>
              </a:rPr>
              <a:t>, Italy</a:t>
            </a: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r>
              <a:rPr lang="en-US" altLang="en-US" dirty="0">
                <a:latin typeface="Arial"/>
                <a:cs typeface="Arial"/>
                <a:hlinkClick r:id="rId2"/>
              </a:rPr>
              <a:t>https://cas.web.cern.ch/schools/erice-2017</a:t>
            </a: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  <a:p>
            <a:pPr lvl="1"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  <a:p>
            <a:pPr eaLnBrk="1" hangingPunct="1">
              <a:lnSpc>
                <a:spcPct val="90000"/>
              </a:lnSpc>
              <a:spcAft>
                <a:spcPct val="30000"/>
              </a:spcAft>
            </a:pPr>
            <a:endParaRPr lang="en-US" altLang="en-US" dirty="0">
              <a:latin typeface="Arial"/>
              <a:cs typeface="Arial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4614" y="864364"/>
            <a:ext cx="3991013" cy="5643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572428"/>
      </p:ext>
    </p:extLst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latin typeface="Arial"/>
                <a:cs typeface="Arial"/>
              </a:rPr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1621523534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38209</TotalTime>
  <Words>5404</Words>
  <Application>Microsoft Macintosh PowerPoint</Application>
  <PresentationFormat>On-screen Show (4:3)</PresentationFormat>
  <Paragraphs>972</Paragraphs>
  <Slides>119</Slides>
  <Notes>3</Notes>
  <HiddenSlides>0</HiddenSlides>
  <MMClips>2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119</vt:i4>
      </vt:variant>
    </vt:vector>
  </HeadingPairs>
  <TitlesOfParts>
    <vt:vector size="129" baseType="lpstr">
      <vt:lpstr>Arial</vt:lpstr>
      <vt:lpstr>Calibri</vt:lpstr>
      <vt:lpstr>Cambria Math</vt:lpstr>
      <vt:lpstr>Franklin Gothic Book</vt:lpstr>
      <vt:lpstr>Lucida Grande</vt:lpstr>
      <vt:lpstr>Symbol</vt:lpstr>
      <vt:lpstr>Times New Roman</vt:lpstr>
      <vt:lpstr>Default Design</vt:lpstr>
      <vt:lpstr>Equation</vt:lpstr>
      <vt:lpstr>Bitmap Image</vt:lpstr>
      <vt:lpstr>Injection and Extraction (+Kickers, Septa)</vt:lpstr>
      <vt:lpstr>Injection and extraction</vt:lpstr>
      <vt:lpstr>Basics: injection, septum and kicker</vt:lpstr>
      <vt:lpstr>Google</vt:lpstr>
      <vt:lpstr>PowerPoint Presentation</vt:lpstr>
      <vt:lpstr>Magnetic and electrostatic septum</vt:lpstr>
      <vt:lpstr>Single-turn injection – same plane</vt:lpstr>
      <vt:lpstr>Normalised phase space</vt:lpstr>
      <vt:lpstr>Normalised phase space</vt:lpstr>
      <vt:lpstr>Single-turn injection</vt:lpstr>
      <vt:lpstr>Single-turn injection</vt:lpstr>
      <vt:lpstr>Single-turn injection</vt:lpstr>
      <vt:lpstr>Single-turn injection</vt:lpstr>
      <vt:lpstr>Injection oscillations</vt:lpstr>
      <vt:lpstr>Injection oscillations</vt:lpstr>
      <vt:lpstr>Injection oscillations</vt:lpstr>
      <vt:lpstr>Injection oscillations</vt:lpstr>
      <vt:lpstr>Injection oscillations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</vt:lpstr>
      <vt:lpstr>Filamentation - Decoherence</vt:lpstr>
      <vt:lpstr>Multi-turn injection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Multi-turn injection for hadrons</vt:lpstr>
      <vt:lpstr>Charge exchange H- injection</vt:lpstr>
      <vt:lpstr>Charge exchange H- injection</vt:lpstr>
      <vt:lpstr>Charge exchange H- injection</vt:lpstr>
      <vt:lpstr>Accumulation process on foil </vt:lpstr>
      <vt:lpstr>Charge exchange H- injection</vt:lpstr>
      <vt:lpstr>H- injection - painting</vt:lpstr>
      <vt:lpstr>Lepton injection</vt:lpstr>
      <vt:lpstr>Betatron lepton injection</vt:lpstr>
      <vt:lpstr>Betatron lepton injection</vt:lpstr>
      <vt:lpstr>Synchrotron lepton injection</vt:lpstr>
      <vt:lpstr>Synchrotron lepton injection</vt:lpstr>
      <vt:lpstr>Synchrotron lepton injection in LEP</vt:lpstr>
      <vt:lpstr>Injection - summary</vt:lpstr>
      <vt:lpstr>Extraction</vt:lpstr>
      <vt:lpstr>Fast single turn extraction</vt:lpstr>
      <vt:lpstr>Fast single turn extraction</vt:lpstr>
      <vt:lpstr>Multi-turn extraction</vt:lpstr>
      <vt:lpstr>Non-resonant multi-turn extraction</vt:lpstr>
      <vt:lpstr>Non-resonant multi-turn extraction</vt:lpstr>
      <vt:lpstr>Non-resonant multi-turn extraction</vt:lpstr>
      <vt:lpstr>Non-resonant multi-turn extraction</vt:lpstr>
      <vt:lpstr>Non-resonant multi-turn extraction</vt:lpstr>
      <vt:lpstr>Non-resonant multi-turn extraction</vt:lpstr>
      <vt:lpstr>Non-resonant multi-turn extraction</vt:lpstr>
      <vt:lpstr>Non-resonant multi-turn extraction</vt:lpstr>
      <vt:lpstr>Resonant multi-turn (fast) extraction</vt:lpstr>
      <vt:lpstr>Resonant multi-turn (fast) extraction</vt:lpstr>
      <vt:lpstr>Resonant multi-turn (fast) extraction</vt:lpstr>
      <vt:lpstr>Resonant multi-turn (slow) extraction</vt:lpstr>
      <vt:lpstr>Resonant multi-turn (slow)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Slow extracted spill quality</vt:lpstr>
      <vt:lpstr>Extraction - summary</vt:lpstr>
      <vt:lpstr>Linking Machines</vt:lpstr>
      <vt:lpstr>Linking Machines</vt:lpstr>
      <vt:lpstr>Optics Matching example</vt:lpstr>
      <vt:lpstr>Optical Mismatch at Injection</vt:lpstr>
      <vt:lpstr>Further reading and references</vt:lpstr>
      <vt:lpstr>Appendix</vt:lpstr>
      <vt:lpstr>Injection errors</vt:lpstr>
      <vt:lpstr>Injection errors</vt:lpstr>
      <vt:lpstr>Blow-up from steering error</vt:lpstr>
      <vt:lpstr>Blow-up from steering error</vt:lpstr>
      <vt:lpstr>Blow-up from steering error</vt:lpstr>
      <vt:lpstr>Blow-up from steering error</vt:lpstr>
      <vt:lpstr>Blow-up from steering error</vt:lpstr>
      <vt:lpstr>Blow-up from steering error</vt:lpstr>
      <vt:lpstr>Blow-up from steering error</vt:lpstr>
      <vt:lpstr>Blow-up from steering error</vt:lpstr>
      <vt:lpstr>Blow-up from steering error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Third-order resonant extraction</vt:lpstr>
      <vt:lpstr>Slow extraction channel: SPS</vt:lpstr>
      <vt:lpstr>Second-order resonant extraction</vt:lpstr>
      <vt:lpstr>Resonant extraction separatrices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Injection and Extraction</dc:title>
  <dc:subject/>
  <dc:creator>Frank Tecker</dc:creator>
  <cp:keywords/>
  <dc:description/>
  <cp:lastModifiedBy>Frank Tecker</cp:lastModifiedBy>
  <cp:revision>470</cp:revision>
  <cp:lastPrinted>2014-08-26T16:25:33Z</cp:lastPrinted>
  <dcterms:created xsi:type="dcterms:W3CDTF">2004-08-23T13:54:02Z</dcterms:created>
  <dcterms:modified xsi:type="dcterms:W3CDTF">2022-09-29T05:56:08Z</dcterms:modified>
  <cp:category/>
</cp:coreProperties>
</file>