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1"/>
  </p:sldMasterIdLst>
  <p:notesMasterIdLst>
    <p:notesMasterId r:id="rId53"/>
  </p:notesMasterIdLst>
  <p:handoutMasterIdLst>
    <p:handoutMasterId r:id="rId54"/>
  </p:handoutMasterIdLst>
  <p:sldIdLst>
    <p:sldId id="387" r:id="rId2"/>
    <p:sldId id="1155" r:id="rId3"/>
    <p:sldId id="1019" r:id="rId4"/>
    <p:sldId id="1020" r:id="rId5"/>
    <p:sldId id="1021" r:id="rId6"/>
    <p:sldId id="1022" r:id="rId7"/>
    <p:sldId id="1023" r:id="rId8"/>
    <p:sldId id="1079" r:id="rId9"/>
    <p:sldId id="1081" r:id="rId10"/>
    <p:sldId id="1083" r:id="rId11"/>
    <p:sldId id="1142" r:id="rId12"/>
    <p:sldId id="1143" r:id="rId13"/>
    <p:sldId id="1144" r:id="rId14"/>
    <p:sldId id="1145" r:id="rId15"/>
    <p:sldId id="1088" r:id="rId16"/>
    <p:sldId id="1090" r:id="rId17"/>
    <p:sldId id="1089" r:id="rId18"/>
    <p:sldId id="1091" r:id="rId19"/>
    <p:sldId id="1092" r:id="rId20"/>
    <p:sldId id="1094" r:id="rId21"/>
    <p:sldId id="1093" r:id="rId22"/>
    <p:sldId id="1095" r:id="rId23"/>
    <p:sldId id="1096" r:id="rId24"/>
    <p:sldId id="1099" r:id="rId25"/>
    <p:sldId id="1100" r:id="rId26"/>
    <p:sldId id="1102" r:id="rId27"/>
    <p:sldId id="1103" r:id="rId28"/>
    <p:sldId id="1098" r:id="rId29"/>
    <p:sldId id="1104" r:id="rId30"/>
    <p:sldId id="1105" r:id="rId31"/>
    <p:sldId id="1147" r:id="rId32"/>
    <p:sldId id="1148" r:id="rId33"/>
    <p:sldId id="1149" r:id="rId34"/>
    <p:sldId id="1150" r:id="rId35"/>
    <p:sldId id="1151" r:id="rId36"/>
    <p:sldId id="1107" r:id="rId37"/>
    <p:sldId id="1108" r:id="rId38"/>
    <p:sldId id="1137" r:id="rId39"/>
    <p:sldId id="1133" r:id="rId40"/>
    <p:sldId id="1138" r:id="rId41"/>
    <p:sldId id="1112" r:id="rId42"/>
    <p:sldId id="1146" r:id="rId43"/>
    <p:sldId id="1113" r:id="rId44"/>
    <p:sldId id="1114" r:id="rId45"/>
    <p:sldId id="1152" r:id="rId46"/>
    <p:sldId id="1122" r:id="rId47"/>
    <p:sldId id="1121" r:id="rId48"/>
    <p:sldId id="1154" r:id="rId49"/>
    <p:sldId id="1128" r:id="rId50"/>
    <p:sldId id="1129" r:id="rId51"/>
    <p:sldId id="1130" r:id="rId52"/>
  </p:sldIdLst>
  <p:sldSz cx="9144000" cy="6858000" type="screen4x3"/>
  <p:notesSz cx="6729413" cy="9861550"/>
  <p:custDataLst>
    <p:tags r:id="rId55"/>
  </p:custDataLst>
  <p:defaultTextStyle>
    <a:defPPr>
      <a:defRPr lang="en-US"/>
    </a:defPPr>
    <a:lvl1pPr algn="ctr" rtl="0" fontAlgn="base">
      <a:spcBef>
        <a:spcPct val="20000"/>
      </a:spcBef>
      <a:spcAft>
        <a:spcPct val="0"/>
      </a:spcAft>
      <a:buClr>
        <a:schemeClr val="bg2"/>
      </a:buClr>
      <a:buSzPct val="75000"/>
      <a:buFont typeface="Wingdings" charset="0"/>
      <a:buChar char="n"/>
      <a:defRPr sz="2400" kern="1200">
        <a:solidFill>
          <a:schemeClr val="tx1"/>
        </a:solidFill>
        <a:latin typeface="Baskerville" charset="0"/>
        <a:ea typeface="ＭＳ Ｐゴシック" charset="0"/>
        <a:cs typeface="ＭＳ Ｐゴシック" charset="0"/>
      </a:defRPr>
    </a:lvl1pPr>
    <a:lvl2pPr marL="457200" algn="ctr" rtl="0" fontAlgn="base">
      <a:spcBef>
        <a:spcPct val="20000"/>
      </a:spcBef>
      <a:spcAft>
        <a:spcPct val="0"/>
      </a:spcAft>
      <a:buClr>
        <a:schemeClr val="bg2"/>
      </a:buClr>
      <a:buSzPct val="75000"/>
      <a:buFont typeface="Wingdings" charset="0"/>
      <a:buChar char="n"/>
      <a:defRPr sz="2400" kern="1200">
        <a:solidFill>
          <a:schemeClr val="tx1"/>
        </a:solidFill>
        <a:latin typeface="Baskerville" charset="0"/>
        <a:ea typeface="ＭＳ Ｐゴシック" charset="0"/>
        <a:cs typeface="ＭＳ Ｐゴシック" charset="0"/>
      </a:defRPr>
    </a:lvl2pPr>
    <a:lvl3pPr marL="914400" algn="ctr" rtl="0" fontAlgn="base">
      <a:spcBef>
        <a:spcPct val="20000"/>
      </a:spcBef>
      <a:spcAft>
        <a:spcPct val="0"/>
      </a:spcAft>
      <a:buClr>
        <a:schemeClr val="bg2"/>
      </a:buClr>
      <a:buSzPct val="75000"/>
      <a:buFont typeface="Wingdings" charset="0"/>
      <a:buChar char="n"/>
      <a:defRPr sz="2400" kern="1200">
        <a:solidFill>
          <a:schemeClr val="tx1"/>
        </a:solidFill>
        <a:latin typeface="Baskerville" charset="0"/>
        <a:ea typeface="ＭＳ Ｐゴシック" charset="0"/>
        <a:cs typeface="ＭＳ Ｐゴシック" charset="0"/>
      </a:defRPr>
    </a:lvl3pPr>
    <a:lvl4pPr marL="1371600" algn="ctr" rtl="0" fontAlgn="base">
      <a:spcBef>
        <a:spcPct val="20000"/>
      </a:spcBef>
      <a:spcAft>
        <a:spcPct val="0"/>
      </a:spcAft>
      <a:buClr>
        <a:schemeClr val="bg2"/>
      </a:buClr>
      <a:buSzPct val="75000"/>
      <a:buFont typeface="Wingdings" charset="0"/>
      <a:buChar char="n"/>
      <a:defRPr sz="2400" kern="1200">
        <a:solidFill>
          <a:schemeClr val="tx1"/>
        </a:solidFill>
        <a:latin typeface="Baskerville" charset="0"/>
        <a:ea typeface="ＭＳ Ｐゴシック" charset="0"/>
        <a:cs typeface="ＭＳ Ｐゴシック" charset="0"/>
      </a:defRPr>
    </a:lvl4pPr>
    <a:lvl5pPr marL="1828800" algn="ctr" rtl="0" fontAlgn="base">
      <a:spcBef>
        <a:spcPct val="20000"/>
      </a:spcBef>
      <a:spcAft>
        <a:spcPct val="0"/>
      </a:spcAft>
      <a:buClr>
        <a:schemeClr val="bg2"/>
      </a:buClr>
      <a:buSzPct val="75000"/>
      <a:buFont typeface="Wingdings" charset="0"/>
      <a:buChar char="n"/>
      <a:defRPr sz="2400" kern="1200">
        <a:solidFill>
          <a:schemeClr val="tx1"/>
        </a:solidFill>
        <a:latin typeface="Baskerville" charset="0"/>
        <a:ea typeface="ＭＳ Ｐゴシック" charset="0"/>
        <a:cs typeface="ＭＳ Ｐゴシック" charset="0"/>
      </a:defRPr>
    </a:lvl5pPr>
    <a:lvl6pPr marL="2286000" algn="l" defTabSz="457200" rtl="0" eaLnBrk="1" latinLnBrk="0" hangingPunct="1">
      <a:defRPr sz="2400" kern="1200">
        <a:solidFill>
          <a:schemeClr val="tx1"/>
        </a:solidFill>
        <a:latin typeface="Baskerville" charset="0"/>
        <a:ea typeface="ＭＳ Ｐゴシック" charset="0"/>
        <a:cs typeface="ＭＳ Ｐゴシック" charset="0"/>
      </a:defRPr>
    </a:lvl6pPr>
    <a:lvl7pPr marL="2743200" algn="l" defTabSz="457200" rtl="0" eaLnBrk="1" latinLnBrk="0" hangingPunct="1">
      <a:defRPr sz="2400" kern="1200">
        <a:solidFill>
          <a:schemeClr val="tx1"/>
        </a:solidFill>
        <a:latin typeface="Baskerville" charset="0"/>
        <a:ea typeface="ＭＳ Ｐゴシック" charset="0"/>
        <a:cs typeface="ＭＳ Ｐゴシック" charset="0"/>
      </a:defRPr>
    </a:lvl7pPr>
    <a:lvl8pPr marL="3200400" algn="l" defTabSz="457200" rtl="0" eaLnBrk="1" latinLnBrk="0" hangingPunct="1">
      <a:defRPr sz="2400" kern="1200">
        <a:solidFill>
          <a:schemeClr val="tx1"/>
        </a:solidFill>
        <a:latin typeface="Baskerville" charset="0"/>
        <a:ea typeface="ＭＳ Ｐゴシック" charset="0"/>
        <a:cs typeface="ＭＳ Ｐゴシック" charset="0"/>
      </a:defRPr>
    </a:lvl8pPr>
    <a:lvl9pPr marL="3657600" algn="l" defTabSz="457200" rtl="0" eaLnBrk="1" latinLnBrk="0" hangingPunct="1">
      <a:defRPr sz="2400" kern="1200">
        <a:solidFill>
          <a:schemeClr val="tx1"/>
        </a:solidFill>
        <a:latin typeface="Baskerville"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05">
          <p15:clr>
            <a:srgbClr val="A4A3A4"/>
          </p15:clr>
        </p15:guide>
        <p15:guide id="2" pos="2119">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B3D8D"/>
    <a:srgbClr val="008000"/>
    <a:srgbClr val="0033CC"/>
    <a:srgbClr val="FF00FF"/>
    <a:srgbClr val="00CCFF"/>
    <a:srgbClr val="800080"/>
    <a:srgbClr val="66FF33"/>
    <a:srgbClr val="660033"/>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608" autoAdjust="0"/>
    <p:restoredTop sz="94694" autoAdjust="0"/>
  </p:normalViewPr>
  <p:slideViewPr>
    <p:cSldViewPr>
      <p:cViewPr varScale="1">
        <p:scale>
          <a:sx n="117" d="100"/>
          <a:sy n="117" d="100"/>
        </p:scale>
        <p:origin x="1992" y="16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103" d="100"/>
          <a:sy n="103" d="100"/>
        </p:scale>
        <p:origin x="3736" y="192"/>
      </p:cViewPr>
      <p:guideLst>
        <p:guide orient="horz" pos="3105"/>
        <p:guide pos="2119"/>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gs" Target="tags/tag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8" Type="http://schemas.openxmlformats.org/officeDocument/2006/relationships/theme" Target="theme/theme1.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2914650" cy="492125"/>
          </a:xfrm>
          <a:prstGeom prst="rect">
            <a:avLst/>
          </a:prstGeom>
          <a:noFill/>
          <a:ln w="9525">
            <a:noFill/>
            <a:miter lim="800000"/>
            <a:headEnd/>
            <a:tailEnd/>
          </a:ln>
          <a:effectLst/>
        </p:spPr>
        <p:txBody>
          <a:bodyPr vert="horz" wrap="square" lIns="92862" tIns="46432" rIns="92862" bIns="46432" numCol="1" anchor="t" anchorCtr="0" compatLnSpc="1">
            <a:prstTxWarp prst="textNoShape">
              <a:avLst/>
            </a:prstTxWarp>
          </a:bodyPr>
          <a:lstStyle>
            <a:lvl1pPr algn="l" defTabSz="927100">
              <a:spcBef>
                <a:spcPct val="0"/>
              </a:spcBef>
              <a:buClrTx/>
              <a:buSzTx/>
              <a:buFontTx/>
              <a:buNone/>
              <a:defRPr sz="1200">
                <a:latin typeface="Helvetica" charset="0"/>
                <a:ea typeface="+mn-ea"/>
                <a:cs typeface="+mn-cs"/>
              </a:defRPr>
            </a:lvl1pPr>
          </a:lstStyle>
          <a:p>
            <a:pPr>
              <a:defRPr/>
            </a:pPr>
            <a:endParaRPr lang="en-US"/>
          </a:p>
        </p:txBody>
      </p:sp>
      <p:sp>
        <p:nvSpPr>
          <p:cNvPr id="8195" name="Rectangle 3"/>
          <p:cNvSpPr>
            <a:spLocks noGrp="1" noChangeArrowheads="1"/>
          </p:cNvSpPr>
          <p:nvPr>
            <p:ph type="dt" sz="quarter" idx="1"/>
          </p:nvPr>
        </p:nvSpPr>
        <p:spPr bwMode="auto">
          <a:xfrm>
            <a:off x="3814763" y="0"/>
            <a:ext cx="2914650" cy="492125"/>
          </a:xfrm>
          <a:prstGeom prst="rect">
            <a:avLst/>
          </a:prstGeom>
          <a:noFill/>
          <a:ln w="9525">
            <a:noFill/>
            <a:miter lim="800000"/>
            <a:headEnd/>
            <a:tailEnd/>
          </a:ln>
          <a:effectLst/>
        </p:spPr>
        <p:txBody>
          <a:bodyPr vert="horz" wrap="square" lIns="92862" tIns="46432" rIns="92862" bIns="46432" numCol="1" anchor="t" anchorCtr="0" compatLnSpc="1">
            <a:prstTxWarp prst="textNoShape">
              <a:avLst/>
            </a:prstTxWarp>
          </a:bodyPr>
          <a:lstStyle>
            <a:lvl1pPr algn="r" defTabSz="927100">
              <a:spcBef>
                <a:spcPct val="0"/>
              </a:spcBef>
              <a:buClrTx/>
              <a:buSzTx/>
              <a:buFontTx/>
              <a:buNone/>
              <a:defRPr sz="1200">
                <a:latin typeface="Helvetica" charset="0"/>
                <a:ea typeface="+mn-ea"/>
                <a:cs typeface="+mn-cs"/>
              </a:defRPr>
            </a:lvl1pPr>
          </a:lstStyle>
          <a:p>
            <a:pPr>
              <a:defRPr/>
            </a:pPr>
            <a:endParaRPr lang="en-US"/>
          </a:p>
        </p:txBody>
      </p:sp>
      <p:sp>
        <p:nvSpPr>
          <p:cNvPr id="8196" name="Rectangle 4"/>
          <p:cNvSpPr>
            <a:spLocks noGrp="1" noChangeArrowheads="1"/>
          </p:cNvSpPr>
          <p:nvPr>
            <p:ph type="ftr" sz="quarter" idx="2"/>
          </p:nvPr>
        </p:nvSpPr>
        <p:spPr bwMode="auto">
          <a:xfrm>
            <a:off x="0" y="9369425"/>
            <a:ext cx="2914650" cy="492125"/>
          </a:xfrm>
          <a:prstGeom prst="rect">
            <a:avLst/>
          </a:prstGeom>
          <a:noFill/>
          <a:ln w="9525">
            <a:noFill/>
            <a:miter lim="800000"/>
            <a:headEnd/>
            <a:tailEnd/>
          </a:ln>
          <a:effectLst/>
        </p:spPr>
        <p:txBody>
          <a:bodyPr vert="horz" wrap="square" lIns="92862" tIns="46432" rIns="92862" bIns="46432" numCol="1" anchor="b" anchorCtr="0" compatLnSpc="1">
            <a:prstTxWarp prst="textNoShape">
              <a:avLst/>
            </a:prstTxWarp>
          </a:bodyPr>
          <a:lstStyle>
            <a:lvl1pPr algn="l" defTabSz="927100">
              <a:spcBef>
                <a:spcPct val="0"/>
              </a:spcBef>
              <a:buClrTx/>
              <a:buSzTx/>
              <a:buFontTx/>
              <a:buNone/>
              <a:defRPr sz="1200">
                <a:latin typeface="Helvetica" charset="0"/>
                <a:ea typeface="+mn-ea"/>
                <a:cs typeface="+mn-cs"/>
              </a:defRPr>
            </a:lvl1pPr>
          </a:lstStyle>
          <a:p>
            <a:pPr>
              <a:defRPr/>
            </a:pPr>
            <a:endParaRPr lang="en-US"/>
          </a:p>
        </p:txBody>
      </p:sp>
      <p:sp>
        <p:nvSpPr>
          <p:cNvPr id="8197" name="Rectangle 5"/>
          <p:cNvSpPr>
            <a:spLocks noGrp="1" noChangeArrowheads="1"/>
          </p:cNvSpPr>
          <p:nvPr>
            <p:ph type="sldNum" sz="quarter" idx="3"/>
          </p:nvPr>
        </p:nvSpPr>
        <p:spPr bwMode="auto">
          <a:xfrm>
            <a:off x="3814763" y="9369425"/>
            <a:ext cx="2914650" cy="492125"/>
          </a:xfrm>
          <a:prstGeom prst="rect">
            <a:avLst/>
          </a:prstGeom>
          <a:noFill/>
          <a:ln w="9525">
            <a:noFill/>
            <a:miter lim="800000"/>
            <a:headEnd/>
            <a:tailEnd/>
          </a:ln>
          <a:effectLst/>
        </p:spPr>
        <p:txBody>
          <a:bodyPr vert="horz" wrap="square" lIns="92862" tIns="46432" rIns="92862" bIns="46432" numCol="1" anchor="b" anchorCtr="0" compatLnSpc="1">
            <a:prstTxWarp prst="textNoShape">
              <a:avLst/>
            </a:prstTxWarp>
          </a:bodyPr>
          <a:lstStyle>
            <a:lvl1pPr algn="r" defTabSz="927100">
              <a:spcBef>
                <a:spcPct val="0"/>
              </a:spcBef>
              <a:buClrTx/>
              <a:buSzTx/>
              <a:buFontTx/>
              <a:buNone/>
              <a:defRPr sz="1200">
                <a:latin typeface="Helvetica" charset="0"/>
              </a:defRPr>
            </a:lvl1pPr>
          </a:lstStyle>
          <a:p>
            <a:pPr>
              <a:defRPr/>
            </a:pPr>
            <a:fld id="{07B9247C-7CB1-344D-B6F0-DA3DE9EB6290}" type="slidenum">
              <a:rPr lang="en-US"/>
              <a:pPr>
                <a:defRPr/>
              </a:pPr>
              <a:t>‹#›</a:t>
            </a:fld>
            <a:endParaRPr lang="en-US"/>
          </a:p>
        </p:txBody>
      </p:sp>
    </p:spTree>
    <p:extLst>
      <p:ext uri="{BB962C8B-B14F-4D97-AF65-F5344CB8AC3E}">
        <p14:creationId xmlns:p14="http://schemas.microsoft.com/office/powerpoint/2010/main" val="353904597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554" name="Rectangle 2"/>
          <p:cNvSpPr>
            <a:spLocks noGrp="1" noChangeArrowheads="1"/>
          </p:cNvSpPr>
          <p:nvPr>
            <p:ph type="hdr" sz="quarter"/>
          </p:nvPr>
        </p:nvSpPr>
        <p:spPr bwMode="auto">
          <a:xfrm>
            <a:off x="0" y="0"/>
            <a:ext cx="2932113" cy="485775"/>
          </a:xfrm>
          <a:prstGeom prst="rect">
            <a:avLst/>
          </a:prstGeom>
          <a:noFill/>
          <a:ln w="9525">
            <a:noFill/>
            <a:miter lim="800000"/>
            <a:headEnd/>
            <a:tailEnd/>
          </a:ln>
          <a:effectLst/>
        </p:spPr>
        <p:txBody>
          <a:bodyPr vert="horz" wrap="square" lIns="91331" tIns="45665" rIns="91331" bIns="45665" numCol="1" anchor="t" anchorCtr="0" compatLnSpc="1">
            <a:prstTxWarp prst="textNoShape">
              <a:avLst/>
            </a:prstTxWarp>
          </a:bodyPr>
          <a:lstStyle>
            <a:lvl1pPr algn="l" defTabSz="912813">
              <a:spcBef>
                <a:spcPct val="0"/>
              </a:spcBef>
              <a:buClrTx/>
              <a:buSzTx/>
              <a:buFontTx/>
              <a:buNone/>
              <a:defRPr sz="1200">
                <a:latin typeface="Helvetica" charset="0"/>
                <a:ea typeface="+mn-ea"/>
                <a:cs typeface="+mn-cs"/>
              </a:defRPr>
            </a:lvl1pPr>
          </a:lstStyle>
          <a:p>
            <a:pPr>
              <a:defRPr/>
            </a:pPr>
            <a:endParaRPr lang="en-US"/>
          </a:p>
        </p:txBody>
      </p:sp>
      <p:sp>
        <p:nvSpPr>
          <p:cNvPr id="23555" name="Rectangle 3"/>
          <p:cNvSpPr>
            <a:spLocks noGrp="1" noChangeArrowheads="1"/>
          </p:cNvSpPr>
          <p:nvPr>
            <p:ph type="dt" idx="1"/>
          </p:nvPr>
        </p:nvSpPr>
        <p:spPr bwMode="auto">
          <a:xfrm>
            <a:off x="3813175" y="0"/>
            <a:ext cx="2932113" cy="485775"/>
          </a:xfrm>
          <a:prstGeom prst="rect">
            <a:avLst/>
          </a:prstGeom>
          <a:noFill/>
          <a:ln w="9525">
            <a:noFill/>
            <a:miter lim="800000"/>
            <a:headEnd/>
            <a:tailEnd/>
          </a:ln>
          <a:effectLst/>
        </p:spPr>
        <p:txBody>
          <a:bodyPr vert="horz" wrap="square" lIns="91331" tIns="45665" rIns="91331" bIns="45665" numCol="1" anchor="t" anchorCtr="0" compatLnSpc="1">
            <a:prstTxWarp prst="textNoShape">
              <a:avLst/>
            </a:prstTxWarp>
          </a:bodyPr>
          <a:lstStyle>
            <a:lvl1pPr algn="r" defTabSz="912813">
              <a:spcBef>
                <a:spcPct val="0"/>
              </a:spcBef>
              <a:buClrTx/>
              <a:buSzTx/>
              <a:buFontTx/>
              <a:buNone/>
              <a:defRPr sz="1200">
                <a:latin typeface="Helvetica" charset="0"/>
                <a:ea typeface="+mn-ea"/>
                <a:cs typeface="+mn-cs"/>
              </a:defRPr>
            </a:lvl1pPr>
          </a:lstStyle>
          <a:p>
            <a:pPr>
              <a:defRPr/>
            </a:pPr>
            <a:endParaRPr lang="en-US"/>
          </a:p>
        </p:txBody>
      </p:sp>
      <p:sp>
        <p:nvSpPr>
          <p:cNvPr id="4100" name="Rectangle 4"/>
          <p:cNvSpPr>
            <a:spLocks noGrp="1" noRot="1" noChangeAspect="1" noChangeArrowheads="1" noTextEdit="1"/>
          </p:cNvSpPr>
          <p:nvPr>
            <p:ph type="sldImg" idx="2"/>
          </p:nvPr>
        </p:nvSpPr>
        <p:spPr bwMode="auto">
          <a:xfrm>
            <a:off x="890588" y="727075"/>
            <a:ext cx="4967287" cy="3725863"/>
          </a:xfrm>
          <a:prstGeom prst="rect">
            <a:avLst/>
          </a:prstGeom>
          <a:noFill/>
          <a:ln w="9525">
            <a:solidFill>
              <a:srgbClr val="000000"/>
            </a:solidFill>
            <a:miter lim="800000"/>
            <a:headEnd/>
            <a:tailEnd/>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23557" name="Rectangle 5"/>
          <p:cNvSpPr>
            <a:spLocks noGrp="1" noChangeArrowheads="1"/>
          </p:cNvSpPr>
          <p:nvPr>
            <p:ph type="body" sz="quarter" idx="3"/>
          </p:nvPr>
        </p:nvSpPr>
        <p:spPr bwMode="auto">
          <a:xfrm>
            <a:off x="879475" y="4695825"/>
            <a:ext cx="4986338" cy="4456113"/>
          </a:xfrm>
          <a:prstGeom prst="rect">
            <a:avLst/>
          </a:prstGeom>
          <a:noFill/>
          <a:ln w="9525">
            <a:noFill/>
            <a:miter lim="800000"/>
            <a:headEnd/>
            <a:tailEnd/>
          </a:ln>
          <a:effectLst/>
        </p:spPr>
        <p:txBody>
          <a:bodyPr vert="horz" wrap="square" lIns="91331" tIns="45665" rIns="91331" bIns="45665"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3558" name="Rectangle 6"/>
          <p:cNvSpPr>
            <a:spLocks noGrp="1" noChangeArrowheads="1"/>
          </p:cNvSpPr>
          <p:nvPr>
            <p:ph type="ftr" sz="quarter" idx="4"/>
          </p:nvPr>
        </p:nvSpPr>
        <p:spPr bwMode="auto">
          <a:xfrm>
            <a:off x="0" y="9394825"/>
            <a:ext cx="2932113" cy="485775"/>
          </a:xfrm>
          <a:prstGeom prst="rect">
            <a:avLst/>
          </a:prstGeom>
          <a:noFill/>
          <a:ln w="9525">
            <a:noFill/>
            <a:miter lim="800000"/>
            <a:headEnd/>
            <a:tailEnd/>
          </a:ln>
          <a:effectLst/>
        </p:spPr>
        <p:txBody>
          <a:bodyPr vert="horz" wrap="square" lIns="91331" tIns="45665" rIns="91331" bIns="45665" numCol="1" anchor="b" anchorCtr="0" compatLnSpc="1">
            <a:prstTxWarp prst="textNoShape">
              <a:avLst/>
            </a:prstTxWarp>
          </a:bodyPr>
          <a:lstStyle>
            <a:lvl1pPr algn="l" defTabSz="912813">
              <a:spcBef>
                <a:spcPct val="0"/>
              </a:spcBef>
              <a:buClrTx/>
              <a:buSzTx/>
              <a:buFontTx/>
              <a:buNone/>
              <a:defRPr sz="1200">
                <a:latin typeface="Helvetica" charset="0"/>
                <a:ea typeface="+mn-ea"/>
                <a:cs typeface="+mn-cs"/>
              </a:defRPr>
            </a:lvl1pPr>
          </a:lstStyle>
          <a:p>
            <a:pPr>
              <a:defRPr/>
            </a:pPr>
            <a:endParaRPr lang="en-US"/>
          </a:p>
        </p:txBody>
      </p:sp>
      <p:sp>
        <p:nvSpPr>
          <p:cNvPr id="23559" name="Rectangle 7"/>
          <p:cNvSpPr>
            <a:spLocks noGrp="1" noChangeArrowheads="1"/>
          </p:cNvSpPr>
          <p:nvPr>
            <p:ph type="sldNum" sz="quarter" idx="5"/>
          </p:nvPr>
        </p:nvSpPr>
        <p:spPr bwMode="auto">
          <a:xfrm>
            <a:off x="3813175" y="9394825"/>
            <a:ext cx="2932113" cy="485775"/>
          </a:xfrm>
          <a:prstGeom prst="rect">
            <a:avLst/>
          </a:prstGeom>
          <a:noFill/>
          <a:ln w="9525">
            <a:noFill/>
            <a:miter lim="800000"/>
            <a:headEnd/>
            <a:tailEnd/>
          </a:ln>
          <a:effectLst/>
        </p:spPr>
        <p:txBody>
          <a:bodyPr vert="horz" wrap="square" lIns="91331" tIns="45665" rIns="91331" bIns="45665" numCol="1" anchor="b" anchorCtr="0" compatLnSpc="1">
            <a:prstTxWarp prst="textNoShape">
              <a:avLst/>
            </a:prstTxWarp>
          </a:bodyPr>
          <a:lstStyle>
            <a:lvl1pPr algn="r" defTabSz="912813">
              <a:spcBef>
                <a:spcPct val="0"/>
              </a:spcBef>
              <a:buClrTx/>
              <a:buSzTx/>
              <a:buFontTx/>
              <a:buNone/>
              <a:defRPr sz="1200">
                <a:latin typeface="Helvetica" charset="0"/>
              </a:defRPr>
            </a:lvl1pPr>
          </a:lstStyle>
          <a:p>
            <a:pPr>
              <a:defRPr/>
            </a:pPr>
            <a:fld id="{6C260935-2945-8F4F-A8CC-C9E01F0BF40E}" type="slidenum">
              <a:rPr lang="en-US"/>
              <a:pPr>
                <a:defRPr/>
              </a:pPr>
              <a:t>‹#›</a:t>
            </a:fld>
            <a:endParaRPr lang="en-US"/>
          </a:p>
        </p:txBody>
      </p:sp>
    </p:spTree>
    <p:extLst>
      <p:ext uri="{BB962C8B-B14F-4D97-AF65-F5344CB8AC3E}">
        <p14:creationId xmlns:p14="http://schemas.microsoft.com/office/powerpoint/2010/main" val="428690065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12"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Times New Roman" pitchFamily="-112" charset="0"/>
        <a:ea typeface="ＭＳ Ｐゴシック" pitchFamily="-112" charset="-128"/>
        <a:cs typeface="+mn-cs"/>
      </a:defRPr>
    </a:lvl2pPr>
    <a:lvl3pPr marL="914400" algn="l" rtl="0" eaLnBrk="0" fontAlgn="base" hangingPunct="0">
      <a:spcBef>
        <a:spcPct val="30000"/>
      </a:spcBef>
      <a:spcAft>
        <a:spcPct val="0"/>
      </a:spcAft>
      <a:defRPr sz="1200" kern="1200">
        <a:solidFill>
          <a:schemeClr val="tx1"/>
        </a:solidFill>
        <a:latin typeface="Times New Roman" pitchFamily="-112" charset="0"/>
        <a:ea typeface="ＭＳ Ｐゴシック" pitchFamily="-112" charset="-128"/>
        <a:cs typeface="+mn-cs"/>
      </a:defRPr>
    </a:lvl3pPr>
    <a:lvl4pPr marL="1371600" algn="l" rtl="0" eaLnBrk="0" fontAlgn="base" hangingPunct="0">
      <a:spcBef>
        <a:spcPct val="30000"/>
      </a:spcBef>
      <a:spcAft>
        <a:spcPct val="0"/>
      </a:spcAft>
      <a:defRPr sz="1200" kern="1200">
        <a:solidFill>
          <a:schemeClr val="tx1"/>
        </a:solidFill>
        <a:latin typeface="Times New Roman" pitchFamily="-112" charset="0"/>
        <a:ea typeface="ＭＳ Ｐゴシック" pitchFamily="-112" charset="-128"/>
        <a:cs typeface="+mn-cs"/>
      </a:defRPr>
    </a:lvl4pPr>
    <a:lvl5pPr marL="1828800" algn="l" rtl="0" eaLnBrk="0" fontAlgn="base" hangingPunct="0">
      <a:spcBef>
        <a:spcPct val="30000"/>
      </a:spcBef>
      <a:spcAft>
        <a:spcPct val="0"/>
      </a:spcAft>
      <a:defRPr sz="1200" kern="1200">
        <a:solidFill>
          <a:schemeClr val="tx1"/>
        </a:solidFill>
        <a:latin typeface="Times New Roman" pitchFamily="-112" charset="0"/>
        <a:ea typeface="ＭＳ Ｐゴシック" pitchFamily="-112"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37FA22C3-228F-024E-A2AE-0C156C27E84D}" type="slidenum">
              <a:rPr lang="en-US" sz="1200">
                <a:latin typeface="Helvetica" charset="0"/>
              </a:rPr>
              <a:pPr eaLnBrk="1" hangingPunct="1"/>
              <a:t>1</a:t>
            </a:fld>
            <a:endParaRPr lang="en-US" sz="1200">
              <a:latin typeface="Helvetica" charset="0"/>
            </a:endParaRPr>
          </a:p>
        </p:txBody>
      </p:sp>
      <p:sp>
        <p:nvSpPr>
          <p:cNvPr id="6146" name="Rectangle 2"/>
          <p:cNvSpPr>
            <a:spLocks noGrp="1" noRot="1" noChangeAspect="1" noChangeArrowheads="1" noTextEdit="1"/>
          </p:cNvSpPr>
          <p:nvPr>
            <p:ph type="sldImg"/>
          </p:nvPr>
        </p:nvSpPr>
        <p:spPr>
          <a:ln/>
        </p:spPr>
      </p:sp>
      <p:sp>
        <p:nvSpPr>
          <p:cNvPr id="6147"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en-US">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5319839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pPr>
              <a:defRPr/>
            </a:pPr>
            <a:fld id="{6C260935-2945-8F4F-A8CC-C9E01F0BF40E}" type="slidenum">
              <a:rPr lang="en-US" smtClean="0"/>
              <a:pPr>
                <a:defRPr/>
              </a:pPr>
              <a:t>47</a:t>
            </a:fld>
            <a:endParaRPr lang="en-US"/>
          </a:p>
        </p:txBody>
      </p:sp>
    </p:spTree>
    <p:extLst>
      <p:ext uri="{BB962C8B-B14F-4D97-AF65-F5344CB8AC3E}">
        <p14:creationId xmlns:p14="http://schemas.microsoft.com/office/powerpoint/2010/main" val="195548374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58"/>
          <p:cNvSpPr>
            <a:spLocks noChangeArrowheads="1"/>
          </p:cNvSpPr>
          <p:nvPr userDrawn="1"/>
        </p:nvSpPr>
        <p:spPr bwMode="auto">
          <a:xfrm>
            <a:off x="4060825" y="3017838"/>
            <a:ext cx="9144000" cy="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endParaRPr lang="en-US"/>
          </a:p>
        </p:txBody>
      </p:sp>
      <p:sp>
        <p:nvSpPr>
          <p:cNvPr id="5" name="Rectangle 59"/>
          <p:cNvSpPr>
            <a:spLocks noChangeArrowheads="1"/>
          </p:cNvSpPr>
          <p:nvPr userDrawn="1"/>
        </p:nvSpPr>
        <p:spPr bwMode="auto">
          <a:xfrm>
            <a:off x="3678238" y="2630488"/>
            <a:ext cx="9144000" cy="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endParaRPr lang="en-US"/>
          </a:p>
        </p:txBody>
      </p:sp>
      <p:sp>
        <p:nvSpPr>
          <p:cNvPr id="278593" name="Rectangle 65"/>
          <p:cNvSpPr>
            <a:spLocks noGrp="1" noChangeArrowheads="1"/>
          </p:cNvSpPr>
          <p:nvPr>
            <p:ph type="ctrTitle"/>
          </p:nvPr>
        </p:nvSpPr>
        <p:spPr>
          <a:xfrm>
            <a:off x="685800" y="2286000"/>
            <a:ext cx="7772400" cy="1143000"/>
          </a:xfrm>
        </p:spPr>
        <p:txBody>
          <a:bodyPr/>
          <a:lstStyle>
            <a:lvl1pPr>
              <a:defRPr sz="4400">
                <a:solidFill>
                  <a:srgbClr val="FFFFFF"/>
                </a:solidFill>
              </a:defRPr>
            </a:lvl1pPr>
          </a:lstStyle>
          <a:p>
            <a:r>
              <a:rPr lang="en-GB" dirty="0"/>
              <a:t>Click to edit Master title style</a:t>
            </a:r>
          </a:p>
        </p:txBody>
      </p:sp>
      <p:sp>
        <p:nvSpPr>
          <p:cNvPr id="278594" name="Rectangle 66"/>
          <p:cNvSpPr>
            <a:spLocks noGrp="1" noChangeArrowheads="1"/>
          </p:cNvSpPr>
          <p:nvPr>
            <p:ph type="subTitle" idx="1"/>
          </p:nvPr>
        </p:nvSpPr>
        <p:spPr>
          <a:xfrm>
            <a:off x="1371600" y="3886200"/>
            <a:ext cx="6400800" cy="1752600"/>
          </a:xfrm>
        </p:spPr>
        <p:txBody>
          <a:bodyPr/>
          <a:lstStyle>
            <a:lvl1pPr marL="0" indent="0" algn="ctr">
              <a:buFont typeface="Wingdings" pitchFamily="-112" charset="2"/>
              <a:buNone/>
              <a:defRPr sz="2000"/>
            </a:lvl1pPr>
          </a:lstStyle>
          <a:p>
            <a:r>
              <a:rPr lang="en-US"/>
              <a:t>Click to edit Master subtitle style</a:t>
            </a:r>
          </a:p>
        </p:txBody>
      </p:sp>
      <p:pic>
        <p:nvPicPr>
          <p:cNvPr id="12" name="Picture 1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695325" cy="6921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5" name="Rectangle 61"/>
          <p:cNvSpPr>
            <a:spLocks noChangeArrowheads="1"/>
          </p:cNvSpPr>
          <p:nvPr userDrawn="1"/>
        </p:nvSpPr>
        <p:spPr bwMode="auto">
          <a:xfrm>
            <a:off x="683874" y="0"/>
            <a:ext cx="7394859" cy="692696"/>
          </a:xfrm>
          <a:prstGeom prst="rect">
            <a:avLst/>
          </a:prstGeom>
          <a:solidFill>
            <a:srgbClr val="1B3D8D"/>
          </a:solidFill>
          <a:ln>
            <a:noFill/>
          </a:ln>
        </p:spPr>
        <p:txBody>
          <a:bodyPr wrap="none" lIns="91435" tIns="45718" rIns="91435" bIns="45718" anchor="ctr"/>
          <a:lstStyle/>
          <a:p>
            <a:pPr algn="l">
              <a:spcBef>
                <a:spcPct val="0"/>
              </a:spcBef>
              <a:buClrTx/>
              <a:buSzTx/>
              <a:buFontTx/>
              <a:buNone/>
            </a:pPr>
            <a:endParaRPr lang="en-GB">
              <a:latin typeface="Palatino" charset="0"/>
            </a:endParaRPr>
          </a:p>
        </p:txBody>
      </p:sp>
      <p:pic>
        <p:nvPicPr>
          <p:cNvPr id="16" name="Picture 15"/>
          <p:cNvPicPr>
            <a:picLocks noChangeAspect="1"/>
          </p:cNvPicPr>
          <p:nvPr userDrawn="1"/>
        </p:nvPicPr>
        <p:blipFill>
          <a:blip r:embed="rId3"/>
          <a:stretch>
            <a:fillRect/>
          </a:stretch>
        </p:blipFill>
        <p:spPr>
          <a:xfrm>
            <a:off x="8131340" y="45090"/>
            <a:ext cx="976742" cy="624115"/>
          </a:xfrm>
          <a:prstGeom prst="rect">
            <a:avLst/>
          </a:prstGeom>
        </p:spPr>
      </p:pic>
    </p:spTree>
    <p:extLst>
      <p:ext uri="{BB962C8B-B14F-4D97-AF65-F5344CB8AC3E}">
        <p14:creationId xmlns:p14="http://schemas.microsoft.com/office/powerpoint/2010/main" val="24354710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6356791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5288" y="0"/>
            <a:ext cx="2057400" cy="627856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73088" y="0"/>
            <a:ext cx="6019800" cy="62785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923673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371600" y="0"/>
            <a:ext cx="6781800" cy="685800"/>
          </a:xfrm>
        </p:spPr>
        <p:txBody>
          <a:bodyPr/>
          <a:lstStyle/>
          <a:p>
            <a:r>
              <a:rPr lang="en-US"/>
              <a:t>Click to edit Master title style</a:t>
            </a:r>
          </a:p>
        </p:txBody>
      </p:sp>
      <p:sp>
        <p:nvSpPr>
          <p:cNvPr id="3" name="Table Placeholder 2"/>
          <p:cNvSpPr>
            <a:spLocks noGrp="1"/>
          </p:cNvSpPr>
          <p:nvPr>
            <p:ph type="tbl" idx="1"/>
          </p:nvPr>
        </p:nvSpPr>
        <p:spPr>
          <a:xfrm>
            <a:off x="573088" y="1143000"/>
            <a:ext cx="8229600" cy="5135563"/>
          </a:xfrm>
        </p:spPr>
        <p:txBody>
          <a:bodyPr/>
          <a:lstStyle/>
          <a:p>
            <a:pPr lvl="0"/>
            <a:endParaRPr lang="en-US" noProof="0"/>
          </a:p>
        </p:txBody>
      </p:sp>
    </p:spTree>
    <p:extLst>
      <p:ext uri="{BB962C8B-B14F-4D97-AF65-F5344CB8AC3E}">
        <p14:creationId xmlns:p14="http://schemas.microsoft.com/office/powerpoint/2010/main" val="41828112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71600" y="0"/>
            <a:ext cx="7056784" cy="685800"/>
          </a:xfrm>
        </p:spPr>
        <p:txBody>
          <a:bodyPr/>
          <a:lstStyle>
            <a:lvl1pPr>
              <a:defRPr>
                <a:latin typeface="Arial"/>
                <a:cs typeface="Arial"/>
              </a:defRPr>
            </a:lvl1pPr>
          </a:lstStyle>
          <a:p>
            <a:r>
              <a:rPr lang="en-US" dirty="0"/>
              <a:t>Click to edit Master title style</a:t>
            </a:r>
          </a:p>
        </p:txBody>
      </p:sp>
      <p:sp>
        <p:nvSpPr>
          <p:cNvPr id="3" name="Content Placeholder 2"/>
          <p:cNvSpPr>
            <a:spLocks noGrp="1"/>
          </p:cNvSpPr>
          <p:nvPr>
            <p:ph idx="1"/>
          </p:nvPr>
        </p:nvSpPr>
        <p:spPr>
          <a:xfrm>
            <a:off x="467544" y="980728"/>
            <a:ext cx="8335144" cy="5135563"/>
          </a:xfrm>
        </p:spPr>
        <p:txBody>
          <a:bodyPr/>
          <a:lstStyle>
            <a:lvl1pPr>
              <a:defRPr sz="2000"/>
            </a:lvl1pPr>
            <a:lvl2pPr>
              <a:defRPr sz="1800"/>
            </a:lvl2pPr>
            <a:lvl3pPr>
              <a:defRPr sz="16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3934197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36384435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573088" y="1143000"/>
            <a:ext cx="4038600" cy="5135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764088" y="1143000"/>
            <a:ext cx="4038600" cy="5135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0948089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642573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5306623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791429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8920740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7726916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tif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54"/>
          <p:cNvSpPr>
            <a:spLocks noChangeArrowheads="1"/>
          </p:cNvSpPr>
          <p:nvPr userDrawn="1"/>
        </p:nvSpPr>
        <p:spPr bwMode="auto">
          <a:xfrm>
            <a:off x="4060825" y="3017838"/>
            <a:ext cx="9144000" cy="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endParaRPr lang="en-US"/>
          </a:p>
        </p:txBody>
      </p:sp>
      <p:sp>
        <p:nvSpPr>
          <p:cNvPr id="1027" name="Rectangle 55"/>
          <p:cNvSpPr>
            <a:spLocks noChangeArrowheads="1"/>
          </p:cNvSpPr>
          <p:nvPr userDrawn="1"/>
        </p:nvSpPr>
        <p:spPr bwMode="auto">
          <a:xfrm>
            <a:off x="3678238" y="2630488"/>
            <a:ext cx="9144000" cy="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endParaRPr lang="en-US"/>
          </a:p>
        </p:txBody>
      </p:sp>
      <p:sp>
        <p:nvSpPr>
          <p:cNvPr id="1028" name="Rectangle 60"/>
          <p:cNvSpPr>
            <a:spLocks noChangeArrowheads="1"/>
          </p:cNvSpPr>
          <p:nvPr userDrawn="1"/>
        </p:nvSpPr>
        <p:spPr bwMode="auto">
          <a:xfrm>
            <a:off x="0" y="685800"/>
            <a:ext cx="228600" cy="6172200"/>
          </a:xfrm>
          <a:prstGeom prst="rect">
            <a:avLst/>
          </a:prstGeom>
          <a:solidFill>
            <a:srgbClr val="DDDDDD"/>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a:p>
        </p:txBody>
      </p:sp>
      <p:sp>
        <p:nvSpPr>
          <p:cNvPr id="1031" name="Rectangle 63"/>
          <p:cNvSpPr>
            <a:spLocks noGrp="1" noChangeArrowheads="1"/>
          </p:cNvSpPr>
          <p:nvPr>
            <p:ph type="body" idx="1"/>
          </p:nvPr>
        </p:nvSpPr>
        <p:spPr bwMode="auto">
          <a:xfrm>
            <a:off x="467544" y="980728"/>
            <a:ext cx="8335144" cy="51355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33" name="Rectangle 66"/>
          <p:cNvSpPr>
            <a:spLocks noChangeArrowheads="1"/>
          </p:cNvSpPr>
          <p:nvPr userDrawn="1"/>
        </p:nvSpPr>
        <p:spPr bwMode="auto">
          <a:xfrm>
            <a:off x="8116888" y="6477000"/>
            <a:ext cx="1020762" cy="2651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6223" tIns="48111" rIns="96223" bIns="48111"/>
          <a:lstStyle/>
          <a:p>
            <a:pPr algn="r" defTabSz="962025" eaLnBrk="0" hangingPunct="0">
              <a:spcBef>
                <a:spcPct val="0"/>
              </a:spcBef>
              <a:buClrTx/>
              <a:buSzTx/>
              <a:buFontTx/>
              <a:buNone/>
            </a:pPr>
            <a:fld id="{6C36B750-64D8-2E42-ADE4-C09DFB635528}" type="slidenum">
              <a:rPr lang="de-DE" sz="1200">
                <a:latin typeface="Arial"/>
                <a:cs typeface="Arial"/>
              </a:rPr>
              <a:pPr algn="r" defTabSz="962025" eaLnBrk="0" hangingPunct="0">
                <a:spcBef>
                  <a:spcPct val="0"/>
                </a:spcBef>
                <a:buClrTx/>
                <a:buSzTx/>
                <a:buFontTx/>
                <a:buNone/>
              </a:pPr>
              <a:t>‹#›</a:t>
            </a:fld>
            <a:endParaRPr lang="de-DE" sz="1200" dirty="0">
              <a:latin typeface="Arial"/>
              <a:cs typeface="Arial"/>
            </a:endParaRPr>
          </a:p>
        </p:txBody>
      </p:sp>
      <p:pic>
        <p:nvPicPr>
          <p:cNvPr id="13" name="Picture 11"/>
          <p:cNvPicPr>
            <a:picLocks noChangeAspect="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0" y="0"/>
            <a:ext cx="695325" cy="6921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4" name="Rectangle 61"/>
          <p:cNvSpPr>
            <a:spLocks noChangeArrowheads="1"/>
          </p:cNvSpPr>
          <p:nvPr userDrawn="1"/>
        </p:nvSpPr>
        <p:spPr bwMode="auto">
          <a:xfrm>
            <a:off x="683874" y="0"/>
            <a:ext cx="7394859" cy="692696"/>
          </a:xfrm>
          <a:prstGeom prst="rect">
            <a:avLst/>
          </a:prstGeom>
          <a:solidFill>
            <a:srgbClr val="1B3D8D"/>
          </a:solidFill>
          <a:ln>
            <a:noFill/>
          </a:ln>
        </p:spPr>
        <p:txBody>
          <a:bodyPr wrap="none" lIns="91435" tIns="45718" rIns="91435" bIns="45718" anchor="ctr"/>
          <a:lstStyle/>
          <a:p>
            <a:pPr algn="l">
              <a:spcBef>
                <a:spcPct val="0"/>
              </a:spcBef>
              <a:buClrTx/>
              <a:buSzTx/>
              <a:buFontTx/>
              <a:buNone/>
            </a:pPr>
            <a:endParaRPr lang="en-GB">
              <a:latin typeface="Palatino" charset="0"/>
            </a:endParaRPr>
          </a:p>
        </p:txBody>
      </p:sp>
      <p:pic>
        <p:nvPicPr>
          <p:cNvPr id="15" name="Picture 14"/>
          <p:cNvPicPr>
            <a:picLocks noChangeAspect="1"/>
          </p:cNvPicPr>
          <p:nvPr userDrawn="1"/>
        </p:nvPicPr>
        <p:blipFill>
          <a:blip r:embed="rId15"/>
          <a:stretch>
            <a:fillRect/>
          </a:stretch>
        </p:blipFill>
        <p:spPr>
          <a:xfrm>
            <a:off x="8131340" y="45090"/>
            <a:ext cx="976742" cy="624115"/>
          </a:xfrm>
          <a:prstGeom prst="rect">
            <a:avLst/>
          </a:prstGeom>
        </p:spPr>
      </p:pic>
      <p:sp>
        <p:nvSpPr>
          <p:cNvPr id="1030" name="Rectangle 62"/>
          <p:cNvSpPr>
            <a:spLocks noGrp="1" noChangeArrowheads="1"/>
          </p:cNvSpPr>
          <p:nvPr>
            <p:ph type="title"/>
          </p:nvPr>
        </p:nvSpPr>
        <p:spPr bwMode="auto">
          <a:xfrm>
            <a:off x="971600" y="0"/>
            <a:ext cx="7056784" cy="685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86360" tIns="43181" rIns="86360" bIns="43181" numCol="1" anchor="ctr" anchorCtr="0" compatLnSpc="1">
            <a:prstTxWarp prst="textNoShape">
              <a:avLst/>
            </a:prstTxWarp>
          </a:bodyPr>
          <a:lstStyle/>
          <a:p>
            <a:pPr lvl="0"/>
            <a:r>
              <a:rPr lang="en-US" dirty="0"/>
              <a:t>Click to edit Master title style</a:t>
            </a:r>
          </a:p>
        </p:txBody>
      </p:sp>
      <p:sp>
        <p:nvSpPr>
          <p:cNvPr id="18" name="Rectangle 65"/>
          <p:cNvSpPr>
            <a:spLocks noChangeArrowheads="1"/>
          </p:cNvSpPr>
          <p:nvPr userDrawn="1"/>
        </p:nvSpPr>
        <p:spPr bwMode="auto">
          <a:xfrm rot="16200000">
            <a:off x="-2935551" y="3669506"/>
            <a:ext cx="6096000" cy="2809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91435" tIns="45718" rIns="91435" bIns="45718" anchor="ctr"/>
          <a:lstStyle/>
          <a:p>
            <a:pPr algn="l" eaLnBrk="0" hangingPunct="0">
              <a:spcBef>
                <a:spcPct val="0"/>
              </a:spcBef>
              <a:buClrTx/>
              <a:buSzTx/>
              <a:buFontTx/>
              <a:buNone/>
            </a:pPr>
            <a:r>
              <a:rPr lang="en-US" sz="1100" dirty="0">
                <a:solidFill>
                  <a:schemeClr val="bg2"/>
                </a:solidFill>
                <a:latin typeface="Arial"/>
                <a:cs typeface="Arial"/>
              </a:rPr>
              <a:t>A first taste of Non-linear Beam Dynamics, CERN</a:t>
            </a:r>
            <a:r>
              <a:rPr lang="en-US" sz="1100" baseline="0" dirty="0">
                <a:solidFill>
                  <a:schemeClr val="bg2"/>
                </a:solidFill>
                <a:latin typeface="Arial"/>
                <a:cs typeface="Arial"/>
              </a:rPr>
              <a:t> Accelerator School</a:t>
            </a:r>
            <a:r>
              <a:rPr lang="en-US" sz="1100" dirty="0">
                <a:solidFill>
                  <a:schemeClr val="bg2"/>
                </a:solidFill>
                <a:latin typeface="Arial"/>
                <a:cs typeface="Arial"/>
              </a:rPr>
              <a:t>, September/October</a:t>
            </a:r>
            <a:r>
              <a:rPr lang="en-US" sz="1100" baseline="0" dirty="0">
                <a:solidFill>
                  <a:schemeClr val="bg2"/>
                </a:solidFill>
                <a:latin typeface="Arial"/>
                <a:cs typeface="Arial"/>
              </a:rPr>
              <a:t> </a:t>
            </a:r>
            <a:r>
              <a:rPr lang="en-US" sz="1100" dirty="0">
                <a:solidFill>
                  <a:schemeClr val="bg2"/>
                </a:solidFill>
                <a:latin typeface="Arial"/>
                <a:cs typeface="Arial"/>
              </a:rPr>
              <a:t> 2022</a:t>
            </a:r>
            <a:endParaRPr lang="en-US" sz="1200" dirty="0">
              <a:solidFill>
                <a:schemeClr val="bg2"/>
              </a:solidFill>
              <a:latin typeface="Arial"/>
              <a:cs typeface="Arial"/>
            </a:endParaRPr>
          </a:p>
        </p:txBody>
      </p:sp>
    </p:spTree>
  </p:cSld>
  <p:clrMap bg1="lt1" tx1="dk1" bg2="lt2" tx2="dk2" accent1="accent1" accent2="accent2" accent3="accent3" accent4="accent4" accent5="accent5" accent6="accent6" hlink="hlink" folHlink="folHlink"/>
  <p:sldLayoutIdLst>
    <p:sldLayoutId id="2147483780" r:id="rId1"/>
    <p:sldLayoutId id="2147483769" r:id="rId2"/>
    <p:sldLayoutId id="2147483770" r:id="rId3"/>
    <p:sldLayoutId id="2147483771" r:id="rId4"/>
    <p:sldLayoutId id="2147483772" r:id="rId5"/>
    <p:sldLayoutId id="2147483773" r:id="rId6"/>
    <p:sldLayoutId id="2147483774" r:id="rId7"/>
    <p:sldLayoutId id="2147483775" r:id="rId8"/>
    <p:sldLayoutId id="2147483776" r:id="rId9"/>
    <p:sldLayoutId id="2147483777" r:id="rId10"/>
    <p:sldLayoutId id="2147483778" r:id="rId11"/>
    <p:sldLayoutId id="2147483779" r:id="rId12"/>
  </p:sldLayoutIdLst>
  <p:txStyles>
    <p:titleStyle>
      <a:lvl1pPr algn="ctr" rtl="0" eaLnBrk="0" fontAlgn="base" hangingPunct="0">
        <a:spcBef>
          <a:spcPct val="0"/>
        </a:spcBef>
        <a:spcAft>
          <a:spcPct val="0"/>
        </a:spcAft>
        <a:defRPr sz="2800" b="1">
          <a:solidFill>
            <a:schemeClr val="bg1"/>
          </a:solidFill>
          <a:latin typeface="Arial"/>
          <a:ea typeface="ＭＳ Ｐゴシック" charset="-128"/>
          <a:cs typeface="Arial"/>
        </a:defRPr>
      </a:lvl1pPr>
      <a:lvl2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2pPr>
      <a:lvl3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3pPr>
      <a:lvl4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4pPr>
      <a:lvl5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5pPr>
      <a:lvl6pPr marL="457200" algn="l" rtl="0" fontAlgn="base">
        <a:spcBef>
          <a:spcPct val="0"/>
        </a:spcBef>
        <a:spcAft>
          <a:spcPct val="0"/>
        </a:spcAft>
        <a:defRPr sz="3200">
          <a:solidFill>
            <a:schemeClr val="bg1"/>
          </a:solidFill>
          <a:latin typeface="Palatino" pitchFamily="-112" charset="0"/>
        </a:defRPr>
      </a:lvl6pPr>
      <a:lvl7pPr marL="914400" algn="l" rtl="0" fontAlgn="base">
        <a:spcBef>
          <a:spcPct val="0"/>
        </a:spcBef>
        <a:spcAft>
          <a:spcPct val="0"/>
        </a:spcAft>
        <a:defRPr sz="3200">
          <a:solidFill>
            <a:schemeClr val="bg1"/>
          </a:solidFill>
          <a:latin typeface="Palatino" pitchFamily="-112" charset="0"/>
        </a:defRPr>
      </a:lvl7pPr>
      <a:lvl8pPr marL="1371600" algn="l" rtl="0" fontAlgn="base">
        <a:spcBef>
          <a:spcPct val="0"/>
        </a:spcBef>
        <a:spcAft>
          <a:spcPct val="0"/>
        </a:spcAft>
        <a:defRPr sz="3200">
          <a:solidFill>
            <a:schemeClr val="bg1"/>
          </a:solidFill>
          <a:latin typeface="Palatino" pitchFamily="-112" charset="0"/>
        </a:defRPr>
      </a:lvl8pPr>
      <a:lvl9pPr marL="1828800" algn="l" rtl="0" fontAlgn="base">
        <a:spcBef>
          <a:spcPct val="0"/>
        </a:spcBef>
        <a:spcAft>
          <a:spcPct val="0"/>
        </a:spcAft>
        <a:defRPr sz="3200">
          <a:solidFill>
            <a:schemeClr val="bg1"/>
          </a:solidFill>
          <a:latin typeface="Palatino" pitchFamily="-112" charset="0"/>
        </a:defRPr>
      </a:lvl9pPr>
    </p:titleStyle>
    <p:bodyStyle>
      <a:lvl1pPr marL="342900" indent="-342900" algn="l" rtl="0" eaLnBrk="0" fontAlgn="base" hangingPunct="0">
        <a:spcBef>
          <a:spcPts val="624"/>
        </a:spcBef>
        <a:spcAft>
          <a:spcPct val="0"/>
        </a:spcAft>
        <a:buClr>
          <a:srgbClr val="1B3D8D"/>
        </a:buClr>
        <a:buFont typeface="Wingdings" charset="0"/>
        <a:buChar char="n"/>
        <a:defRPr sz="2000">
          <a:solidFill>
            <a:schemeClr val="tx1"/>
          </a:solidFill>
          <a:latin typeface="Arial"/>
          <a:ea typeface="ＭＳ Ｐゴシック" charset="-128"/>
          <a:cs typeface="Arial"/>
        </a:defRPr>
      </a:lvl1pPr>
      <a:lvl2pPr marL="742950" indent="-285750" algn="l" rtl="0" eaLnBrk="0" fontAlgn="base" hangingPunct="0">
        <a:spcBef>
          <a:spcPct val="20000"/>
        </a:spcBef>
        <a:spcAft>
          <a:spcPct val="0"/>
        </a:spcAft>
        <a:buClr>
          <a:srgbClr val="1B3D8D"/>
        </a:buClr>
        <a:buSzPct val="80000"/>
        <a:buFont typeface="Wingdings" charset="0"/>
        <a:buChar char="q"/>
        <a:defRPr sz="1800">
          <a:solidFill>
            <a:schemeClr val="tx1"/>
          </a:solidFill>
          <a:latin typeface="Arial"/>
          <a:ea typeface="ＭＳ Ｐゴシック" pitchFamily="-112" charset="-128"/>
          <a:cs typeface="Arial"/>
        </a:defRPr>
      </a:lvl2pPr>
      <a:lvl3pPr marL="1143000" indent="-228600" algn="l" rtl="0" eaLnBrk="0" fontAlgn="base" hangingPunct="0">
        <a:spcBef>
          <a:spcPct val="20000"/>
        </a:spcBef>
        <a:spcAft>
          <a:spcPct val="0"/>
        </a:spcAft>
        <a:buClr>
          <a:srgbClr val="1B3D8D"/>
        </a:buClr>
        <a:buFont typeface="Wingdings" charset="0"/>
        <a:buChar char="n"/>
        <a:defRPr sz="1600">
          <a:solidFill>
            <a:schemeClr val="tx1"/>
          </a:solidFill>
          <a:latin typeface="Arial"/>
          <a:ea typeface="ＭＳ Ｐゴシック" pitchFamily="-112" charset="-128"/>
          <a:cs typeface="Arial"/>
        </a:defRPr>
      </a:lvl3pPr>
      <a:lvl4pPr marL="1600200" indent="-228600" algn="l" rtl="0" eaLnBrk="0" fontAlgn="base" hangingPunct="0">
        <a:spcBef>
          <a:spcPct val="20000"/>
        </a:spcBef>
        <a:spcAft>
          <a:spcPct val="0"/>
        </a:spcAft>
        <a:buClr>
          <a:srgbClr val="1B3D8D"/>
        </a:buClr>
        <a:buFont typeface="Wingdings" charset="0"/>
        <a:buChar char="q"/>
        <a:defRPr sz="1400">
          <a:solidFill>
            <a:schemeClr val="tx1"/>
          </a:solidFill>
          <a:latin typeface="Arial"/>
          <a:ea typeface="ＭＳ Ｐゴシック" pitchFamily="-112" charset="-128"/>
          <a:cs typeface="Arial"/>
        </a:defRPr>
      </a:lvl4pPr>
      <a:lvl5pPr marL="2057400" indent="-228600" algn="l" rtl="0" eaLnBrk="0" fontAlgn="base" hangingPunct="0">
        <a:spcBef>
          <a:spcPct val="20000"/>
        </a:spcBef>
        <a:spcAft>
          <a:spcPct val="0"/>
        </a:spcAft>
        <a:buClr>
          <a:srgbClr val="1B3D8D"/>
        </a:buClr>
        <a:buFont typeface="Wingdings" charset="0"/>
        <a:buChar char="n"/>
        <a:defRPr sz="1400">
          <a:solidFill>
            <a:schemeClr val="tx1"/>
          </a:solidFill>
          <a:latin typeface="Arial"/>
          <a:ea typeface="ＭＳ Ｐゴシック" pitchFamily="-112" charset="-128"/>
          <a:cs typeface="Arial"/>
        </a:defRPr>
      </a:lvl5pPr>
      <a:lvl6pPr marL="2514600" indent="-228600" algn="l" rtl="0" fontAlgn="base">
        <a:spcBef>
          <a:spcPct val="20000"/>
        </a:spcBef>
        <a:spcAft>
          <a:spcPct val="0"/>
        </a:spcAft>
        <a:buClr>
          <a:schemeClr val="bg2"/>
        </a:buClr>
        <a:buFont typeface="Wingdings" pitchFamily="-112" charset="2"/>
        <a:buChar char="n"/>
        <a:defRPr sz="2000">
          <a:solidFill>
            <a:schemeClr val="tx1"/>
          </a:solidFill>
          <a:latin typeface="+mn-lt"/>
          <a:ea typeface="ＭＳ Ｐゴシック" pitchFamily="-112" charset="-128"/>
        </a:defRPr>
      </a:lvl6pPr>
      <a:lvl7pPr marL="2971800" indent="-228600" algn="l" rtl="0" fontAlgn="base">
        <a:spcBef>
          <a:spcPct val="20000"/>
        </a:spcBef>
        <a:spcAft>
          <a:spcPct val="0"/>
        </a:spcAft>
        <a:buClr>
          <a:schemeClr val="bg2"/>
        </a:buClr>
        <a:buFont typeface="Wingdings" pitchFamily="-112" charset="2"/>
        <a:buChar char="n"/>
        <a:defRPr sz="2000">
          <a:solidFill>
            <a:schemeClr val="tx1"/>
          </a:solidFill>
          <a:latin typeface="+mn-lt"/>
          <a:ea typeface="ＭＳ Ｐゴシック" pitchFamily="-112" charset="-128"/>
        </a:defRPr>
      </a:lvl7pPr>
      <a:lvl8pPr marL="3429000" indent="-228600" algn="l" rtl="0" fontAlgn="base">
        <a:spcBef>
          <a:spcPct val="20000"/>
        </a:spcBef>
        <a:spcAft>
          <a:spcPct val="0"/>
        </a:spcAft>
        <a:buClr>
          <a:schemeClr val="bg2"/>
        </a:buClr>
        <a:buFont typeface="Wingdings" pitchFamily="-112" charset="2"/>
        <a:buChar char="n"/>
        <a:defRPr sz="2000">
          <a:solidFill>
            <a:schemeClr val="tx1"/>
          </a:solidFill>
          <a:latin typeface="+mn-lt"/>
          <a:ea typeface="ＭＳ Ｐゴシック" pitchFamily="-112" charset="-128"/>
        </a:defRPr>
      </a:lvl8pPr>
      <a:lvl9pPr marL="3886200" indent="-228600" algn="l" rtl="0" fontAlgn="base">
        <a:spcBef>
          <a:spcPct val="20000"/>
        </a:spcBef>
        <a:spcAft>
          <a:spcPct val="0"/>
        </a:spcAft>
        <a:buClr>
          <a:schemeClr val="bg2"/>
        </a:buClr>
        <a:buFont typeface="Wingdings" pitchFamily="-112" charset="2"/>
        <a:buChar char="n"/>
        <a:defRPr sz="2000">
          <a:solidFill>
            <a:schemeClr val="tx1"/>
          </a:solidFill>
          <a:latin typeface="+mn-lt"/>
          <a:ea typeface="ＭＳ Ｐゴシック" pitchFamily="-112"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20.emf"/><Relationship Id="rId1" Type="http://schemas.openxmlformats.org/officeDocument/2006/relationships/slideLayout" Target="../slideLayouts/slideLayout2.xml"/><Relationship Id="rId4" Type="http://schemas.openxmlformats.org/officeDocument/2006/relationships/image" Target="../media/image21.emf"/></Relationships>
</file>

<file path=ppt/slides/_rels/slide19.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image" Target="../media/image22.emf"/><Relationship Id="rId1" Type="http://schemas.openxmlformats.org/officeDocument/2006/relationships/slideLayout" Target="../slideLayouts/slideLayout2.xml"/><Relationship Id="rId5" Type="http://schemas.openxmlformats.org/officeDocument/2006/relationships/image" Target="../media/image25.emf"/><Relationship Id="rId4" Type="http://schemas.openxmlformats.org/officeDocument/2006/relationships/image" Target="../media/image24.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6.e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7.e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8.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4.png"/><Relationship Id="rId1" Type="http://schemas.openxmlformats.org/officeDocument/2006/relationships/slideLayout" Target="../slideLayouts/slideLayout2.xml"/><Relationship Id="rId6" Type="http://schemas.openxmlformats.org/officeDocument/2006/relationships/image" Target="../media/image37.emf"/><Relationship Id="rId5" Type="http://schemas.openxmlformats.org/officeDocument/2006/relationships/image" Target="../media/image36.emf"/><Relationship Id="rId4" Type="http://schemas.openxmlformats.org/officeDocument/2006/relationships/image" Target="../media/image3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9.emf"/><Relationship Id="rId2" Type="http://schemas.openxmlformats.org/officeDocument/2006/relationships/image" Target="../media/image38.em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41.emf"/><Relationship Id="rId2" Type="http://schemas.openxmlformats.org/officeDocument/2006/relationships/image" Target="../media/image40.emf"/><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8" Type="http://schemas.openxmlformats.org/officeDocument/2006/relationships/image" Target="../media/image48.png"/><Relationship Id="rId3" Type="http://schemas.openxmlformats.org/officeDocument/2006/relationships/image" Target="../media/image43.emf"/><Relationship Id="rId7" Type="http://schemas.openxmlformats.org/officeDocument/2006/relationships/image" Target="../media/image47.emf"/><Relationship Id="rId2" Type="http://schemas.openxmlformats.org/officeDocument/2006/relationships/image" Target="../media/image42.emf"/><Relationship Id="rId1" Type="http://schemas.openxmlformats.org/officeDocument/2006/relationships/slideLayout" Target="../slideLayouts/slideLayout2.xml"/><Relationship Id="rId6" Type="http://schemas.openxmlformats.org/officeDocument/2006/relationships/image" Target="../media/image46.emf"/><Relationship Id="rId5" Type="http://schemas.openxmlformats.org/officeDocument/2006/relationships/image" Target="../media/image45.emf"/><Relationship Id="rId4" Type="http://schemas.openxmlformats.org/officeDocument/2006/relationships/image" Target="../media/image44.emf"/></Relationships>
</file>

<file path=ppt/slides/_rels/slide34.xml.rels><?xml version="1.0" encoding="UTF-8" standalone="yes"?>
<Relationships xmlns="http://schemas.openxmlformats.org/package/2006/relationships"><Relationship Id="rId2" Type="http://schemas.openxmlformats.org/officeDocument/2006/relationships/image" Target="../media/image49.tiff"/><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51.emf"/><Relationship Id="rId2" Type="http://schemas.openxmlformats.org/officeDocument/2006/relationships/image" Target="../media/image50.emf"/><Relationship Id="rId1" Type="http://schemas.openxmlformats.org/officeDocument/2006/relationships/slideLayout" Target="../slideLayouts/slideLayout2.xml"/><Relationship Id="rId4" Type="http://schemas.openxmlformats.org/officeDocument/2006/relationships/image" Target="../media/image52.emf"/></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54.emf"/><Relationship Id="rId2" Type="http://schemas.openxmlformats.org/officeDocument/2006/relationships/image" Target="../media/image53.emf"/><Relationship Id="rId1" Type="http://schemas.openxmlformats.org/officeDocument/2006/relationships/slideLayout" Target="../slideLayouts/slideLayout2.xml"/><Relationship Id="rId5" Type="http://schemas.openxmlformats.org/officeDocument/2006/relationships/image" Target="../media/image56.emf"/><Relationship Id="rId4" Type="http://schemas.openxmlformats.org/officeDocument/2006/relationships/image" Target="../media/image55.emf"/></Relationships>
</file>

<file path=ppt/slides/_rels/slide38.xml.rels><?xml version="1.0" encoding="UTF-8" standalone="yes"?>
<Relationships xmlns="http://schemas.openxmlformats.org/package/2006/relationships"><Relationship Id="rId3" Type="http://schemas.openxmlformats.org/officeDocument/2006/relationships/image" Target="../media/image58.emf"/><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60.emf"/><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62.emf"/><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63.emf"/><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2.xml"/><Relationship Id="rId5" Type="http://schemas.openxmlformats.org/officeDocument/2006/relationships/image" Target="../media/image67.emf"/><Relationship Id="rId4" Type="http://schemas.openxmlformats.org/officeDocument/2006/relationships/image" Target="../media/image66.emf"/></Relationships>
</file>

<file path=ppt/slides/_rels/slide43.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2.png"/><Relationship Id="rId1" Type="http://schemas.openxmlformats.org/officeDocument/2006/relationships/slideLayout" Target="../slideLayouts/slideLayout2.xml"/><Relationship Id="rId5" Type="http://schemas.openxmlformats.org/officeDocument/2006/relationships/image" Target="../media/image75.png"/><Relationship Id="rId4" Type="http://schemas.openxmlformats.org/officeDocument/2006/relationships/image" Target="../media/image74.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77.tiff"/><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Layout" Target="../slideLayouts/slideLayout2.xml"/><Relationship Id="rId6" Type="http://schemas.openxmlformats.org/officeDocument/2006/relationships/image" Target="../media/image7.emf"/><Relationship Id="rId5" Type="http://schemas.openxmlformats.org/officeDocument/2006/relationships/image" Target="../media/image6.emf"/><Relationship Id="rId4" Type="http://schemas.openxmlformats.org/officeDocument/2006/relationships/image" Target="../media/image5.emf"/></Relationships>
</file>

<file path=ppt/slides/_rels/slide9.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3"/>
          <p:cNvSpPr>
            <a:spLocks noGrp="1" noChangeArrowheads="1"/>
          </p:cNvSpPr>
          <p:nvPr>
            <p:ph type="ctrTitle"/>
          </p:nvPr>
        </p:nvSpPr>
        <p:spPr>
          <a:xfrm>
            <a:off x="107504" y="2373313"/>
            <a:ext cx="8928546" cy="1776412"/>
          </a:xfrm>
        </p:spPr>
        <p:txBody>
          <a:bodyPr/>
          <a:lstStyle/>
          <a:p>
            <a:pPr algn="ctr" eaLnBrk="1" hangingPunct="1"/>
            <a:r>
              <a:rPr lang="en-US" sz="4800" b="1" dirty="0">
                <a:solidFill>
                  <a:schemeClr val="bg2"/>
                </a:solidFill>
                <a:latin typeface="Arial"/>
                <a:ea typeface="ＭＳ Ｐゴシック" charset="0"/>
                <a:cs typeface="Arial"/>
              </a:rPr>
              <a:t>A first taste of </a:t>
            </a:r>
            <a:br>
              <a:rPr lang="en-US" sz="4800" b="1" dirty="0">
                <a:solidFill>
                  <a:schemeClr val="bg2"/>
                </a:solidFill>
                <a:latin typeface="Arial"/>
                <a:ea typeface="ＭＳ Ｐゴシック" charset="0"/>
                <a:cs typeface="Arial"/>
              </a:rPr>
            </a:br>
            <a:r>
              <a:rPr lang="en-US" sz="4800" b="1" dirty="0">
                <a:solidFill>
                  <a:schemeClr val="bg2"/>
                </a:solidFill>
                <a:latin typeface="Arial"/>
                <a:ea typeface="ＭＳ Ｐゴシック" charset="0"/>
                <a:cs typeface="Arial"/>
              </a:rPr>
              <a:t>Non-Linear Beam Dynamics</a:t>
            </a:r>
            <a:br>
              <a:rPr lang="en-US" sz="4800" b="1" dirty="0">
                <a:solidFill>
                  <a:schemeClr val="bg2"/>
                </a:solidFill>
                <a:latin typeface="Arial"/>
                <a:ea typeface="ＭＳ Ｐゴシック" charset="0"/>
                <a:cs typeface="Arial"/>
              </a:rPr>
            </a:br>
            <a:r>
              <a:rPr lang="en-US" sz="1200" b="1" dirty="0">
                <a:solidFill>
                  <a:schemeClr val="bg2"/>
                </a:solidFill>
                <a:latin typeface="Arial"/>
                <a:ea typeface="ＭＳ Ｐゴシック" charset="0"/>
                <a:cs typeface="Arial"/>
              </a:rPr>
              <a:t> </a:t>
            </a:r>
            <a:br>
              <a:rPr lang="en-US" b="1" dirty="0">
                <a:solidFill>
                  <a:schemeClr val="bg2"/>
                </a:solidFill>
                <a:latin typeface="Arial"/>
                <a:ea typeface="ＭＳ Ｐゴシック" charset="0"/>
                <a:cs typeface="Arial"/>
              </a:rPr>
            </a:br>
            <a:r>
              <a:rPr lang="en-US" sz="2800" b="1" dirty="0">
                <a:solidFill>
                  <a:schemeClr val="tx1"/>
                </a:solidFill>
                <a:latin typeface="Arial"/>
                <a:ea typeface="ＭＳ Ｐゴシック" charset="0"/>
                <a:cs typeface="Arial"/>
              </a:rPr>
              <a:t>Hannes Bartosik</a:t>
            </a:r>
            <a:br>
              <a:rPr lang="en-US" sz="2800" b="1" dirty="0">
                <a:solidFill>
                  <a:schemeClr val="tx1"/>
                </a:solidFill>
                <a:latin typeface="Arial"/>
                <a:ea typeface="ＭＳ Ｐゴシック" charset="0"/>
                <a:cs typeface="Arial"/>
              </a:rPr>
            </a:br>
            <a:r>
              <a:rPr lang="en-US" sz="2000" b="1" dirty="0">
                <a:solidFill>
                  <a:schemeClr val="tx1"/>
                </a:solidFill>
                <a:latin typeface="Arial"/>
                <a:ea typeface="ＭＳ Ｐゴシック" charset="0"/>
                <a:cs typeface="Arial"/>
              </a:rPr>
              <a:t>Accelerator and Beam Physics group</a:t>
            </a:r>
            <a:br>
              <a:rPr lang="en-US" sz="2000" b="1" dirty="0">
                <a:solidFill>
                  <a:schemeClr val="tx1"/>
                </a:solidFill>
                <a:latin typeface="Arial"/>
                <a:ea typeface="ＭＳ Ｐゴシック" charset="0"/>
                <a:cs typeface="Arial"/>
              </a:rPr>
            </a:br>
            <a:r>
              <a:rPr lang="en-US" sz="2000" b="1" dirty="0">
                <a:solidFill>
                  <a:schemeClr val="tx1"/>
                </a:solidFill>
                <a:latin typeface="Arial"/>
                <a:ea typeface="ＭＳ Ｐゴシック" charset="0"/>
                <a:cs typeface="Arial"/>
              </a:rPr>
              <a:t>Beams Department</a:t>
            </a:r>
            <a:br>
              <a:rPr lang="en-US" sz="2000" b="1" dirty="0">
                <a:solidFill>
                  <a:schemeClr val="tx1"/>
                </a:solidFill>
                <a:latin typeface="Arial"/>
                <a:ea typeface="ＭＳ Ｐゴシック" charset="0"/>
                <a:cs typeface="Arial"/>
              </a:rPr>
            </a:br>
            <a:r>
              <a:rPr lang="en-US" sz="2000" b="1" dirty="0">
                <a:solidFill>
                  <a:schemeClr val="tx1"/>
                </a:solidFill>
                <a:latin typeface="Arial"/>
                <a:ea typeface="ＭＳ Ｐゴシック" charset="0"/>
                <a:cs typeface="Arial"/>
              </a:rPr>
              <a:t>CERN</a:t>
            </a:r>
          </a:p>
        </p:txBody>
      </p:sp>
      <p:sp>
        <p:nvSpPr>
          <p:cNvPr id="5122" name="Rectangle 4"/>
          <p:cNvSpPr>
            <a:spLocks noGrp="1" noChangeArrowheads="1"/>
          </p:cNvSpPr>
          <p:nvPr>
            <p:ph type="subTitle" idx="1"/>
          </p:nvPr>
        </p:nvSpPr>
        <p:spPr>
          <a:xfrm>
            <a:off x="304924" y="5233988"/>
            <a:ext cx="8534152" cy="1219200"/>
          </a:xfrm>
        </p:spPr>
        <p:txBody>
          <a:bodyPr/>
          <a:lstStyle/>
          <a:p>
            <a:pPr eaLnBrk="1" hangingPunct="1">
              <a:buFont typeface="Wingdings" charset="0"/>
              <a:buNone/>
            </a:pPr>
            <a:r>
              <a:rPr lang="en-US" sz="1800" b="1" dirty="0">
                <a:latin typeface="Arial"/>
                <a:ea typeface="ＭＳ Ｐゴシック" charset="0"/>
                <a:cs typeface="Arial"/>
              </a:rPr>
              <a:t>CERN Accelerator School</a:t>
            </a:r>
          </a:p>
          <a:p>
            <a:pPr eaLnBrk="1" hangingPunct="1"/>
            <a:r>
              <a:rPr lang="en-US" sz="1800" dirty="0">
                <a:latin typeface="Arial"/>
                <a:cs typeface="Arial"/>
              </a:rPr>
              <a:t>Introduction to Accelerator Physics 2022</a:t>
            </a:r>
            <a:endParaRPr lang="en-US" sz="1800" b="1" dirty="0">
              <a:latin typeface="Arial"/>
              <a:ea typeface="ＭＳ Ｐゴシック" charset="0"/>
              <a:cs typeface="Arial"/>
            </a:endParaRPr>
          </a:p>
          <a:p>
            <a:pPr eaLnBrk="1" hangingPunct="1"/>
            <a:r>
              <a:rPr lang="en-US" sz="1800" dirty="0">
                <a:latin typeface="Arial"/>
                <a:cs typeface="Arial"/>
              </a:rPr>
              <a:t>Kaunas, Lithuania</a:t>
            </a:r>
          </a:p>
          <a:p>
            <a:pPr eaLnBrk="1" hangingPunct="1"/>
            <a:r>
              <a:rPr lang="en-US" sz="1800" dirty="0">
                <a:latin typeface="Arial"/>
                <a:ea typeface="ＭＳ Ｐゴシック" charset="0"/>
                <a:cs typeface="Arial"/>
              </a:rPr>
              <a:t>18 September – 1 October 2022</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 of a simple storage ring</a:t>
            </a:r>
          </a:p>
        </p:txBody>
      </p:sp>
      <p:pic>
        <p:nvPicPr>
          <p:cNvPr id="5" name="Picture 4" descr="plotSxtMu020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35696" y="1412776"/>
            <a:ext cx="5229200" cy="5229200"/>
          </a:xfrm>
          <a:prstGeom prst="rect">
            <a:avLst/>
          </a:prstGeom>
        </p:spPr>
      </p:pic>
      <p:pic>
        <p:nvPicPr>
          <p:cNvPr id="10" name="Picture 9" descr="mu_x_=_0.202_tim.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07904" y="1124744"/>
            <a:ext cx="2133600" cy="279400"/>
          </a:xfrm>
          <a:prstGeom prst="rect">
            <a:avLst/>
          </a:prstGeom>
        </p:spPr>
      </p:pic>
    </p:spTree>
    <p:extLst>
      <p:ext uri="{BB962C8B-B14F-4D97-AF65-F5344CB8AC3E}">
        <p14:creationId xmlns:p14="http://schemas.microsoft.com/office/powerpoint/2010/main" val="41072885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 of a simple storage ring</a:t>
            </a:r>
          </a:p>
        </p:txBody>
      </p:sp>
      <p:pic>
        <p:nvPicPr>
          <p:cNvPr id="10" name="Picture 9" descr="plotSxtMu025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35696" y="1412776"/>
            <a:ext cx="5229200" cy="5229200"/>
          </a:xfrm>
          <a:prstGeom prst="rect">
            <a:avLst/>
          </a:prstGeom>
        </p:spPr>
      </p:pic>
      <p:pic>
        <p:nvPicPr>
          <p:cNvPr id="11" name="Picture 10" descr="mu_x_=_0.252_tim.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07904" y="1124744"/>
            <a:ext cx="2133600" cy="279400"/>
          </a:xfrm>
          <a:prstGeom prst="rect">
            <a:avLst/>
          </a:prstGeom>
        </p:spPr>
      </p:pic>
    </p:spTree>
    <p:extLst>
      <p:ext uri="{BB962C8B-B14F-4D97-AF65-F5344CB8AC3E}">
        <p14:creationId xmlns:p14="http://schemas.microsoft.com/office/powerpoint/2010/main" val="19324662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 of a simple storage ring</a:t>
            </a:r>
          </a:p>
        </p:txBody>
      </p:sp>
      <p:pic>
        <p:nvPicPr>
          <p:cNvPr id="10" name="Picture 9" descr="plotSxtMu0330.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35696" y="1412776"/>
            <a:ext cx="5229200" cy="5229200"/>
          </a:xfrm>
          <a:prstGeom prst="rect">
            <a:avLst/>
          </a:prstGeom>
        </p:spPr>
      </p:pic>
      <p:pic>
        <p:nvPicPr>
          <p:cNvPr id="11" name="Picture 10" descr="mu_x_=_0.330_tim.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07904" y="1124744"/>
            <a:ext cx="2133600" cy="279400"/>
          </a:xfrm>
          <a:prstGeom prst="rect">
            <a:avLst/>
          </a:prstGeom>
        </p:spPr>
      </p:pic>
    </p:spTree>
    <p:extLst>
      <p:ext uri="{BB962C8B-B14F-4D97-AF65-F5344CB8AC3E}">
        <p14:creationId xmlns:p14="http://schemas.microsoft.com/office/powerpoint/2010/main" val="12545156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 of a simple storage ring</a:t>
            </a:r>
          </a:p>
        </p:txBody>
      </p:sp>
      <p:pic>
        <p:nvPicPr>
          <p:cNvPr id="10" name="Picture 9" descr="plotSxtMu040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35696" y="1412776"/>
            <a:ext cx="5229200" cy="5229200"/>
          </a:xfrm>
          <a:prstGeom prst="rect">
            <a:avLst/>
          </a:prstGeom>
        </p:spPr>
      </p:pic>
      <p:pic>
        <p:nvPicPr>
          <p:cNvPr id="11" name="Picture 10" descr="mu_x_=_0.402_tim.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07904" y="1124744"/>
            <a:ext cx="2133600" cy="279400"/>
          </a:xfrm>
          <a:prstGeom prst="rect">
            <a:avLst/>
          </a:prstGeom>
        </p:spPr>
      </p:pic>
    </p:spTree>
    <p:extLst>
      <p:ext uri="{BB962C8B-B14F-4D97-AF65-F5344CB8AC3E}">
        <p14:creationId xmlns:p14="http://schemas.microsoft.com/office/powerpoint/2010/main" val="22790550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 of a simple storage ring</a:t>
            </a:r>
          </a:p>
        </p:txBody>
      </p:sp>
      <p:pic>
        <p:nvPicPr>
          <p:cNvPr id="10" name="Picture 9" descr="plotSxtMu0490.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35696" y="1412776"/>
            <a:ext cx="5229200" cy="5229200"/>
          </a:xfrm>
          <a:prstGeom prst="rect">
            <a:avLst/>
          </a:prstGeom>
        </p:spPr>
      </p:pic>
      <p:pic>
        <p:nvPicPr>
          <p:cNvPr id="11" name="Picture 10" descr="mu_x_=_0.490_tim.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07904" y="1124744"/>
            <a:ext cx="2133600" cy="279400"/>
          </a:xfrm>
          <a:prstGeom prst="rect">
            <a:avLst/>
          </a:prstGeom>
        </p:spPr>
      </p:pic>
    </p:spTree>
    <p:extLst>
      <p:ext uri="{BB962C8B-B14F-4D97-AF65-F5344CB8AC3E}">
        <p14:creationId xmlns:p14="http://schemas.microsoft.com/office/powerpoint/2010/main" val="360314035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Some observations</a:t>
            </a:r>
          </a:p>
        </p:txBody>
      </p:sp>
      <p:sp>
        <p:nvSpPr>
          <p:cNvPr id="3" name="Content Placeholder 2"/>
          <p:cNvSpPr>
            <a:spLocks noGrp="1"/>
          </p:cNvSpPr>
          <p:nvPr>
            <p:ph idx="1"/>
          </p:nvPr>
        </p:nvSpPr>
        <p:spPr>
          <a:xfrm>
            <a:off x="467544" y="980728"/>
            <a:ext cx="8335144" cy="5135563"/>
          </a:xfrm>
        </p:spPr>
        <p:txBody>
          <a:bodyPr/>
          <a:lstStyle/>
          <a:p>
            <a:r>
              <a:rPr lang="en-US" b="1" dirty="0"/>
              <a:t>There are some interesting features in these phase space portraits to which it is worth drawing attention: </a:t>
            </a:r>
          </a:p>
          <a:p>
            <a:pPr lvl="1"/>
            <a:r>
              <a:rPr lang="en-US" dirty="0"/>
              <a:t>For small amplitudes (small x and </a:t>
            </a:r>
            <a:r>
              <a:rPr lang="en-US" dirty="0" err="1"/>
              <a:t>p</a:t>
            </a:r>
            <a:r>
              <a:rPr lang="en-US" baseline="-25000" dirty="0" err="1"/>
              <a:t>x</a:t>
            </a:r>
            <a:r>
              <a:rPr lang="en-US" dirty="0"/>
              <a:t>), </a:t>
            </a:r>
            <a:r>
              <a:rPr lang="en-US" b="1" dirty="0"/>
              <a:t>particles trace out closed loops around the origin</a:t>
            </a:r>
            <a:r>
              <a:rPr lang="en-US" dirty="0"/>
              <a:t>: this is what we expect for a linear map</a:t>
            </a:r>
          </a:p>
          <a:p>
            <a:pPr lvl="1"/>
            <a:r>
              <a:rPr lang="en-US" dirty="0"/>
              <a:t>As the </a:t>
            </a:r>
            <a:r>
              <a:rPr lang="en-US" b="1" dirty="0"/>
              <a:t>amplitude is increased</a:t>
            </a:r>
            <a:r>
              <a:rPr lang="en-US" dirty="0"/>
              <a:t>, “</a:t>
            </a:r>
            <a:r>
              <a:rPr lang="en-US" b="1" dirty="0"/>
              <a:t>islands</a:t>
            </a:r>
            <a:r>
              <a:rPr lang="en-US" dirty="0"/>
              <a:t>” appear in phase space: the phase advance (for the linear map) is often close to m/p where m is an integer and p is the number of islands</a:t>
            </a:r>
          </a:p>
          <a:p>
            <a:pPr lvl="1"/>
            <a:r>
              <a:rPr lang="en-US" dirty="0"/>
              <a:t>Sometimes, a larger number of islands appears at larger amplitude</a:t>
            </a:r>
          </a:p>
          <a:p>
            <a:pPr lvl="1"/>
            <a:r>
              <a:rPr lang="en-US" dirty="0"/>
              <a:t>Usually, there is a </a:t>
            </a:r>
            <a:r>
              <a:rPr lang="en-US" b="1" dirty="0"/>
              <a:t>closed curve that divides a region of stable motion from a region of unstable motion</a:t>
            </a:r>
            <a:r>
              <a:rPr lang="en-US" dirty="0"/>
              <a:t>. Outside that curve, the amplitude of particles increases without limit as the map is repeatedly applied</a:t>
            </a:r>
          </a:p>
          <a:p>
            <a:pPr lvl="1"/>
            <a:r>
              <a:rPr lang="en-US" b="1" dirty="0"/>
              <a:t>The area of the stable region depends strongly on the phase advance</a:t>
            </a:r>
            <a:r>
              <a:rPr lang="en-US" dirty="0"/>
              <a:t>: for a phase advance close to 2π/3, it appears that the stable region almost vanishes altogether</a:t>
            </a:r>
          </a:p>
          <a:p>
            <a:pPr lvl="1"/>
            <a:r>
              <a:rPr lang="en-US" dirty="0"/>
              <a:t>As</a:t>
            </a:r>
            <a:r>
              <a:rPr lang="en-US" b="1" dirty="0"/>
              <a:t> the phase advance is increased towards π, the stable area becomes large</a:t>
            </a:r>
            <a:r>
              <a:rPr lang="en-US" dirty="0"/>
              <a:t>, and distortions from the linear ellipse become small</a:t>
            </a:r>
          </a:p>
          <a:p>
            <a:endParaRPr lang="en-US" dirty="0"/>
          </a:p>
        </p:txBody>
      </p:sp>
    </p:spTree>
    <p:extLst>
      <p:ext uri="{BB962C8B-B14F-4D97-AF65-F5344CB8AC3E}">
        <p14:creationId xmlns:p14="http://schemas.microsoft.com/office/powerpoint/2010/main" val="15260798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 </a:t>
            </a:r>
          </a:p>
        </p:txBody>
      </p:sp>
      <p:sp>
        <p:nvSpPr>
          <p:cNvPr id="9" name="Title 1"/>
          <p:cNvSpPr txBox="1">
            <a:spLocks/>
          </p:cNvSpPr>
          <p:nvPr/>
        </p:nvSpPr>
        <p:spPr bwMode="auto">
          <a:xfrm>
            <a:off x="251520" y="2911028"/>
            <a:ext cx="8892480" cy="6619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86360" tIns="43181" rIns="86360" bIns="43181" numCol="1" anchor="ctr" anchorCtr="0" compatLnSpc="1">
            <a:prstTxWarp prst="textNoShape">
              <a:avLst/>
            </a:prstTxWarp>
          </a:bodyPr>
          <a:lstStyle>
            <a:lvl1pPr algn="ctr" rtl="0" eaLnBrk="0" fontAlgn="base" hangingPunct="0">
              <a:spcBef>
                <a:spcPct val="0"/>
              </a:spcBef>
              <a:spcAft>
                <a:spcPct val="0"/>
              </a:spcAft>
              <a:defRPr sz="3200" b="1">
                <a:solidFill>
                  <a:schemeClr val="bg1"/>
                </a:solidFill>
                <a:latin typeface="Arial"/>
                <a:ea typeface="ＭＳ Ｐゴシック" charset="-128"/>
                <a:cs typeface="Arial"/>
              </a:defRPr>
            </a:lvl1pPr>
            <a:lvl2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2pPr>
            <a:lvl3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3pPr>
            <a:lvl4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4pPr>
            <a:lvl5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5pPr>
            <a:lvl6pPr marL="457200" algn="l" rtl="0" fontAlgn="base">
              <a:spcBef>
                <a:spcPct val="0"/>
              </a:spcBef>
              <a:spcAft>
                <a:spcPct val="0"/>
              </a:spcAft>
              <a:defRPr sz="3200">
                <a:solidFill>
                  <a:schemeClr val="bg1"/>
                </a:solidFill>
                <a:latin typeface="Palatino" pitchFamily="-112" charset="0"/>
              </a:defRPr>
            </a:lvl6pPr>
            <a:lvl7pPr marL="914400" algn="l" rtl="0" fontAlgn="base">
              <a:spcBef>
                <a:spcPct val="0"/>
              </a:spcBef>
              <a:spcAft>
                <a:spcPct val="0"/>
              </a:spcAft>
              <a:defRPr sz="3200">
                <a:solidFill>
                  <a:schemeClr val="bg1"/>
                </a:solidFill>
                <a:latin typeface="Palatino" pitchFamily="-112" charset="0"/>
              </a:defRPr>
            </a:lvl7pPr>
            <a:lvl8pPr marL="1371600" algn="l" rtl="0" fontAlgn="base">
              <a:spcBef>
                <a:spcPct val="0"/>
              </a:spcBef>
              <a:spcAft>
                <a:spcPct val="0"/>
              </a:spcAft>
              <a:defRPr sz="3200">
                <a:solidFill>
                  <a:schemeClr val="bg1"/>
                </a:solidFill>
                <a:latin typeface="Palatino" pitchFamily="-112" charset="0"/>
              </a:defRPr>
            </a:lvl8pPr>
            <a:lvl9pPr marL="1828800" algn="l" rtl="0" fontAlgn="base">
              <a:spcBef>
                <a:spcPct val="0"/>
              </a:spcBef>
              <a:spcAft>
                <a:spcPct val="0"/>
              </a:spcAft>
              <a:defRPr sz="3200">
                <a:solidFill>
                  <a:schemeClr val="bg1"/>
                </a:solidFill>
                <a:latin typeface="Palatino" pitchFamily="-112" charset="0"/>
              </a:defRPr>
            </a:lvl9pPr>
          </a:lstStyle>
          <a:p>
            <a:pPr>
              <a:buNone/>
            </a:pPr>
            <a:r>
              <a:rPr lang="en-US" sz="4800" dirty="0">
                <a:solidFill>
                  <a:schemeClr val="tx1"/>
                </a:solidFill>
                <a:ea typeface="ＭＳ Ｐゴシック" charset="0"/>
              </a:rPr>
              <a:t>Eﬀect of phase advance on nonlinear dynamics</a:t>
            </a:r>
          </a:p>
        </p:txBody>
      </p:sp>
    </p:spTree>
    <p:extLst>
      <p:ext uri="{BB962C8B-B14F-4D97-AF65-F5344CB8AC3E}">
        <p14:creationId xmlns:p14="http://schemas.microsoft.com/office/powerpoint/2010/main" val="393084909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Effect of phase advance</a:t>
            </a:r>
          </a:p>
        </p:txBody>
      </p:sp>
      <p:sp>
        <p:nvSpPr>
          <p:cNvPr id="3" name="Content Placeholder 2"/>
          <p:cNvSpPr>
            <a:spLocks noGrp="1"/>
          </p:cNvSpPr>
          <p:nvPr>
            <p:ph idx="1"/>
          </p:nvPr>
        </p:nvSpPr>
        <p:spPr/>
        <p:txBody>
          <a:bodyPr/>
          <a:lstStyle/>
          <a:p>
            <a:r>
              <a:rPr lang="en-US" dirty="0"/>
              <a:t>An important observation is that the </a:t>
            </a:r>
            <a:r>
              <a:rPr lang="en-US" b="1" dirty="0"/>
              <a:t>eﬀect</a:t>
            </a:r>
            <a:r>
              <a:rPr lang="en-US" dirty="0"/>
              <a:t> of the sextupole in the periodic cell </a:t>
            </a:r>
            <a:r>
              <a:rPr lang="en-US" b="1" dirty="0"/>
              <a:t>depends strongly </a:t>
            </a:r>
            <a:r>
              <a:rPr lang="en-US" dirty="0"/>
              <a:t>on the </a:t>
            </a:r>
            <a:r>
              <a:rPr lang="en-US" b="1" dirty="0"/>
              <a:t>phase advance </a:t>
            </a:r>
            <a:r>
              <a:rPr lang="en-US" dirty="0"/>
              <a:t>across the cell</a:t>
            </a:r>
          </a:p>
          <a:p>
            <a:r>
              <a:rPr lang="en-US" dirty="0"/>
              <a:t>We can start to understand the signiﬁcance of the phase advance by considering </a:t>
            </a:r>
            <a:r>
              <a:rPr lang="en-US" b="1" dirty="0"/>
              <a:t>two special cases</a:t>
            </a:r>
            <a:r>
              <a:rPr lang="en-US" dirty="0"/>
              <a:t>:</a:t>
            </a:r>
          </a:p>
          <a:p>
            <a:pPr lvl="1"/>
            <a:r>
              <a:rPr lang="en-US" dirty="0"/>
              <a:t>Phase advance equal to an </a:t>
            </a:r>
            <a:r>
              <a:rPr lang="en-US" b="1" dirty="0"/>
              <a:t>integer </a:t>
            </a:r>
            <a:r>
              <a:rPr lang="en-US" dirty="0"/>
              <a:t>times 2π</a:t>
            </a:r>
          </a:p>
          <a:p>
            <a:pPr lvl="1"/>
            <a:r>
              <a:rPr lang="en-US" dirty="0"/>
              <a:t>Phase advance equal to a </a:t>
            </a:r>
            <a:r>
              <a:rPr lang="en-US" b="1" dirty="0"/>
              <a:t>half integer </a:t>
            </a:r>
            <a:r>
              <a:rPr lang="en-US" dirty="0"/>
              <a:t>times 2π</a:t>
            </a:r>
          </a:p>
          <a:p>
            <a:endParaRPr lang="en-US" dirty="0"/>
          </a:p>
        </p:txBody>
      </p:sp>
    </p:spTree>
    <p:extLst>
      <p:ext uri="{BB962C8B-B14F-4D97-AF65-F5344CB8AC3E}">
        <p14:creationId xmlns:p14="http://schemas.microsoft.com/office/powerpoint/2010/main" val="176714004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Integer tune</a:t>
            </a:r>
          </a:p>
        </p:txBody>
      </p:sp>
      <p:sp>
        <p:nvSpPr>
          <p:cNvPr id="3" name="Content Placeholder 2"/>
          <p:cNvSpPr>
            <a:spLocks noGrp="1"/>
          </p:cNvSpPr>
          <p:nvPr>
            <p:ph idx="1"/>
          </p:nvPr>
        </p:nvSpPr>
        <p:spPr/>
        <p:txBody>
          <a:bodyPr/>
          <a:lstStyle/>
          <a:p>
            <a:pPr marL="342900" lvl="1" indent="-342900">
              <a:buClr>
                <a:schemeClr val="bg2"/>
              </a:buClr>
              <a:buSzTx/>
              <a:buFont typeface="Wingdings" charset="0"/>
              <a:buChar char="n"/>
            </a:pPr>
            <a:r>
              <a:rPr lang="en-US" dirty="0"/>
              <a:t>Let us consider ﬁrst a </a:t>
            </a:r>
            <a:r>
              <a:rPr lang="en-US" b="1" dirty="0"/>
              <a:t>phase advance </a:t>
            </a:r>
            <a:r>
              <a:rPr lang="en-US" dirty="0"/>
              <a:t>equal to an </a:t>
            </a:r>
            <a:r>
              <a:rPr lang="en-US" b="1" dirty="0"/>
              <a:t>integer </a:t>
            </a:r>
            <a:r>
              <a:rPr lang="en-US" dirty="0"/>
              <a:t>times</a:t>
            </a:r>
            <a:r>
              <a:rPr lang="en-US" b="1" dirty="0"/>
              <a:t> </a:t>
            </a:r>
            <a:r>
              <a:rPr lang="en-US" dirty="0"/>
              <a:t>2π. In that case, the linear part of the map is just the identity</a:t>
            </a:r>
          </a:p>
          <a:p>
            <a:endParaRPr lang="en-US" dirty="0"/>
          </a:p>
          <a:p>
            <a:endParaRPr lang="en-US" dirty="0"/>
          </a:p>
          <a:p>
            <a:endParaRPr lang="en-US" dirty="0"/>
          </a:p>
          <a:p>
            <a:r>
              <a:rPr lang="en-US" dirty="0"/>
              <a:t>The </a:t>
            </a:r>
            <a:r>
              <a:rPr lang="en-US" b="1" dirty="0"/>
              <a:t>combined eﬀect </a:t>
            </a:r>
            <a:r>
              <a:rPr lang="en-US" dirty="0"/>
              <a:t>of the </a:t>
            </a:r>
            <a:r>
              <a:rPr lang="en-US" b="1" dirty="0"/>
              <a:t>linear map </a:t>
            </a:r>
            <a:r>
              <a:rPr lang="en-US" dirty="0"/>
              <a:t>and the </a:t>
            </a:r>
            <a:r>
              <a:rPr lang="en-US" b="1" dirty="0"/>
              <a:t>sextupole kick </a:t>
            </a:r>
            <a:r>
              <a:rPr lang="en-US" dirty="0"/>
              <a:t>is:</a:t>
            </a:r>
          </a:p>
          <a:p>
            <a:endParaRPr lang="en-US" dirty="0"/>
          </a:p>
          <a:p>
            <a:endParaRPr lang="en-US" dirty="0"/>
          </a:p>
          <a:p>
            <a:endParaRPr lang="en-US" dirty="0"/>
          </a:p>
          <a:p>
            <a:pPr lvl="3"/>
            <a:endParaRPr lang="en-US" dirty="0"/>
          </a:p>
          <a:p>
            <a:r>
              <a:rPr lang="en-US" dirty="0"/>
              <a:t>Clearly, the </a:t>
            </a:r>
            <a:r>
              <a:rPr lang="en-US" b="1" dirty="0"/>
              <a:t>horizontal momentum </a:t>
            </a:r>
            <a:r>
              <a:rPr lang="en-US" dirty="0"/>
              <a:t>will </a:t>
            </a:r>
            <a:r>
              <a:rPr lang="en-US" b="1" dirty="0"/>
              <a:t>increase</a:t>
            </a:r>
            <a:r>
              <a:rPr lang="en-US" dirty="0"/>
              <a:t> without limit</a:t>
            </a:r>
          </a:p>
          <a:p>
            <a:r>
              <a:rPr lang="en-US" dirty="0"/>
              <a:t>There are </a:t>
            </a:r>
            <a:r>
              <a:rPr lang="en-US" b="1" dirty="0"/>
              <a:t>no stable regions </a:t>
            </a:r>
            <a:r>
              <a:rPr lang="en-US" dirty="0"/>
              <a:t>of phase space, apart from</a:t>
            </a:r>
          </a:p>
          <a:p>
            <a:endParaRPr lang="en-US" dirty="0"/>
          </a:p>
        </p:txBody>
      </p:sp>
      <p:pic>
        <p:nvPicPr>
          <p:cNvPr id="4" name="Picture 3">
            <a:extLst>
              <a:ext uri="{FF2B5EF4-FFF2-40B4-BE49-F238E27FC236}">
                <a16:creationId xmlns:a16="http://schemas.microsoft.com/office/drawing/2014/main" id="{1BC1655C-351A-344B-9773-37EB9D7DCF4E}"/>
              </a:ext>
            </a:extLst>
          </p:cNvPr>
          <p:cNvPicPr>
            <a:picLocks noChangeAspect="1"/>
          </p:cNvPicPr>
          <p:nvPr/>
        </p:nvPicPr>
        <p:blipFill>
          <a:blip r:embed="rId2"/>
          <a:stretch>
            <a:fillRect/>
          </a:stretch>
        </p:blipFill>
        <p:spPr>
          <a:xfrm>
            <a:off x="3473933" y="1741328"/>
            <a:ext cx="1761310" cy="769972"/>
          </a:xfrm>
          <a:prstGeom prst="rect">
            <a:avLst/>
          </a:prstGeom>
        </p:spPr>
      </p:pic>
      <p:pic>
        <p:nvPicPr>
          <p:cNvPr id="5" name="Picture 4">
            <a:extLst>
              <a:ext uri="{FF2B5EF4-FFF2-40B4-BE49-F238E27FC236}">
                <a16:creationId xmlns:a16="http://schemas.microsoft.com/office/drawing/2014/main" id="{B0574008-9640-1A48-9A03-EB4225700E7D}"/>
              </a:ext>
            </a:extLst>
          </p:cNvPr>
          <p:cNvPicPr>
            <a:picLocks noChangeAspect="1"/>
          </p:cNvPicPr>
          <p:nvPr/>
        </p:nvPicPr>
        <p:blipFill>
          <a:blip r:embed="rId3"/>
          <a:stretch>
            <a:fillRect/>
          </a:stretch>
        </p:blipFill>
        <p:spPr>
          <a:xfrm>
            <a:off x="3491880" y="3295006"/>
            <a:ext cx="3239756" cy="1051747"/>
          </a:xfrm>
          <a:prstGeom prst="rect">
            <a:avLst/>
          </a:prstGeom>
        </p:spPr>
      </p:pic>
      <p:pic>
        <p:nvPicPr>
          <p:cNvPr id="6" name="Picture 5">
            <a:extLst>
              <a:ext uri="{FF2B5EF4-FFF2-40B4-BE49-F238E27FC236}">
                <a16:creationId xmlns:a16="http://schemas.microsoft.com/office/drawing/2014/main" id="{2AF2B117-FBFC-AF49-9FF1-84EAE85E487A}"/>
              </a:ext>
            </a:extLst>
          </p:cNvPr>
          <p:cNvPicPr>
            <a:picLocks noChangeAspect="1"/>
          </p:cNvPicPr>
          <p:nvPr/>
        </p:nvPicPr>
        <p:blipFill>
          <a:blip r:embed="rId4"/>
          <a:stretch>
            <a:fillRect/>
          </a:stretch>
        </p:blipFill>
        <p:spPr>
          <a:xfrm>
            <a:off x="7380312" y="5005682"/>
            <a:ext cx="720080" cy="220260"/>
          </a:xfrm>
          <a:prstGeom prst="rect">
            <a:avLst/>
          </a:prstGeom>
        </p:spPr>
      </p:pic>
    </p:spTree>
    <p:extLst>
      <p:ext uri="{BB962C8B-B14F-4D97-AF65-F5344CB8AC3E}">
        <p14:creationId xmlns:p14="http://schemas.microsoft.com/office/powerpoint/2010/main" val="60848427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Half-Integer tune</a:t>
            </a:r>
          </a:p>
        </p:txBody>
      </p:sp>
      <p:sp>
        <p:nvSpPr>
          <p:cNvPr id="3" name="Content Placeholder 2"/>
          <p:cNvSpPr>
            <a:spLocks noGrp="1"/>
          </p:cNvSpPr>
          <p:nvPr>
            <p:ph idx="1"/>
          </p:nvPr>
        </p:nvSpPr>
        <p:spPr/>
        <p:txBody>
          <a:bodyPr/>
          <a:lstStyle/>
          <a:p>
            <a:r>
              <a:rPr lang="en-US" dirty="0"/>
              <a:t>Now consider what happens if the phase advance of a cell is a </a:t>
            </a:r>
            <a:r>
              <a:rPr lang="en-US" b="1" dirty="0"/>
              <a:t>half integer </a:t>
            </a:r>
            <a:r>
              <a:rPr lang="en-US" dirty="0"/>
              <a:t>times 2π, so the linear part of the map is just a rotation through π</a:t>
            </a:r>
          </a:p>
          <a:p>
            <a:r>
              <a:rPr lang="en-US" dirty="0"/>
              <a:t>If a </a:t>
            </a:r>
            <a:r>
              <a:rPr lang="en-US" b="1" dirty="0"/>
              <a:t>particle</a:t>
            </a:r>
            <a:r>
              <a:rPr lang="en-US" dirty="0"/>
              <a:t> starts at the entrance of a sextupole with 	               and 	         , then at the </a:t>
            </a:r>
            <a:r>
              <a:rPr lang="en-US" b="1" dirty="0"/>
              <a:t>exit</a:t>
            </a:r>
            <a:r>
              <a:rPr lang="en-US" dirty="0"/>
              <a:t> of that sextupole:</a:t>
            </a:r>
          </a:p>
          <a:p>
            <a:endParaRPr lang="en-US" dirty="0"/>
          </a:p>
          <a:p>
            <a:endParaRPr lang="en-US" dirty="0"/>
          </a:p>
          <a:p>
            <a:endParaRPr lang="en-US" dirty="0"/>
          </a:p>
          <a:p>
            <a:pPr lvl="2"/>
            <a:endParaRPr lang="en-US" dirty="0"/>
          </a:p>
          <a:p>
            <a:r>
              <a:rPr lang="en-US" dirty="0"/>
              <a:t>Then, after passing to the </a:t>
            </a:r>
            <a:r>
              <a:rPr lang="en-US" b="1" dirty="0"/>
              <a:t>entrance</a:t>
            </a:r>
            <a:r>
              <a:rPr lang="en-US" dirty="0"/>
              <a:t> of the </a:t>
            </a:r>
            <a:r>
              <a:rPr lang="en-US" b="1" dirty="0"/>
              <a:t>next sextupole</a:t>
            </a:r>
            <a:r>
              <a:rPr lang="en-US" dirty="0"/>
              <a:t>, the co-ordinates will be:</a:t>
            </a:r>
          </a:p>
          <a:p>
            <a:endParaRPr lang="en-US" dirty="0"/>
          </a:p>
          <a:p>
            <a:endParaRPr lang="en-US" dirty="0"/>
          </a:p>
          <a:p>
            <a:endParaRPr lang="en-US" dirty="0"/>
          </a:p>
          <a:p>
            <a:endParaRPr lang="en-US" dirty="0"/>
          </a:p>
        </p:txBody>
      </p:sp>
      <p:pic>
        <p:nvPicPr>
          <p:cNvPr id="4" name="Picture 3">
            <a:extLst>
              <a:ext uri="{FF2B5EF4-FFF2-40B4-BE49-F238E27FC236}">
                <a16:creationId xmlns:a16="http://schemas.microsoft.com/office/drawing/2014/main" id="{A17A596C-5A17-A242-BA8B-D276F5EB39F9}"/>
              </a:ext>
            </a:extLst>
          </p:cNvPr>
          <p:cNvPicPr>
            <a:picLocks noChangeAspect="1"/>
          </p:cNvPicPr>
          <p:nvPr/>
        </p:nvPicPr>
        <p:blipFill>
          <a:blip r:embed="rId2"/>
          <a:stretch>
            <a:fillRect/>
          </a:stretch>
        </p:blipFill>
        <p:spPr>
          <a:xfrm>
            <a:off x="6980361" y="2125358"/>
            <a:ext cx="890466" cy="202779"/>
          </a:xfrm>
          <a:prstGeom prst="rect">
            <a:avLst/>
          </a:prstGeom>
        </p:spPr>
      </p:pic>
      <p:pic>
        <p:nvPicPr>
          <p:cNvPr id="5" name="Picture 4">
            <a:extLst>
              <a:ext uri="{FF2B5EF4-FFF2-40B4-BE49-F238E27FC236}">
                <a16:creationId xmlns:a16="http://schemas.microsoft.com/office/drawing/2014/main" id="{10B78491-A535-9B45-B9A5-63EB26FC2D69}"/>
              </a:ext>
            </a:extLst>
          </p:cNvPr>
          <p:cNvPicPr>
            <a:picLocks noChangeAspect="1"/>
          </p:cNvPicPr>
          <p:nvPr/>
        </p:nvPicPr>
        <p:blipFill>
          <a:blip r:embed="rId3"/>
          <a:stretch>
            <a:fillRect/>
          </a:stretch>
        </p:blipFill>
        <p:spPr>
          <a:xfrm>
            <a:off x="895012" y="2406950"/>
            <a:ext cx="1202854" cy="217056"/>
          </a:xfrm>
          <a:prstGeom prst="rect">
            <a:avLst/>
          </a:prstGeom>
        </p:spPr>
      </p:pic>
      <p:pic>
        <p:nvPicPr>
          <p:cNvPr id="6" name="Picture 5">
            <a:extLst>
              <a:ext uri="{FF2B5EF4-FFF2-40B4-BE49-F238E27FC236}">
                <a16:creationId xmlns:a16="http://schemas.microsoft.com/office/drawing/2014/main" id="{88F600B4-DC84-B740-B259-FAD37D41BA01}"/>
              </a:ext>
            </a:extLst>
          </p:cNvPr>
          <p:cNvPicPr>
            <a:picLocks noChangeAspect="1"/>
          </p:cNvPicPr>
          <p:nvPr/>
        </p:nvPicPr>
        <p:blipFill>
          <a:blip r:embed="rId4"/>
          <a:stretch>
            <a:fillRect/>
          </a:stretch>
        </p:blipFill>
        <p:spPr>
          <a:xfrm>
            <a:off x="2878750" y="2841516"/>
            <a:ext cx="3238014" cy="975841"/>
          </a:xfrm>
          <a:prstGeom prst="rect">
            <a:avLst/>
          </a:prstGeom>
        </p:spPr>
      </p:pic>
      <p:pic>
        <p:nvPicPr>
          <p:cNvPr id="7" name="Picture 6">
            <a:extLst>
              <a:ext uri="{FF2B5EF4-FFF2-40B4-BE49-F238E27FC236}">
                <a16:creationId xmlns:a16="http://schemas.microsoft.com/office/drawing/2014/main" id="{5C156FBA-631A-E54D-BC7C-38C355526358}"/>
              </a:ext>
            </a:extLst>
          </p:cNvPr>
          <p:cNvPicPr>
            <a:picLocks noChangeAspect="1"/>
          </p:cNvPicPr>
          <p:nvPr/>
        </p:nvPicPr>
        <p:blipFill>
          <a:blip r:embed="rId5"/>
          <a:stretch>
            <a:fillRect/>
          </a:stretch>
        </p:blipFill>
        <p:spPr>
          <a:xfrm>
            <a:off x="1547664" y="4917054"/>
            <a:ext cx="6269326" cy="1076993"/>
          </a:xfrm>
          <a:prstGeom prst="rect">
            <a:avLst/>
          </a:prstGeom>
        </p:spPr>
      </p:pic>
    </p:spTree>
    <p:extLst>
      <p:ext uri="{BB962C8B-B14F-4D97-AF65-F5344CB8AC3E}">
        <p14:creationId xmlns:p14="http://schemas.microsoft.com/office/powerpoint/2010/main" val="36602886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980728"/>
            <a:ext cx="8335144" cy="5135563"/>
          </a:xfrm>
        </p:spPr>
        <p:txBody>
          <a:bodyPr/>
          <a:lstStyle/>
          <a:p>
            <a:pPr marL="0" indent="0" algn="ctr">
              <a:buNone/>
            </a:pPr>
            <a:r>
              <a:rPr lang="en-GB" b="1" dirty="0"/>
              <a:t>Copyright statement and speaker’s release for video publishing</a:t>
            </a:r>
          </a:p>
          <a:p>
            <a:pPr marL="0" lvl="0" indent="0" algn="just">
              <a:buNone/>
            </a:pPr>
            <a:endParaRPr lang="en-US" dirty="0"/>
          </a:p>
          <a:p>
            <a:pPr marL="0" lvl="0" indent="0" algn="just">
              <a:buNone/>
            </a:pPr>
            <a:r>
              <a:rPr lang="en-US" sz="1900" dirty="0"/>
              <a:t>The author consents to the photographic, audio and video recording of this lecture at the CERN Accelerator School. The term “lecture” includes any material incorporated therein including but not limited to text, images and references. </a:t>
            </a:r>
            <a:endParaRPr lang="fr-FR" sz="1900" dirty="0"/>
          </a:p>
          <a:p>
            <a:pPr marL="0" indent="0" algn="just">
              <a:buNone/>
            </a:pPr>
            <a:endParaRPr lang="fr-FR" sz="400" dirty="0"/>
          </a:p>
          <a:p>
            <a:pPr marL="0" lvl="0" indent="0" algn="just">
              <a:buNone/>
            </a:pPr>
            <a:r>
              <a:rPr lang="en-US" sz="1900" dirty="0"/>
              <a:t>The author hereby grants CERN a royalty-free license to use his image and name as well as the recordings mentioned above, in order to post them on the CAS website.</a:t>
            </a:r>
            <a:endParaRPr lang="fr-FR" sz="1900" dirty="0"/>
          </a:p>
          <a:p>
            <a:pPr marL="0" indent="0" algn="just">
              <a:buNone/>
            </a:pPr>
            <a:r>
              <a:rPr lang="en-US" sz="400" dirty="0"/>
              <a:t> </a:t>
            </a:r>
            <a:endParaRPr lang="fr-FR" sz="400" dirty="0"/>
          </a:p>
          <a:p>
            <a:pPr marL="0" lvl="0" indent="0" algn="just">
              <a:buNone/>
            </a:pPr>
            <a:r>
              <a:rPr lang="en-US" sz="1900" dirty="0"/>
              <a:t>The author hereby confirms that to his best knowledge the content of the lecture does not infringe the copyright, intellectual property or privacy rights of any third party. The author has cited and credited any third-party contribution in accordance with applicable professional standards and legislation in matters of attribution. Nevertheless the material represent entirely standard teaching material known for more than ten years. Naturally some figures will look alike those produced by other teachers.</a:t>
            </a:r>
            <a:endParaRPr lang="fr-FR" sz="1900" dirty="0"/>
          </a:p>
          <a:p>
            <a:endParaRPr lang="en-US" sz="1900" dirty="0"/>
          </a:p>
        </p:txBody>
      </p:sp>
    </p:spTree>
    <p:extLst>
      <p:ext uri="{BB962C8B-B14F-4D97-AF65-F5344CB8AC3E}">
        <p14:creationId xmlns:p14="http://schemas.microsoft.com/office/powerpoint/2010/main" val="19291627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Half-Integer tune</a:t>
            </a:r>
          </a:p>
        </p:txBody>
      </p:sp>
      <p:sp>
        <p:nvSpPr>
          <p:cNvPr id="3" name="Content Placeholder 2"/>
          <p:cNvSpPr>
            <a:spLocks noGrp="1"/>
          </p:cNvSpPr>
          <p:nvPr>
            <p:ph idx="1"/>
          </p:nvPr>
        </p:nvSpPr>
        <p:spPr/>
        <p:txBody>
          <a:bodyPr/>
          <a:lstStyle/>
          <a:p>
            <a:r>
              <a:rPr lang="en-US" dirty="0"/>
              <a:t>Finally, on </a:t>
            </a:r>
            <a:r>
              <a:rPr lang="en-US" b="1" dirty="0"/>
              <a:t>passing</a:t>
            </a:r>
            <a:r>
              <a:rPr lang="en-US" dirty="0"/>
              <a:t> through the </a:t>
            </a:r>
            <a:r>
              <a:rPr lang="en-US" b="1" dirty="0"/>
              <a:t>second sextupole</a:t>
            </a:r>
            <a:r>
              <a:rPr lang="en-US" dirty="0"/>
              <a:t>:</a:t>
            </a:r>
          </a:p>
          <a:p>
            <a:endParaRPr lang="en-US" dirty="0"/>
          </a:p>
          <a:p>
            <a:endParaRPr lang="en-US" dirty="0"/>
          </a:p>
          <a:p>
            <a:endParaRPr lang="en-US" dirty="0"/>
          </a:p>
          <a:p>
            <a:pPr lvl="3"/>
            <a:endParaRPr lang="en-US" dirty="0"/>
          </a:p>
          <a:p>
            <a:r>
              <a:rPr lang="en-US" dirty="0"/>
              <a:t>In other words, the </a:t>
            </a:r>
            <a:r>
              <a:rPr lang="en-US" b="1" dirty="0"/>
              <a:t>momentum kicks</a:t>
            </a:r>
            <a:r>
              <a:rPr lang="en-US" dirty="0"/>
              <a:t> from the two </a:t>
            </a:r>
            <a:r>
              <a:rPr lang="en-US" dirty="0" err="1"/>
              <a:t>sextupoles</a:t>
            </a:r>
            <a:r>
              <a:rPr lang="en-US" dirty="0"/>
              <a:t> </a:t>
            </a:r>
            <a:r>
              <a:rPr lang="en-US" b="1" dirty="0"/>
              <a:t>cancel</a:t>
            </a:r>
            <a:r>
              <a:rPr lang="en-US" dirty="0"/>
              <a:t> each other exactly</a:t>
            </a:r>
          </a:p>
          <a:p>
            <a:r>
              <a:rPr lang="en-US" dirty="0"/>
              <a:t>The resulting map is a purely</a:t>
            </a:r>
            <a:r>
              <a:rPr lang="en-US" b="1" dirty="0"/>
              <a:t> linear phase space rotation</a:t>
            </a:r>
            <a:r>
              <a:rPr lang="en-US" dirty="0"/>
              <a:t> by π. </a:t>
            </a:r>
          </a:p>
          <a:p>
            <a:r>
              <a:rPr lang="en-US" dirty="0"/>
              <a:t>In this situation, we expect the </a:t>
            </a:r>
            <a:r>
              <a:rPr lang="en-US" b="1" dirty="0"/>
              <a:t>motion</a:t>
            </a:r>
            <a:r>
              <a:rPr lang="en-US" dirty="0"/>
              <a:t> to be </a:t>
            </a:r>
            <a:r>
              <a:rPr lang="en-US" b="1" dirty="0"/>
              <a:t>stable</a:t>
            </a:r>
            <a:r>
              <a:rPr lang="en-US" dirty="0"/>
              <a:t> (and periodic), no matter what the amplitude</a:t>
            </a:r>
          </a:p>
          <a:p>
            <a:endParaRPr lang="en-US" dirty="0"/>
          </a:p>
        </p:txBody>
      </p:sp>
      <p:pic>
        <p:nvPicPr>
          <p:cNvPr id="8" name="Picture 7">
            <a:extLst>
              <a:ext uri="{FF2B5EF4-FFF2-40B4-BE49-F238E27FC236}">
                <a16:creationId xmlns:a16="http://schemas.microsoft.com/office/drawing/2014/main" id="{1369A65C-D570-A649-B667-105FC0AA2CF9}"/>
              </a:ext>
            </a:extLst>
          </p:cNvPr>
          <p:cNvPicPr>
            <a:picLocks noChangeAspect="1"/>
          </p:cNvPicPr>
          <p:nvPr/>
        </p:nvPicPr>
        <p:blipFill>
          <a:blip r:embed="rId2"/>
          <a:stretch>
            <a:fillRect/>
          </a:stretch>
        </p:blipFill>
        <p:spPr>
          <a:xfrm>
            <a:off x="1898667" y="1556792"/>
            <a:ext cx="4611949" cy="1033227"/>
          </a:xfrm>
          <a:prstGeom prst="rect">
            <a:avLst/>
          </a:prstGeom>
        </p:spPr>
      </p:pic>
    </p:spTree>
    <p:extLst>
      <p:ext uri="{BB962C8B-B14F-4D97-AF65-F5344CB8AC3E}">
        <p14:creationId xmlns:p14="http://schemas.microsoft.com/office/powerpoint/2010/main" val="31735442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Impact of phase advance</a:t>
            </a:r>
          </a:p>
        </p:txBody>
      </p:sp>
      <p:sp>
        <p:nvSpPr>
          <p:cNvPr id="3" name="Content Placeholder 2"/>
          <p:cNvSpPr>
            <a:spLocks noGrp="1"/>
          </p:cNvSpPr>
          <p:nvPr>
            <p:ph idx="1"/>
          </p:nvPr>
        </p:nvSpPr>
        <p:spPr/>
        <p:txBody>
          <a:bodyPr/>
          <a:lstStyle/>
          <a:p>
            <a:r>
              <a:rPr lang="en-US" dirty="0"/>
              <a:t>The eﬀect of the phase advance on the sextupole “kicks” is </a:t>
            </a:r>
            <a:r>
              <a:rPr lang="en-US" b="1" dirty="0"/>
              <a:t>similar</a:t>
            </a:r>
            <a:r>
              <a:rPr lang="en-US" dirty="0"/>
              <a:t> to the eﬀect on </a:t>
            </a:r>
            <a:r>
              <a:rPr lang="en-US" b="1" dirty="0"/>
              <a:t>perturbations</a:t>
            </a:r>
            <a:r>
              <a:rPr lang="en-US" dirty="0"/>
              <a:t> arising from </a:t>
            </a:r>
            <a:r>
              <a:rPr lang="en-US" b="1" dirty="0"/>
              <a:t>dipole</a:t>
            </a:r>
            <a:r>
              <a:rPr lang="en-US" dirty="0"/>
              <a:t> and </a:t>
            </a:r>
            <a:r>
              <a:rPr lang="en-US" b="1" dirty="0"/>
              <a:t>quadrupole</a:t>
            </a:r>
            <a:r>
              <a:rPr lang="en-US" dirty="0"/>
              <a:t> </a:t>
            </a:r>
            <a:r>
              <a:rPr lang="en-US" b="1" dirty="0"/>
              <a:t>errors</a:t>
            </a:r>
            <a:r>
              <a:rPr lang="en-US" dirty="0"/>
              <a:t> in a storage ring</a:t>
            </a:r>
          </a:p>
          <a:p>
            <a:r>
              <a:rPr lang="en-US" dirty="0"/>
              <a:t>In the case of </a:t>
            </a:r>
            <a:r>
              <a:rPr lang="en-US" b="1" dirty="0"/>
              <a:t>dipole errors</a:t>
            </a:r>
            <a:r>
              <a:rPr lang="en-US" dirty="0"/>
              <a:t>, the </a:t>
            </a:r>
            <a:r>
              <a:rPr lang="en-US" b="1" dirty="0"/>
              <a:t>kicks add up </a:t>
            </a:r>
            <a:r>
              <a:rPr lang="en-US" dirty="0"/>
              <a:t>if the phase advance is an </a:t>
            </a:r>
            <a:r>
              <a:rPr lang="en-US" b="1" dirty="0"/>
              <a:t>integer</a:t>
            </a:r>
            <a:r>
              <a:rPr lang="en-US" dirty="0"/>
              <a:t>, and </a:t>
            </a:r>
            <a:r>
              <a:rPr lang="en-US" b="1" dirty="0"/>
              <a:t>cancel</a:t>
            </a:r>
            <a:r>
              <a:rPr lang="en-US" dirty="0"/>
              <a:t> if the </a:t>
            </a:r>
            <a:r>
              <a:rPr lang="en-US" b="1" dirty="0"/>
              <a:t>phase advance </a:t>
            </a:r>
            <a:r>
              <a:rPr lang="en-US" dirty="0"/>
              <a:t>is a </a:t>
            </a:r>
            <a:r>
              <a:rPr lang="en-US" b="1" dirty="0"/>
              <a:t>half integer</a:t>
            </a:r>
            <a:endParaRPr lang="en-US" dirty="0"/>
          </a:p>
          <a:p>
            <a:endParaRPr lang="en-US" dirty="0"/>
          </a:p>
        </p:txBody>
      </p:sp>
      <p:pic>
        <p:nvPicPr>
          <p:cNvPr id="4" name="Picture 3">
            <a:extLst>
              <a:ext uri="{FF2B5EF4-FFF2-40B4-BE49-F238E27FC236}">
                <a16:creationId xmlns:a16="http://schemas.microsoft.com/office/drawing/2014/main" id="{9ECFFD8D-E0AD-F84C-9600-785BDD33D86A}"/>
              </a:ext>
            </a:extLst>
          </p:cNvPr>
          <p:cNvPicPr>
            <a:picLocks noChangeAspect="1"/>
          </p:cNvPicPr>
          <p:nvPr/>
        </p:nvPicPr>
        <p:blipFill>
          <a:blip r:embed="rId2"/>
          <a:stretch>
            <a:fillRect/>
          </a:stretch>
        </p:blipFill>
        <p:spPr>
          <a:xfrm>
            <a:off x="1030932" y="2852936"/>
            <a:ext cx="7429500" cy="3073400"/>
          </a:xfrm>
          <a:prstGeom prst="rect">
            <a:avLst/>
          </a:prstGeom>
        </p:spPr>
      </p:pic>
    </p:spTree>
    <p:extLst>
      <p:ext uri="{BB962C8B-B14F-4D97-AF65-F5344CB8AC3E}">
        <p14:creationId xmlns:p14="http://schemas.microsoft.com/office/powerpoint/2010/main" val="188051260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Impact of phase advance</a:t>
            </a:r>
          </a:p>
        </p:txBody>
      </p:sp>
      <p:sp>
        <p:nvSpPr>
          <p:cNvPr id="3" name="Content Placeholder 2"/>
          <p:cNvSpPr>
            <a:spLocks noGrp="1"/>
          </p:cNvSpPr>
          <p:nvPr>
            <p:ph idx="1"/>
          </p:nvPr>
        </p:nvSpPr>
        <p:spPr/>
        <p:txBody>
          <a:bodyPr/>
          <a:lstStyle/>
          <a:p>
            <a:r>
              <a:rPr lang="en-US" dirty="0"/>
              <a:t>In the case of </a:t>
            </a:r>
            <a:r>
              <a:rPr lang="en-US" b="1" dirty="0"/>
              <a:t>quadrupole errors</a:t>
            </a:r>
            <a:r>
              <a:rPr lang="en-US" dirty="0"/>
              <a:t>, the </a:t>
            </a:r>
            <a:r>
              <a:rPr lang="en-US" b="1" dirty="0"/>
              <a:t>kicks add up</a:t>
            </a:r>
            <a:r>
              <a:rPr lang="en-US" dirty="0"/>
              <a:t> if the phase advance is a </a:t>
            </a:r>
            <a:r>
              <a:rPr lang="en-US" b="1" dirty="0"/>
              <a:t>half integer </a:t>
            </a:r>
            <a:r>
              <a:rPr lang="en-US" dirty="0"/>
              <a:t>times 2π</a:t>
            </a:r>
          </a:p>
          <a:p>
            <a:r>
              <a:rPr lang="en-US" b="1" dirty="0"/>
              <a:t>Higher-order </a:t>
            </a:r>
            <a:r>
              <a:rPr lang="en-US" b="1" dirty="0" err="1"/>
              <a:t>multipoles</a:t>
            </a:r>
            <a:r>
              <a:rPr lang="en-US" b="1" dirty="0"/>
              <a:t> </a:t>
            </a:r>
            <a:r>
              <a:rPr lang="en-US" dirty="0"/>
              <a:t>drive </a:t>
            </a:r>
            <a:r>
              <a:rPr lang="en-US" b="1" dirty="0"/>
              <a:t>higher-order resonances</a:t>
            </a:r>
            <a:r>
              <a:rPr lang="en-US" dirty="0"/>
              <a:t> but the eﬀects are less easily illustrated on a phase space diagram</a:t>
            </a:r>
          </a:p>
          <a:p>
            <a:endParaRPr lang="en-US" dirty="0"/>
          </a:p>
          <a:p>
            <a:endParaRPr lang="en-US" dirty="0"/>
          </a:p>
          <a:p>
            <a:endParaRPr lang="en-US" dirty="0"/>
          </a:p>
          <a:p>
            <a:endParaRPr lang="en-US" dirty="0"/>
          </a:p>
          <a:p>
            <a:endParaRPr lang="en-US" dirty="0"/>
          </a:p>
          <a:p>
            <a:endParaRPr lang="en-US" dirty="0"/>
          </a:p>
          <a:p>
            <a:pPr lvl="1"/>
            <a:endParaRPr lang="en-US" dirty="0"/>
          </a:p>
          <a:p>
            <a:pPr lvl="3"/>
            <a:endParaRPr lang="en-US" dirty="0"/>
          </a:p>
          <a:p>
            <a:endParaRPr lang="en-US" dirty="0"/>
          </a:p>
        </p:txBody>
      </p:sp>
      <p:pic>
        <p:nvPicPr>
          <p:cNvPr id="4" name="Picture 3">
            <a:extLst>
              <a:ext uri="{FF2B5EF4-FFF2-40B4-BE49-F238E27FC236}">
                <a16:creationId xmlns:a16="http://schemas.microsoft.com/office/drawing/2014/main" id="{E3771D35-4C57-3749-9E65-C3B5D44B4853}"/>
              </a:ext>
            </a:extLst>
          </p:cNvPr>
          <p:cNvPicPr>
            <a:picLocks noChangeAspect="1"/>
          </p:cNvPicPr>
          <p:nvPr/>
        </p:nvPicPr>
        <p:blipFill>
          <a:blip r:embed="rId2"/>
          <a:stretch>
            <a:fillRect/>
          </a:stretch>
        </p:blipFill>
        <p:spPr>
          <a:xfrm>
            <a:off x="755576" y="2757264"/>
            <a:ext cx="8140700" cy="3048000"/>
          </a:xfrm>
          <a:prstGeom prst="rect">
            <a:avLst/>
          </a:prstGeom>
        </p:spPr>
      </p:pic>
    </p:spTree>
    <p:extLst>
      <p:ext uri="{BB962C8B-B14F-4D97-AF65-F5344CB8AC3E}">
        <p14:creationId xmlns:p14="http://schemas.microsoft.com/office/powerpoint/2010/main" val="316690846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 </a:t>
            </a:r>
          </a:p>
        </p:txBody>
      </p:sp>
      <p:sp>
        <p:nvSpPr>
          <p:cNvPr id="9" name="Title 1"/>
          <p:cNvSpPr txBox="1">
            <a:spLocks/>
          </p:cNvSpPr>
          <p:nvPr/>
        </p:nvSpPr>
        <p:spPr bwMode="auto">
          <a:xfrm>
            <a:off x="251520" y="2911028"/>
            <a:ext cx="8892480" cy="6619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86360" tIns="43181" rIns="86360" bIns="43181" numCol="1" anchor="ctr" anchorCtr="0" compatLnSpc="1">
            <a:prstTxWarp prst="textNoShape">
              <a:avLst/>
            </a:prstTxWarp>
          </a:bodyPr>
          <a:lstStyle>
            <a:lvl1pPr algn="ctr" rtl="0" eaLnBrk="0" fontAlgn="base" hangingPunct="0">
              <a:spcBef>
                <a:spcPct val="0"/>
              </a:spcBef>
              <a:spcAft>
                <a:spcPct val="0"/>
              </a:spcAft>
              <a:defRPr sz="3200" b="1">
                <a:solidFill>
                  <a:schemeClr val="bg1"/>
                </a:solidFill>
                <a:latin typeface="Arial"/>
                <a:ea typeface="ＭＳ Ｐゴシック" charset="-128"/>
                <a:cs typeface="Arial"/>
              </a:defRPr>
            </a:lvl1pPr>
            <a:lvl2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2pPr>
            <a:lvl3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3pPr>
            <a:lvl4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4pPr>
            <a:lvl5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5pPr>
            <a:lvl6pPr marL="457200" algn="l" rtl="0" fontAlgn="base">
              <a:spcBef>
                <a:spcPct val="0"/>
              </a:spcBef>
              <a:spcAft>
                <a:spcPct val="0"/>
              </a:spcAft>
              <a:defRPr sz="3200">
                <a:solidFill>
                  <a:schemeClr val="bg1"/>
                </a:solidFill>
                <a:latin typeface="Palatino" pitchFamily="-112" charset="0"/>
              </a:defRPr>
            </a:lvl6pPr>
            <a:lvl7pPr marL="914400" algn="l" rtl="0" fontAlgn="base">
              <a:spcBef>
                <a:spcPct val="0"/>
              </a:spcBef>
              <a:spcAft>
                <a:spcPct val="0"/>
              </a:spcAft>
              <a:defRPr sz="3200">
                <a:solidFill>
                  <a:schemeClr val="bg1"/>
                </a:solidFill>
                <a:latin typeface="Palatino" pitchFamily="-112" charset="0"/>
              </a:defRPr>
            </a:lvl7pPr>
            <a:lvl8pPr marL="1371600" algn="l" rtl="0" fontAlgn="base">
              <a:spcBef>
                <a:spcPct val="0"/>
              </a:spcBef>
              <a:spcAft>
                <a:spcPct val="0"/>
              </a:spcAft>
              <a:defRPr sz="3200">
                <a:solidFill>
                  <a:schemeClr val="bg1"/>
                </a:solidFill>
                <a:latin typeface="Palatino" pitchFamily="-112" charset="0"/>
              </a:defRPr>
            </a:lvl8pPr>
            <a:lvl9pPr marL="1828800" algn="l" rtl="0" fontAlgn="base">
              <a:spcBef>
                <a:spcPct val="0"/>
              </a:spcBef>
              <a:spcAft>
                <a:spcPct val="0"/>
              </a:spcAft>
              <a:defRPr sz="3200">
                <a:solidFill>
                  <a:schemeClr val="bg1"/>
                </a:solidFill>
                <a:latin typeface="Palatino" pitchFamily="-112" charset="0"/>
              </a:defRPr>
            </a:lvl9pPr>
          </a:lstStyle>
          <a:p>
            <a:pPr>
              <a:buNone/>
            </a:pPr>
            <a:r>
              <a:rPr lang="en-US" sz="4800" dirty="0">
                <a:solidFill>
                  <a:schemeClr val="tx1"/>
                </a:solidFill>
                <a:ea typeface="ＭＳ Ｐゴシック" charset="0"/>
              </a:rPr>
              <a:t>Resonances</a:t>
            </a:r>
          </a:p>
        </p:txBody>
      </p:sp>
    </p:spTree>
    <p:extLst>
      <p:ext uri="{BB962C8B-B14F-4D97-AF65-F5344CB8AC3E}">
        <p14:creationId xmlns:p14="http://schemas.microsoft.com/office/powerpoint/2010/main" val="108708704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Resonances</a:t>
            </a:r>
          </a:p>
        </p:txBody>
      </p:sp>
      <p:sp>
        <p:nvSpPr>
          <p:cNvPr id="3" name="Content Placeholder 2"/>
          <p:cNvSpPr>
            <a:spLocks noGrp="1"/>
          </p:cNvSpPr>
          <p:nvPr>
            <p:ph idx="1"/>
          </p:nvPr>
        </p:nvSpPr>
        <p:spPr/>
        <p:txBody>
          <a:bodyPr/>
          <a:lstStyle/>
          <a:p>
            <a:r>
              <a:rPr lang="en-US" dirty="0"/>
              <a:t>If we include vertical as well as horizontal motion, then we find that </a:t>
            </a:r>
            <a:r>
              <a:rPr lang="en-US" b="1" dirty="0"/>
              <a:t>resonances</a:t>
            </a:r>
            <a:r>
              <a:rPr lang="en-US" dirty="0"/>
              <a:t> occur when the tunes satisfy </a:t>
            </a:r>
            <a:br>
              <a:rPr lang="en-US" dirty="0"/>
            </a:br>
            <a:br>
              <a:rPr lang="en-US" dirty="0"/>
            </a:br>
            <a:br>
              <a:rPr lang="en-US" sz="1200" dirty="0"/>
            </a:br>
            <a:br>
              <a:rPr lang="en-US" dirty="0"/>
            </a:br>
            <a:r>
              <a:rPr lang="en-US" dirty="0"/>
              <a:t>where </a:t>
            </a:r>
            <a:r>
              <a:rPr lang="en-US" i="1" dirty="0"/>
              <a:t>m</a:t>
            </a:r>
            <a:r>
              <a:rPr lang="en-US" i="1" baseline="-25000" dirty="0"/>
              <a:t>x</a:t>
            </a:r>
            <a:r>
              <a:rPr lang="en-US" dirty="0"/>
              <a:t>, </a:t>
            </a:r>
            <a:r>
              <a:rPr lang="en-US" i="1" dirty="0"/>
              <a:t>m</a:t>
            </a:r>
            <a:r>
              <a:rPr lang="en-US" i="1" baseline="-25000" dirty="0"/>
              <a:t>y</a:t>
            </a:r>
            <a:r>
              <a:rPr lang="en-US" dirty="0"/>
              <a:t> and </a:t>
            </a:r>
            <a:r>
              <a:rPr lang="en-US" i="1" dirty="0"/>
              <a:t>l</a:t>
            </a:r>
            <a:r>
              <a:rPr lang="en-US" dirty="0"/>
              <a:t> are integers; resonance is of </a:t>
            </a:r>
            <a:r>
              <a:rPr lang="en-US" b="1" dirty="0"/>
              <a:t>order</a:t>
            </a:r>
            <a:r>
              <a:rPr lang="en-US" dirty="0"/>
              <a:t> </a:t>
            </a:r>
            <a:r>
              <a:rPr lang="en-US" b="1" i="1" dirty="0"/>
              <a:t>|m</a:t>
            </a:r>
            <a:r>
              <a:rPr lang="en-US" b="1" i="1" baseline="-25000" dirty="0"/>
              <a:t>x</a:t>
            </a:r>
            <a:r>
              <a:rPr lang="en-US" b="1" i="1" dirty="0"/>
              <a:t>| + |m</a:t>
            </a:r>
            <a:r>
              <a:rPr lang="en-US" b="1" i="1" baseline="-25000" dirty="0"/>
              <a:t>y</a:t>
            </a:r>
            <a:r>
              <a:rPr lang="en-US" b="1" i="1" dirty="0"/>
              <a:t>| </a:t>
            </a:r>
          </a:p>
        </p:txBody>
      </p:sp>
      <p:grpSp>
        <p:nvGrpSpPr>
          <p:cNvPr id="4" name="Group 3"/>
          <p:cNvGrpSpPr/>
          <p:nvPr/>
        </p:nvGrpSpPr>
        <p:grpSpPr>
          <a:xfrm>
            <a:off x="5747756" y="3717032"/>
            <a:ext cx="3144724" cy="1643527"/>
            <a:chOff x="6628127" y="3501008"/>
            <a:chExt cx="2911041" cy="1643527"/>
          </a:xfrm>
        </p:grpSpPr>
        <p:sp>
          <p:nvSpPr>
            <p:cNvPr id="5" name="TextBox 4"/>
            <p:cNvSpPr txBox="1"/>
            <p:nvPr/>
          </p:nvSpPr>
          <p:spPr>
            <a:xfrm>
              <a:off x="7234254" y="3501008"/>
              <a:ext cx="2304914" cy="1643527"/>
            </a:xfrm>
            <a:prstGeom prst="rect">
              <a:avLst/>
            </a:prstGeom>
            <a:noFill/>
          </p:spPr>
          <p:txBody>
            <a:bodyPr wrap="square" rtlCol="0">
              <a:spAutoFit/>
            </a:bodyPr>
            <a:lstStyle/>
            <a:p>
              <a:pPr algn="l">
                <a:buNone/>
              </a:pPr>
              <a:r>
                <a:rPr lang="en-US" sz="1800" b="1" dirty="0">
                  <a:solidFill>
                    <a:srgbClr val="FF0000"/>
                  </a:solidFill>
                  <a:latin typeface="Arial"/>
                  <a:cs typeface="Arial"/>
                </a:rPr>
                <a:t>normal resonances </a:t>
              </a:r>
              <a:br>
                <a:rPr lang="en-US" sz="1800" b="1" dirty="0">
                  <a:solidFill>
                    <a:srgbClr val="FF0000"/>
                  </a:solidFill>
                  <a:latin typeface="Arial"/>
                  <a:cs typeface="Arial"/>
                </a:rPr>
              </a:br>
              <a:r>
                <a:rPr lang="en-US" sz="1800" b="1" dirty="0">
                  <a:solidFill>
                    <a:srgbClr val="FF0000"/>
                  </a:solidFill>
                  <a:latin typeface="Arial"/>
                  <a:cs typeface="Arial"/>
                </a:rPr>
                <a:t>(= even </a:t>
              </a:r>
              <a:r>
                <a:rPr lang="en-US" sz="1800" b="1" i="1" dirty="0">
                  <a:solidFill>
                    <a:srgbClr val="FF0000"/>
                  </a:solidFill>
                  <a:latin typeface="Arial"/>
                  <a:cs typeface="Arial"/>
                </a:rPr>
                <a:t>m</a:t>
              </a:r>
              <a:r>
                <a:rPr lang="en-US" sz="1800" b="1" i="1" baseline="-25000" dirty="0">
                  <a:solidFill>
                    <a:srgbClr val="FF0000"/>
                  </a:solidFill>
                  <a:latin typeface="Arial"/>
                  <a:cs typeface="Arial"/>
                </a:rPr>
                <a:t>y</a:t>
              </a:r>
              <a:r>
                <a:rPr lang="en-US" sz="1800" b="1" dirty="0">
                  <a:solidFill>
                    <a:srgbClr val="FF0000"/>
                  </a:solidFill>
                  <a:latin typeface="Arial"/>
                  <a:cs typeface="Arial"/>
                </a:rPr>
                <a:t>)</a:t>
              </a:r>
            </a:p>
            <a:p>
              <a:pPr algn="l">
                <a:buNone/>
              </a:pPr>
              <a:endParaRPr lang="en-US" sz="1800" b="1" dirty="0">
                <a:solidFill>
                  <a:srgbClr val="FF0000"/>
                </a:solidFill>
                <a:latin typeface="Arial"/>
                <a:cs typeface="Arial"/>
              </a:endParaRPr>
            </a:p>
            <a:p>
              <a:pPr algn="l">
                <a:buNone/>
              </a:pPr>
              <a:r>
                <a:rPr lang="en-US" sz="1800" b="1" dirty="0">
                  <a:solidFill>
                    <a:srgbClr val="FF0000"/>
                  </a:solidFill>
                  <a:latin typeface="Arial"/>
                  <a:cs typeface="Arial"/>
                </a:rPr>
                <a:t>skew resonances</a:t>
              </a:r>
            </a:p>
            <a:p>
              <a:pPr algn="l">
                <a:buNone/>
              </a:pPr>
              <a:r>
                <a:rPr lang="en-US" sz="1800" b="1" dirty="0">
                  <a:solidFill>
                    <a:srgbClr val="FF0000"/>
                  </a:solidFill>
                  <a:latin typeface="Arial"/>
                  <a:cs typeface="Arial"/>
                </a:rPr>
                <a:t>(= odd </a:t>
              </a:r>
              <a:r>
                <a:rPr lang="en-US" sz="1800" b="1" i="1" dirty="0">
                  <a:solidFill>
                    <a:srgbClr val="FF0000"/>
                  </a:solidFill>
                  <a:latin typeface="Arial"/>
                  <a:cs typeface="Arial"/>
                </a:rPr>
                <a:t>m</a:t>
              </a:r>
              <a:r>
                <a:rPr lang="en-US" sz="1800" b="1" i="1" baseline="-25000" dirty="0">
                  <a:solidFill>
                    <a:srgbClr val="FF0000"/>
                  </a:solidFill>
                  <a:latin typeface="Arial"/>
                  <a:cs typeface="Arial"/>
                </a:rPr>
                <a:t>y</a:t>
              </a:r>
              <a:r>
                <a:rPr lang="en-US" sz="1800" b="1" dirty="0">
                  <a:solidFill>
                    <a:srgbClr val="FF0000"/>
                  </a:solidFill>
                  <a:latin typeface="Arial"/>
                  <a:cs typeface="Arial"/>
                </a:rPr>
                <a:t>)</a:t>
              </a:r>
            </a:p>
          </p:txBody>
        </p:sp>
        <p:cxnSp>
          <p:nvCxnSpPr>
            <p:cNvPr id="6" name="Straight Connector 5"/>
            <p:cNvCxnSpPr/>
            <p:nvPr/>
          </p:nvCxnSpPr>
          <p:spPr>
            <a:xfrm>
              <a:off x="6628127" y="3861048"/>
              <a:ext cx="432048"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a:off x="6628127" y="4796590"/>
              <a:ext cx="432048" cy="0"/>
            </a:xfrm>
            <a:prstGeom prst="line">
              <a:avLst/>
            </a:prstGeom>
            <a:ln>
              <a:solidFill>
                <a:srgbClr val="FF0000"/>
              </a:solidFill>
              <a:prstDash val="dash"/>
            </a:ln>
          </p:spPr>
          <p:style>
            <a:lnRef idx="2">
              <a:schemeClr val="accent1"/>
            </a:lnRef>
            <a:fillRef idx="0">
              <a:schemeClr val="accent1"/>
            </a:fillRef>
            <a:effectRef idx="1">
              <a:schemeClr val="accent1"/>
            </a:effectRef>
            <a:fontRef idx="minor">
              <a:schemeClr val="tx1"/>
            </a:fontRef>
          </p:style>
        </p:cxnSp>
      </p:grpSp>
      <p:pic>
        <p:nvPicPr>
          <p:cNvPr id="15" name="Picture 14" descr="tunediagram_periodicity1_order1-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75656" y="3141368"/>
            <a:ext cx="3600000" cy="3600000"/>
          </a:xfrm>
          <a:prstGeom prst="rect">
            <a:avLst/>
          </a:prstGeom>
        </p:spPr>
      </p:pic>
      <p:sp>
        <p:nvSpPr>
          <p:cNvPr id="10" name="TextBox 9"/>
          <p:cNvSpPr txBox="1"/>
          <p:nvPr/>
        </p:nvSpPr>
        <p:spPr>
          <a:xfrm>
            <a:off x="2159206" y="2957326"/>
            <a:ext cx="2704486" cy="338554"/>
          </a:xfrm>
          <a:prstGeom prst="rect">
            <a:avLst/>
          </a:prstGeom>
          <a:noFill/>
        </p:spPr>
        <p:txBody>
          <a:bodyPr wrap="none" rtlCol="0">
            <a:spAutoFit/>
          </a:bodyPr>
          <a:lstStyle/>
          <a:p>
            <a:pPr>
              <a:buNone/>
            </a:pPr>
            <a:r>
              <a:rPr lang="en-US" sz="1600" b="1" dirty="0">
                <a:latin typeface="Arial"/>
                <a:cs typeface="Arial"/>
              </a:rPr>
              <a:t>Resonances up to order 2</a:t>
            </a:r>
          </a:p>
        </p:txBody>
      </p:sp>
      <p:grpSp>
        <p:nvGrpSpPr>
          <p:cNvPr id="18" name="Group 17"/>
          <p:cNvGrpSpPr/>
          <p:nvPr/>
        </p:nvGrpSpPr>
        <p:grpSpPr>
          <a:xfrm>
            <a:off x="3620314" y="1741652"/>
            <a:ext cx="2520280" cy="504056"/>
            <a:chOff x="3620314" y="1741652"/>
            <a:chExt cx="2520280" cy="504056"/>
          </a:xfrm>
        </p:grpSpPr>
        <p:pic>
          <p:nvPicPr>
            <p:cNvPr id="16" name="Picture 15" descr="m_x_nu_x_+_m_y_n.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07904" y="1844824"/>
              <a:ext cx="2336800" cy="317500"/>
            </a:xfrm>
            <a:prstGeom prst="rect">
              <a:avLst/>
            </a:prstGeom>
          </p:spPr>
        </p:pic>
        <p:sp>
          <p:nvSpPr>
            <p:cNvPr id="17" name="Rectangle 16"/>
            <p:cNvSpPr/>
            <p:nvPr/>
          </p:nvSpPr>
          <p:spPr bwMode="auto">
            <a:xfrm>
              <a:off x="3620314" y="1741652"/>
              <a:ext cx="2520280" cy="504056"/>
            </a:xfrm>
            <a:prstGeom prst="rect">
              <a:avLst/>
            </a:prstGeom>
            <a:noFill/>
            <a:ln w="9525" cap="flat" cmpd="sng" algn="ctr">
              <a:solidFill>
                <a:srgbClr val="0000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ctr" defTabSz="914400" rtl="0" eaLnBrk="1" fontAlgn="base" latinLnBrk="0" hangingPunct="1">
                <a:lnSpc>
                  <a:spcPct val="100000"/>
                </a:lnSpc>
                <a:spcBef>
                  <a:spcPct val="20000"/>
                </a:spcBef>
                <a:spcAft>
                  <a:spcPct val="0"/>
                </a:spcAft>
                <a:buClr>
                  <a:schemeClr val="bg2"/>
                </a:buClr>
                <a:buSzPct val="75000"/>
                <a:buFont typeface="Wingdings" pitchFamily="-112" charset="2"/>
                <a:buChar char="n"/>
                <a:tabLst/>
              </a:pPr>
              <a:endParaRPr kumimoji="0" lang="en-US" sz="2400" b="0" i="0" u="none" strike="noStrike" cap="none" normalizeH="0" baseline="0">
                <a:ln>
                  <a:noFill/>
                </a:ln>
                <a:solidFill>
                  <a:schemeClr val="tx1"/>
                </a:solidFill>
                <a:effectLst/>
                <a:latin typeface="Baskerville" pitchFamily="-112" charset="0"/>
              </a:endParaRPr>
            </a:p>
          </p:txBody>
        </p:sp>
      </p:grpSp>
    </p:spTree>
    <p:extLst>
      <p:ext uri="{BB962C8B-B14F-4D97-AF65-F5344CB8AC3E}">
        <p14:creationId xmlns:p14="http://schemas.microsoft.com/office/powerpoint/2010/main" val="71139479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Resonances</a:t>
            </a:r>
          </a:p>
        </p:txBody>
      </p:sp>
      <p:sp>
        <p:nvSpPr>
          <p:cNvPr id="3" name="Content Placeholder 2"/>
          <p:cNvSpPr>
            <a:spLocks noGrp="1"/>
          </p:cNvSpPr>
          <p:nvPr>
            <p:ph idx="1"/>
          </p:nvPr>
        </p:nvSpPr>
        <p:spPr/>
        <p:txBody>
          <a:bodyPr/>
          <a:lstStyle/>
          <a:p>
            <a:r>
              <a:rPr lang="en-US" dirty="0"/>
              <a:t>If we include vertical as well as horizontal motion, then we find that </a:t>
            </a:r>
            <a:r>
              <a:rPr lang="en-US" b="1" dirty="0"/>
              <a:t>resonances</a:t>
            </a:r>
            <a:r>
              <a:rPr lang="en-US" dirty="0"/>
              <a:t> occur when the tunes satisfy </a:t>
            </a:r>
            <a:br>
              <a:rPr lang="en-US" dirty="0"/>
            </a:br>
            <a:br>
              <a:rPr lang="en-US" dirty="0"/>
            </a:br>
            <a:br>
              <a:rPr lang="en-US" sz="1200" dirty="0"/>
            </a:br>
            <a:br>
              <a:rPr lang="en-US" dirty="0"/>
            </a:br>
            <a:r>
              <a:rPr lang="en-US" dirty="0"/>
              <a:t>where </a:t>
            </a:r>
            <a:r>
              <a:rPr lang="en-US" i="1" dirty="0"/>
              <a:t>m</a:t>
            </a:r>
            <a:r>
              <a:rPr lang="en-US" i="1" baseline="-25000" dirty="0"/>
              <a:t>x</a:t>
            </a:r>
            <a:r>
              <a:rPr lang="en-US" dirty="0"/>
              <a:t>, </a:t>
            </a:r>
            <a:r>
              <a:rPr lang="en-US" i="1" dirty="0"/>
              <a:t>m</a:t>
            </a:r>
            <a:r>
              <a:rPr lang="en-US" i="1" baseline="-25000" dirty="0"/>
              <a:t>y</a:t>
            </a:r>
            <a:r>
              <a:rPr lang="en-US" dirty="0"/>
              <a:t> and </a:t>
            </a:r>
            <a:r>
              <a:rPr lang="en-US" i="1" dirty="0"/>
              <a:t>l</a:t>
            </a:r>
            <a:r>
              <a:rPr lang="en-US" dirty="0"/>
              <a:t> are integers; resonance is of </a:t>
            </a:r>
            <a:r>
              <a:rPr lang="en-US" b="1" dirty="0"/>
              <a:t>order</a:t>
            </a:r>
            <a:r>
              <a:rPr lang="en-US" dirty="0"/>
              <a:t> </a:t>
            </a:r>
            <a:r>
              <a:rPr lang="en-US" b="1" i="1" dirty="0"/>
              <a:t>|m</a:t>
            </a:r>
            <a:r>
              <a:rPr lang="en-US" b="1" i="1" baseline="-25000" dirty="0"/>
              <a:t>x</a:t>
            </a:r>
            <a:r>
              <a:rPr lang="en-US" b="1" i="1" dirty="0"/>
              <a:t>| + |m</a:t>
            </a:r>
            <a:r>
              <a:rPr lang="en-US" b="1" i="1" baseline="-25000" dirty="0"/>
              <a:t>y</a:t>
            </a:r>
            <a:r>
              <a:rPr lang="en-US" b="1" i="1" dirty="0"/>
              <a:t>| </a:t>
            </a:r>
          </a:p>
        </p:txBody>
      </p:sp>
      <p:grpSp>
        <p:nvGrpSpPr>
          <p:cNvPr id="4" name="Group 3"/>
          <p:cNvGrpSpPr/>
          <p:nvPr/>
        </p:nvGrpSpPr>
        <p:grpSpPr>
          <a:xfrm>
            <a:off x="5747756" y="3717032"/>
            <a:ext cx="3144724" cy="1643527"/>
            <a:chOff x="6628127" y="3501008"/>
            <a:chExt cx="2911041" cy="1643527"/>
          </a:xfrm>
        </p:grpSpPr>
        <p:sp>
          <p:nvSpPr>
            <p:cNvPr id="5" name="TextBox 4"/>
            <p:cNvSpPr txBox="1"/>
            <p:nvPr/>
          </p:nvSpPr>
          <p:spPr>
            <a:xfrm>
              <a:off x="7234254" y="3501008"/>
              <a:ext cx="2304914" cy="1643527"/>
            </a:xfrm>
            <a:prstGeom prst="rect">
              <a:avLst/>
            </a:prstGeom>
            <a:noFill/>
          </p:spPr>
          <p:txBody>
            <a:bodyPr wrap="square" rtlCol="0">
              <a:spAutoFit/>
            </a:bodyPr>
            <a:lstStyle/>
            <a:p>
              <a:pPr algn="l">
                <a:buNone/>
              </a:pPr>
              <a:r>
                <a:rPr lang="en-US" sz="1800" b="1" dirty="0">
                  <a:solidFill>
                    <a:srgbClr val="FF0000"/>
                  </a:solidFill>
                  <a:latin typeface="Arial"/>
                  <a:cs typeface="Arial"/>
                </a:rPr>
                <a:t>normal resonances </a:t>
              </a:r>
              <a:br>
                <a:rPr lang="en-US" sz="1800" b="1" dirty="0">
                  <a:solidFill>
                    <a:srgbClr val="FF0000"/>
                  </a:solidFill>
                  <a:latin typeface="Arial"/>
                  <a:cs typeface="Arial"/>
                </a:rPr>
              </a:br>
              <a:r>
                <a:rPr lang="en-US" sz="1800" b="1" dirty="0">
                  <a:solidFill>
                    <a:srgbClr val="FF0000"/>
                  </a:solidFill>
                  <a:latin typeface="Arial"/>
                  <a:cs typeface="Arial"/>
                </a:rPr>
                <a:t>(= even </a:t>
              </a:r>
              <a:r>
                <a:rPr lang="en-US" sz="1800" b="1" i="1" dirty="0">
                  <a:solidFill>
                    <a:srgbClr val="FF0000"/>
                  </a:solidFill>
                  <a:latin typeface="Arial"/>
                  <a:cs typeface="Arial"/>
                </a:rPr>
                <a:t>m</a:t>
              </a:r>
              <a:r>
                <a:rPr lang="en-US" sz="1800" b="1" i="1" baseline="-25000" dirty="0">
                  <a:solidFill>
                    <a:srgbClr val="FF0000"/>
                  </a:solidFill>
                  <a:latin typeface="Arial"/>
                  <a:cs typeface="Arial"/>
                </a:rPr>
                <a:t>y</a:t>
              </a:r>
              <a:r>
                <a:rPr lang="en-US" sz="1800" b="1" dirty="0">
                  <a:solidFill>
                    <a:srgbClr val="FF0000"/>
                  </a:solidFill>
                  <a:latin typeface="Arial"/>
                  <a:cs typeface="Arial"/>
                </a:rPr>
                <a:t>)</a:t>
              </a:r>
            </a:p>
            <a:p>
              <a:pPr algn="l">
                <a:buNone/>
              </a:pPr>
              <a:endParaRPr lang="en-US" sz="1800" b="1" dirty="0">
                <a:solidFill>
                  <a:srgbClr val="FF0000"/>
                </a:solidFill>
                <a:latin typeface="Arial"/>
                <a:cs typeface="Arial"/>
              </a:endParaRPr>
            </a:p>
            <a:p>
              <a:pPr algn="l">
                <a:buNone/>
              </a:pPr>
              <a:r>
                <a:rPr lang="en-US" sz="1800" b="1" dirty="0">
                  <a:solidFill>
                    <a:srgbClr val="FF0000"/>
                  </a:solidFill>
                  <a:latin typeface="Arial"/>
                  <a:cs typeface="Arial"/>
                </a:rPr>
                <a:t>skew resonances</a:t>
              </a:r>
            </a:p>
            <a:p>
              <a:pPr algn="l">
                <a:buNone/>
              </a:pPr>
              <a:r>
                <a:rPr lang="en-US" sz="1800" b="1" dirty="0">
                  <a:solidFill>
                    <a:srgbClr val="FF0000"/>
                  </a:solidFill>
                  <a:latin typeface="Arial"/>
                  <a:cs typeface="Arial"/>
                </a:rPr>
                <a:t>(= odd </a:t>
              </a:r>
              <a:r>
                <a:rPr lang="en-US" sz="1800" b="1" i="1" dirty="0">
                  <a:solidFill>
                    <a:srgbClr val="FF0000"/>
                  </a:solidFill>
                  <a:latin typeface="Arial"/>
                  <a:cs typeface="Arial"/>
                </a:rPr>
                <a:t>m</a:t>
              </a:r>
              <a:r>
                <a:rPr lang="en-US" sz="1800" b="1" i="1" baseline="-25000" dirty="0">
                  <a:solidFill>
                    <a:srgbClr val="FF0000"/>
                  </a:solidFill>
                  <a:latin typeface="Arial"/>
                  <a:cs typeface="Arial"/>
                </a:rPr>
                <a:t>y</a:t>
              </a:r>
              <a:r>
                <a:rPr lang="en-US" sz="1800" b="1" dirty="0">
                  <a:solidFill>
                    <a:srgbClr val="FF0000"/>
                  </a:solidFill>
                  <a:latin typeface="Arial"/>
                  <a:cs typeface="Arial"/>
                </a:rPr>
                <a:t>)</a:t>
              </a:r>
            </a:p>
          </p:txBody>
        </p:sp>
        <p:cxnSp>
          <p:nvCxnSpPr>
            <p:cNvPr id="6" name="Straight Connector 5"/>
            <p:cNvCxnSpPr/>
            <p:nvPr/>
          </p:nvCxnSpPr>
          <p:spPr>
            <a:xfrm>
              <a:off x="6628127" y="3861048"/>
              <a:ext cx="432048"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a:off x="6628127" y="4796590"/>
              <a:ext cx="432048" cy="0"/>
            </a:xfrm>
            <a:prstGeom prst="line">
              <a:avLst/>
            </a:prstGeom>
            <a:ln>
              <a:solidFill>
                <a:srgbClr val="FF0000"/>
              </a:solidFill>
              <a:prstDash val="dash"/>
            </a:ln>
          </p:spPr>
          <p:style>
            <a:lnRef idx="2">
              <a:schemeClr val="accent1"/>
            </a:lnRef>
            <a:fillRef idx="0">
              <a:schemeClr val="accent1"/>
            </a:fillRef>
            <a:effectRef idx="1">
              <a:schemeClr val="accent1"/>
            </a:effectRef>
            <a:fontRef idx="minor">
              <a:schemeClr val="tx1"/>
            </a:fontRef>
          </p:style>
        </p:cxnSp>
      </p:grpSp>
      <p:pic>
        <p:nvPicPr>
          <p:cNvPr id="17" name="Picture 16" descr="tunediagram_periodicity1_order1-3.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75656" y="3141368"/>
            <a:ext cx="3600000" cy="3600000"/>
          </a:xfrm>
          <a:prstGeom prst="rect">
            <a:avLst/>
          </a:prstGeom>
        </p:spPr>
      </p:pic>
      <p:sp>
        <p:nvSpPr>
          <p:cNvPr id="14" name="TextBox 13"/>
          <p:cNvSpPr txBox="1"/>
          <p:nvPr/>
        </p:nvSpPr>
        <p:spPr>
          <a:xfrm>
            <a:off x="2159206" y="2957326"/>
            <a:ext cx="2704486" cy="338554"/>
          </a:xfrm>
          <a:prstGeom prst="rect">
            <a:avLst/>
          </a:prstGeom>
          <a:noFill/>
        </p:spPr>
        <p:txBody>
          <a:bodyPr wrap="none" rtlCol="0">
            <a:spAutoFit/>
          </a:bodyPr>
          <a:lstStyle/>
          <a:p>
            <a:pPr>
              <a:buNone/>
            </a:pPr>
            <a:r>
              <a:rPr lang="en-US" sz="1600" b="1" dirty="0">
                <a:latin typeface="Arial"/>
                <a:cs typeface="Arial"/>
              </a:rPr>
              <a:t>Resonances up to order 3</a:t>
            </a:r>
          </a:p>
        </p:txBody>
      </p:sp>
      <p:grpSp>
        <p:nvGrpSpPr>
          <p:cNvPr id="20" name="Group 19"/>
          <p:cNvGrpSpPr/>
          <p:nvPr/>
        </p:nvGrpSpPr>
        <p:grpSpPr>
          <a:xfrm>
            <a:off x="3620314" y="1741652"/>
            <a:ext cx="2520280" cy="504056"/>
            <a:chOff x="3620314" y="1741652"/>
            <a:chExt cx="2520280" cy="504056"/>
          </a:xfrm>
        </p:grpSpPr>
        <p:pic>
          <p:nvPicPr>
            <p:cNvPr id="21" name="Picture 20" descr="m_x_nu_x_+_m_y_n.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07904" y="1844824"/>
              <a:ext cx="2336800" cy="317500"/>
            </a:xfrm>
            <a:prstGeom prst="rect">
              <a:avLst/>
            </a:prstGeom>
          </p:spPr>
        </p:pic>
        <p:sp>
          <p:nvSpPr>
            <p:cNvPr id="22" name="Rectangle 21"/>
            <p:cNvSpPr/>
            <p:nvPr/>
          </p:nvSpPr>
          <p:spPr bwMode="auto">
            <a:xfrm>
              <a:off x="3620314" y="1741652"/>
              <a:ext cx="2520280" cy="504056"/>
            </a:xfrm>
            <a:prstGeom prst="rect">
              <a:avLst/>
            </a:prstGeom>
            <a:noFill/>
            <a:ln w="9525" cap="flat" cmpd="sng" algn="ctr">
              <a:solidFill>
                <a:srgbClr val="0000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ctr" defTabSz="914400" rtl="0" eaLnBrk="1" fontAlgn="base" latinLnBrk="0" hangingPunct="1">
                <a:lnSpc>
                  <a:spcPct val="100000"/>
                </a:lnSpc>
                <a:spcBef>
                  <a:spcPct val="20000"/>
                </a:spcBef>
                <a:spcAft>
                  <a:spcPct val="0"/>
                </a:spcAft>
                <a:buClr>
                  <a:schemeClr val="bg2"/>
                </a:buClr>
                <a:buSzPct val="75000"/>
                <a:buFont typeface="Wingdings" pitchFamily="-112" charset="2"/>
                <a:buChar char="n"/>
                <a:tabLst/>
              </a:pPr>
              <a:endParaRPr kumimoji="0" lang="en-US" sz="2400" b="0" i="0" u="none" strike="noStrike" cap="none" normalizeH="0" baseline="0">
                <a:ln>
                  <a:noFill/>
                </a:ln>
                <a:solidFill>
                  <a:schemeClr val="tx1"/>
                </a:solidFill>
                <a:effectLst/>
                <a:latin typeface="Baskerville" pitchFamily="-112" charset="0"/>
              </a:endParaRPr>
            </a:p>
          </p:txBody>
        </p:sp>
      </p:grpSp>
    </p:spTree>
    <p:extLst>
      <p:ext uri="{BB962C8B-B14F-4D97-AF65-F5344CB8AC3E}">
        <p14:creationId xmlns:p14="http://schemas.microsoft.com/office/powerpoint/2010/main" val="423636747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Resonances</a:t>
            </a:r>
          </a:p>
        </p:txBody>
      </p:sp>
      <p:sp>
        <p:nvSpPr>
          <p:cNvPr id="3" name="Content Placeholder 2"/>
          <p:cNvSpPr>
            <a:spLocks noGrp="1"/>
          </p:cNvSpPr>
          <p:nvPr>
            <p:ph idx="1"/>
          </p:nvPr>
        </p:nvSpPr>
        <p:spPr/>
        <p:txBody>
          <a:bodyPr/>
          <a:lstStyle/>
          <a:p>
            <a:r>
              <a:rPr lang="en-US" dirty="0"/>
              <a:t>If we include vertical as well as horizontal motion, then we find that </a:t>
            </a:r>
            <a:r>
              <a:rPr lang="en-US" b="1" dirty="0"/>
              <a:t>resonances</a:t>
            </a:r>
            <a:r>
              <a:rPr lang="en-US" dirty="0"/>
              <a:t> occur when the tunes satisfy </a:t>
            </a:r>
            <a:br>
              <a:rPr lang="en-US" dirty="0"/>
            </a:br>
            <a:br>
              <a:rPr lang="en-US" dirty="0"/>
            </a:br>
            <a:br>
              <a:rPr lang="en-US" sz="1200" dirty="0"/>
            </a:br>
            <a:br>
              <a:rPr lang="en-US" dirty="0"/>
            </a:br>
            <a:r>
              <a:rPr lang="en-US" dirty="0"/>
              <a:t>where </a:t>
            </a:r>
            <a:r>
              <a:rPr lang="en-US" i="1" dirty="0"/>
              <a:t>m</a:t>
            </a:r>
            <a:r>
              <a:rPr lang="en-US" i="1" baseline="-25000" dirty="0"/>
              <a:t>x</a:t>
            </a:r>
            <a:r>
              <a:rPr lang="en-US" dirty="0"/>
              <a:t>, </a:t>
            </a:r>
            <a:r>
              <a:rPr lang="en-US" i="1" dirty="0"/>
              <a:t>m</a:t>
            </a:r>
            <a:r>
              <a:rPr lang="en-US" i="1" baseline="-25000" dirty="0"/>
              <a:t>y</a:t>
            </a:r>
            <a:r>
              <a:rPr lang="en-US" dirty="0"/>
              <a:t> and </a:t>
            </a:r>
            <a:r>
              <a:rPr lang="en-US" i="1" dirty="0"/>
              <a:t>l</a:t>
            </a:r>
            <a:r>
              <a:rPr lang="en-US" dirty="0"/>
              <a:t> are integers; resonance is of </a:t>
            </a:r>
            <a:r>
              <a:rPr lang="en-US" b="1" dirty="0"/>
              <a:t>order</a:t>
            </a:r>
            <a:r>
              <a:rPr lang="en-US" dirty="0"/>
              <a:t> </a:t>
            </a:r>
            <a:r>
              <a:rPr lang="en-US" b="1" i="1" dirty="0"/>
              <a:t>|m</a:t>
            </a:r>
            <a:r>
              <a:rPr lang="en-US" b="1" i="1" baseline="-25000" dirty="0"/>
              <a:t>x</a:t>
            </a:r>
            <a:r>
              <a:rPr lang="en-US" b="1" i="1" dirty="0"/>
              <a:t>| + |m</a:t>
            </a:r>
            <a:r>
              <a:rPr lang="en-US" b="1" i="1" baseline="-25000" dirty="0"/>
              <a:t>y</a:t>
            </a:r>
            <a:r>
              <a:rPr lang="en-US" b="1" i="1" dirty="0"/>
              <a:t>| </a:t>
            </a:r>
          </a:p>
        </p:txBody>
      </p:sp>
      <p:grpSp>
        <p:nvGrpSpPr>
          <p:cNvPr id="4" name="Group 3"/>
          <p:cNvGrpSpPr/>
          <p:nvPr/>
        </p:nvGrpSpPr>
        <p:grpSpPr>
          <a:xfrm>
            <a:off x="5747756" y="3717032"/>
            <a:ext cx="3144724" cy="1643527"/>
            <a:chOff x="6628127" y="3501008"/>
            <a:chExt cx="2911041" cy="1643527"/>
          </a:xfrm>
        </p:grpSpPr>
        <p:sp>
          <p:nvSpPr>
            <p:cNvPr id="5" name="TextBox 4"/>
            <p:cNvSpPr txBox="1"/>
            <p:nvPr/>
          </p:nvSpPr>
          <p:spPr>
            <a:xfrm>
              <a:off x="7234254" y="3501008"/>
              <a:ext cx="2304914" cy="1643527"/>
            </a:xfrm>
            <a:prstGeom prst="rect">
              <a:avLst/>
            </a:prstGeom>
            <a:noFill/>
          </p:spPr>
          <p:txBody>
            <a:bodyPr wrap="square" rtlCol="0">
              <a:spAutoFit/>
            </a:bodyPr>
            <a:lstStyle/>
            <a:p>
              <a:pPr algn="l">
                <a:buNone/>
              </a:pPr>
              <a:r>
                <a:rPr lang="en-US" sz="1800" b="1" dirty="0">
                  <a:solidFill>
                    <a:srgbClr val="FF0000"/>
                  </a:solidFill>
                  <a:latin typeface="Arial"/>
                  <a:cs typeface="Arial"/>
                </a:rPr>
                <a:t>normal resonances </a:t>
              </a:r>
              <a:br>
                <a:rPr lang="en-US" sz="1800" b="1" dirty="0">
                  <a:solidFill>
                    <a:srgbClr val="FF0000"/>
                  </a:solidFill>
                  <a:latin typeface="Arial"/>
                  <a:cs typeface="Arial"/>
                </a:rPr>
              </a:br>
              <a:r>
                <a:rPr lang="en-US" sz="1800" b="1" dirty="0">
                  <a:solidFill>
                    <a:srgbClr val="FF0000"/>
                  </a:solidFill>
                  <a:latin typeface="Arial"/>
                  <a:cs typeface="Arial"/>
                </a:rPr>
                <a:t>(= even </a:t>
              </a:r>
              <a:r>
                <a:rPr lang="en-US" sz="1800" b="1" i="1" dirty="0">
                  <a:solidFill>
                    <a:srgbClr val="FF0000"/>
                  </a:solidFill>
                  <a:latin typeface="Arial"/>
                  <a:cs typeface="Arial"/>
                </a:rPr>
                <a:t>m</a:t>
              </a:r>
              <a:r>
                <a:rPr lang="en-US" sz="1800" b="1" i="1" baseline="-25000" dirty="0">
                  <a:solidFill>
                    <a:srgbClr val="FF0000"/>
                  </a:solidFill>
                  <a:latin typeface="Arial"/>
                  <a:cs typeface="Arial"/>
                </a:rPr>
                <a:t>y</a:t>
              </a:r>
              <a:r>
                <a:rPr lang="en-US" sz="1800" b="1" dirty="0">
                  <a:solidFill>
                    <a:srgbClr val="FF0000"/>
                  </a:solidFill>
                  <a:latin typeface="Arial"/>
                  <a:cs typeface="Arial"/>
                </a:rPr>
                <a:t>)</a:t>
              </a:r>
            </a:p>
            <a:p>
              <a:pPr algn="l">
                <a:buNone/>
              </a:pPr>
              <a:endParaRPr lang="en-US" sz="1800" b="1" dirty="0">
                <a:solidFill>
                  <a:srgbClr val="FF0000"/>
                </a:solidFill>
                <a:latin typeface="Arial"/>
                <a:cs typeface="Arial"/>
              </a:endParaRPr>
            </a:p>
            <a:p>
              <a:pPr algn="l">
                <a:buNone/>
              </a:pPr>
              <a:r>
                <a:rPr lang="en-US" sz="1800" b="1" dirty="0">
                  <a:solidFill>
                    <a:srgbClr val="FF0000"/>
                  </a:solidFill>
                  <a:latin typeface="Arial"/>
                  <a:cs typeface="Arial"/>
                </a:rPr>
                <a:t>skew resonances</a:t>
              </a:r>
            </a:p>
            <a:p>
              <a:pPr algn="l">
                <a:buNone/>
              </a:pPr>
              <a:r>
                <a:rPr lang="en-US" sz="1800" b="1" dirty="0">
                  <a:solidFill>
                    <a:srgbClr val="FF0000"/>
                  </a:solidFill>
                  <a:latin typeface="Arial"/>
                  <a:cs typeface="Arial"/>
                </a:rPr>
                <a:t>(= odd </a:t>
              </a:r>
              <a:r>
                <a:rPr lang="en-US" sz="1800" b="1" i="1" dirty="0">
                  <a:solidFill>
                    <a:srgbClr val="FF0000"/>
                  </a:solidFill>
                  <a:latin typeface="Arial"/>
                  <a:cs typeface="Arial"/>
                </a:rPr>
                <a:t>m</a:t>
              </a:r>
              <a:r>
                <a:rPr lang="en-US" sz="1800" b="1" i="1" baseline="-25000" dirty="0">
                  <a:solidFill>
                    <a:srgbClr val="FF0000"/>
                  </a:solidFill>
                  <a:latin typeface="Arial"/>
                  <a:cs typeface="Arial"/>
                </a:rPr>
                <a:t>y</a:t>
              </a:r>
              <a:r>
                <a:rPr lang="en-US" sz="1800" b="1" dirty="0">
                  <a:solidFill>
                    <a:srgbClr val="FF0000"/>
                  </a:solidFill>
                  <a:latin typeface="Arial"/>
                  <a:cs typeface="Arial"/>
                </a:rPr>
                <a:t>)</a:t>
              </a:r>
            </a:p>
          </p:txBody>
        </p:sp>
        <p:cxnSp>
          <p:nvCxnSpPr>
            <p:cNvPr id="6" name="Straight Connector 5"/>
            <p:cNvCxnSpPr/>
            <p:nvPr/>
          </p:nvCxnSpPr>
          <p:spPr>
            <a:xfrm>
              <a:off x="6628127" y="3861048"/>
              <a:ext cx="432048"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a:off x="6628127" y="4796590"/>
              <a:ext cx="432048" cy="0"/>
            </a:xfrm>
            <a:prstGeom prst="line">
              <a:avLst/>
            </a:prstGeom>
            <a:ln>
              <a:solidFill>
                <a:srgbClr val="FF0000"/>
              </a:solidFill>
              <a:prstDash val="dash"/>
            </a:ln>
          </p:spPr>
          <p:style>
            <a:lnRef idx="2">
              <a:schemeClr val="accent1"/>
            </a:lnRef>
            <a:fillRef idx="0">
              <a:schemeClr val="accent1"/>
            </a:fillRef>
            <a:effectRef idx="1">
              <a:schemeClr val="accent1"/>
            </a:effectRef>
            <a:fontRef idx="minor">
              <a:schemeClr val="tx1"/>
            </a:fontRef>
          </p:style>
        </p:cxnSp>
      </p:grpSp>
      <p:pic>
        <p:nvPicPr>
          <p:cNvPr id="13" name="Picture 12" descr="tunediagram_periodicity1_order1-4.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75656" y="3141368"/>
            <a:ext cx="3600000" cy="3600000"/>
          </a:xfrm>
          <a:prstGeom prst="rect">
            <a:avLst/>
          </a:prstGeom>
        </p:spPr>
      </p:pic>
      <p:sp>
        <p:nvSpPr>
          <p:cNvPr id="18" name="TextBox 17"/>
          <p:cNvSpPr txBox="1"/>
          <p:nvPr/>
        </p:nvSpPr>
        <p:spPr>
          <a:xfrm>
            <a:off x="2159206" y="2957326"/>
            <a:ext cx="2704486" cy="338554"/>
          </a:xfrm>
          <a:prstGeom prst="rect">
            <a:avLst/>
          </a:prstGeom>
          <a:noFill/>
        </p:spPr>
        <p:txBody>
          <a:bodyPr wrap="none" rtlCol="0">
            <a:spAutoFit/>
          </a:bodyPr>
          <a:lstStyle/>
          <a:p>
            <a:pPr>
              <a:buNone/>
            </a:pPr>
            <a:r>
              <a:rPr lang="en-US" sz="1600" b="1" dirty="0">
                <a:latin typeface="Arial"/>
                <a:cs typeface="Arial"/>
              </a:rPr>
              <a:t>Resonances up to order 4</a:t>
            </a:r>
          </a:p>
        </p:txBody>
      </p:sp>
      <p:grpSp>
        <p:nvGrpSpPr>
          <p:cNvPr id="15" name="Group 14"/>
          <p:cNvGrpSpPr/>
          <p:nvPr/>
        </p:nvGrpSpPr>
        <p:grpSpPr>
          <a:xfrm>
            <a:off x="3620314" y="1741652"/>
            <a:ext cx="2520280" cy="504056"/>
            <a:chOff x="3620314" y="1741652"/>
            <a:chExt cx="2520280" cy="504056"/>
          </a:xfrm>
        </p:grpSpPr>
        <p:pic>
          <p:nvPicPr>
            <p:cNvPr id="16" name="Picture 15" descr="m_x_nu_x_+_m_y_n.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07904" y="1844824"/>
              <a:ext cx="2336800" cy="317500"/>
            </a:xfrm>
            <a:prstGeom prst="rect">
              <a:avLst/>
            </a:prstGeom>
          </p:spPr>
        </p:pic>
        <p:sp>
          <p:nvSpPr>
            <p:cNvPr id="19" name="Rectangle 18"/>
            <p:cNvSpPr/>
            <p:nvPr/>
          </p:nvSpPr>
          <p:spPr bwMode="auto">
            <a:xfrm>
              <a:off x="3620314" y="1741652"/>
              <a:ext cx="2520280" cy="504056"/>
            </a:xfrm>
            <a:prstGeom prst="rect">
              <a:avLst/>
            </a:prstGeom>
            <a:noFill/>
            <a:ln w="9525" cap="flat" cmpd="sng" algn="ctr">
              <a:solidFill>
                <a:srgbClr val="0000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ctr" defTabSz="914400" rtl="0" eaLnBrk="1" fontAlgn="base" latinLnBrk="0" hangingPunct="1">
                <a:lnSpc>
                  <a:spcPct val="100000"/>
                </a:lnSpc>
                <a:spcBef>
                  <a:spcPct val="20000"/>
                </a:spcBef>
                <a:spcAft>
                  <a:spcPct val="0"/>
                </a:spcAft>
                <a:buClr>
                  <a:schemeClr val="bg2"/>
                </a:buClr>
                <a:buSzPct val="75000"/>
                <a:buFont typeface="Wingdings" pitchFamily="-112" charset="2"/>
                <a:buChar char="n"/>
                <a:tabLst/>
              </a:pPr>
              <a:endParaRPr kumimoji="0" lang="en-US" sz="2400" b="0" i="0" u="none" strike="noStrike" cap="none" normalizeH="0" baseline="0">
                <a:ln>
                  <a:noFill/>
                </a:ln>
                <a:solidFill>
                  <a:schemeClr val="tx1"/>
                </a:solidFill>
                <a:effectLst/>
                <a:latin typeface="Baskerville" pitchFamily="-112" charset="0"/>
              </a:endParaRPr>
            </a:p>
          </p:txBody>
        </p:sp>
      </p:grpSp>
    </p:spTree>
    <p:extLst>
      <p:ext uri="{BB962C8B-B14F-4D97-AF65-F5344CB8AC3E}">
        <p14:creationId xmlns:p14="http://schemas.microsoft.com/office/powerpoint/2010/main" val="58607346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Resonances</a:t>
            </a:r>
          </a:p>
        </p:txBody>
      </p:sp>
      <p:sp>
        <p:nvSpPr>
          <p:cNvPr id="3" name="Content Placeholder 2"/>
          <p:cNvSpPr>
            <a:spLocks noGrp="1"/>
          </p:cNvSpPr>
          <p:nvPr>
            <p:ph idx="1"/>
          </p:nvPr>
        </p:nvSpPr>
        <p:spPr/>
        <p:txBody>
          <a:bodyPr/>
          <a:lstStyle/>
          <a:p>
            <a:r>
              <a:rPr lang="en-US" dirty="0"/>
              <a:t>If we include vertical as well as horizontal motion, then we find that </a:t>
            </a:r>
            <a:r>
              <a:rPr lang="en-US" b="1" dirty="0"/>
              <a:t>resonances</a:t>
            </a:r>
            <a:r>
              <a:rPr lang="en-US" dirty="0"/>
              <a:t> occur when the tunes satisfy </a:t>
            </a:r>
            <a:br>
              <a:rPr lang="en-US" dirty="0"/>
            </a:br>
            <a:br>
              <a:rPr lang="en-US" dirty="0"/>
            </a:br>
            <a:br>
              <a:rPr lang="en-US" sz="1200" dirty="0"/>
            </a:br>
            <a:br>
              <a:rPr lang="en-US" dirty="0"/>
            </a:br>
            <a:r>
              <a:rPr lang="en-US" dirty="0"/>
              <a:t>where </a:t>
            </a:r>
            <a:r>
              <a:rPr lang="en-US" i="1" dirty="0"/>
              <a:t>m</a:t>
            </a:r>
            <a:r>
              <a:rPr lang="en-US" i="1" baseline="-25000" dirty="0"/>
              <a:t>x</a:t>
            </a:r>
            <a:r>
              <a:rPr lang="en-US" dirty="0"/>
              <a:t>, </a:t>
            </a:r>
            <a:r>
              <a:rPr lang="en-US" i="1" dirty="0"/>
              <a:t>m</a:t>
            </a:r>
            <a:r>
              <a:rPr lang="en-US" i="1" baseline="-25000" dirty="0"/>
              <a:t>y</a:t>
            </a:r>
            <a:r>
              <a:rPr lang="en-US" dirty="0"/>
              <a:t> and </a:t>
            </a:r>
            <a:r>
              <a:rPr lang="en-US" i="1" dirty="0"/>
              <a:t>l</a:t>
            </a:r>
            <a:r>
              <a:rPr lang="en-US" dirty="0"/>
              <a:t> are integers; resonance is of </a:t>
            </a:r>
            <a:r>
              <a:rPr lang="en-US" b="1" dirty="0"/>
              <a:t>order</a:t>
            </a:r>
            <a:r>
              <a:rPr lang="en-US" dirty="0"/>
              <a:t> </a:t>
            </a:r>
            <a:r>
              <a:rPr lang="en-US" b="1" i="1" dirty="0"/>
              <a:t>|m</a:t>
            </a:r>
            <a:r>
              <a:rPr lang="en-US" b="1" i="1" baseline="-25000" dirty="0"/>
              <a:t>x</a:t>
            </a:r>
            <a:r>
              <a:rPr lang="en-US" b="1" i="1" dirty="0"/>
              <a:t>| + |m</a:t>
            </a:r>
            <a:r>
              <a:rPr lang="en-US" b="1" i="1" baseline="-25000" dirty="0"/>
              <a:t>y</a:t>
            </a:r>
            <a:r>
              <a:rPr lang="en-US" b="1" i="1" dirty="0"/>
              <a:t>| </a:t>
            </a:r>
          </a:p>
          <a:p>
            <a:endParaRPr lang="en-US" dirty="0"/>
          </a:p>
        </p:txBody>
      </p:sp>
      <p:grpSp>
        <p:nvGrpSpPr>
          <p:cNvPr id="4" name="Group 3"/>
          <p:cNvGrpSpPr/>
          <p:nvPr/>
        </p:nvGrpSpPr>
        <p:grpSpPr>
          <a:xfrm>
            <a:off x="5747756" y="3717032"/>
            <a:ext cx="3144724" cy="1643527"/>
            <a:chOff x="6628127" y="3501008"/>
            <a:chExt cx="2911041" cy="1643527"/>
          </a:xfrm>
        </p:grpSpPr>
        <p:sp>
          <p:nvSpPr>
            <p:cNvPr id="5" name="TextBox 4"/>
            <p:cNvSpPr txBox="1"/>
            <p:nvPr/>
          </p:nvSpPr>
          <p:spPr>
            <a:xfrm>
              <a:off x="7234254" y="3501008"/>
              <a:ext cx="2304914" cy="1643527"/>
            </a:xfrm>
            <a:prstGeom prst="rect">
              <a:avLst/>
            </a:prstGeom>
            <a:noFill/>
          </p:spPr>
          <p:txBody>
            <a:bodyPr wrap="square" rtlCol="0">
              <a:spAutoFit/>
            </a:bodyPr>
            <a:lstStyle/>
            <a:p>
              <a:pPr algn="l">
                <a:buNone/>
              </a:pPr>
              <a:r>
                <a:rPr lang="en-US" sz="1800" b="1" dirty="0">
                  <a:solidFill>
                    <a:srgbClr val="FF0000"/>
                  </a:solidFill>
                  <a:latin typeface="Arial"/>
                  <a:cs typeface="Arial"/>
                </a:rPr>
                <a:t>normal resonances </a:t>
              </a:r>
              <a:br>
                <a:rPr lang="en-US" sz="1800" b="1" dirty="0">
                  <a:solidFill>
                    <a:srgbClr val="FF0000"/>
                  </a:solidFill>
                  <a:latin typeface="Arial"/>
                  <a:cs typeface="Arial"/>
                </a:rPr>
              </a:br>
              <a:r>
                <a:rPr lang="en-US" sz="1800" b="1" dirty="0">
                  <a:solidFill>
                    <a:srgbClr val="FF0000"/>
                  </a:solidFill>
                  <a:latin typeface="Arial"/>
                  <a:cs typeface="Arial"/>
                </a:rPr>
                <a:t>(= even </a:t>
              </a:r>
              <a:r>
                <a:rPr lang="en-US" sz="1800" b="1" i="1" dirty="0">
                  <a:solidFill>
                    <a:srgbClr val="FF0000"/>
                  </a:solidFill>
                  <a:latin typeface="Arial"/>
                  <a:cs typeface="Arial"/>
                </a:rPr>
                <a:t>m</a:t>
              </a:r>
              <a:r>
                <a:rPr lang="en-US" sz="1800" b="1" i="1" baseline="-25000" dirty="0">
                  <a:solidFill>
                    <a:srgbClr val="FF0000"/>
                  </a:solidFill>
                  <a:latin typeface="Arial"/>
                  <a:cs typeface="Arial"/>
                </a:rPr>
                <a:t>y</a:t>
              </a:r>
              <a:r>
                <a:rPr lang="en-US" sz="1800" b="1" dirty="0">
                  <a:solidFill>
                    <a:srgbClr val="FF0000"/>
                  </a:solidFill>
                  <a:latin typeface="Arial"/>
                  <a:cs typeface="Arial"/>
                </a:rPr>
                <a:t>)</a:t>
              </a:r>
            </a:p>
            <a:p>
              <a:pPr algn="l">
                <a:buNone/>
              </a:pPr>
              <a:endParaRPr lang="en-US" sz="1800" b="1" dirty="0">
                <a:solidFill>
                  <a:srgbClr val="FF0000"/>
                </a:solidFill>
                <a:latin typeface="Arial"/>
                <a:cs typeface="Arial"/>
              </a:endParaRPr>
            </a:p>
            <a:p>
              <a:pPr algn="l">
                <a:buNone/>
              </a:pPr>
              <a:r>
                <a:rPr lang="en-US" sz="1800" b="1" dirty="0">
                  <a:solidFill>
                    <a:srgbClr val="FF0000"/>
                  </a:solidFill>
                  <a:latin typeface="Arial"/>
                  <a:cs typeface="Arial"/>
                </a:rPr>
                <a:t>skew resonances</a:t>
              </a:r>
            </a:p>
            <a:p>
              <a:pPr algn="l">
                <a:buNone/>
              </a:pPr>
              <a:r>
                <a:rPr lang="en-US" sz="1800" b="1" dirty="0">
                  <a:solidFill>
                    <a:srgbClr val="FF0000"/>
                  </a:solidFill>
                  <a:latin typeface="Arial"/>
                  <a:cs typeface="Arial"/>
                </a:rPr>
                <a:t>(= odd </a:t>
              </a:r>
              <a:r>
                <a:rPr lang="en-US" sz="1800" b="1" i="1" dirty="0">
                  <a:solidFill>
                    <a:srgbClr val="FF0000"/>
                  </a:solidFill>
                  <a:latin typeface="Arial"/>
                  <a:cs typeface="Arial"/>
                </a:rPr>
                <a:t>m</a:t>
              </a:r>
              <a:r>
                <a:rPr lang="en-US" sz="1800" b="1" i="1" baseline="-25000" dirty="0">
                  <a:solidFill>
                    <a:srgbClr val="FF0000"/>
                  </a:solidFill>
                  <a:latin typeface="Arial"/>
                  <a:cs typeface="Arial"/>
                </a:rPr>
                <a:t>y</a:t>
              </a:r>
              <a:r>
                <a:rPr lang="en-US" sz="1800" b="1" dirty="0">
                  <a:solidFill>
                    <a:srgbClr val="FF0000"/>
                  </a:solidFill>
                  <a:latin typeface="Arial"/>
                  <a:cs typeface="Arial"/>
                </a:rPr>
                <a:t>)</a:t>
              </a:r>
            </a:p>
          </p:txBody>
        </p:sp>
        <p:cxnSp>
          <p:nvCxnSpPr>
            <p:cNvPr id="6" name="Straight Connector 5"/>
            <p:cNvCxnSpPr/>
            <p:nvPr/>
          </p:nvCxnSpPr>
          <p:spPr>
            <a:xfrm>
              <a:off x="6628127" y="3861048"/>
              <a:ext cx="432048"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a:off x="6628127" y="4796590"/>
              <a:ext cx="432048" cy="0"/>
            </a:xfrm>
            <a:prstGeom prst="line">
              <a:avLst/>
            </a:prstGeom>
            <a:ln>
              <a:solidFill>
                <a:srgbClr val="FF0000"/>
              </a:solidFill>
              <a:prstDash val="dash"/>
            </a:ln>
          </p:spPr>
          <p:style>
            <a:lnRef idx="2">
              <a:schemeClr val="accent1"/>
            </a:lnRef>
            <a:fillRef idx="0">
              <a:schemeClr val="accent1"/>
            </a:fillRef>
            <a:effectRef idx="1">
              <a:schemeClr val="accent1"/>
            </a:effectRef>
            <a:fontRef idx="minor">
              <a:schemeClr val="tx1"/>
            </a:fontRef>
          </p:style>
        </p:cxnSp>
      </p:grpSp>
      <p:pic>
        <p:nvPicPr>
          <p:cNvPr id="12" name="Picture 11" descr="tunediagram_periodicity1_order1-5.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75656" y="3141368"/>
            <a:ext cx="3600000" cy="3600000"/>
          </a:xfrm>
          <a:prstGeom prst="rect">
            <a:avLst/>
          </a:prstGeom>
        </p:spPr>
      </p:pic>
      <p:sp>
        <p:nvSpPr>
          <p:cNvPr id="14" name="TextBox 13"/>
          <p:cNvSpPr txBox="1"/>
          <p:nvPr/>
        </p:nvSpPr>
        <p:spPr>
          <a:xfrm>
            <a:off x="2159206" y="2957326"/>
            <a:ext cx="2704486" cy="338554"/>
          </a:xfrm>
          <a:prstGeom prst="rect">
            <a:avLst/>
          </a:prstGeom>
          <a:noFill/>
        </p:spPr>
        <p:txBody>
          <a:bodyPr wrap="none" rtlCol="0">
            <a:spAutoFit/>
          </a:bodyPr>
          <a:lstStyle/>
          <a:p>
            <a:pPr>
              <a:buNone/>
            </a:pPr>
            <a:r>
              <a:rPr lang="en-US" sz="1600" b="1" dirty="0">
                <a:latin typeface="Arial"/>
                <a:cs typeface="Arial"/>
              </a:rPr>
              <a:t>Resonances up to order 5</a:t>
            </a:r>
          </a:p>
        </p:txBody>
      </p:sp>
      <p:grpSp>
        <p:nvGrpSpPr>
          <p:cNvPr id="15" name="Group 14"/>
          <p:cNvGrpSpPr/>
          <p:nvPr/>
        </p:nvGrpSpPr>
        <p:grpSpPr>
          <a:xfrm>
            <a:off x="3620314" y="1741652"/>
            <a:ext cx="2520280" cy="504056"/>
            <a:chOff x="3620314" y="1741652"/>
            <a:chExt cx="2520280" cy="504056"/>
          </a:xfrm>
        </p:grpSpPr>
        <p:pic>
          <p:nvPicPr>
            <p:cNvPr id="16" name="Picture 15" descr="m_x_nu_x_+_m_y_n.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07904" y="1844824"/>
              <a:ext cx="2336800" cy="317500"/>
            </a:xfrm>
            <a:prstGeom prst="rect">
              <a:avLst/>
            </a:prstGeom>
          </p:spPr>
        </p:pic>
        <p:sp>
          <p:nvSpPr>
            <p:cNvPr id="17" name="Rectangle 16"/>
            <p:cNvSpPr/>
            <p:nvPr/>
          </p:nvSpPr>
          <p:spPr bwMode="auto">
            <a:xfrm>
              <a:off x="3620314" y="1741652"/>
              <a:ext cx="2520280" cy="504056"/>
            </a:xfrm>
            <a:prstGeom prst="rect">
              <a:avLst/>
            </a:prstGeom>
            <a:noFill/>
            <a:ln w="9525" cap="flat" cmpd="sng" algn="ctr">
              <a:solidFill>
                <a:srgbClr val="0000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ctr" defTabSz="914400" rtl="0" eaLnBrk="1" fontAlgn="base" latinLnBrk="0" hangingPunct="1">
                <a:lnSpc>
                  <a:spcPct val="100000"/>
                </a:lnSpc>
                <a:spcBef>
                  <a:spcPct val="20000"/>
                </a:spcBef>
                <a:spcAft>
                  <a:spcPct val="0"/>
                </a:spcAft>
                <a:buClr>
                  <a:schemeClr val="bg2"/>
                </a:buClr>
                <a:buSzPct val="75000"/>
                <a:buFont typeface="Wingdings" pitchFamily="-112" charset="2"/>
                <a:buChar char="n"/>
                <a:tabLst/>
              </a:pPr>
              <a:endParaRPr kumimoji="0" lang="en-US" sz="2400" b="0" i="0" u="none" strike="noStrike" cap="none" normalizeH="0" baseline="0">
                <a:ln>
                  <a:noFill/>
                </a:ln>
                <a:solidFill>
                  <a:schemeClr val="tx1"/>
                </a:solidFill>
                <a:effectLst/>
                <a:latin typeface="Baskerville" pitchFamily="-112" charset="0"/>
              </a:endParaRPr>
            </a:p>
          </p:txBody>
        </p:sp>
      </p:grpSp>
    </p:spTree>
    <p:extLst>
      <p:ext uri="{BB962C8B-B14F-4D97-AF65-F5344CB8AC3E}">
        <p14:creationId xmlns:p14="http://schemas.microsoft.com/office/powerpoint/2010/main" val="304684314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Resonances</a:t>
            </a:r>
          </a:p>
        </p:txBody>
      </p:sp>
      <p:sp>
        <p:nvSpPr>
          <p:cNvPr id="3" name="Content Placeholder 2"/>
          <p:cNvSpPr>
            <a:spLocks noGrp="1"/>
          </p:cNvSpPr>
          <p:nvPr>
            <p:ph idx="1"/>
          </p:nvPr>
        </p:nvSpPr>
        <p:spPr/>
        <p:txBody>
          <a:bodyPr/>
          <a:lstStyle/>
          <a:p>
            <a:r>
              <a:rPr lang="en-US" b="1" dirty="0"/>
              <a:t>Resonances</a:t>
            </a:r>
            <a:r>
              <a:rPr lang="en-US" dirty="0"/>
              <a:t> are associated with </a:t>
            </a:r>
            <a:r>
              <a:rPr lang="en-US" b="1" dirty="0"/>
              <a:t>chaotic motion </a:t>
            </a:r>
            <a:r>
              <a:rPr lang="en-US" dirty="0"/>
              <a:t>for particles in storage rings</a:t>
            </a:r>
          </a:p>
          <a:p>
            <a:r>
              <a:rPr lang="en-US" dirty="0"/>
              <a:t>However, the number of </a:t>
            </a:r>
            <a:r>
              <a:rPr lang="en-US" b="1" dirty="0"/>
              <a:t>resonance lines </a:t>
            </a:r>
            <a:r>
              <a:rPr lang="en-US" dirty="0"/>
              <a:t>in tune space is </a:t>
            </a:r>
            <a:r>
              <a:rPr lang="en-US" b="1" dirty="0"/>
              <a:t>inﬁnite</a:t>
            </a:r>
            <a:r>
              <a:rPr lang="en-US" dirty="0"/>
              <a:t>: any point in tune space will be close to a resonance of some order</a:t>
            </a:r>
          </a:p>
          <a:p>
            <a:r>
              <a:rPr lang="en-US" dirty="0"/>
              <a:t>This observation raises two questions:</a:t>
            </a:r>
          </a:p>
          <a:p>
            <a:pPr lvl="1"/>
            <a:r>
              <a:rPr lang="en-US" dirty="0"/>
              <a:t>How do we know what the real eﬀect of any given resonance line will be?</a:t>
            </a:r>
          </a:p>
          <a:p>
            <a:pPr lvl="1"/>
            <a:r>
              <a:rPr lang="en-US" dirty="0"/>
              <a:t>How can we design a storage ring to </a:t>
            </a:r>
            <a:r>
              <a:rPr lang="en-US" dirty="0" err="1"/>
              <a:t>minimise</a:t>
            </a:r>
            <a:r>
              <a:rPr lang="en-US" dirty="0"/>
              <a:t> the adverse eﬀects of resonances?</a:t>
            </a:r>
          </a:p>
        </p:txBody>
      </p:sp>
    </p:spTree>
    <p:extLst>
      <p:ext uri="{BB962C8B-B14F-4D97-AF65-F5344CB8AC3E}">
        <p14:creationId xmlns:p14="http://schemas.microsoft.com/office/powerpoint/2010/main" val="350012205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Resonance cancellation by periodicity</a:t>
            </a:r>
          </a:p>
        </p:txBody>
      </p:sp>
      <p:sp>
        <p:nvSpPr>
          <p:cNvPr id="3" name="Content Placeholder 2"/>
          <p:cNvSpPr>
            <a:spLocks noGrp="1"/>
          </p:cNvSpPr>
          <p:nvPr>
            <p:ph idx="1"/>
          </p:nvPr>
        </p:nvSpPr>
        <p:spPr/>
        <p:txBody>
          <a:bodyPr/>
          <a:lstStyle/>
          <a:p>
            <a:r>
              <a:rPr lang="en-US" dirty="0"/>
              <a:t>By imposing a </a:t>
            </a:r>
            <a:r>
              <a:rPr lang="en-US" b="1" dirty="0"/>
              <a:t>periodicity </a:t>
            </a:r>
            <a:r>
              <a:rPr lang="en-US" b="1" i="1" dirty="0"/>
              <a:t>P</a:t>
            </a:r>
            <a:r>
              <a:rPr lang="en-US" dirty="0"/>
              <a:t> in the lattice (i.e. building a machine from </a:t>
            </a:r>
            <a:r>
              <a:rPr lang="en-US" i="1" dirty="0"/>
              <a:t>P</a:t>
            </a:r>
            <a:r>
              <a:rPr lang="en-US" dirty="0"/>
              <a:t> identical cells), the resonance condition becomes </a:t>
            </a:r>
          </a:p>
          <a:p>
            <a:pPr lvl="1"/>
            <a:endParaRPr lang="en-US" dirty="0"/>
          </a:p>
          <a:p>
            <a:endParaRPr lang="en-US" dirty="0"/>
          </a:p>
          <a:p>
            <a:pPr lvl="1"/>
            <a:r>
              <a:rPr lang="en-US" dirty="0"/>
              <a:t>… the resonance condition needs to be satisfied by each cell, as conceptually there is no difference between passing one cell P turns or passing a lattice consisting of P identical cells only once</a:t>
            </a:r>
            <a:endParaRPr lang="en-US" b="1" dirty="0"/>
          </a:p>
          <a:p>
            <a:r>
              <a:rPr lang="en-US" dirty="0"/>
              <a:t>Resonances for which </a:t>
            </a:r>
            <a:r>
              <a:rPr lang="en-US" i="1" dirty="0">
                <a:solidFill>
                  <a:srgbClr val="FF0000"/>
                </a:solidFill>
              </a:rPr>
              <a:t>l </a:t>
            </a:r>
            <a:r>
              <a:rPr lang="en-US" dirty="0">
                <a:solidFill>
                  <a:srgbClr val="FF0000"/>
                </a:solidFill>
              </a:rPr>
              <a:t>is integer </a:t>
            </a:r>
            <a:r>
              <a:rPr lang="en-US" dirty="0">
                <a:sym typeface="Wingdings"/>
              </a:rPr>
              <a:t></a:t>
            </a:r>
            <a:r>
              <a:rPr lang="en-US" dirty="0"/>
              <a:t> </a:t>
            </a:r>
            <a:r>
              <a:rPr lang="en-US" dirty="0">
                <a:solidFill>
                  <a:srgbClr val="FF0000"/>
                </a:solidFill>
              </a:rPr>
              <a:t>systematic</a:t>
            </a:r>
          </a:p>
          <a:p>
            <a:r>
              <a:rPr lang="en-US" dirty="0"/>
              <a:t>If </a:t>
            </a:r>
            <a:r>
              <a:rPr lang="en-US" i="1" dirty="0">
                <a:solidFill>
                  <a:srgbClr val="3366FF"/>
                </a:solidFill>
              </a:rPr>
              <a:t>l </a:t>
            </a:r>
            <a:r>
              <a:rPr lang="en-US" dirty="0">
                <a:solidFill>
                  <a:srgbClr val="3366FF"/>
                </a:solidFill>
              </a:rPr>
              <a:t>is NOT integer </a:t>
            </a:r>
            <a:r>
              <a:rPr lang="en-US" dirty="0"/>
              <a:t>the resonance cancels </a:t>
            </a:r>
            <a:r>
              <a:rPr lang="en-US" dirty="0">
                <a:sym typeface="Wingdings"/>
              </a:rPr>
              <a:t></a:t>
            </a:r>
            <a:r>
              <a:rPr lang="en-US" dirty="0"/>
              <a:t> </a:t>
            </a:r>
            <a:r>
              <a:rPr lang="en-US" dirty="0">
                <a:solidFill>
                  <a:srgbClr val="3366FF"/>
                </a:solidFill>
              </a:rPr>
              <a:t>non-systematic</a:t>
            </a:r>
          </a:p>
          <a:p>
            <a:endParaRPr lang="en-US" dirty="0"/>
          </a:p>
        </p:txBody>
      </p:sp>
      <p:pic>
        <p:nvPicPr>
          <p:cNvPr id="14" name="Picture 13" descr="tunediagram_periodicity3_order1-3.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82491" y="4305318"/>
            <a:ext cx="2261917" cy="2261917"/>
          </a:xfrm>
          <a:prstGeom prst="rect">
            <a:avLst/>
          </a:prstGeom>
        </p:spPr>
      </p:pic>
      <p:pic>
        <p:nvPicPr>
          <p:cNvPr id="15" name="Picture 14" descr="tunediagram_periodicity1_order1-3.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3609" y="4293096"/>
            <a:ext cx="2261916" cy="2261916"/>
          </a:xfrm>
          <a:prstGeom prst="rect">
            <a:avLst/>
          </a:prstGeom>
        </p:spPr>
      </p:pic>
      <p:pic>
        <p:nvPicPr>
          <p:cNvPr id="16" name="Picture 15" descr="tunediagram_periodicity2_order1-3.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61590" y="4293096"/>
            <a:ext cx="2261916" cy="2261916"/>
          </a:xfrm>
          <a:prstGeom prst="rect">
            <a:avLst/>
          </a:prstGeom>
        </p:spPr>
      </p:pic>
      <p:grpSp>
        <p:nvGrpSpPr>
          <p:cNvPr id="22" name="Group 21"/>
          <p:cNvGrpSpPr/>
          <p:nvPr/>
        </p:nvGrpSpPr>
        <p:grpSpPr>
          <a:xfrm>
            <a:off x="4931765" y="1716553"/>
            <a:ext cx="2736854" cy="470983"/>
            <a:chOff x="3059832" y="1733861"/>
            <a:chExt cx="2736854" cy="470983"/>
          </a:xfrm>
        </p:grpSpPr>
        <p:sp>
          <p:nvSpPr>
            <p:cNvPr id="18" name="Rectangle 17"/>
            <p:cNvSpPr/>
            <p:nvPr/>
          </p:nvSpPr>
          <p:spPr bwMode="auto">
            <a:xfrm>
              <a:off x="3059832" y="1733861"/>
              <a:ext cx="2736854" cy="470983"/>
            </a:xfrm>
            <a:prstGeom prst="rect">
              <a:avLst/>
            </a:prstGeom>
            <a:noFill/>
            <a:ln w="9525" cap="flat" cmpd="sng" algn="ctr">
              <a:solidFill>
                <a:srgbClr val="0000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ctr" defTabSz="914400" rtl="0" eaLnBrk="1" fontAlgn="base" latinLnBrk="0" hangingPunct="1">
                <a:lnSpc>
                  <a:spcPct val="100000"/>
                </a:lnSpc>
                <a:spcBef>
                  <a:spcPct val="20000"/>
                </a:spcBef>
                <a:spcAft>
                  <a:spcPct val="0"/>
                </a:spcAft>
                <a:buClr>
                  <a:schemeClr val="bg2"/>
                </a:buClr>
                <a:buSzPct val="75000"/>
                <a:buFont typeface="Wingdings" pitchFamily="-112" charset="2"/>
                <a:buChar char="n"/>
                <a:tabLst/>
              </a:pPr>
              <a:endParaRPr kumimoji="0" lang="en-US" sz="2400" b="0" i="0" u="none" strike="noStrike" cap="none" normalizeH="0" baseline="0">
                <a:ln>
                  <a:noFill/>
                </a:ln>
                <a:solidFill>
                  <a:schemeClr val="tx1"/>
                </a:solidFill>
                <a:effectLst/>
                <a:latin typeface="Baskerville" pitchFamily="-112" charset="0"/>
              </a:endParaRPr>
            </a:p>
          </p:txBody>
        </p:sp>
        <p:pic>
          <p:nvPicPr>
            <p:cNvPr id="21" name="Picture 20" descr="m_x_nu_x_+_m_y_n.pd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131840" y="1813660"/>
              <a:ext cx="2578100" cy="317500"/>
            </a:xfrm>
            <a:prstGeom prst="rect">
              <a:avLst/>
            </a:prstGeom>
          </p:spPr>
        </p:pic>
      </p:grpSp>
      <p:pic>
        <p:nvPicPr>
          <p:cNvPr id="4" name="Picture 3">
            <a:extLst>
              <a:ext uri="{FF2B5EF4-FFF2-40B4-BE49-F238E27FC236}">
                <a16:creationId xmlns:a16="http://schemas.microsoft.com/office/drawing/2014/main" id="{A0BBE00C-6663-9412-DE4C-3AD4DDE91E3A}"/>
              </a:ext>
            </a:extLst>
          </p:cNvPr>
          <p:cNvPicPr>
            <a:picLocks noChangeAspect="1"/>
          </p:cNvPicPr>
          <p:nvPr/>
        </p:nvPicPr>
        <p:blipFill>
          <a:blip r:embed="rId6"/>
          <a:stretch>
            <a:fillRect/>
          </a:stretch>
        </p:blipFill>
        <p:spPr>
          <a:xfrm>
            <a:off x="1318803" y="1716553"/>
            <a:ext cx="2438400" cy="558800"/>
          </a:xfrm>
          <a:prstGeom prst="rect">
            <a:avLst/>
          </a:prstGeom>
        </p:spPr>
      </p:pic>
      <p:sp>
        <p:nvSpPr>
          <p:cNvPr id="5" name="TextBox 4">
            <a:extLst>
              <a:ext uri="{FF2B5EF4-FFF2-40B4-BE49-F238E27FC236}">
                <a16:creationId xmlns:a16="http://schemas.microsoft.com/office/drawing/2014/main" id="{89C12B9E-5B66-1AAD-2F1E-D9577AFB31AA}"/>
              </a:ext>
            </a:extLst>
          </p:cNvPr>
          <p:cNvSpPr txBox="1"/>
          <p:nvPr/>
        </p:nvSpPr>
        <p:spPr>
          <a:xfrm>
            <a:off x="4212236" y="1753256"/>
            <a:ext cx="486030" cy="461665"/>
          </a:xfrm>
          <a:prstGeom prst="rect">
            <a:avLst/>
          </a:prstGeom>
          <a:noFill/>
        </p:spPr>
        <p:txBody>
          <a:bodyPr wrap="none" rtlCol="0">
            <a:spAutoFit/>
          </a:bodyPr>
          <a:lstStyle/>
          <a:p>
            <a:pPr>
              <a:buNone/>
            </a:pPr>
            <a:r>
              <a:rPr lang="en-US" dirty="0">
                <a:sym typeface="Wingdings"/>
              </a:rPr>
              <a:t></a:t>
            </a:r>
            <a:endParaRPr lang="en-US" b="1" dirty="0"/>
          </a:p>
        </p:txBody>
      </p:sp>
      <p:sp>
        <p:nvSpPr>
          <p:cNvPr id="17" name="TextBox 16">
            <a:extLst>
              <a:ext uri="{FF2B5EF4-FFF2-40B4-BE49-F238E27FC236}">
                <a16:creationId xmlns:a16="http://schemas.microsoft.com/office/drawing/2014/main" id="{9655ED61-4126-7AD9-6A9B-82D8E635CBCB}"/>
              </a:ext>
            </a:extLst>
          </p:cNvPr>
          <p:cNvSpPr txBox="1"/>
          <p:nvPr/>
        </p:nvSpPr>
        <p:spPr>
          <a:xfrm>
            <a:off x="1160417" y="6444044"/>
            <a:ext cx="7083991" cy="369332"/>
          </a:xfrm>
          <a:prstGeom prst="rect">
            <a:avLst/>
          </a:prstGeom>
          <a:noFill/>
        </p:spPr>
        <p:txBody>
          <a:bodyPr wrap="none" rtlCol="0">
            <a:spAutoFit/>
          </a:bodyPr>
          <a:lstStyle/>
          <a:p>
            <a:pPr>
              <a:buNone/>
            </a:pPr>
            <a:r>
              <a:rPr lang="en-US" sz="1800" dirty="0">
                <a:latin typeface="Arial"/>
                <a:cs typeface="Arial"/>
              </a:rPr>
              <a:t>solid lines: normal resonances  	dashed lines: skew resonances</a:t>
            </a:r>
          </a:p>
        </p:txBody>
      </p:sp>
      <p:sp>
        <p:nvSpPr>
          <p:cNvPr id="19" name="TextBox 18">
            <a:extLst>
              <a:ext uri="{FF2B5EF4-FFF2-40B4-BE49-F238E27FC236}">
                <a16:creationId xmlns:a16="http://schemas.microsoft.com/office/drawing/2014/main" id="{0AF56629-2C62-5E47-3B09-C16448EBBA08}"/>
              </a:ext>
            </a:extLst>
          </p:cNvPr>
          <p:cNvSpPr txBox="1"/>
          <p:nvPr/>
        </p:nvSpPr>
        <p:spPr>
          <a:xfrm>
            <a:off x="1209132" y="4077072"/>
            <a:ext cx="1651414" cy="338554"/>
          </a:xfrm>
          <a:prstGeom prst="rect">
            <a:avLst/>
          </a:prstGeom>
          <a:noFill/>
        </p:spPr>
        <p:txBody>
          <a:bodyPr wrap="none" rtlCol="0">
            <a:spAutoFit/>
          </a:bodyPr>
          <a:lstStyle/>
          <a:p>
            <a:pPr>
              <a:buNone/>
            </a:pPr>
            <a:r>
              <a:rPr lang="en-US" sz="1600" b="1" dirty="0">
                <a:latin typeface="Arial"/>
                <a:cs typeface="Arial"/>
              </a:rPr>
              <a:t>periodicity P=1</a:t>
            </a:r>
          </a:p>
        </p:txBody>
      </p:sp>
      <p:sp>
        <p:nvSpPr>
          <p:cNvPr id="20" name="TextBox 19">
            <a:extLst>
              <a:ext uri="{FF2B5EF4-FFF2-40B4-BE49-F238E27FC236}">
                <a16:creationId xmlns:a16="http://schemas.microsoft.com/office/drawing/2014/main" id="{3DE5F254-2EF8-C6AD-87B4-5B54E6ED2802}"/>
              </a:ext>
            </a:extLst>
          </p:cNvPr>
          <p:cNvSpPr txBox="1"/>
          <p:nvPr/>
        </p:nvSpPr>
        <p:spPr>
          <a:xfrm>
            <a:off x="3851920" y="4077072"/>
            <a:ext cx="1651414" cy="338554"/>
          </a:xfrm>
          <a:prstGeom prst="rect">
            <a:avLst/>
          </a:prstGeom>
          <a:noFill/>
        </p:spPr>
        <p:txBody>
          <a:bodyPr wrap="none" rtlCol="0">
            <a:spAutoFit/>
          </a:bodyPr>
          <a:lstStyle/>
          <a:p>
            <a:pPr>
              <a:buNone/>
            </a:pPr>
            <a:r>
              <a:rPr lang="en-US" sz="1600" b="1" dirty="0">
                <a:latin typeface="Arial"/>
                <a:cs typeface="Arial"/>
              </a:rPr>
              <a:t>periodicity P=2</a:t>
            </a:r>
          </a:p>
        </p:txBody>
      </p:sp>
      <p:sp>
        <p:nvSpPr>
          <p:cNvPr id="23" name="TextBox 22">
            <a:extLst>
              <a:ext uri="{FF2B5EF4-FFF2-40B4-BE49-F238E27FC236}">
                <a16:creationId xmlns:a16="http://schemas.microsoft.com/office/drawing/2014/main" id="{DC4F32B9-B767-5FB9-2D13-24955D575628}"/>
              </a:ext>
            </a:extLst>
          </p:cNvPr>
          <p:cNvSpPr txBox="1"/>
          <p:nvPr/>
        </p:nvSpPr>
        <p:spPr>
          <a:xfrm>
            <a:off x="6418547" y="4073882"/>
            <a:ext cx="1651414" cy="338554"/>
          </a:xfrm>
          <a:prstGeom prst="rect">
            <a:avLst/>
          </a:prstGeom>
          <a:noFill/>
        </p:spPr>
        <p:txBody>
          <a:bodyPr wrap="none" rtlCol="0">
            <a:spAutoFit/>
          </a:bodyPr>
          <a:lstStyle/>
          <a:p>
            <a:pPr>
              <a:buNone/>
            </a:pPr>
            <a:r>
              <a:rPr lang="en-US" sz="1600" b="1" dirty="0">
                <a:latin typeface="Arial"/>
                <a:cs typeface="Arial"/>
              </a:rPr>
              <a:t>periodicity P=3</a:t>
            </a:r>
          </a:p>
        </p:txBody>
      </p:sp>
    </p:spTree>
    <p:extLst>
      <p:ext uri="{BB962C8B-B14F-4D97-AF65-F5344CB8AC3E}">
        <p14:creationId xmlns:p14="http://schemas.microsoft.com/office/powerpoint/2010/main" val="19621242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ea typeface="ＭＳ Ｐゴシック" charset="0"/>
              </a:rPr>
              <a:t>Disclaimer</a:t>
            </a:r>
            <a:endParaRPr lang="en-US" dirty="0"/>
          </a:p>
        </p:txBody>
      </p:sp>
      <p:sp>
        <p:nvSpPr>
          <p:cNvPr id="8" name="Content Placeholder 7"/>
          <p:cNvSpPr>
            <a:spLocks noGrp="1"/>
          </p:cNvSpPr>
          <p:nvPr>
            <p:ph idx="1"/>
          </p:nvPr>
        </p:nvSpPr>
        <p:spPr/>
        <p:txBody>
          <a:bodyPr/>
          <a:lstStyle/>
          <a:p>
            <a:r>
              <a:rPr lang="en-US" dirty="0"/>
              <a:t>These lectures are largely based on the lectures of </a:t>
            </a:r>
            <a:r>
              <a:rPr lang="en-US" b="1" dirty="0"/>
              <a:t>A. </a:t>
            </a:r>
            <a:r>
              <a:rPr lang="en-US" b="1" dirty="0" err="1"/>
              <a:t>Wolski</a:t>
            </a:r>
            <a:r>
              <a:rPr lang="en-US" b="1" dirty="0"/>
              <a:t> </a:t>
            </a:r>
            <a:r>
              <a:rPr lang="en-US" dirty="0"/>
              <a:t>(University of Liverpool) from the CAS 2016 on “Introduction to Accelerator Physics” at Budapest, and on the lectures of </a:t>
            </a:r>
            <a:r>
              <a:rPr lang="en-US" b="1" dirty="0"/>
              <a:t>Y. </a:t>
            </a:r>
            <a:r>
              <a:rPr lang="en-US" b="1" dirty="0" err="1"/>
              <a:t>Papaphilippou</a:t>
            </a:r>
            <a:r>
              <a:rPr lang="en-US" dirty="0"/>
              <a:t> on “A first taste of Non-Linear Beam Dynamics” from the CAS 2019 on “Introduction to Accelerator Physics” at </a:t>
            </a:r>
            <a:r>
              <a:rPr lang="en-US" dirty="0" err="1"/>
              <a:t>Vysoké</a:t>
            </a:r>
            <a:r>
              <a:rPr lang="en-US" dirty="0"/>
              <a:t> </a:t>
            </a:r>
            <a:r>
              <a:rPr lang="en-US" dirty="0" err="1"/>
              <a:t>Tatry</a:t>
            </a:r>
            <a:r>
              <a:rPr lang="en-US" dirty="0"/>
              <a:t>.</a:t>
            </a:r>
          </a:p>
          <a:p>
            <a:endParaRPr lang="en-US" dirty="0"/>
          </a:p>
        </p:txBody>
      </p:sp>
    </p:spTree>
    <p:extLst>
      <p:ext uri="{BB962C8B-B14F-4D97-AF65-F5344CB8AC3E}">
        <p14:creationId xmlns:p14="http://schemas.microsoft.com/office/powerpoint/2010/main" val="157498018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Real life example for periodicity: ALS </a:t>
            </a:r>
          </a:p>
        </p:txBody>
      </p:sp>
      <p:sp>
        <p:nvSpPr>
          <p:cNvPr id="4" name="Rectangle 3"/>
          <p:cNvSpPr/>
          <p:nvPr/>
        </p:nvSpPr>
        <p:spPr>
          <a:xfrm>
            <a:off x="467544" y="6267717"/>
            <a:ext cx="7902624" cy="584775"/>
          </a:xfrm>
          <a:prstGeom prst="rect">
            <a:avLst/>
          </a:prstGeom>
        </p:spPr>
        <p:txBody>
          <a:bodyPr wrap="square">
            <a:spAutoFit/>
          </a:bodyPr>
          <a:lstStyle/>
          <a:p>
            <a:pPr lvl="1" algn="l">
              <a:buNone/>
            </a:pPr>
            <a:r>
              <a:rPr lang="en-US" sz="1600" dirty="0">
                <a:solidFill>
                  <a:srgbClr val="FF0000"/>
                </a:solidFill>
                <a:latin typeface="Arial"/>
                <a:cs typeface="Arial"/>
              </a:rPr>
              <a:t>D. Robin, C. </a:t>
            </a:r>
            <a:r>
              <a:rPr lang="en-US" sz="1600" dirty="0" err="1">
                <a:solidFill>
                  <a:srgbClr val="FF0000"/>
                </a:solidFill>
                <a:latin typeface="Arial"/>
                <a:cs typeface="Arial"/>
              </a:rPr>
              <a:t>Steier</a:t>
            </a:r>
            <a:r>
              <a:rPr lang="en-US" sz="1600" dirty="0">
                <a:solidFill>
                  <a:srgbClr val="FF0000"/>
                </a:solidFill>
                <a:latin typeface="Arial"/>
                <a:cs typeface="Arial"/>
              </a:rPr>
              <a:t>, J. </a:t>
            </a:r>
            <a:r>
              <a:rPr lang="en-US" sz="1600" dirty="0" err="1">
                <a:solidFill>
                  <a:srgbClr val="FF0000"/>
                </a:solidFill>
                <a:latin typeface="Arial"/>
                <a:cs typeface="Arial"/>
              </a:rPr>
              <a:t>Safranek</a:t>
            </a:r>
            <a:r>
              <a:rPr lang="en-US" sz="1600" dirty="0">
                <a:solidFill>
                  <a:srgbClr val="FF0000"/>
                </a:solidFill>
                <a:latin typeface="Arial"/>
                <a:cs typeface="Arial"/>
              </a:rPr>
              <a:t>, W. Decking, “Enhanced performance of the ALS through periodicity restoration of the lattice”, proc. EPAC 2000. </a:t>
            </a:r>
          </a:p>
        </p:txBody>
      </p:sp>
      <p:pic>
        <p:nvPicPr>
          <p:cNvPr id="5" name="Picture 4" descr="NonlinearDynamics_Wolski_CAS2014.pdf"/>
          <p:cNvPicPr>
            <a:picLocks noChangeAspect="1"/>
          </p:cNvPicPr>
          <p:nvPr/>
        </p:nvPicPr>
        <p:blipFill rotWithShape="1">
          <a:blip r:embed="rId2">
            <a:extLst>
              <a:ext uri="{28A0092B-C50C-407E-A947-70E740481C1C}">
                <a14:useLocalDpi xmlns:a14="http://schemas.microsoft.com/office/drawing/2010/main" val="0"/>
              </a:ext>
            </a:extLst>
          </a:blip>
          <a:srcRect l="17172" t="11817" r="16867" b="19577"/>
          <a:stretch/>
        </p:blipFill>
        <p:spPr>
          <a:xfrm>
            <a:off x="4344753" y="1923519"/>
            <a:ext cx="4781217" cy="3842756"/>
          </a:xfrm>
          <a:prstGeom prst="rect">
            <a:avLst/>
          </a:prstGeom>
        </p:spPr>
      </p:pic>
      <p:pic>
        <p:nvPicPr>
          <p:cNvPr id="6" name="Picture 5" descr="WEZF103.pdf"/>
          <p:cNvPicPr>
            <a:picLocks noChangeAspect="1"/>
          </p:cNvPicPr>
          <p:nvPr/>
        </p:nvPicPr>
        <p:blipFill rotWithShape="1">
          <a:blip r:embed="rId3">
            <a:extLst>
              <a:ext uri="{28A0092B-C50C-407E-A947-70E740481C1C}">
                <a14:useLocalDpi xmlns:a14="http://schemas.microsoft.com/office/drawing/2010/main" val="0"/>
              </a:ext>
            </a:extLst>
          </a:blip>
          <a:srcRect l="9155" t="38625" r="52344" b="43562"/>
          <a:stretch/>
        </p:blipFill>
        <p:spPr>
          <a:xfrm>
            <a:off x="0" y="1987295"/>
            <a:ext cx="4403177" cy="2711715"/>
          </a:xfrm>
          <a:prstGeom prst="rect">
            <a:avLst/>
          </a:prstGeom>
        </p:spPr>
      </p:pic>
      <p:sp>
        <p:nvSpPr>
          <p:cNvPr id="7" name="TextBox 6"/>
          <p:cNvSpPr txBox="1"/>
          <p:nvPr/>
        </p:nvSpPr>
        <p:spPr>
          <a:xfrm>
            <a:off x="4675295" y="1688257"/>
            <a:ext cx="1937700" cy="323165"/>
          </a:xfrm>
          <a:prstGeom prst="rect">
            <a:avLst/>
          </a:prstGeom>
          <a:noFill/>
        </p:spPr>
        <p:txBody>
          <a:bodyPr wrap="none" rtlCol="0">
            <a:spAutoFit/>
          </a:bodyPr>
          <a:lstStyle/>
          <a:p>
            <a:pPr>
              <a:buNone/>
            </a:pPr>
            <a:r>
              <a:rPr lang="en-US" sz="1500" b="1" dirty="0">
                <a:latin typeface="Arial"/>
                <a:cs typeface="Arial"/>
              </a:rPr>
              <a:t>Uncorrected optics</a:t>
            </a:r>
          </a:p>
        </p:txBody>
      </p:sp>
      <p:sp>
        <p:nvSpPr>
          <p:cNvPr id="8" name="TextBox 7"/>
          <p:cNvSpPr txBox="1"/>
          <p:nvPr/>
        </p:nvSpPr>
        <p:spPr>
          <a:xfrm>
            <a:off x="7072600" y="1688257"/>
            <a:ext cx="1713217" cy="323165"/>
          </a:xfrm>
          <a:prstGeom prst="rect">
            <a:avLst/>
          </a:prstGeom>
          <a:noFill/>
        </p:spPr>
        <p:txBody>
          <a:bodyPr wrap="none" rtlCol="0">
            <a:spAutoFit/>
          </a:bodyPr>
          <a:lstStyle/>
          <a:p>
            <a:pPr>
              <a:buNone/>
            </a:pPr>
            <a:r>
              <a:rPr lang="en-US" sz="1500" b="1" dirty="0">
                <a:latin typeface="Arial"/>
                <a:cs typeface="Arial"/>
              </a:rPr>
              <a:t>Corrected optics</a:t>
            </a:r>
          </a:p>
        </p:txBody>
      </p:sp>
      <p:sp>
        <p:nvSpPr>
          <p:cNvPr id="9" name="TextBox 8"/>
          <p:cNvSpPr txBox="1"/>
          <p:nvPr/>
        </p:nvSpPr>
        <p:spPr>
          <a:xfrm>
            <a:off x="5276809" y="1410662"/>
            <a:ext cx="2977598" cy="338554"/>
          </a:xfrm>
          <a:prstGeom prst="rect">
            <a:avLst/>
          </a:prstGeom>
          <a:noFill/>
        </p:spPr>
        <p:txBody>
          <a:bodyPr wrap="none" rtlCol="0">
            <a:spAutoFit/>
          </a:bodyPr>
          <a:lstStyle/>
          <a:p>
            <a:pPr>
              <a:buNone/>
            </a:pPr>
            <a:r>
              <a:rPr lang="en-US" sz="1600" b="1" dirty="0">
                <a:latin typeface="Arial"/>
                <a:cs typeface="Arial"/>
              </a:rPr>
              <a:t>Synchrotron light beam spot</a:t>
            </a:r>
          </a:p>
        </p:txBody>
      </p:sp>
      <p:sp>
        <p:nvSpPr>
          <p:cNvPr id="10" name="TextBox 9"/>
          <p:cNvSpPr txBox="1"/>
          <p:nvPr/>
        </p:nvSpPr>
        <p:spPr>
          <a:xfrm>
            <a:off x="5601696" y="5754742"/>
            <a:ext cx="2454017" cy="338554"/>
          </a:xfrm>
          <a:prstGeom prst="rect">
            <a:avLst/>
          </a:prstGeom>
          <a:noFill/>
        </p:spPr>
        <p:txBody>
          <a:bodyPr wrap="none" rtlCol="0">
            <a:spAutoFit/>
          </a:bodyPr>
          <a:lstStyle/>
          <a:p>
            <a:pPr>
              <a:buNone/>
            </a:pPr>
            <a:r>
              <a:rPr lang="en-US" sz="1600" b="1" dirty="0">
                <a:latin typeface="Arial"/>
                <a:cs typeface="Arial"/>
              </a:rPr>
              <a:t>Simulated phase space</a:t>
            </a:r>
          </a:p>
        </p:txBody>
      </p:sp>
      <p:sp>
        <p:nvSpPr>
          <p:cNvPr id="11" name="TextBox 10"/>
          <p:cNvSpPr txBox="1"/>
          <p:nvPr/>
        </p:nvSpPr>
        <p:spPr>
          <a:xfrm>
            <a:off x="1068587" y="1412776"/>
            <a:ext cx="2711325" cy="584776"/>
          </a:xfrm>
          <a:prstGeom prst="rect">
            <a:avLst/>
          </a:prstGeom>
          <a:noFill/>
        </p:spPr>
        <p:txBody>
          <a:bodyPr wrap="square" rtlCol="0">
            <a:spAutoFit/>
          </a:bodyPr>
          <a:lstStyle/>
          <a:p>
            <a:pPr>
              <a:buNone/>
            </a:pPr>
            <a:r>
              <a:rPr lang="en-US" sz="1600" b="1" dirty="0">
                <a:latin typeface="Arial"/>
                <a:cs typeface="Arial"/>
              </a:rPr>
              <a:t>Measurement of beam loss as function of tune</a:t>
            </a:r>
          </a:p>
        </p:txBody>
      </p:sp>
      <p:sp>
        <p:nvSpPr>
          <p:cNvPr id="12" name="TextBox 11"/>
          <p:cNvSpPr txBox="1"/>
          <p:nvPr/>
        </p:nvSpPr>
        <p:spPr>
          <a:xfrm>
            <a:off x="971600" y="4568061"/>
            <a:ext cx="2822439" cy="877163"/>
          </a:xfrm>
          <a:prstGeom prst="rect">
            <a:avLst/>
          </a:prstGeom>
          <a:noFill/>
          <a:ln>
            <a:solidFill>
              <a:srgbClr val="0000FF"/>
            </a:solidFill>
          </a:ln>
        </p:spPr>
        <p:txBody>
          <a:bodyPr wrap="none" rtlCol="0">
            <a:spAutoFit/>
          </a:bodyPr>
          <a:lstStyle/>
          <a:p>
            <a:pPr algn="l">
              <a:buNone/>
            </a:pPr>
            <a:r>
              <a:rPr lang="en-US" sz="1500" b="1" u="sng" dirty="0">
                <a:solidFill>
                  <a:srgbClr val="0000FF"/>
                </a:solidFill>
                <a:latin typeface="Arial"/>
                <a:cs typeface="Arial"/>
              </a:rPr>
              <a:t>Beta beating</a:t>
            </a:r>
            <a:r>
              <a:rPr lang="en-US" sz="1500" b="1" dirty="0">
                <a:solidFill>
                  <a:srgbClr val="0000FF"/>
                </a:solidFill>
                <a:latin typeface="Arial"/>
                <a:cs typeface="Arial"/>
              </a:rPr>
              <a:t> </a:t>
            </a:r>
          </a:p>
          <a:p>
            <a:pPr algn="l">
              <a:buNone/>
            </a:pPr>
            <a:r>
              <a:rPr lang="en-US" sz="1500" dirty="0">
                <a:solidFill>
                  <a:srgbClr val="0000FF"/>
                </a:solidFill>
                <a:latin typeface="Arial"/>
                <a:cs typeface="Arial"/>
              </a:rPr>
              <a:t>Before optics correction: ~30%</a:t>
            </a:r>
          </a:p>
          <a:p>
            <a:pPr algn="l">
              <a:buNone/>
            </a:pPr>
            <a:r>
              <a:rPr lang="en-US" sz="1500" dirty="0">
                <a:solidFill>
                  <a:srgbClr val="0000FF"/>
                </a:solidFill>
                <a:latin typeface="Arial"/>
                <a:cs typeface="Arial"/>
              </a:rPr>
              <a:t>After optics correction: &lt;1%</a:t>
            </a:r>
          </a:p>
        </p:txBody>
      </p:sp>
      <p:sp>
        <p:nvSpPr>
          <p:cNvPr id="13" name="Rectangle 12"/>
          <p:cNvSpPr/>
          <p:nvPr/>
        </p:nvSpPr>
        <p:spPr>
          <a:xfrm>
            <a:off x="1475656" y="764704"/>
            <a:ext cx="6640886" cy="400110"/>
          </a:xfrm>
          <a:prstGeom prst="rect">
            <a:avLst/>
          </a:prstGeom>
        </p:spPr>
        <p:txBody>
          <a:bodyPr wrap="none">
            <a:spAutoFit/>
          </a:bodyPr>
          <a:lstStyle/>
          <a:p>
            <a:pPr algn="l">
              <a:buNone/>
            </a:pPr>
            <a:r>
              <a:rPr lang="en-US" sz="2000" b="1" dirty="0">
                <a:solidFill>
                  <a:srgbClr val="0000FF"/>
                </a:solidFill>
                <a:latin typeface="Arial"/>
                <a:cs typeface="Arial"/>
              </a:rPr>
              <a:t>Advanced Light Source, design lattice periodicity: 12</a:t>
            </a:r>
          </a:p>
        </p:txBody>
      </p:sp>
      <p:sp>
        <p:nvSpPr>
          <p:cNvPr id="15" name="TextBox 14">
            <a:extLst>
              <a:ext uri="{FF2B5EF4-FFF2-40B4-BE49-F238E27FC236}">
                <a16:creationId xmlns:a16="http://schemas.microsoft.com/office/drawing/2014/main" id="{B15F4F8B-912D-7A94-BFCC-F69A580A8EEC}"/>
              </a:ext>
            </a:extLst>
          </p:cNvPr>
          <p:cNvSpPr txBox="1"/>
          <p:nvPr/>
        </p:nvSpPr>
        <p:spPr>
          <a:xfrm>
            <a:off x="3060632" y="2100618"/>
            <a:ext cx="955711" cy="307777"/>
          </a:xfrm>
          <a:prstGeom prst="rect">
            <a:avLst/>
          </a:prstGeom>
          <a:noFill/>
          <a:ln>
            <a:solidFill>
              <a:srgbClr val="FF0000"/>
            </a:solidFill>
          </a:ln>
        </p:spPr>
        <p:txBody>
          <a:bodyPr wrap="none" rtlCol="0">
            <a:spAutoFit/>
          </a:bodyPr>
          <a:lstStyle/>
          <a:p>
            <a:pPr>
              <a:buNone/>
            </a:pPr>
            <a:r>
              <a:rPr lang="en-CH" sz="1400" dirty="0">
                <a:solidFill>
                  <a:srgbClr val="FF0000"/>
                </a:solidFill>
                <a:latin typeface="Arial" panose="020B0604020202020204" pitchFamily="34" charset="0"/>
                <a:cs typeface="Arial" panose="020B0604020202020204" pitchFamily="34" charset="0"/>
              </a:rPr>
              <a:t>72 </a:t>
            </a:r>
            <a:r>
              <a:rPr lang="en-CH" sz="1400">
                <a:solidFill>
                  <a:srgbClr val="FF0000"/>
                </a:solidFill>
                <a:latin typeface="Arial" panose="020B0604020202020204" pitchFamily="34" charset="0"/>
                <a:cs typeface="Arial" panose="020B0604020202020204" pitchFamily="34" charset="0"/>
              </a:rPr>
              <a:t>= 6*12</a:t>
            </a:r>
            <a:endParaRPr lang="en-CH" sz="1400" dirty="0">
              <a:solidFill>
                <a:srgbClr val="FF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238834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 </a:t>
            </a:r>
          </a:p>
        </p:txBody>
      </p:sp>
      <p:sp>
        <p:nvSpPr>
          <p:cNvPr id="9" name="Title 1"/>
          <p:cNvSpPr txBox="1">
            <a:spLocks/>
          </p:cNvSpPr>
          <p:nvPr/>
        </p:nvSpPr>
        <p:spPr bwMode="auto">
          <a:xfrm>
            <a:off x="251520" y="2911028"/>
            <a:ext cx="8892480" cy="6619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86360" tIns="43181" rIns="86360" bIns="43181" numCol="1" anchor="ctr" anchorCtr="0" compatLnSpc="1">
            <a:prstTxWarp prst="textNoShape">
              <a:avLst/>
            </a:prstTxWarp>
          </a:bodyPr>
          <a:lstStyle>
            <a:lvl1pPr algn="ctr" rtl="0" eaLnBrk="0" fontAlgn="base" hangingPunct="0">
              <a:spcBef>
                <a:spcPct val="0"/>
              </a:spcBef>
              <a:spcAft>
                <a:spcPct val="0"/>
              </a:spcAft>
              <a:defRPr sz="3200" b="1">
                <a:solidFill>
                  <a:schemeClr val="bg1"/>
                </a:solidFill>
                <a:latin typeface="Arial"/>
                <a:ea typeface="ＭＳ Ｐゴシック" charset="-128"/>
                <a:cs typeface="Arial"/>
              </a:defRPr>
            </a:lvl1pPr>
            <a:lvl2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2pPr>
            <a:lvl3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3pPr>
            <a:lvl4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4pPr>
            <a:lvl5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5pPr>
            <a:lvl6pPr marL="457200" algn="l" rtl="0" fontAlgn="base">
              <a:spcBef>
                <a:spcPct val="0"/>
              </a:spcBef>
              <a:spcAft>
                <a:spcPct val="0"/>
              </a:spcAft>
              <a:defRPr sz="3200">
                <a:solidFill>
                  <a:schemeClr val="bg1"/>
                </a:solidFill>
                <a:latin typeface="Palatino" pitchFamily="-112" charset="0"/>
              </a:defRPr>
            </a:lvl6pPr>
            <a:lvl7pPr marL="914400" algn="l" rtl="0" fontAlgn="base">
              <a:spcBef>
                <a:spcPct val="0"/>
              </a:spcBef>
              <a:spcAft>
                <a:spcPct val="0"/>
              </a:spcAft>
              <a:defRPr sz="3200">
                <a:solidFill>
                  <a:schemeClr val="bg1"/>
                </a:solidFill>
                <a:latin typeface="Palatino" pitchFamily="-112" charset="0"/>
              </a:defRPr>
            </a:lvl7pPr>
            <a:lvl8pPr marL="1371600" algn="l" rtl="0" fontAlgn="base">
              <a:spcBef>
                <a:spcPct val="0"/>
              </a:spcBef>
              <a:spcAft>
                <a:spcPct val="0"/>
              </a:spcAft>
              <a:defRPr sz="3200">
                <a:solidFill>
                  <a:schemeClr val="bg1"/>
                </a:solidFill>
                <a:latin typeface="Palatino" pitchFamily="-112" charset="0"/>
              </a:defRPr>
            </a:lvl8pPr>
            <a:lvl9pPr marL="1828800" algn="l" rtl="0" fontAlgn="base">
              <a:spcBef>
                <a:spcPct val="0"/>
              </a:spcBef>
              <a:spcAft>
                <a:spcPct val="0"/>
              </a:spcAft>
              <a:defRPr sz="3200">
                <a:solidFill>
                  <a:schemeClr val="bg1"/>
                </a:solidFill>
                <a:latin typeface="Palatino" pitchFamily="-112" charset="0"/>
              </a:defRPr>
            </a:lvl9pPr>
          </a:lstStyle>
          <a:p>
            <a:pPr>
              <a:buNone/>
            </a:pPr>
            <a:r>
              <a:rPr lang="en-US" sz="4800" dirty="0">
                <a:solidFill>
                  <a:schemeClr val="tx1"/>
                </a:solidFill>
                <a:ea typeface="ＭＳ Ｐゴシック" charset="0"/>
              </a:rPr>
              <a:t>Non-linear map representation</a:t>
            </a:r>
          </a:p>
        </p:txBody>
      </p:sp>
    </p:spTree>
    <p:extLst>
      <p:ext uri="{BB962C8B-B14F-4D97-AF65-F5344CB8AC3E}">
        <p14:creationId xmlns:p14="http://schemas.microsoft.com/office/powerpoint/2010/main" val="134401255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Taylor maps</a:t>
            </a:r>
          </a:p>
        </p:txBody>
      </p:sp>
      <p:sp>
        <p:nvSpPr>
          <p:cNvPr id="3" name="Content Placeholder 2"/>
          <p:cNvSpPr>
            <a:spLocks noGrp="1"/>
          </p:cNvSpPr>
          <p:nvPr>
            <p:ph idx="1"/>
          </p:nvPr>
        </p:nvSpPr>
        <p:spPr/>
        <p:txBody>
          <a:bodyPr/>
          <a:lstStyle/>
          <a:p>
            <a:r>
              <a:rPr lang="en-US" dirty="0"/>
              <a:t>For any dynamical variable      the </a:t>
            </a:r>
            <a:r>
              <a:rPr lang="en-US" b="1" dirty="0"/>
              <a:t>Taylor map </a:t>
            </a:r>
            <a:r>
              <a:rPr lang="en-US" dirty="0"/>
              <a:t>up to </a:t>
            </a:r>
            <a:r>
              <a:rPr lang="en-US" b="1" dirty="0"/>
              <a:t>3</a:t>
            </a:r>
            <a:r>
              <a:rPr lang="en-US" b="1" baseline="30000" dirty="0"/>
              <a:t>rd</a:t>
            </a:r>
            <a:r>
              <a:rPr lang="en-US" b="1" dirty="0"/>
              <a:t> order </a:t>
            </a:r>
            <a:r>
              <a:rPr lang="en-US" dirty="0"/>
              <a:t>can be written as</a:t>
            </a:r>
          </a:p>
          <a:p>
            <a:endParaRPr lang="en-US" dirty="0"/>
          </a:p>
          <a:p>
            <a:endParaRPr lang="en-US" dirty="0"/>
          </a:p>
          <a:p>
            <a:endParaRPr lang="en-US" dirty="0"/>
          </a:p>
          <a:p>
            <a:r>
              <a:rPr lang="en-US" b="1" dirty="0"/>
              <a:t>Taylor series </a:t>
            </a:r>
            <a:r>
              <a:rPr lang="en-US" dirty="0"/>
              <a:t>provide a convenient way of systematically representing </a:t>
            </a:r>
            <a:r>
              <a:rPr lang="en-US" b="1" dirty="0"/>
              <a:t>transfer maps </a:t>
            </a:r>
            <a:r>
              <a:rPr lang="en-US" dirty="0"/>
              <a:t>for </a:t>
            </a:r>
            <a:r>
              <a:rPr lang="en-US" b="1" dirty="0" err="1"/>
              <a:t>beamline</a:t>
            </a:r>
            <a:r>
              <a:rPr lang="en-US" b="1" dirty="0"/>
              <a:t> components</a:t>
            </a:r>
            <a:r>
              <a:rPr lang="en-US" dirty="0"/>
              <a:t>, or sections of </a:t>
            </a:r>
            <a:r>
              <a:rPr lang="en-US" dirty="0" err="1"/>
              <a:t>beamline</a:t>
            </a:r>
            <a:endParaRPr lang="en-US" dirty="0"/>
          </a:p>
          <a:p>
            <a:r>
              <a:rPr lang="en-US" dirty="0"/>
              <a:t>The </a:t>
            </a:r>
            <a:r>
              <a:rPr lang="en-US" b="1" dirty="0"/>
              <a:t>main drawback </a:t>
            </a:r>
            <a:r>
              <a:rPr lang="en-US" dirty="0"/>
              <a:t>of Taylor series is that in general, transfer maps can only be represented exactly by series with an </a:t>
            </a:r>
            <a:r>
              <a:rPr lang="en-US" b="1" dirty="0"/>
              <a:t>inﬁnite number </a:t>
            </a:r>
            <a:r>
              <a:rPr lang="en-US" dirty="0"/>
              <a:t>of </a:t>
            </a:r>
            <a:r>
              <a:rPr lang="en-US" b="1" dirty="0"/>
              <a:t>terms</a:t>
            </a:r>
            <a:endParaRPr lang="en-US" dirty="0"/>
          </a:p>
          <a:p>
            <a:r>
              <a:rPr lang="en-US" dirty="0"/>
              <a:t>In practice, we have to </a:t>
            </a:r>
            <a:r>
              <a:rPr lang="en-US" b="1" dirty="0"/>
              <a:t>truncate</a:t>
            </a:r>
            <a:r>
              <a:rPr lang="en-US" dirty="0"/>
              <a:t> a </a:t>
            </a:r>
            <a:r>
              <a:rPr lang="en-US" b="1" dirty="0"/>
              <a:t>Taylor map </a:t>
            </a:r>
            <a:r>
              <a:rPr lang="en-US" dirty="0"/>
              <a:t>at some order, and we then lose certain desirable properties of the map</a:t>
            </a:r>
          </a:p>
          <a:p>
            <a:r>
              <a:rPr lang="en-US" dirty="0"/>
              <a:t>In particular, a </a:t>
            </a:r>
            <a:r>
              <a:rPr lang="en-US" b="1" dirty="0"/>
              <a:t>truncated map </a:t>
            </a:r>
            <a:r>
              <a:rPr lang="en-US" dirty="0"/>
              <a:t>will be usually </a:t>
            </a:r>
            <a:r>
              <a:rPr lang="en-US" b="1" dirty="0"/>
              <a:t>non-</a:t>
            </a:r>
            <a:r>
              <a:rPr lang="en-US" b="1" dirty="0" err="1"/>
              <a:t>symplectic</a:t>
            </a:r>
            <a:endParaRPr lang="en-US" dirty="0"/>
          </a:p>
          <a:p>
            <a:endParaRPr lang="en-US" dirty="0"/>
          </a:p>
        </p:txBody>
      </p:sp>
      <p:pic>
        <p:nvPicPr>
          <p:cNvPr id="11" name="Picture 10" descr="x_j^textrm_new_=.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1923" y="1768759"/>
            <a:ext cx="7533910" cy="801802"/>
          </a:xfrm>
          <a:prstGeom prst="rect">
            <a:avLst/>
          </a:prstGeom>
        </p:spPr>
      </p:pic>
      <p:pic>
        <p:nvPicPr>
          <p:cNvPr id="12" name="Picture 11" descr="x_j.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18624" y="1140282"/>
            <a:ext cx="258498" cy="225144"/>
          </a:xfrm>
          <a:prstGeom prst="rect">
            <a:avLst/>
          </a:prstGeom>
        </p:spPr>
      </p:pic>
    </p:spTree>
    <p:extLst>
      <p:ext uri="{BB962C8B-B14F-4D97-AF65-F5344CB8AC3E}">
        <p14:creationId xmlns:p14="http://schemas.microsoft.com/office/powerpoint/2010/main" val="209316962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Symplectic</a:t>
            </a:r>
            <a:r>
              <a:rPr lang="en-US" dirty="0"/>
              <a:t> maps</a:t>
            </a:r>
          </a:p>
        </p:txBody>
      </p:sp>
      <p:sp>
        <p:nvSpPr>
          <p:cNvPr id="3" name="Content Placeholder 2"/>
          <p:cNvSpPr>
            <a:spLocks noGrp="1"/>
          </p:cNvSpPr>
          <p:nvPr>
            <p:ph idx="1"/>
          </p:nvPr>
        </p:nvSpPr>
        <p:spPr/>
        <p:txBody>
          <a:bodyPr/>
          <a:lstStyle/>
          <a:p>
            <a:r>
              <a:rPr lang="en-US" dirty="0"/>
              <a:t>Consider two sets of canonical variables     ,      , which represent the evolution of the system between two points in phase space</a:t>
            </a:r>
          </a:p>
          <a:p>
            <a:r>
              <a:rPr lang="en-US" dirty="0"/>
              <a:t>A </a:t>
            </a:r>
            <a:r>
              <a:rPr lang="en-US" b="1" dirty="0"/>
              <a:t>map                         </a:t>
            </a:r>
            <a:r>
              <a:rPr lang="en-US" dirty="0"/>
              <a:t>describes</a:t>
            </a:r>
            <a:r>
              <a:rPr lang="en-US" b="1" dirty="0"/>
              <a:t> </a:t>
            </a:r>
            <a:r>
              <a:rPr lang="en-US" dirty="0"/>
              <a:t>the transformation from one set to the other</a:t>
            </a:r>
            <a:endParaRPr lang="en-US" b="1" dirty="0"/>
          </a:p>
          <a:p>
            <a:r>
              <a:rPr lang="en-US" dirty="0"/>
              <a:t>This map is </a:t>
            </a:r>
            <a:r>
              <a:rPr lang="en-US" b="1" dirty="0" err="1"/>
              <a:t>symplectic</a:t>
            </a:r>
            <a:r>
              <a:rPr lang="en-US" b="1" dirty="0"/>
              <a:t>,</a:t>
            </a:r>
            <a:r>
              <a:rPr lang="en-US" dirty="0"/>
              <a:t> </a:t>
            </a:r>
            <a:r>
              <a:rPr lang="en-US" dirty="0">
                <a:solidFill>
                  <a:srgbClr val="FF0000"/>
                </a:solidFill>
              </a:rPr>
              <a:t>i.e. it </a:t>
            </a:r>
            <a:r>
              <a:rPr lang="en-US" b="1" dirty="0">
                <a:solidFill>
                  <a:srgbClr val="FF0000"/>
                </a:solidFill>
              </a:rPr>
              <a:t>conserves phase space volumes</a:t>
            </a:r>
            <a:r>
              <a:rPr lang="en-US" dirty="0"/>
              <a:t>,</a:t>
            </a:r>
            <a:r>
              <a:rPr lang="en-US" b="1" dirty="0"/>
              <a:t> </a:t>
            </a:r>
            <a:r>
              <a:rPr lang="en-US" dirty="0"/>
              <a:t>if                       </a:t>
            </a:r>
            <a:br>
              <a:rPr lang="en-US" dirty="0"/>
            </a:br>
            <a:br>
              <a:rPr lang="en-US" dirty="0"/>
            </a:br>
            <a:br>
              <a:rPr lang="en-US" dirty="0"/>
            </a:br>
            <a:br>
              <a:rPr lang="en-US" dirty="0"/>
            </a:br>
            <a:endParaRPr lang="en-US" sz="1100" dirty="0"/>
          </a:p>
          <a:p>
            <a:pPr marL="0" indent="0">
              <a:buNone/>
            </a:pPr>
            <a:r>
              <a:rPr lang="en-US" dirty="0"/>
              <a:t>		</a:t>
            </a:r>
          </a:p>
          <a:p>
            <a:endParaRPr lang="en-US" dirty="0"/>
          </a:p>
        </p:txBody>
      </p:sp>
      <p:pic>
        <p:nvPicPr>
          <p:cNvPr id="16" name="Picture 15" descr="J^T_S_J_=_S.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93076" y="3144538"/>
            <a:ext cx="1365277" cy="284781"/>
          </a:xfrm>
          <a:prstGeom prst="rect">
            <a:avLst/>
          </a:prstGeom>
        </p:spPr>
      </p:pic>
      <p:pic>
        <p:nvPicPr>
          <p:cNvPr id="18" name="Picture 17" descr="S_=_0_&amp;_I_-I_&amp;_0.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32162" y="2968607"/>
            <a:ext cx="1730235" cy="690507"/>
          </a:xfrm>
          <a:prstGeom prst="rect">
            <a:avLst/>
          </a:prstGeom>
        </p:spPr>
      </p:pic>
      <p:pic>
        <p:nvPicPr>
          <p:cNvPr id="36" name="Picture 35" descr="vec_x_i.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06340" y="1065207"/>
            <a:ext cx="254000" cy="279400"/>
          </a:xfrm>
          <a:prstGeom prst="rect">
            <a:avLst/>
          </a:prstGeom>
        </p:spPr>
      </p:pic>
      <p:pic>
        <p:nvPicPr>
          <p:cNvPr id="37" name="Picture 36" descr="vec_x_f.pd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940152" y="1052736"/>
            <a:ext cx="304800" cy="317500"/>
          </a:xfrm>
          <a:prstGeom prst="rect">
            <a:avLst/>
          </a:prstGeom>
        </p:spPr>
      </p:pic>
      <p:pic>
        <p:nvPicPr>
          <p:cNvPr id="39" name="Picture 38" descr="mathcal_M_vec_x_.pdf"/>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759588" y="1745983"/>
            <a:ext cx="1516268" cy="284781"/>
          </a:xfrm>
          <a:prstGeom prst="rect">
            <a:avLst/>
          </a:prstGeom>
        </p:spPr>
      </p:pic>
      <p:pic>
        <p:nvPicPr>
          <p:cNvPr id="41" name="Picture 40" descr="J_mn_equiv_frac_.pdf"/>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294777" y="3012538"/>
            <a:ext cx="1654747" cy="680901"/>
          </a:xfrm>
          <a:prstGeom prst="rect">
            <a:avLst/>
          </a:prstGeom>
        </p:spPr>
      </p:pic>
      <p:sp>
        <p:nvSpPr>
          <p:cNvPr id="4" name="TextBox 3">
            <a:extLst>
              <a:ext uri="{FF2B5EF4-FFF2-40B4-BE49-F238E27FC236}">
                <a16:creationId xmlns:a16="http://schemas.microsoft.com/office/drawing/2014/main" id="{C5D9BDA6-932B-3089-4A03-5990A2BA9710}"/>
              </a:ext>
            </a:extLst>
          </p:cNvPr>
          <p:cNvSpPr txBox="1"/>
          <p:nvPr/>
        </p:nvSpPr>
        <p:spPr>
          <a:xfrm>
            <a:off x="4178073" y="3693439"/>
            <a:ext cx="2005677" cy="646331"/>
          </a:xfrm>
          <a:prstGeom prst="rect">
            <a:avLst/>
          </a:prstGeom>
          <a:noFill/>
        </p:spPr>
        <p:txBody>
          <a:bodyPr wrap="none" rtlCol="0">
            <a:spAutoFit/>
          </a:bodyPr>
          <a:lstStyle/>
          <a:p>
            <a:pPr>
              <a:buNone/>
            </a:pPr>
            <a:r>
              <a:rPr lang="en-US" sz="1800" b="1" dirty="0">
                <a:latin typeface="Arial" panose="020B0604020202020204" pitchFamily="34" charset="0"/>
                <a:cs typeface="Arial" panose="020B0604020202020204" pitchFamily="34" charset="0"/>
              </a:rPr>
              <a:t>Jacobian matrix </a:t>
            </a:r>
            <a:br>
              <a:rPr lang="en-US" sz="1800" b="1" dirty="0">
                <a:latin typeface="Arial" panose="020B0604020202020204" pitchFamily="34" charset="0"/>
                <a:cs typeface="Arial" panose="020B0604020202020204" pitchFamily="34" charset="0"/>
              </a:rPr>
            </a:br>
            <a:r>
              <a:rPr lang="en-US" sz="1800" dirty="0">
                <a:latin typeface="Arial" panose="020B0604020202020204" pitchFamily="34" charset="0"/>
                <a:cs typeface="Arial" panose="020B0604020202020204" pitchFamily="34" charset="0"/>
              </a:rPr>
              <a:t>of the map</a:t>
            </a:r>
            <a:endParaRPr lang="en-CH" sz="1800" dirty="0">
              <a:latin typeface="Arial" panose="020B0604020202020204" pitchFamily="34" charset="0"/>
              <a:cs typeface="Arial" panose="020B0604020202020204" pitchFamily="34" charset="0"/>
            </a:endParaRPr>
          </a:p>
        </p:txBody>
      </p:sp>
      <p:sp>
        <p:nvSpPr>
          <p:cNvPr id="13" name="TextBox 12">
            <a:extLst>
              <a:ext uri="{FF2B5EF4-FFF2-40B4-BE49-F238E27FC236}">
                <a16:creationId xmlns:a16="http://schemas.microsoft.com/office/drawing/2014/main" id="{71646E79-9867-4EA4-2B5C-87A81ADF1958}"/>
              </a:ext>
            </a:extLst>
          </p:cNvPr>
          <p:cNvSpPr txBox="1"/>
          <p:nvPr/>
        </p:nvSpPr>
        <p:spPr>
          <a:xfrm>
            <a:off x="6383714" y="3718773"/>
            <a:ext cx="2364750" cy="646331"/>
          </a:xfrm>
          <a:prstGeom prst="rect">
            <a:avLst/>
          </a:prstGeom>
          <a:noFill/>
        </p:spPr>
        <p:txBody>
          <a:bodyPr wrap="none" rtlCol="0">
            <a:spAutoFit/>
          </a:bodyPr>
          <a:lstStyle/>
          <a:p>
            <a:pPr>
              <a:buNone/>
            </a:pPr>
            <a:r>
              <a:rPr lang="en-US" sz="1800" dirty="0">
                <a:latin typeface="Arial" panose="020B0604020202020204" pitchFamily="34" charset="0"/>
                <a:cs typeface="Arial" panose="020B0604020202020204" pitchFamily="34" charset="0"/>
              </a:rPr>
              <a:t>antisymmetric matrix </a:t>
            </a:r>
            <a:br>
              <a:rPr lang="en-US" sz="1800" dirty="0">
                <a:latin typeface="Arial" panose="020B0604020202020204" pitchFamily="34" charset="0"/>
                <a:cs typeface="Arial" panose="020B0604020202020204" pitchFamily="34" charset="0"/>
              </a:rPr>
            </a:br>
            <a:r>
              <a:rPr lang="en-US" sz="1800" dirty="0">
                <a:latin typeface="Arial" panose="020B0604020202020204" pitchFamily="34" charset="0"/>
                <a:cs typeface="Arial" panose="020B0604020202020204" pitchFamily="34" charset="0"/>
              </a:rPr>
              <a:t>with block diagonals </a:t>
            </a:r>
          </a:p>
        </p:txBody>
      </p:sp>
      <p:sp>
        <p:nvSpPr>
          <p:cNvPr id="6" name="TextBox 5">
            <a:extLst>
              <a:ext uri="{FF2B5EF4-FFF2-40B4-BE49-F238E27FC236}">
                <a16:creationId xmlns:a16="http://schemas.microsoft.com/office/drawing/2014/main" id="{5DB622C5-02FC-AC78-B153-032F3AA5F048}"/>
              </a:ext>
            </a:extLst>
          </p:cNvPr>
          <p:cNvSpPr txBox="1"/>
          <p:nvPr/>
        </p:nvSpPr>
        <p:spPr>
          <a:xfrm>
            <a:off x="1008811" y="3672607"/>
            <a:ext cx="2749471" cy="369332"/>
          </a:xfrm>
          <a:prstGeom prst="rect">
            <a:avLst/>
          </a:prstGeom>
          <a:noFill/>
        </p:spPr>
        <p:txBody>
          <a:bodyPr wrap="none" rtlCol="0">
            <a:spAutoFit/>
          </a:bodyPr>
          <a:lstStyle/>
          <a:p>
            <a:pPr algn="l">
              <a:buNone/>
            </a:pPr>
            <a:r>
              <a:rPr lang="en-GB" sz="1800" b="1" dirty="0">
                <a:latin typeface="Arial" panose="020B0604020202020204" pitchFamily="34" charset="0"/>
                <a:cs typeface="Arial" panose="020B0604020202020204" pitchFamily="34" charset="0"/>
              </a:rPr>
              <a:t>s</a:t>
            </a:r>
            <a:r>
              <a:rPr lang="en-CH" sz="1800" b="1" dirty="0">
                <a:latin typeface="Arial" panose="020B0604020202020204" pitchFamily="34" charset="0"/>
                <a:cs typeface="Arial" panose="020B0604020202020204" pitchFamily="34" charset="0"/>
              </a:rPr>
              <a:t>ymplecticity condition</a:t>
            </a:r>
          </a:p>
        </p:txBody>
      </p:sp>
      <p:sp>
        <p:nvSpPr>
          <p:cNvPr id="7" name="Rectangle 6">
            <a:extLst>
              <a:ext uri="{FF2B5EF4-FFF2-40B4-BE49-F238E27FC236}">
                <a16:creationId xmlns:a16="http://schemas.microsoft.com/office/drawing/2014/main" id="{ED697AAB-3AA9-6321-E0CA-58A74A5DF53A}"/>
              </a:ext>
            </a:extLst>
          </p:cNvPr>
          <p:cNvSpPr/>
          <p:nvPr/>
        </p:nvSpPr>
        <p:spPr bwMode="auto">
          <a:xfrm>
            <a:off x="962788" y="2980700"/>
            <a:ext cx="2795494" cy="1194678"/>
          </a:xfrm>
          <a:prstGeom prst="rect">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ctr" defTabSz="914400" rtl="0" eaLnBrk="1" fontAlgn="base" latinLnBrk="0" hangingPunct="1">
              <a:lnSpc>
                <a:spcPct val="100000"/>
              </a:lnSpc>
              <a:spcBef>
                <a:spcPct val="20000"/>
              </a:spcBef>
              <a:spcAft>
                <a:spcPct val="0"/>
              </a:spcAft>
              <a:buClr>
                <a:schemeClr val="bg2"/>
              </a:buClr>
              <a:buSzPct val="75000"/>
              <a:buFont typeface="Wingdings" pitchFamily="-112" charset="2"/>
              <a:buChar char="n"/>
              <a:tabLst/>
            </a:pPr>
            <a:endParaRPr kumimoji="0" lang="en-CH" sz="2400" b="0" i="0" u="none" strike="noStrike" cap="none" normalizeH="0" baseline="0">
              <a:ln>
                <a:noFill/>
              </a:ln>
              <a:solidFill>
                <a:schemeClr val="tx1"/>
              </a:solidFill>
              <a:effectLst/>
              <a:latin typeface="Baskerville" pitchFamily="-112" charset="0"/>
            </a:endParaRPr>
          </a:p>
        </p:txBody>
      </p:sp>
      <p:pic>
        <p:nvPicPr>
          <p:cNvPr id="9" name="Picture 8" descr="A picture containing scatter chart&#10;&#10;Description automatically generated">
            <a:extLst>
              <a:ext uri="{FF2B5EF4-FFF2-40B4-BE49-F238E27FC236}">
                <a16:creationId xmlns:a16="http://schemas.microsoft.com/office/drawing/2014/main" id="{1A5DE930-7FF9-D2C0-E295-8A5D46EEA330}"/>
              </a:ext>
            </a:extLst>
          </p:cNvPr>
          <p:cNvPicPr>
            <a:picLocks noChangeAspect="1"/>
          </p:cNvPicPr>
          <p:nvPr/>
        </p:nvPicPr>
        <p:blipFill>
          <a:blip r:embed="rId8"/>
          <a:stretch>
            <a:fillRect/>
          </a:stretch>
        </p:blipFill>
        <p:spPr>
          <a:xfrm>
            <a:off x="1008487" y="4450525"/>
            <a:ext cx="2590902" cy="2407475"/>
          </a:xfrm>
          <a:prstGeom prst="rect">
            <a:avLst/>
          </a:prstGeom>
        </p:spPr>
      </p:pic>
      <p:sp>
        <p:nvSpPr>
          <p:cNvPr id="10" name="TextBox 9">
            <a:extLst>
              <a:ext uri="{FF2B5EF4-FFF2-40B4-BE49-F238E27FC236}">
                <a16:creationId xmlns:a16="http://schemas.microsoft.com/office/drawing/2014/main" id="{4F8EA57A-B502-91E7-E4BD-F2C57F93FD2E}"/>
              </a:ext>
            </a:extLst>
          </p:cNvPr>
          <p:cNvSpPr txBox="1"/>
          <p:nvPr/>
        </p:nvSpPr>
        <p:spPr>
          <a:xfrm>
            <a:off x="4167608" y="4957683"/>
            <a:ext cx="4680520" cy="1692771"/>
          </a:xfrm>
          <a:prstGeom prst="rect">
            <a:avLst/>
          </a:prstGeom>
          <a:noFill/>
        </p:spPr>
        <p:txBody>
          <a:bodyPr wrap="square" rtlCol="0">
            <a:spAutoFit/>
          </a:bodyPr>
          <a:lstStyle/>
          <a:p>
            <a:pPr algn="l">
              <a:buNone/>
            </a:pPr>
            <a:r>
              <a:rPr lang="en-GB" sz="2000" dirty="0">
                <a:latin typeface="Arial" panose="020B0604020202020204" pitchFamily="34" charset="0"/>
                <a:cs typeface="Arial" panose="020B0604020202020204" pitchFamily="34" charset="0"/>
              </a:rPr>
              <a:t>… this is Liouville’s theorem, and is a property of charged particles moving in electromagnetic ﬁelds, in the absence of radiation</a:t>
            </a:r>
          </a:p>
          <a:p>
            <a:pPr algn="l">
              <a:buNone/>
            </a:pPr>
            <a:endParaRPr lang="en-CH" sz="2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0030910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Symplectic</a:t>
            </a:r>
            <a:r>
              <a:rPr lang="en-US" dirty="0"/>
              <a:t> maps</a:t>
            </a:r>
          </a:p>
        </p:txBody>
      </p:sp>
      <p:sp>
        <p:nvSpPr>
          <p:cNvPr id="3" name="Content Placeholder 2"/>
          <p:cNvSpPr>
            <a:spLocks noGrp="1"/>
          </p:cNvSpPr>
          <p:nvPr>
            <p:ph idx="1"/>
          </p:nvPr>
        </p:nvSpPr>
        <p:spPr/>
        <p:txBody>
          <a:bodyPr/>
          <a:lstStyle/>
          <a:p>
            <a:r>
              <a:rPr lang="en-US" dirty="0"/>
              <a:t>The eﬀect of </a:t>
            </a:r>
            <a:r>
              <a:rPr lang="en-US" b="1" dirty="0"/>
              <a:t>losing </a:t>
            </a:r>
            <a:r>
              <a:rPr lang="en-US" b="1" dirty="0" err="1"/>
              <a:t>symplecticity</a:t>
            </a:r>
            <a:r>
              <a:rPr lang="en-US" b="1" dirty="0"/>
              <a:t> </a:t>
            </a:r>
            <a:r>
              <a:rPr lang="en-US" dirty="0"/>
              <a:t>becomes apparent if we compare phase space portraits constructed using </a:t>
            </a:r>
            <a:r>
              <a:rPr lang="en-US" dirty="0" err="1"/>
              <a:t>symplectic</a:t>
            </a:r>
            <a:r>
              <a:rPr lang="en-US" dirty="0"/>
              <a:t> (below, left) and non-</a:t>
            </a:r>
            <a:r>
              <a:rPr lang="en-US" dirty="0" err="1"/>
              <a:t>symplectic</a:t>
            </a:r>
            <a:r>
              <a:rPr lang="en-US" dirty="0"/>
              <a:t> (below, right) transfer maps.</a:t>
            </a:r>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r>
              <a:rPr lang="en-US" dirty="0"/>
              <a:t>Modelling a storage ring using non-</a:t>
            </a:r>
            <a:r>
              <a:rPr lang="en-US" dirty="0" err="1"/>
              <a:t>symplectic</a:t>
            </a:r>
            <a:r>
              <a:rPr lang="en-US" dirty="0"/>
              <a:t> maps can lead to an inaccurate estimate of the dynamic aperture and the beam lifetime</a:t>
            </a:r>
          </a:p>
          <a:p>
            <a:endParaRPr lang="en-US" dirty="0"/>
          </a:p>
        </p:txBody>
      </p:sp>
      <p:pic>
        <p:nvPicPr>
          <p:cNvPr id="4" name="Picture 3" descr="Untitled.tif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15616" y="2132856"/>
            <a:ext cx="6984776" cy="3594446"/>
          </a:xfrm>
          <a:prstGeom prst="rect">
            <a:avLst/>
          </a:prstGeom>
        </p:spPr>
      </p:pic>
    </p:spTree>
    <p:extLst>
      <p:ext uri="{BB962C8B-B14F-4D97-AF65-F5344CB8AC3E}">
        <p14:creationId xmlns:p14="http://schemas.microsoft.com/office/powerpoint/2010/main" val="411729058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Symplectic</a:t>
            </a:r>
            <a:r>
              <a:rPr lang="en-US" dirty="0"/>
              <a:t> integration</a:t>
            </a:r>
          </a:p>
        </p:txBody>
      </p:sp>
      <p:sp>
        <p:nvSpPr>
          <p:cNvPr id="3" name="Content Placeholder 2"/>
          <p:cNvSpPr>
            <a:spLocks noGrp="1"/>
          </p:cNvSpPr>
          <p:nvPr>
            <p:ph idx="1"/>
          </p:nvPr>
        </p:nvSpPr>
        <p:spPr/>
        <p:txBody>
          <a:bodyPr/>
          <a:lstStyle/>
          <a:p>
            <a:r>
              <a:rPr lang="en-US" dirty="0"/>
              <a:t>Consider a sextupole with equations of motion:</a:t>
            </a:r>
          </a:p>
          <a:p>
            <a:endParaRPr lang="en-US" dirty="0"/>
          </a:p>
          <a:p>
            <a:endParaRPr lang="en-US" dirty="0"/>
          </a:p>
          <a:p>
            <a:r>
              <a:rPr lang="en-US" dirty="0"/>
              <a:t>Exact solutions using some elementary functions do not exist</a:t>
            </a:r>
          </a:p>
          <a:p>
            <a:r>
              <a:rPr lang="en-US" dirty="0"/>
              <a:t>By splitting integration into three steps, it is possible to write an </a:t>
            </a:r>
            <a:r>
              <a:rPr lang="en-US" b="1" dirty="0"/>
              <a:t>explicit</a:t>
            </a:r>
            <a:r>
              <a:rPr lang="en-US" dirty="0"/>
              <a:t> and </a:t>
            </a:r>
            <a:r>
              <a:rPr lang="en-US" b="1" dirty="0" err="1"/>
              <a:t>symplectic</a:t>
            </a:r>
            <a:r>
              <a:rPr lang="en-US" dirty="0"/>
              <a:t> approximate solution</a:t>
            </a:r>
          </a:p>
          <a:p>
            <a:pPr lvl="2"/>
            <a:endParaRPr lang="en-US" dirty="0"/>
          </a:p>
          <a:p>
            <a:pPr lvl="1"/>
            <a:endParaRPr lang="en-US" dirty="0"/>
          </a:p>
          <a:p>
            <a:endParaRPr lang="en-US" dirty="0"/>
          </a:p>
          <a:p>
            <a:pPr lvl="3"/>
            <a:endParaRPr lang="en-US" dirty="0"/>
          </a:p>
          <a:p>
            <a:pPr lvl="3"/>
            <a:endParaRPr lang="en-US" dirty="0"/>
          </a:p>
          <a:p>
            <a:r>
              <a:rPr lang="en-US" dirty="0"/>
              <a:t>This an example of a </a:t>
            </a:r>
            <a:r>
              <a:rPr lang="en-US" dirty="0" err="1"/>
              <a:t>symplectic</a:t>
            </a:r>
            <a:r>
              <a:rPr lang="en-US" dirty="0"/>
              <a:t> integrator known as a </a:t>
            </a:r>
            <a:r>
              <a:rPr lang="en-US" b="1" dirty="0"/>
              <a:t>“drift–kick–drift” </a:t>
            </a:r>
            <a:r>
              <a:rPr lang="en-US" dirty="0"/>
              <a:t>approximation</a:t>
            </a:r>
          </a:p>
          <a:p>
            <a:endParaRPr lang="en-US" dirty="0"/>
          </a:p>
        </p:txBody>
      </p:sp>
      <p:pic>
        <p:nvPicPr>
          <p:cNvPr id="6" name="Picture 5">
            <a:extLst>
              <a:ext uri="{FF2B5EF4-FFF2-40B4-BE49-F238E27FC236}">
                <a16:creationId xmlns:a16="http://schemas.microsoft.com/office/drawing/2014/main" id="{CB311E4B-1826-1742-B99E-5498D0130F21}"/>
              </a:ext>
            </a:extLst>
          </p:cNvPr>
          <p:cNvPicPr>
            <a:picLocks noChangeAspect="1"/>
          </p:cNvPicPr>
          <p:nvPr/>
        </p:nvPicPr>
        <p:blipFill>
          <a:blip r:embed="rId2"/>
          <a:stretch>
            <a:fillRect/>
          </a:stretch>
        </p:blipFill>
        <p:spPr>
          <a:xfrm>
            <a:off x="2627784" y="5301208"/>
            <a:ext cx="3888432" cy="1159839"/>
          </a:xfrm>
          <a:prstGeom prst="rect">
            <a:avLst/>
          </a:prstGeom>
        </p:spPr>
      </p:pic>
      <p:pic>
        <p:nvPicPr>
          <p:cNvPr id="10" name="Picture 9" descr="frac_dx_ds_=_p_x.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87876" y="1460206"/>
            <a:ext cx="3353002" cy="568117"/>
          </a:xfrm>
          <a:prstGeom prst="rect">
            <a:avLst/>
          </a:prstGeom>
        </p:spPr>
      </p:pic>
      <p:pic>
        <p:nvPicPr>
          <p:cNvPr id="14" name="Picture 13" descr="0_le_s_&lt;_L∕2_&amp;_&amp;.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68055" y="3325245"/>
            <a:ext cx="7114423" cy="1167717"/>
          </a:xfrm>
          <a:prstGeom prst="rect">
            <a:avLst/>
          </a:prstGeom>
        </p:spPr>
      </p:pic>
    </p:spTree>
    <p:extLst>
      <p:ext uri="{BB962C8B-B14F-4D97-AF65-F5344CB8AC3E}">
        <p14:creationId xmlns:p14="http://schemas.microsoft.com/office/powerpoint/2010/main" val="299738963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 </a:t>
            </a:r>
          </a:p>
        </p:txBody>
      </p:sp>
      <p:sp>
        <p:nvSpPr>
          <p:cNvPr id="9" name="Title 1"/>
          <p:cNvSpPr txBox="1">
            <a:spLocks/>
          </p:cNvSpPr>
          <p:nvPr/>
        </p:nvSpPr>
        <p:spPr bwMode="auto">
          <a:xfrm>
            <a:off x="251520" y="2911028"/>
            <a:ext cx="8892480" cy="6619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86360" tIns="43181" rIns="86360" bIns="43181" numCol="1" anchor="ctr" anchorCtr="0" compatLnSpc="1">
            <a:prstTxWarp prst="textNoShape">
              <a:avLst/>
            </a:prstTxWarp>
          </a:bodyPr>
          <a:lstStyle>
            <a:lvl1pPr algn="ctr" rtl="0" eaLnBrk="0" fontAlgn="base" hangingPunct="0">
              <a:spcBef>
                <a:spcPct val="0"/>
              </a:spcBef>
              <a:spcAft>
                <a:spcPct val="0"/>
              </a:spcAft>
              <a:defRPr sz="3200" b="1">
                <a:solidFill>
                  <a:schemeClr val="bg1"/>
                </a:solidFill>
                <a:latin typeface="Arial"/>
                <a:ea typeface="ＭＳ Ｐゴシック" charset="-128"/>
                <a:cs typeface="Arial"/>
              </a:defRPr>
            </a:lvl1pPr>
            <a:lvl2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2pPr>
            <a:lvl3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3pPr>
            <a:lvl4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4pPr>
            <a:lvl5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5pPr>
            <a:lvl6pPr marL="457200" algn="l" rtl="0" fontAlgn="base">
              <a:spcBef>
                <a:spcPct val="0"/>
              </a:spcBef>
              <a:spcAft>
                <a:spcPct val="0"/>
              </a:spcAft>
              <a:defRPr sz="3200">
                <a:solidFill>
                  <a:schemeClr val="bg1"/>
                </a:solidFill>
                <a:latin typeface="Palatino" pitchFamily="-112" charset="0"/>
              </a:defRPr>
            </a:lvl6pPr>
            <a:lvl7pPr marL="914400" algn="l" rtl="0" fontAlgn="base">
              <a:spcBef>
                <a:spcPct val="0"/>
              </a:spcBef>
              <a:spcAft>
                <a:spcPct val="0"/>
              </a:spcAft>
              <a:defRPr sz="3200">
                <a:solidFill>
                  <a:schemeClr val="bg1"/>
                </a:solidFill>
                <a:latin typeface="Palatino" pitchFamily="-112" charset="0"/>
              </a:defRPr>
            </a:lvl7pPr>
            <a:lvl8pPr marL="1371600" algn="l" rtl="0" fontAlgn="base">
              <a:spcBef>
                <a:spcPct val="0"/>
              </a:spcBef>
              <a:spcAft>
                <a:spcPct val="0"/>
              </a:spcAft>
              <a:defRPr sz="3200">
                <a:solidFill>
                  <a:schemeClr val="bg1"/>
                </a:solidFill>
                <a:latin typeface="Palatino" pitchFamily="-112" charset="0"/>
              </a:defRPr>
            </a:lvl8pPr>
            <a:lvl9pPr marL="1828800" algn="l" rtl="0" fontAlgn="base">
              <a:spcBef>
                <a:spcPct val="0"/>
              </a:spcBef>
              <a:spcAft>
                <a:spcPct val="0"/>
              </a:spcAft>
              <a:defRPr sz="3200">
                <a:solidFill>
                  <a:schemeClr val="bg1"/>
                </a:solidFill>
                <a:latin typeface="Palatino" pitchFamily="-112" charset="0"/>
              </a:defRPr>
            </a:lvl9pPr>
          </a:lstStyle>
          <a:p>
            <a:pPr>
              <a:buNone/>
            </a:pPr>
            <a:r>
              <a:rPr lang="en-US" sz="4800" dirty="0">
                <a:solidFill>
                  <a:schemeClr val="tx1"/>
                </a:solidFill>
                <a:ea typeface="ＭＳ Ｐゴシック" charset="0"/>
              </a:rPr>
              <a:t>Analytical methods for nonlinear dynamics</a:t>
            </a:r>
          </a:p>
        </p:txBody>
      </p:sp>
    </p:spTree>
    <p:extLst>
      <p:ext uri="{BB962C8B-B14F-4D97-AF65-F5344CB8AC3E}">
        <p14:creationId xmlns:p14="http://schemas.microsoft.com/office/powerpoint/2010/main" val="120518349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Analytical methods</a:t>
            </a:r>
          </a:p>
        </p:txBody>
      </p:sp>
      <p:sp>
        <p:nvSpPr>
          <p:cNvPr id="3" name="Content Placeholder 2"/>
          <p:cNvSpPr>
            <a:spLocks noGrp="1"/>
          </p:cNvSpPr>
          <p:nvPr>
            <p:ph idx="1"/>
          </p:nvPr>
        </p:nvSpPr>
        <p:spPr/>
        <p:txBody>
          <a:bodyPr/>
          <a:lstStyle/>
          <a:p>
            <a:r>
              <a:rPr lang="en-US" dirty="0"/>
              <a:t>There are two approaches widely used in accelerator physics: </a:t>
            </a:r>
            <a:r>
              <a:rPr lang="en-US" b="1" dirty="0"/>
              <a:t>perturbation theory </a:t>
            </a:r>
            <a:r>
              <a:rPr lang="en-US" dirty="0"/>
              <a:t>and </a:t>
            </a:r>
            <a:r>
              <a:rPr lang="en-US" b="1" dirty="0"/>
              <a:t>normal form </a:t>
            </a:r>
            <a:r>
              <a:rPr lang="en-US" dirty="0"/>
              <a:t>analysis</a:t>
            </a:r>
          </a:p>
          <a:p>
            <a:r>
              <a:rPr lang="en-US" dirty="0"/>
              <a:t>In both these techniques, the goal is to construct a </a:t>
            </a:r>
            <a:r>
              <a:rPr lang="en-US" b="1" dirty="0"/>
              <a:t>quantity</a:t>
            </a:r>
            <a:r>
              <a:rPr lang="en-US" dirty="0"/>
              <a:t> that is </a:t>
            </a:r>
            <a:r>
              <a:rPr lang="en-US" b="1" dirty="0"/>
              <a:t>invariant</a:t>
            </a:r>
            <a:r>
              <a:rPr lang="en-US" dirty="0"/>
              <a:t> under application of the single-turn transfer map. Unfortunately, in both cases the mathematics is complicated and fairly cumbersome</a:t>
            </a:r>
          </a:p>
          <a:p>
            <a:r>
              <a:rPr lang="en-US" dirty="0"/>
              <a:t>In the case of a </a:t>
            </a:r>
            <a:r>
              <a:rPr lang="en-US" b="1" dirty="0"/>
              <a:t>single sextupole </a:t>
            </a:r>
            <a:r>
              <a:rPr lang="en-US" dirty="0"/>
              <a:t>in a storage ring, we ﬁnd from </a:t>
            </a:r>
            <a:r>
              <a:rPr lang="en-US" b="1" dirty="0"/>
              <a:t>normal form analysis </a:t>
            </a:r>
            <a:r>
              <a:rPr lang="en-US" dirty="0"/>
              <a:t>the following expression for the betatron action as a function of the betatron phase (angle variable):</a:t>
            </a:r>
            <a:br>
              <a:rPr lang="en-US" dirty="0"/>
            </a:br>
            <a:br>
              <a:rPr lang="en-US" dirty="0"/>
            </a:br>
            <a:br>
              <a:rPr lang="en-US" dirty="0"/>
            </a:br>
            <a:br>
              <a:rPr lang="en-US" dirty="0"/>
            </a:br>
            <a:r>
              <a:rPr lang="en-US" dirty="0"/>
              <a:t>where      is a constant (an invariant of the motion),       is the angle variable, and       is the phase advance per cell</a:t>
            </a:r>
          </a:p>
          <a:p>
            <a:r>
              <a:rPr lang="en-US" dirty="0"/>
              <a:t>The second term becomes </a:t>
            </a:r>
            <a:r>
              <a:rPr lang="en-US" b="1" dirty="0"/>
              <a:t>very large </a:t>
            </a:r>
            <a:r>
              <a:rPr lang="en-US" dirty="0"/>
              <a:t>when       is close to </a:t>
            </a:r>
            <a:r>
              <a:rPr lang="en-US" b="1" dirty="0"/>
              <a:t>third integer</a:t>
            </a:r>
            <a:endParaRPr lang="en-US" dirty="0"/>
          </a:p>
          <a:p>
            <a:endParaRPr lang="en-US" dirty="0"/>
          </a:p>
        </p:txBody>
      </p:sp>
      <p:pic>
        <p:nvPicPr>
          <p:cNvPr id="4" name="Picture 3">
            <a:extLst>
              <a:ext uri="{FF2B5EF4-FFF2-40B4-BE49-F238E27FC236}">
                <a16:creationId xmlns:a16="http://schemas.microsoft.com/office/drawing/2014/main" id="{D766CD30-6111-2944-BA48-87A1886E489D}"/>
              </a:ext>
            </a:extLst>
          </p:cNvPr>
          <p:cNvPicPr>
            <a:picLocks noChangeAspect="1"/>
          </p:cNvPicPr>
          <p:nvPr/>
        </p:nvPicPr>
        <p:blipFill>
          <a:blip r:embed="rId2"/>
          <a:stretch>
            <a:fillRect/>
          </a:stretch>
        </p:blipFill>
        <p:spPr>
          <a:xfrm>
            <a:off x="1029915" y="4077072"/>
            <a:ext cx="6912768" cy="589195"/>
          </a:xfrm>
          <a:prstGeom prst="rect">
            <a:avLst/>
          </a:prstGeom>
        </p:spPr>
      </p:pic>
      <p:pic>
        <p:nvPicPr>
          <p:cNvPr id="5" name="Picture 4">
            <a:extLst>
              <a:ext uri="{FF2B5EF4-FFF2-40B4-BE49-F238E27FC236}">
                <a16:creationId xmlns:a16="http://schemas.microsoft.com/office/drawing/2014/main" id="{C989749F-05BE-924A-B916-2D88A8197379}"/>
              </a:ext>
            </a:extLst>
          </p:cNvPr>
          <p:cNvPicPr>
            <a:picLocks noChangeAspect="1"/>
          </p:cNvPicPr>
          <p:nvPr/>
        </p:nvPicPr>
        <p:blipFill>
          <a:blip r:embed="rId3"/>
          <a:stretch>
            <a:fillRect/>
          </a:stretch>
        </p:blipFill>
        <p:spPr>
          <a:xfrm>
            <a:off x="1668579" y="4878892"/>
            <a:ext cx="239125" cy="255615"/>
          </a:xfrm>
          <a:prstGeom prst="rect">
            <a:avLst/>
          </a:prstGeom>
        </p:spPr>
      </p:pic>
      <p:pic>
        <p:nvPicPr>
          <p:cNvPr id="6" name="Picture 5">
            <a:extLst>
              <a:ext uri="{FF2B5EF4-FFF2-40B4-BE49-F238E27FC236}">
                <a16:creationId xmlns:a16="http://schemas.microsoft.com/office/drawing/2014/main" id="{161C22F6-B82F-E34D-B095-DBBD51ECF253}"/>
              </a:ext>
            </a:extLst>
          </p:cNvPr>
          <p:cNvPicPr>
            <a:picLocks noChangeAspect="1"/>
          </p:cNvPicPr>
          <p:nvPr/>
        </p:nvPicPr>
        <p:blipFill>
          <a:blip r:embed="rId4"/>
          <a:stretch>
            <a:fillRect/>
          </a:stretch>
        </p:blipFill>
        <p:spPr>
          <a:xfrm>
            <a:off x="6683770" y="4824025"/>
            <a:ext cx="333375" cy="323850"/>
          </a:xfrm>
          <a:prstGeom prst="rect">
            <a:avLst/>
          </a:prstGeom>
        </p:spPr>
      </p:pic>
      <p:pic>
        <p:nvPicPr>
          <p:cNvPr id="7" name="Picture 6">
            <a:extLst>
              <a:ext uri="{FF2B5EF4-FFF2-40B4-BE49-F238E27FC236}">
                <a16:creationId xmlns:a16="http://schemas.microsoft.com/office/drawing/2014/main" id="{1BDF5A17-E3EF-2E43-9954-BAC2FA669C07}"/>
              </a:ext>
            </a:extLst>
          </p:cNvPr>
          <p:cNvPicPr>
            <a:picLocks noChangeAspect="1"/>
          </p:cNvPicPr>
          <p:nvPr/>
        </p:nvPicPr>
        <p:blipFill>
          <a:blip r:embed="rId5"/>
          <a:stretch>
            <a:fillRect/>
          </a:stretch>
        </p:blipFill>
        <p:spPr>
          <a:xfrm>
            <a:off x="2460073" y="5228747"/>
            <a:ext cx="311727" cy="216477"/>
          </a:xfrm>
          <a:prstGeom prst="rect">
            <a:avLst/>
          </a:prstGeom>
        </p:spPr>
      </p:pic>
      <p:pic>
        <p:nvPicPr>
          <p:cNvPr id="8" name="Picture 7">
            <a:extLst>
              <a:ext uri="{FF2B5EF4-FFF2-40B4-BE49-F238E27FC236}">
                <a16:creationId xmlns:a16="http://schemas.microsoft.com/office/drawing/2014/main" id="{DE5D1300-4C42-D647-B0A6-2A9521A3A13B}"/>
              </a:ext>
            </a:extLst>
          </p:cNvPr>
          <p:cNvPicPr>
            <a:picLocks noChangeAspect="1"/>
          </p:cNvPicPr>
          <p:nvPr/>
        </p:nvPicPr>
        <p:blipFill>
          <a:blip r:embed="rId5"/>
          <a:stretch>
            <a:fillRect/>
          </a:stretch>
        </p:blipFill>
        <p:spPr>
          <a:xfrm>
            <a:off x="5938201" y="5616837"/>
            <a:ext cx="342900" cy="238125"/>
          </a:xfrm>
          <a:prstGeom prst="rect">
            <a:avLst/>
          </a:prstGeom>
        </p:spPr>
      </p:pic>
    </p:spTree>
    <p:extLst>
      <p:ext uri="{BB962C8B-B14F-4D97-AF65-F5344CB8AC3E}">
        <p14:creationId xmlns:p14="http://schemas.microsoft.com/office/powerpoint/2010/main" val="220797685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Normal form for sextupole</a:t>
            </a:r>
          </a:p>
        </p:txBody>
      </p:sp>
      <p:pic>
        <p:nvPicPr>
          <p:cNvPr id="11" name="Picture 10" descr="NormalFormAnalysis1.png"/>
          <p:cNvPicPr>
            <a:picLocks noChangeAspect="1"/>
          </p:cNvPicPr>
          <p:nvPr/>
        </p:nvPicPr>
        <p:blipFill rotWithShape="1">
          <a:blip r:embed="rId2">
            <a:extLst>
              <a:ext uri="{28A0092B-C50C-407E-A947-70E740481C1C}">
                <a14:useLocalDpi xmlns:a14="http://schemas.microsoft.com/office/drawing/2010/main" val="0"/>
              </a:ext>
            </a:extLst>
          </a:blip>
          <a:srcRect l="-3427" t="-4617" r="-4727" b="-6431"/>
          <a:stretch/>
        </p:blipFill>
        <p:spPr>
          <a:xfrm>
            <a:off x="467544" y="2204864"/>
            <a:ext cx="7956000" cy="3937964"/>
          </a:xfrm>
          <a:prstGeom prst="rect">
            <a:avLst/>
          </a:prstGeom>
        </p:spPr>
      </p:pic>
      <p:pic>
        <p:nvPicPr>
          <p:cNvPr id="12" name="Picture 11" descr="mu_x_=_0.28_time.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35896" y="1700808"/>
            <a:ext cx="1981200" cy="279400"/>
          </a:xfrm>
          <a:prstGeom prst="rect">
            <a:avLst/>
          </a:prstGeom>
        </p:spPr>
      </p:pic>
    </p:spTree>
    <p:extLst>
      <p:ext uri="{BB962C8B-B14F-4D97-AF65-F5344CB8AC3E}">
        <p14:creationId xmlns:p14="http://schemas.microsoft.com/office/powerpoint/2010/main" val="91220147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Normal form for sextupole</a:t>
            </a:r>
          </a:p>
        </p:txBody>
      </p:sp>
      <p:pic>
        <p:nvPicPr>
          <p:cNvPr id="11" name="Picture 10" descr="NormalFormAnalysis2.png"/>
          <p:cNvPicPr>
            <a:picLocks noChangeAspect="1"/>
          </p:cNvPicPr>
          <p:nvPr/>
        </p:nvPicPr>
        <p:blipFill rotWithShape="1">
          <a:blip r:embed="rId2">
            <a:extLst>
              <a:ext uri="{28A0092B-C50C-407E-A947-70E740481C1C}">
                <a14:useLocalDpi xmlns:a14="http://schemas.microsoft.com/office/drawing/2010/main" val="0"/>
              </a:ext>
            </a:extLst>
          </a:blip>
          <a:srcRect l="-3497" t="-3810" r="-4779" b="-7205"/>
          <a:stretch/>
        </p:blipFill>
        <p:spPr>
          <a:xfrm>
            <a:off x="467544" y="2204864"/>
            <a:ext cx="7954570" cy="3923984"/>
          </a:xfrm>
          <a:prstGeom prst="rect">
            <a:avLst/>
          </a:prstGeom>
        </p:spPr>
      </p:pic>
      <p:pic>
        <p:nvPicPr>
          <p:cNvPr id="16" name="Picture 15" descr="mu_x_=_0.30_time.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35896" y="1700808"/>
            <a:ext cx="1981200" cy="279400"/>
          </a:xfrm>
          <a:prstGeom prst="rect">
            <a:avLst/>
          </a:prstGeom>
        </p:spPr>
      </p:pic>
    </p:spTree>
    <p:extLst>
      <p:ext uri="{BB962C8B-B14F-4D97-AF65-F5344CB8AC3E}">
        <p14:creationId xmlns:p14="http://schemas.microsoft.com/office/powerpoint/2010/main" val="16564809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ea typeface="ＭＳ Ｐゴシック" charset="0"/>
              </a:rPr>
              <a:t>Purpose of the lecture</a:t>
            </a:r>
            <a:endParaRPr lang="en-US" dirty="0"/>
          </a:p>
        </p:txBody>
      </p:sp>
      <p:sp>
        <p:nvSpPr>
          <p:cNvPr id="3" name="Content Placeholder 2"/>
          <p:cNvSpPr>
            <a:spLocks noGrp="1"/>
          </p:cNvSpPr>
          <p:nvPr>
            <p:ph idx="1"/>
          </p:nvPr>
        </p:nvSpPr>
        <p:spPr/>
        <p:txBody>
          <a:bodyPr/>
          <a:lstStyle/>
          <a:p>
            <a:r>
              <a:rPr lang="en-US" dirty="0"/>
              <a:t>Introducing aspects of non-linear dynamics</a:t>
            </a:r>
          </a:p>
          <a:p>
            <a:pPr lvl="1"/>
            <a:r>
              <a:rPr lang="en-US" b="1" dirty="0"/>
              <a:t>Mathematical tools </a:t>
            </a:r>
            <a:r>
              <a:rPr lang="en-US" dirty="0"/>
              <a:t>for modelling nonlinear dynamics</a:t>
            </a:r>
          </a:p>
          <a:p>
            <a:pPr lvl="2"/>
            <a:r>
              <a:rPr lang="en-US" dirty="0"/>
              <a:t>Power series (Taylor) maps and </a:t>
            </a:r>
            <a:r>
              <a:rPr lang="en-US" dirty="0" err="1"/>
              <a:t>symplectic</a:t>
            </a:r>
            <a:r>
              <a:rPr lang="en-US" dirty="0"/>
              <a:t> maps</a:t>
            </a:r>
          </a:p>
          <a:p>
            <a:pPr lvl="1"/>
            <a:r>
              <a:rPr lang="en-US" dirty="0"/>
              <a:t>Eﬀects of </a:t>
            </a:r>
            <a:r>
              <a:rPr lang="en-US" b="1" dirty="0"/>
              <a:t>nonlinear perturbations</a:t>
            </a:r>
          </a:p>
          <a:p>
            <a:pPr lvl="2"/>
            <a:r>
              <a:rPr lang="en-US" dirty="0"/>
              <a:t>Resonances, tune shifts, dynamic aperture</a:t>
            </a:r>
          </a:p>
          <a:p>
            <a:pPr lvl="1"/>
            <a:r>
              <a:rPr lang="en-US" b="1" dirty="0"/>
              <a:t>Analysis</a:t>
            </a:r>
            <a:r>
              <a:rPr lang="en-US" dirty="0"/>
              <a:t> methods</a:t>
            </a:r>
          </a:p>
          <a:p>
            <a:pPr lvl="2"/>
            <a:r>
              <a:rPr lang="en-US" dirty="0"/>
              <a:t>Normal forms, frequency map analysis</a:t>
            </a:r>
          </a:p>
          <a:p>
            <a:endParaRPr lang="en-US" dirty="0"/>
          </a:p>
          <a:p>
            <a:r>
              <a:rPr lang="en-US" dirty="0"/>
              <a:t>Employ two types of accelerator systems for illustrating methods and tools</a:t>
            </a:r>
          </a:p>
          <a:p>
            <a:pPr lvl="1"/>
            <a:r>
              <a:rPr lang="en-US" b="1" dirty="0"/>
              <a:t>Bunch compressor </a:t>
            </a:r>
            <a:r>
              <a:rPr lang="en-US" dirty="0"/>
              <a:t>(single-pass system)</a:t>
            </a:r>
          </a:p>
          <a:p>
            <a:pPr lvl="1"/>
            <a:r>
              <a:rPr lang="en-US" b="1" dirty="0"/>
              <a:t>Storage ring </a:t>
            </a:r>
            <a:r>
              <a:rPr lang="en-US" dirty="0"/>
              <a:t>(multi-turn system)</a:t>
            </a:r>
          </a:p>
          <a:p>
            <a:endParaRPr lang="en-US" dirty="0"/>
          </a:p>
        </p:txBody>
      </p:sp>
    </p:spTree>
    <p:extLst>
      <p:ext uri="{BB962C8B-B14F-4D97-AF65-F5344CB8AC3E}">
        <p14:creationId xmlns:p14="http://schemas.microsoft.com/office/powerpoint/2010/main" val="333894686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Normal form for sextupole</a:t>
            </a:r>
          </a:p>
        </p:txBody>
      </p:sp>
      <p:pic>
        <p:nvPicPr>
          <p:cNvPr id="13" name="Picture 12" descr="NormalFormAnalysis3.png"/>
          <p:cNvPicPr>
            <a:picLocks noChangeAspect="1"/>
          </p:cNvPicPr>
          <p:nvPr/>
        </p:nvPicPr>
        <p:blipFill rotWithShape="1">
          <a:blip r:embed="rId2">
            <a:extLst>
              <a:ext uri="{28A0092B-C50C-407E-A947-70E740481C1C}">
                <a14:useLocalDpi xmlns:a14="http://schemas.microsoft.com/office/drawing/2010/main" val="0"/>
              </a:ext>
            </a:extLst>
          </a:blip>
          <a:srcRect l="-3427" t="-4709" r="-4605" b="-8555"/>
          <a:stretch/>
        </p:blipFill>
        <p:spPr>
          <a:xfrm>
            <a:off x="475335" y="2197073"/>
            <a:ext cx="7939209" cy="3934034"/>
          </a:xfrm>
          <a:prstGeom prst="rect">
            <a:avLst/>
          </a:prstGeom>
        </p:spPr>
      </p:pic>
      <p:pic>
        <p:nvPicPr>
          <p:cNvPr id="14" name="Picture 13" descr="mu_x_=_0.315_tim.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36143" y="1698722"/>
            <a:ext cx="2133600" cy="279400"/>
          </a:xfrm>
          <a:prstGeom prst="rect">
            <a:avLst/>
          </a:prstGeom>
        </p:spPr>
      </p:pic>
    </p:spTree>
    <p:extLst>
      <p:ext uri="{BB962C8B-B14F-4D97-AF65-F5344CB8AC3E}">
        <p14:creationId xmlns:p14="http://schemas.microsoft.com/office/powerpoint/2010/main" val="44810811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Tune-shift with amplitude</a:t>
            </a:r>
          </a:p>
        </p:txBody>
      </p:sp>
      <p:sp>
        <p:nvSpPr>
          <p:cNvPr id="3" name="Content Placeholder 2"/>
          <p:cNvSpPr>
            <a:spLocks noGrp="1"/>
          </p:cNvSpPr>
          <p:nvPr>
            <p:ph idx="1"/>
          </p:nvPr>
        </p:nvSpPr>
        <p:spPr/>
        <p:txBody>
          <a:bodyPr/>
          <a:lstStyle/>
          <a:p>
            <a:r>
              <a:rPr lang="en-US" dirty="0"/>
              <a:t>Close inspection of the plots on the previous slides reveals another eﬀect, in addition to the obvious distortion of the phase space ellipses: the </a:t>
            </a:r>
            <a:r>
              <a:rPr lang="en-US" b="1" dirty="0"/>
              <a:t>phase advance </a:t>
            </a:r>
            <a:r>
              <a:rPr lang="en-US" dirty="0"/>
              <a:t>per turn (i.e. the tune) </a:t>
            </a:r>
            <a:r>
              <a:rPr lang="en-US" b="1" dirty="0"/>
              <a:t>varies</a:t>
            </a:r>
            <a:r>
              <a:rPr lang="en-US" dirty="0"/>
              <a:t> with increasing</a:t>
            </a:r>
            <a:r>
              <a:rPr lang="en-US" b="1" dirty="0"/>
              <a:t> betatron amplitude</a:t>
            </a:r>
            <a:endParaRPr lang="en-US" dirty="0"/>
          </a:p>
          <a:p>
            <a:r>
              <a:rPr lang="en-US" dirty="0"/>
              <a:t>Normal form analysis (and perturbation theory) can be used to obtain </a:t>
            </a:r>
            <a:r>
              <a:rPr lang="en-US" b="1" dirty="0"/>
              <a:t>estimates</a:t>
            </a:r>
            <a:r>
              <a:rPr lang="en-US" dirty="0"/>
              <a:t> for the </a:t>
            </a:r>
            <a:r>
              <a:rPr lang="en-US" b="1" dirty="0"/>
              <a:t>tune shift </a:t>
            </a:r>
            <a:r>
              <a:rPr lang="en-US" dirty="0"/>
              <a:t>with amplitude</a:t>
            </a:r>
          </a:p>
          <a:p>
            <a:r>
              <a:rPr lang="en-US" dirty="0"/>
              <a:t>In the case of a sextupole, the </a:t>
            </a:r>
            <a:r>
              <a:rPr lang="en-US" b="1" dirty="0"/>
              <a:t>tune shift </a:t>
            </a:r>
            <a:r>
              <a:rPr lang="en-US" dirty="0"/>
              <a:t>is </a:t>
            </a:r>
            <a:r>
              <a:rPr lang="en-US" b="1" dirty="0"/>
              <a:t>higher-order</a:t>
            </a:r>
            <a:r>
              <a:rPr lang="en-US" dirty="0"/>
              <a:t> in the </a:t>
            </a:r>
            <a:r>
              <a:rPr lang="en-US" b="1" dirty="0"/>
              <a:t>sextupole strength</a:t>
            </a:r>
            <a:endParaRPr lang="en-US" dirty="0"/>
          </a:p>
          <a:p>
            <a:r>
              <a:rPr lang="en-US" dirty="0"/>
              <a:t>An octupole, however, does have a </a:t>
            </a:r>
            <a:r>
              <a:rPr lang="en-US" b="1" dirty="0"/>
              <a:t>tune shift </a:t>
            </a:r>
            <a:r>
              <a:rPr lang="en-US" dirty="0"/>
              <a:t>with amplitude in </a:t>
            </a:r>
            <a:r>
              <a:rPr lang="en-US" b="1"/>
              <a:t>ﬁrst-order</a:t>
            </a:r>
            <a:r>
              <a:rPr lang="en-US"/>
              <a:t> of </a:t>
            </a:r>
            <a:r>
              <a:rPr lang="en-US" dirty="0"/>
              <a:t>the octupole strength, given by:</a:t>
            </a:r>
          </a:p>
          <a:p>
            <a:endParaRPr lang="en-US" dirty="0"/>
          </a:p>
        </p:txBody>
      </p:sp>
      <p:pic>
        <p:nvPicPr>
          <p:cNvPr id="5" name="Picture 4" descr="nu_x_=_nu_x0_+_f.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55776" y="4653136"/>
            <a:ext cx="3860800" cy="685800"/>
          </a:xfrm>
          <a:prstGeom prst="rect">
            <a:avLst/>
          </a:prstGeom>
        </p:spPr>
      </p:pic>
    </p:spTree>
    <p:extLst>
      <p:ext uri="{BB962C8B-B14F-4D97-AF65-F5344CB8AC3E}">
        <p14:creationId xmlns:p14="http://schemas.microsoft.com/office/powerpoint/2010/main" val="42262513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Tune-shift with amplitude</a:t>
            </a:r>
          </a:p>
        </p:txBody>
      </p:sp>
      <p:sp>
        <p:nvSpPr>
          <p:cNvPr id="3" name="Content Placeholder 2"/>
          <p:cNvSpPr>
            <a:spLocks noGrp="1"/>
          </p:cNvSpPr>
          <p:nvPr>
            <p:ph idx="1"/>
          </p:nvPr>
        </p:nvSpPr>
        <p:spPr/>
        <p:txBody>
          <a:bodyPr/>
          <a:lstStyle/>
          <a:p>
            <a:r>
              <a:rPr lang="en-US" dirty="0"/>
              <a:t>The tune shift with amplitude becomes obvious if we track a small number of turns (30) in a lattice with a </a:t>
            </a:r>
            <a:r>
              <a:rPr lang="en-US" b="1" dirty="0"/>
              <a:t>single octupole</a:t>
            </a:r>
            <a:r>
              <a:rPr lang="en-US" dirty="0"/>
              <a:t>. </a:t>
            </a:r>
          </a:p>
        </p:txBody>
      </p:sp>
      <p:pic>
        <p:nvPicPr>
          <p:cNvPr id="4" name="Picture 3" descr="OctPerturbTune330Turns30.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3568" y="2636912"/>
            <a:ext cx="3661875" cy="3657756"/>
          </a:xfrm>
          <a:prstGeom prst="rect">
            <a:avLst/>
          </a:prstGeom>
        </p:spPr>
      </p:pic>
      <p:pic>
        <p:nvPicPr>
          <p:cNvPr id="5" name="Picture 4" descr="OctPerturbTune336Turns30.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88024" y="2636912"/>
            <a:ext cx="3661875" cy="3657756"/>
          </a:xfrm>
          <a:prstGeom prst="rect">
            <a:avLst/>
          </a:prstGeom>
        </p:spPr>
      </p:pic>
      <p:pic>
        <p:nvPicPr>
          <p:cNvPr id="6" name="Picture 5" descr="mu_x_=_0.330_tim.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3688" y="2276872"/>
            <a:ext cx="2133600" cy="279400"/>
          </a:xfrm>
          <a:prstGeom prst="rect">
            <a:avLst/>
          </a:prstGeom>
        </p:spPr>
      </p:pic>
      <p:pic>
        <p:nvPicPr>
          <p:cNvPr id="7" name="Picture 6" descr="mu_x_=_0.336_tim.pd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940152" y="2276872"/>
            <a:ext cx="2133600" cy="279400"/>
          </a:xfrm>
          <a:prstGeom prst="rect">
            <a:avLst/>
          </a:prstGeom>
        </p:spPr>
      </p:pic>
    </p:spTree>
    <p:extLst>
      <p:ext uri="{BB962C8B-B14F-4D97-AF65-F5344CB8AC3E}">
        <p14:creationId xmlns:p14="http://schemas.microsoft.com/office/powerpoint/2010/main" val="258534374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Resonant islands of 4</a:t>
            </a:r>
            <a:r>
              <a:rPr lang="en-US" baseline="30000" dirty="0"/>
              <a:t>th</a:t>
            </a:r>
            <a:r>
              <a:rPr lang="en-US" dirty="0"/>
              <a:t> order resonance</a:t>
            </a:r>
          </a:p>
        </p:txBody>
      </p:sp>
      <p:sp>
        <p:nvSpPr>
          <p:cNvPr id="3" name="Content Placeholder 2"/>
          <p:cNvSpPr>
            <a:spLocks noGrp="1"/>
          </p:cNvSpPr>
          <p:nvPr>
            <p:ph idx="1"/>
          </p:nvPr>
        </p:nvSpPr>
        <p:spPr/>
        <p:txBody>
          <a:bodyPr/>
          <a:lstStyle/>
          <a:p>
            <a:r>
              <a:rPr lang="en-US" dirty="0"/>
              <a:t>Simulation of simple storage ring with a </a:t>
            </a:r>
            <a:r>
              <a:rPr lang="en-US" b="1" dirty="0"/>
              <a:t>single octupole </a:t>
            </a:r>
            <a:r>
              <a:rPr lang="en-US" dirty="0"/>
              <a:t>close to 4</a:t>
            </a:r>
            <a:r>
              <a:rPr lang="en-US" baseline="30000" dirty="0"/>
              <a:t>th</a:t>
            </a:r>
            <a:r>
              <a:rPr lang="en-US" dirty="0"/>
              <a:t> order resonance</a:t>
            </a:r>
          </a:p>
          <a:p>
            <a:r>
              <a:rPr lang="en-US" b="1" dirty="0"/>
              <a:t>Detuning with amplitude </a:t>
            </a:r>
            <a:r>
              <a:rPr lang="en-US" dirty="0"/>
              <a:t>(linear in action) </a:t>
            </a:r>
          </a:p>
          <a:p>
            <a:r>
              <a:rPr lang="en-US" dirty="0"/>
              <a:t>Particles in the stable islands have a tune </a:t>
            </a:r>
            <a:r>
              <a:rPr lang="en-US" b="1" dirty="0"/>
              <a:t>locked</a:t>
            </a:r>
            <a:r>
              <a:rPr lang="en-US" dirty="0"/>
              <a:t> to the </a:t>
            </a:r>
            <a:r>
              <a:rPr lang="en-US" b="1" dirty="0"/>
              <a:t>resonance</a:t>
            </a:r>
          </a:p>
          <a:p>
            <a:endParaRPr lang="en-US" dirty="0"/>
          </a:p>
        </p:txBody>
      </p:sp>
      <p:pic>
        <p:nvPicPr>
          <p:cNvPr id="32" name="Picture 31" descr="Tunes_ncells_1_Q0p244.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91332" y="2708591"/>
            <a:ext cx="3657600" cy="3657600"/>
          </a:xfrm>
          <a:prstGeom prst="rect">
            <a:avLst/>
          </a:prstGeom>
        </p:spPr>
      </p:pic>
      <p:pic>
        <p:nvPicPr>
          <p:cNvPr id="34" name="Picture 33" descr="phase_space_ncells_1_Q0p244.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7584" y="2708920"/>
            <a:ext cx="3657600" cy="3657600"/>
          </a:xfrm>
          <a:prstGeom prst="rect">
            <a:avLst/>
          </a:prstGeom>
        </p:spPr>
      </p:pic>
    </p:spTree>
    <p:extLst>
      <p:ext uri="{BB962C8B-B14F-4D97-AF65-F5344CB8AC3E}">
        <p14:creationId xmlns:p14="http://schemas.microsoft.com/office/powerpoint/2010/main" val="15210888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Resonant islands of 3</a:t>
            </a:r>
            <a:r>
              <a:rPr lang="en-US" baseline="30000" dirty="0"/>
              <a:t>rd</a:t>
            </a:r>
            <a:r>
              <a:rPr lang="en-US" dirty="0"/>
              <a:t> order resonance</a:t>
            </a:r>
          </a:p>
        </p:txBody>
      </p:sp>
      <p:sp>
        <p:nvSpPr>
          <p:cNvPr id="3" name="Content Placeholder 2"/>
          <p:cNvSpPr>
            <a:spLocks noGrp="1"/>
          </p:cNvSpPr>
          <p:nvPr>
            <p:ph idx="1"/>
          </p:nvPr>
        </p:nvSpPr>
        <p:spPr/>
        <p:txBody>
          <a:bodyPr/>
          <a:lstStyle/>
          <a:p>
            <a:r>
              <a:rPr lang="en-US" dirty="0"/>
              <a:t>Simulation of simple storage ring with a </a:t>
            </a:r>
            <a:r>
              <a:rPr lang="en-US" b="1" dirty="0"/>
              <a:t>sextupole </a:t>
            </a:r>
            <a:r>
              <a:rPr lang="en-US" dirty="0"/>
              <a:t>and an </a:t>
            </a:r>
            <a:r>
              <a:rPr lang="en-US" b="1" dirty="0"/>
              <a:t>octupole</a:t>
            </a:r>
            <a:r>
              <a:rPr lang="en-US" dirty="0"/>
              <a:t> close to </a:t>
            </a:r>
            <a:r>
              <a:rPr lang="en-US" b="1" dirty="0"/>
              <a:t>3</a:t>
            </a:r>
            <a:r>
              <a:rPr lang="en-US" b="1" baseline="30000" dirty="0"/>
              <a:t>rd</a:t>
            </a:r>
            <a:r>
              <a:rPr lang="en-US" b="1" dirty="0"/>
              <a:t> order resonance</a:t>
            </a:r>
          </a:p>
          <a:p>
            <a:r>
              <a:rPr lang="en-US" dirty="0"/>
              <a:t>The </a:t>
            </a:r>
            <a:r>
              <a:rPr lang="en-US" b="1" dirty="0"/>
              <a:t>amplitude detuning </a:t>
            </a:r>
            <a:r>
              <a:rPr lang="en-US" dirty="0"/>
              <a:t>induced by the octupole can create </a:t>
            </a:r>
            <a:r>
              <a:rPr lang="en-US" b="1" dirty="0"/>
              <a:t>stable islands </a:t>
            </a:r>
            <a:r>
              <a:rPr lang="en-US" dirty="0"/>
              <a:t>even for the </a:t>
            </a:r>
            <a:r>
              <a:rPr lang="en-US" b="1" dirty="0"/>
              <a:t>3</a:t>
            </a:r>
            <a:r>
              <a:rPr lang="en-US" b="1" baseline="30000" dirty="0"/>
              <a:t>rd</a:t>
            </a:r>
            <a:r>
              <a:rPr lang="en-US" b="1" dirty="0"/>
              <a:t> order resonance </a:t>
            </a:r>
            <a:r>
              <a:rPr lang="en-US" dirty="0"/>
              <a:t>(recall the phase-space plot for the case of a single sextupole)</a:t>
            </a:r>
          </a:p>
        </p:txBody>
      </p:sp>
      <p:pic>
        <p:nvPicPr>
          <p:cNvPr id="22" name="Picture 21" descr="Tunes_ncells_1_Q0p328.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93657" y="2708591"/>
            <a:ext cx="3657600" cy="3657600"/>
          </a:xfrm>
          <a:prstGeom prst="rect">
            <a:avLst/>
          </a:prstGeom>
        </p:spPr>
      </p:pic>
      <p:pic>
        <p:nvPicPr>
          <p:cNvPr id="25" name="Picture 24" descr="phase_space_ncells_1_Q0p328.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7584" y="2708920"/>
            <a:ext cx="3657600" cy="3657600"/>
          </a:xfrm>
          <a:prstGeom prst="rect">
            <a:avLst/>
          </a:prstGeom>
        </p:spPr>
      </p:pic>
    </p:spTree>
    <p:extLst>
      <p:ext uri="{BB962C8B-B14F-4D97-AF65-F5344CB8AC3E}">
        <p14:creationId xmlns:p14="http://schemas.microsoft.com/office/powerpoint/2010/main" val="57428319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Onset of chaos and loss of stability</a:t>
            </a:r>
          </a:p>
        </p:txBody>
      </p:sp>
      <p:sp>
        <p:nvSpPr>
          <p:cNvPr id="3" name="Content Placeholder 2"/>
          <p:cNvSpPr>
            <a:spLocks noGrp="1"/>
          </p:cNvSpPr>
          <p:nvPr>
            <p:ph idx="1"/>
          </p:nvPr>
        </p:nvSpPr>
        <p:spPr>
          <a:xfrm>
            <a:off x="467544" y="980728"/>
            <a:ext cx="8430058" cy="5135563"/>
          </a:xfrm>
        </p:spPr>
        <p:txBody>
          <a:bodyPr/>
          <a:lstStyle/>
          <a:p>
            <a:r>
              <a:rPr lang="en-US" dirty="0"/>
              <a:t>Perturbation theory and normal form analysis depend on the existence of </a:t>
            </a:r>
            <a:r>
              <a:rPr lang="en-US" b="1" dirty="0"/>
              <a:t>constants of motion in the presence of nonlinear perturbations</a:t>
            </a:r>
          </a:p>
          <a:p>
            <a:pPr lvl="1"/>
            <a:r>
              <a:rPr lang="en-US" dirty="0"/>
              <a:t>Constants of motion can exist in the presence of nonlinear perturbations as a consequence of the </a:t>
            </a:r>
            <a:r>
              <a:rPr lang="en-US" b="1" dirty="0"/>
              <a:t>Kolmogorov–Arnold–Moser (KAM) theorem</a:t>
            </a:r>
          </a:p>
          <a:p>
            <a:r>
              <a:rPr lang="en-US" b="1" dirty="0"/>
              <a:t>Resonances do not invariably result in loss of stability </a:t>
            </a:r>
          </a:p>
          <a:p>
            <a:pPr lvl="1"/>
            <a:r>
              <a:rPr lang="en-US" dirty="0"/>
              <a:t>Resonances will usually tend to drive the amplitudes of particles with a particular tune to large amplitudes</a:t>
            </a:r>
          </a:p>
          <a:p>
            <a:pPr lvl="1"/>
            <a:r>
              <a:rPr lang="en-US" dirty="0"/>
              <a:t>For sufficiently large tune-shift with amplitude, it is possible for there to be a stable region at amplitudes larger than that at which resonance occurs</a:t>
            </a:r>
          </a:p>
          <a:p>
            <a:r>
              <a:rPr lang="en-US" dirty="0"/>
              <a:t>The </a:t>
            </a:r>
            <a:r>
              <a:rPr lang="en-US" b="1" dirty="0"/>
              <a:t>overlap of two resonances </a:t>
            </a:r>
            <a:r>
              <a:rPr lang="en-US" dirty="0"/>
              <a:t>is associated with a transition from regular to </a:t>
            </a:r>
            <a:r>
              <a:rPr lang="en-US" b="1" dirty="0"/>
              <a:t>chaotic motion</a:t>
            </a:r>
            <a:r>
              <a:rPr lang="en-US" dirty="0"/>
              <a:t>: the </a:t>
            </a:r>
            <a:r>
              <a:rPr lang="en-US" dirty="0" err="1"/>
              <a:t>Chirikov</a:t>
            </a:r>
            <a:r>
              <a:rPr lang="en-US" dirty="0"/>
              <a:t> criterion describes the parameter range over which the particle motion becomes chaotic</a:t>
            </a:r>
          </a:p>
        </p:txBody>
      </p:sp>
      <p:pic>
        <p:nvPicPr>
          <p:cNvPr id="4" name="Picture 3">
            <a:extLst>
              <a:ext uri="{FF2B5EF4-FFF2-40B4-BE49-F238E27FC236}">
                <a16:creationId xmlns:a16="http://schemas.microsoft.com/office/drawing/2014/main" id="{460A0E29-030A-ADBD-FB75-B3C9DBF05071}"/>
              </a:ext>
            </a:extLst>
          </p:cNvPr>
          <p:cNvPicPr>
            <a:picLocks noChangeAspect="1"/>
          </p:cNvPicPr>
          <p:nvPr/>
        </p:nvPicPr>
        <p:blipFill>
          <a:blip r:embed="rId2"/>
          <a:stretch>
            <a:fillRect/>
          </a:stretch>
        </p:blipFill>
        <p:spPr>
          <a:xfrm>
            <a:off x="811078" y="5165487"/>
            <a:ext cx="1744698" cy="1517610"/>
          </a:xfrm>
          <a:prstGeom prst="rect">
            <a:avLst/>
          </a:prstGeom>
        </p:spPr>
      </p:pic>
      <p:pic>
        <p:nvPicPr>
          <p:cNvPr id="5" name="Picture 4">
            <a:extLst>
              <a:ext uri="{FF2B5EF4-FFF2-40B4-BE49-F238E27FC236}">
                <a16:creationId xmlns:a16="http://schemas.microsoft.com/office/drawing/2014/main" id="{72ADDFCB-AE0A-2769-3EC3-89F01A9A6F11}"/>
              </a:ext>
            </a:extLst>
          </p:cNvPr>
          <p:cNvPicPr>
            <a:picLocks noChangeAspect="1"/>
          </p:cNvPicPr>
          <p:nvPr/>
        </p:nvPicPr>
        <p:blipFill>
          <a:blip r:embed="rId3"/>
          <a:stretch>
            <a:fillRect/>
          </a:stretch>
        </p:blipFill>
        <p:spPr>
          <a:xfrm>
            <a:off x="2699792" y="5138103"/>
            <a:ext cx="1744697" cy="1517610"/>
          </a:xfrm>
          <a:prstGeom prst="rect">
            <a:avLst/>
          </a:prstGeom>
        </p:spPr>
      </p:pic>
      <p:pic>
        <p:nvPicPr>
          <p:cNvPr id="6" name="Picture 5">
            <a:extLst>
              <a:ext uri="{FF2B5EF4-FFF2-40B4-BE49-F238E27FC236}">
                <a16:creationId xmlns:a16="http://schemas.microsoft.com/office/drawing/2014/main" id="{B0DD4D90-121C-8B61-33FE-1CBE81550B8B}"/>
              </a:ext>
            </a:extLst>
          </p:cNvPr>
          <p:cNvPicPr>
            <a:picLocks noChangeAspect="1"/>
          </p:cNvPicPr>
          <p:nvPr/>
        </p:nvPicPr>
        <p:blipFill>
          <a:blip r:embed="rId4"/>
          <a:stretch>
            <a:fillRect/>
          </a:stretch>
        </p:blipFill>
        <p:spPr>
          <a:xfrm>
            <a:off x="4572000" y="5103844"/>
            <a:ext cx="1815565" cy="1579253"/>
          </a:xfrm>
          <a:prstGeom prst="rect">
            <a:avLst/>
          </a:prstGeom>
        </p:spPr>
      </p:pic>
      <p:pic>
        <p:nvPicPr>
          <p:cNvPr id="7" name="Picture 6">
            <a:extLst>
              <a:ext uri="{FF2B5EF4-FFF2-40B4-BE49-F238E27FC236}">
                <a16:creationId xmlns:a16="http://schemas.microsoft.com/office/drawing/2014/main" id="{7DFC2FE6-E56F-F9E5-7471-A855A43F9E8C}"/>
              </a:ext>
            </a:extLst>
          </p:cNvPr>
          <p:cNvPicPr>
            <a:picLocks noChangeAspect="1"/>
          </p:cNvPicPr>
          <p:nvPr/>
        </p:nvPicPr>
        <p:blipFill rotWithShape="1">
          <a:blip r:embed="rId5"/>
          <a:srcRect l="6414" r="3981"/>
          <a:stretch/>
        </p:blipFill>
        <p:spPr>
          <a:xfrm>
            <a:off x="6660232" y="4869160"/>
            <a:ext cx="1780833" cy="1947238"/>
          </a:xfrm>
          <a:prstGeom prst="rect">
            <a:avLst/>
          </a:prstGeom>
        </p:spPr>
      </p:pic>
    </p:spTree>
    <p:extLst>
      <p:ext uri="{BB962C8B-B14F-4D97-AF65-F5344CB8AC3E}">
        <p14:creationId xmlns:p14="http://schemas.microsoft.com/office/powerpoint/2010/main" val="95274950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 </a:t>
            </a:r>
          </a:p>
        </p:txBody>
      </p:sp>
      <p:sp>
        <p:nvSpPr>
          <p:cNvPr id="9" name="Title 1"/>
          <p:cNvSpPr txBox="1">
            <a:spLocks/>
          </p:cNvSpPr>
          <p:nvPr/>
        </p:nvSpPr>
        <p:spPr bwMode="auto">
          <a:xfrm>
            <a:off x="251520" y="3212976"/>
            <a:ext cx="8892480" cy="6619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86360" tIns="43181" rIns="86360" bIns="43181" numCol="1" anchor="ctr" anchorCtr="0" compatLnSpc="1">
            <a:prstTxWarp prst="textNoShape">
              <a:avLst/>
            </a:prstTxWarp>
          </a:bodyPr>
          <a:lstStyle>
            <a:lvl1pPr algn="ctr" rtl="0" eaLnBrk="0" fontAlgn="base" hangingPunct="0">
              <a:spcBef>
                <a:spcPct val="0"/>
              </a:spcBef>
              <a:spcAft>
                <a:spcPct val="0"/>
              </a:spcAft>
              <a:defRPr sz="3200" b="1">
                <a:solidFill>
                  <a:schemeClr val="bg1"/>
                </a:solidFill>
                <a:latin typeface="Arial"/>
                <a:ea typeface="ＭＳ Ｐゴシック" charset="-128"/>
                <a:cs typeface="Arial"/>
              </a:defRPr>
            </a:lvl1pPr>
            <a:lvl2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2pPr>
            <a:lvl3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3pPr>
            <a:lvl4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4pPr>
            <a:lvl5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5pPr>
            <a:lvl6pPr marL="457200" algn="l" rtl="0" fontAlgn="base">
              <a:spcBef>
                <a:spcPct val="0"/>
              </a:spcBef>
              <a:spcAft>
                <a:spcPct val="0"/>
              </a:spcAft>
              <a:defRPr sz="3200">
                <a:solidFill>
                  <a:schemeClr val="bg1"/>
                </a:solidFill>
                <a:latin typeface="Palatino" pitchFamily="-112" charset="0"/>
              </a:defRPr>
            </a:lvl6pPr>
            <a:lvl7pPr marL="914400" algn="l" rtl="0" fontAlgn="base">
              <a:spcBef>
                <a:spcPct val="0"/>
              </a:spcBef>
              <a:spcAft>
                <a:spcPct val="0"/>
              </a:spcAft>
              <a:defRPr sz="3200">
                <a:solidFill>
                  <a:schemeClr val="bg1"/>
                </a:solidFill>
                <a:latin typeface="Palatino" pitchFamily="-112" charset="0"/>
              </a:defRPr>
            </a:lvl7pPr>
            <a:lvl8pPr marL="1371600" algn="l" rtl="0" fontAlgn="base">
              <a:spcBef>
                <a:spcPct val="0"/>
              </a:spcBef>
              <a:spcAft>
                <a:spcPct val="0"/>
              </a:spcAft>
              <a:defRPr sz="3200">
                <a:solidFill>
                  <a:schemeClr val="bg1"/>
                </a:solidFill>
                <a:latin typeface="Palatino" pitchFamily="-112" charset="0"/>
              </a:defRPr>
            </a:lvl8pPr>
            <a:lvl9pPr marL="1828800" algn="l" rtl="0" fontAlgn="base">
              <a:spcBef>
                <a:spcPct val="0"/>
              </a:spcBef>
              <a:spcAft>
                <a:spcPct val="0"/>
              </a:spcAft>
              <a:defRPr sz="3200">
                <a:solidFill>
                  <a:schemeClr val="bg1"/>
                </a:solidFill>
                <a:latin typeface="Palatino" pitchFamily="-112" charset="0"/>
              </a:defRPr>
            </a:lvl9pPr>
          </a:lstStyle>
          <a:p>
            <a:pPr>
              <a:buNone/>
            </a:pPr>
            <a:r>
              <a:rPr lang="en-US" sz="4800" dirty="0">
                <a:solidFill>
                  <a:schemeClr val="tx1"/>
                </a:solidFill>
                <a:ea typeface="ＭＳ Ｐゴシック" charset="0"/>
              </a:rPr>
              <a:t>Numerical methods: </a:t>
            </a:r>
          </a:p>
          <a:p>
            <a:pPr>
              <a:buNone/>
            </a:pPr>
            <a:r>
              <a:rPr lang="en-US" sz="4800" dirty="0">
                <a:solidFill>
                  <a:schemeClr val="tx1"/>
                </a:solidFill>
                <a:ea typeface="ＭＳ Ｐゴシック" charset="0"/>
              </a:rPr>
              <a:t>Dynamic aperture (DA) and Frequency map analysis (FMA)</a:t>
            </a:r>
          </a:p>
        </p:txBody>
      </p:sp>
    </p:spTree>
    <p:extLst>
      <p:ext uri="{BB962C8B-B14F-4D97-AF65-F5344CB8AC3E}">
        <p14:creationId xmlns:p14="http://schemas.microsoft.com/office/powerpoint/2010/main" val="141056644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Dynamic aperture</a:t>
            </a:r>
          </a:p>
        </p:txBody>
      </p:sp>
      <p:sp>
        <p:nvSpPr>
          <p:cNvPr id="3" name="Content Placeholder 2"/>
          <p:cNvSpPr>
            <a:spLocks noGrp="1"/>
          </p:cNvSpPr>
          <p:nvPr>
            <p:ph idx="1"/>
          </p:nvPr>
        </p:nvSpPr>
        <p:spPr/>
        <p:txBody>
          <a:bodyPr/>
          <a:lstStyle/>
          <a:p>
            <a:r>
              <a:rPr lang="en-US" dirty="0"/>
              <a:t>The most direct way to evaluate the non-linear dynamics performance of a ring is the computation of </a:t>
            </a:r>
            <a:r>
              <a:rPr lang="en-US" b="1" dirty="0"/>
              <a:t>Dynamic Aperture </a:t>
            </a:r>
            <a:r>
              <a:rPr lang="en-US" dirty="0"/>
              <a:t>(short: DA), which is the </a:t>
            </a:r>
            <a:r>
              <a:rPr lang="en-US" b="1" dirty="0"/>
              <a:t>boundary of the stable region in co-ordinate space</a:t>
            </a:r>
            <a:r>
              <a:rPr lang="en-US" dirty="0"/>
              <a:t> </a:t>
            </a:r>
          </a:p>
          <a:p>
            <a:r>
              <a:rPr lang="en-US" dirty="0"/>
              <a:t>Need a </a:t>
            </a:r>
            <a:r>
              <a:rPr lang="en-US" b="1" dirty="0" err="1"/>
              <a:t>symplectic</a:t>
            </a:r>
            <a:r>
              <a:rPr lang="en-US" b="1" dirty="0"/>
              <a:t> tracking code </a:t>
            </a:r>
            <a:r>
              <a:rPr lang="en-US" dirty="0"/>
              <a:t>to follow particle trajectories (a lot of initial conditions) for a number of turns until the particles start getting lost </a:t>
            </a:r>
            <a:r>
              <a:rPr lang="en-US" dirty="0">
                <a:sym typeface="Wingdings" pitchFamily="2" charset="2"/>
              </a:rPr>
              <a:t></a:t>
            </a:r>
            <a:r>
              <a:rPr lang="en-US" dirty="0"/>
              <a:t> this boundary defines the </a:t>
            </a:r>
            <a:r>
              <a:rPr lang="en-US" b="1" dirty="0"/>
              <a:t>Dynamic aperture</a:t>
            </a:r>
          </a:p>
          <a:p>
            <a:endParaRPr lang="en-US" dirty="0"/>
          </a:p>
          <a:p>
            <a:endParaRPr lang="en-US" dirty="0"/>
          </a:p>
        </p:txBody>
      </p:sp>
      <p:pic>
        <p:nvPicPr>
          <p:cNvPr id="6" name="Picture 5">
            <a:extLst>
              <a:ext uri="{FF2B5EF4-FFF2-40B4-BE49-F238E27FC236}">
                <a16:creationId xmlns:a16="http://schemas.microsoft.com/office/drawing/2014/main" id="{092A167C-3CA2-00EF-89E8-B57276BF39BF}"/>
              </a:ext>
            </a:extLst>
          </p:cNvPr>
          <p:cNvPicPr>
            <a:picLocks noChangeAspect="1"/>
          </p:cNvPicPr>
          <p:nvPr/>
        </p:nvPicPr>
        <p:blipFill>
          <a:blip r:embed="rId3"/>
          <a:stretch>
            <a:fillRect/>
          </a:stretch>
        </p:blipFill>
        <p:spPr>
          <a:xfrm>
            <a:off x="1187624" y="3573016"/>
            <a:ext cx="3096344" cy="3199269"/>
          </a:xfrm>
          <a:prstGeom prst="rect">
            <a:avLst/>
          </a:prstGeom>
        </p:spPr>
      </p:pic>
      <p:sp>
        <p:nvSpPr>
          <p:cNvPr id="7" name="TextBox 6">
            <a:extLst>
              <a:ext uri="{FF2B5EF4-FFF2-40B4-BE49-F238E27FC236}">
                <a16:creationId xmlns:a16="http://schemas.microsoft.com/office/drawing/2014/main" id="{6F00F1E9-00F4-BD93-F6AE-1D25D249C75F}"/>
              </a:ext>
            </a:extLst>
          </p:cNvPr>
          <p:cNvSpPr txBox="1"/>
          <p:nvPr/>
        </p:nvSpPr>
        <p:spPr>
          <a:xfrm>
            <a:off x="4860034" y="4293096"/>
            <a:ext cx="3816422" cy="1286506"/>
          </a:xfrm>
          <a:prstGeom prst="rect">
            <a:avLst/>
          </a:prstGeom>
          <a:noFill/>
        </p:spPr>
        <p:txBody>
          <a:bodyPr wrap="square" rtlCol="0">
            <a:spAutoFit/>
          </a:bodyPr>
          <a:lstStyle/>
          <a:p>
            <a:pPr algn="l">
              <a:buNone/>
            </a:pPr>
            <a:r>
              <a:rPr lang="en-CH" sz="2000" b="1" u="sng" dirty="0">
                <a:latin typeface="Arial" panose="020B0604020202020204" pitchFamily="34" charset="0"/>
                <a:cs typeface="Arial" panose="020B0604020202020204" pitchFamily="34" charset="0"/>
              </a:rPr>
              <a:t>DA of the LHC </a:t>
            </a:r>
          </a:p>
          <a:p>
            <a:pPr algn="l">
              <a:buNone/>
            </a:pPr>
            <a:r>
              <a:rPr lang="en-CH" sz="1800" dirty="0">
                <a:latin typeface="Arial" panose="020B0604020202020204" pitchFamily="34" charset="0"/>
                <a:cs typeface="Arial" panose="020B0604020202020204" pitchFamily="34" charset="0"/>
              </a:rPr>
              <a:t>… very good agreement between tracking simulations and measurements in the machine</a:t>
            </a:r>
            <a:endParaRPr lang="en-CH" sz="2000" dirty="0">
              <a:latin typeface="Arial" panose="020B0604020202020204" pitchFamily="34" charset="0"/>
              <a:cs typeface="Arial" panose="020B0604020202020204" pitchFamily="34" charset="0"/>
            </a:endParaRPr>
          </a:p>
        </p:txBody>
      </p:sp>
      <p:sp>
        <p:nvSpPr>
          <p:cNvPr id="8" name="Rectangle 7">
            <a:extLst>
              <a:ext uri="{FF2B5EF4-FFF2-40B4-BE49-F238E27FC236}">
                <a16:creationId xmlns:a16="http://schemas.microsoft.com/office/drawing/2014/main" id="{2D6D3085-CB8E-7DA9-85F3-CE38A7FA769E}"/>
              </a:ext>
            </a:extLst>
          </p:cNvPr>
          <p:cNvSpPr/>
          <p:nvPr/>
        </p:nvSpPr>
        <p:spPr>
          <a:xfrm>
            <a:off x="4447521" y="6072665"/>
            <a:ext cx="4235678" cy="338554"/>
          </a:xfrm>
          <a:prstGeom prst="rect">
            <a:avLst/>
          </a:prstGeom>
        </p:spPr>
        <p:txBody>
          <a:bodyPr wrap="square">
            <a:spAutoFit/>
          </a:bodyPr>
          <a:lstStyle/>
          <a:p>
            <a:pPr>
              <a:buNone/>
            </a:pPr>
            <a:r>
              <a:rPr lang="en-US" sz="1600" dirty="0" err="1">
                <a:solidFill>
                  <a:srgbClr val="FF0000"/>
                </a:solidFill>
                <a:latin typeface="Arial"/>
                <a:ea typeface="Bookman Old Style" charset="0"/>
                <a:cs typeface="Arial"/>
              </a:rPr>
              <a:t>E.Mclean</a:t>
            </a:r>
            <a:r>
              <a:rPr lang="en-US" sz="1600" dirty="0">
                <a:solidFill>
                  <a:srgbClr val="FF0000"/>
                </a:solidFill>
                <a:latin typeface="Arial"/>
                <a:ea typeface="Bookman Old Style" charset="0"/>
                <a:cs typeface="Arial"/>
              </a:rPr>
              <a:t>, PhD thesis, 2014</a:t>
            </a:r>
          </a:p>
        </p:txBody>
      </p:sp>
    </p:spTree>
    <p:extLst>
      <p:ext uri="{BB962C8B-B14F-4D97-AF65-F5344CB8AC3E}">
        <p14:creationId xmlns:p14="http://schemas.microsoft.com/office/powerpoint/2010/main" val="386481049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Frequency Map (example for ALS)</a:t>
            </a:r>
          </a:p>
        </p:txBody>
      </p:sp>
      <p:sp>
        <p:nvSpPr>
          <p:cNvPr id="3" name="Content Placeholder 2"/>
          <p:cNvSpPr>
            <a:spLocks noGrp="1"/>
          </p:cNvSpPr>
          <p:nvPr>
            <p:ph idx="1"/>
          </p:nvPr>
        </p:nvSpPr>
        <p:spPr>
          <a:xfrm>
            <a:off x="590872" y="3802776"/>
            <a:ext cx="8229600" cy="2137727"/>
          </a:xfrm>
        </p:spPr>
        <p:txBody>
          <a:bodyPr/>
          <a:lstStyle/>
          <a:p>
            <a:r>
              <a:rPr lang="en-US" dirty="0"/>
              <a:t>Numerically integrate the phase space trajectories through the lattice for sufficient number of turns (i.e. perform particle tracking)</a:t>
            </a:r>
          </a:p>
          <a:p>
            <a:r>
              <a:rPr lang="en-US" dirty="0"/>
              <a:t>Compute through advanced Fourier methods </a:t>
            </a:r>
            <a:r>
              <a:rPr lang="en-US" dirty="0" err="1">
                <a:latin typeface="Symbol" pitchFamily="2" charset="2"/>
              </a:rPr>
              <a:t>n</a:t>
            </a:r>
            <a:r>
              <a:rPr lang="en-US" baseline="-25000" dirty="0" err="1"/>
              <a:t>x</a:t>
            </a:r>
            <a:r>
              <a:rPr lang="en-US" dirty="0"/>
              <a:t> and </a:t>
            </a:r>
            <a:r>
              <a:rPr lang="en-US" dirty="0" err="1">
                <a:latin typeface="Symbol" pitchFamily="2" charset="2"/>
              </a:rPr>
              <a:t>n</a:t>
            </a:r>
            <a:r>
              <a:rPr lang="en-US" baseline="-25000" dirty="0" err="1"/>
              <a:t>y</a:t>
            </a:r>
            <a:r>
              <a:rPr lang="en-US" dirty="0"/>
              <a:t> after sufficient number of turns, and plot the tune variation by color code in the configuration space x-y (left) and the tune space </a:t>
            </a:r>
            <a:r>
              <a:rPr lang="en-US" dirty="0" err="1">
                <a:latin typeface="Symbol" pitchFamily="2" charset="2"/>
              </a:rPr>
              <a:t>n</a:t>
            </a:r>
            <a:r>
              <a:rPr lang="en-US" baseline="-25000" dirty="0" err="1"/>
              <a:t>x</a:t>
            </a:r>
            <a:r>
              <a:rPr lang="en-US" dirty="0" err="1"/>
              <a:t>-</a:t>
            </a:r>
            <a:r>
              <a:rPr lang="en-US" dirty="0" err="1">
                <a:latin typeface="Symbol" pitchFamily="2" charset="2"/>
              </a:rPr>
              <a:t>n</a:t>
            </a:r>
            <a:r>
              <a:rPr lang="en-US" baseline="-25000" dirty="0" err="1"/>
              <a:t>y</a:t>
            </a:r>
            <a:r>
              <a:rPr lang="en-US" dirty="0"/>
              <a:t> (right)</a:t>
            </a:r>
          </a:p>
          <a:p>
            <a:pPr lvl="1"/>
            <a:r>
              <a:rPr lang="en-US" b="1" dirty="0">
                <a:solidFill>
                  <a:srgbClr val="0000FF"/>
                </a:solidFill>
              </a:rPr>
              <a:t>regular motion </a:t>
            </a:r>
            <a:r>
              <a:rPr lang="en-US" dirty="0"/>
              <a:t>corresponds to small tune diffusion)</a:t>
            </a:r>
          </a:p>
          <a:p>
            <a:pPr lvl="1"/>
            <a:r>
              <a:rPr lang="en-US" b="1" dirty="0">
                <a:solidFill>
                  <a:srgbClr val="FF0000"/>
                </a:solidFill>
              </a:rPr>
              <a:t>Chaotic motion </a:t>
            </a:r>
            <a:r>
              <a:rPr lang="en-US" dirty="0"/>
              <a:t>associated with large tune diffusion, occurs at the dynamic aperture of the machine</a:t>
            </a:r>
          </a:p>
          <a:p>
            <a:pPr lvl="1"/>
            <a:r>
              <a:rPr lang="en-US" b="1" dirty="0"/>
              <a:t>Resonances</a:t>
            </a:r>
            <a:r>
              <a:rPr lang="en-US" dirty="0"/>
              <a:t> appear as curves in initial condition space</a:t>
            </a:r>
          </a:p>
          <a:p>
            <a:endParaRPr lang="en-US" dirty="0"/>
          </a:p>
        </p:txBody>
      </p:sp>
      <p:grpSp>
        <p:nvGrpSpPr>
          <p:cNvPr id="14" name="Group 13"/>
          <p:cNvGrpSpPr/>
          <p:nvPr/>
        </p:nvGrpSpPr>
        <p:grpSpPr>
          <a:xfrm>
            <a:off x="4572000" y="1284836"/>
            <a:ext cx="4103953" cy="2346834"/>
            <a:chOff x="4572000" y="1356844"/>
            <a:chExt cx="4103953" cy="2346834"/>
          </a:xfrm>
        </p:grpSpPr>
        <p:pic>
          <p:nvPicPr>
            <p:cNvPr id="10" name="Picture 9" descr="Untitled.tiff"/>
            <p:cNvPicPr>
              <a:picLocks noChangeAspect="1"/>
            </p:cNvPicPr>
            <p:nvPr/>
          </p:nvPicPr>
          <p:blipFill rotWithShape="1">
            <a:blip r:embed="rId2">
              <a:extLst>
                <a:ext uri="{28A0092B-C50C-407E-A947-70E740481C1C}">
                  <a14:useLocalDpi xmlns:a14="http://schemas.microsoft.com/office/drawing/2010/main" val="0"/>
                </a:ext>
              </a:extLst>
            </a:blip>
            <a:srcRect b="53472"/>
            <a:stretch/>
          </p:blipFill>
          <p:spPr>
            <a:xfrm>
              <a:off x="4572000" y="1356844"/>
              <a:ext cx="4103953" cy="2346834"/>
            </a:xfrm>
            <a:prstGeom prst="rect">
              <a:avLst/>
            </a:prstGeom>
          </p:spPr>
        </p:pic>
        <p:sp>
          <p:nvSpPr>
            <p:cNvPr id="13" name="Rectangle 12"/>
            <p:cNvSpPr/>
            <p:nvPr/>
          </p:nvSpPr>
          <p:spPr bwMode="auto">
            <a:xfrm>
              <a:off x="5220072" y="1628800"/>
              <a:ext cx="288032" cy="216024"/>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ctr" defTabSz="914400" rtl="0" eaLnBrk="1" fontAlgn="base" latinLnBrk="0" hangingPunct="1">
                <a:lnSpc>
                  <a:spcPct val="100000"/>
                </a:lnSpc>
                <a:spcBef>
                  <a:spcPct val="20000"/>
                </a:spcBef>
                <a:spcAft>
                  <a:spcPct val="0"/>
                </a:spcAft>
                <a:buClr>
                  <a:schemeClr val="bg2"/>
                </a:buClr>
                <a:buSzPct val="75000"/>
                <a:buFont typeface="Wingdings" pitchFamily="-112" charset="2"/>
                <a:buChar char="n"/>
                <a:tabLst/>
              </a:pPr>
              <a:endParaRPr kumimoji="0" lang="en-US" sz="2400" b="0" i="0" u="none" strike="noStrike" cap="none" normalizeH="0" baseline="0">
                <a:ln>
                  <a:noFill/>
                </a:ln>
                <a:solidFill>
                  <a:schemeClr val="tx1"/>
                </a:solidFill>
                <a:effectLst/>
                <a:latin typeface="Baskerville" pitchFamily="-112" charset="0"/>
              </a:endParaRPr>
            </a:p>
          </p:txBody>
        </p:sp>
      </p:grpSp>
      <p:grpSp>
        <p:nvGrpSpPr>
          <p:cNvPr id="16" name="Group 15"/>
          <p:cNvGrpSpPr/>
          <p:nvPr/>
        </p:nvGrpSpPr>
        <p:grpSpPr>
          <a:xfrm>
            <a:off x="395536" y="980728"/>
            <a:ext cx="4103953" cy="2691184"/>
            <a:chOff x="395536" y="1052736"/>
            <a:chExt cx="4103953" cy="2691184"/>
          </a:xfrm>
        </p:grpSpPr>
        <p:pic>
          <p:nvPicPr>
            <p:cNvPr id="17" name="Picture 16" descr="Untitled.tiff"/>
            <p:cNvPicPr>
              <a:picLocks noChangeAspect="1"/>
            </p:cNvPicPr>
            <p:nvPr/>
          </p:nvPicPr>
          <p:blipFill rotWithShape="1">
            <a:blip r:embed="rId2">
              <a:extLst>
                <a:ext uri="{28A0092B-C50C-407E-A947-70E740481C1C}">
                  <a14:useLocalDpi xmlns:a14="http://schemas.microsoft.com/office/drawing/2010/main" val="0"/>
                </a:ext>
              </a:extLst>
            </a:blip>
            <a:srcRect t="46645"/>
            <a:stretch/>
          </p:blipFill>
          <p:spPr>
            <a:xfrm>
              <a:off x="395536" y="1052736"/>
              <a:ext cx="4103953" cy="2691184"/>
            </a:xfrm>
            <a:prstGeom prst="rect">
              <a:avLst/>
            </a:prstGeom>
          </p:spPr>
        </p:pic>
        <p:sp>
          <p:nvSpPr>
            <p:cNvPr id="18" name="Rectangle 17"/>
            <p:cNvSpPr/>
            <p:nvPr/>
          </p:nvSpPr>
          <p:spPr bwMode="auto">
            <a:xfrm>
              <a:off x="1043608" y="1628800"/>
              <a:ext cx="288032" cy="216024"/>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ctr" defTabSz="914400" rtl="0" eaLnBrk="1" fontAlgn="base" latinLnBrk="0" hangingPunct="1">
                <a:lnSpc>
                  <a:spcPct val="100000"/>
                </a:lnSpc>
                <a:spcBef>
                  <a:spcPct val="20000"/>
                </a:spcBef>
                <a:spcAft>
                  <a:spcPct val="0"/>
                </a:spcAft>
                <a:buClr>
                  <a:schemeClr val="bg2"/>
                </a:buClr>
                <a:buSzPct val="75000"/>
                <a:buFont typeface="Wingdings" pitchFamily="-112" charset="2"/>
                <a:buChar char="n"/>
                <a:tabLst/>
              </a:pPr>
              <a:endParaRPr kumimoji="0" lang="en-US" sz="2400" b="0" i="0" u="none" strike="noStrike" cap="none" normalizeH="0" baseline="0">
                <a:ln>
                  <a:noFill/>
                </a:ln>
                <a:solidFill>
                  <a:schemeClr val="tx1"/>
                </a:solidFill>
                <a:effectLst/>
                <a:latin typeface="Baskerville" pitchFamily="-112" charset="0"/>
              </a:endParaRPr>
            </a:p>
          </p:txBody>
        </p:sp>
      </p:grpSp>
      <p:sp>
        <p:nvSpPr>
          <p:cNvPr id="21" name="Rectangle 20"/>
          <p:cNvSpPr/>
          <p:nvPr/>
        </p:nvSpPr>
        <p:spPr>
          <a:xfrm>
            <a:off x="4572000" y="836712"/>
            <a:ext cx="4248472" cy="584776"/>
          </a:xfrm>
          <a:prstGeom prst="rect">
            <a:avLst/>
          </a:prstGeom>
        </p:spPr>
        <p:txBody>
          <a:bodyPr wrap="square">
            <a:spAutoFit/>
          </a:bodyPr>
          <a:lstStyle/>
          <a:p>
            <a:pPr>
              <a:buNone/>
            </a:pPr>
            <a:r>
              <a:rPr lang="en-US" sz="1600" dirty="0">
                <a:solidFill>
                  <a:srgbClr val="FF0000"/>
                </a:solidFill>
                <a:latin typeface="Arial"/>
                <a:cs typeface="Arial"/>
              </a:rPr>
              <a:t>J. </a:t>
            </a:r>
            <a:r>
              <a:rPr lang="en-US" sz="1600" dirty="0" err="1">
                <a:solidFill>
                  <a:srgbClr val="FF0000"/>
                </a:solidFill>
                <a:latin typeface="Arial"/>
                <a:cs typeface="Arial"/>
              </a:rPr>
              <a:t>Laskar</a:t>
            </a:r>
            <a:r>
              <a:rPr lang="en-US" sz="1600" dirty="0">
                <a:solidFill>
                  <a:srgbClr val="FF0000"/>
                </a:solidFill>
                <a:latin typeface="Arial"/>
                <a:cs typeface="Arial"/>
              </a:rPr>
              <a:t>, “Frequency map analysis and particle accelerators”, </a:t>
            </a:r>
            <a:r>
              <a:rPr lang="pt-BR" sz="1600" dirty="0">
                <a:solidFill>
                  <a:srgbClr val="FF0000"/>
                </a:solidFill>
                <a:latin typeface="Arial"/>
                <a:cs typeface="Arial"/>
              </a:rPr>
              <a:t>PAC 2003</a:t>
            </a:r>
          </a:p>
        </p:txBody>
      </p:sp>
    </p:spTree>
    <p:extLst>
      <p:ext uri="{BB962C8B-B14F-4D97-AF65-F5344CB8AC3E}">
        <p14:creationId xmlns:p14="http://schemas.microsoft.com/office/powerpoint/2010/main" val="254873401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 </a:t>
            </a:r>
          </a:p>
        </p:txBody>
      </p:sp>
      <p:sp>
        <p:nvSpPr>
          <p:cNvPr id="9" name="Title 1"/>
          <p:cNvSpPr txBox="1">
            <a:spLocks/>
          </p:cNvSpPr>
          <p:nvPr/>
        </p:nvSpPr>
        <p:spPr bwMode="auto">
          <a:xfrm>
            <a:off x="251520" y="2911028"/>
            <a:ext cx="8892480" cy="6619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86360" tIns="43181" rIns="86360" bIns="43181" numCol="1" anchor="ctr" anchorCtr="0" compatLnSpc="1">
            <a:prstTxWarp prst="textNoShape">
              <a:avLst/>
            </a:prstTxWarp>
          </a:bodyPr>
          <a:lstStyle>
            <a:lvl1pPr algn="ctr" rtl="0" eaLnBrk="0" fontAlgn="base" hangingPunct="0">
              <a:spcBef>
                <a:spcPct val="0"/>
              </a:spcBef>
              <a:spcAft>
                <a:spcPct val="0"/>
              </a:spcAft>
              <a:defRPr sz="3200" b="1">
                <a:solidFill>
                  <a:schemeClr val="bg1"/>
                </a:solidFill>
                <a:latin typeface="Arial"/>
                <a:ea typeface="ＭＳ Ｐゴシック" charset="-128"/>
                <a:cs typeface="Arial"/>
              </a:defRPr>
            </a:lvl1pPr>
            <a:lvl2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2pPr>
            <a:lvl3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3pPr>
            <a:lvl4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4pPr>
            <a:lvl5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5pPr>
            <a:lvl6pPr marL="457200" algn="l" rtl="0" fontAlgn="base">
              <a:spcBef>
                <a:spcPct val="0"/>
              </a:spcBef>
              <a:spcAft>
                <a:spcPct val="0"/>
              </a:spcAft>
              <a:defRPr sz="3200">
                <a:solidFill>
                  <a:schemeClr val="bg1"/>
                </a:solidFill>
                <a:latin typeface="Palatino" pitchFamily="-112" charset="0"/>
              </a:defRPr>
            </a:lvl6pPr>
            <a:lvl7pPr marL="914400" algn="l" rtl="0" fontAlgn="base">
              <a:spcBef>
                <a:spcPct val="0"/>
              </a:spcBef>
              <a:spcAft>
                <a:spcPct val="0"/>
              </a:spcAft>
              <a:defRPr sz="3200">
                <a:solidFill>
                  <a:schemeClr val="bg1"/>
                </a:solidFill>
                <a:latin typeface="Palatino" pitchFamily="-112" charset="0"/>
              </a:defRPr>
            </a:lvl7pPr>
            <a:lvl8pPr marL="1371600" algn="l" rtl="0" fontAlgn="base">
              <a:spcBef>
                <a:spcPct val="0"/>
              </a:spcBef>
              <a:spcAft>
                <a:spcPct val="0"/>
              </a:spcAft>
              <a:defRPr sz="3200">
                <a:solidFill>
                  <a:schemeClr val="bg1"/>
                </a:solidFill>
                <a:latin typeface="Palatino" pitchFamily="-112" charset="0"/>
              </a:defRPr>
            </a:lvl8pPr>
            <a:lvl9pPr marL="1828800" algn="l" rtl="0" fontAlgn="base">
              <a:spcBef>
                <a:spcPct val="0"/>
              </a:spcBef>
              <a:spcAft>
                <a:spcPct val="0"/>
              </a:spcAft>
              <a:defRPr sz="3200">
                <a:solidFill>
                  <a:schemeClr val="bg1"/>
                </a:solidFill>
                <a:latin typeface="Palatino" pitchFamily="-112" charset="0"/>
              </a:defRPr>
            </a:lvl9pPr>
          </a:lstStyle>
          <a:p>
            <a:pPr>
              <a:buNone/>
            </a:pPr>
            <a:r>
              <a:rPr lang="en-US" sz="4800" dirty="0">
                <a:solidFill>
                  <a:schemeClr val="tx1"/>
                </a:solidFill>
                <a:ea typeface="ＭＳ Ｐゴシック" charset="0"/>
              </a:rPr>
              <a:t>Conclusions and Summary</a:t>
            </a:r>
          </a:p>
        </p:txBody>
      </p:sp>
    </p:spTree>
    <p:extLst>
      <p:ext uri="{BB962C8B-B14F-4D97-AF65-F5344CB8AC3E}">
        <p14:creationId xmlns:p14="http://schemas.microsoft.com/office/powerpoint/2010/main" val="38243950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Aim of the 2</a:t>
            </a:r>
            <a:r>
              <a:rPr lang="en-US" baseline="30000" dirty="0"/>
              <a:t>nd</a:t>
            </a:r>
            <a:r>
              <a:rPr lang="en-US" dirty="0"/>
              <a:t> Lecture</a:t>
            </a:r>
          </a:p>
        </p:txBody>
      </p:sp>
      <p:sp>
        <p:nvSpPr>
          <p:cNvPr id="3" name="Content Placeholder 2"/>
          <p:cNvSpPr>
            <a:spLocks noGrp="1"/>
          </p:cNvSpPr>
          <p:nvPr>
            <p:ph idx="1"/>
          </p:nvPr>
        </p:nvSpPr>
        <p:spPr/>
        <p:txBody>
          <a:bodyPr/>
          <a:lstStyle/>
          <a:p>
            <a:r>
              <a:rPr lang="en-US" dirty="0"/>
              <a:t>Describe some of the </a:t>
            </a:r>
            <a:r>
              <a:rPr lang="en-US" b="1" dirty="0"/>
              <a:t>phenomena</a:t>
            </a:r>
            <a:r>
              <a:rPr lang="en-US" dirty="0"/>
              <a:t> associated with nonlinearities in periodic </a:t>
            </a:r>
            <a:r>
              <a:rPr lang="en-US" dirty="0" err="1"/>
              <a:t>beamlines</a:t>
            </a:r>
            <a:r>
              <a:rPr lang="en-US" dirty="0"/>
              <a:t> (such as storage rings)</a:t>
            </a:r>
          </a:p>
          <a:p>
            <a:r>
              <a:rPr lang="en-US" dirty="0"/>
              <a:t>Explain signiﬁcance of </a:t>
            </a:r>
            <a:r>
              <a:rPr lang="en-US" b="1" dirty="0" err="1"/>
              <a:t>symplectic</a:t>
            </a:r>
            <a:r>
              <a:rPr lang="en-US" b="1" dirty="0"/>
              <a:t> maps</a:t>
            </a:r>
            <a:r>
              <a:rPr lang="en-US" dirty="0"/>
              <a:t>, and describe some of the challenges in calculating and applying </a:t>
            </a:r>
            <a:r>
              <a:rPr lang="en-US" dirty="0" err="1"/>
              <a:t>symplectic</a:t>
            </a:r>
            <a:r>
              <a:rPr lang="en-US" dirty="0"/>
              <a:t> maps</a:t>
            </a:r>
          </a:p>
          <a:p>
            <a:r>
              <a:rPr lang="en-US" dirty="0"/>
              <a:t>Outline some of the </a:t>
            </a:r>
            <a:r>
              <a:rPr lang="en-US" b="1" dirty="0"/>
              <a:t>analysis methods </a:t>
            </a:r>
            <a:r>
              <a:rPr lang="en-US" dirty="0"/>
              <a:t>that can be used to </a:t>
            </a:r>
            <a:r>
              <a:rPr lang="en-US" dirty="0" err="1"/>
              <a:t>characterise</a:t>
            </a:r>
            <a:r>
              <a:rPr lang="en-US" dirty="0"/>
              <a:t> nonlinear beam dynamics in periodic </a:t>
            </a:r>
            <a:r>
              <a:rPr lang="en-US" dirty="0" err="1"/>
              <a:t>beamlines</a:t>
            </a:r>
            <a:r>
              <a:rPr lang="en-US" dirty="0"/>
              <a:t>.</a:t>
            </a:r>
          </a:p>
          <a:p>
            <a:endParaRPr lang="en-US" dirty="0"/>
          </a:p>
        </p:txBody>
      </p:sp>
    </p:spTree>
    <p:extLst>
      <p:ext uri="{BB962C8B-B14F-4D97-AF65-F5344CB8AC3E}">
        <p14:creationId xmlns:p14="http://schemas.microsoft.com/office/powerpoint/2010/main" val="175571385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Summary</a:t>
            </a:r>
          </a:p>
        </p:txBody>
      </p:sp>
      <p:sp>
        <p:nvSpPr>
          <p:cNvPr id="3" name="Content Placeholder 2"/>
          <p:cNvSpPr>
            <a:spLocks noGrp="1"/>
          </p:cNvSpPr>
          <p:nvPr>
            <p:ph idx="1"/>
          </p:nvPr>
        </p:nvSpPr>
        <p:spPr/>
        <p:txBody>
          <a:bodyPr/>
          <a:lstStyle/>
          <a:p>
            <a:r>
              <a:rPr lang="en-US" b="1" dirty="0"/>
              <a:t>Nonlinear dynamics </a:t>
            </a:r>
            <a:r>
              <a:rPr lang="en-US" dirty="0"/>
              <a:t>appear in a wide variety of accelerator systems, including </a:t>
            </a:r>
            <a:r>
              <a:rPr lang="en-US" b="1" dirty="0"/>
              <a:t>single-pass</a:t>
            </a:r>
            <a:r>
              <a:rPr lang="en-US" dirty="0"/>
              <a:t> systems (such as bunch compressors) and </a:t>
            </a:r>
            <a:r>
              <a:rPr lang="en-US" b="1" dirty="0"/>
              <a:t>multi-turn</a:t>
            </a:r>
            <a:r>
              <a:rPr lang="en-US" dirty="0"/>
              <a:t> systems (such as storage rings)</a:t>
            </a:r>
          </a:p>
          <a:p>
            <a:r>
              <a:rPr lang="en-US" dirty="0"/>
              <a:t>It is possible to model nonlinear dynamics in a given component or section of </a:t>
            </a:r>
            <a:r>
              <a:rPr lang="en-US" dirty="0" err="1"/>
              <a:t>beamline</a:t>
            </a:r>
            <a:r>
              <a:rPr lang="en-US" dirty="0"/>
              <a:t> by representing the </a:t>
            </a:r>
            <a:r>
              <a:rPr lang="en-US" b="1" dirty="0"/>
              <a:t>transfer map </a:t>
            </a:r>
            <a:r>
              <a:rPr lang="en-US" dirty="0"/>
              <a:t>as a </a:t>
            </a:r>
            <a:r>
              <a:rPr lang="en-US" b="1" dirty="0"/>
              <a:t>power series</a:t>
            </a:r>
            <a:endParaRPr lang="en-US" dirty="0"/>
          </a:p>
          <a:p>
            <a:r>
              <a:rPr lang="en-US" b="1" dirty="0"/>
              <a:t>Conservation</a:t>
            </a:r>
            <a:r>
              <a:rPr lang="en-US" dirty="0"/>
              <a:t> of </a:t>
            </a:r>
            <a:r>
              <a:rPr lang="en-US" b="1" dirty="0"/>
              <a:t>phase space volumes </a:t>
            </a:r>
            <a:r>
              <a:rPr lang="en-US" dirty="0"/>
              <a:t>is an important feature of the beam dynamics in many systems. To conserve phase space volumes, transfer maps must be </a:t>
            </a:r>
            <a:r>
              <a:rPr lang="en-US" b="1" dirty="0" err="1"/>
              <a:t>symplectic</a:t>
            </a:r>
            <a:endParaRPr lang="en-US" b="1" dirty="0"/>
          </a:p>
          <a:p>
            <a:r>
              <a:rPr lang="en-US" dirty="0"/>
              <a:t>In general, (</a:t>
            </a:r>
            <a:r>
              <a:rPr lang="en-US" b="1" dirty="0"/>
              <a:t>truncated</a:t>
            </a:r>
            <a:r>
              <a:rPr lang="en-US" dirty="0"/>
              <a:t>) </a:t>
            </a:r>
            <a:r>
              <a:rPr lang="en-US" b="1" dirty="0"/>
              <a:t>power series </a:t>
            </a:r>
            <a:r>
              <a:rPr lang="en-US" dirty="0"/>
              <a:t>maps are </a:t>
            </a:r>
            <a:r>
              <a:rPr lang="en-US" b="1" dirty="0"/>
              <a:t>not </a:t>
            </a:r>
            <a:r>
              <a:rPr lang="en-US" b="1" dirty="0" err="1"/>
              <a:t>symplectic</a:t>
            </a:r>
            <a:endParaRPr lang="en-US" dirty="0"/>
          </a:p>
          <a:p>
            <a:r>
              <a:rPr lang="en-US" dirty="0"/>
              <a:t>To construct a </a:t>
            </a:r>
            <a:r>
              <a:rPr lang="en-US" b="1" dirty="0" err="1"/>
              <a:t>symplectic</a:t>
            </a:r>
            <a:r>
              <a:rPr lang="en-US" b="1" dirty="0"/>
              <a:t> transfer map</a:t>
            </a:r>
            <a:r>
              <a:rPr lang="en-US" dirty="0"/>
              <a:t>, the equations of motion in a given accelerator component must be solved using a </a:t>
            </a:r>
            <a:r>
              <a:rPr lang="en-US" b="1" dirty="0" err="1"/>
              <a:t>symplectic</a:t>
            </a:r>
            <a:r>
              <a:rPr lang="en-US" b="1" dirty="0"/>
              <a:t> integrator</a:t>
            </a:r>
            <a:r>
              <a:rPr lang="en-US" dirty="0"/>
              <a:t> (e.g. the “drift–kick–drift” approximation for a </a:t>
            </a:r>
            <a:r>
              <a:rPr lang="en-US" dirty="0" err="1"/>
              <a:t>multipole</a:t>
            </a:r>
            <a:r>
              <a:rPr lang="en-US" dirty="0"/>
              <a:t> magnet)</a:t>
            </a:r>
          </a:p>
          <a:p>
            <a:endParaRPr lang="en-US" dirty="0"/>
          </a:p>
        </p:txBody>
      </p:sp>
    </p:spTree>
    <p:extLst>
      <p:ext uri="{BB962C8B-B14F-4D97-AF65-F5344CB8AC3E}">
        <p14:creationId xmlns:p14="http://schemas.microsoft.com/office/powerpoint/2010/main" val="396755758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Summary</a:t>
            </a:r>
          </a:p>
        </p:txBody>
      </p:sp>
      <p:sp>
        <p:nvSpPr>
          <p:cNvPr id="3" name="Content Placeholder 2"/>
          <p:cNvSpPr>
            <a:spLocks noGrp="1"/>
          </p:cNvSpPr>
          <p:nvPr>
            <p:ph idx="1"/>
          </p:nvPr>
        </p:nvSpPr>
        <p:spPr/>
        <p:txBody>
          <a:bodyPr/>
          <a:lstStyle/>
          <a:p>
            <a:r>
              <a:rPr lang="en-US" b="1" dirty="0"/>
              <a:t>Common features </a:t>
            </a:r>
            <a:r>
              <a:rPr lang="en-US" dirty="0"/>
              <a:t>of nonlinear dynamics in accelerators include </a:t>
            </a:r>
            <a:r>
              <a:rPr lang="en-US" b="1" dirty="0"/>
              <a:t>phase space distortion</a:t>
            </a:r>
            <a:r>
              <a:rPr lang="en-US" dirty="0"/>
              <a:t>, </a:t>
            </a:r>
            <a:r>
              <a:rPr lang="en-US" b="1" dirty="0"/>
              <a:t>tune shifts with amplitude</a:t>
            </a:r>
            <a:r>
              <a:rPr lang="en-US" dirty="0"/>
              <a:t>, </a:t>
            </a:r>
            <a:r>
              <a:rPr lang="en-US" b="1" dirty="0"/>
              <a:t>resonances</a:t>
            </a:r>
            <a:r>
              <a:rPr lang="en-US" dirty="0"/>
              <a:t>, and </a:t>
            </a:r>
            <a:r>
              <a:rPr lang="en-US" b="1" dirty="0"/>
              <a:t>chaotic</a:t>
            </a:r>
            <a:r>
              <a:rPr lang="en-US" dirty="0"/>
              <a:t> particle trajectories at large amplitudes (</a:t>
            </a:r>
            <a:r>
              <a:rPr lang="en-US" b="1" dirty="0"/>
              <a:t>dynamic aperture </a:t>
            </a:r>
            <a:r>
              <a:rPr lang="en-US" dirty="0"/>
              <a:t>limits)</a:t>
            </a:r>
          </a:p>
          <a:p>
            <a:r>
              <a:rPr lang="en-US" dirty="0"/>
              <a:t>Analytical methods such as </a:t>
            </a:r>
            <a:r>
              <a:rPr lang="en-US" b="1" dirty="0"/>
              <a:t>perturbation theory </a:t>
            </a:r>
            <a:r>
              <a:rPr lang="en-US" dirty="0"/>
              <a:t>and </a:t>
            </a:r>
            <a:r>
              <a:rPr lang="en-US" b="1" dirty="0"/>
              <a:t>normal form </a:t>
            </a:r>
            <a:r>
              <a:rPr lang="en-US" dirty="0"/>
              <a:t>analysis can be used to estimate the impact of nonlinear perturbations in terms of quantities such as </a:t>
            </a:r>
            <a:r>
              <a:rPr lang="en-US" b="1" dirty="0"/>
              <a:t>resonance strengths </a:t>
            </a:r>
            <a:r>
              <a:rPr lang="en-US" dirty="0"/>
              <a:t>and </a:t>
            </a:r>
            <a:r>
              <a:rPr lang="en-US" b="1" dirty="0"/>
              <a:t>tune shifts with amplitude</a:t>
            </a:r>
            <a:endParaRPr lang="en-US" dirty="0"/>
          </a:p>
          <a:p>
            <a:r>
              <a:rPr lang="en-US" b="1" dirty="0"/>
              <a:t>Frequency map analysis </a:t>
            </a:r>
            <a:r>
              <a:rPr lang="en-US" dirty="0"/>
              <a:t>provides a useful numerical tool for </a:t>
            </a:r>
            <a:r>
              <a:rPr lang="en-US" dirty="0" err="1"/>
              <a:t>characterising</a:t>
            </a:r>
            <a:r>
              <a:rPr lang="en-US" dirty="0"/>
              <a:t> tune shifts and resonance strengths from tracking data</a:t>
            </a:r>
          </a:p>
          <a:p>
            <a:r>
              <a:rPr lang="en-US" dirty="0"/>
              <a:t>This can give some </a:t>
            </a:r>
            <a:r>
              <a:rPr lang="en-US" b="1" dirty="0"/>
              <a:t>insight</a:t>
            </a:r>
            <a:r>
              <a:rPr lang="en-US" dirty="0"/>
              <a:t> into </a:t>
            </a:r>
            <a:r>
              <a:rPr lang="en-US" b="1" dirty="0"/>
              <a:t>limitations</a:t>
            </a:r>
            <a:r>
              <a:rPr lang="en-US" dirty="0"/>
              <a:t> on the </a:t>
            </a:r>
            <a:r>
              <a:rPr lang="en-US" b="1" dirty="0"/>
              <a:t>dynamic aperture</a:t>
            </a:r>
            <a:endParaRPr lang="en-US" dirty="0"/>
          </a:p>
        </p:txBody>
      </p:sp>
    </p:spTree>
    <p:extLst>
      <p:ext uri="{BB962C8B-B14F-4D97-AF65-F5344CB8AC3E}">
        <p14:creationId xmlns:p14="http://schemas.microsoft.com/office/powerpoint/2010/main" val="41305158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 </a:t>
            </a:r>
          </a:p>
        </p:txBody>
      </p:sp>
      <p:sp>
        <p:nvSpPr>
          <p:cNvPr id="9" name="Title 1"/>
          <p:cNvSpPr txBox="1">
            <a:spLocks/>
          </p:cNvSpPr>
          <p:nvPr/>
        </p:nvSpPr>
        <p:spPr bwMode="auto">
          <a:xfrm>
            <a:off x="251520" y="2911028"/>
            <a:ext cx="8892480" cy="6619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86360" tIns="43181" rIns="86360" bIns="43181" numCol="1" anchor="ctr" anchorCtr="0" compatLnSpc="1">
            <a:prstTxWarp prst="textNoShape">
              <a:avLst/>
            </a:prstTxWarp>
          </a:bodyPr>
          <a:lstStyle>
            <a:lvl1pPr algn="ctr" rtl="0" eaLnBrk="0" fontAlgn="base" hangingPunct="0">
              <a:spcBef>
                <a:spcPct val="0"/>
              </a:spcBef>
              <a:spcAft>
                <a:spcPct val="0"/>
              </a:spcAft>
              <a:defRPr sz="3200" b="1">
                <a:solidFill>
                  <a:schemeClr val="bg1"/>
                </a:solidFill>
                <a:latin typeface="Arial"/>
                <a:ea typeface="ＭＳ Ｐゴシック" charset="-128"/>
                <a:cs typeface="Arial"/>
              </a:defRPr>
            </a:lvl1pPr>
            <a:lvl2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2pPr>
            <a:lvl3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3pPr>
            <a:lvl4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4pPr>
            <a:lvl5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5pPr>
            <a:lvl6pPr marL="457200" algn="l" rtl="0" fontAlgn="base">
              <a:spcBef>
                <a:spcPct val="0"/>
              </a:spcBef>
              <a:spcAft>
                <a:spcPct val="0"/>
              </a:spcAft>
              <a:defRPr sz="3200">
                <a:solidFill>
                  <a:schemeClr val="bg1"/>
                </a:solidFill>
                <a:latin typeface="Palatino" pitchFamily="-112" charset="0"/>
              </a:defRPr>
            </a:lvl6pPr>
            <a:lvl7pPr marL="914400" algn="l" rtl="0" fontAlgn="base">
              <a:spcBef>
                <a:spcPct val="0"/>
              </a:spcBef>
              <a:spcAft>
                <a:spcPct val="0"/>
              </a:spcAft>
              <a:defRPr sz="3200">
                <a:solidFill>
                  <a:schemeClr val="bg1"/>
                </a:solidFill>
                <a:latin typeface="Palatino" pitchFamily="-112" charset="0"/>
              </a:defRPr>
            </a:lvl7pPr>
            <a:lvl8pPr marL="1371600" algn="l" rtl="0" fontAlgn="base">
              <a:spcBef>
                <a:spcPct val="0"/>
              </a:spcBef>
              <a:spcAft>
                <a:spcPct val="0"/>
              </a:spcAft>
              <a:defRPr sz="3200">
                <a:solidFill>
                  <a:schemeClr val="bg1"/>
                </a:solidFill>
                <a:latin typeface="Palatino" pitchFamily="-112" charset="0"/>
              </a:defRPr>
            </a:lvl8pPr>
            <a:lvl9pPr marL="1828800" algn="l" rtl="0" fontAlgn="base">
              <a:spcBef>
                <a:spcPct val="0"/>
              </a:spcBef>
              <a:spcAft>
                <a:spcPct val="0"/>
              </a:spcAft>
              <a:defRPr sz="3200">
                <a:solidFill>
                  <a:schemeClr val="bg1"/>
                </a:solidFill>
                <a:latin typeface="Palatino" pitchFamily="-112" charset="0"/>
              </a:defRPr>
            </a:lvl9pPr>
          </a:lstStyle>
          <a:p>
            <a:pPr>
              <a:buNone/>
            </a:pPr>
            <a:r>
              <a:rPr lang="en-US" sz="4800" dirty="0">
                <a:solidFill>
                  <a:schemeClr val="tx1"/>
                </a:solidFill>
                <a:ea typeface="ＭＳ Ｐゴシック" charset="0"/>
              </a:rPr>
              <a:t>Example of a </a:t>
            </a:r>
            <a:br>
              <a:rPr lang="en-US" sz="4800" dirty="0">
                <a:solidFill>
                  <a:schemeClr val="tx1"/>
                </a:solidFill>
                <a:ea typeface="ＭＳ Ｐゴシック" charset="0"/>
              </a:rPr>
            </a:br>
            <a:r>
              <a:rPr lang="en-US" sz="4800" dirty="0">
                <a:solidFill>
                  <a:schemeClr val="tx1"/>
                </a:solidFill>
                <a:ea typeface="ＭＳ Ｐゴシック" charset="0"/>
              </a:rPr>
              <a:t>periodic system:</a:t>
            </a:r>
            <a:br>
              <a:rPr lang="en-US" sz="4800" dirty="0">
                <a:solidFill>
                  <a:schemeClr val="tx1"/>
                </a:solidFill>
                <a:ea typeface="ＭＳ Ｐゴシック" charset="0"/>
              </a:rPr>
            </a:br>
            <a:r>
              <a:rPr lang="en-US" sz="4800" dirty="0">
                <a:solidFill>
                  <a:schemeClr val="tx1"/>
                </a:solidFill>
                <a:ea typeface="ＭＳ Ｐゴシック" charset="0"/>
              </a:rPr>
              <a:t>a simple storage ring</a:t>
            </a:r>
          </a:p>
        </p:txBody>
      </p:sp>
    </p:spTree>
    <p:extLst>
      <p:ext uri="{BB962C8B-B14F-4D97-AF65-F5344CB8AC3E}">
        <p14:creationId xmlns:p14="http://schemas.microsoft.com/office/powerpoint/2010/main" val="2926451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 simple storage ring</a:t>
            </a:r>
          </a:p>
        </p:txBody>
      </p:sp>
      <p:sp>
        <p:nvSpPr>
          <p:cNvPr id="3" name="Content Placeholder 2"/>
          <p:cNvSpPr>
            <a:spLocks noGrp="1"/>
          </p:cNvSpPr>
          <p:nvPr>
            <p:ph idx="1"/>
          </p:nvPr>
        </p:nvSpPr>
        <p:spPr/>
        <p:txBody>
          <a:bodyPr/>
          <a:lstStyle/>
          <a:p>
            <a:r>
              <a:rPr lang="en-US" dirty="0"/>
              <a:t>As example, consider the transverse dynamics in a </a:t>
            </a:r>
            <a:r>
              <a:rPr lang="en-US" b="1" dirty="0"/>
              <a:t>simple storage ring</a:t>
            </a:r>
            <a:r>
              <a:rPr lang="en-US" dirty="0"/>
              <a:t>, assuming:</a:t>
            </a:r>
          </a:p>
          <a:p>
            <a:pPr lvl="1"/>
            <a:r>
              <a:rPr lang="en-US" dirty="0"/>
              <a:t>The storage ring is constructed from some number of </a:t>
            </a:r>
            <a:r>
              <a:rPr lang="en-US" b="1" dirty="0"/>
              <a:t>identical cells </a:t>
            </a:r>
            <a:r>
              <a:rPr lang="en-US" dirty="0"/>
              <a:t>consisting of dipoles, </a:t>
            </a:r>
            <a:r>
              <a:rPr lang="en-US" dirty="0" err="1"/>
              <a:t>quadrupoles</a:t>
            </a:r>
            <a:r>
              <a:rPr lang="en-US" dirty="0"/>
              <a:t> and </a:t>
            </a:r>
            <a:r>
              <a:rPr lang="en-US" dirty="0" err="1"/>
              <a:t>sextupoles</a:t>
            </a:r>
            <a:r>
              <a:rPr lang="en-US" dirty="0"/>
              <a:t>.</a:t>
            </a:r>
          </a:p>
          <a:p>
            <a:pPr lvl="1"/>
            <a:r>
              <a:rPr lang="en-US" dirty="0"/>
              <a:t>The </a:t>
            </a:r>
            <a:r>
              <a:rPr lang="en-US" b="1" dirty="0"/>
              <a:t>phase advance </a:t>
            </a:r>
            <a:r>
              <a:rPr lang="en-US" dirty="0"/>
              <a:t>per cell can be tuned from close to zero, up to about 0.5×2π.</a:t>
            </a:r>
          </a:p>
          <a:p>
            <a:pPr lvl="1"/>
            <a:r>
              <a:rPr lang="en-US" dirty="0"/>
              <a:t>There is </a:t>
            </a:r>
            <a:r>
              <a:rPr lang="en-US" b="1" dirty="0"/>
              <a:t>one sextupole per cell</a:t>
            </a:r>
            <a:r>
              <a:rPr lang="en-US" dirty="0"/>
              <a:t>, which is located at a point where the horizontal beta function is 1 m, and the alpha function is zero.</a:t>
            </a:r>
          </a:p>
          <a:p>
            <a:pPr lvl="1"/>
            <a:r>
              <a:rPr lang="en-US" dirty="0"/>
              <a:t>Usually, storage rings will contain (at least) two </a:t>
            </a:r>
            <a:r>
              <a:rPr lang="en-US" dirty="0" err="1"/>
              <a:t>sextupoles</a:t>
            </a:r>
            <a:r>
              <a:rPr lang="en-US" dirty="0"/>
              <a:t> per cell, to correct horizontal and vertical chromaticity. To keep things simple, we will use only one sextupole per cell.</a:t>
            </a:r>
          </a:p>
        </p:txBody>
      </p:sp>
    </p:spTree>
    <p:extLst>
      <p:ext uri="{BB962C8B-B14F-4D97-AF65-F5344CB8AC3E}">
        <p14:creationId xmlns:p14="http://schemas.microsoft.com/office/powerpoint/2010/main" val="20960221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Linear dynamics in a storage ring</a:t>
            </a:r>
          </a:p>
        </p:txBody>
      </p:sp>
      <p:sp>
        <p:nvSpPr>
          <p:cNvPr id="3" name="Content Placeholder 2"/>
          <p:cNvSpPr>
            <a:spLocks noGrp="1"/>
          </p:cNvSpPr>
          <p:nvPr>
            <p:ph idx="1"/>
          </p:nvPr>
        </p:nvSpPr>
        <p:spPr>
          <a:xfrm>
            <a:off x="467544" y="980728"/>
            <a:ext cx="8496944" cy="5135563"/>
          </a:xfrm>
        </p:spPr>
        <p:txBody>
          <a:bodyPr/>
          <a:lstStyle/>
          <a:p>
            <a:r>
              <a:rPr lang="en-US" dirty="0"/>
              <a:t>The </a:t>
            </a:r>
            <a:r>
              <a:rPr lang="en-US" b="1" dirty="0"/>
              <a:t>chromaticity</a:t>
            </a:r>
            <a:r>
              <a:rPr lang="en-US" dirty="0"/>
              <a:t>, and hence the sextupole strength, will normally be a </a:t>
            </a:r>
            <a:r>
              <a:rPr lang="en-US" b="1" dirty="0"/>
              <a:t>function</a:t>
            </a:r>
            <a:r>
              <a:rPr lang="en-US" dirty="0"/>
              <a:t> of the </a:t>
            </a:r>
            <a:r>
              <a:rPr lang="en-US" b="1" dirty="0"/>
              <a:t>phase advance</a:t>
            </a:r>
          </a:p>
          <a:p>
            <a:r>
              <a:rPr lang="en-US" dirty="0"/>
              <a:t>To investigate the nonlinear eﬀects of </a:t>
            </a:r>
            <a:r>
              <a:rPr lang="en-US" dirty="0" err="1"/>
              <a:t>sextupoles</a:t>
            </a:r>
            <a:r>
              <a:rPr lang="en-US" dirty="0"/>
              <a:t>, we shall keep the </a:t>
            </a:r>
            <a:r>
              <a:rPr lang="en-US" b="1" dirty="0"/>
              <a:t>sextupole strength</a:t>
            </a:r>
            <a:r>
              <a:rPr lang="en-US" dirty="0"/>
              <a:t>          </a:t>
            </a:r>
            <a:r>
              <a:rPr lang="en-US" b="1" dirty="0"/>
              <a:t>ﬁxed</a:t>
            </a:r>
            <a:r>
              <a:rPr lang="en-US" dirty="0"/>
              <a:t>, and </a:t>
            </a:r>
            <a:r>
              <a:rPr lang="en-US" b="1" dirty="0"/>
              <a:t>change</a:t>
            </a:r>
            <a:r>
              <a:rPr lang="en-US" dirty="0"/>
              <a:t> only the </a:t>
            </a:r>
            <a:r>
              <a:rPr lang="en-US" b="1" dirty="0"/>
              <a:t>phase advance</a:t>
            </a:r>
            <a:endParaRPr lang="en-US" dirty="0"/>
          </a:p>
          <a:p>
            <a:r>
              <a:rPr lang="en-US" dirty="0"/>
              <a:t>We can assume that the </a:t>
            </a:r>
            <a:r>
              <a:rPr lang="en-US" b="1" dirty="0"/>
              <a:t>map</a:t>
            </a:r>
            <a:r>
              <a:rPr lang="en-US" dirty="0"/>
              <a:t> from </a:t>
            </a:r>
            <a:r>
              <a:rPr lang="en-US" b="1" dirty="0"/>
              <a:t>one</a:t>
            </a:r>
            <a:r>
              <a:rPr lang="en-US" dirty="0"/>
              <a:t> </a:t>
            </a:r>
            <a:r>
              <a:rPr lang="en-US" b="1" dirty="0"/>
              <a:t>sextupole</a:t>
            </a:r>
            <a:r>
              <a:rPr lang="en-US" dirty="0"/>
              <a:t> to the </a:t>
            </a:r>
            <a:r>
              <a:rPr lang="en-US" b="1" dirty="0"/>
              <a:t>next</a:t>
            </a:r>
            <a:r>
              <a:rPr lang="en-US" dirty="0"/>
              <a:t> is </a:t>
            </a:r>
            <a:r>
              <a:rPr lang="en-US" b="1" dirty="0"/>
              <a:t>linear</a:t>
            </a:r>
            <a:r>
              <a:rPr lang="en-US" dirty="0"/>
              <a:t>, and corresponds to a </a:t>
            </a:r>
            <a:r>
              <a:rPr lang="en-US" b="1" dirty="0"/>
              <a:t>rotation</a:t>
            </a:r>
            <a:r>
              <a:rPr lang="en-US" dirty="0"/>
              <a:t> in phase space through an angle equal to the phase advance:</a:t>
            </a:r>
          </a:p>
          <a:p>
            <a:endParaRPr lang="en-US" dirty="0"/>
          </a:p>
          <a:p>
            <a:pPr lvl="1"/>
            <a:endParaRPr lang="en-US" dirty="0"/>
          </a:p>
          <a:p>
            <a:pPr lvl="3"/>
            <a:endParaRPr lang="en-US" dirty="0"/>
          </a:p>
          <a:p>
            <a:r>
              <a:rPr lang="en-US" dirty="0"/>
              <a:t>Again to keep things simple, we shall consider only </a:t>
            </a:r>
            <a:r>
              <a:rPr lang="en-US" b="1" dirty="0"/>
              <a:t>horizontal motion</a:t>
            </a:r>
            <a:r>
              <a:rPr lang="en-US" dirty="0"/>
              <a:t>, and assume that the vertical co-ordinate</a:t>
            </a:r>
          </a:p>
          <a:p>
            <a:r>
              <a:rPr lang="en-US" dirty="0"/>
              <a:t>In the “thin lens” approximation, the </a:t>
            </a:r>
            <a:r>
              <a:rPr lang="en-US" b="1" dirty="0"/>
              <a:t>deﬂection</a:t>
            </a:r>
            <a:r>
              <a:rPr lang="en-US" dirty="0"/>
              <a:t> of a particle passing through the sextupole of length     is</a:t>
            </a:r>
          </a:p>
          <a:p>
            <a:endParaRPr lang="en-US" dirty="0"/>
          </a:p>
        </p:txBody>
      </p:sp>
      <p:pic>
        <p:nvPicPr>
          <p:cNvPr id="4" name="Picture 3">
            <a:extLst>
              <a:ext uri="{FF2B5EF4-FFF2-40B4-BE49-F238E27FC236}">
                <a16:creationId xmlns:a16="http://schemas.microsoft.com/office/drawing/2014/main" id="{698FBB7D-83CD-814B-919C-C4A97E85DDE1}"/>
              </a:ext>
            </a:extLst>
          </p:cNvPr>
          <p:cNvPicPr>
            <a:picLocks noChangeAspect="1"/>
          </p:cNvPicPr>
          <p:nvPr/>
        </p:nvPicPr>
        <p:blipFill>
          <a:blip r:embed="rId2"/>
          <a:stretch>
            <a:fillRect/>
          </a:stretch>
        </p:blipFill>
        <p:spPr>
          <a:xfrm>
            <a:off x="1763687" y="3461154"/>
            <a:ext cx="5184576" cy="705881"/>
          </a:xfrm>
          <a:prstGeom prst="rect">
            <a:avLst/>
          </a:prstGeom>
        </p:spPr>
      </p:pic>
      <p:pic>
        <p:nvPicPr>
          <p:cNvPr id="5" name="Picture 4">
            <a:extLst>
              <a:ext uri="{FF2B5EF4-FFF2-40B4-BE49-F238E27FC236}">
                <a16:creationId xmlns:a16="http://schemas.microsoft.com/office/drawing/2014/main" id="{FDBBAD87-BA7D-104D-BC32-7796B2E74210}"/>
              </a:ext>
            </a:extLst>
          </p:cNvPr>
          <p:cNvPicPr>
            <a:picLocks noChangeAspect="1"/>
          </p:cNvPicPr>
          <p:nvPr/>
        </p:nvPicPr>
        <p:blipFill>
          <a:blip r:embed="rId3"/>
          <a:stretch>
            <a:fillRect/>
          </a:stretch>
        </p:blipFill>
        <p:spPr>
          <a:xfrm>
            <a:off x="3275856" y="2047971"/>
            <a:ext cx="493728" cy="268519"/>
          </a:xfrm>
          <a:prstGeom prst="rect">
            <a:avLst/>
          </a:prstGeom>
        </p:spPr>
      </p:pic>
      <p:pic>
        <p:nvPicPr>
          <p:cNvPr id="6" name="Picture 5">
            <a:extLst>
              <a:ext uri="{FF2B5EF4-FFF2-40B4-BE49-F238E27FC236}">
                <a16:creationId xmlns:a16="http://schemas.microsoft.com/office/drawing/2014/main" id="{ECD9F1C4-43E3-8D4F-9CAC-C2D8CC766C6F}"/>
              </a:ext>
            </a:extLst>
          </p:cNvPr>
          <p:cNvPicPr>
            <a:picLocks noChangeAspect="1"/>
          </p:cNvPicPr>
          <p:nvPr/>
        </p:nvPicPr>
        <p:blipFill>
          <a:blip r:embed="rId4"/>
          <a:stretch>
            <a:fillRect/>
          </a:stretch>
        </p:blipFill>
        <p:spPr>
          <a:xfrm>
            <a:off x="6516216" y="4684701"/>
            <a:ext cx="718705" cy="277091"/>
          </a:xfrm>
          <a:prstGeom prst="rect">
            <a:avLst/>
          </a:prstGeom>
        </p:spPr>
      </p:pic>
      <p:pic>
        <p:nvPicPr>
          <p:cNvPr id="7" name="Picture 6">
            <a:extLst>
              <a:ext uri="{FF2B5EF4-FFF2-40B4-BE49-F238E27FC236}">
                <a16:creationId xmlns:a16="http://schemas.microsoft.com/office/drawing/2014/main" id="{07B2FE43-E959-252C-0D28-1468366A8136}"/>
              </a:ext>
            </a:extLst>
          </p:cNvPr>
          <p:cNvPicPr>
            <a:picLocks noChangeAspect="1"/>
          </p:cNvPicPr>
          <p:nvPr/>
        </p:nvPicPr>
        <p:blipFill rotWithShape="1">
          <a:blip r:embed="rId5"/>
          <a:srcRect r="43043"/>
          <a:stretch/>
        </p:blipFill>
        <p:spPr>
          <a:xfrm>
            <a:off x="2350006" y="5910433"/>
            <a:ext cx="3966742" cy="668724"/>
          </a:xfrm>
          <a:prstGeom prst="rect">
            <a:avLst/>
          </a:prstGeom>
        </p:spPr>
      </p:pic>
      <p:pic>
        <p:nvPicPr>
          <p:cNvPr id="8" name="Picture 7">
            <a:extLst>
              <a:ext uri="{FF2B5EF4-FFF2-40B4-BE49-F238E27FC236}">
                <a16:creationId xmlns:a16="http://schemas.microsoft.com/office/drawing/2014/main" id="{5518ADD7-9C01-B1D3-CB84-1752529B5DA5}"/>
              </a:ext>
            </a:extLst>
          </p:cNvPr>
          <p:cNvPicPr>
            <a:picLocks noChangeAspect="1"/>
          </p:cNvPicPr>
          <p:nvPr/>
        </p:nvPicPr>
        <p:blipFill>
          <a:blip r:embed="rId6"/>
          <a:stretch>
            <a:fillRect/>
          </a:stretch>
        </p:blipFill>
        <p:spPr>
          <a:xfrm>
            <a:off x="4436756" y="5390641"/>
            <a:ext cx="175440" cy="199363"/>
          </a:xfrm>
          <a:prstGeom prst="rect">
            <a:avLst/>
          </a:prstGeom>
        </p:spPr>
      </p:pic>
    </p:spTree>
    <p:extLst>
      <p:ext uri="{BB962C8B-B14F-4D97-AF65-F5344CB8AC3E}">
        <p14:creationId xmlns:p14="http://schemas.microsoft.com/office/powerpoint/2010/main" val="20385567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Nonlinear transfer map: sextupole</a:t>
            </a:r>
          </a:p>
        </p:txBody>
      </p:sp>
      <p:sp>
        <p:nvSpPr>
          <p:cNvPr id="3" name="Content Placeholder 2"/>
          <p:cNvSpPr>
            <a:spLocks noGrp="1"/>
          </p:cNvSpPr>
          <p:nvPr>
            <p:ph idx="1"/>
          </p:nvPr>
        </p:nvSpPr>
        <p:spPr/>
        <p:txBody>
          <a:bodyPr/>
          <a:lstStyle/>
          <a:p>
            <a:r>
              <a:rPr lang="en-US" dirty="0"/>
              <a:t>The map for a particle moving through a short </a:t>
            </a:r>
            <a:r>
              <a:rPr lang="en-US" b="1" dirty="0"/>
              <a:t>sextupole</a:t>
            </a:r>
            <a:r>
              <a:rPr lang="en-US" dirty="0"/>
              <a:t> can be represented by a </a:t>
            </a:r>
            <a:r>
              <a:rPr lang="en-US" b="1" dirty="0"/>
              <a:t>“kick” </a:t>
            </a:r>
            <a:r>
              <a:rPr lang="en-US" dirty="0"/>
              <a:t>in the horizontal momentum:</a:t>
            </a:r>
          </a:p>
          <a:p>
            <a:endParaRPr lang="en-US" dirty="0"/>
          </a:p>
          <a:p>
            <a:endParaRPr lang="en-US" dirty="0"/>
          </a:p>
          <a:p>
            <a:endParaRPr lang="en-US" dirty="0"/>
          </a:p>
          <a:p>
            <a:endParaRPr lang="en-US" dirty="0"/>
          </a:p>
          <a:p>
            <a:r>
              <a:rPr lang="en-US" dirty="0"/>
              <a:t>Let us choose a ﬁxed value			  , and look at the eﬀects of the maps for diﬀerent phase advances.</a:t>
            </a:r>
          </a:p>
          <a:p>
            <a:r>
              <a:rPr lang="en-US" dirty="0"/>
              <a:t>For each case, we construct a </a:t>
            </a:r>
            <a:r>
              <a:rPr lang="en-US" b="1" dirty="0"/>
              <a:t>phase space portrait </a:t>
            </a:r>
            <a:r>
              <a:rPr lang="en-US" dirty="0"/>
              <a:t>by plotting the values of the dynamical variables after repeated application of the map (rotation + sextupole) for a range of initial conditions.</a:t>
            </a:r>
          </a:p>
          <a:p>
            <a:r>
              <a:rPr lang="en-US" dirty="0"/>
              <a:t>First, let us look at the phase space portraits for a range of phase advances from </a:t>
            </a:r>
            <a:r>
              <a:rPr lang="en-US" b="1" dirty="0"/>
              <a:t>0.2 × 2π </a:t>
            </a:r>
            <a:r>
              <a:rPr lang="en-US" dirty="0"/>
              <a:t>to </a:t>
            </a:r>
            <a:r>
              <a:rPr lang="en-US" b="1" dirty="0"/>
              <a:t>0.5 × 2π</a:t>
            </a:r>
            <a:endParaRPr lang="en-US" dirty="0"/>
          </a:p>
          <a:p>
            <a:endParaRPr lang="en-US" dirty="0"/>
          </a:p>
        </p:txBody>
      </p:sp>
      <p:pic>
        <p:nvPicPr>
          <p:cNvPr id="4" name="Picture 3">
            <a:extLst>
              <a:ext uri="{FF2B5EF4-FFF2-40B4-BE49-F238E27FC236}">
                <a16:creationId xmlns:a16="http://schemas.microsoft.com/office/drawing/2014/main" id="{48B72D00-9563-6448-BC11-8B3E044A578E}"/>
              </a:ext>
            </a:extLst>
          </p:cNvPr>
          <p:cNvPicPr>
            <a:picLocks noChangeAspect="1"/>
          </p:cNvPicPr>
          <p:nvPr/>
        </p:nvPicPr>
        <p:blipFill>
          <a:blip r:embed="rId2"/>
          <a:stretch>
            <a:fillRect/>
          </a:stretch>
        </p:blipFill>
        <p:spPr>
          <a:xfrm>
            <a:off x="2483768" y="1840226"/>
            <a:ext cx="3406413" cy="1105851"/>
          </a:xfrm>
          <a:prstGeom prst="rect">
            <a:avLst/>
          </a:prstGeom>
        </p:spPr>
      </p:pic>
      <p:pic>
        <p:nvPicPr>
          <p:cNvPr id="5" name="Picture 4">
            <a:extLst>
              <a:ext uri="{FF2B5EF4-FFF2-40B4-BE49-F238E27FC236}">
                <a16:creationId xmlns:a16="http://schemas.microsoft.com/office/drawing/2014/main" id="{81DFBB82-0238-CD4A-AAC3-91858163C709}"/>
              </a:ext>
            </a:extLst>
          </p:cNvPr>
          <p:cNvPicPr>
            <a:picLocks noChangeAspect="1"/>
          </p:cNvPicPr>
          <p:nvPr/>
        </p:nvPicPr>
        <p:blipFill>
          <a:blip r:embed="rId3"/>
          <a:stretch>
            <a:fillRect/>
          </a:stretch>
        </p:blipFill>
        <p:spPr>
          <a:xfrm>
            <a:off x="4092095" y="3233277"/>
            <a:ext cx="2092077" cy="299996"/>
          </a:xfrm>
          <a:prstGeom prst="rect">
            <a:avLst/>
          </a:prstGeom>
        </p:spPr>
      </p:pic>
    </p:spTree>
    <p:extLst>
      <p:ext uri="{BB962C8B-B14F-4D97-AF65-F5344CB8AC3E}">
        <p14:creationId xmlns:p14="http://schemas.microsoft.com/office/powerpoint/2010/main" val="290495354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EXPOINTINIT" val=""/>
  <p:tag name="USEAMSFONTS" val="True"/>
  <p:tag name="EMBEDFONTS" val="True"/>
  <p:tag name="USEBOLDAMS" val="True"/>
  <p:tag name="DEFAULTDISPLAYSOURCE" val="\documentclass{slides}\pagestyle{empty}&#10;\begin{document}&#10;\end{document}&#10;"/>
  <p:tag name="TEX2PS" val="latex $(base).tex; dvips -D $(res) -E -o $(base).ps $(base).dvi"/>
  <p:tag name="TEX2PSBATCH" val="latex --interaction=nonstopmode $(base).tex; dvips -D $(res) -E -o $(base).ps $(base).dvi"/>
  <p:tag name="DEFAULTBITMAP" val="bmpmono"/>
  <p:tag name="DEFAULTBLEND" val="False"/>
  <p:tag name="DEFAULTTRANSPARENT" val="False"/>
  <p:tag name="DEFAULTRESOLUTION" val="300"/>
  <p:tag name="DEFAULTWIDTH" val="324"/>
  <p:tag name="DEFAULTHEIGHT" val="370"/>
  <p:tag name="DEFAULTMAGNIFICATION" val="2"/>
  <p:tag name="DEFAULTFONTSIZE" val="12"/>
  <p:tag name="FIRSTYANNIS@W87120HSW0KT3PP7" val="2919"/>
</p:tagLst>
</file>

<file path=ppt/theme/theme1.xml><?xml version="1.0" encoding="utf-8"?>
<a:theme xmlns:a="http://schemas.openxmlformats.org/drawingml/2006/main" name="Pixel">
  <a:themeElements>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Pixel">
      <a:majorFont>
        <a:latin typeface="Palatino"/>
        <a:ea typeface=""/>
        <a:cs typeface=""/>
      </a:majorFont>
      <a:minorFont>
        <a:latin typeface="Palatino"/>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ctr" defTabSz="914400" rtl="0" eaLnBrk="1" fontAlgn="base" latinLnBrk="0" hangingPunct="1">
          <a:lnSpc>
            <a:spcPct val="100000"/>
          </a:lnSpc>
          <a:spcBef>
            <a:spcPct val="20000"/>
          </a:spcBef>
          <a:spcAft>
            <a:spcPct val="0"/>
          </a:spcAft>
          <a:buClr>
            <a:schemeClr val="bg2"/>
          </a:buClr>
          <a:buSzPct val="75000"/>
          <a:buFont typeface="Wingdings" pitchFamily="-112" charset="2"/>
          <a:buChar char="n"/>
          <a:tabLst/>
          <a:defRPr kumimoji="0" lang="en-US" sz="2400" b="0" i="0" u="none" strike="noStrike" cap="none" normalizeH="0" baseline="0">
            <a:ln>
              <a:noFill/>
            </a:ln>
            <a:solidFill>
              <a:schemeClr val="tx1"/>
            </a:solidFill>
            <a:effectLst/>
            <a:latin typeface="Baskerville" pitchFamily="-112"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ctr" defTabSz="914400" rtl="0" eaLnBrk="1" fontAlgn="base" latinLnBrk="0" hangingPunct="1">
          <a:lnSpc>
            <a:spcPct val="100000"/>
          </a:lnSpc>
          <a:spcBef>
            <a:spcPct val="20000"/>
          </a:spcBef>
          <a:spcAft>
            <a:spcPct val="0"/>
          </a:spcAft>
          <a:buClr>
            <a:schemeClr val="bg2"/>
          </a:buClr>
          <a:buSzPct val="75000"/>
          <a:buFont typeface="Wingdings" pitchFamily="-112" charset="2"/>
          <a:buChar char="n"/>
          <a:tabLst/>
          <a:defRPr kumimoji="0" lang="en-US" sz="2400" b="0" i="0" u="none" strike="noStrike" cap="none" normalizeH="0" baseline="0">
            <a:ln>
              <a:noFill/>
            </a:ln>
            <a:solidFill>
              <a:schemeClr val="tx1"/>
            </a:solidFill>
            <a:effectLst/>
            <a:latin typeface="Baskerville" pitchFamily="-112" charset="0"/>
          </a:defRPr>
        </a:defPPr>
      </a:lstStyle>
    </a:lnDef>
    <a:txDef>
      <a:spPr>
        <a:noFill/>
      </a:spPr>
      <a:bodyPr wrap="none" rtlCol="0">
        <a:spAutoFit/>
      </a:bodyPr>
      <a:lstStyle>
        <a:defPPr algn="l">
          <a:buNone/>
          <a:defRPr sz="2000" b="1" dirty="0" smtClean="0">
            <a:latin typeface="Arial" panose="020B0604020202020204" pitchFamily="34" charset="0"/>
            <a:cs typeface="Arial" panose="020B0604020202020204" pitchFamily="34" charset="0"/>
          </a:defRPr>
        </a:defPPr>
      </a:lstStyle>
    </a:txDef>
  </a:objectDefaults>
  <a:extraClrSchemeLst>
    <a:extraClrScheme>
      <a:clrScheme name="Pi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Pi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Pi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Pi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Pi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Pi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Pi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Pi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Pi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Pi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Pi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69474</TotalTime>
  <Words>3141</Words>
  <Application>Microsoft Macintosh PowerPoint</Application>
  <PresentationFormat>On-screen Show (4:3)</PresentationFormat>
  <Paragraphs>287</Paragraphs>
  <Slides>51</Slides>
  <Notes>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51</vt:i4>
      </vt:variant>
    </vt:vector>
  </HeadingPairs>
  <TitlesOfParts>
    <vt:vector size="59" baseType="lpstr">
      <vt:lpstr>Arial</vt:lpstr>
      <vt:lpstr>Baskerville</vt:lpstr>
      <vt:lpstr>Helvetica</vt:lpstr>
      <vt:lpstr>Palatino</vt:lpstr>
      <vt:lpstr>Symbol</vt:lpstr>
      <vt:lpstr>Times New Roman</vt:lpstr>
      <vt:lpstr>Wingdings</vt:lpstr>
      <vt:lpstr>Pixel</vt:lpstr>
      <vt:lpstr>A first taste of  Non-Linear Beam Dynamics   Hannes Bartosik Accelerator and Beam Physics group Beams Department CERN</vt:lpstr>
      <vt:lpstr>PowerPoint Presentation</vt:lpstr>
      <vt:lpstr>Disclaimer</vt:lpstr>
      <vt:lpstr>Purpose of the lecture</vt:lpstr>
      <vt:lpstr>Aim of the 2nd Lecture</vt:lpstr>
      <vt:lpstr> </vt:lpstr>
      <vt:lpstr>A simple storage ring</vt:lpstr>
      <vt:lpstr>Linear dynamics in a storage ring</vt:lpstr>
      <vt:lpstr>Nonlinear transfer map: sextupole</vt:lpstr>
      <vt:lpstr>Example of a simple storage ring</vt:lpstr>
      <vt:lpstr>Example of a simple storage ring</vt:lpstr>
      <vt:lpstr>Example of a simple storage ring</vt:lpstr>
      <vt:lpstr>Example of a simple storage ring</vt:lpstr>
      <vt:lpstr>Example of a simple storage ring</vt:lpstr>
      <vt:lpstr>Some observations</vt:lpstr>
      <vt:lpstr> </vt:lpstr>
      <vt:lpstr>Effect of phase advance</vt:lpstr>
      <vt:lpstr>Integer tune</vt:lpstr>
      <vt:lpstr>Half-Integer tune</vt:lpstr>
      <vt:lpstr>Half-Integer tune</vt:lpstr>
      <vt:lpstr>Impact of phase advance</vt:lpstr>
      <vt:lpstr>Impact of phase advance</vt:lpstr>
      <vt:lpstr> </vt:lpstr>
      <vt:lpstr>Resonances</vt:lpstr>
      <vt:lpstr>Resonances</vt:lpstr>
      <vt:lpstr>Resonances</vt:lpstr>
      <vt:lpstr>Resonances</vt:lpstr>
      <vt:lpstr>Resonances</vt:lpstr>
      <vt:lpstr>Resonance cancellation by periodicity</vt:lpstr>
      <vt:lpstr>Real life example for periodicity: ALS </vt:lpstr>
      <vt:lpstr> </vt:lpstr>
      <vt:lpstr>Taylor maps</vt:lpstr>
      <vt:lpstr>Symplectic maps</vt:lpstr>
      <vt:lpstr>Symplectic maps</vt:lpstr>
      <vt:lpstr>Symplectic integration</vt:lpstr>
      <vt:lpstr> </vt:lpstr>
      <vt:lpstr>Analytical methods</vt:lpstr>
      <vt:lpstr>Normal form for sextupole</vt:lpstr>
      <vt:lpstr>Normal form for sextupole</vt:lpstr>
      <vt:lpstr>Normal form for sextupole</vt:lpstr>
      <vt:lpstr>Tune-shift with amplitude</vt:lpstr>
      <vt:lpstr>Tune-shift with amplitude</vt:lpstr>
      <vt:lpstr>Resonant islands of 4th order resonance</vt:lpstr>
      <vt:lpstr>Resonant islands of 3rd order resonance</vt:lpstr>
      <vt:lpstr>Onset of chaos and loss of stability</vt:lpstr>
      <vt:lpstr> </vt:lpstr>
      <vt:lpstr>Dynamic aperture</vt:lpstr>
      <vt:lpstr>Frequency Map (example for ALS)</vt:lpstr>
      <vt:lpstr> </vt:lpstr>
      <vt:lpstr>Summary</vt:lpstr>
      <vt:lpstr>Summary</vt:lpstr>
    </vt:vector>
  </TitlesOfParts>
  <Company>SNS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EXPERIMENTAL FACILITIES OVERVIEW</dc:title>
  <dc:creator>Yannis Papaphilippou</dc:creator>
  <cp:lastModifiedBy>Hannes Bartosik</cp:lastModifiedBy>
  <cp:revision>3059</cp:revision>
  <cp:lastPrinted>2019-09-19T07:40:06Z</cp:lastPrinted>
  <dcterms:created xsi:type="dcterms:W3CDTF">2011-01-18T14:20:36Z</dcterms:created>
  <dcterms:modified xsi:type="dcterms:W3CDTF">2024-10-03T13:24:37Z</dcterms:modified>
</cp:coreProperties>
</file>