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2" r:id="rId5"/>
    <p:sldMasterId id="2147483724" r:id="rId6"/>
  </p:sldMasterIdLst>
  <p:notesMasterIdLst>
    <p:notesMasterId r:id="rId13"/>
  </p:notesMasterIdLst>
  <p:handoutMasterIdLst>
    <p:handoutMasterId r:id="rId14"/>
  </p:handoutMasterIdLst>
  <p:sldIdLst>
    <p:sldId id="273" r:id="rId7"/>
    <p:sldId id="326" r:id="rId8"/>
    <p:sldId id="324" r:id="rId9"/>
    <p:sldId id="321" r:id="rId10"/>
    <p:sldId id="325" r:id="rId11"/>
    <p:sldId id="327" r:id="rId12"/>
  </p:sldIdLst>
  <p:sldSz cx="9144000" cy="6858000" type="screen4x3"/>
  <p:notesSz cx="6811963" cy="99425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4" orient="horz" pos="3113" userDrawn="1">
          <p15:clr>
            <a:srgbClr val="A4A3A4"/>
          </p15:clr>
        </p15:guide>
        <p15:guide id="5" pos="226" userDrawn="1">
          <p15:clr>
            <a:srgbClr val="A4A3A4"/>
          </p15:clr>
        </p15:guide>
        <p15:guide id="8" orient="horz" pos="2069" userDrawn="1">
          <p15:clr>
            <a:srgbClr val="A4A3A4"/>
          </p15:clr>
        </p15:guide>
        <p15:guide id="11" pos="4105" userDrawn="1">
          <p15:clr>
            <a:srgbClr val="A4A3A4"/>
          </p15:clr>
        </p15:guide>
        <p15:guide id="12" pos="4059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042" userDrawn="1">
          <p15:clr>
            <a:srgbClr val="A4A3A4"/>
          </p15:clr>
        </p15:guide>
        <p15:guide id="15" orient="horz" pos="2795" userDrawn="1">
          <p15:clr>
            <a:srgbClr val="A4A3A4"/>
          </p15:clr>
        </p15:guide>
        <p15:guide id="16" pos="2903" userDrawn="1">
          <p15:clr>
            <a:srgbClr val="A4A3A4"/>
          </p15:clr>
        </p15:guide>
        <p15:guide id="17" pos="317" userDrawn="1">
          <p15:clr>
            <a:srgbClr val="A4A3A4"/>
          </p15:clr>
        </p15:guide>
        <p15:guide id="18" pos="5535" userDrawn="1">
          <p15:clr>
            <a:srgbClr val="A4A3A4"/>
          </p15:clr>
        </p15:guide>
        <p15:guide id="19" pos="54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543D29"/>
    <a:srgbClr val="B00A1F"/>
    <a:srgbClr val="FFF2CC"/>
    <a:srgbClr val="FFCC00"/>
    <a:srgbClr val="A50119"/>
    <a:srgbClr val="71BF44"/>
    <a:srgbClr val="B1021B"/>
    <a:srgbClr val="B9021C"/>
    <a:srgbClr val="C102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4" autoAdjust="0"/>
    <p:restoredTop sz="94087" autoAdjust="0"/>
  </p:normalViewPr>
  <p:slideViewPr>
    <p:cSldViewPr snapToGrid="0" showGuides="1">
      <p:cViewPr varScale="1">
        <p:scale>
          <a:sx n="63" d="100"/>
          <a:sy n="63" d="100"/>
        </p:scale>
        <p:origin x="1356" y="32"/>
      </p:cViewPr>
      <p:guideLst>
        <p:guide orient="horz" pos="1616"/>
        <p:guide pos="2160"/>
        <p:guide orient="horz" pos="3113"/>
        <p:guide pos="226"/>
        <p:guide orient="horz" pos="2069"/>
        <p:guide pos="4105"/>
        <p:guide pos="4059"/>
        <p:guide orient="horz" pos="2160"/>
        <p:guide orient="horz" pos="4042"/>
        <p:guide orient="horz" pos="2795"/>
        <p:guide pos="2903"/>
        <p:guide pos="317"/>
        <p:guide pos="5535"/>
        <p:guide pos="54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3474" y="-624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850" cy="498852"/>
          </a:xfrm>
          <a:prstGeom prst="rect">
            <a:avLst/>
          </a:prstGeom>
        </p:spPr>
        <p:txBody>
          <a:bodyPr vert="horz" lIns="92707" tIns="46353" rIns="92707" bIns="46353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0"/>
            <a:ext cx="2951850" cy="498852"/>
          </a:xfrm>
          <a:prstGeom prst="rect">
            <a:avLst/>
          </a:prstGeom>
        </p:spPr>
        <p:txBody>
          <a:bodyPr vert="horz" lIns="92707" tIns="46353" rIns="92707" bIns="46353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43666"/>
            <a:ext cx="2951850" cy="498851"/>
          </a:xfrm>
          <a:prstGeom prst="rect">
            <a:avLst/>
          </a:prstGeom>
        </p:spPr>
        <p:txBody>
          <a:bodyPr vert="horz" lIns="92707" tIns="46353" rIns="92707" bIns="46353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6"/>
            <a:ext cx="2951850" cy="498851"/>
          </a:xfrm>
          <a:prstGeom prst="rect">
            <a:avLst/>
          </a:prstGeom>
        </p:spPr>
        <p:txBody>
          <a:bodyPr vert="horz" lIns="92707" tIns="46353" rIns="92707" bIns="46353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850" cy="498852"/>
          </a:xfrm>
          <a:prstGeom prst="rect">
            <a:avLst/>
          </a:prstGeom>
        </p:spPr>
        <p:txBody>
          <a:bodyPr vert="horz" lIns="92707" tIns="46353" rIns="92707" bIns="46353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8852"/>
          </a:xfrm>
          <a:prstGeom prst="rect">
            <a:avLst/>
          </a:prstGeom>
        </p:spPr>
        <p:txBody>
          <a:bodyPr vert="horz" lIns="92707" tIns="46353" rIns="92707" bIns="46353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78337" cy="335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07" tIns="46353" rIns="92707" bIns="46353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1197" y="4784837"/>
            <a:ext cx="5449570" cy="3914865"/>
          </a:xfrm>
          <a:prstGeom prst="rect">
            <a:avLst/>
          </a:prstGeom>
        </p:spPr>
        <p:txBody>
          <a:bodyPr vert="horz" lIns="92707" tIns="46353" rIns="92707" bIns="46353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43666"/>
            <a:ext cx="2951850" cy="498851"/>
          </a:xfrm>
          <a:prstGeom prst="rect">
            <a:avLst/>
          </a:prstGeom>
        </p:spPr>
        <p:txBody>
          <a:bodyPr vert="horz" lIns="92707" tIns="46353" rIns="92707" bIns="46353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6"/>
            <a:ext cx="2951850" cy="498851"/>
          </a:xfrm>
          <a:prstGeom prst="rect">
            <a:avLst/>
          </a:prstGeom>
        </p:spPr>
        <p:txBody>
          <a:bodyPr vert="horz" lIns="92707" tIns="46353" rIns="92707" bIns="46353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802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956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538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8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774125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834777" y="2639468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3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3175761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39354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 smtClean="0"/>
              <a:t>2022/01/13</a:t>
            </a:r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88946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8242" y="135808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CE83B8F1-3CFD-4C6F-B77B-684EE09D6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3696" y="135808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12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914402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239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4643696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6076C443-2E06-4281-8B05-53A67256EE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242" y="2628159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AAFC24E1-75A5-4390-A26C-B3DE9FF2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43696" y="2628159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67AD350B-6F89-4863-9328-41F1D93BB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1227" y="262816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B1C8393-42C9-4E5B-B22A-7A1C80B3392B}"/>
              </a:ext>
            </a:extLst>
          </p:cNvPr>
          <p:cNvCxnSpPr/>
          <p:nvPr userDrawn="1"/>
        </p:nvCxnSpPr>
        <p:spPr>
          <a:xfrm flipH="1">
            <a:off x="914402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EADC8B10-F914-44B6-855C-77AEF500D4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23927" y="263455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674119E-EE06-45F8-B404-7D969C8F47C0}"/>
              </a:ext>
            </a:extLst>
          </p:cNvPr>
          <p:cNvCxnSpPr/>
          <p:nvPr userDrawn="1"/>
        </p:nvCxnSpPr>
        <p:spPr>
          <a:xfrm flipH="1">
            <a:off x="4643696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Espace réservé pour une image  4">
            <a:extLst>
              <a:ext uri="{FF2B5EF4-FFF2-40B4-BE49-F238E27FC236}">
                <a16:creationId xmlns:a16="http://schemas.microsoft.com/office/drawing/2014/main" id="{2E8B88C5-9DD3-4342-8110-493B6A4046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398242" y="3878367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0" name="Espace réservé pour une image  4">
            <a:extLst>
              <a:ext uri="{FF2B5EF4-FFF2-40B4-BE49-F238E27FC236}">
                <a16:creationId xmlns:a16="http://schemas.microsoft.com/office/drawing/2014/main" id="{11DFD99F-CCC2-490B-9103-83A0C7B5BF9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43696" y="3878367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105DF51F-34C2-49EC-92D0-D81C49BE61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1227" y="3878368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75A8DBD-F5B7-405E-B653-6D5F7E42EB8D}"/>
              </a:ext>
            </a:extLst>
          </p:cNvPr>
          <p:cNvCxnSpPr/>
          <p:nvPr userDrawn="1"/>
        </p:nvCxnSpPr>
        <p:spPr>
          <a:xfrm flipH="1">
            <a:off x="914402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Espace réservé du texte 7">
            <a:extLst>
              <a:ext uri="{FF2B5EF4-FFF2-40B4-BE49-F238E27FC236}">
                <a16:creationId xmlns:a16="http://schemas.microsoft.com/office/drawing/2014/main" id="{A402FF8C-DB59-4608-B517-7FD5643141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23927" y="3866242"/>
            <a:ext cx="2359026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D552D8A-671C-4599-8FC0-D56624B966E2}"/>
              </a:ext>
            </a:extLst>
          </p:cNvPr>
          <p:cNvCxnSpPr/>
          <p:nvPr userDrawn="1"/>
        </p:nvCxnSpPr>
        <p:spPr>
          <a:xfrm flipH="1">
            <a:off x="4643696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Espace réservé pour une image  4">
            <a:extLst>
              <a:ext uri="{FF2B5EF4-FFF2-40B4-BE49-F238E27FC236}">
                <a16:creationId xmlns:a16="http://schemas.microsoft.com/office/drawing/2014/main" id="{979E6621-7EBD-4E8A-9D3F-98667422C62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398242" y="512857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6" name="Espace réservé pour une image  4">
            <a:extLst>
              <a:ext uri="{FF2B5EF4-FFF2-40B4-BE49-F238E27FC236}">
                <a16:creationId xmlns:a16="http://schemas.microsoft.com/office/drawing/2014/main" id="{4EB9FABD-311A-46B5-803C-4468714878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643696" y="512857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B039882E-C7D2-4A10-8D17-525FEF9666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12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0312D7E-F5FE-4ADB-8526-4D9ED88C5C15}"/>
              </a:ext>
            </a:extLst>
          </p:cNvPr>
          <p:cNvCxnSpPr/>
          <p:nvPr userDrawn="1"/>
        </p:nvCxnSpPr>
        <p:spPr>
          <a:xfrm flipH="1">
            <a:off x="914402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6AD72B51-7D15-4502-B762-932C85FC89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239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3D9F259-C0D9-40E4-B155-CD1D47C48F43}"/>
              </a:ext>
            </a:extLst>
          </p:cNvPr>
          <p:cNvCxnSpPr/>
          <p:nvPr userDrawn="1"/>
        </p:nvCxnSpPr>
        <p:spPr>
          <a:xfrm flipH="1">
            <a:off x="4643696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18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269974" y="2277417"/>
            <a:ext cx="4765976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991769" y="4403563"/>
            <a:ext cx="6848148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3269974" y="3140287"/>
            <a:ext cx="4714240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3254937" y="3564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97718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9144000" cy="5998464"/>
          </a:xfrm>
          <a:prstGeom prst="rect">
            <a:avLst/>
          </a:prstGeom>
        </p:spPr>
      </p:pic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</p:spTree>
    <p:extLst>
      <p:ext uri="{BB962C8B-B14F-4D97-AF65-F5344CB8AC3E}">
        <p14:creationId xmlns:p14="http://schemas.microsoft.com/office/powerpoint/2010/main" val="9314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699585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73908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23489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38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6554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85783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0667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4205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27964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433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134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286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31444" y="1835212"/>
            <a:ext cx="1521946" cy="1950713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52037" y="1835212"/>
            <a:ext cx="1478663" cy="119856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3334674" y="1835151"/>
            <a:ext cx="1178590" cy="128098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328279" y="3298825"/>
            <a:ext cx="1184516" cy="1138108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1757364" y="3201989"/>
            <a:ext cx="1466941" cy="58393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31763" y="3968619"/>
            <a:ext cx="1517650" cy="52718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31763" y="4673601"/>
            <a:ext cx="1517650" cy="60564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1752037" y="3968619"/>
            <a:ext cx="1466850" cy="1310624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319464" y="4619627"/>
            <a:ext cx="1193800" cy="65961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82296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1" y="6665909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91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2022/01/20</a:t>
            </a:r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218209" y="6658217"/>
            <a:ext cx="262845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pPr algn="ctr"/>
            <a:r>
              <a:rPr lang="en-US" sz="1100" dirty="0" smtClean="0"/>
              <a:t>I-FAST </a:t>
            </a:r>
            <a:r>
              <a:rPr lang="en-US" sz="1100" dirty="0" smtClean="0"/>
              <a:t>WP8 </a:t>
            </a:r>
            <a:r>
              <a:rPr lang="en-US" sz="1100" dirty="0" smtClean="0"/>
              <a:t>meeting # </a:t>
            </a:r>
            <a:r>
              <a:rPr lang="en-US" sz="1100" dirty="0" smtClean="0"/>
              <a:t>6 CEA </a:t>
            </a:r>
            <a:r>
              <a:rPr lang="en-US" sz="1100" dirty="0" smtClean="0"/>
              <a:t>– T. Lécrevisse</a:t>
            </a:r>
          </a:p>
        </p:txBody>
      </p:sp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705" r:id="rId3"/>
    <p:sldLayoutId id="2147483706" r:id="rId4"/>
    <p:sldLayoutId id="2147483709" r:id="rId5"/>
    <p:sldLayoutId id="2147483710" r:id="rId6"/>
    <p:sldLayoutId id="2147483711" r:id="rId7"/>
    <p:sldLayoutId id="2147483708" r:id="rId8"/>
    <p:sldLayoutId id="2147483707" r:id="rId9"/>
    <p:sldLayoutId id="2147483732" r:id="rId10"/>
    <p:sldLayoutId id="2147483701" r:id="rId11"/>
    <p:sldLayoutId id="2147483702" r:id="rId12"/>
  </p:sldLayoutIdLst>
  <p:timing>
    <p:tnLst>
      <p:par>
        <p:cTn id="1" dur="indefinite" restart="never" nodeType="tmRoot"/>
      </p:par>
    </p:tnLst>
  </p:timing>
  <p:hf sldNum="0" hdr="0" ft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20 janvier 2022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61946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9" r:id="rId3"/>
    <p:sldLayoutId id="2147483717" r:id="rId4"/>
    <p:sldLayoutId id="2147483718" r:id="rId5"/>
  </p:sldLayoutIdLst>
  <p:hf sldNum="0" hdr="0" ft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20 janvier 2022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20076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1" r:id="rId3"/>
    <p:sldLayoutId id="2147483729" r:id="rId4"/>
    <p:sldLayoutId id="2147483730" r:id="rId5"/>
  </p:sldLayoutIdLst>
  <p:hf sldNum="0" hdr="0" ft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hibault.lecrevisse@cea.f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531768" y="3623714"/>
            <a:ext cx="8153489" cy="1070768"/>
          </a:xfrm>
        </p:spPr>
        <p:txBody>
          <a:bodyPr/>
          <a:lstStyle/>
          <a:p>
            <a:pPr algn="ctr"/>
            <a:r>
              <a:rPr lang="en-US" dirty="0" smtClean="0"/>
              <a:t>Discussion on Conceptual Design HTS </a:t>
            </a:r>
            <a:r>
              <a:rPr lang="en-US" dirty="0" smtClean="0"/>
              <a:t>magnet (M3)</a:t>
            </a:r>
            <a:endParaRPr lang="en-US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20/01/2022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834776" y="5469234"/>
            <a:ext cx="7955541" cy="378270"/>
          </a:xfrm>
        </p:spPr>
        <p:txBody>
          <a:bodyPr/>
          <a:lstStyle/>
          <a:p>
            <a:r>
              <a:rPr lang="fr-FR" dirty="0" smtClean="0"/>
              <a:t>Thibault Lécrevisse  </a:t>
            </a:r>
            <a:r>
              <a:rPr lang="fr-FR" sz="1200" dirty="0" smtClean="0"/>
              <a:t>(</a:t>
            </a:r>
            <a:r>
              <a:rPr lang="fr-FR" sz="1200" dirty="0" smtClean="0">
                <a:hlinkClick r:id="rId3"/>
              </a:rPr>
              <a:t>t</a:t>
            </a:r>
            <a:r>
              <a:rPr lang="fr-FR" sz="1400" dirty="0" smtClean="0">
                <a:hlinkClick r:id="rId3"/>
              </a:rPr>
              <a:t>hibault.lecrevisse@cea.fr</a:t>
            </a:r>
            <a:r>
              <a:rPr lang="en-US" sz="1200" dirty="0" smtClean="0"/>
              <a:t>)</a:t>
            </a:r>
            <a:endParaRPr lang="en-US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29" y="787294"/>
            <a:ext cx="1594149" cy="159077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688" y="130105"/>
            <a:ext cx="2393948" cy="136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60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13</a:t>
            </a:r>
            <a:r>
              <a:rPr lang="en-US" baseline="30000" dirty="0" smtClean="0"/>
              <a:t>th</a:t>
            </a:r>
            <a:r>
              <a:rPr lang="en-US" dirty="0" smtClean="0"/>
              <a:t> meeting feedback	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305807" y="995739"/>
            <a:ext cx="84810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u="sng" dirty="0" smtClean="0"/>
              <a:t>5 Participants </a:t>
            </a:r>
            <a:r>
              <a:rPr lang="en-US" sz="1800" dirty="0"/>
              <a:t>: </a:t>
            </a:r>
            <a:r>
              <a:rPr lang="en-US" sz="1800" dirty="0" smtClean="0"/>
              <a:t>Ernesto </a:t>
            </a:r>
            <a:r>
              <a:rPr lang="en-US" sz="1800" dirty="0"/>
              <a:t>De Matteis </a:t>
            </a:r>
            <a:r>
              <a:rPr lang="en-US" sz="1800" dirty="0" smtClean="0"/>
              <a:t>(INFN</a:t>
            </a:r>
            <a:r>
              <a:rPr lang="en-US" sz="1800" dirty="0"/>
              <a:t>), </a:t>
            </a:r>
            <a:r>
              <a:rPr lang="en-US" sz="1800" dirty="0" smtClean="0"/>
              <a:t>Eugen </a:t>
            </a:r>
            <a:r>
              <a:rPr lang="en-US" sz="1800" dirty="0" err="1"/>
              <a:t>Shabagin</a:t>
            </a:r>
            <a:r>
              <a:rPr lang="en-US" sz="1800" dirty="0"/>
              <a:t> </a:t>
            </a:r>
            <a:r>
              <a:rPr lang="en-US" sz="1800" dirty="0" smtClean="0"/>
              <a:t>(BNG</a:t>
            </a:r>
            <a:r>
              <a:rPr lang="en-US" sz="1800" dirty="0"/>
              <a:t>), </a:t>
            </a:r>
            <a:r>
              <a:rPr lang="en-US" sz="1800" dirty="0" smtClean="0"/>
              <a:t>Fernando </a:t>
            </a:r>
            <a:r>
              <a:rPr lang="en-US" sz="1800" dirty="0" err="1" smtClean="0"/>
              <a:t>Toral</a:t>
            </a:r>
            <a:r>
              <a:rPr lang="en-US" sz="1800" dirty="0" smtClean="0"/>
              <a:t> (CIEMAT</a:t>
            </a:r>
            <a:r>
              <a:rPr lang="en-US" sz="1800" dirty="0"/>
              <a:t>), </a:t>
            </a:r>
            <a:r>
              <a:rPr lang="en-US" sz="1800" dirty="0" smtClean="0"/>
              <a:t>Daniel </a:t>
            </a:r>
            <a:r>
              <a:rPr lang="en-US" sz="1800" dirty="0" err="1" smtClean="0"/>
              <a:t>Barna</a:t>
            </a:r>
            <a:r>
              <a:rPr lang="en-US" sz="1800" dirty="0" smtClean="0"/>
              <a:t> (WIGNER)</a:t>
            </a:r>
          </a:p>
          <a:p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 smtClean="0"/>
              <a:t>Start to converge on the magnet parameters to be completed (see next slide)</a:t>
            </a:r>
          </a:p>
          <a:p>
            <a:pPr marL="285750" indent="-285750">
              <a:buFontTx/>
              <a:buChar char="-"/>
            </a:pP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 smtClean="0"/>
              <a:t>Timing is very short now and we have to focus on what is specific to HTS (and what can be handle in a short time</a:t>
            </a:r>
            <a:r>
              <a:rPr lang="en-US" sz="1800" dirty="0" smtClean="0"/>
              <a:t>) : possibilities of delaying the milestone?</a:t>
            </a:r>
            <a:endParaRPr lang="en-US" sz="1800" dirty="0" smtClean="0"/>
          </a:p>
          <a:p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 smtClean="0"/>
              <a:t>Set-up the documents in the </a:t>
            </a:r>
            <a:r>
              <a:rPr lang="en-US" sz="1800" dirty="0" err="1" smtClean="0"/>
              <a:t>sharepoints</a:t>
            </a:r>
            <a:r>
              <a:rPr lang="en-US" sz="1800" dirty="0" smtClean="0"/>
              <a:t> environment : allow work in parallel to fill the report by involved peoples on each aspects.</a:t>
            </a:r>
            <a:endParaRPr lang="en-US" sz="1800" dirty="0"/>
          </a:p>
          <a:p>
            <a:pPr marL="285750" indent="-285750">
              <a:buFontTx/>
              <a:buChar char="-"/>
            </a:pPr>
            <a:endParaRPr lang="en-US" sz="1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6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1" y="6665909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759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list of HTS magnet</a:t>
            </a:r>
            <a:endParaRPr lang="en-US" dirty="0"/>
          </a:p>
        </p:txBody>
      </p:sp>
      <p:sp>
        <p:nvSpPr>
          <p:cNvPr id="6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1" y="6665909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5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450485"/>
              </p:ext>
            </p:extLst>
          </p:nvPr>
        </p:nvGraphicFramePr>
        <p:xfrm>
          <a:off x="294745" y="998538"/>
          <a:ext cx="8627535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79786">
                  <a:extLst>
                    <a:ext uri="{9D8B030D-6E8A-4147-A177-3AD203B41FA5}">
                      <a16:colId xmlns:a16="http://schemas.microsoft.com/office/drawing/2014/main" val="857920390"/>
                    </a:ext>
                  </a:extLst>
                </a:gridCol>
                <a:gridCol w="1216511">
                  <a:extLst>
                    <a:ext uri="{9D8B030D-6E8A-4147-A177-3AD203B41FA5}">
                      <a16:colId xmlns:a16="http://schemas.microsoft.com/office/drawing/2014/main" val="3810367080"/>
                    </a:ext>
                  </a:extLst>
                </a:gridCol>
                <a:gridCol w="631412">
                  <a:extLst>
                    <a:ext uri="{9D8B030D-6E8A-4147-A177-3AD203B41FA5}">
                      <a16:colId xmlns:a16="http://schemas.microsoft.com/office/drawing/2014/main" val="3608450117"/>
                    </a:ext>
                  </a:extLst>
                </a:gridCol>
                <a:gridCol w="3599826">
                  <a:extLst>
                    <a:ext uri="{9D8B030D-6E8A-4147-A177-3AD203B41FA5}">
                      <a16:colId xmlns:a16="http://schemas.microsoft.com/office/drawing/2014/main" val="984326359"/>
                    </a:ext>
                  </a:extLst>
                </a:gridCol>
              </a:tblGrid>
              <a:tr h="281566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/>
                        <a:t>Parameters</a:t>
                      </a:r>
                      <a:endParaRPr lang="it-IT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/>
                        <a:t>Values</a:t>
                      </a:r>
                      <a:endParaRPr lang="it-IT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/>
                        <a:t>unit</a:t>
                      </a:r>
                      <a:endParaRPr lang="it-IT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/>
                        <a:t>Comments</a:t>
                      </a:r>
                      <a:endParaRPr lang="it-IT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4625778"/>
                  </a:ext>
                </a:extLst>
              </a:tr>
              <a:tr h="2815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/>
                        <a:t>Magnet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type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CCT</a:t>
                      </a:r>
                      <a:endParaRPr lang="it-IT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8071581"/>
                  </a:ext>
                </a:extLst>
              </a:tr>
              <a:tr h="2815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/>
                        <a:t>Geometry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Straight</a:t>
                      </a:r>
                      <a:endParaRPr lang="it-IT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Combined function (no constrains on Quadrupole strength)</a:t>
                      </a:r>
                      <a:endParaRPr lang="it-IT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347227"/>
                  </a:ext>
                </a:extLst>
              </a:tr>
              <a:tr h="2815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Central </a:t>
                      </a:r>
                      <a:r>
                        <a:rPr lang="it-IT" sz="1600" dirty="0" err="1"/>
                        <a:t>magnetic</a:t>
                      </a:r>
                      <a:r>
                        <a:rPr lang="it-IT" sz="1600" dirty="0"/>
                        <a:t> field B</a:t>
                      </a:r>
                      <a:r>
                        <a:rPr lang="it-IT" sz="1600" baseline="-250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/>
                        <a:t>as </a:t>
                      </a:r>
                      <a:r>
                        <a:rPr lang="it-IT" sz="1600" dirty="0" smtClean="0"/>
                        <a:t>HITRI+ </a:t>
                      </a:r>
                      <a:r>
                        <a:rPr lang="it-IT" sz="1600" dirty="0"/>
                        <a:t>and SIGRUM </a:t>
                      </a:r>
                      <a:r>
                        <a:rPr lang="it-IT" sz="1600" dirty="0" smtClean="0"/>
                        <a:t>demostrators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No specific</a:t>
                      </a:r>
                      <a:r>
                        <a:rPr lang="it-IT" sz="1600" baseline="0" dirty="0" smtClean="0"/>
                        <a:t> field quality at this stage?</a:t>
                      </a:r>
                      <a:endParaRPr lang="it-IT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8715204"/>
                  </a:ext>
                </a:extLst>
              </a:tr>
              <a:tr h="2815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/>
                        <a:t>Magnetic</a:t>
                      </a:r>
                      <a:r>
                        <a:rPr lang="it-IT" sz="1600" dirty="0"/>
                        <a:t> and </a:t>
                      </a:r>
                      <a:r>
                        <a:rPr lang="it-IT" sz="1600" dirty="0" err="1"/>
                        <a:t>physical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length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/>
                        <a:t>0.8, 1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5018209"/>
                  </a:ext>
                </a:extLst>
              </a:tr>
              <a:tr h="2815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Bore</a:t>
                      </a:r>
                      <a:r>
                        <a:rPr lang="it-IT" sz="1600" baseline="0" dirty="0"/>
                        <a:t> </a:t>
                      </a:r>
                      <a:r>
                        <a:rPr lang="it-IT" sz="1600" baseline="0" dirty="0" err="1"/>
                        <a:t>diameter</a:t>
                      </a:r>
                      <a:r>
                        <a:rPr lang="it-IT" sz="1600" baseline="0" dirty="0"/>
                        <a:t> 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80</a:t>
                      </a:r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as HITRI+ and SIGRUM demostrators</a:t>
                      </a:r>
                      <a:endParaRPr lang="it-IT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5748502"/>
                  </a:ext>
                </a:extLst>
              </a:tr>
              <a:tr h="2815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dB/</a:t>
                      </a:r>
                      <a:r>
                        <a:rPr lang="it-IT" sz="1600" dirty="0" err="1"/>
                        <a:t>dt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/>
                        <a:t>0.4</a:t>
                      </a:r>
                      <a:r>
                        <a:rPr lang="it-IT" sz="1600" b="1" baseline="0" dirty="0"/>
                        <a:t> </a:t>
                      </a:r>
                      <a:endParaRPr lang="it-IT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T/s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as HITRI+ and SIGRUM demostrators</a:t>
                      </a:r>
                      <a:endParaRPr lang="it-IT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6167370"/>
                  </a:ext>
                </a:extLst>
              </a:tr>
              <a:tr h="2815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/>
                        <a:t>Operation</a:t>
                      </a:r>
                      <a:r>
                        <a:rPr lang="it-IT" sz="1600" dirty="0"/>
                        <a:t> temperature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4.7, 10, 20</a:t>
                      </a:r>
                      <a:endParaRPr lang="it-IT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Helium gas +</a:t>
                      </a:r>
                      <a:r>
                        <a:rPr lang="it-IT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it-IT" sz="1600" baseline="0" dirty="0" smtClean="0">
                          <a:solidFill>
                            <a:srgbClr val="FF0000"/>
                          </a:solidFill>
                        </a:rPr>
                        <a:t>Cryocoolers ?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aseline="0" dirty="0" smtClean="0">
                          <a:solidFill>
                            <a:srgbClr val="FF0000"/>
                          </a:solidFill>
                        </a:rPr>
                        <a:t>Conduction cooled + cryocoolers ?</a:t>
                      </a:r>
                      <a:endParaRPr lang="it-IT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6657967"/>
                  </a:ext>
                </a:extLst>
              </a:tr>
              <a:tr h="2815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Loadline margin (@4.7 </a:t>
                      </a:r>
                      <a:r>
                        <a:rPr lang="it-IT" sz="1600" dirty="0" smtClean="0"/>
                        <a:t>K, 10 K, 20 K) </a:t>
                      </a:r>
                      <a:r>
                        <a:rPr lang="it-IT" sz="1600" dirty="0"/>
                        <a:t>static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FF0000"/>
                          </a:solidFill>
                        </a:rPr>
                        <a:t>20-25 ?</a:t>
                      </a:r>
                      <a:endParaRPr lang="it-IT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>
                          <a:solidFill>
                            <a:srgbClr val="FF0000"/>
                          </a:solidFill>
                        </a:rPr>
                        <a:t>Design at 20 K with lower margin</a:t>
                      </a:r>
                      <a:r>
                        <a:rPr lang="it-IT" sz="1600" baseline="0" dirty="0" smtClean="0">
                          <a:solidFill>
                            <a:srgbClr val="FF0000"/>
                          </a:solidFill>
                        </a:rPr>
                        <a:t> ?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aseline="0" dirty="0" smtClean="0">
                          <a:solidFill>
                            <a:srgbClr val="FF0000"/>
                          </a:solidFill>
                        </a:rPr>
                        <a:t>Keep the margin at lower temperature?</a:t>
                      </a:r>
                      <a:endParaRPr lang="it-IT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9892504"/>
                  </a:ext>
                </a:extLst>
              </a:tr>
              <a:tr h="2815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/>
                        <a:t>Superconductor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ReBCO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Strategy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with the cable? Stack / complex cable, delay/cost ?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140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008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107441" y="232465"/>
            <a:ext cx="4395374" cy="379192"/>
          </a:xfrm>
        </p:spPr>
        <p:txBody>
          <a:bodyPr/>
          <a:lstStyle/>
          <a:p>
            <a:r>
              <a:rPr lang="en-US" dirty="0" smtClean="0"/>
              <a:t>CDR content ?	</a:t>
            </a:r>
            <a:endParaRPr lang="en-US" dirty="0"/>
          </a:p>
        </p:txBody>
      </p:sp>
      <p:sp>
        <p:nvSpPr>
          <p:cNvPr id="9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1" y="6665909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90538" y="952500"/>
            <a:ext cx="803116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u="sng" dirty="0" smtClean="0"/>
              <a:t>Focus on what is specific to the REBCO HTS conductor </a:t>
            </a:r>
            <a:r>
              <a:rPr lang="en-US" sz="1800" dirty="0" smtClean="0"/>
              <a:t>:</a:t>
            </a:r>
          </a:p>
          <a:p>
            <a:pPr marL="285750" indent="-285750" algn="l">
              <a:buFontTx/>
              <a:buChar char="-"/>
            </a:pPr>
            <a:r>
              <a:rPr lang="en-US" sz="1800" dirty="0" smtClean="0"/>
              <a:t>High AC losses (current redistribution in the tapes) </a:t>
            </a:r>
          </a:p>
          <a:p>
            <a:pPr marL="285750" indent="-285750" algn="l">
              <a:buFontTx/>
              <a:buChar char="-"/>
            </a:pPr>
            <a:r>
              <a:rPr lang="en-US" sz="1800" dirty="0" smtClean="0"/>
              <a:t>No </a:t>
            </a:r>
            <a:r>
              <a:rPr lang="en-US" sz="1800" dirty="0" err="1" smtClean="0"/>
              <a:t>hardway</a:t>
            </a:r>
            <a:r>
              <a:rPr lang="en-US" sz="1800" dirty="0" smtClean="0"/>
              <a:t> bending </a:t>
            </a:r>
            <a:r>
              <a:rPr lang="en-US" sz="1800" dirty="0" smtClean="0">
                <a:sym typeface="Wingdings" panose="05000000000000000000" pitchFamily="2" charset="2"/>
              </a:rPr>
              <a:t> specific designs / former / grooves</a:t>
            </a:r>
          </a:p>
          <a:p>
            <a:pPr marL="285750" indent="-285750" algn="l">
              <a:buFontTx/>
              <a:buChar char="-"/>
            </a:pPr>
            <a:r>
              <a:rPr lang="en-US" sz="1800" dirty="0" smtClean="0">
                <a:sym typeface="Wingdings" panose="05000000000000000000" pitchFamily="2" charset="2"/>
              </a:rPr>
              <a:t>High stability but complex protection : only hotspot study ?</a:t>
            </a:r>
          </a:p>
          <a:p>
            <a:pPr marL="285750" indent="-285750" algn="l">
              <a:buFontTx/>
              <a:buChar char="-"/>
            </a:pPr>
            <a:endParaRPr lang="en-US" sz="1800" dirty="0">
              <a:sym typeface="Wingdings" panose="05000000000000000000" pitchFamily="2" charset="2"/>
            </a:endParaRPr>
          </a:p>
          <a:p>
            <a:pPr algn="l"/>
            <a:endParaRPr lang="en-US" sz="1800" dirty="0" smtClean="0">
              <a:sym typeface="Wingdings" panose="05000000000000000000" pitchFamily="2" charset="2"/>
            </a:endParaRPr>
          </a:p>
          <a:p>
            <a:pPr algn="l"/>
            <a:r>
              <a:rPr lang="en-US" sz="1800" u="sng" dirty="0" smtClean="0">
                <a:sym typeface="Wingdings" panose="05000000000000000000" pitchFamily="2" charset="2"/>
              </a:rPr>
              <a:t>Include what is similar to LTS ?</a:t>
            </a:r>
          </a:p>
          <a:p>
            <a:pPr marL="285750" indent="-285750" algn="l">
              <a:buFontTx/>
              <a:buChar char="-"/>
            </a:pPr>
            <a:r>
              <a:rPr lang="en-US" sz="1800" dirty="0" smtClean="0">
                <a:sym typeface="Wingdings" panose="05000000000000000000" pitchFamily="2" charset="2"/>
              </a:rPr>
              <a:t>AC losses in the former</a:t>
            </a:r>
          </a:p>
          <a:p>
            <a:pPr marL="285750" indent="-285750" algn="l">
              <a:buFontTx/>
              <a:buChar char="-"/>
            </a:pPr>
            <a:r>
              <a:rPr lang="en-US" sz="1800" dirty="0" smtClean="0">
                <a:sym typeface="Wingdings" panose="05000000000000000000" pitchFamily="2" charset="2"/>
              </a:rPr>
              <a:t>Mechanics</a:t>
            </a:r>
          </a:p>
          <a:p>
            <a:pPr marL="285750" indent="-285750" algn="l">
              <a:buFontTx/>
              <a:buChar char="-"/>
            </a:pPr>
            <a:endParaRPr lang="en-US" sz="1800" dirty="0" smtClean="0"/>
          </a:p>
          <a:p>
            <a:pPr algn="l"/>
            <a:r>
              <a:rPr lang="en-US" sz="1800" u="sng" dirty="0" smtClean="0"/>
              <a:t>Cable choice </a:t>
            </a:r>
            <a:r>
              <a:rPr lang="en-US" sz="1800" dirty="0" smtClean="0"/>
              <a:t>: too </a:t>
            </a:r>
            <a:r>
              <a:rPr lang="en-US" sz="1800" dirty="0" smtClean="0"/>
              <a:t>early (maybe a short list?)</a:t>
            </a:r>
            <a:endParaRPr lang="en-US" sz="1800" dirty="0" smtClean="0"/>
          </a:p>
          <a:p>
            <a:pPr algn="l"/>
            <a:endParaRPr lang="en-US" sz="1800" dirty="0"/>
          </a:p>
          <a:p>
            <a:pPr algn="l"/>
            <a:r>
              <a:rPr lang="en-US" sz="1800" u="sng" dirty="0" smtClean="0"/>
              <a:t>What can not be addressed in this report :</a:t>
            </a:r>
          </a:p>
          <a:p>
            <a:pPr algn="l"/>
            <a:endParaRPr lang="en-US" sz="1800" dirty="0"/>
          </a:p>
          <a:p>
            <a:pPr marL="285750" indent="-285750" algn="l">
              <a:buFontTx/>
              <a:buChar char="-"/>
            </a:pPr>
            <a:r>
              <a:rPr lang="en-US" sz="1800" dirty="0" smtClean="0"/>
              <a:t>Cryogenics design : require the losses study</a:t>
            </a:r>
          </a:p>
          <a:p>
            <a:pPr marL="285750" indent="-285750" algn="l">
              <a:buFontTx/>
              <a:buChar char="-"/>
            </a:pPr>
            <a:r>
              <a:rPr lang="en-US" sz="1800" dirty="0" smtClean="0"/>
              <a:t>AC losses /transient: require cable geometry and dedicated modelling</a:t>
            </a:r>
          </a:p>
          <a:p>
            <a:pPr marL="285750" indent="-285750" algn="l">
              <a:buFontTx/>
              <a:buChar char="-"/>
            </a:pPr>
            <a:endParaRPr lang="en-US" sz="1800" dirty="0" smtClean="0"/>
          </a:p>
          <a:p>
            <a:pPr marL="285750" indent="-285750" algn="l">
              <a:buFontTx/>
              <a:buChar char="-"/>
            </a:pPr>
            <a:endParaRPr lang="en-US" sz="1800" dirty="0" smtClean="0"/>
          </a:p>
          <a:p>
            <a:pPr marL="285750" indent="-285750" algn="l">
              <a:buFontTx/>
              <a:buChar char="-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58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107441" y="232465"/>
            <a:ext cx="4395374" cy="379192"/>
          </a:xfrm>
        </p:spPr>
        <p:txBody>
          <a:bodyPr/>
          <a:lstStyle/>
          <a:p>
            <a:r>
              <a:rPr lang="en-US" dirty="0" smtClean="0"/>
              <a:t>CDR plan (tentative)	</a:t>
            </a:r>
            <a:endParaRPr lang="en-US" dirty="0"/>
          </a:p>
        </p:txBody>
      </p:sp>
      <p:sp>
        <p:nvSpPr>
          <p:cNvPr id="9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1" y="6665909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05328" y="939800"/>
            <a:ext cx="833543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2000" u="sng" dirty="0" smtClean="0"/>
              <a:t>Introduction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2000" u="sng" dirty="0" smtClean="0"/>
              <a:t>HTS magnet set of parameters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2000" u="sng" dirty="0" smtClean="0"/>
              <a:t>Magnetic design </a:t>
            </a:r>
          </a:p>
          <a:p>
            <a:pPr marL="981517" lvl="1" indent="-342900">
              <a:buFont typeface="+mj-lt"/>
              <a:buAutoNum type="arabicPeriod"/>
            </a:pPr>
            <a:r>
              <a:rPr lang="en-US" sz="2000" dirty="0" smtClean="0"/>
              <a:t>Conductor </a:t>
            </a:r>
            <a:r>
              <a:rPr lang="en-US" sz="2000" dirty="0" smtClean="0"/>
              <a:t>assumptions </a:t>
            </a:r>
            <a:r>
              <a:rPr lang="en-US" sz="2000" dirty="0" smtClean="0"/>
              <a:t>(performances, geometry…)</a:t>
            </a:r>
          </a:p>
          <a:p>
            <a:pPr marL="981517" lvl="1" indent="-342900">
              <a:buFont typeface="+mj-lt"/>
              <a:buAutoNum type="arabicPeriod"/>
            </a:pPr>
            <a:r>
              <a:rPr lang="en-US" sz="2000" dirty="0" smtClean="0"/>
              <a:t>Design </a:t>
            </a:r>
            <a:r>
              <a:rPr lang="en-US" sz="2000" dirty="0" smtClean="0"/>
              <a:t>assumptions </a:t>
            </a:r>
            <a:r>
              <a:rPr lang="en-US" sz="2000" dirty="0" smtClean="0"/>
              <a:t>(saturated tapes, no </a:t>
            </a:r>
            <a:r>
              <a:rPr lang="en-US" sz="2000" dirty="0" err="1" smtClean="0"/>
              <a:t>hardway</a:t>
            </a:r>
            <a:r>
              <a:rPr lang="en-US" sz="2000" dirty="0" smtClean="0"/>
              <a:t> bending, margin vs temperature…)</a:t>
            </a:r>
          </a:p>
          <a:p>
            <a:pPr marL="981517" lvl="1" indent="-342900">
              <a:buFont typeface="+mj-lt"/>
              <a:buAutoNum type="arabicPeriod"/>
            </a:pPr>
            <a:r>
              <a:rPr lang="en-US" sz="2000" dirty="0" smtClean="0"/>
              <a:t>Proposed design with and without quadrupole </a:t>
            </a:r>
            <a:r>
              <a:rPr lang="en-US" sz="2000" dirty="0" smtClean="0"/>
              <a:t>function</a:t>
            </a: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u="sng" dirty="0" smtClean="0"/>
              <a:t>HTS REBCO specificities in the design</a:t>
            </a:r>
          </a:p>
          <a:p>
            <a:pPr marL="981517" lvl="1" indent="-342900">
              <a:buFont typeface="+mj-lt"/>
              <a:buAutoNum type="arabicPeriod"/>
            </a:pPr>
            <a:r>
              <a:rPr lang="en-US" sz="2000" dirty="0" smtClean="0"/>
              <a:t>Cable possibilities and short list</a:t>
            </a:r>
          </a:p>
          <a:p>
            <a:pPr marL="981517" lvl="1" indent="-342900">
              <a:buFont typeface="+mj-lt"/>
              <a:buAutoNum type="arabicPeriod"/>
            </a:pPr>
            <a:r>
              <a:rPr lang="en-US" sz="2000" dirty="0" smtClean="0"/>
              <a:t>Protection : Adiabatic </a:t>
            </a:r>
            <a:r>
              <a:rPr lang="en-US" sz="2000" dirty="0" smtClean="0"/>
              <a:t>hotspot </a:t>
            </a:r>
            <a:endParaRPr lang="en-US" sz="2000" dirty="0" smtClean="0"/>
          </a:p>
          <a:p>
            <a:pPr marL="981517" lvl="1" indent="-342900">
              <a:buFont typeface="+mj-lt"/>
              <a:buAutoNum type="arabicPeriod"/>
            </a:pP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u="sng" dirty="0" smtClean="0"/>
              <a:t>Cable possibilities and short list </a:t>
            </a:r>
            <a:r>
              <a:rPr lang="en-US" sz="2000" dirty="0" smtClean="0"/>
              <a:t>(twisted stack, CORC, </a:t>
            </a:r>
            <a:r>
              <a:rPr lang="en-US" sz="2000" dirty="0" err="1" smtClean="0"/>
              <a:t>Roebel</a:t>
            </a:r>
            <a:r>
              <a:rPr lang="en-US" sz="2000" dirty="0" smtClean="0"/>
              <a:t>…)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u="sng" dirty="0" smtClean="0"/>
              <a:t>Mechanics </a:t>
            </a:r>
            <a:r>
              <a:rPr lang="en-US" sz="2000" dirty="0" smtClean="0"/>
              <a:t>: (similar to LTS work)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u="sng" dirty="0"/>
              <a:t>F</a:t>
            </a:r>
            <a:r>
              <a:rPr lang="en-US" sz="2000" u="sng" dirty="0" smtClean="0"/>
              <a:t>ormer </a:t>
            </a:r>
            <a:r>
              <a:rPr lang="en-US" sz="2000" dirty="0" smtClean="0"/>
              <a:t>(similar to LTS </a:t>
            </a:r>
            <a:r>
              <a:rPr lang="en-US" sz="2000" dirty="0" smtClean="0"/>
              <a:t>work with specific grooves?)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Missing elements ?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9100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to do and participants list</a:t>
            </a:r>
            <a:endParaRPr lang="en-US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987194"/>
              </p:ext>
            </p:extLst>
          </p:nvPr>
        </p:nvGraphicFramePr>
        <p:xfrm>
          <a:off x="358775" y="818198"/>
          <a:ext cx="8366125" cy="5074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70240">
                  <a:extLst>
                    <a:ext uri="{9D8B030D-6E8A-4147-A177-3AD203B41FA5}">
                      <a16:colId xmlns:a16="http://schemas.microsoft.com/office/drawing/2014/main" val="1894163582"/>
                    </a:ext>
                  </a:extLst>
                </a:gridCol>
                <a:gridCol w="2952540">
                  <a:extLst>
                    <a:ext uri="{9D8B030D-6E8A-4147-A177-3AD203B41FA5}">
                      <a16:colId xmlns:a16="http://schemas.microsoft.com/office/drawing/2014/main" val="1287152948"/>
                    </a:ext>
                  </a:extLst>
                </a:gridCol>
                <a:gridCol w="2843345">
                  <a:extLst>
                    <a:ext uri="{9D8B030D-6E8A-4147-A177-3AD203B41FA5}">
                      <a16:colId xmlns:a16="http://schemas.microsoft.com/office/drawing/2014/main" val="287726538"/>
                    </a:ext>
                  </a:extLst>
                </a:gridCol>
              </a:tblGrid>
              <a:tr h="34142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Aspect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Who?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When?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34277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Magnetic design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3771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Cable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7699085"/>
                  </a:ext>
                </a:extLst>
              </a:tr>
              <a:tr h="2130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Protection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41450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Mechanics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3083691"/>
                  </a:ext>
                </a:extLst>
              </a:tr>
              <a:tr h="5920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Former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41918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9171296"/>
                  </a:ext>
                </a:extLst>
              </a:tr>
              <a:tr h="5920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6637567"/>
                  </a:ext>
                </a:extLst>
              </a:tr>
            </a:tbl>
          </a:graphicData>
        </a:graphic>
      </p:graphicFrame>
      <p:sp>
        <p:nvSpPr>
          <p:cNvPr id="7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1" y="6665909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7313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210601_CEA_IRFU_2021.potx" id="{9326A4B4-B5D1-4986-8BCC-78AD1063FF6F}" vid="{E3D5C659-FF64-4A72-84B2-FB32A566A8CE}"/>
    </a:ext>
  </a:extLst>
</a:theme>
</file>

<file path=ppt/theme/theme2.xml><?xml version="1.0" encoding="utf-8"?>
<a:theme xmlns:a="http://schemas.openxmlformats.org/drawingml/2006/main" name="Template CEA 2019 Clair">
  <a:themeElements>
    <a:clrScheme name="CEA Défaut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BC42"/>
      </a:accent1>
      <a:accent2>
        <a:srgbClr val="D81159"/>
      </a:accent2>
      <a:accent3>
        <a:srgbClr val="8F2D56"/>
      </a:accent3>
      <a:accent4>
        <a:srgbClr val="689B42"/>
      </a:accent4>
      <a:accent5>
        <a:srgbClr val="218380"/>
      </a:accent5>
      <a:accent6>
        <a:srgbClr val="FFD29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210601_CEA_IRFU_2021.potx" id="{9326A4B4-B5D1-4986-8BCC-78AD1063FF6F}" vid="{EEECD89F-69FB-4D92-B7F5-86D0AFDCDFB0}"/>
    </a:ext>
  </a:extLst>
</a:theme>
</file>

<file path=ppt/theme/theme3.xml><?xml version="1.0" encoding="utf-8"?>
<a:theme xmlns:a="http://schemas.openxmlformats.org/drawingml/2006/main" name="Template CEA 2019 Bleu">
  <a:themeElements>
    <a:clrScheme name="CEA Bleu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49728C"/>
      </a:accent1>
      <a:accent2>
        <a:srgbClr val="689BA6"/>
      </a:accent2>
      <a:accent3>
        <a:srgbClr val="C2F2F2"/>
      </a:accent3>
      <a:accent4>
        <a:srgbClr val="273D40"/>
      </a:accent4>
      <a:accent5>
        <a:srgbClr val="0084B4"/>
      </a:accent5>
      <a:accent6>
        <a:srgbClr val="93E2F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210601_CEA_IRFU_2021.potx" id="{9326A4B4-B5D1-4986-8BCC-78AD1063FF6F}" vid="{1D212877-DCBD-4678-90D6-F2A54D75D2EC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95E45C-96CD-4B8B-A608-7C5E76B37C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6C4233-EA21-4292-B391-09F7550CF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4B0D5B4-4CC6-4497-9BFB-91C4C64EBEC9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6819</TotalTime>
  <Words>466</Words>
  <Application>Microsoft Office PowerPoint</Application>
  <PresentationFormat>Affichage à l'écran (4:3)</PresentationFormat>
  <Paragraphs>106</Paragraphs>
  <Slides>6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Wingdings</vt:lpstr>
      <vt:lpstr>Wingdings 3</vt:lpstr>
      <vt:lpstr>Template CEA 2019 Défaut</vt:lpstr>
      <vt:lpstr>Template CEA 2019 Clair</vt:lpstr>
      <vt:lpstr>Template CEA 2019 Bleu</vt:lpstr>
      <vt:lpstr>Présentation PowerPoint</vt:lpstr>
      <vt:lpstr>January 13th meeting feedback </vt:lpstr>
      <vt:lpstr>Parameter list of HTS magnet</vt:lpstr>
      <vt:lpstr>CDR content ? </vt:lpstr>
      <vt:lpstr>CDR plan (tentative) </vt:lpstr>
      <vt:lpstr>Work to do and participants list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Thibault LECREVISSE</dc:creator>
  <cp:lastModifiedBy>LECREVISSE Thibault</cp:lastModifiedBy>
  <cp:revision>263</cp:revision>
  <cp:lastPrinted>2021-07-05T13:59:47Z</cp:lastPrinted>
  <dcterms:created xsi:type="dcterms:W3CDTF">2021-05-19T19:18:10Z</dcterms:created>
  <dcterms:modified xsi:type="dcterms:W3CDTF">2022-01-20T06:46:13Z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