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363" r:id="rId4"/>
    <p:sldId id="364" r:id="rId5"/>
    <p:sldId id="365" r:id="rId6"/>
    <p:sldId id="366" r:id="rId7"/>
    <p:sldId id="367" r:id="rId8"/>
    <p:sldId id="368" r:id="rId9"/>
    <p:sldId id="370" r:id="rId10"/>
    <p:sldId id="371" r:id="rId11"/>
    <p:sldId id="369" r:id="rId12"/>
    <p:sldId id="260" r:id="rId13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ia Tavares Coutinho Borges De Sousa" initials="PTCBDS" lastIdx="0" clrIdx="0">
    <p:extLst>
      <p:ext uri="{19B8F6BF-5375-455C-9EA6-DF929625EA0E}">
        <p15:presenceInfo xmlns:p15="http://schemas.microsoft.com/office/powerpoint/2012/main" userId="S-1-5-21-1526224874-1540688658-1361462980-4375995" providerId="AD"/>
      </p:ext>
    </p:extLst>
  </p:cmAuthor>
  <p:cmAuthor id="2" name="Maria Asuncion Barba Higueras" initials="MABH" lastIdx="1" clrIdx="1">
    <p:extLst>
      <p:ext uri="{19B8F6BF-5375-455C-9EA6-DF929625EA0E}">
        <p15:presenceInfo xmlns:p15="http://schemas.microsoft.com/office/powerpoint/2012/main" userId="S::maria.asuncion.barba.higueras@cern.ch::67be37e7-86f1-45c2-996b-475e2ada2d5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2093"/>
    <a:srgbClr val="FF85FF"/>
    <a:srgbClr val="0DC50D"/>
    <a:srgbClr val="993300"/>
    <a:srgbClr val="1E5AAE"/>
    <a:srgbClr val="CCCC00"/>
    <a:srgbClr val="FF7300"/>
    <a:srgbClr val="FFFFCC"/>
    <a:srgbClr val="CC6600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75" autoAdjust="0"/>
    <p:restoredTop sz="95304" autoAdjust="0"/>
  </p:normalViewPr>
  <p:slideViewPr>
    <p:cSldViewPr snapToGrid="0" snapToObjects="1">
      <p:cViewPr varScale="1">
        <p:scale>
          <a:sx n="94" d="100"/>
          <a:sy n="94" d="100"/>
        </p:scale>
        <p:origin x="1688" y="1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4063F-3AD8-4D2E-BF4F-E1FADB0E4F92}" type="datetimeFigureOut">
              <a:rPr lang="en-GB" smtClean="0"/>
              <a:t>26/01/2022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3039B-E80D-46A2-96F8-0C7EA194608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71527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8733A-5F73-489D-A7AF-273B5AF1706E}" type="datetimeFigureOut">
              <a:rPr lang="en-GB" smtClean="0"/>
              <a:t>26/01/2022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57ADB-1F76-4F74-AC5A-2259D7247037}" type="slidenum">
              <a:rPr lang="en-GB" smtClean="0"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312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518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9225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925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1226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671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1905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784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7027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1132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340000"/>
            <a:ext cx="8280000" cy="540000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>
            <a:lvl1pPr>
              <a:defRPr sz="1200"/>
            </a:lvl1pPr>
          </a:lstStyle>
          <a:p>
            <a:fld id="{EC9470CA-3C64-4E71-BC8A-BDD7DC9CB4F3}" type="datetime1">
              <a:rPr lang="fr-FR" smtClean="0"/>
              <a:t>26/01/2022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dirty="0"/>
              <a:t>TE/CRG-CI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78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2000" y="180000"/>
            <a:ext cx="8280000" cy="54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D393C-C59E-452B-8012-4177524B9D41}" type="datetime1">
              <a:rPr lang="fr-FR" smtClean="0"/>
              <a:t>26/01/2022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‹Nº›</a:t>
            </a:fld>
            <a:r>
              <a:rPr lang="en-US" dirty="0"/>
              <a:t>/19</a:t>
            </a:r>
          </a:p>
        </p:txBody>
      </p:sp>
    </p:spTree>
    <p:extLst>
      <p:ext uri="{BB962C8B-B14F-4D97-AF65-F5344CB8AC3E}">
        <p14:creationId xmlns:p14="http://schemas.microsoft.com/office/powerpoint/2010/main" val="15013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2000" y="1080000"/>
            <a:ext cx="8280000" cy="468000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>
            <a:lvl1pPr>
              <a:defRPr sz="1200"/>
            </a:lvl1pPr>
          </a:lstStyle>
          <a:p>
            <a:fld id="{71E4ED36-495C-4904-83A1-1F0570872AF1}" type="datetime1">
              <a:rPr lang="fr-FR" smtClean="0"/>
              <a:t>26/01/2022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TE/CRG-CI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17329" y="6356350"/>
            <a:ext cx="669471" cy="365125"/>
          </a:xfrm>
        </p:spPr>
        <p:txBody>
          <a:bodyPr/>
          <a:lstStyle>
            <a:lvl1pPr>
              <a:defRPr sz="1200"/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r>
              <a:rPr lang="en-US" dirty="0"/>
              <a:t>/XX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/>
              <a:t>Click to edit headline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32000" y="1080000"/>
            <a:ext cx="8280000" cy="4680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/>
              <a:t>Click to edit text</a:t>
            </a:r>
          </a:p>
          <a:p>
            <a:pPr lvl="1" eaLnBrk="1" latinLnBrk="0" hangingPunct="1"/>
            <a:r>
              <a:rPr kumimoji="0" lang="en-US" noProof="0" dirty="0"/>
              <a:t>Second line</a:t>
            </a:r>
          </a:p>
          <a:p>
            <a:pPr lvl="2" eaLnBrk="1" latinLnBrk="0" hangingPunct="1"/>
            <a:r>
              <a:rPr kumimoji="0" lang="en-US" noProof="0" dirty="0"/>
              <a:t>Third line</a:t>
            </a:r>
          </a:p>
          <a:p>
            <a:pPr lvl="3" eaLnBrk="1" latinLnBrk="0" hangingPunct="1"/>
            <a:r>
              <a:rPr kumimoji="0" lang="en-US" noProof="0" dirty="0"/>
              <a:t>Fourth line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82123-F12C-4825-9A23-FA3E1D81B5FB}" type="datetime1">
              <a:rPr lang="fr-FR" smtClean="0"/>
              <a:t>26/01/2022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TE/CRG-CI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20793" y="6356350"/>
            <a:ext cx="666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r>
              <a:rPr lang="en-US" dirty="0"/>
              <a:t>/19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32000" y="720000"/>
            <a:ext cx="82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80" r:id="rId3"/>
    <p:sldLayoutId id="2147483662" r:id="rId4"/>
    <p:sldLayoutId id="2147483678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0"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 baseline="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 panose="05000000000000000000" pitchFamily="2" charset="2"/>
        <a:buChar char="q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jpeg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02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GB" dirty="0"/>
              <a:t>High-density signal feedthroughs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r>
              <a:rPr lang="en-US" dirty="0"/>
              <a:t>/10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E11F971-75DF-8542-A843-AEB24FA5A5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0" t="15186" r="13890" b="11234"/>
          <a:stretch/>
        </p:blipFill>
        <p:spPr>
          <a:xfrm>
            <a:off x="245478" y="3415251"/>
            <a:ext cx="3773272" cy="260285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A8E32A5-43CD-094E-8F53-05481DEFFB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3" t="15556" r="14027" b="32593"/>
          <a:stretch/>
        </p:blipFill>
        <p:spPr>
          <a:xfrm>
            <a:off x="1356418" y="2183537"/>
            <a:ext cx="2662332" cy="1690369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85FF4BC-5464-40F3-AFFA-BF84A6D8F753}"/>
              </a:ext>
            </a:extLst>
          </p:cNvPr>
          <p:cNvSpPr txBox="1">
            <a:spLocks/>
          </p:cNvSpPr>
          <p:nvPr/>
        </p:nvSpPr>
        <p:spPr>
          <a:xfrm>
            <a:off x="432000" y="832418"/>
            <a:ext cx="8712000" cy="107579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3A1"/>
              </a:buClr>
              <a:buNone/>
            </a:pPr>
            <a:r>
              <a:rPr lang="en-GB" sz="2000" u="sng" dirty="0">
                <a:solidFill>
                  <a:schemeClr val="accent6"/>
                </a:solidFill>
              </a:rPr>
              <a:t>Experiments:</a:t>
            </a: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GB" sz="2400" b="1" baseline="30000" dirty="0">
              <a:solidFill>
                <a:schemeClr val="accent6"/>
              </a:solidFill>
              <a:sym typeface="Wingdings" pitchFamily="2" charset="2"/>
            </a:endParaRPr>
          </a:p>
        </p:txBody>
      </p:sp>
      <p:pic>
        <p:nvPicPr>
          <p:cNvPr id="15" name="Imagen 4">
            <a:extLst>
              <a:ext uri="{FF2B5EF4-FFF2-40B4-BE49-F238E27FC236}">
                <a16:creationId xmlns:a16="http://schemas.microsoft.com/office/drawing/2014/main" id="{B66BF9D8-3564-4C0C-9DF5-77D06BBB9BA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8" t="15185" r="15370" b="18889"/>
          <a:stretch/>
        </p:blipFill>
        <p:spPr>
          <a:xfrm rot="5400000">
            <a:off x="4411011" y="3435242"/>
            <a:ext cx="2895601" cy="2141624"/>
          </a:xfrm>
          <a:prstGeom prst="rect">
            <a:avLst/>
          </a:prstGeom>
        </p:spPr>
      </p:pic>
      <p:cxnSp>
        <p:nvCxnSpPr>
          <p:cNvPr id="16" name="Straight Connector 3">
            <a:extLst>
              <a:ext uri="{FF2B5EF4-FFF2-40B4-BE49-F238E27FC236}">
                <a16:creationId xmlns:a16="http://schemas.microsoft.com/office/drawing/2014/main" id="{EC64E334-C747-4961-8FBA-705A373A5D29}"/>
              </a:ext>
            </a:extLst>
          </p:cNvPr>
          <p:cNvCxnSpPr/>
          <p:nvPr/>
        </p:nvCxnSpPr>
        <p:spPr>
          <a:xfrm>
            <a:off x="4571997" y="1194132"/>
            <a:ext cx="0" cy="4680000"/>
          </a:xfrm>
          <a:prstGeom prst="straightConnector1">
            <a:avLst/>
          </a:prstGeom>
          <a:noFill/>
          <a:ln w="6345" cap="flat">
            <a:solidFill>
              <a:schemeClr val="accent6"/>
            </a:solidFill>
            <a:prstDash val="solid"/>
            <a:miter/>
          </a:ln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10DCC0B-988E-4165-8250-58563571E446}"/>
              </a:ext>
            </a:extLst>
          </p:cNvPr>
          <p:cNvSpPr txBox="1"/>
          <p:nvPr/>
        </p:nvSpPr>
        <p:spPr>
          <a:xfrm>
            <a:off x="481673" y="1370315"/>
            <a:ext cx="3989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SS + epo-tek glue + Kapton strips and ATLAS strip cables + welding</a:t>
            </a:r>
          </a:p>
          <a:p>
            <a:endParaRPr lang="en-GB" sz="1200" dirty="0"/>
          </a:p>
        </p:txBody>
      </p:sp>
      <p:pic>
        <p:nvPicPr>
          <p:cNvPr id="13" name="Picture 12" descr="Text, letter&#10;&#10;Description automatically generated">
            <a:extLst>
              <a:ext uri="{FF2B5EF4-FFF2-40B4-BE49-F238E27FC236}">
                <a16:creationId xmlns:a16="http://schemas.microsoft.com/office/drawing/2014/main" id="{441A990D-E0BC-4DF9-A802-AA18E9696AA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20" t="15906" r="18069" b="27169"/>
          <a:stretch/>
        </p:blipFill>
        <p:spPr>
          <a:xfrm rot="5400000">
            <a:off x="6781549" y="2015308"/>
            <a:ext cx="2209842" cy="20241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86E8534-B0C5-42FF-A9CF-D9E7F64AEC40}"/>
              </a:ext>
            </a:extLst>
          </p:cNvPr>
          <p:cNvSpPr txBox="1"/>
          <p:nvPr/>
        </p:nvSpPr>
        <p:spPr>
          <a:xfrm>
            <a:off x="4672434" y="1370313"/>
            <a:ext cx="3011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G11 + epo-tek glue + Kapton strips and ATLAS strip cables + indium seal</a:t>
            </a:r>
          </a:p>
          <a:p>
            <a:endParaRPr lang="en-GB" sz="1200" u="sng" dirty="0"/>
          </a:p>
        </p:txBody>
      </p:sp>
      <p:pic>
        <p:nvPicPr>
          <p:cNvPr id="2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116ED1C0-B7FE-4D70-BA6A-692C7E8E14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8322" y="4302027"/>
            <a:ext cx="1264941" cy="1269165"/>
          </a:xfrm>
          <a:prstGeom prst="rect">
            <a:avLst/>
          </a:prstGeom>
        </p:spPr>
      </p:pic>
      <p:sp>
        <p:nvSpPr>
          <p:cNvPr id="22" name="TextBox 37">
            <a:extLst>
              <a:ext uri="{FF2B5EF4-FFF2-40B4-BE49-F238E27FC236}">
                <a16:creationId xmlns:a16="http://schemas.microsoft.com/office/drawing/2014/main" id="{4AD1FB4D-449C-49CE-8670-7E4CBDE0DD78}"/>
              </a:ext>
            </a:extLst>
          </p:cNvPr>
          <p:cNvSpPr txBox="1"/>
          <p:nvPr/>
        </p:nvSpPr>
        <p:spPr>
          <a:xfrm>
            <a:off x="7520618" y="5595531"/>
            <a:ext cx="1191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Final design</a:t>
            </a:r>
          </a:p>
        </p:txBody>
      </p:sp>
    </p:spTree>
    <p:extLst>
      <p:ext uri="{BB962C8B-B14F-4D97-AF65-F5344CB8AC3E}">
        <p14:creationId xmlns:p14="http://schemas.microsoft.com/office/powerpoint/2010/main" val="391154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High-density signal feedthroughs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r>
              <a:rPr lang="en-US" dirty="0"/>
              <a:t>/10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D5519C-26D2-4527-AF17-C02AFAECB9BD}"/>
              </a:ext>
            </a:extLst>
          </p:cNvPr>
          <p:cNvSpPr txBox="1"/>
          <p:nvPr/>
        </p:nvSpPr>
        <p:spPr>
          <a:xfrm>
            <a:off x="439684" y="880056"/>
            <a:ext cx="78821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Summary: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Tests of other structural materials and sealing solutions ongoing until end of February 2022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Study of not</a:t>
            </a:r>
            <a:r>
              <a:rPr lang="en-US" sz="1600" dirty="0"/>
              <a:t> successful </a:t>
            </a:r>
            <a:r>
              <a:rPr lang="en-GB" sz="1600" dirty="0"/>
              <a:t>candidates to better understand </a:t>
            </a:r>
            <a:br>
              <a:rPr lang="en-GB" sz="1600" dirty="0"/>
            </a:br>
            <a:r>
              <a:rPr lang="en-GB" sz="1600" dirty="0"/>
              <a:t>(CTE measurements + 3D CT scans)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Papers ongoing: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Cryogenics </a:t>
            </a:r>
            <a:r>
              <a:rPr lang="en-GB" sz="1600" dirty="0">
                <a:sym typeface="Wingdings" panose="05000000000000000000" pitchFamily="2" charset="2"/>
              </a:rPr>
              <a:t></a:t>
            </a:r>
            <a:r>
              <a:rPr lang="en-GB" sz="1600" dirty="0"/>
              <a:t> CTE measurements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Journal of Instrumentation </a:t>
            </a:r>
            <a:r>
              <a:rPr lang="en-GB" sz="1600" dirty="0">
                <a:sym typeface="Wingdings" panose="05000000000000000000" pitchFamily="2" charset="2"/>
              </a:rPr>
              <a:t> Feedthroughs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FCC notes </a:t>
            </a:r>
            <a:r>
              <a:rPr lang="en-GB" sz="1600" dirty="0">
                <a:sym typeface="Wingdings" panose="05000000000000000000" pitchFamily="2" charset="2"/>
              </a:rPr>
              <a:t> Project</a:t>
            </a:r>
          </a:p>
          <a:p>
            <a:pPr lvl="1"/>
            <a:endParaRPr lang="en-US" sz="1600" dirty="0">
              <a:sym typeface="Wingdings" panose="05000000000000000000" pitchFamily="2" charset="2"/>
            </a:endParaRPr>
          </a:p>
          <a:p>
            <a:r>
              <a:rPr lang="en-US" sz="1600" u="sng" dirty="0"/>
              <a:t>Next steps: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Final 3D feedthrough design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Testing final cables (B. François)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Interfaces study?</a:t>
            </a:r>
            <a:endParaRPr lang="en-GB" sz="1600" dirty="0"/>
          </a:p>
          <a:p>
            <a:pPr lvl="1"/>
            <a:endParaRPr lang="en-GB" sz="1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6227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3BFF2-8459-46F5-B363-1D00B89405D6}"/>
              </a:ext>
            </a:extLst>
          </p:cNvPr>
          <p:cNvSpPr txBox="1">
            <a:spLocks/>
          </p:cNvSpPr>
          <p:nvPr/>
        </p:nvSpPr>
        <p:spPr>
          <a:xfrm>
            <a:off x="2290689" y="856197"/>
            <a:ext cx="4562622" cy="540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Thank you for your attention!</a:t>
            </a:r>
          </a:p>
          <a:p>
            <a:endParaRPr lang="en-GB" dirty="0"/>
          </a:p>
          <a:p>
            <a:pPr algn="ctr"/>
            <a:r>
              <a:rPr lang="en-GB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66044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999" y="1184218"/>
            <a:ext cx="8280000" cy="540000"/>
          </a:xfrm>
        </p:spPr>
        <p:txBody>
          <a:bodyPr/>
          <a:lstStyle/>
          <a:p>
            <a:r>
              <a:rPr lang="en-US" sz="2800" dirty="0"/>
              <a:t>EP R&amp;D Project on Noble Liquid Calorimetry </a:t>
            </a:r>
            <a:br>
              <a:rPr lang="en-US" sz="2800" dirty="0"/>
            </a:br>
            <a:br>
              <a:rPr lang="en-US" sz="2800" u="sng" dirty="0"/>
            </a:br>
            <a:r>
              <a:rPr lang="en-US" sz="2800" u="sng" dirty="0">
                <a:solidFill>
                  <a:srgbClr val="C00000"/>
                </a:solidFill>
              </a:rPr>
              <a:t>Development of High-Density Signal Feedthroughs for LAr Calorimeters</a:t>
            </a:r>
            <a:endParaRPr lang="en-GB" sz="2800" u="sng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TE/CRG-CL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0796" y="2821961"/>
            <a:ext cx="744240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2060"/>
                </a:solidFill>
              </a:rPr>
              <a:t>Maria Barba, Michel Chalifour, Johan Bremer, Martin Aleksa</a:t>
            </a:r>
          </a:p>
          <a:p>
            <a:pPr algn="ctr"/>
            <a:endParaRPr lang="en-GB" sz="2000" dirty="0">
              <a:solidFill>
                <a:srgbClr val="002060"/>
              </a:solidFill>
            </a:endParaRPr>
          </a:p>
          <a:p>
            <a:pPr algn="ctr"/>
            <a:endParaRPr lang="en-GB" sz="2000" dirty="0">
              <a:solidFill>
                <a:srgbClr val="002060"/>
              </a:solidFill>
            </a:endParaRPr>
          </a:p>
          <a:p>
            <a:pPr algn="ctr"/>
            <a:r>
              <a:rPr lang="en-GB" sz="2000" b="1" dirty="0">
                <a:solidFill>
                  <a:srgbClr val="002060"/>
                </a:solidFill>
              </a:rPr>
              <a:t>Meeting on FCC Noble Liquid Calorimetry</a:t>
            </a:r>
          </a:p>
          <a:p>
            <a:pPr algn="ctr"/>
            <a:r>
              <a:rPr lang="en-GB" sz="2000" b="1" dirty="0">
                <a:solidFill>
                  <a:srgbClr val="002060"/>
                </a:solidFill>
              </a:rPr>
              <a:t>January 27th, 2022 </a:t>
            </a:r>
          </a:p>
          <a:p>
            <a:pPr algn="ctr"/>
            <a:endParaRPr lang="en-GB" sz="2000" b="1" dirty="0">
              <a:solidFill>
                <a:srgbClr val="002060"/>
              </a:solidFill>
            </a:endParaRPr>
          </a:p>
          <a:p>
            <a:pPr algn="ctr"/>
            <a:endParaRPr lang="en-GB" sz="2000" b="1" dirty="0">
              <a:solidFill>
                <a:srgbClr val="002060"/>
              </a:solidFill>
            </a:endParaRPr>
          </a:p>
          <a:p>
            <a:pPr algn="ctr"/>
            <a:r>
              <a:rPr lang="en-GB" sz="2000" b="1" dirty="0">
                <a:solidFill>
                  <a:srgbClr val="002060"/>
                </a:solidFill>
              </a:rPr>
              <a:t>WP3: Calorimetry and Light-based detectors</a:t>
            </a:r>
          </a:p>
        </p:txBody>
      </p:sp>
    </p:spTree>
    <p:extLst>
      <p:ext uri="{BB962C8B-B14F-4D97-AF65-F5344CB8AC3E}">
        <p14:creationId xmlns:p14="http://schemas.microsoft.com/office/powerpoint/2010/main" val="2304636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High-density signal feedthroughs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r>
              <a:rPr lang="en-US" dirty="0"/>
              <a:t>/10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D8F951-FCE9-C943-B9BA-438AB805F4CA}"/>
              </a:ext>
            </a:extLst>
          </p:cNvPr>
          <p:cNvSpPr txBox="1">
            <a:spLocks/>
          </p:cNvSpPr>
          <p:nvPr/>
        </p:nvSpPr>
        <p:spPr>
          <a:xfrm>
            <a:off x="432000" y="832418"/>
            <a:ext cx="8712000" cy="5240836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3A1"/>
              </a:buClr>
              <a:buNone/>
            </a:pPr>
            <a:r>
              <a:rPr lang="en-US" sz="2000" u="sng" dirty="0">
                <a:solidFill>
                  <a:schemeClr val="accent6"/>
                </a:solidFill>
              </a:rPr>
              <a:t>R</a:t>
            </a:r>
            <a:r>
              <a:rPr lang="en-GB" sz="2000" u="sng" dirty="0" err="1">
                <a:solidFill>
                  <a:schemeClr val="accent6"/>
                </a:solidFill>
              </a:rPr>
              <a:t>eference</a:t>
            </a:r>
            <a:r>
              <a:rPr lang="en-GB" sz="2000" u="sng" dirty="0">
                <a:solidFill>
                  <a:schemeClr val="accent6"/>
                </a:solidFill>
              </a:rPr>
              <a:t>:</a:t>
            </a:r>
            <a:r>
              <a:rPr lang="en-GB" sz="2000" dirty="0">
                <a:solidFill>
                  <a:schemeClr val="accent6"/>
                </a:solidFill>
              </a:rPr>
              <a:t> </a:t>
            </a:r>
            <a:r>
              <a:rPr lang="en-US" sz="2000" dirty="0">
                <a:solidFill>
                  <a:schemeClr val="accent6"/>
                </a:solidFill>
              </a:rPr>
              <a:t>signal feedthroughs of the ATLAS </a:t>
            </a:r>
            <a:r>
              <a:rPr lang="en-US" sz="2000" dirty="0" err="1">
                <a:solidFill>
                  <a:schemeClr val="accent6"/>
                </a:solidFill>
              </a:rPr>
              <a:t>LAr</a:t>
            </a:r>
            <a:r>
              <a:rPr lang="en-US" sz="2000" dirty="0">
                <a:solidFill>
                  <a:schemeClr val="accent6"/>
                </a:solidFill>
              </a:rPr>
              <a:t> EM calorimeters</a:t>
            </a: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36576" indent="0">
              <a:buClr>
                <a:srgbClr val="0053A1"/>
              </a:buClr>
              <a:buNone/>
            </a:pPr>
            <a:r>
              <a:rPr lang="en-GB" sz="2000" u="sng" dirty="0">
                <a:solidFill>
                  <a:schemeClr val="accent6"/>
                </a:solidFill>
              </a:rPr>
              <a:t>Goal</a:t>
            </a:r>
            <a:r>
              <a:rPr lang="en-GB" sz="2000" dirty="0">
                <a:solidFill>
                  <a:schemeClr val="accent6"/>
                </a:solidFill>
              </a:rPr>
              <a:t>: </a:t>
            </a:r>
            <a:r>
              <a:rPr lang="en-GB" sz="2000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</a:t>
            </a:r>
            <a:r>
              <a:rPr lang="en-GB" sz="2000" dirty="0">
                <a:solidFill>
                  <a:schemeClr val="accent6"/>
                </a:solidFill>
              </a:rPr>
              <a:t>20 000 signal wires per feedthrough</a:t>
            </a:r>
            <a:endParaRPr lang="en-GB" sz="2000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GB" sz="2400" b="1" baseline="30000" dirty="0">
              <a:solidFill>
                <a:schemeClr val="accent6"/>
              </a:solidFill>
              <a:sym typeface="Wingdings" pitchFamily="2" charset="2"/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6DD29BD-DCEB-4F48-83B1-C5DB00B1EA4F}"/>
              </a:ext>
            </a:extLst>
          </p:cNvPr>
          <p:cNvSpPr/>
          <p:nvPr/>
        </p:nvSpPr>
        <p:spPr>
          <a:xfrm>
            <a:off x="2435076" y="2054172"/>
            <a:ext cx="611144" cy="10235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9" name="Picture 10" descr="Diagram&#10;&#10;Description automatically generated">
            <a:extLst>
              <a:ext uri="{FF2B5EF4-FFF2-40B4-BE49-F238E27FC236}">
                <a16:creationId xmlns:a16="http://schemas.microsoft.com/office/drawing/2014/main" id="{4F2571EF-060A-5646-8697-15EA8C226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13">
            <a:off x="3803714" y="2953761"/>
            <a:ext cx="3354064" cy="130615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1" name="Rectangle 61">
            <a:extLst>
              <a:ext uri="{FF2B5EF4-FFF2-40B4-BE49-F238E27FC236}">
                <a16:creationId xmlns:a16="http://schemas.microsoft.com/office/drawing/2014/main" id="{09B84CCE-59CF-5E45-AAEB-61061A29A68E}"/>
              </a:ext>
            </a:extLst>
          </p:cNvPr>
          <p:cNvSpPr/>
          <p:nvPr/>
        </p:nvSpPr>
        <p:spPr>
          <a:xfrm>
            <a:off x="4619372" y="1946335"/>
            <a:ext cx="1567426" cy="3356204"/>
          </a:xfrm>
          <a:prstGeom prst="rect">
            <a:avLst/>
          </a:prstGeom>
          <a:noFill/>
          <a:ln w="12701" cap="flat">
            <a:solidFill>
              <a:srgbClr val="C0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/>
          </a:p>
        </p:txBody>
      </p:sp>
      <p:sp>
        <p:nvSpPr>
          <p:cNvPr id="59" name="Right Bracket 22">
            <a:extLst>
              <a:ext uri="{FF2B5EF4-FFF2-40B4-BE49-F238E27FC236}">
                <a16:creationId xmlns:a16="http://schemas.microsoft.com/office/drawing/2014/main" id="{9AB505F1-56FE-C74E-9CE2-0FF6EA9557B3}"/>
              </a:ext>
            </a:extLst>
          </p:cNvPr>
          <p:cNvSpPr/>
          <p:nvPr/>
        </p:nvSpPr>
        <p:spPr>
          <a:xfrm rot="10799991">
            <a:off x="4435734" y="2386818"/>
            <a:ext cx="153529" cy="91537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8333"/>
              <a:gd name="f10" fmla="+- 0 0 -180"/>
              <a:gd name="f11" fmla="+- 0 0 -360"/>
              <a:gd name="f12" fmla="+- 0 0 -270"/>
              <a:gd name="f13" fmla="abs f4"/>
              <a:gd name="f14" fmla="abs f5"/>
              <a:gd name="f15" fmla="abs f6"/>
              <a:gd name="f16" fmla="+- 2700000 f1 0"/>
              <a:gd name="f17" fmla="*/ f10 f0 1"/>
              <a:gd name="f18" fmla="*/ f11 f0 1"/>
              <a:gd name="f19" fmla="*/ f12 f0 1"/>
              <a:gd name="f20" fmla="?: f13 f4 1"/>
              <a:gd name="f21" fmla="?: f14 f5 1"/>
              <a:gd name="f22" fmla="?: f15 f6 1"/>
              <a:gd name="f23" fmla="+- f16 0 f1"/>
              <a:gd name="f24" fmla="*/ f17 1 f3"/>
              <a:gd name="f25" fmla="*/ f18 1 f3"/>
              <a:gd name="f26" fmla="*/ f19 1 f3"/>
              <a:gd name="f27" fmla="*/ f20 1 21600"/>
              <a:gd name="f28" fmla="*/ f21 1 21600"/>
              <a:gd name="f29" fmla="*/ 21600 f20 1"/>
              <a:gd name="f30" fmla="*/ 21600 f21 1"/>
              <a:gd name="f31" fmla="+- f23 f1 0"/>
              <a:gd name="f32" fmla="+- f24 0 f1"/>
              <a:gd name="f33" fmla="+- f25 0 f1"/>
              <a:gd name="f34" fmla="+- f26 0 f1"/>
              <a:gd name="f35" fmla="min f28 f27"/>
              <a:gd name="f36" fmla="*/ f29 1 f22"/>
              <a:gd name="f37" fmla="*/ f30 1 f22"/>
              <a:gd name="f38" fmla="*/ f31 f8 1"/>
              <a:gd name="f39" fmla="val f36"/>
              <a:gd name="f40" fmla="val f37"/>
              <a:gd name="f41" fmla="*/ f38 1 f0"/>
              <a:gd name="f42" fmla="*/ f7 f35 1"/>
              <a:gd name="f43" fmla="+- f40 0 f7"/>
              <a:gd name="f44" fmla="+- f39 0 f7"/>
              <a:gd name="f45" fmla="+- 0 0 f41"/>
              <a:gd name="f46" fmla="*/ f39 f35 1"/>
              <a:gd name="f47" fmla="*/ f40 f35 1"/>
              <a:gd name="f48" fmla="*/ f43 1 2"/>
              <a:gd name="f49" fmla="min f44 f43"/>
              <a:gd name="f50" fmla="+- 0 0 f45"/>
              <a:gd name="f51" fmla="*/ f44 f35 1"/>
              <a:gd name="f52" fmla="+- f7 f48 0"/>
              <a:gd name="f53" fmla="*/ f49 f9 1"/>
              <a:gd name="f54" fmla="*/ f50 f0 1"/>
              <a:gd name="f55" fmla="*/ f53 1 100000"/>
              <a:gd name="f56" fmla="*/ f54 1 f8"/>
              <a:gd name="f57" fmla="*/ f52 f35 1"/>
              <a:gd name="f58" fmla="+- f40 0 f55"/>
              <a:gd name="f59" fmla="+- f56 0 f1"/>
              <a:gd name="f60" fmla="*/ f55 f35 1"/>
              <a:gd name="f61" fmla="cos 1 f59"/>
              <a:gd name="f62" fmla="sin 1 f59"/>
              <a:gd name="f63" fmla="*/ f58 f35 1"/>
              <a:gd name="f64" fmla="+- 0 0 f61"/>
              <a:gd name="f65" fmla="+- 0 0 f62"/>
              <a:gd name="f66" fmla="+- 0 0 f64"/>
              <a:gd name="f67" fmla="+- 0 0 f65"/>
              <a:gd name="f68" fmla="val f66"/>
              <a:gd name="f69" fmla="val f67"/>
              <a:gd name="f70" fmla="*/ f68 f44 1"/>
              <a:gd name="f71" fmla="*/ f69 f55 1"/>
              <a:gd name="f72" fmla="+- f7 f70 0"/>
              <a:gd name="f73" fmla="+- f55 0 f71"/>
              <a:gd name="f74" fmla="+- f40 f71 0"/>
              <a:gd name="f75" fmla="+- f74 0 f55"/>
              <a:gd name="f76" fmla="*/ f73 f35 1"/>
              <a:gd name="f77" fmla="*/ f72 f35 1"/>
              <a:gd name="f78" fmla="*/ f7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2" y="f42"/>
              </a:cxn>
              <a:cxn ang="f33">
                <a:pos x="f42" y="f47"/>
              </a:cxn>
              <a:cxn ang="f34">
                <a:pos x="f46" y="f57"/>
              </a:cxn>
            </a:cxnLst>
            <a:rect l="f42" t="f76" r="f77" b="f78"/>
            <a:pathLst>
              <a:path stroke="0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  <a:close/>
              </a:path>
              <a:path fill="none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</a:path>
            </a:pathLst>
          </a:custGeom>
          <a:noFill/>
          <a:ln w="12701" cap="flat">
            <a:solidFill>
              <a:schemeClr val="tx1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/>
          </a:p>
        </p:txBody>
      </p:sp>
      <p:sp>
        <p:nvSpPr>
          <p:cNvPr id="60" name="Right Bracket 54">
            <a:extLst>
              <a:ext uri="{FF2B5EF4-FFF2-40B4-BE49-F238E27FC236}">
                <a16:creationId xmlns:a16="http://schemas.microsoft.com/office/drawing/2014/main" id="{20D19BC5-36FE-AC48-862B-5E37A900CE93}"/>
              </a:ext>
            </a:extLst>
          </p:cNvPr>
          <p:cNvSpPr/>
          <p:nvPr/>
        </p:nvSpPr>
        <p:spPr>
          <a:xfrm rot="10799991">
            <a:off x="4435725" y="3375726"/>
            <a:ext cx="150128" cy="1370624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8333"/>
              <a:gd name="f10" fmla="+- 0 0 -180"/>
              <a:gd name="f11" fmla="+- 0 0 -360"/>
              <a:gd name="f12" fmla="+- 0 0 -270"/>
              <a:gd name="f13" fmla="abs f4"/>
              <a:gd name="f14" fmla="abs f5"/>
              <a:gd name="f15" fmla="abs f6"/>
              <a:gd name="f16" fmla="+- 2700000 f1 0"/>
              <a:gd name="f17" fmla="*/ f10 f0 1"/>
              <a:gd name="f18" fmla="*/ f11 f0 1"/>
              <a:gd name="f19" fmla="*/ f12 f0 1"/>
              <a:gd name="f20" fmla="?: f13 f4 1"/>
              <a:gd name="f21" fmla="?: f14 f5 1"/>
              <a:gd name="f22" fmla="?: f15 f6 1"/>
              <a:gd name="f23" fmla="+- f16 0 f1"/>
              <a:gd name="f24" fmla="*/ f17 1 f3"/>
              <a:gd name="f25" fmla="*/ f18 1 f3"/>
              <a:gd name="f26" fmla="*/ f19 1 f3"/>
              <a:gd name="f27" fmla="*/ f20 1 21600"/>
              <a:gd name="f28" fmla="*/ f21 1 21600"/>
              <a:gd name="f29" fmla="*/ 21600 f20 1"/>
              <a:gd name="f30" fmla="*/ 21600 f21 1"/>
              <a:gd name="f31" fmla="+- f23 f1 0"/>
              <a:gd name="f32" fmla="+- f24 0 f1"/>
              <a:gd name="f33" fmla="+- f25 0 f1"/>
              <a:gd name="f34" fmla="+- f26 0 f1"/>
              <a:gd name="f35" fmla="min f28 f27"/>
              <a:gd name="f36" fmla="*/ f29 1 f22"/>
              <a:gd name="f37" fmla="*/ f30 1 f22"/>
              <a:gd name="f38" fmla="*/ f31 f8 1"/>
              <a:gd name="f39" fmla="val f36"/>
              <a:gd name="f40" fmla="val f37"/>
              <a:gd name="f41" fmla="*/ f38 1 f0"/>
              <a:gd name="f42" fmla="*/ f7 f35 1"/>
              <a:gd name="f43" fmla="+- f40 0 f7"/>
              <a:gd name="f44" fmla="+- f39 0 f7"/>
              <a:gd name="f45" fmla="+- 0 0 f41"/>
              <a:gd name="f46" fmla="*/ f39 f35 1"/>
              <a:gd name="f47" fmla="*/ f40 f35 1"/>
              <a:gd name="f48" fmla="*/ f43 1 2"/>
              <a:gd name="f49" fmla="min f44 f43"/>
              <a:gd name="f50" fmla="+- 0 0 f45"/>
              <a:gd name="f51" fmla="*/ f44 f35 1"/>
              <a:gd name="f52" fmla="+- f7 f48 0"/>
              <a:gd name="f53" fmla="*/ f49 f9 1"/>
              <a:gd name="f54" fmla="*/ f50 f0 1"/>
              <a:gd name="f55" fmla="*/ f53 1 100000"/>
              <a:gd name="f56" fmla="*/ f54 1 f8"/>
              <a:gd name="f57" fmla="*/ f52 f35 1"/>
              <a:gd name="f58" fmla="+- f40 0 f55"/>
              <a:gd name="f59" fmla="+- f56 0 f1"/>
              <a:gd name="f60" fmla="*/ f55 f35 1"/>
              <a:gd name="f61" fmla="cos 1 f59"/>
              <a:gd name="f62" fmla="sin 1 f59"/>
              <a:gd name="f63" fmla="*/ f58 f35 1"/>
              <a:gd name="f64" fmla="+- 0 0 f61"/>
              <a:gd name="f65" fmla="+- 0 0 f62"/>
              <a:gd name="f66" fmla="+- 0 0 f64"/>
              <a:gd name="f67" fmla="+- 0 0 f65"/>
              <a:gd name="f68" fmla="val f66"/>
              <a:gd name="f69" fmla="val f67"/>
              <a:gd name="f70" fmla="*/ f68 f44 1"/>
              <a:gd name="f71" fmla="*/ f69 f55 1"/>
              <a:gd name="f72" fmla="+- f7 f70 0"/>
              <a:gd name="f73" fmla="+- f55 0 f71"/>
              <a:gd name="f74" fmla="+- f40 f71 0"/>
              <a:gd name="f75" fmla="+- f74 0 f55"/>
              <a:gd name="f76" fmla="*/ f73 f35 1"/>
              <a:gd name="f77" fmla="*/ f72 f35 1"/>
              <a:gd name="f78" fmla="*/ f7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2" y="f42"/>
              </a:cxn>
              <a:cxn ang="f33">
                <a:pos x="f42" y="f47"/>
              </a:cxn>
              <a:cxn ang="f34">
                <a:pos x="f46" y="f57"/>
              </a:cxn>
            </a:cxnLst>
            <a:rect l="f42" t="f76" r="f77" b="f78"/>
            <a:pathLst>
              <a:path stroke="0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  <a:close/>
              </a:path>
              <a:path fill="none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</a:path>
            </a:pathLst>
          </a:custGeom>
          <a:noFill/>
          <a:ln w="12701" cap="flat">
            <a:solidFill>
              <a:schemeClr val="tx1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/>
          </a:p>
        </p:txBody>
      </p:sp>
      <p:cxnSp>
        <p:nvCxnSpPr>
          <p:cNvPr id="67" name="Straight Arrow Connector 14">
            <a:extLst>
              <a:ext uri="{FF2B5EF4-FFF2-40B4-BE49-F238E27FC236}">
                <a16:creationId xmlns:a16="http://schemas.microsoft.com/office/drawing/2014/main" id="{FDEF098C-9ACF-6144-A2DE-2042CD2F51FF}"/>
              </a:ext>
            </a:extLst>
          </p:cNvPr>
          <p:cNvCxnSpPr/>
          <p:nvPr/>
        </p:nvCxnSpPr>
        <p:spPr>
          <a:xfrm flipH="1">
            <a:off x="5503223" y="2171139"/>
            <a:ext cx="941987" cy="0"/>
          </a:xfrm>
          <a:prstGeom prst="straightConnector1">
            <a:avLst/>
          </a:prstGeom>
          <a:noFill/>
          <a:ln w="12701" cap="flat">
            <a:solidFill>
              <a:schemeClr val="tx1"/>
            </a:solidFill>
            <a:prstDash val="solid"/>
            <a:miter/>
            <a:tailEnd type="arrow"/>
          </a:ln>
        </p:spPr>
      </p:cxnSp>
      <p:cxnSp>
        <p:nvCxnSpPr>
          <p:cNvPr id="68" name="Straight Arrow Connector 43">
            <a:extLst>
              <a:ext uri="{FF2B5EF4-FFF2-40B4-BE49-F238E27FC236}">
                <a16:creationId xmlns:a16="http://schemas.microsoft.com/office/drawing/2014/main" id="{CAD0281A-763A-724D-8BDA-DB5E2472603C}"/>
              </a:ext>
            </a:extLst>
          </p:cNvPr>
          <p:cNvCxnSpPr/>
          <p:nvPr/>
        </p:nvCxnSpPr>
        <p:spPr>
          <a:xfrm flipH="1" flipV="1">
            <a:off x="6084271" y="2390368"/>
            <a:ext cx="371887" cy="1949"/>
          </a:xfrm>
          <a:prstGeom prst="straightConnector1">
            <a:avLst/>
          </a:prstGeom>
          <a:noFill/>
          <a:ln w="12701" cap="flat">
            <a:solidFill>
              <a:schemeClr val="tx1"/>
            </a:solidFill>
            <a:prstDash val="solid"/>
            <a:miter/>
            <a:tailEnd type="arrow"/>
          </a:ln>
        </p:spPr>
      </p:cxnSp>
      <p:cxnSp>
        <p:nvCxnSpPr>
          <p:cNvPr id="69" name="Straight Arrow Connector 44">
            <a:extLst>
              <a:ext uri="{FF2B5EF4-FFF2-40B4-BE49-F238E27FC236}">
                <a16:creationId xmlns:a16="http://schemas.microsoft.com/office/drawing/2014/main" id="{172A4C6F-5DF1-334E-B81E-C9FBE7DECA44}"/>
              </a:ext>
            </a:extLst>
          </p:cNvPr>
          <p:cNvCxnSpPr/>
          <p:nvPr/>
        </p:nvCxnSpPr>
        <p:spPr>
          <a:xfrm flipH="1">
            <a:off x="6005001" y="2678764"/>
            <a:ext cx="471810" cy="0"/>
          </a:xfrm>
          <a:prstGeom prst="straightConnector1">
            <a:avLst/>
          </a:prstGeom>
          <a:noFill/>
          <a:ln w="12701" cap="flat">
            <a:solidFill>
              <a:schemeClr val="tx1"/>
            </a:solidFill>
            <a:prstDash val="solid"/>
            <a:miter/>
            <a:tailEnd type="arrow"/>
          </a:ln>
        </p:spPr>
      </p:cxnSp>
      <p:cxnSp>
        <p:nvCxnSpPr>
          <p:cNvPr id="70" name="Straight Arrow Connector 45">
            <a:extLst>
              <a:ext uri="{FF2B5EF4-FFF2-40B4-BE49-F238E27FC236}">
                <a16:creationId xmlns:a16="http://schemas.microsoft.com/office/drawing/2014/main" id="{26BF554D-9757-9642-9D82-511D963AE23A}"/>
              </a:ext>
            </a:extLst>
          </p:cNvPr>
          <p:cNvCxnSpPr/>
          <p:nvPr/>
        </p:nvCxnSpPr>
        <p:spPr>
          <a:xfrm flipH="1">
            <a:off x="5649818" y="2913238"/>
            <a:ext cx="684056" cy="0"/>
          </a:xfrm>
          <a:prstGeom prst="straightConnector1">
            <a:avLst/>
          </a:prstGeom>
          <a:noFill/>
          <a:ln w="12701" cap="flat">
            <a:solidFill>
              <a:schemeClr val="tx1"/>
            </a:solidFill>
            <a:prstDash val="solid"/>
            <a:miter/>
            <a:tailEnd type="arrow"/>
          </a:ln>
        </p:spPr>
      </p:cxnSp>
      <p:cxnSp>
        <p:nvCxnSpPr>
          <p:cNvPr id="71" name="Straight Arrow Connector 48">
            <a:extLst>
              <a:ext uri="{FF2B5EF4-FFF2-40B4-BE49-F238E27FC236}">
                <a16:creationId xmlns:a16="http://schemas.microsoft.com/office/drawing/2014/main" id="{C1478C27-D5A6-594A-99A9-9D21CC0A3742}"/>
              </a:ext>
            </a:extLst>
          </p:cNvPr>
          <p:cNvCxnSpPr/>
          <p:nvPr/>
        </p:nvCxnSpPr>
        <p:spPr>
          <a:xfrm flipH="1" flipV="1">
            <a:off x="6005002" y="3189010"/>
            <a:ext cx="404609" cy="3409"/>
          </a:xfrm>
          <a:prstGeom prst="straightConnector1">
            <a:avLst/>
          </a:prstGeom>
          <a:noFill/>
          <a:ln w="12701" cap="flat">
            <a:solidFill>
              <a:schemeClr val="tx1"/>
            </a:solidFill>
            <a:prstDash val="solid"/>
            <a:miter/>
            <a:tailEnd type="arrow"/>
          </a:ln>
        </p:spPr>
      </p:cxnSp>
      <p:cxnSp>
        <p:nvCxnSpPr>
          <p:cNvPr id="72" name="Straight Arrow Connector 49">
            <a:extLst>
              <a:ext uri="{FF2B5EF4-FFF2-40B4-BE49-F238E27FC236}">
                <a16:creationId xmlns:a16="http://schemas.microsoft.com/office/drawing/2014/main" id="{E6783316-B5DE-DA43-9705-5C56BAA5E5F8}"/>
              </a:ext>
            </a:extLst>
          </p:cNvPr>
          <p:cNvCxnSpPr/>
          <p:nvPr/>
        </p:nvCxnSpPr>
        <p:spPr>
          <a:xfrm flipH="1">
            <a:off x="5649818" y="3464791"/>
            <a:ext cx="653076" cy="0"/>
          </a:xfrm>
          <a:prstGeom prst="straightConnector1">
            <a:avLst/>
          </a:prstGeom>
          <a:noFill/>
          <a:ln w="12701" cap="flat">
            <a:solidFill>
              <a:schemeClr val="tx1"/>
            </a:solidFill>
            <a:prstDash val="solid"/>
            <a:miter/>
            <a:tailEnd type="arrow"/>
          </a:ln>
        </p:spPr>
      </p:cxnSp>
      <p:pic>
        <p:nvPicPr>
          <p:cNvPr id="73" name="Picture 11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C4CF9CE3-1182-254E-B48E-6D014265413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577" t="28559" r="7228" b="25896"/>
          <a:stretch>
            <a:fillRect/>
          </a:stretch>
        </p:blipFill>
        <p:spPr>
          <a:xfrm>
            <a:off x="6321556" y="3817295"/>
            <a:ext cx="2687402" cy="1145805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74" name="Connector: Elbow 13">
            <a:extLst>
              <a:ext uri="{FF2B5EF4-FFF2-40B4-BE49-F238E27FC236}">
                <a16:creationId xmlns:a16="http://schemas.microsoft.com/office/drawing/2014/main" id="{918EE5C2-3E4F-EC4E-9697-B9252ECFB7A9}"/>
              </a:ext>
            </a:extLst>
          </p:cNvPr>
          <p:cNvCxnSpPr/>
          <p:nvPr/>
        </p:nvCxnSpPr>
        <p:spPr>
          <a:xfrm>
            <a:off x="7535231" y="2921210"/>
            <a:ext cx="379776" cy="877987"/>
          </a:xfrm>
          <a:prstGeom prst="bentConnector3">
            <a:avLst>
              <a:gd name="adj1" fmla="val 100311"/>
            </a:avLst>
          </a:prstGeom>
          <a:noFill/>
          <a:ln w="12701" cap="flat">
            <a:solidFill>
              <a:schemeClr val="tx1"/>
            </a:solidFill>
            <a:prstDash val="solid"/>
            <a:miter/>
            <a:tailEnd type="arrow"/>
          </a:ln>
        </p:spPr>
      </p:cxnSp>
      <p:sp>
        <p:nvSpPr>
          <p:cNvPr id="76" name="Right Bracket 35">
            <a:extLst>
              <a:ext uri="{FF2B5EF4-FFF2-40B4-BE49-F238E27FC236}">
                <a16:creationId xmlns:a16="http://schemas.microsoft.com/office/drawing/2014/main" id="{5A0DF683-5111-6E4D-B6BD-341A56493ACD}"/>
              </a:ext>
            </a:extLst>
          </p:cNvPr>
          <p:cNvSpPr/>
          <p:nvPr/>
        </p:nvSpPr>
        <p:spPr>
          <a:xfrm rot="5400013">
            <a:off x="6472639" y="4835316"/>
            <a:ext cx="117631" cy="419796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8333"/>
              <a:gd name="f10" fmla="+- 0 0 -180"/>
              <a:gd name="f11" fmla="+- 0 0 -360"/>
              <a:gd name="f12" fmla="+- 0 0 -270"/>
              <a:gd name="f13" fmla="abs f4"/>
              <a:gd name="f14" fmla="abs f5"/>
              <a:gd name="f15" fmla="abs f6"/>
              <a:gd name="f16" fmla="+- 2700000 f1 0"/>
              <a:gd name="f17" fmla="*/ f10 f0 1"/>
              <a:gd name="f18" fmla="*/ f11 f0 1"/>
              <a:gd name="f19" fmla="*/ f12 f0 1"/>
              <a:gd name="f20" fmla="?: f13 f4 1"/>
              <a:gd name="f21" fmla="?: f14 f5 1"/>
              <a:gd name="f22" fmla="?: f15 f6 1"/>
              <a:gd name="f23" fmla="+- f16 0 f1"/>
              <a:gd name="f24" fmla="*/ f17 1 f3"/>
              <a:gd name="f25" fmla="*/ f18 1 f3"/>
              <a:gd name="f26" fmla="*/ f19 1 f3"/>
              <a:gd name="f27" fmla="*/ f20 1 21600"/>
              <a:gd name="f28" fmla="*/ f21 1 21600"/>
              <a:gd name="f29" fmla="*/ 21600 f20 1"/>
              <a:gd name="f30" fmla="*/ 21600 f21 1"/>
              <a:gd name="f31" fmla="+- f23 f1 0"/>
              <a:gd name="f32" fmla="+- f24 0 f1"/>
              <a:gd name="f33" fmla="+- f25 0 f1"/>
              <a:gd name="f34" fmla="+- f26 0 f1"/>
              <a:gd name="f35" fmla="min f28 f27"/>
              <a:gd name="f36" fmla="*/ f29 1 f22"/>
              <a:gd name="f37" fmla="*/ f30 1 f22"/>
              <a:gd name="f38" fmla="*/ f31 f8 1"/>
              <a:gd name="f39" fmla="val f36"/>
              <a:gd name="f40" fmla="val f37"/>
              <a:gd name="f41" fmla="*/ f38 1 f0"/>
              <a:gd name="f42" fmla="*/ f7 f35 1"/>
              <a:gd name="f43" fmla="+- f40 0 f7"/>
              <a:gd name="f44" fmla="+- f39 0 f7"/>
              <a:gd name="f45" fmla="+- 0 0 f41"/>
              <a:gd name="f46" fmla="*/ f39 f35 1"/>
              <a:gd name="f47" fmla="*/ f40 f35 1"/>
              <a:gd name="f48" fmla="*/ f43 1 2"/>
              <a:gd name="f49" fmla="min f44 f43"/>
              <a:gd name="f50" fmla="+- 0 0 f45"/>
              <a:gd name="f51" fmla="*/ f44 f35 1"/>
              <a:gd name="f52" fmla="+- f7 f48 0"/>
              <a:gd name="f53" fmla="*/ f49 f9 1"/>
              <a:gd name="f54" fmla="*/ f50 f0 1"/>
              <a:gd name="f55" fmla="*/ f53 1 100000"/>
              <a:gd name="f56" fmla="*/ f54 1 f8"/>
              <a:gd name="f57" fmla="*/ f52 f35 1"/>
              <a:gd name="f58" fmla="+- f40 0 f55"/>
              <a:gd name="f59" fmla="+- f56 0 f1"/>
              <a:gd name="f60" fmla="*/ f55 f35 1"/>
              <a:gd name="f61" fmla="cos 1 f59"/>
              <a:gd name="f62" fmla="sin 1 f59"/>
              <a:gd name="f63" fmla="*/ f58 f35 1"/>
              <a:gd name="f64" fmla="+- 0 0 f61"/>
              <a:gd name="f65" fmla="+- 0 0 f62"/>
              <a:gd name="f66" fmla="+- 0 0 f64"/>
              <a:gd name="f67" fmla="+- 0 0 f65"/>
              <a:gd name="f68" fmla="val f66"/>
              <a:gd name="f69" fmla="val f67"/>
              <a:gd name="f70" fmla="*/ f68 f44 1"/>
              <a:gd name="f71" fmla="*/ f69 f55 1"/>
              <a:gd name="f72" fmla="+- f7 f70 0"/>
              <a:gd name="f73" fmla="+- f55 0 f71"/>
              <a:gd name="f74" fmla="+- f40 f71 0"/>
              <a:gd name="f75" fmla="+- f74 0 f55"/>
              <a:gd name="f76" fmla="*/ f73 f35 1"/>
              <a:gd name="f77" fmla="*/ f72 f35 1"/>
              <a:gd name="f78" fmla="*/ f7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2" y="f42"/>
              </a:cxn>
              <a:cxn ang="f33">
                <a:pos x="f42" y="f47"/>
              </a:cxn>
              <a:cxn ang="f34">
                <a:pos x="f46" y="f57"/>
              </a:cxn>
            </a:cxnLst>
            <a:rect l="f42" t="f76" r="f77" b="f78"/>
            <a:pathLst>
              <a:path stroke="0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  <a:close/>
              </a:path>
              <a:path fill="none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</a:path>
            </a:pathLst>
          </a:custGeom>
          <a:noFill/>
          <a:ln w="12701" cap="flat">
            <a:solidFill>
              <a:schemeClr val="tx1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/>
          </a:p>
        </p:txBody>
      </p:sp>
      <p:sp>
        <p:nvSpPr>
          <p:cNvPr id="77" name="Right Bracket 37">
            <a:extLst>
              <a:ext uri="{FF2B5EF4-FFF2-40B4-BE49-F238E27FC236}">
                <a16:creationId xmlns:a16="http://schemas.microsoft.com/office/drawing/2014/main" id="{121D2F6C-CF12-FD40-ADFA-CC2B35D94871}"/>
              </a:ext>
            </a:extLst>
          </p:cNvPr>
          <p:cNvSpPr/>
          <p:nvPr/>
        </p:nvSpPr>
        <p:spPr>
          <a:xfrm rot="5400013">
            <a:off x="7605580" y="4168132"/>
            <a:ext cx="127485" cy="1764003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8333"/>
              <a:gd name="f10" fmla="+- 0 0 -180"/>
              <a:gd name="f11" fmla="+- 0 0 -360"/>
              <a:gd name="f12" fmla="+- 0 0 -270"/>
              <a:gd name="f13" fmla="abs f4"/>
              <a:gd name="f14" fmla="abs f5"/>
              <a:gd name="f15" fmla="abs f6"/>
              <a:gd name="f16" fmla="+- 2700000 f1 0"/>
              <a:gd name="f17" fmla="*/ f10 f0 1"/>
              <a:gd name="f18" fmla="*/ f11 f0 1"/>
              <a:gd name="f19" fmla="*/ f12 f0 1"/>
              <a:gd name="f20" fmla="?: f13 f4 1"/>
              <a:gd name="f21" fmla="?: f14 f5 1"/>
              <a:gd name="f22" fmla="?: f15 f6 1"/>
              <a:gd name="f23" fmla="+- f16 0 f1"/>
              <a:gd name="f24" fmla="*/ f17 1 f3"/>
              <a:gd name="f25" fmla="*/ f18 1 f3"/>
              <a:gd name="f26" fmla="*/ f19 1 f3"/>
              <a:gd name="f27" fmla="*/ f20 1 21600"/>
              <a:gd name="f28" fmla="*/ f21 1 21600"/>
              <a:gd name="f29" fmla="*/ 21600 f20 1"/>
              <a:gd name="f30" fmla="*/ 21600 f21 1"/>
              <a:gd name="f31" fmla="+- f23 f1 0"/>
              <a:gd name="f32" fmla="+- f24 0 f1"/>
              <a:gd name="f33" fmla="+- f25 0 f1"/>
              <a:gd name="f34" fmla="+- f26 0 f1"/>
              <a:gd name="f35" fmla="min f28 f27"/>
              <a:gd name="f36" fmla="*/ f29 1 f22"/>
              <a:gd name="f37" fmla="*/ f30 1 f22"/>
              <a:gd name="f38" fmla="*/ f31 f8 1"/>
              <a:gd name="f39" fmla="val f36"/>
              <a:gd name="f40" fmla="val f37"/>
              <a:gd name="f41" fmla="*/ f38 1 f0"/>
              <a:gd name="f42" fmla="*/ f7 f35 1"/>
              <a:gd name="f43" fmla="+- f40 0 f7"/>
              <a:gd name="f44" fmla="+- f39 0 f7"/>
              <a:gd name="f45" fmla="+- 0 0 f41"/>
              <a:gd name="f46" fmla="*/ f39 f35 1"/>
              <a:gd name="f47" fmla="*/ f40 f35 1"/>
              <a:gd name="f48" fmla="*/ f43 1 2"/>
              <a:gd name="f49" fmla="min f44 f43"/>
              <a:gd name="f50" fmla="+- 0 0 f45"/>
              <a:gd name="f51" fmla="*/ f44 f35 1"/>
              <a:gd name="f52" fmla="+- f7 f48 0"/>
              <a:gd name="f53" fmla="*/ f49 f9 1"/>
              <a:gd name="f54" fmla="*/ f50 f0 1"/>
              <a:gd name="f55" fmla="*/ f53 1 100000"/>
              <a:gd name="f56" fmla="*/ f54 1 f8"/>
              <a:gd name="f57" fmla="*/ f52 f35 1"/>
              <a:gd name="f58" fmla="+- f40 0 f55"/>
              <a:gd name="f59" fmla="+- f56 0 f1"/>
              <a:gd name="f60" fmla="*/ f55 f35 1"/>
              <a:gd name="f61" fmla="cos 1 f59"/>
              <a:gd name="f62" fmla="sin 1 f59"/>
              <a:gd name="f63" fmla="*/ f58 f35 1"/>
              <a:gd name="f64" fmla="+- 0 0 f61"/>
              <a:gd name="f65" fmla="+- 0 0 f62"/>
              <a:gd name="f66" fmla="+- 0 0 f64"/>
              <a:gd name="f67" fmla="+- 0 0 f65"/>
              <a:gd name="f68" fmla="val f66"/>
              <a:gd name="f69" fmla="val f67"/>
              <a:gd name="f70" fmla="*/ f68 f44 1"/>
              <a:gd name="f71" fmla="*/ f69 f55 1"/>
              <a:gd name="f72" fmla="+- f7 f70 0"/>
              <a:gd name="f73" fmla="+- f55 0 f71"/>
              <a:gd name="f74" fmla="+- f40 f71 0"/>
              <a:gd name="f75" fmla="+- f74 0 f55"/>
              <a:gd name="f76" fmla="*/ f73 f35 1"/>
              <a:gd name="f77" fmla="*/ f72 f35 1"/>
              <a:gd name="f78" fmla="*/ f7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2" y="f42"/>
              </a:cxn>
              <a:cxn ang="f33">
                <a:pos x="f42" y="f47"/>
              </a:cxn>
              <a:cxn ang="f34">
                <a:pos x="f46" y="f57"/>
              </a:cxn>
            </a:cxnLst>
            <a:rect l="f42" t="f76" r="f77" b="f78"/>
            <a:pathLst>
              <a:path stroke="0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  <a:close/>
              </a:path>
              <a:path fill="none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</a:path>
            </a:pathLst>
          </a:custGeom>
          <a:noFill/>
          <a:ln w="12701" cap="flat">
            <a:solidFill>
              <a:schemeClr val="tx1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/>
          </a:p>
        </p:txBody>
      </p:sp>
      <p:sp>
        <p:nvSpPr>
          <p:cNvPr id="80" name="Right Bracket 35">
            <a:extLst>
              <a:ext uri="{FF2B5EF4-FFF2-40B4-BE49-F238E27FC236}">
                <a16:creationId xmlns:a16="http://schemas.microsoft.com/office/drawing/2014/main" id="{78C5A8E3-322C-8044-953D-958B2706C8C1}"/>
              </a:ext>
            </a:extLst>
          </p:cNvPr>
          <p:cNvSpPr/>
          <p:nvPr/>
        </p:nvSpPr>
        <p:spPr>
          <a:xfrm rot="5400013">
            <a:off x="8743347" y="4835308"/>
            <a:ext cx="117631" cy="419796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8333"/>
              <a:gd name="f10" fmla="+- 0 0 -180"/>
              <a:gd name="f11" fmla="+- 0 0 -360"/>
              <a:gd name="f12" fmla="+- 0 0 -270"/>
              <a:gd name="f13" fmla="abs f4"/>
              <a:gd name="f14" fmla="abs f5"/>
              <a:gd name="f15" fmla="abs f6"/>
              <a:gd name="f16" fmla="+- 2700000 f1 0"/>
              <a:gd name="f17" fmla="*/ f10 f0 1"/>
              <a:gd name="f18" fmla="*/ f11 f0 1"/>
              <a:gd name="f19" fmla="*/ f12 f0 1"/>
              <a:gd name="f20" fmla="?: f13 f4 1"/>
              <a:gd name="f21" fmla="?: f14 f5 1"/>
              <a:gd name="f22" fmla="?: f15 f6 1"/>
              <a:gd name="f23" fmla="+- f16 0 f1"/>
              <a:gd name="f24" fmla="*/ f17 1 f3"/>
              <a:gd name="f25" fmla="*/ f18 1 f3"/>
              <a:gd name="f26" fmla="*/ f19 1 f3"/>
              <a:gd name="f27" fmla="*/ f20 1 21600"/>
              <a:gd name="f28" fmla="*/ f21 1 21600"/>
              <a:gd name="f29" fmla="*/ 21600 f20 1"/>
              <a:gd name="f30" fmla="*/ 21600 f21 1"/>
              <a:gd name="f31" fmla="+- f23 f1 0"/>
              <a:gd name="f32" fmla="+- f24 0 f1"/>
              <a:gd name="f33" fmla="+- f25 0 f1"/>
              <a:gd name="f34" fmla="+- f26 0 f1"/>
              <a:gd name="f35" fmla="min f28 f27"/>
              <a:gd name="f36" fmla="*/ f29 1 f22"/>
              <a:gd name="f37" fmla="*/ f30 1 f22"/>
              <a:gd name="f38" fmla="*/ f31 f8 1"/>
              <a:gd name="f39" fmla="val f36"/>
              <a:gd name="f40" fmla="val f37"/>
              <a:gd name="f41" fmla="*/ f38 1 f0"/>
              <a:gd name="f42" fmla="*/ f7 f35 1"/>
              <a:gd name="f43" fmla="+- f40 0 f7"/>
              <a:gd name="f44" fmla="+- f39 0 f7"/>
              <a:gd name="f45" fmla="+- 0 0 f41"/>
              <a:gd name="f46" fmla="*/ f39 f35 1"/>
              <a:gd name="f47" fmla="*/ f40 f35 1"/>
              <a:gd name="f48" fmla="*/ f43 1 2"/>
              <a:gd name="f49" fmla="min f44 f43"/>
              <a:gd name="f50" fmla="+- 0 0 f45"/>
              <a:gd name="f51" fmla="*/ f44 f35 1"/>
              <a:gd name="f52" fmla="+- f7 f48 0"/>
              <a:gd name="f53" fmla="*/ f49 f9 1"/>
              <a:gd name="f54" fmla="*/ f50 f0 1"/>
              <a:gd name="f55" fmla="*/ f53 1 100000"/>
              <a:gd name="f56" fmla="*/ f54 1 f8"/>
              <a:gd name="f57" fmla="*/ f52 f35 1"/>
              <a:gd name="f58" fmla="+- f40 0 f55"/>
              <a:gd name="f59" fmla="+- f56 0 f1"/>
              <a:gd name="f60" fmla="*/ f55 f35 1"/>
              <a:gd name="f61" fmla="cos 1 f59"/>
              <a:gd name="f62" fmla="sin 1 f59"/>
              <a:gd name="f63" fmla="*/ f58 f35 1"/>
              <a:gd name="f64" fmla="+- 0 0 f61"/>
              <a:gd name="f65" fmla="+- 0 0 f62"/>
              <a:gd name="f66" fmla="+- 0 0 f64"/>
              <a:gd name="f67" fmla="+- 0 0 f65"/>
              <a:gd name="f68" fmla="val f66"/>
              <a:gd name="f69" fmla="val f67"/>
              <a:gd name="f70" fmla="*/ f68 f44 1"/>
              <a:gd name="f71" fmla="*/ f69 f55 1"/>
              <a:gd name="f72" fmla="+- f7 f70 0"/>
              <a:gd name="f73" fmla="+- f55 0 f71"/>
              <a:gd name="f74" fmla="+- f40 f71 0"/>
              <a:gd name="f75" fmla="+- f74 0 f55"/>
              <a:gd name="f76" fmla="*/ f73 f35 1"/>
              <a:gd name="f77" fmla="*/ f72 f35 1"/>
              <a:gd name="f78" fmla="*/ f7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2" y="f42"/>
              </a:cxn>
              <a:cxn ang="f33">
                <a:pos x="f42" y="f47"/>
              </a:cxn>
              <a:cxn ang="f34">
                <a:pos x="f46" y="f57"/>
              </a:cxn>
            </a:cxnLst>
            <a:rect l="f42" t="f76" r="f77" b="f78"/>
            <a:pathLst>
              <a:path stroke="0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  <a:close/>
              </a:path>
              <a:path fill="none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</a:path>
            </a:pathLst>
          </a:custGeom>
          <a:noFill/>
          <a:ln w="12701" cap="flat">
            <a:solidFill>
              <a:schemeClr val="tx1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200"/>
          </a:p>
        </p:txBody>
      </p:sp>
      <p:cxnSp>
        <p:nvCxnSpPr>
          <p:cNvPr id="82" name="Conector recto de flecha 48">
            <a:extLst>
              <a:ext uri="{FF2B5EF4-FFF2-40B4-BE49-F238E27FC236}">
                <a16:creationId xmlns:a16="http://schemas.microsoft.com/office/drawing/2014/main" id="{E7BB0014-45ED-C04A-960F-C52983259864}"/>
              </a:ext>
            </a:extLst>
          </p:cNvPr>
          <p:cNvCxnSpPr/>
          <p:nvPr/>
        </p:nvCxnSpPr>
        <p:spPr>
          <a:xfrm flipV="1">
            <a:off x="4890790" y="2498344"/>
            <a:ext cx="0" cy="2252187"/>
          </a:xfrm>
          <a:prstGeom prst="straightConnector1">
            <a:avLst/>
          </a:prstGeom>
          <a:noFill/>
          <a:ln w="12701" cap="flat">
            <a:solidFill>
              <a:schemeClr val="tx1"/>
            </a:solidFill>
            <a:prstDash val="solid"/>
            <a:miter/>
            <a:headEnd type="arrow"/>
            <a:tailEnd type="arrow"/>
          </a:ln>
        </p:spPr>
      </p:cxnSp>
      <p:cxnSp>
        <p:nvCxnSpPr>
          <p:cNvPr id="83" name="Conector recto de flecha 49">
            <a:extLst>
              <a:ext uri="{FF2B5EF4-FFF2-40B4-BE49-F238E27FC236}">
                <a16:creationId xmlns:a16="http://schemas.microsoft.com/office/drawing/2014/main" id="{C686F59D-D39F-144C-BF1E-F17F0CB2E6BF}"/>
              </a:ext>
            </a:extLst>
          </p:cNvPr>
          <p:cNvCxnSpPr/>
          <p:nvPr/>
        </p:nvCxnSpPr>
        <p:spPr>
          <a:xfrm>
            <a:off x="4889695" y="1869654"/>
            <a:ext cx="1115307" cy="0"/>
          </a:xfrm>
          <a:prstGeom prst="straightConnector1">
            <a:avLst/>
          </a:prstGeom>
          <a:noFill/>
          <a:ln w="12701" cap="flat">
            <a:solidFill>
              <a:schemeClr val="tx1"/>
            </a:solidFill>
            <a:prstDash val="solid"/>
            <a:miter/>
            <a:headEnd type="arrow"/>
            <a:tailEnd type="arrow"/>
          </a:ln>
        </p:spPr>
      </p:cxnSp>
      <p:pic>
        <p:nvPicPr>
          <p:cNvPr id="85" name="Picture 1">
            <a:extLst>
              <a:ext uri="{FF2B5EF4-FFF2-40B4-BE49-F238E27FC236}">
                <a16:creationId xmlns:a16="http://schemas.microsoft.com/office/drawing/2014/main" id="{0FDA5F48-6473-1E4D-B9C3-24C5F28EA7CF}"/>
              </a:ext>
            </a:extLst>
          </p:cNvPr>
          <p:cNvPicPr/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875" b="4443"/>
          <a:stretch/>
        </p:blipFill>
        <p:spPr>
          <a:xfrm>
            <a:off x="418957" y="1406563"/>
            <a:ext cx="3771422" cy="1980811"/>
          </a:xfrm>
          <a:prstGeom prst="rect">
            <a:avLst/>
          </a:prstGeom>
        </p:spPr>
      </p:pic>
      <p:sp>
        <p:nvSpPr>
          <p:cNvPr id="86" name="Rectángulo 3">
            <a:extLst>
              <a:ext uri="{FF2B5EF4-FFF2-40B4-BE49-F238E27FC236}">
                <a16:creationId xmlns:a16="http://schemas.microsoft.com/office/drawing/2014/main" id="{CD3A1A7E-7500-BE4E-8314-9ECEDB440E48}"/>
              </a:ext>
            </a:extLst>
          </p:cNvPr>
          <p:cNvSpPr/>
          <p:nvPr/>
        </p:nvSpPr>
        <p:spPr>
          <a:xfrm>
            <a:off x="1277806" y="1767080"/>
            <a:ext cx="393751" cy="52122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Conector recto 6">
            <a:extLst>
              <a:ext uri="{FF2B5EF4-FFF2-40B4-BE49-F238E27FC236}">
                <a16:creationId xmlns:a16="http://schemas.microsoft.com/office/drawing/2014/main" id="{C5DB801B-DEA7-4B4B-8CFC-3F7B42B9B631}"/>
              </a:ext>
            </a:extLst>
          </p:cNvPr>
          <p:cNvCxnSpPr>
            <a:cxnSpLocks/>
          </p:cNvCxnSpPr>
          <p:nvPr/>
        </p:nvCxnSpPr>
        <p:spPr>
          <a:xfrm>
            <a:off x="1671557" y="1767080"/>
            <a:ext cx="1152756" cy="77814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ector recto 7">
            <a:extLst>
              <a:ext uri="{FF2B5EF4-FFF2-40B4-BE49-F238E27FC236}">
                <a16:creationId xmlns:a16="http://schemas.microsoft.com/office/drawing/2014/main" id="{B5B8316C-385D-4742-9E1F-25F529DBE85C}"/>
              </a:ext>
            </a:extLst>
          </p:cNvPr>
          <p:cNvCxnSpPr>
            <a:cxnSpLocks/>
          </p:cNvCxnSpPr>
          <p:nvPr/>
        </p:nvCxnSpPr>
        <p:spPr>
          <a:xfrm>
            <a:off x="1277806" y="2267902"/>
            <a:ext cx="1545031" cy="3285595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ángulo 11">
            <a:extLst>
              <a:ext uri="{FF2B5EF4-FFF2-40B4-BE49-F238E27FC236}">
                <a16:creationId xmlns:a16="http://schemas.microsoft.com/office/drawing/2014/main" id="{B32A7410-BF64-624C-957B-3DEDBF1A7EEA}"/>
              </a:ext>
            </a:extLst>
          </p:cNvPr>
          <p:cNvSpPr/>
          <p:nvPr/>
        </p:nvSpPr>
        <p:spPr>
          <a:xfrm>
            <a:off x="1096989" y="1415642"/>
            <a:ext cx="3081196" cy="261610"/>
          </a:xfrm>
          <a:prstGeom prst="rect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softEdge rad="3175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00" b="1" dirty="0">
                <a:ln w="10160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ATLAS Cryostat for the barrel calorimeter</a:t>
            </a:r>
          </a:p>
        </p:txBody>
      </p:sp>
      <p:pic>
        <p:nvPicPr>
          <p:cNvPr id="90" name="Picture 5" descr="A picture containing indoor, old, dirty, miller&#10;&#10;Description automatically generated">
            <a:extLst>
              <a:ext uri="{FF2B5EF4-FFF2-40B4-BE49-F238E27FC236}">
                <a16:creationId xmlns:a16="http://schemas.microsoft.com/office/drawing/2014/main" id="{CABA3377-326D-C84D-BDEE-5642A945866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9" t="34077" r="12138" b="25623"/>
          <a:stretch/>
        </p:blipFill>
        <p:spPr>
          <a:xfrm rot="5400000">
            <a:off x="1912689" y="3461712"/>
            <a:ext cx="3008271" cy="1175301"/>
          </a:xfrm>
          <a:prstGeom prst="rect">
            <a:avLst/>
          </a:prstGeom>
        </p:spPr>
      </p:pic>
      <p:sp>
        <p:nvSpPr>
          <p:cNvPr id="91" name="Rectángulo 4">
            <a:extLst>
              <a:ext uri="{FF2B5EF4-FFF2-40B4-BE49-F238E27FC236}">
                <a16:creationId xmlns:a16="http://schemas.microsoft.com/office/drawing/2014/main" id="{94B735F1-5B45-A24B-A6A3-52AA351397D2}"/>
              </a:ext>
            </a:extLst>
          </p:cNvPr>
          <p:cNvSpPr/>
          <p:nvPr/>
        </p:nvSpPr>
        <p:spPr>
          <a:xfrm>
            <a:off x="2822992" y="2545226"/>
            <a:ext cx="1175302" cy="300827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092E43E-61AB-344F-B868-6E94689C9B84}"/>
              </a:ext>
            </a:extLst>
          </p:cNvPr>
          <p:cNvSpPr txBox="1"/>
          <p:nvPr/>
        </p:nvSpPr>
        <p:spPr>
          <a:xfrm>
            <a:off x="5016578" y="1578332"/>
            <a:ext cx="10160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Ø</a:t>
            </a:r>
            <a:r>
              <a:rPr lang="en-US" sz="1200" dirty="0"/>
              <a:t> = 30 cm</a:t>
            </a:r>
            <a:endParaRPr lang="en-GB" sz="1200" dirty="0"/>
          </a:p>
          <a:p>
            <a:endParaRPr lang="en-U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A3A4AA7-F997-424E-9990-A29C842601F5}"/>
              </a:ext>
            </a:extLst>
          </p:cNvPr>
          <p:cNvSpPr txBox="1"/>
          <p:nvPr/>
        </p:nvSpPr>
        <p:spPr>
          <a:xfrm>
            <a:off x="6415482" y="2026232"/>
            <a:ext cx="1620000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Pumping connection</a:t>
            </a:r>
            <a:endParaRPr lang="en-GB" sz="1200" dirty="0"/>
          </a:p>
          <a:p>
            <a:endParaRPr lang="en-U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41E18ED-4F09-3146-AD3D-29B8B76D8ED0}"/>
              </a:ext>
            </a:extLst>
          </p:cNvPr>
          <p:cNvSpPr txBox="1"/>
          <p:nvPr/>
        </p:nvSpPr>
        <p:spPr>
          <a:xfrm>
            <a:off x="6441257" y="2258852"/>
            <a:ext cx="1224000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Warm flange</a:t>
            </a:r>
            <a:endParaRPr lang="en-GB" sz="1200" b="1" dirty="0"/>
          </a:p>
          <a:p>
            <a:endParaRPr lang="en-US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41996C2-7303-1148-9DA4-2A3BDB0E5FAB}"/>
              </a:ext>
            </a:extLst>
          </p:cNvPr>
          <p:cNvSpPr txBox="1"/>
          <p:nvPr/>
        </p:nvSpPr>
        <p:spPr>
          <a:xfrm>
            <a:off x="4670311" y="1981853"/>
            <a:ext cx="897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300 K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CE6AFF4-C0DA-9E48-9826-FD3E29737C4F}"/>
              </a:ext>
            </a:extLst>
          </p:cNvPr>
          <p:cNvSpPr txBox="1"/>
          <p:nvPr/>
        </p:nvSpPr>
        <p:spPr>
          <a:xfrm rot="16200000">
            <a:off x="4278559" y="3803479"/>
            <a:ext cx="954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0.7 m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68EF91F-A907-9046-9B74-007B7DAE0C9B}"/>
              </a:ext>
            </a:extLst>
          </p:cNvPr>
          <p:cNvSpPr txBox="1"/>
          <p:nvPr/>
        </p:nvSpPr>
        <p:spPr>
          <a:xfrm>
            <a:off x="6456158" y="2533182"/>
            <a:ext cx="1343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Bellows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5A759C8-D504-EF41-806C-6212B6FCBAC5}"/>
              </a:ext>
            </a:extLst>
          </p:cNvPr>
          <p:cNvSpPr txBox="1"/>
          <p:nvPr/>
        </p:nvSpPr>
        <p:spPr>
          <a:xfrm>
            <a:off x="6333020" y="2788818"/>
            <a:ext cx="1813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Vacuum cables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0FCAB5D-6AC8-3346-AEB4-D70545D9FC74}"/>
              </a:ext>
            </a:extLst>
          </p:cNvPr>
          <p:cNvSpPr txBox="1"/>
          <p:nvPr/>
        </p:nvSpPr>
        <p:spPr>
          <a:xfrm>
            <a:off x="6401650" y="3047420"/>
            <a:ext cx="15594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Cold flange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01177BBC-1F2C-3E42-9BBE-249143FC74E0}"/>
              </a:ext>
            </a:extLst>
          </p:cNvPr>
          <p:cNvSpPr txBox="1"/>
          <p:nvPr/>
        </p:nvSpPr>
        <p:spPr>
          <a:xfrm>
            <a:off x="6291181" y="3326338"/>
            <a:ext cx="16579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Pigtail cables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7177BB4F-77D7-194E-8264-01FF9D8DB850}"/>
              </a:ext>
            </a:extLst>
          </p:cNvPr>
          <p:cNvSpPr txBox="1"/>
          <p:nvPr/>
        </p:nvSpPr>
        <p:spPr>
          <a:xfrm>
            <a:off x="4572000" y="5282154"/>
            <a:ext cx="1615100" cy="32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Signal feedthrough</a:t>
            </a:r>
            <a:endParaRPr lang="en-GB" sz="1200" b="1" dirty="0"/>
          </a:p>
          <a:p>
            <a:endParaRPr lang="en-US" sz="1200" dirty="0"/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755C1179-6C32-B446-AD9A-859AD8AA9779}"/>
              </a:ext>
            </a:extLst>
          </p:cNvPr>
          <p:cNvSpPr txBox="1"/>
          <p:nvPr/>
        </p:nvSpPr>
        <p:spPr>
          <a:xfrm>
            <a:off x="8240737" y="5091832"/>
            <a:ext cx="903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connector</a:t>
            </a:r>
            <a:endParaRPr lang="en-GB" sz="1200" dirty="0"/>
          </a:p>
          <a:p>
            <a:endParaRPr lang="en-US" sz="1200" dirty="0"/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72BFBC2F-313B-8B4B-B776-9396B0E6E053}"/>
              </a:ext>
            </a:extLst>
          </p:cNvPr>
          <p:cNvSpPr txBox="1"/>
          <p:nvPr/>
        </p:nvSpPr>
        <p:spPr>
          <a:xfrm>
            <a:off x="6207306" y="5091831"/>
            <a:ext cx="1140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connector</a:t>
            </a:r>
            <a:endParaRPr lang="en-GB" sz="1200" dirty="0"/>
          </a:p>
          <a:p>
            <a:endParaRPr lang="en-US" sz="1200" dirty="0"/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8A937D00-B2FE-0543-B8EF-FF196CF2F7FA}"/>
              </a:ext>
            </a:extLst>
          </p:cNvPr>
          <p:cNvSpPr txBox="1"/>
          <p:nvPr/>
        </p:nvSpPr>
        <p:spPr>
          <a:xfrm>
            <a:off x="7150755" y="5113880"/>
            <a:ext cx="1202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32 shielded signal wires x2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268FB133-86EF-CF46-8EC1-35B04DF7E9EF}"/>
              </a:ext>
            </a:extLst>
          </p:cNvPr>
          <p:cNvSpPr txBox="1"/>
          <p:nvPr/>
        </p:nvSpPr>
        <p:spPr>
          <a:xfrm rot="16200000">
            <a:off x="3621155" y="2394682"/>
            <a:ext cx="1429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Vacuum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BDEDBBAB-1F0C-C249-9F6D-44D65CC4E44C}"/>
              </a:ext>
            </a:extLst>
          </p:cNvPr>
          <p:cNvSpPr txBox="1"/>
          <p:nvPr/>
        </p:nvSpPr>
        <p:spPr>
          <a:xfrm rot="16200000">
            <a:off x="3658496" y="3761269"/>
            <a:ext cx="1303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LAr</a:t>
            </a:r>
            <a:r>
              <a:rPr lang="en-US" sz="1200" dirty="0"/>
              <a:t> (87 K)</a:t>
            </a:r>
          </a:p>
        </p:txBody>
      </p:sp>
    </p:spTree>
    <p:extLst>
      <p:ext uri="{BB962C8B-B14F-4D97-AF65-F5344CB8AC3E}">
        <p14:creationId xmlns:p14="http://schemas.microsoft.com/office/powerpoint/2010/main" val="102567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GB" dirty="0"/>
              <a:t>High-density signal feedthroughs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r>
              <a:rPr lang="en-US" dirty="0"/>
              <a:t>/10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D8F951-FCE9-C943-B9BA-438AB805F4CA}"/>
              </a:ext>
            </a:extLst>
          </p:cNvPr>
          <p:cNvSpPr txBox="1">
            <a:spLocks/>
          </p:cNvSpPr>
          <p:nvPr/>
        </p:nvSpPr>
        <p:spPr>
          <a:xfrm>
            <a:off x="432000" y="832418"/>
            <a:ext cx="8712000" cy="107579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3A1"/>
              </a:buClr>
              <a:buNone/>
            </a:pPr>
            <a:r>
              <a:rPr lang="en-GB" sz="2000" u="sng" dirty="0">
                <a:solidFill>
                  <a:schemeClr val="accent6"/>
                </a:solidFill>
              </a:rPr>
              <a:t>Solution developed:</a:t>
            </a:r>
            <a:r>
              <a:rPr lang="en-GB" sz="2000" dirty="0">
                <a:solidFill>
                  <a:schemeClr val="accent6"/>
                </a:solidFill>
              </a:rPr>
              <a:t> high-density flanges </a:t>
            </a:r>
            <a:br>
              <a:rPr lang="en-GB" sz="2000" dirty="0">
                <a:solidFill>
                  <a:schemeClr val="accent6"/>
                </a:solidFill>
              </a:rPr>
            </a:br>
            <a:r>
              <a:rPr lang="en-GB" sz="2000" u="sng" dirty="0">
                <a:solidFill>
                  <a:schemeClr val="accent6"/>
                </a:solidFill>
              </a:rPr>
              <a:t>Purpose:</a:t>
            </a:r>
            <a:r>
              <a:rPr lang="en-GB" sz="2000" dirty="0">
                <a:solidFill>
                  <a:schemeClr val="accent6"/>
                </a:solidFill>
              </a:rPr>
              <a:t> get rid of the use of connectors </a:t>
            </a:r>
            <a:endParaRPr lang="en-GB" sz="2000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GB" sz="2400" b="1" baseline="30000" dirty="0">
              <a:solidFill>
                <a:schemeClr val="accent6"/>
              </a:solidFill>
              <a:sym typeface="Wingdings" pitchFamily="2" charset="2"/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6DD29BD-DCEB-4F48-83B1-C5DB00B1EA4F}"/>
              </a:ext>
            </a:extLst>
          </p:cNvPr>
          <p:cNvSpPr/>
          <p:nvPr/>
        </p:nvSpPr>
        <p:spPr>
          <a:xfrm>
            <a:off x="46872" y="1979211"/>
            <a:ext cx="611144" cy="10235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CuadroTexto 5">
            <a:extLst>
              <a:ext uri="{FF2B5EF4-FFF2-40B4-BE49-F238E27FC236}">
                <a16:creationId xmlns:a16="http://schemas.microsoft.com/office/drawing/2014/main" id="{DD0148EE-CF4F-47C2-9203-1B41A882A0EF}"/>
              </a:ext>
            </a:extLst>
          </p:cNvPr>
          <p:cNvSpPr txBox="1"/>
          <p:nvPr/>
        </p:nvSpPr>
        <p:spPr>
          <a:xfrm>
            <a:off x="5182756" y="3554324"/>
            <a:ext cx="396124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components:</a:t>
            </a:r>
          </a:p>
          <a:p>
            <a:endParaRPr lang="en-U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Structural material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Sealing solutions (to ensure leak-tightness)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Seal cable/structure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Seal structure/body flange</a:t>
            </a:r>
          </a:p>
          <a:p>
            <a:endParaRPr lang="en-U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steps:</a:t>
            </a:r>
          </a:p>
          <a:p>
            <a:endParaRPr lang="en-U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 under extreme conditions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design and stress simulations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Cable design (B. François)</a:t>
            </a:r>
          </a:p>
          <a:p>
            <a:endParaRPr lang="en-U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Imagen 54">
            <a:extLst>
              <a:ext uri="{FF2B5EF4-FFF2-40B4-BE49-F238E27FC236}">
                <a16:creationId xmlns:a16="http://schemas.microsoft.com/office/drawing/2014/main" id="{6AEE7BBA-9F95-F546-818E-FB231BBE1F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3100" b="3270"/>
          <a:stretch>
            <a:fillRect/>
          </a:stretch>
        </p:blipFill>
        <p:spPr>
          <a:xfrm>
            <a:off x="499797" y="1809471"/>
            <a:ext cx="1526518" cy="23010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2" name="CuadroTexto 5">
            <a:extLst>
              <a:ext uri="{FF2B5EF4-FFF2-40B4-BE49-F238E27FC236}">
                <a16:creationId xmlns:a16="http://schemas.microsoft.com/office/drawing/2014/main" id="{1A58813D-C861-7A42-B71B-93C1F7104E45}"/>
              </a:ext>
            </a:extLst>
          </p:cNvPr>
          <p:cNvSpPr txBox="1"/>
          <p:nvPr/>
        </p:nvSpPr>
        <p:spPr>
          <a:xfrm>
            <a:off x="601611" y="3748095"/>
            <a:ext cx="685175" cy="25136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44" tIns="41472" rIns="82944" bIns="41472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89" b="1">
                <a:solidFill>
                  <a:srgbClr val="ED7D31"/>
                </a:solidFill>
                <a:latin typeface="Utopia"/>
                <a:cs typeface="Arial" pitchFamily="34"/>
              </a:rPr>
              <a:t>87 K</a:t>
            </a:r>
          </a:p>
        </p:txBody>
      </p:sp>
      <p:sp>
        <p:nvSpPr>
          <p:cNvPr id="23" name="Oval 62">
            <a:extLst>
              <a:ext uri="{FF2B5EF4-FFF2-40B4-BE49-F238E27FC236}">
                <a16:creationId xmlns:a16="http://schemas.microsoft.com/office/drawing/2014/main" id="{843B1557-BD70-DD4F-A842-6F107FBDCC3F}"/>
              </a:ext>
            </a:extLst>
          </p:cNvPr>
          <p:cNvSpPr/>
          <p:nvPr/>
        </p:nvSpPr>
        <p:spPr>
          <a:xfrm>
            <a:off x="856059" y="1891618"/>
            <a:ext cx="1009329" cy="5028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28575" cap="flat">
            <a:solidFill>
              <a:srgbClr val="C0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51">
              <a:solidFill>
                <a:srgbClr val="000000"/>
              </a:solidFill>
              <a:latin typeface="Utopia"/>
            </a:endParaRPr>
          </a:p>
        </p:txBody>
      </p:sp>
      <p:pic>
        <p:nvPicPr>
          <p:cNvPr id="24" name="Picture 64">
            <a:extLst>
              <a:ext uri="{FF2B5EF4-FFF2-40B4-BE49-F238E27FC236}">
                <a16:creationId xmlns:a16="http://schemas.microsoft.com/office/drawing/2014/main" id="{78DB373D-1083-B041-BE41-F953777CA8C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906" t="19037" r="19888" b="22135"/>
          <a:stretch>
            <a:fillRect/>
          </a:stretch>
        </p:blipFill>
        <p:spPr>
          <a:xfrm>
            <a:off x="2435560" y="1797385"/>
            <a:ext cx="2482887" cy="14083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7" name="Oval 66">
            <a:extLst>
              <a:ext uri="{FF2B5EF4-FFF2-40B4-BE49-F238E27FC236}">
                <a16:creationId xmlns:a16="http://schemas.microsoft.com/office/drawing/2014/main" id="{FB00FFD5-FE98-8242-995D-0CC5E375123F}"/>
              </a:ext>
            </a:extLst>
          </p:cNvPr>
          <p:cNvSpPr/>
          <p:nvPr/>
        </p:nvSpPr>
        <p:spPr>
          <a:xfrm>
            <a:off x="869654" y="3228974"/>
            <a:ext cx="983359" cy="94647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28575" cap="flat">
            <a:solidFill>
              <a:srgbClr val="C0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 fontScale="25000" lnSpcReduction="20000"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51">
              <a:solidFill>
                <a:srgbClr val="000000"/>
              </a:solidFill>
              <a:latin typeface="Utopia"/>
            </a:endParaRPr>
          </a:p>
        </p:txBody>
      </p:sp>
      <p:sp>
        <p:nvSpPr>
          <p:cNvPr id="28" name="Right Bracket 4">
            <a:extLst>
              <a:ext uri="{FF2B5EF4-FFF2-40B4-BE49-F238E27FC236}">
                <a16:creationId xmlns:a16="http://schemas.microsoft.com/office/drawing/2014/main" id="{D1DFF569-103C-A947-9A50-3AD4105A45D7}"/>
              </a:ext>
            </a:extLst>
          </p:cNvPr>
          <p:cNvSpPr/>
          <p:nvPr/>
        </p:nvSpPr>
        <p:spPr>
          <a:xfrm>
            <a:off x="1857732" y="2130265"/>
            <a:ext cx="168583" cy="1141433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180"/>
              <a:gd name="f10" fmla="+- 0 0 -360"/>
              <a:gd name="f11" fmla="+- 0 0 -270"/>
              <a:gd name="f12" fmla="abs f4"/>
              <a:gd name="f13" fmla="abs f5"/>
              <a:gd name="f14" fmla="abs f6"/>
              <a:gd name="f15" fmla="+- 2700000 f1 0"/>
              <a:gd name="f16" fmla="*/ f9 f0 1"/>
              <a:gd name="f17" fmla="*/ f10 f0 1"/>
              <a:gd name="f18" fmla="*/ f11 f0 1"/>
              <a:gd name="f19" fmla="?: f12 f4 1"/>
              <a:gd name="f20" fmla="?: f13 f5 1"/>
              <a:gd name="f21" fmla="?: f14 f6 1"/>
              <a:gd name="f22" fmla="+- f15 0 f1"/>
              <a:gd name="f23" fmla="*/ f16 1 f3"/>
              <a:gd name="f24" fmla="*/ f17 1 f3"/>
              <a:gd name="f25" fmla="*/ f18 1 f3"/>
              <a:gd name="f26" fmla="*/ f19 1 21600"/>
              <a:gd name="f27" fmla="*/ f20 1 21600"/>
              <a:gd name="f28" fmla="*/ 21600 f19 1"/>
              <a:gd name="f29" fmla="*/ 21600 f20 1"/>
              <a:gd name="f30" fmla="+- f22 f1 0"/>
              <a:gd name="f31" fmla="+- f23 0 f1"/>
              <a:gd name="f32" fmla="+- f24 0 f1"/>
              <a:gd name="f33" fmla="+- f25 0 f1"/>
              <a:gd name="f34" fmla="min f27 f26"/>
              <a:gd name="f35" fmla="*/ f28 1 f21"/>
              <a:gd name="f36" fmla="*/ f29 1 f21"/>
              <a:gd name="f37" fmla="*/ f30 f8 1"/>
              <a:gd name="f38" fmla="val f35"/>
              <a:gd name="f39" fmla="val f36"/>
              <a:gd name="f40" fmla="*/ f37 1 f0"/>
              <a:gd name="f41" fmla="*/ f7 f34 1"/>
              <a:gd name="f42" fmla="+- f39 0 f7"/>
              <a:gd name="f43" fmla="+- f38 0 f7"/>
              <a:gd name="f44" fmla="+- 0 0 f40"/>
              <a:gd name="f45" fmla="*/ f38 f34 1"/>
              <a:gd name="f46" fmla="*/ f39 f34 1"/>
              <a:gd name="f47" fmla="*/ f42 1 2"/>
              <a:gd name="f48" fmla="min f43 f42"/>
              <a:gd name="f49" fmla="+- 0 0 f44"/>
              <a:gd name="f50" fmla="*/ f43 f34 1"/>
              <a:gd name="f51" fmla="+- f7 f47 0"/>
              <a:gd name="f52" fmla="*/ f48 f7 1"/>
              <a:gd name="f53" fmla="*/ f49 f0 1"/>
              <a:gd name="f54" fmla="*/ f52 1 100000"/>
              <a:gd name="f55" fmla="*/ f53 1 f8"/>
              <a:gd name="f56" fmla="*/ f51 f34 1"/>
              <a:gd name="f57" fmla="+- f39 0 f54"/>
              <a:gd name="f58" fmla="+- f55 0 f1"/>
              <a:gd name="f59" fmla="*/ f54 f34 1"/>
              <a:gd name="f60" fmla="cos 1 f58"/>
              <a:gd name="f61" fmla="sin 1 f58"/>
              <a:gd name="f62" fmla="*/ f57 f34 1"/>
              <a:gd name="f63" fmla="+- 0 0 f60"/>
              <a:gd name="f64" fmla="+- 0 0 f61"/>
              <a:gd name="f65" fmla="+- 0 0 f63"/>
              <a:gd name="f66" fmla="+- 0 0 f64"/>
              <a:gd name="f67" fmla="val f65"/>
              <a:gd name="f68" fmla="val f66"/>
              <a:gd name="f69" fmla="*/ f67 f43 1"/>
              <a:gd name="f70" fmla="*/ f68 f54 1"/>
              <a:gd name="f71" fmla="+- f7 f69 0"/>
              <a:gd name="f72" fmla="+- f54 0 f70"/>
              <a:gd name="f73" fmla="+- f39 f70 0"/>
              <a:gd name="f74" fmla="+- f73 0 f54"/>
              <a:gd name="f75" fmla="*/ f72 f34 1"/>
              <a:gd name="f76" fmla="*/ f71 f34 1"/>
              <a:gd name="f77" fmla="*/ f74 f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41" y="f41"/>
              </a:cxn>
              <a:cxn ang="f32">
                <a:pos x="f41" y="f46"/>
              </a:cxn>
              <a:cxn ang="f33">
                <a:pos x="f45" y="f56"/>
              </a:cxn>
            </a:cxnLst>
            <a:rect l="f41" t="f75" r="f76" b="f77"/>
            <a:pathLst>
              <a:path stroke="0">
                <a:moveTo>
                  <a:pt x="f41" y="f41"/>
                </a:moveTo>
                <a:arcTo wR="f50" hR="f59" stAng="f2" swAng="f1"/>
                <a:lnTo>
                  <a:pt x="f45" y="f62"/>
                </a:lnTo>
                <a:arcTo wR="f50" hR="f59" stAng="f7" swAng="f1"/>
                <a:close/>
              </a:path>
              <a:path fill="none">
                <a:moveTo>
                  <a:pt x="f41" y="f41"/>
                </a:moveTo>
                <a:arcTo wR="f50" hR="f59" stAng="f2" swAng="f1"/>
                <a:lnTo>
                  <a:pt x="f45" y="f62"/>
                </a:lnTo>
                <a:arcTo wR="f50" hR="f59" stAng="f7" swAng="f1"/>
              </a:path>
            </a:pathLst>
          </a:custGeom>
          <a:noFill/>
          <a:ln w="28575" cap="flat">
            <a:solidFill>
              <a:srgbClr val="C0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51">
              <a:solidFill>
                <a:srgbClr val="000000"/>
              </a:solidFill>
              <a:latin typeface="Utopia"/>
            </a:endParaRPr>
          </a:p>
        </p:txBody>
      </p:sp>
      <p:cxnSp>
        <p:nvCxnSpPr>
          <p:cNvPr id="29" name="Straight Arrow Connector 13">
            <a:extLst>
              <a:ext uri="{FF2B5EF4-FFF2-40B4-BE49-F238E27FC236}">
                <a16:creationId xmlns:a16="http://schemas.microsoft.com/office/drawing/2014/main" id="{3D0A8BB1-E4FF-3847-B78D-B161C58B54D2}"/>
              </a:ext>
            </a:extLst>
          </p:cNvPr>
          <p:cNvCxnSpPr/>
          <p:nvPr/>
        </p:nvCxnSpPr>
        <p:spPr>
          <a:xfrm>
            <a:off x="2026316" y="2593440"/>
            <a:ext cx="409245" cy="0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pic>
        <p:nvPicPr>
          <p:cNvPr id="37" name="Picture 19" descr="Text&#10;&#10;Description automatically generated">
            <a:extLst>
              <a:ext uri="{FF2B5EF4-FFF2-40B4-BE49-F238E27FC236}">
                <a16:creationId xmlns:a16="http://schemas.microsoft.com/office/drawing/2014/main" id="{612E8E7B-AEB4-574D-B58F-6744D193BF1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4060" t="8346" r="15232" b="2217"/>
          <a:stretch>
            <a:fillRect/>
          </a:stretch>
        </p:blipFill>
        <p:spPr>
          <a:xfrm>
            <a:off x="2573632" y="4841641"/>
            <a:ext cx="1566356" cy="111115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9" name="Picture 75" descr="Text&#10;&#10;Description automatically generated with medium confidence">
            <a:extLst>
              <a:ext uri="{FF2B5EF4-FFF2-40B4-BE49-F238E27FC236}">
                <a16:creationId xmlns:a16="http://schemas.microsoft.com/office/drawing/2014/main" id="{A4D2A1B1-920F-774C-A404-E25BBDF4AE8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9679" t="4803" r="28360" b="4803"/>
          <a:stretch>
            <a:fillRect/>
          </a:stretch>
        </p:blipFill>
        <p:spPr>
          <a:xfrm flipH="1">
            <a:off x="1429853" y="4836427"/>
            <a:ext cx="1041717" cy="125493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2" name="Picture 67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7C37C397-272E-1642-A963-321F1A3F46D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2616" t="28658" r="7251" b="25986"/>
          <a:stretch>
            <a:fillRect/>
          </a:stretch>
        </p:blipFill>
        <p:spPr>
          <a:xfrm>
            <a:off x="5943990" y="1065721"/>
            <a:ext cx="2400266" cy="10233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4" name="Multiplication Sign 9">
            <a:extLst>
              <a:ext uri="{FF2B5EF4-FFF2-40B4-BE49-F238E27FC236}">
                <a16:creationId xmlns:a16="http://schemas.microsoft.com/office/drawing/2014/main" id="{62100A88-FFC1-094D-BCF2-6913C677C068}"/>
              </a:ext>
            </a:extLst>
          </p:cNvPr>
          <p:cNvSpPr/>
          <p:nvPr/>
        </p:nvSpPr>
        <p:spPr>
          <a:xfrm>
            <a:off x="8011203" y="1112602"/>
            <a:ext cx="287301" cy="98465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*/ 0 0 1"/>
              <a:gd name="f9" fmla="val 13816"/>
              <a:gd name="f10" fmla="+- 0 0 -270"/>
              <a:gd name="f11" fmla="+- 0 0 -360"/>
              <a:gd name="f12" fmla="+- 0 0 -90"/>
              <a:gd name="f13" fmla="+- 0 0 -180"/>
              <a:gd name="f14" fmla="abs f3"/>
              <a:gd name="f15" fmla="abs f4"/>
              <a:gd name="f16" fmla="abs f5"/>
              <a:gd name="f17" fmla="*/ f10 f0 1"/>
              <a:gd name="f18" fmla="*/ f11 f0 1"/>
              <a:gd name="f19" fmla="*/ f12 f0 1"/>
              <a:gd name="f20" fmla="*/ f13 f0 1"/>
              <a:gd name="f21" fmla="?: f14 f3 1"/>
              <a:gd name="f22" fmla="?: f15 f4 1"/>
              <a:gd name="f23" fmla="?: f16 f5 1"/>
              <a:gd name="f24" fmla="*/ f17 1 f2"/>
              <a:gd name="f25" fmla="*/ f18 1 f2"/>
              <a:gd name="f26" fmla="*/ f19 1 f2"/>
              <a:gd name="f27" fmla="*/ f20 1 f2"/>
              <a:gd name="f28" fmla="*/ f21 1 21600"/>
              <a:gd name="f29" fmla="*/ f22 1 21600"/>
              <a:gd name="f30" fmla="*/ 21600 f21 1"/>
              <a:gd name="f31" fmla="*/ 21600 f22 1"/>
              <a:gd name="f32" fmla="+- f24 0 f1"/>
              <a:gd name="f33" fmla="+- f25 0 f1"/>
              <a:gd name="f34" fmla="+- f26 0 f1"/>
              <a:gd name="f35" fmla="+- f27 0 f1"/>
              <a:gd name="f36" fmla="min f29 f28"/>
              <a:gd name="f37" fmla="*/ f30 1 f23"/>
              <a:gd name="f38" fmla="*/ f31 1 f23"/>
              <a:gd name="f39" fmla="val f37"/>
              <a:gd name="f40" fmla="val f38"/>
              <a:gd name="f41" fmla="+- f40 0 f6"/>
              <a:gd name="f42" fmla="+- f39 0 f6"/>
              <a:gd name="f43" fmla="*/ f41 1 2"/>
              <a:gd name="f44" fmla="*/ f42 1 2"/>
              <a:gd name="f45" fmla="min f42 f41"/>
              <a:gd name="f46" fmla="+- 0 0 f42"/>
              <a:gd name="f47" fmla="+- 0 0 f41"/>
              <a:gd name="f48" fmla="*/ f42 f42 1"/>
              <a:gd name="f49" fmla="*/ f41 f41 1"/>
              <a:gd name="f50" fmla="+- f6 f43 0"/>
              <a:gd name="f51" fmla="+- f6 f44 0"/>
              <a:gd name="f52" fmla="*/ f45 f9 1"/>
              <a:gd name="f53" fmla="+- f48 f49 0"/>
              <a:gd name="f54" fmla="+- 0 0 f46"/>
              <a:gd name="f55" fmla="+- 0 0 f47"/>
              <a:gd name="f56" fmla="*/ f52 1 100000"/>
              <a:gd name="f57" fmla="at2 f54 f55"/>
              <a:gd name="f58" fmla="+- f53 f8 0"/>
              <a:gd name="f59" fmla="*/ f51 f36 1"/>
              <a:gd name="f60" fmla="*/ f50 f36 1"/>
              <a:gd name="f61" fmla="+- f57 f1 0"/>
              <a:gd name="f62" fmla="sqrt f58"/>
              <a:gd name="f63" fmla="*/ f61 f7 1"/>
              <a:gd name="f64" fmla="*/ f62 51965 1"/>
              <a:gd name="f65" fmla="*/ f63 1 f0"/>
              <a:gd name="f66" fmla="*/ f64 1 100000"/>
              <a:gd name="f67" fmla="+- 0 0 f65"/>
              <a:gd name="f68" fmla="+- f62 0 f66"/>
              <a:gd name="f69" fmla="val f67"/>
              <a:gd name="f70" fmla="+- 0 0 f69"/>
              <a:gd name="f71" fmla="*/ f70 f0 1"/>
              <a:gd name="f72" fmla="*/ f71 1 f7"/>
              <a:gd name="f73" fmla="+- f72 0 f1"/>
              <a:gd name="f74" fmla="+- f73 f1 0"/>
              <a:gd name="f75" fmla="*/ f74 f7 1"/>
              <a:gd name="f76" fmla="*/ f75 1 f0"/>
              <a:gd name="f77" fmla="+- 0 0 f76"/>
              <a:gd name="f78" fmla="+- 0 0 f77"/>
              <a:gd name="f79" fmla="*/ f78 f0 1"/>
              <a:gd name="f80" fmla="*/ f79 1 f7"/>
              <a:gd name="f81" fmla="+- f80 0 f1"/>
              <a:gd name="f82" fmla="sin 1 f81"/>
              <a:gd name="f83" fmla="cos 1 f81"/>
              <a:gd name="f84" fmla="tan 1 f81"/>
              <a:gd name="f85" fmla="+- 0 0 f82"/>
              <a:gd name="f86" fmla="+- 0 0 f83"/>
              <a:gd name="f87" fmla="*/ 1 1 f84"/>
              <a:gd name="f88" fmla="+- 0 0 f85"/>
              <a:gd name="f89" fmla="+- 0 0 f86"/>
              <a:gd name="f90" fmla="*/ 1 1 f87"/>
              <a:gd name="f91" fmla="val f88"/>
              <a:gd name="f92" fmla="val f89"/>
              <a:gd name="f93" fmla="*/ f92 f68 1"/>
              <a:gd name="f94" fmla="*/ f91 f68 1"/>
              <a:gd name="f95" fmla="*/ f91 f56 1"/>
              <a:gd name="f96" fmla="*/ f92 f56 1"/>
              <a:gd name="f97" fmla="*/ f93 1 2"/>
              <a:gd name="f98" fmla="*/ f94 1 2"/>
              <a:gd name="f99" fmla="*/ f95 1 2"/>
              <a:gd name="f100" fmla="*/ f96 1 2"/>
              <a:gd name="f101" fmla="+- f97 0 f99"/>
              <a:gd name="f102" fmla="+- f98 f100 0"/>
              <a:gd name="f103" fmla="+- f97 f99 0"/>
              <a:gd name="f104" fmla="+- f98 0 f100"/>
              <a:gd name="f105" fmla="+- f39 0 f97"/>
              <a:gd name="f106" fmla="+- f40 0 f98"/>
              <a:gd name="f107" fmla="*/ f97 f36 1"/>
              <a:gd name="f108" fmla="*/ f98 f36 1"/>
              <a:gd name="f109" fmla="+- f51 0 f103"/>
              <a:gd name="f110" fmla="+- f39 0 f103"/>
              <a:gd name="f111" fmla="+- f39 0 f101"/>
              <a:gd name="f112" fmla="+- f50 0 f102"/>
              <a:gd name="f113" fmla="+- f40 0 f102"/>
              <a:gd name="f114" fmla="+- f40 0 f104"/>
              <a:gd name="f115" fmla="*/ f101 f36 1"/>
              <a:gd name="f116" fmla="*/ f104 f36 1"/>
              <a:gd name="f117" fmla="*/ f102 f36 1"/>
              <a:gd name="f118" fmla="*/ f103 f36 1"/>
              <a:gd name="f119" fmla="*/ f105 f36 1"/>
              <a:gd name="f120" fmla="*/ f106 f36 1"/>
              <a:gd name="f121" fmla="*/ f109 f90 1"/>
              <a:gd name="f122" fmla="*/ f112 1 f90"/>
              <a:gd name="f123" fmla="*/ f111 f36 1"/>
              <a:gd name="f124" fmla="*/ f114 f36 1"/>
              <a:gd name="f125" fmla="*/ f110 f36 1"/>
              <a:gd name="f126" fmla="*/ f113 f36 1"/>
              <a:gd name="f127" fmla="+- f121 f104 0"/>
              <a:gd name="f128" fmla="+- f111 0 f122"/>
              <a:gd name="f129" fmla="+- f101 f122 0"/>
              <a:gd name="f130" fmla="+- f40 0 f127"/>
              <a:gd name="f131" fmla="*/ f127 f36 1"/>
              <a:gd name="f132" fmla="*/ f128 f36 1"/>
              <a:gd name="f133" fmla="*/ f129 f36 1"/>
              <a:gd name="f134" fmla="*/ f130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107" y="f108"/>
              </a:cxn>
              <a:cxn ang="f33">
                <a:pos x="f119" y="f108"/>
              </a:cxn>
              <a:cxn ang="f34">
                <a:pos x="f119" y="f120"/>
              </a:cxn>
              <a:cxn ang="f35">
                <a:pos x="f107" y="f120"/>
              </a:cxn>
            </a:cxnLst>
            <a:rect l="f115" t="f116" r="f123" b="f124"/>
            <a:pathLst>
              <a:path>
                <a:moveTo>
                  <a:pt x="f115" y="f117"/>
                </a:moveTo>
                <a:lnTo>
                  <a:pt x="f118" y="f116"/>
                </a:lnTo>
                <a:lnTo>
                  <a:pt x="f59" y="f131"/>
                </a:lnTo>
                <a:lnTo>
                  <a:pt x="f125" y="f116"/>
                </a:lnTo>
                <a:lnTo>
                  <a:pt x="f123" y="f117"/>
                </a:lnTo>
                <a:lnTo>
                  <a:pt x="f132" y="f60"/>
                </a:lnTo>
                <a:lnTo>
                  <a:pt x="f123" y="f126"/>
                </a:lnTo>
                <a:lnTo>
                  <a:pt x="f125" y="f124"/>
                </a:lnTo>
                <a:lnTo>
                  <a:pt x="f59" y="f134"/>
                </a:lnTo>
                <a:lnTo>
                  <a:pt x="f118" y="f124"/>
                </a:lnTo>
                <a:lnTo>
                  <a:pt x="f115" y="f126"/>
                </a:lnTo>
                <a:lnTo>
                  <a:pt x="f133" y="f60"/>
                </a:lnTo>
                <a:close/>
              </a:path>
            </a:pathLst>
          </a:custGeom>
          <a:solidFill>
            <a:srgbClr val="FF0000"/>
          </a:solidFill>
          <a:ln w="12701" cap="flat">
            <a:solidFill>
              <a:srgbClr val="C0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51">
              <a:solidFill>
                <a:srgbClr val="000000"/>
              </a:solidFill>
              <a:latin typeface="Utopia"/>
            </a:endParaRPr>
          </a:p>
        </p:txBody>
      </p:sp>
      <p:sp>
        <p:nvSpPr>
          <p:cNvPr id="46" name="Multiplication Sign 69">
            <a:extLst>
              <a:ext uri="{FF2B5EF4-FFF2-40B4-BE49-F238E27FC236}">
                <a16:creationId xmlns:a16="http://schemas.microsoft.com/office/drawing/2014/main" id="{BF66EC97-D48D-2A4B-B172-39467904F340}"/>
              </a:ext>
            </a:extLst>
          </p:cNvPr>
          <p:cNvSpPr/>
          <p:nvPr/>
        </p:nvSpPr>
        <p:spPr>
          <a:xfrm>
            <a:off x="6029596" y="1000353"/>
            <a:ext cx="287301" cy="98465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*/ 0 0 1"/>
              <a:gd name="f9" fmla="val 13816"/>
              <a:gd name="f10" fmla="+- 0 0 -270"/>
              <a:gd name="f11" fmla="+- 0 0 -360"/>
              <a:gd name="f12" fmla="+- 0 0 -90"/>
              <a:gd name="f13" fmla="+- 0 0 -180"/>
              <a:gd name="f14" fmla="abs f3"/>
              <a:gd name="f15" fmla="abs f4"/>
              <a:gd name="f16" fmla="abs f5"/>
              <a:gd name="f17" fmla="*/ f10 f0 1"/>
              <a:gd name="f18" fmla="*/ f11 f0 1"/>
              <a:gd name="f19" fmla="*/ f12 f0 1"/>
              <a:gd name="f20" fmla="*/ f13 f0 1"/>
              <a:gd name="f21" fmla="?: f14 f3 1"/>
              <a:gd name="f22" fmla="?: f15 f4 1"/>
              <a:gd name="f23" fmla="?: f16 f5 1"/>
              <a:gd name="f24" fmla="*/ f17 1 f2"/>
              <a:gd name="f25" fmla="*/ f18 1 f2"/>
              <a:gd name="f26" fmla="*/ f19 1 f2"/>
              <a:gd name="f27" fmla="*/ f20 1 f2"/>
              <a:gd name="f28" fmla="*/ f21 1 21600"/>
              <a:gd name="f29" fmla="*/ f22 1 21600"/>
              <a:gd name="f30" fmla="*/ 21600 f21 1"/>
              <a:gd name="f31" fmla="*/ 21600 f22 1"/>
              <a:gd name="f32" fmla="+- f24 0 f1"/>
              <a:gd name="f33" fmla="+- f25 0 f1"/>
              <a:gd name="f34" fmla="+- f26 0 f1"/>
              <a:gd name="f35" fmla="+- f27 0 f1"/>
              <a:gd name="f36" fmla="min f29 f28"/>
              <a:gd name="f37" fmla="*/ f30 1 f23"/>
              <a:gd name="f38" fmla="*/ f31 1 f23"/>
              <a:gd name="f39" fmla="val f37"/>
              <a:gd name="f40" fmla="val f38"/>
              <a:gd name="f41" fmla="+- f40 0 f6"/>
              <a:gd name="f42" fmla="+- f39 0 f6"/>
              <a:gd name="f43" fmla="*/ f41 1 2"/>
              <a:gd name="f44" fmla="*/ f42 1 2"/>
              <a:gd name="f45" fmla="min f42 f41"/>
              <a:gd name="f46" fmla="+- 0 0 f42"/>
              <a:gd name="f47" fmla="+- 0 0 f41"/>
              <a:gd name="f48" fmla="*/ f42 f42 1"/>
              <a:gd name="f49" fmla="*/ f41 f41 1"/>
              <a:gd name="f50" fmla="+- f6 f43 0"/>
              <a:gd name="f51" fmla="+- f6 f44 0"/>
              <a:gd name="f52" fmla="*/ f45 f9 1"/>
              <a:gd name="f53" fmla="+- f48 f49 0"/>
              <a:gd name="f54" fmla="+- 0 0 f46"/>
              <a:gd name="f55" fmla="+- 0 0 f47"/>
              <a:gd name="f56" fmla="*/ f52 1 100000"/>
              <a:gd name="f57" fmla="at2 f54 f55"/>
              <a:gd name="f58" fmla="+- f53 f8 0"/>
              <a:gd name="f59" fmla="*/ f51 f36 1"/>
              <a:gd name="f60" fmla="*/ f50 f36 1"/>
              <a:gd name="f61" fmla="+- f57 f1 0"/>
              <a:gd name="f62" fmla="sqrt f58"/>
              <a:gd name="f63" fmla="*/ f61 f7 1"/>
              <a:gd name="f64" fmla="*/ f62 51965 1"/>
              <a:gd name="f65" fmla="*/ f63 1 f0"/>
              <a:gd name="f66" fmla="*/ f64 1 100000"/>
              <a:gd name="f67" fmla="+- 0 0 f65"/>
              <a:gd name="f68" fmla="+- f62 0 f66"/>
              <a:gd name="f69" fmla="val f67"/>
              <a:gd name="f70" fmla="+- 0 0 f69"/>
              <a:gd name="f71" fmla="*/ f70 f0 1"/>
              <a:gd name="f72" fmla="*/ f71 1 f7"/>
              <a:gd name="f73" fmla="+- f72 0 f1"/>
              <a:gd name="f74" fmla="+- f73 f1 0"/>
              <a:gd name="f75" fmla="*/ f74 f7 1"/>
              <a:gd name="f76" fmla="*/ f75 1 f0"/>
              <a:gd name="f77" fmla="+- 0 0 f76"/>
              <a:gd name="f78" fmla="+- 0 0 f77"/>
              <a:gd name="f79" fmla="*/ f78 f0 1"/>
              <a:gd name="f80" fmla="*/ f79 1 f7"/>
              <a:gd name="f81" fmla="+- f80 0 f1"/>
              <a:gd name="f82" fmla="sin 1 f81"/>
              <a:gd name="f83" fmla="cos 1 f81"/>
              <a:gd name="f84" fmla="tan 1 f81"/>
              <a:gd name="f85" fmla="+- 0 0 f82"/>
              <a:gd name="f86" fmla="+- 0 0 f83"/>
              <a:gd name="f87" fmla="*/ 1 1 f84"/>
              <a:gd name="f88" fmla="+- 0 0 f85"/>
              <a:gd name="f89" fmla="+- 0 0 f86"/>
              <a:gd name="f90" fmla="*/ 1 1 f87"/>
              <a:gd name="f91" fmla="val f88"/>
              <a:gd name="f92" fmla="val f89"/>
              <a:gd name="f93" fmla="*/ f92 f68 1"/>
              <a:gd name="f94" fmla="*/ f91 f68 1"/>
              <a:gd name="f95" fmla="*/ f91 f56 1"/>
              <a:gd name="f96" fmla="*/ f92 f56 1"/>
              <a:gd name="f97" fmla="*/ f93 1 2"/>
              <a:gd name="f98" fmla="*/ f94 1 2"/>
              <a:gd name="f99" fmla="*/ f95 1 2"/>
              <a:gd name="f100" fmla="*/ f96 1 2"/>
              <a:gd name="f101" fmla="+- f97 0 f99"/>
              <a:gd name="f102" fmla="+- f98 f100 0"/>
              <a:gd name="f103" fmla="+- f97 f99 0"/>
              <a:gd name="f104" fmla="+- f98 0 f100"/>
              <a:gd name="f105" fmla="+- f39 0 f97"/>
              <a:gd name="f106" fmla="+- f40 0 f98"/>
              <a:gd name="f107" fmla="*/ f97 f36 1"/>
              <a:gd name="f108" fmla="*/ f98 f36 1"/>
              <a:gd name="f109" fmla="+- f51 0 f103"/>
              <a:gd name="f110" fmla="+- f39 0 f103"/>
              <a:gd name="f111" fmla="+- f39 0 f101"/>
              <a:gd name="f112" fmla="+- f50 0 f102"/>
              <a:gd name="f113" fmla="+- f40 0 f102"/>
              <a:gd name="f114" fmla="+- f40 0 f104"/>
              <a:gd name="f115" fmla="*/ f101 f36 1"/>
              <a:gd name="f116" fmla="*/ f104 f36 1"/>
              <a:gd name="f117" fmla="*/ f102 f36 1"/>
              <a:gd name="f118" fmla="*/ f103 f36 1"/>
              <a:gd name="f119" fmla="*/ f105 f36 1"/>
              <a:gd name="f120" fmla="*/ f106 f36 1"/>
              <a:gd name="f121" fmla="*/ f109 f90 1"/>
              <a:gd name="f122" fmla="*/ f112 1 f90"/>
              <a:gd name="f123" fmla="*/ f111 f36 1"/>
              <a:gd name="f124" fmla="*/ f114 f36 1"/>
              <a:gd name="f125" fmla="*/ f110 f36 1"/>
              <a:gd name="f126" fmla="*/ f113 f36 1"/>
              <a:gd name="f127" fmla="+- f121 f104 0"/>
              <a:gd name="f128" fmla="+- f111 0 f122"/>
              <a:gd name="f129" fmla="+- f101 f122 0"/>
              <a:gd name="f130" fmla="+- f40 0 f127"/>
              <a:gd name="f131" fmla="*/ f127 f36 1"/>
              <a:gd name="f132" fmla="*/ f128 f36 1"/>
              <a:gd name="f133" fmla="*/ f129 f36 1"/>
              <a:gd name="f134" fmla="*/ f130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107" y="f108"/>
              </a:cxn>
              <a:cxn ang="f33">
                <a:pos x="f119" y="f108"/>
              </a:cxn>
              <a:cxn ang="f34">
                <a:pos x="f119" y="f120"/>
              </a:cxn>
              <a:cxn ang="f35">
                <a:pos x="f107" y="f120"/>
              </a:cxn>
            </a:cxnLst>
            <a:rect l="f115" t="f116" r="f123" b="f124"/>
            <a:pathLst>
              <a:path>
                <a:moveTo>
                  <a:pt x="f115" y="f117"/>
                </a:moveTo>
                <a:lnTo>
                  <a:pt x="f118" y="f116"/>
                </a:lnTo>
                <a:lnTo>
                  <a:pt x="f59" y="f131"/>
                </a:lnTo>
                <a:lnTo>
                  <a:pt x="f125" y="f116"/>
                </a:lnTo>
                <a:lnTo>
                  <a:pt x="f123" y="f117"/>
                </a:lnTo>
                <a:lnTo>
                  <a:pt x="f132" y="f60"/>
                </a:lnTo>
                <a:lnTo>
                  <a:pt x="f123" y="f126"/>
                </a:lnTo>
                <a:lnTo>
                  <a:pt x="f125" y="f124"/>
                </a:lnTo>
                <a:lnTo>
                  <a:pt x="f59" y="f134"/>
                </a:lnTo>
                <a:lnTo>
                  <a:pt x="f118" y="f124"/>
                </a:lnTo>
                <a:lnTo>
                  <a:pt x="f115" y="f126"/>
                </a:lnTo>
                <a:lnTo>
                  <a:pt x="f133" y="f60"/>
                </a:lnTo>
                <a:close/>
              </a:path>
            </a:pathLst>
          </a:custGeom>
          <a:solidFill>
            <a:srgbClr val="FF0000"/>
          </a:solidFill>
          <a:ln w="12701" cap="flat">
            <a:solidFill>
              <a:srgbClr val="C0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51">
              <a:solidFill>
                <a:srgbClr val="000000"/>
              </a:solidFill>
              <a:latin typeface="Utopia"/>
            </a:endParaRPr>
          </a:p>
        </p:txBody>
      </p:sp>
      <p:sp>
        <p:nvSpPr>
          <p:cNvPr id="48" name="TextBox 37">
            <a:extLst>
              <a:ext uri="{FF2B5EF4-FFF2-40B4-BE49-F238E27FC236}">
                <a16:creationId xmlns:a16="http://schemas.microsoft.com/office/drawing/2014/main" id="{A0BAFAF0-7896-9341-B267-D3926E3B074F}"/>
              </a:ext>
            </a:extLst>
          </p:cNvPr>
          <p:cNvSpPr txBox="1"/>
          <p:nvPr/>
        </p:nvSpPr>
        <p:spPr>
          <a:xfrm>
            <a:off x="1942022" y="4166386"/>
            <a:ext cx="1948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Structural material: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Thickness 15 – 17 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Slits (1 mm)</a:t>
            </a:r>
          </a:p>
        </p:txBody>
      </p:sp>
      <p:cxnSp>
        <p:nvCxnSpPr>
          <p:cNvPr id="50" name="Straight Arrow Connector 42">
            <a:extLst>
              <a:ext uri="{FF2B5EF4-FFF2-40B4-BE49-F238E27FC236}">
                <a16:creationId xmlns:a16="http://schemas.microsoft.com/office/drawing/2014/main" id="{DF5A2C1D-C474-6F4B-AE70-1B38F700503D}"/>
              </a:ext>
            </a:extLst>
          </p:cNvPr>
          <p:cNvCxnSpPr>
            <a:cxnSpLocks/>
          </p:cNvCxnSpPr>
          <p:nvPr/>
        </p:nvCxnSpPr>
        <p:spPr>
          <a:xfrm flipH="1">
            <a:off x="2684324" y="2607185"/>
            <a:ext cx="0" cy="157620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42">
            <a:extLst>
              <a:ext uri="{FF2B5EF4-FFF2-40B4-BE49-F238E27FC236}">
                <a16:creationId xmlns:a16="http://schemas.microsoft.com/office/drawing/2014/main" id="{4BAADF91-B804-BE41-A240-1AEEF77E18D4}"/>
              </a:ext>
            </a:extLst>
          </p:cNvPr>
          <p:cNvCxnSpPr>
            <a:cxnSpLocks/>
          </p:cNvCxnSpPr>
          <p:nvPr/>
        </p:nvCxnSpPr>
        <p:spPr>
          <a:xfrm flipV="1">
            <a:off x="3110972" y="3151279"/>
            <a:ext cx="0" cy="60871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42">
            <a:extLst>
              <a:ext uri="{FF2B5EF4-FFF2-40B4-BE49-F238E27FC236}">
                <a16:creationId xmlns:a16="http://schemas.microsoft.com/office/drawing/2014/main" id="{F2874FFF-46C5-8542-BDC9-2C15161B4BEA}"/>
              </a:ext>
            </a:extLst>
          </p:cNvPr>
          <p:cNvCxnSpPr>
            <a:cxnSpLocks/>
          </p:cNvCxnSpPr>
          <p:nvPr/>
        </p:nvCxnSpPr>
        <p:spPr>
          <a:xfrm flipH="1">
            <a:off x="4417696" y="2607185"/>
            <a:ext cx="97734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37">
            <a:extLst>
              <a:ext uri="{FF2B5EF4-FFF2-40B4-BE49-F238E27FC236}">
                <a16:creationId xmlns:a16="http://schemas.microsoft.com/office/drawing/2014/main" id="{3BFC9E93-6DA7-7143-AD99-5C0476ABED10}"/>
              </a:ext>
            </a:extLst>
          </p:cNvPr>
          <p:cNvSpPr txBox="1"/>
          <p:nvPr/>
        </p:nvSpPr>
        <p:spPr>
          <a:xfrm>
            <a:off x="2774141" y="3715822"/>
            <a:ext cx="1436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Kapton strip cable</a:t>
            </a:r>
          </a:p>
        </p:txBody>
      </p:sp>
      <p:sp>
        <p:nvSpPr>
          <p:cNvPr id="54" name="TextBox 37">
            <a:extLst>
              <a:ext uri="{FF2B5EF4-FFF2-40B4-BE49-F238E27FC236}">
                <a16:creationId xmlns:a16="http://schemas.microsoft.com/office/drawing/2014/main" id="{9ED165F3-51E8-454F-8887-C2D2FD53E253}"/>
              </a:ext>
            </a:extLst>
          </p:cNvPr>
          <p:cNvSpPr txBox="1"/>
          <p:nvPr/>
        </p:nvSpPr>
        <p:spPr>
          <a:xfrm>
            <a:off x="5376262" y="2472696"/>
            <a:ext cx="2693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Stainless steel body flange:</a:t>
            </a:r>
          </a:p>
          <a:p>
            <a:r>
              <a:rPr lang="en-US" sz="1200" dirty="0"/>
              <a:t>(⌀ = 600 mm, thickness = 20 mm)</a:t>
            </a:r>
          </a:p>
          <a:p>
            <a:pPr algn="r"/>
            <a:endParaRPr lang="en-US" sz="1200" dirty="0"/>
          </a:p>
        </p:txBody>
      </p:sp>
      <p:cxnSp>
        <p:nvCxnSpPr>
          <p:cNvPr id="55" name="Straight Arrow Connector 42">
            <a:extLst>
              <a:ext uri="{FF2B5EF4-FFF2-40B4-BE49-F238E27FC236}">
                <a16:creationId xmlns:a16="http://schemas.microsoft.com/office/drawing/2014/main" id="{42B81D68-5F2C-1643-801C-66DB21A17E6C}"/>
              </a:ext>
            </a:extLst>
          </p:cNvPr>
          <p:cNvCxnSpPr>
            <a:cxnSpLocks/>
          </p:cNvCxnSpPr>
          <p:nvPr/>
        </p:nvCxnSpPr>
        <p:spPr>
          <a:xfrm flipH="1" flipV="1">
            <a:off x="4231961" y="2622400"/>
            <a:ext cx="371470" cy="52887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37">
            <a:extLst>
              <a:ext uri="{FF2B5EF4-FFF2-40B4-BE49-F238E27FC236}">
                <a16:creationId xmlns:a16="http://schemas.microsoft.com/office/drawing/2014/main" id="{0E03BFC7-0734-FD42-876D-6A9F620000B8}"/>
              </a:ext>
            </a:extLst>
          </p:cNvPr>
          <p:cNvSpPr txBox="1"/>
          <p:nvPr/>
        </p:nvSpPr>
        <p:spPr>
          <a:xfrm>
            <a:off x="4282589" y="3081827"/>
            <a:ext cx="1436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Space for heaters</a:t>
            </a:r>
          </a:p>
        </p:txBody>
      </p:sp>
      <p:cxnSp>
        <p:nvCxnSpPr>
          <p:cNvPr id="57" name="Straight Arrow Connector 42">
            <a:extLst>
              <a:ext uri="{FF2B5EF4-FFF2-40B4-BE49-F238E27FC236}">
                <a16:creationId xmlns:a16="http://schemas.microsoft.com/office/drawing/2014/main" id="{490B46AB-4E47-5749-928F-417CD65C732F}"/>
              </a:ext>
            </a:extLst>
          </p:cNvPr>
          <p:cNvCxnSpPr>
            <a:cxnSpLocks/>
          </p:cNvCxnSpPr>
          <p:nvPr/>
        </p:nvCxnSpPr>
        <p:spPr>
          <a:xfrm flipH="1" flipV="1">
            <a:off x="3481813" y="2758944"/>
            <a:ext cx="408773" cy="71735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37">
            <a:extLst>
              <a:ext uri="{FF2B5EF4-FFF2-40B4-BE49-F238E27FC236}">
                <a16:creationId xmlns:a16="http://schemas.microsoft.com/office/drawing/2014/main" id="{C2E72772-E9A6-034E-8E21-D3F49AAE0D5E}"/>
              </a:ext>
            </a:extLst>
          </p:cNvPr>
          <p:cNvSpPr txBox="1"/>
          <p:nvPr/>
        </p:nvSpPr>
        <p:spPr>
          <a:xfrm>
            <a:off x="3341615" y="3417628"/>
            <a:ext cx="15967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Pumping connection</a:t>
            </a:r>
          </a:p>
        </p:txBody>
      </p:sp>
    </p:spTree>
    <p:extLst>
      <p:ext uri="{BB962C8B-B14F-4D97-AF65-F5344CB8AC3E}">
        <p14:creationId xmlns:p14="http://schemas.microsoft.com/office/powerpoint/2010/main" val="349864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GB" dirty="0"/>
              <a:t>High-density signal feedthroughs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r>
              <a:rPr lang="en-US" dirty="0"/>
              <a:t>/10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D8F951-FCE9-C943-B9BA-438AB805F4CA}"/>
              </a:ext>
            </a:extLst>
          </p:cNvPr>
          <p:cNvSpPr txBox="1">
            <a:spLocks/>
          </p:cNvSpPr>
          <p:nvPr/>
        </p:nvSpPr>
        <p:spPr>
          <a:xfrm>
            <a:off x="432000" y="832418"/>
            <a:ext cx="8712000" cy="107579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3A1"/>
              </a:buClr>
              <a:buNone/>
            </a:pPr>
            <a:r>
              <a:rPr lang="en-GB" sz="2000" u="sng" dirty="0">
                <a:solidFill>
                  <a:schemeClr val="accent6"/>
                </a:solidFill>
              </a:rPr>
              <a:t>Selection of components:</a:t>
            </a:r>
            <a:endParaRPr lang="en-GB" sz="2000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GB" sz="2400" b="1" baseline="30000" dirty="0">
              <a:solidFill>
                <a:schemeClr val="accent6"/>
              </a:solidFill>
              <a:sym typeface="Wingdings" pitchFamily="2" charset="2"/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6DD29BD-DCEB-4F48-83B1-C5DB00B1EA4F}"/>
              </a:ext>
            </a:extLst>
          </p:cNvPr>
          <p:cNvSpPr/>
          <p:nvPr/>
        </p:nvSpPr>
        <p:spPr>
          <a:xfrm>
            <a:off x="46872" y="1979211"/>
            <a:ext cx="611144" cy="10235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7">
            <a:extLst>
              <a:ext uri="{FF2B5EF4-FFF2-40B4-BE49-F238E27FC236}">
                <a16:creationId xmlns:a16="http://schemas.microsoft.com/office/drawing/2014/main" id="{B8BB8564-83A3-5C41-A912-6133710AAE2C}"/>
              </a:ext>
            </a:extLst>
          </p:cNvPr>
          <p:cNvSpPr txBox="1"/>
          <p:nvPr/>
        </p:nvSpPr>
        <p:spPr>
          <a:xfrm>
            <a:off x="135425" y="1303171"/>
            <a:ext cx="449079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Glue selection:</a:t>
            </a:r>
            <a:r>
              <a:rPr lang="en-US" sz="1200" dirty="0"/>
              <a:t> </a:t>
            </a:r>
          </a:p>
          <a:p>
            <a:endParaRPr lang="en-US" sz="1200" dirty="0"/>
          </a:p>
          <a:p>
            <a:r>
              <a:rPr lang="en-US" sz="1200" dirty="0"/>
              <a:t>Samples thermally shocked (77 K) and </a:t>
            </a:r>
            <a:br>
              <a:rPr lang="en-US" sz="1200" dirty="0"/>
            </a:br>
            <a:r>
              <a:rPr lang="en-US" sz="1200" dirty="0"/>
              <a:t>leak tested at room Tº</a:t>
            </a:r>
          </a:p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Epo-tek T7110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Araldite 2011 A/B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br>
              <a:rPr lang="en-US" sz="1200" dirty="0"/>
            </a:br>
            <a:r>
              <a:rPr lang="en-US" sz="1200" dirty="0"/>
              <a:t>More than 7 candidates from literature and CERN experiments</a:t>
            </a:r>
          </a:p>
        </p:txBody>
      </p:sp>
      <p:cxnSp>
        <p:nvCxnSpPr>
          <p:cNvPr id="33" name="Straight Connector 3">
            <a:extLst>
              <a:ext uri="{FF2B5EF4-FFF2-40B4-BE49-F238E27FC236}">
                <a16:creationId xmlns:a16="http://schemas.microsoft.com/office/drawing/2014/main" id="{5A8EAF67-EAE1-934D-8450-94963FA24C7B}"/>
              </a:ext>
            </a:extLst>
          </p:cNvPr>
          <p:cNvCxnSpPr/>
          <p:nvPr/>
        </p:nvCxnSpPr>
        <p:spPr>
          <a:xfrm>
            <a:off x="4571997" y="1194132"/>
            <a:ext cx="0" cy="2519332"/>
          </a:xfrm>
          <a:prstGeom prst="straightConnector1">
            <a:avLst/>
          </a:prstGeom>
          <a:noFill/>
          <a:ln w="6345" cap="flat">
            <a:solidFill>
              <a:schemeClr val="accent6"/>
            </a:solidFill>
            <a:prstDash val="solid"/>
            <a:miter/>
          </a:ln>
        </p:spPr>
      </p:cxnSp>
      <p:cxnSp>
        <p:nvCxnSpPr>
          <p:cNvPr id="35" name="Straight Connector 26">
            <a:extLst>
              <a:ext uri="{FF2B5EF4-FFF2-40B4-BE49-F238E27FC236}">
                <a16:creationId xmlns:a16="http://schemas.microsoft.com/office/drawing/2014/main" id="{5CF980C2-9C72-3744-99D1-AEA23B5CE4F1}"/>
              </a:ext>
            </a:extLst>
          </p:cNvPr>
          <p:cNvCxnSpPr/>
          <p:nvPr/>
        </p:nvCxnSpPr>
        <p:spPr>
          <a:xfrm flipH="1">
            <a:off x="711618" y="3851699"/>
            <a:ext cx="7720767" cy="0"/>
          </a:xfrm>
          <a:prstGeom prst="straightConnector1">
            <a:avLst/>
          </a:prstGeom>
          <a:noFill/>
          <a:ln w="6345" cap="flat">
            <a:solidFill>
              <a:schemeClr val="accent6"/>
            </a:solidFill>
            <a:prstDash val="solid"/>
            <a:miter/>
          </a:ln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D203BA6-CF31-9143-A505-F87AA9C692E6}"/>
              </a:ext>
            </a:extLst>
          </p:cNvPr>
          <p:cNvSpPr txBox="1"/>
          <p:nvPr/>
        </p:nvSpPr>
        <p:spPr>
          <a:xfrm>
            <a:off x="4643693" y="936660"/>
            <a:ext cx="49401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Structural material selection:</a:t>
            </a:r>
            <a:r>
              <a:rPr lang="en-US" sz="1200" dirty="0"/>
              <a:t> </a:t>
            </a:r>
          </a:p>
          <a:p>
            <a:endParaRPr lang="en-US" sz="1200" dirty="0"/>
          </a:p>
          <a:p>
            <a:r>
              <a:rPr lang="en-US" sz="1200" dirty="0"/>
              <a:t>Samples thermally shocked and </a:t>
            </a:r>
            <a:br>
              <a:rPr lang="en-US" sz="1200" dirty="0"/>
            </a:br>
            <a:r>
              <a:rPr lang="en-US" sz="1200" dirty="0"/>
              <a:t>3D Computed Tomography before and after</a:t>
            </a:r>
          </a:p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err="1"/>
              <a:t>Accura</a:t>
            </a:r>
            <a:r>
              <a:rPr lang="en-US" sz="1200" b="1" dirty="0"/>
              <a:t> 25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/>
              <a:t>SilasticM</a:t>
            </a: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MY750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G11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G10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br>
              <a:rPr lang="en-US" sz="1200" dirty="0"/>
            </a:br>
            <a:r>
              <a:rPr lang="en-US" sz="1200" dirty="0"/>
              <a:t>More than 6 candidates from literature and CERN experiments</a:t>
            </a:r>
          </a:p>
        </p:txBody>
      </p:sp>
      <p:sp>
        <p:nvSpPr>
          <p:cNvPr id="40" name="TextBox 37">
            <a:extLst>
              <a:ext uri="{FF2B5EF4-FFF2-40B4-BE49-F238E27FC236}">
                <a16:creationId xmlns:a16="http://schemas.microsoft.com/office/drawing/2014/main" id="{4DD207B4-CE11-8D40-8426-10B7E1D7340F}"/>
              </a:ext>
            </a:extLst>
          </p:cNvPr>
          <p:cNvSpPr txBox="1"/>
          <p:nvPr/>
        </p:nvSpPr>
        <p:spPr>
          <a:xfrm>
            <a:off x="658016" y="3834715"/>
            <a:ext cx="4940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Sealing solutions:</a:t>
            </a:r>
          </a:p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Indium seal with compression plate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Welding</a:t>
            </a:r>
          </a:p>
        </p:txBody>
      </p:sp>
      <p:pic>
        <p:nvPicPr>
          <p:cNvPr id="41" name="Picture 55" descr="Diagram&#10;&#10;Description automatically generated">
            <a:extLst>
              <a:ext uri="{FF2B5EF4-FFF2-40B4-BE49-F238E27FC236}">
                <a16:creationId xmlns:a16="http://schemas.microsoft.com/office/drawing/2014/main" id="{A2D88BC0-2366-4943-800D-864148F5B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449" y="3937337"/>
            <a:ext cx="4779938" cy="205690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3" name="Picture 64">
            <a:extLst>
              <a:ext uri="{FF2B5EF4-FFF2-40B4-BE49-F238E27FC236}">
                <a16:creationId xmlns:a16="http://schemas.microsoft.com/office/drawing/2014/main" id="{07097653-BE27-FD4B-8A37-A874226B21B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906" t="19037" r="19888" b="22135"/>
          <a:stretch>
            <a:fillRect/>
          </a:stretch>
        </p:blipFill>
        <p:spPr>
          <a:xfrm>
            <a:off x="52267" y="4718429"/>
            <a:ext cx="2051594" cy="116369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5" name="Picture 78">
            <a:extLst>
              <a:ext uri="{FF2B5EF4-FFF2-40B4-BE49-F238E27FC236}">
                <a16:creationId xmlns:a16="http://schemas.microsoft.com/office/drawing/2014/main" id="{3352EEC7-70B4-4742-B9E1-32E6DC59EB2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123" t="18142" r="14299" b="2920"/>
          <a:stretch>
            <a:fillRect/>
          </a:stretch>
        </p:blipFill>
        <p:spPr>
          <a:xfrm>
            <a:off x="2398101" y="4573391"/>
            <a:ext cx="1681721" cy="153959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7" name="Rectangle 14">
            <a:extLst>
              <a:ext uri="{FF2B5EF4-FFF2-40B4-BE49-F238E27FC236}">
                <a16:creationId xmlns:a16="http://schemas.microsoft.com/office/drawing/2014/main" id="{53267141-1B29-0242-82C4-A4E356254BC1}"/>
              </a:ext>
            </a:extLst>
          </p:cNvPr>
          <p:cNvSpPr/>
          <p:nvPr/>
        </p:nvSpPr>
        <p:spPr>
          <a:xfrm rot="1179697">
            <a:off x="1660543" y="4857204"/>
            <a:ext cx="373438" cy="590544"/>
          </a:xfrm>
          <a:prstGeom prst="rect">
            <a:avLst/>
          </a:prstGeom>
          <a:noFill/>
          <a:ln w="12701" cap="flat">
            <a:solidFill>
              <a:schemeClr val="tx1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33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59" name="Straight Arrow Connector 42">
            <a:extLst>
              <a:ext uri="{FF2B5EF4-FFF2-40B4-BE49-F238E27FC236}">
                <a16:creationId xmlns:a16="http://schemas.microsoft.com/office/drawing/2014/main" id="{E4C42940-069F-3D4F-9476-443C11B02B1E}"/>
              </a:ext>
            </a:extLst>
          </p:cNvPr>
          <p:cNvCxnSpPr>
            <a:cxnSpLocks/>
          </p:cNvCxnSpPr>
          <p:nvPr/>
        </p:nvCxnSpPr>
        <p:spPr>
          <a:xfrm flipV="1">
            <a:off x="2009807" y="5247173"/>
            <a:ext cx="682505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0" name="Picture 4" descr="A close-up of a light bulb&#10;&#10;Description automatically generated with low confidence">
            <a:extLst>
              <a:ext uri="{FF2B5EF4-FFF2-40B4-BE49-F238E27FC236}">
                <a16:creationId xmlns:a16="http://schemas.microsoft.com/office/drawing/2014/main" id="{027B4C1E-9235-8B42-9038-D56EF772919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3200" t="32205" r="25386" b="24406"/>
          <a:stretch>
            <a:fillRect/>
          </a:stretch>
        </p:blipFill>
        <p:spPr>
          <a:xfrm>
            <a:off x="2478008" y="2137606"/>
            <a:ext cx="1800609" cy="114156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1" name="Picture 9" descr="A picture containing text, indoor, different&#10;&#10;Description automatically generated">
            <a:extLst>
              <a:ext uri="{FF2B5EF4-FFF2-40B4-BE49-F238E27FC236}">
                <a16:creationId xmlns:a16="http://schemas.microsoft.com/office/drawing/2014/main" id="{E8B25455-2744-C44B-B94C-54642B29E84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55481"/>
          <a:stretch>
            <a:fillRect/>
          </a:stretch>
        </p:blipFill>
        <p:spPr>
          <a:xfrm>
            <a:off x="6637649" y="1860349"/>
            <a:ext cx="2221070" cy="162924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2" name="TextBox 37">
            <a:extLst>
              <a:ext uri="{FF2B5EF4-FFF2-40B4-BE49-F238E27FC236}">
                <a16:creationId xmlns:a16="http://schemas.microsoft.com/office/drawing/2014/main" id="{96F0FD0E-175A-6C41-9FDB-BEF216089817}"/>
              </a:ext>
            </a:extLst>
          </p:cNvPr>
          <p:cNvSpPr txBox="1"/>
          <p:nvPr/>
        </p:nvSpPr>
        <p:spPr>
          <a:xfrm>
            <a:off x="1005525" y="2976561"/>
            <a:ext cx="1436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Kapton strip</a:t>
            </a:r>
          </a:p>
        </p:txBody>
      </p:sp>
      <p:cxnSp>
        <p:nvCxnSpPr>
          <p:cNvPr id="63" name="Straight Arrow Connector 42">
            <a:extLst>
              <a:ext uri="{FF2B5EF4-FFF2-40B4-BE49-F238E27FC236}">
                <a16:creationId xmlns:a16="http://schemas.microsoft.com/office/drawing/2014/main" id="{CCD3643A-7761-8D40-B857-48D93F71FB9C}"/>
              </a:ext>
            </a:extLst>
          </p:cNvPr>
          <p:cNvCxnSpPr>
            <a:cxnSpLocks/>
          </p:cNvCxnSpPr>
          <p:nvPr/>
        </p:nvCxnSpPr>
        <p:spPr>
          <a:xfrm flipV="1">
            <a:off x="1971579" y="3128545"/>
            <a:ext cx="682505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TextBox 37">
            <a:extLst>
              <a:ext uri="{FF2B5EF4-FFF2-40B4-BE49-F238E27FC236}">
                <a16:creationId xmlns:a16="http://schemas.microsoft.com/office/drawing/2014/main" id="{5B682995-7182-EE40-86C0-F761A1239E33}"/>
              </a:ext>
            </a:extLst>
          </p:cNvPr>
          <p:cNvSpPr txBox="1"/>
          <p:nvPr/>
        </p:nvSpPr>
        <p:spPr>
          <a:xfrm>
            <a:off x="8203812" y="2516506"/>
            <a:ext cx="1436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Cracks</a:t>
            </a:r>
          </a:p>
        </p:txBody>
      </p:sp>
      <p:cxnSp>
        <p:nvCxnSpPr>
          <p:cNvPr id="65" name="Straight Arrow Connector 42">
            <a:extLst>
              <a:ext uri="{FF2B5EF4-FFF2-40B4-BE49-F238E27FC236}">
                <a16:creationId xmlns:a16="http://schemas.microsoft.com/office/drawing/2014/main" id="{AEAA6B44-E366-BB47-B576-D598BF78F6EF}"/>
              </a:ext>
            </a:extLst>
          </p:cNvPr>
          <p:cNvCxnSpPr>
            <a:cxnSpLocks/>
          </p:cNvCxnSpPr>
          <p:nvPr/>
        </p:nvCxnSpPr>
        <p:spPr>
          <a:xfrm flipH="1" flipV="1">
            <a:off x="8243963" y="1927345"/>
            <a:ext cx="242016" cy="61497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42">
            <a:extLst>
              <a:ext uri="{FF2B5EF4-FFF2-40B4-BE49-F238E27FC236}">
                <a16:creationId xmlns:a16="http://schemas.microsoft.com/office/drawing/2014/main" id="{E916A317-8652-AD4B-9A2F-41BF1C15296D}"/>
              </a:ext>
            </a:extLst>
          </p:cNvPr>
          <p:cNvCxnSpPr>
            <a:cxnSpLocks/>
          </p:cNvCxnSpPr>
          <p:nvPr/>
        </p:nvCxnSpPr>
        <p:spPr>
          <a:xfrm flipH="1">
            <a:off x="7627177" y="2771644"/>
            <a:ext cx="726620" cy="48191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xtBox 37">
            <a:extLst>
              <a:ext uri="{FF2B5EF4-FFF2-40B4-BE49-F238E27FC236}">
                <a16:creationId xmlns:a16="http://schemas.microsoft.com/office/drawing/2014/main" id="{F0FC05F8-3F2B-BF46-BFF4-2F4E58FBCE78}"/>
              </a:ext>
            </a:extLst>
          </p:cNvPr>
          <p:cNvSpPr txBox="1"/>
          <p:nvPr/>
        </p:nvSpPr>
        <p:spPr>
          <a:xfrm>
            <a:off x="6582364" y="3234782"/>
            <a:ext cx="918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Accura48</a:t>
            </a:r>
          </a:p>
        </p:txBody>
      </p:sp>
    </p:spTree>
    <p:extLst>
      <p:ext uri="{BB962C8B-B14F-4D97-AF65-F5344CB8AC3E}">
        <p14:creationId xmlns:p14="http://schemas.microsoft.com/office/powerpoint/2010/main" val="251062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GB" dirty="0"/>
              <a:t>High-density signal feedthroughs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r>
              <a:rPr lang="en-US" dirty="0"/>
              <a:t>/10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D8F951-FCE9-C943-B9BA-438AB805F4CA}"/>
              </a:ext>
            </a:extLst>
          </p:cNvPr>
          <p:cNvSpPr txBox="1">
            <a:spLocks/>
          </p:cNvSpPr>
          <p:nvPr/>
        </p:nvSpPr>
        <p:spPr>
          <a:xfrm>
            <a:off x="432000" y="832418"/>
            <a:ext cx="8712000" cy="107579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3A1"/>
              </a:buClr>
              <a:buNone/>
            </a:pPr>
            <a:r>
              <a:rPr lang="en-GB" sz="2000" u="sng" dirty="0">
                <a:solidFill>
                  <a:schemeClr val="accent6"/>
                </a:solidFill>
              </a:rPr>
              <a:t>Experimental tests:</a:t>
            </a: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GB" sz="2400" b="1" baseline="30000" dirty="0">
              <a:solidFill>
                <a:schemeClr val="accent6"/>
              </a:solidFill>
              <a:sym typeface="Wingdings" pitchFamily="2" charset="2"/>
            </a:endParaRPr>
          </a:p>
        </p:txBody>
      </p:sp>
      <p:pic>
        <p:nvPicPr>
          <p:cNvPr id="25" name="Picture 23" descr="Chart, line chart&#10;&#10;Description automatically generated">
            <a:extLst>
              <a:ext uri="{FF2B5EF4-FFF2-40B4-BE49-F238E27FC236}">
                <a16:creationId xmlns:a16="http://schemas.microsoft.com/office/drawing/2014/main" id="{321D0178-BB9B-EC43-A8CF-E3D37FAB3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282" y="1420693"/>
            <a:ext cx="3184245" cy="178579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Picture 2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D5E2D5B-C0DE-0246-A535-9B11D739D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0310" y="3698377"/>
            <a:ext cx="3213208" cy="171044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7" name="Right Bracket 29">
            <a:extLst>
              <a:ext uri="{FF2B5EF4-FFF2-40B4-BE49-F238E27FC236}">
                <a16:creationId xmlns:a16="http://schemas.microsoft.com/office/drawing/2014/main" id="{5B293A10-79E1-F04A-88DD-90F9C2E1B869}"/>
              </a:ext>
            </a:extLst>
          </p:cNvPr>
          <p:cNvSpPr/>
          <p:nvPr/>
        </p:nvSpPr>
        <p:spPr>
          <a:xfrm rot="5400013">
            <a:off x="7395038" y="1219899"/>
            <a:ext cx="174249" cy="2379804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8333"/>
              <a:gd name="f10" fmla="+- 0 0 -180"/>
              <a:gd name="f11" fmla="+- 0 0 -360"/>
              <a:gd name="f12" fmla="+- 0 0 -270"/>
              <a:gd name="f13" fmla="abs f4"/>
              <a:gd name="f14" fmla="abs f5"/>
              <a:gd name="f15" fmla="abs f6"/>
              <a:gd name="f16" fmla="+- 2700000 f1 0"/>
              <a:gd name="f17" fmla="*/ f10 f0 1"/>
              <a:gd name="f18" fmla="*/ f11 f0 1"/>
              <a:gd name="f19" fmla="*/ f12 f0 1"/>
              <a:gd name="f20" fmla="?: f13 f4 1"/>
              <a:gd name="f21" fmla="?: f14 f5 1"/>
              <a:gd name="f22" fmla="?: f15 f6 1"/>
              <a:gd name="f23" fmla="+- f16 0 f1"/>
              <a:gd name="f24" fmla="*/ f17 1 f3"/>
              <a:gd name="f25" fmla="*/ f18 1 f3"/>
              <a:gd name="f26" fmla="*/ f19 1 f3"/>
              <a:gd name="f27" fmla="*/ f20 1 21600"/>
              <a:gd name="f28" fmla="*/ f21 1 21600"/>
              <a:gd name="f29" fmla="*/ 21600 f20 1"/>
              <a:gd name="f30" fmla="*/ 21600 f21 1"/>
              <a:gd name="f31" fmla="+- f23 f1 0"/>
              <a:gd name="f32" fmla="+- f24 0 f1"/>
              <a:gd name="f33" fmla="+- f25 0 f1"/>
              <a:gd name="f34" fmla="+- f26 0 f1"/>
              <a:gd name="f35" fmla="min f28 f27"/>
              <a:gd name="f36" fmla="*/ f29 1 f22"/>
              <a:gd name="f37" fmla="*/ f30 1 f22"/>
              <a:gd name="f38" fmla="*/ f31 f8 1"/>
              <a:gd name="f39" fmla="val f36"/>
              <a:gd name="f40" fmla="val f37"/>
              <a:gd name="f41" fmla="*/ f38 1 f0"/>
              <a:gd name="f42" fmla="*/ f7 f35 1"/>
              <a:gd name="f43" fmla="+- f40 0 f7"/>
              <a:gd name="f44" fmla="+- f39 0 f7"/>
              <a:gd name="f45" fmla="+- 0 0 f41"/>
              <a:gd name="f46" fmla="*/ f39 f35 1"/>
              <a:gd name="f47" fmla="*/ f40 f35 1"/>
              <a:gd name="f48" fmla="*/ f43 1 2"/>
              <a:gd name="f49" fmla="min f44 f43"/>
              <a:gd name="f50" fmla="+- 0 0 f45"/>
              <a:gd name="f51" fmla="*/ f44 f35 1"/>
              <a:gd name="f52" fmla="+- f7 f48 0"/>
              <a:gd name="f53" fmla="*/ f49 f9 1"/>
              <a:gd name="f54" fmla="*/ f50 f0 1"/>
              <a:gd name="f55" fmla="*/ f53 1 100000"/>
              <a:gd name="f56" fmla="*/ f54 1 f8"/>
              <a:gd name="f57" fmla="*/ f52 f35 1"/>
              <a:gd name="f58" fmla="+- f40 0 f55"/>
              <a:gd name="f59" fmla="+- f56 0 f1"/>
              <a:gd name="f60" fmla="*/ f55 f35 1"/>
              <a:gd name="f61" fmla="cos 1 f59"/>
              <a:gd name="f62" fmla="sin 1 f59"/>
              <a:gd name="f63" fmla="*/ f58 f35 1"/>
              <a:gd name="f64" fmla="+- 0 0 f61"/>
              <a:gd name="f65" fmla="+- 0 0 f62"/>
              <a:gd name="f66" fmla="+- 0 0 f64"/>
              <a:gd name="f67" fmla="+- 0 0 f65"/>
              <a:gd name="f68" fmla="val f66"/>
              <a:gd name="f69" fmla="val f67"/>
              <a:gd name="f70" fmla="*/ f68 f44 1"/>
              <a:gd name="f71" fmla="*/ f69 f55 1"/>
              <a:gd name="f72" fmla="+- f7 f70 0"/>
              <a:gd name="f73" fmla="+- f55 0 f71"/>
              <a:gd name="f74" fmla="+- f40 f71 0"/>
              <a:gd name="f75" fmla="+- f74 0 f55"/>
              <a:gd name="f76" fmla="*/ f73 f35 1"/>
              <a:gd name="f77" fmla="*/ f72 f35 1"/>
              <a:gd name="f78" fmla="*/ f7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2" y="f42"/>
              </a:cxn>
              <a:cxn ang="f33">
                <a:pos x="f42" y="f47"/>
              </a:cxn>
              <a:cxn ang="f34">
                <a:pos x="f46" y="f57"/>
              </a:cxn>
            </a:cxnLst>
            <a:rect l="f42" t="f76" r="f77" b="f78"/>
            <a:pathLst>
              <a:path stroke="0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  <a:close/>
              </a:path>
              <a:path fill="none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</a:path>
            </a:pathLst>
          </a:custGeom>
          <a:noFill/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Right Bracket 32">
            <a:extLst>
              <a:ext uri="{FF2B5EF4-FFF2-40B4-BE49-F238E27FC236}">
                <a16:creationId xmlns:a16="http://schemas.microsoft.com/office/drawing/2014/main" id="{65382139-F63C-264F-945A-465D12B24531}"/>
              </a:ext>
            </a:extLst>
          </p:cNvPr>
          <p:cNvSpPr/>
          <p:nvPr/>
        </p:nvSpPr>
        <p:spPr>
          <a:xfrm rot="5400013">
            <a:off x="7397963" y="3101081"/>
            <a:ext cx="177234" cy="2343184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8333"/>
              <a:gd name="f10" fmla="+- 0 0 -180"/>
              <a:gd name="f11" fmla="+- 0 0 -360"/>
              <a:gd name="f12" fmla="+- 0 0 -270"/>
              <a:gd name="f13" fmla="abs f4"/>
              <a:gd name="f14" fmla="abs f5"/>
              <a:gd name="f15" fmla="abs f6"/>
              <a:gd name="f16" fmla="+- 2700000 f1 0"/>
              <a:gd name="f17" fmla="*/ f10 f0 1"/>
              <a:gd name="f18" fmla="*/ f11 f0 1"/>
              <a:gd name="f19" fmla="*/ f12 f0 1"/>
              <a:gd name="f20" fmla="?: f13 f4 1"/>
              <a:gd name="f21" fmla="?: f14 f5 1"/>
              <a:gd name="f22" fmla="?: f15 f6 1"/>
              <a:gd name="f23" fmla="+- f16 0 f1"/>
              <a:gd name="f24" fmla="*/ f17 1 f3"/>
              <a:gd name="f25" fmla="*/ f18 1 f3"/>
              <a:gd name="f26" fmla="*/ f19 1 f3"/>
              <a:gd name="f27" fmla="*/ f20 1 21600"/>
              <a:gd name="f28" fmla="*/ f21 1 21600"/>
              <a:gd name="f29" fmla="*/ 21600 f20 1"/>
              <a:gd name="f30" fmla="*/ 21600 f21 1"/>
              <a:gd name="f31" fmla="+- f23 f1 0"/>
              <a:gd name="f32" fmla="+- f24 0 f1"/>
              <a:gd name="f33" fmla="+- f25 0 f1"/>
              <a:gd name="f34" fmla="+- f26 0 f1"/>
              <a:gd name="f35" fmla="min f28 f27"/>
              <a:gd name="f36" fmla="*/ f29 1 f22"/>
              <a:gd name="f37" fmla="*/ f30 1 f22"/>
              <a:gd name="f38" fmla="*/ f31 f8 1"/>
              <a:gd name="f39" fmla="val f36"/>
              <a:gd name="f40" fmla="val f37"/>
              <a:gd name="f41" fmla="*/ f38 1 f0"/>
              <a:gd name="f42" fmla="*/ f7 f35 1"/>
              <a:gd name="f43" fmla="+- f40 0 f7"/>
              <a:gd name="f44" fmla="+- f39 0 f7"/>
              <a:gd name="f45" fmla="+- 0 0 f41"/>
              <a:gd name="f46" fmla="*/ f39 f35 1"/>
              <a:gd name="f47" fmla="*/ f40 f35 1"/>
              <a:gd name="f48" fmla="*/ f43 1 2"/>
              <a:gd name="f49" fmla="min f44 f43"/>
              <a:gd name="f50" fmla="+- 0 0 f45"/>
              <a:gd name="f51" fmla="*/ f44 f35 1"/>
              <a:gd name="f52" fmla="+- f7 f48 0"/>
              <a:gd name="f53" fmla="*/ f49 f9 1"/>
              <a:gd name="f54" fmla="*/ f50 f0 1"/>
              <a:gd name="f55" fmla="*/ f53 1 100000"/>
              <a:gd name="f56" fmla="*/ f54 1 f8"/>
              <a:gd name="f57" fmla="*/ f52 f35 1"/>
              <a:gd name="f58" fmla="+- f40 0 f55"/>
              <a:gd name="f59" fmla="+- f56 0 f1"/>
              <a:gd name="f60" fmla="*/ f55 f35 1"/>
              <a:gd name="f61" fmla="cos 1 f59"/>
              <a:gd name="f62" fmla="sin 1 f59"/>
              <a:gd name="f63" fmla="*/ f58 f35 1"/>
              <a:gd name="f64" fmla="+- 0 0 f61"/>
              <a:gd name="f65" fmla="+- 0 0 f62"/>
              <a:gd name="f66" fmla="+- 0 0 f64"/>
              <a:gd name="f67" fmla="+- 0 0 f65"/>
              <a:gd name="f68" fmla="val f66"/>
              <a:gd name="f69" fmla="val f67"/>
              <a:gd name="f70" fmla="*/ f68 f44 1"/>
              <a:gd name="f71" fmla="*/ f69 f55 1"/>
              <a:gd name="f72" fmla="+- f7 f70 0"/>
              <a:gd name="f73" fmla="+- f55 0 f71"/>
              <a:gd name="f74" fmla="+- f40 f71 0"/>
              <a:gd name="f75" fmla="+- f74 0 f55"/>
              <a:gd name="f76" fmla="*/ f73 f35 1"/>
              <a:gd name="f77" fmla="*/ f72 f35 1"/>
              <a:gd name="f78" fmla="*/ f75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2" y="f42"/>
              </a:cxn>
              <a:cxn ang="f33">
                <a:pos x="f42" y="f47"/>
              </a:cxn>
              <a:cxn ang="f34">
                <a:pos x="f46" y="f57"/>
              </a:cxn>
            </a:cxnLst>
            <a:rect l="f42" t="f76" r="f77" b="f78"/>
            <a:pathLst>
              <a:path stroke="0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  <a:close/>
              </a:path>
              <a:path fill="none">
                <a:moveTo>
                  <a:pt x="f42" y="f42"/>
                </a:moveTo>
                <a:arcTo wR="f51" hR="f60" stAng="f2" swAng="f1"/>
                <a:lnTo>
                  <a:pt x="f46" y="f63"/>
                </a:lnTo>
                <a:arcTo wR="f51" hR="f60" stAng="f7" swAng="f1"/>
              </a:path>
            </a:pathLst>
          </a:custGeom>
          <a:noFill/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TextBox 33">
            <a:extLst>
              <a:ext uri="{FF2B5EF4-FFF2-40B4-BE49-F238E27FC236}">
                <a16:creationId xmlns:a16="http://schemas.microsoft.com/office/drawing/2014/main" id="{4A184DFE-B194-AA41-99BD-C086374ADFBB}"/>
              </a:ext>
            </a:extLst>
          </p:cNvPr>
          <p:cNvSpPr txBox="1"/>
          <p:nvPr/>
        </p:nvSpPr>
        <p:spPr>
          <a:xfrm>
            <a:off x="7032587" y="2287990"/>
            <a:ext cx="1246781" cy="2233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44" tIns="41472" rIns="82944" bIns="41472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07">
                <a:solidFill>
                  <a:srgbClr val="000000"/>
                </a:solidFill>
                <a:latin typeface="Avenir Roman"/>
                <a:ea typeface="Cambria" pitchFamily="18"/>
                <a:cs typeface="Times New Roman" pitchFamily="18"/>
              </a:rPr>
              <a:t>Test (30 min)</a:t>
            </a:r>
            <a:endParaRPr lang="en-GB" sz="907">
              <a:solidFill>
                <a:srgbClr val="000000"/>
              </a:solidFill>
              <a:latin typeface="Avenir Roman"/>
              <a:ea typeface="Cambria" pitchFamily="18"/>
              <a:cs typeface="Aparajita" pitchFamily="18"/>
            </a:endParaRPr>
          </a:p>
        </p:txBody>
      </p:sp>
      <p:sp>
        <p:nvSpPr>
          <p:cNvPr id="30" name="TextBox 34">
            <a:extLst>
              <a:ext uri="{FF2B5EF4-FFF2-40B4-BE49-F238E27FC236}">
                <a16:creationId xmlns:a16="http://schemas.microsoft.com/office/drawing/2014/main" id="{61F02D3B-8625-0B41-9626-40C9E5E4167B}"/>
              </a:ext>
            </a:extLst>
          </p:cNvPr>
          <p:cNvSpPr txBox="1"/>
          <p:nvPr/>
        </p:nvSpPr>
        <p:spPr>
          <a:xfrm>
            <a:off x="7126918" y="4151468"/>
            <a:ext cx="1246781" cy="22334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44" tIns="41472" rIns="82944" bIns="41472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07">
                <a:solidFill>
                  <a:srgbClr val="000000"/>
                </a:solidFill>
                <a:latin typeface="Avenir Roman"/>
                <a:ea typeface="Cambria" pitchFamily="18"/>
                <a:cs typeface="Times New Roman" pitchFamily="18"/>
              </a:rPr>
              <a:t>Test (30 min)</a:t>
            </a:r>
            <a:endParaRPr lang="en-GB" sz="907">
              <a:solidFill>
                <a:srgbClr val="000000"/>
              </a:solidFill>
              <a:latin typeface="Avenir Roman"/>
              <a:ea typeface="Cambria" pitchFamily="18"/>
              <a:cs typeface="Aparajita" pitchFamily="18"/>
            </a:endParaRPr>
          </a:p>
        </p:txBody>
      </p:sp>
      <p:cxnSp>
        <p:nvCxnSpPr>
          <p:cNvPr id="34" name="Straight Arrow Connector 35">
            <a:extLst>
              <a:ext uri="{FF2B5EF4-FFF2-40B4-BE49-F238E27FC236}">
                <a16:creationId xmlns:a16="http://schemas.microsoft.com/office/drawing/2014/main" id="{77A101D4-F47B-1D43-9152-9FA429E8C22D}"/>
              </a:ext>
            </a:extLst>
          </p:cNvPr>
          <p:cNvCxnSpPr/>
          <p:nvPr/>
        </p:nvCxnSpPr>
        <p:spPr>
          <a:xfrm flipV="1">
            <a:off x="6314987" y="2525275"/>
            <a:ext cx="0" cy="854713"/>
          </a:xfrm>
          <a:prstGeom prst="straightConnector1">
            <a:avLst/>
          </a:prstGeom>
          <a:noFill/>
          <a:ln w="12701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6" name="Straight Arrow Connector 36">
            <a:extLst>
              <a:ext uri="{FF2B5EF4-FFF2-40B4-BE49-F238E27FC236}">
                <a16:creationId xmlns:a16="http://schemas.microsoft.com/office/drawing/2014/main" id="{5741CCF4-D13C-B649-8E0E-321A2CAAC68B}"/>
              </a:ext>
            </a:extLst>
          </p:cNvPr>
          <p:cNvCxnSpPr/>
          <p:nvPr/>
        </p:nvCxnSpPr>
        <p:spPr>
          <a:xfrm>
            <a:off x="6316033" y="3532929"/>
            <a:ext cx="0" cy="622544"/>
          </a:xfrm>
          <a:prstGeom prst="straightConnector1">
            <a:avLst/>
          </a:prstGeom>
          <a:noFill/>
          <a:ln w="12701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7" name="Straight Arrow Connector 38">
            <a:extLst>
              <a:ext uri="{FF2B5EF4-FFF2-40B4-BE49-F238E27FC236}">
                <a16:creationId xmlns:a16="http://schemas.microsoft.com/office/drawing/2014/main" id="{A3BFEDCC-D171-0E4D-94F0-E6F1A26A7E52}"/>
              </a:ext>
            </a:extLst>
          </p:cNvPr>
          <p:cNvCxnSpPr/>
          <p:nvPr/>
        </p:nvCxnSpPr>
        <p:spPr>
          <a:xfrm flipV="1">
            <a:off x="8658173" y="2525275"/>
            <a:ext cx="0" cy="854713"/>
          </a:xfrm>
          <a:prstGeom prst="straightConnector1">
            <a:avLst/>
          </a:prstGeom>
          <a:noFill/>
          <a:ln w="12701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9" name="Straight Arrow Connector 40">
            <a:extLst>
              <a:ext uri="{FF2B5EF4-FFF2-40B4-BE49-F238E27FC236}">
                <a16:creationId xmlns:a16="http://schemas.microsoft.com/office/drawing/2014/main" id="{787A3067-2157-5D46-90D4-CE97FD54E093}"/>
              </a:ext>
            </a:extLst>
          </p:cNvPr>
          <p:cNvCxnSpPr/>
          <p:nvPr/>
        </p:nvCxnSpPr>
        <p:spPr>
          <a:xfrm>
            <a:off x="8660097" y="3551343"/>
            <a:ext cx="0" cy="622544"/>
          </a:xfrm>
          <a:prstGeom prst="straightConnector1">
            <a:avLst/>
          </a:prstGeom>
          <a:noFill/>
          <a:ln w="12701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85D24ECC-F0EA-6949-B09C-D8A904125DCB}"/>
              </a:ext>
            </a:extLst>
          </p:cNvPr>
          <p:cNvSpPr txBox="1"/>
          <p:nvPr/>
        </p:nvSpPr>
        <p:spPr>
          <a:xfrm>
            <a:off x="5520310" y="3250662"/>
            <a:ext cx="1513669" cy="362933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square" lIns="82944" tIns="41472" rIns="82944" bIns="41472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07">
                <a:solidFill>
                  <a:srgbClr val="000000"/>
                </a:solidFill>
                <a:latin typeface="Avenir Roman"/>
                <a:ea typeface="Cambria" pitchFamily="18"/>
                <a:cs typeface="Times New Roman" pitchFamily="18"/>
              </a:rPr>
              <a:t>Vacuum: 1.05x</a:t>
            </a:r>
            <a:r>
              <a:rPr lang="en-US" sz="907">
                <a:solidFill>
                  <a:srgbClr val="000000"/>
                </a:solidFill>
                <a:latin typeface="Avenir Roman"/>
                <a:ea typeface="Calibri" pitchFamily="34"/>
                <a:cs typeface="Times New Roman" pitchFamily="18"/>
              </a:rPr>
              <a:t>10</a:t>
            </a:r>
            <a:r>
              <a:rPr lang="en-US" sz="907" baseline="30000">
                <a:solidFill>
                  <a:srgbClr val="000000"/>
                </a:solidFill>
                <a:latin typeface="Avenir Roman"/>
                <a:ea typeface="Calibri" pitchFamily="34"/>
                <a:cs typeface="Times New Roman" pitchFamily="18"/>
              </a:rPr>
              <a:t>-6</a:t>
            </a:r>
            <a:r>
              <a:rPr lang="en-US" sz="907">
                <a:solidFill>
                  <a:srgbClr val="000000"/>
                </a:solidFill>
                <a:latin typeface="Avenir Roman"/>
                <a:ea typeface="Cambria" pitchFamily="18"/>
                <a:cs typeface="Times New Roman" pitchFamily="18"/>
              </a:rPr>
              <a:t>  mbar</a:t>
            </a:r>
          </a:p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07">
                <a:solidFill>
                  <a:srgbClr val="000000"/>
                </a:solidFill>
                <a:latin typeface="Avenir Roman"/>
                <a:ea typeface="Cambria" pitchFamily="18"/>
                <a:cs typeface="Times New Roman" pitchFamily="18"/>
              </a:rPr>
              <a:t>Leak rate: 3x</a:t>
            </a:r>
            <a:r>
              <a:rPr lang="en-US" sz="907">
                <a:solidFill>
                  <a:srgbClr val="000000"/>
                </a:solidFill>
                <a:latin typeface="Avenir Roman"/>
                <a:ea typeface="Calibri" pitchFamily="34"/>
                <a:cs typeface="Times New Roman" pitchFamily="18"/>
              </a:rPr>
              <a:t>10</a:t>
            </a:r>
            <a:r>
              <a:rPr lang="en-US" sz="907" baseline="30000">
                <a:solidFill>
                  <a:srgbClr val="000000"/>
                </a:solidFill>
                <a:latin typeface="Avenir Roman"/>
                <a:ea typeface="Calibri" pitchFamily="34"/>
                <a:cs typeface="Times New Roman" pitchFamily="18"/>
              </a:rPr>
              <a:t>-9</a:t>
            </a:r>
            <a:r>
              <a:rPr lang="en-US" sz="907">
                <a:solidFill>
                  <a:srgbClr val="000000"/>
                </a:solidFill>
                <a:latin typeface="Avenir Roman"/>
                <a:ea typeface="Cambria" pitchFamily="18"/>
                <a:cs typeface="Times New Roman" pitchFamily="18"/>
              </a:rPr>
              <a:t> mbar.l/s</a:t>
            </a:r>
            <a:endParaRPr lang="en-GB" sz="907">
              <a:solidFill>
                <a:srgbClr val="000000"/>
              </a:solidFill>
              <a:latin typeface="Avenir Roman"/>
              <a:ea typeface="Cambria" pitchFamily="18"/>
              <a:cs typeface="Aparajita" pitchFamily="18"/>
            </a:endParaRPr>
          </a:p>
        </p:txBody>
      </p:sp>
      <p:sp>
        <p:nvSpPr>
          <p:cNvPr id="44" name="TextBox 42">
            <a:extLst>
              <a:ext uri="{FF2B5EF4-FFF2-40B4-BE49-F238E27FC236}">
                <a16:creationId xmlns:a16="http://schemas.microsoft.com/office/drawing/2014/main" id="{E3E9A0AF-7113-574A-A06F-A3103490B7BB}"/>
              </a:ext>
            </a:extLst>
          </p:cNvPr>
          <p:cNvSpPr txBox="1"/>
          <p:nvPr/>
        </p:nvSpPr>
        <p:spPr>
          <a:xfrm>
            <a:off x="7355694" y="3268113"/>
            <a:ext cx="1585482" cy="362933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square" lIns="82944" tIns="41472" rIns="82944" bIns="41472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07">
                <a:solidFill>
                  <a:srgbClr val="000000"/>
                </a:solidFill>
                <a:latin typeface="Avenir Roman"/>
                <a:ea typeface="Cambria" pitchFamily="18"/>
                <a:cs typeface="Times New Roman" pitchFamily="18"/>
              </a:rPr>
              <a:t>Vacuum: 8.23x</a:t>
            </a:r>
            <a:r>
              <a:rPr lang="en-US" sz="907">
                <a:solidFill>
                  <a:srgbClr val="000000"/>
                </a:solidFill>
                <a:latin typeface="Avenir Roman"/>
                <a:ea typeface="Calibri" pitchFamily="34"/>
                <a:cs typeface="Times New Roman" pitchFamily="18"/>
              </a:rPr>
              <a:t>10</a:t>
            </a:r>
            <a:r>
              <a:rPr lang="en-US" sz="907" baseline="30000">
                <a:solidFill>
                  <a:srgbClr val="000000"/>
                </a:solidFill>
                <a:latin typeface="Avenir Roman"/>
                <a:ea typeface="Calibri" pitchFamily="34"/>
                <a:cs typeface="Times New Roman" pitchFamily="18"/>
              </a:rPr>
              <a:t>-7</a:t>
            </a:r>
            <a:r>
              <a:rPr lang="en-US" sz="907">
                <a:solidFill>
                  <a:srgbClr val="000000"/>
                </a:solidFill>
                <a:latin typeface="Avenir Roman"/>
                <a:ea typeface="Cambria" pitchFamily="18"/>
                <a:cs typeface="Times New Roman" pitchFamily="18"/>
              </a:rPr>
              <a:t> mbar</a:t>
            </a:r>
          </a:p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07">
                <a:solidFill>
                  <a:srgbClr val="000000"/>
                </a:solidFill>
                <a:latin typeface="Avenir Roman"/>
                <a:ea typeface="Cambria" pitchFamily="18"/>
                <a:cs typeface="Times New Roman" pitchFamily="18"/>
              </a:rPr>
              <a:t>Leak rate: 3.3x</a:t>
            </a:r>
            <a:r>
              <a:rPr lang="en-US" sz="907">
                <a:solidFill>
                  <a:srgbClr val="000000"/>
                </a:solidFill>
                <a:latin typeface="Avenir Roman"/>
                <a:ea typeface="Calibri" pitchFamily="34"/>
                <a:cs typeface="Times New Roman" pitchFamily="18"/>
              </a:rPr>
              <a:t>10</a:t>
            </a:r>
            <a:r>
              <a:rPr lang="en-US" sz="907" baseline="30000">
                <a:solidFill>
                  <a:srgbClr val="000000"/>
                </a:solidFill>
                <a:latin typeface="Avenir Roman"/>
                <a:ea typeface="Calibri" pitchFamily="34"/>
                <a:cs typeface="Times New Roman" pitchFamily="18"/>
              </a:rPr>
              <a:t>-9</a:t>
            </a:r>
            <a:r>
              <a:rPr lang="en-US" sz="907">
                <a:solidFill>
                  <a:srgbClr val="000000"/>
                </a:solidFill>
                <a:latin typeface="Avenir Roman"/>
                <a:ea typeface="Cambria" pitchFamily="18"/>
                <a:cs typeface="Times New Roman" pitchFamily="18"/>
              </a:rPr>
              <a:t> mbar.l/s</a:t>
            </a:r>
            <a:endParaRPr lang="en-GB" sz="907">
              <a:solidFill>
                <a:srgbClr val="000000"/>
              </a:solidFill>
              <a:latin typeface="Avenir Roman"/>
              <a:ea typeface="Cambria" pitchFamily="18"/>
              <a:cs typeface="Aparajita" pitchFamily="18"/>
            </a:endParaRPr>
          </a:p>
        </p:txBody>
      </p:sp>
      <p:sp>
        <p:nvSpPr>
          <p:cNvPr id="46" name="TextBox 37">
            <a:extLst>
              <a:ext uri="{FF2B5EF4-FFF2-40B4-BE49-F238E27FC236}">
                <a16:creationId xmlns:a16="http://schemas.microsoft.com/office/drawing/2014/main" id="{4A21E3A1-E428-874B-82EC-275BB00ECA7A}"/>
              </a:ext>
            </a:extLst>
          </p:cNvPr>
          <p:cNvSpPr txBox="1"/>
          <p:nvPr/>
        </p:nvSpPr>
        <p:spPr>
          <a:xfrm>
            <a:off x="6535271" y="1434570"/>
            <a:ext cx="1613161" cy="209301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square" lIns="82944" tIns="41472" rIns="82944" bIns="41472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16" b="1">
                <a:latin typeface="Calibri"/>
                <a:ea typeface="Cambria" pitchFamily="18"/>
                <a:cs typeface="Times New Roman" pitchFamily="18"/>
              </a:rPr>
              <a:t>Temperature sensor TT800</a:t>
            </a:r>
            <a:endParaRPr lang="en-GB" sz="816" b="1">
              <a:latin typeface="Calibri"/>
              <a:ea typeface="Cambria" pitchFamily="18"/>
              <a:cs typeface="Aparajita" pitchFamily="18"/>
            </a:endParaRPr>
          </a:p>
        </p:txBody>
      </p:sp>
      <p:sp>
        <p:nvSpPr>
          <p:cNvPr id="48" name="TextBox 37">
            <a:extLst>
              <a:ext uri="{FF2B5EF4-FFF2-40B4-BE49-F238E27FC236}">
                <a16:creationId xmlns:a16="http://schemas.microsoft.com/office/drawing/2014/main" id="{C6C1AC36-A3F1-EB48-B857-1A83BE3D0D52}"/>
              </a:ext>
            </a:extLst>
          </p:cNvPr>
          <p:cNvSpPr txBox="1"/>
          <p:nvPr/>
        </p:nvSpPr>
        <p:spPr>
          <a:xfrm>
            <a:off x="6561057" y="3723069"/>
            <a:ext cx="1613161" cy="209301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square" lIns="82944" tIns="41472" rIns="82944" bIns="41472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16" b="1">
                <a:solidFill>
                  <a:srgbClr val="000000"/>
                </a:solidFill>
                <a:latin typeface="Calibri"/>
                <a:ea typeface="Cambria" pitchFamily="18"/>
                <a:cs typeface="Times New Roman" pitchFamily="18"/>
              </a:rPr>
              <a:t>Pressure sensor P950</a:t>
            </a:r>
            <a:endParaRPr lang="en-GB" sz="816" b="1">
              <a:solidFill>
                <a:srgbClr val="000000"/>
              </a:solidFill>
              <a:latin typeface="Calibri"/>
              <a:ea typeface="Cambria" pitchFamily="18"/>
              <a:cs typeface="Aparajita" pitchFamily="18"/>
            </a:endParaRPr>
          </a:p>
        </p:txBody>
      </p:sp>
      <p:sp>
        <p:nvSpPr>
          <p:cNvPr id="49" name="Rectangle 38">
            <a:extLst>
              <a:ext uri="{FF2B5EF4-FFF2-40B4-BE49-F238E27FC236}">
                <a16:creationId xmlns:a16="http://schemas.microsoft.com/office/drawing/2014/main" id="{F39C9726-28DD-1142-B570-76CAF9A99D85}"/>
              </a:ext>
            </a:extLst>
          </p:cNvPr>
          <p:cNvSpPr/>
          <p:nvPr/>
        </p:nvSpPr>
        <p:spPr>
          <a:xfrm>
            <a:off x="5341507" y="1420693"/>
            <a:ext cx="3547988" cy="3988130"/>
          </a:xfrm>
          <a:prstGeom prst="rect">
            <a:avLst/>
          </a:prstGeom>
          <a:noFill/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TextBox 39">
            <a:extLst>
              <a:ext uri="{FF2B5EF4-FFF2-40B4-BE49-F238E27FC236}">
                <a16:creationId xmlns:a16="http://schemas.microsoft.com/office/drawing/2014/main" id="{54094EB8-C9E6-854C-B147-D4D9C558CABA}"/>
              </a:ext>
            </a:extLst>
          </p:cNvPr>
          <p:cNvSpPr txBox="1"/>
          <p:nvPr/>
        </p:nvSpPr>
        <p:spPr>
          <a:xfrm>
            <a:off x="6437746" y="1153713"/>
            <a:ext cx="1651729" cy="251364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square" lIns="82944" tIns="41472" rIns="82944" bIns="41472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89" b="1" dirty="0">
                <a:latin typeface="Avenir Roman"/>
                <a:ea typeface="Cambria" pitchFamily="18"/>
                <a:cs typeface="Times New Roman" pitchFamily="18"/>
              </a:rPr>
              <a:t>Pressure test at low T</a:t>
            </a:r>
            <a:r>
              <a:rPr lang="en-US" sz="1089" b="1" dirty="0">
                <a:latin typeface="Calibri" pitchFamily="34"/>
                <a:ea typeface="Cambria" pitchFamily="18"/>
                <a:cs typeface="Calibri" pitchFamily="34"/>
              </a:rPr>
              <a:t>°</a:t>
            </a:r>
            <a:endParaRPr lang="en-GB" sz="1089" b="1" dirty="0">
              <a:latin typeface="Avenir Roman"/>
              <a:ea typeface="Cambria" pitchFamily="18"/>
              <a:cs typeface="Aparajita" pitchFamily="18"/>
            </a:endParaRPr>
          </a:p>
        </p:txBody>
      </p:sp>
      <p:pic>
        <p:nvPicPr>
          <p:cNvPr id="51" name="Picture 63" descr="A picture containing table, bed&#10;&#10;Description automatically generated">
            <a:extLst>
              <a:ext uri="{FF2B5EF4-FFF2-40B4-BE49-F238E27FC236}">
                <a16:creationId xmlns:a16="http://schemas.microsoft.com/office/drawing/2014/main" id="{0F31D8A0-D878-5C40-BDF6-365A8CDB879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4644" r="35984" b="7666"/>
          <a:stretch>
            <a:fillRect/>
          </a:stretch>
        </p:blipFill>
        <p:spPr>
          <a:xfrm>
            <a:off x="2975777" y="1451367"/>
            <a:ext cx="2158326" cy="423430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2" name="Elipse 29">
            <a:extLst>
              <a:ext uri="{FF2B5EF4-FFF2-40B4-BE49-F238E27FC236}">
                <a16:creationId xmlns:a16="http://schemas.microsoft.com/office/drawing/2014/main" id="{9CF3FA4A-609E-CB49-8CEA-48037B66933D}"/>
              </a:ext>
            </a:extLst>
          </p:cNvPr>
          <p:cNvSpPr/>
          <p:nvPr/>
        </p:nvSpPr>
        <p:spPr>
          <a:xfrm>
            <a:off x="3783436" y="5544522"/>
            <a:ext cx="97964" cy="9796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0000"/>
          </a:solidFill>
          <a:ln w="12701" cap="flat">
            <a:solidFill>
              <a:srgbClr val="FF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 fontScale="25000" lnSpcReduction="20000"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Elipse 31">
            <a:extLst>
              <a:ext uri="{FF2B5EF4-FFF2-40B4-BE49-F238E27FC236}">
                <a16:creationId xmlns:a16="http://schemas.microsoft.com/office/drawing/2014/main" id="{F549227F-CA7C-0645-B29A-5E6409DC0AD6}"/>
              </a:ext>
            </a:extLst>
          </p:cNvPr>
          <p:cNvSpPr/>
          <p:nvPr/>
        </p:nvSpPr>
        <p:spPr>
          <a:xfrm>
            <a:off x="3622740" y="5160582"/>
            <a:ext cx="97964" cy="9796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0000"/>
          </a:solidFill>
          <a:ln w="12701" cap="flat">
            <a:solidFill>
              <a:srgbClr val="FF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 fontScale="25000" lnSpcReduction="20000"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Elipse 32">
            <a:extLst>
              <a:ext uri="{FF2B5EF4-FFF2-40B4-BE49-F238E27FC236}">
                <a16:creationId xmlns:a16="http://schemas.microsoft.com/office/drawing/2014/main" id="{44FAD325-F9C8-5C46-B72E-FFA4AD2376D3}"/>
              </a:ext>
            </a:extLst>
          </p:cNvPr>
          <p:cNvSpPr/>
          <p:nvPr/>
        </p:nvSpPr>
        <p:spPr>
          <a:xfrm>
            <a:off x="4259129" y="5550925"/>
            <a:ext cx="97964" cy="9796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0000"/>
          </a:solidFill>
          <a:ln w="12701" cap="flat">
            <a:solidFill>
              <a:srgbClr val="FF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 fontScale="25000" lnSpcReduction="20000"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Elipse 33">
            <a:extLst>
              <a:ext uri="{FF2B5EF4-FFF2-40B4-BE49-F238E27FC236}">
                <a16:creationId xmlns:a16="http://schemas.microsoft.com/office/drawing/2014/main" id="{6BD49AA9-9888-6C47-8102-AD3EB9A2BDCE}"/>
              </a:ext>
            </a:extLst>
          </p:cNvPr>
          <p:cNvSpPr/>
          <p:nvPr/>
        </p:nvSpPr>
        <p:spPr>
          <a:xfrm>
            <a:off x="4451451" y="4254088"/>
            <a:ext cx="97964" cy="9796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0000"/>
          </a:solidFill>
          <a:ln w="12701" cap="flat">
            <a:solidFill>
              <a:srgbClr val="FF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 fontScale="25000" lnSpcReduction="20000"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Elipse 34">
            <a:extLst>
              <a:ext uri="{FF2B5EF4-FFF2-40B4-BE49-F238E27FC236}">
                <a16:creationId xmlns:a16="http://schemas.microsoft.com/office/drawing/2014/main" id="{4B3436DC-C345-6748-87E3-4218C9244FA2}"/>
              </a:ext>
            </a:extLst>
          </p:cNvPr>
          <p:cNvSpPr/>
          <p:nvPr/>
        </p:nvSpPr>
        <p:spPr>
          <a:xfrm>
            <a:off x="3772587" y="3941040"/>
            <a:ext cx="97964" cy="9796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0000"/>
          </a:solidFill>
          <a:ln w="12701" cap="flat">
            <a:solidFill>
              <a:srgbClr val="FF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 fontScale="25000" lnSpcReduction="20000"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Elipse 36">
            <a:extLst>
              <a:ext uri="{FF2B5EF4-FFF2-40B4-BE49-F238E27FC236}">
                <a16:creationId xmlns:a16="http://schemas.microsoft.com/office/drawing/2014/main" id="{60C5BA26-F726-1049-82CD-E83F5BD64D5E}"/>
              </a:ext>
            </a:extLst>
          </p:cNvPr>
          <p:cNvSpPr/>
          <p:nvPr/>
        </p:nvSpPr>
        <p:spPr>
          <a:xfrm>
            <a:off x="3832705" y="3028092"/>
            <a:ext cx="97964" cy="9796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0000"/>
          </a:solidFill>
          <a:ln w="12701" cap="flat">
            <a:solidFill>
              <a:srgbClr val="FF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 fontScale="25000" lnSpcReduction="20000"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Elipse 39">
            <a:extLst>
              <a:ext uri="{FF2B5EF4-FFF2-40B4-BE49-F238E27FC236}">
                <a16:creationId xmlns:a16="http://schemas.microsoft.com/office/drawing/2014/main" id="{10CEEB79-697D-D24E-878B-23B2A21E4000}"/>
              </a:ext>
            </a:extLst>
          </p:cNvPr>
          <p:cNvSpPr/>
          <p:nvPr/>
        </p:nvSpPr>
        <p:spPr>
          <a:xfrm>
            <a:off x="7621196" y="3785497"/>
            <a:ext cx="97964" cy="9796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B0F0"/>
          </a:solidFill>
          <a:ln w="12701" cap="flat">
            <a:solidFill>
              <a:srgbClr val="2F5597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 fontScale="25000" lnSpcReduction="20000"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Elipse 40">
            <a:extLst>
              <a:ext uri="{FF2B5EF4-FFF2-40B4-BE49-F238E27FC236}">
                <a16:creationId xmlns:a16="http://schemas.microsoft.com/office/drawing/2014/main" id="{8028997A-1DED-2B42-976C-7A9452E3D00A}"/>
              </a:ext>
            </a:extLst>
          </p:cNvPr>
          <p:cNvSpPr/>
          <p:nvPr/>
        </p:nvSpPr>
        <p:spPr>
          <a:xfrm>
            <a:off x="7831004" y="1495859"/>
            <a:ext cx="97964" cy="9796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0000"/>
          </a:solidFill>
          <a:ln w="12701" cap="flat">
            <a:solidFill>
              <a:srgbClr val="FF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 fontScale="25000" lnSpcReduction="20000"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CuadroTexto 42">
            <a:extLst>
              <a:ext uri="{FF2B5EF4-FFF2-40B4-BE49-F238E27FC236}">
                <a16:creationId xmlns:a16="http://schemas.microsoft.com/office/drawing/2014/main" id="{378831E1-E8B0-8C4F-BE98-1CADBD989D3A}"/>
              </a:ext>
            </a:extLst>
          </p:cNvPr>
          <p:cNvSpPr txBox="1"/>
          <p:nvPr/>
        </p:nvSpPr>
        <p:spPr>
          <a:xfrm>
            <a:off x="4266834" y="5584186"/>
            <a:ext cx="1001465" cy="23764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44" tIns="41472" rIns="82944" bIns="41472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1" dirty="0">
                <a:solidFill>
                  <a:srgbClr val="C00000"/>
                </a:solidFill>
                <a:latin typeface="Avenir Roman"/>
              </a:rPr>
              <a:t>TT800</a:t>
            </a:r>
          </a:p>
        </p:txBody>
      </p:sp>
      <p:sp>
        <p:nvSpPr>
          <p:cNvPr id="72" name="CuadroTexto 42">
            <a:extLst>
              <a:ext uri="{FF2B5EF4-FFF2-40B4-BE49-F238E27FC236}">
                <a16:creationId xmlns:a16="http://schemas.microsoft.com/office/drawing/2014/main" id="{E99DE0CA-80FA-1345-A2F1-1FC59522CF60}"/>
              </a:ext>
            </a:extLst>
          </p:cNvPr>
          <p:cNvSpPr txBox="1"/>
          <p:nvPr/>
        </p:nvSpPr>
        <p:spPr>
          <a:xfrm>
            <a:off x="4063128" y="1692547"/>
            <a:ext cx="1001465" cy="23764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44" tIns="41472" rIns="82944" bIns="41472" anchor="t" anchorCtr="0" compatLnSpc="1">
            <a:spAutoFit/>
          </a:bodyPr>
          <a:lstStyle/>
          <a:p>
            <a:pPr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00" b="1" dirty="0">
                <a:solidFill>
                  <a:srgbClr val="00B0F0"/>
                </a:solidFill>
                <a:latin typeface="Avenir Roman"/>
              </a:rPr>
              <a:t>P950</a:t>
            </a:r>
          </a:p>
        </p:txBody>
      </p:sp>
      <p:pic>
        <p:nvPicPr>
          <p:cNvPr id="73" name="Picture 79" descr="A picture containing indoor, metal&#10;&#10;Description automatically generated">
            <a:extLst>
              <a:ext uri="{FF2B5EF4-FFF2-40B4-BE49-F238E27FC236}">
                <a16:creationId xmlns:a16="http://schemas.microsoft.com/office/drawing/2014/main" id="{36CB154C-0E90-DE47-8C2E-D43182ACDDF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5827" r="39626"/>
          <a:stretch>
            <a:fillRect/>
          </a:stretch>
        </p:blipFill>
        <p:spPr>
          <a:xfrm rot="5400013">
            <a:off x="672711" y="4007488"/>
            <a:ext cx="1627012" cy="170152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2" name="Rectangle 8">
            <a:extLst>
              <a:ext uri="{FF2B5EF4-FFF2-40B4-BE49-F238E27FC236}">
                <a16:creationId xmlns:a16="http://schemas.microsoft.com/office/drawing/2014/main" id="{DBEFC0E3-90DD-B348-A86E-90E9D5FFBA3A}"/>
              </a:ext>
            </a:extLst>
          </p:cNvPr>
          <p:cNvSpPr/>
          <p:nvPr/>
        </p:nvSpPr>
        <p:spPr>
          <a:xfrm>
            <a:off x="3046802" y="2065867"/>
            <a:ext cx="2028262" cy="3713120"/>
          </a:xfrm>
          <a:prstGeom prst="rect">
            <a:avLst/>
          </a:prstGeom>
          <a:noFill/>
          <a:ln w="12701" cap="flat">
            <a:solidFill>
              <a:srgbClr val="000000"/>
            </a:solidFill>
            <a:custDash>
              <a:ds d="100000" sp="100000"/>
            </a:custDash>
            <a:miter/>
          </a:ln>
        </p:spPr>
        <p:txBody>
          <a:bodyPr vert="horz" wrap="square" lIns="82944" tIns="41472" rIns="82944" bIns="41472" anchor="ctr" anchorCtr="1" compatLnSpc="1">
            <a:normAutofit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Elipse 39">
            <a:extLst>
              <a:ext uri="{FF2B5EF4-FFF2-40B4-BE49-F238E27FC236}">
                <a16:creationId xmlns:a16="http://schemas.microsoft.com/office/drawing/2014/main" id="{C112A51D-67AD-B14E-B291-CE32DA47690F}"/>
              </a:ext>
            </a:extLst>
          </p:cNvPr>
          <p:cNvSpPr/>
          <p:nvPr/>
        </p:nvSpPr>
        <p:spPr>
          <a:xfrm>
            <a:off x="4020791" y="1739170"/>
            <a:ext cx="97964" cy="9796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B0F0"/>
          </a:solidFill>
          <a:ln w="12701" cap="flat">
            <a:solidFill>
              <a:srgbClr val="2F5597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 fontScale="25000" lnSpcReduction="20000"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633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3DFEA0E-85AD-D24A-8FA7-6E25A658C6A9}"/>
              </a:ext>
            </a:extLst>
          </p:cNvPr>
          <p:cNvSpPr txBox="1"/>
          <p:nvPr/>
        </p:nvSpPr>
        <p:spPr>
          <a:xfrm>
            <a:off x="5272646" y="5469385"/>
            <a:ext cx="4722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Sample: G10 + epo-tek (glue) + Kapton strips + indium seal</a:t>
            </a:r>
          </a:p>
          <a:p>
            <a:endParaRPr lang="en-US" sz="1000" b="1" dirty="0"/>
          </a:p>
        </p:txBody>
      </p:sp>
      <p:sp>
        <p:nvSpPr>
          <p:cNvPr id="92" name="TextBox 32">
            <a:extLst>
              <a:ext uri="{FF2B5EF4-FFF2-40B4-BE49-F238E27FC236}">
                <a16:creationId xmlns:a16="http://schemas.microsoft.com/office/drawing/2014/main" id="{DAEEBF07-F3EF-1741-9987-C793C408D171}"/>
              </a:ext>
            </a:extLst>
          </p:cNvPr>
          <p:cNvSpPr txBox="1"/>
          <p:nvPr/>
        </p:nvSpPr>
        <p:spPr>
          <a:xfrm>
            <a:off x="160387" y="2243580"/>
            <a:ext cx="2753185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Operating conditions: </a:t>
            </a:r>
          </a:p>
          <a:p>
            <a:r>
              <a:rPr lang="en-US" sz="1200" dirty="0">
                <a:solidFill>
                  <a:srgbClr val="C00000"/>
                </a:solidFill>
              </a:rPr>
              <a:t>87 K and 1 bar (Ref: ATLAS)</a:t>
            </a:r>
          </a:p>
          <a:p>
            <a:endParaRPr lang="en-US" sz="1200" dirty="0">
              <a:solidFill>
                <a:srgbClr val="C00000"/>
              </a:solidFill>
            </a:endParaRPr>
          </a:p>
          <a:p>
            <a:r>
              <a:rPr lang="en-US" sz="1200" dirty="0">
                <a:solidFill>
                  <a:srgbClr val="C00000"/>
                </a:solidFill>
              </a:rPr>
              <a:t>Breaking vacuum accident: </a:t>
            </a:r>
          </a:p>
          <a:p>
            <a:r>
              <a:rPr lang="en-US" sz="1200" dirty="0">
                <a:solidFill>
                  <a:srgbClr val="C00000"/>
                </a:solidFill>
              </a:rPr>
              <a:t>3.5 bar at 87 to 300 K (Ref: ATLAS)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60" name="TextBox 37">
            <a:extLst>
              <a:ext uri="{FF2B5EF4-FFF2-40B4-BE49-F238E27FC236}">
                <a16:creationId xmlns:a16="http://schemas.microsoft.com/office/drawing/2014/main" id="{FFBE073D-F5FD-4330-99C2-D7EF7093C0F3}"/>
              </a:ext>
            </a:extLst>
          </p:cNvPr>
          <p:cNvSpPr txBox="1"/>
          <p:nvPr/>
        </p:nvSpPr>
        <p:spPr>
          <a:xfrm>
            <a:off x="1884524" y="3379007"/>
            <a:ext cx="1033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LN2 </a:t>
            </a:r>
          </a:p>
          <a:p>
            <a:pPr algn="r"/>
            <a:r>
              <a:rPr lang="en-US" sz="1200" dirty="0"/>
              <a:t>circuit</a:t>
            </a:r>
          </a:p>
        </p:txBody>
      </p:sp>
      <p:sp>
        <p:nvSpPr>
          <p:cNvPr id="61" name="TextBox 37">
            <a:extLst>
              <a:ext uri="{FF2B5EF4-FFF2-40B4-BE49-F238E27FC236}">
                <a16:creationId xmlns:a16="http://schemas.microsoft.com/office/drawing/2014/main" id="{47356777-A61F-4998-8B29-6DF4DE75B9B3}"/>
              </a:ext>
            </a:extLst>
          </p:cNvPr>
          <p:cNvSpPr txBox="1"/>
          <p:nvPr/>
        </p:nvSpPr>
        <p:spPr>
          <a:xfrm>
            <a:off x="2185643" y="4634616"/>
            <a:ext cx="783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GHe </a:t>
            </a:r>
          </a:p>
          <a:p>
            <a:pPr algn="r"/>
            <a:r>
              <a:rPr lang="en-US" sz="1200" dirty="0"/>
              <a:t>vessel</a:t>
            </a:r>
          </a:p>
        </p:txBody>
      </p:sp>
      <p:cxnSp>
        <p:nvCxnSpPr>
          <p:cNvPr id="64" name="Straight Arrow Connector 42">
            <a:extLst>
              <a:ext uri="{FF2B5EF4-FFF2-40B4-BE49-F238E27FC236}">
                <a16:creationId xmlns:a16="http://schemas.microsoft.com/office/drawing/2014/main" id="{15E6616B-7EF4-4EEE-BA76-06F40317894B}"/>
              </a:ext>
            </a:extLst>
          </p:cNvPr>
          <p:cNvCxnSpPr>
            <a:cxnSpLocks/>
          </p:cNvCxnSpPr>
          <p:nvPr/>
        </p:nvCxnSpPr>
        <p:spPr>
          <a:xfrm flipH="1">
            <a:off x="3571304" y="1361047"/>
            <a:ext cx="0" cy="33001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42">
            <a:extLst>
              <a:ext uri="{FF2B5EF4-FFF2-40B4-BE49-F238E27FC236}">
                <a16:creationId xmlns:a16="http://schemas.microsoft.com/office/drawing/2014/main" id="{E1B2C8A4-D3E7-4170-BA42-55FD5B7543BA}"/>
              </a:ext>
            </a:extLst>
          </p:cNvPr>
          <p:cNvCxnSpPr>
            <a:cxnSpLocks/>
          </p:cNvCxnSpPr>
          <p:nvPr/>
        </p:nvCxnSpPr>
        <p:spPr>
          <a:xfrm flipH="1">
            <a:off x="4020791" y="1362531"/>
            <a:ext cx="0" cy="33001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42">
            <a:extLst>
              <a:ext uri="{FF2B5EF4-FFF2-40B4-BE49-F238E27FC236}">
                <a16:creationId xmlns:a16="http://schemas.microsoft.com/office/drawing/2014/main" id="{3BECFF81-890C-4DEE-9632-02F2B2486117}"/>
              </a:ext>
            </a:extLst>
          </p:cNvPr>
          <p:cNvCxnSpPr>
            <a:cxnSpLocks/>
          </p:cNvCxnSpPr>
          <p:nvPr/>
        </p:nvCxnSpPr>
        <p:spPr>
          <a:xfrm flipV="1">
            <a:off x="4118755" y="1350101"/>
            <a:ext cx="0" cy="331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Arrow Connector 42">
            <a:extLst>
              <a:ext uri="{FF2B5EF4-FFF2-40B4-BE49-F238E27FC236}">
                <a16:creationId xmlns:a16="http://schemas.microsoft.com/office/drawing/2014/main" id="{0740D9C1-D431-40A3-B061-2C63E98FA289}"/>
              </a:ext>
            </a:extLst>
          </p:cNvPr>
          <p:cNvCxnSpPr>
            <a:cxnSpLocks/>
          </p:cNvCxnSpPr>
          <p:nvPr/>
        </p:nvCxnSpPr>
        <p:spPr>
          <a:xfrm flipV="1">
            <a:off x="4563615" y="1359863"/>
            <a:ext cx="0" cy="331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TextBox 37">
            <a:extLst>
              <a:ext uri="{FF2B5EF4-FFF2-40B4-BE49-F238E27FC236}">
                <a16:creationId xmlns:a16="http://schemas.microsoft.com/office/drawing/2014/main" id="{3C7F3CAD-1DAB-43F0-9786-79C347AF9999}"/>
              </a:ext>
            </a:extLst>
          </p:cNvPr>
          <p:cNvSpPr txBox="1"/>
          <p:nvPr/>
        </p:nvSpPr>
        <p:spPr>
          <a:xfrm>
            <a:off x="3305450" y="1139610"/>
            <a:ext cx="4779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LN2 </a:t>
            </a:r>
          </a:p>
        </p:txBody>
      </p:sp>
      <p:sp>
        <p:nvSpPr>
          <p:cNvPr id="95" name="TextBox 37">
            <a:extLst>
              <a:ext uri="{FF2B5EF4-FFF2-40B4-BE49-F238E27FC236}">
                <a16:creationId xmlns:a16="http://schemas.microsoft.com/office/drawing/2014/main" id="{2068A5C8-D35B-4D7A-ADA3-1251F26590E0}"/>
              </a:ext>
            </a:extLst>
          </p:cNvPr>
          <p:cNvSpPr txBox="1"/>
          <p:nvPr/>
        </p:nvSpPr>
        <p:spPr>
          <a:xfrm>
            <a:off x="4324622" y="1137582"/>
            <a:ext cx="4779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LN2 </a:t>
            </a:r>
          </a:p>
        </p:txBody>
      </p:sp>
      <p:sp>
        <p:nvSpPr>
          <p:cNvPr id="96" name="TextBox 37">
            <a:extLst>
              <a:ext uri="{FF2B5EF4-FFF2-40B4-BE49-F238E27FC236}">
                <a16:creationId xmlns:a16="http://schemas.microsoft.com/office/drawing/2014/main" id="{F5484C1F-2760-4274-9385-DBDC518E7E31}"/>
              </a:ext>
            </a:extLst>
          </p:cNvPr>
          <p:cNvSpPr txBox="1"/>
          <p:nvPr/>
        </p:nvSpPr>
        <p:spPr>
          <a:xfrm>
            <a:off x="3692774" y="1128383"/>
            <a:ext cx="630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GHe </a:t>
            </a:r>
          </a:p>
        </p:txBody>
      </p:sp>
      <p:sp>
        <p:nvSpPr>
          <p:cNvPr id="97" name="TextBox 37">
            <a:extLst>
              <a:ext uri="{FF2B5EF4-FFF2-40B4-BE49-F238E27FC236}">
                <a16:creationId xmlns:a16="http://schemas.microsoft.com/office/drawing/2014/main" id="{A4A321FC-2F72-4CD5-821B-5B6CF5208935}"/>
              </a:ext>
            </a:extLst>
          </p:cNvPr>
          <p:cNvSpPr txBox="1"/>
          <p:nvPr/>
        </p:nvSpPr>
        <p:spPr>
          <a:xfrm>
            <a:off x="4605167" y="1254742"/>
            <a:ext cx="581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DAQ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62F52E-2969-41DB-B752-8A792CC9583F}"/>
              </a:ext>
            </a:extLst>
          </p:cNvPr>
          <p:cNvCxnSpPr>
            <a:cxnSpLocks/>
          </p:cNvCxnSpPr>
          <p:nvPr/>
        </p:nvCxnSpPr>
        <p:spPr>
          <a:xfrm flipH="1" flipV="1">
            <a:off x="4925932" y="1465573"/>
            <a:ext cx="0" cy="216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3A1FF494-765B-49DC-BCF4-C7753993FEAD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2917751" y="3609840"/>
            <a:ext cx="6390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99298E36-B7F8-4A78-88F6-1C724E60377F}"/>
              </a:ext>
            </a:extLst>
          </p:cNvPr>
          <p:cNvCxnSpPr>
            <a:cxnSpLocks/>
          </p:cNvCxnSpPr>
          <p:nvPr/>
        </p:nvCxnSpPr>
        <p:spPr>
          <a:xfrm>
            <a:off x="2917751" y="4865449"/>
            <a:ext cx="63909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8FE509B8-0A39-4C84-80B2-D294A17A6AA5}"/>
              </a:ext>
            </a:extLst>
          </p:cNvPr>
          <p:cNvCxnSpPr/>
          <p:nvPr/>
        </p:nvCxnSpPr>
        <p:spPr>
          <a:xfrm rot="10800000">
            <a:off x="2621456" y="1465573"/>
            <a:ext cx="592589" cy="215728"/>
          </a:xfrm>
          <a:prstGeom prst="bentConnector3">
            <a:avLst>
              <a:gd name="adj1" fmla="val -571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C998DDC2-5B9E-4CB9-B861-60E9B3799192}"/>
              </a:ext>
            </a:extLst>
          </p:cNvPr>
          <p:cNvCxnSpPr>
            <a:cxnSpLocks/>
          </p:cNvCxnSpPr>
          <p:nvPr/>
        </p:nvCxnSpPr>
        <p:spPr>
          <a:xfrm rot="5400000" flipH="1">
            <a:off x="3053543" y="4653543"/>
            <a:ext cx="283799" cy="1718994"/>
          </a:xfrm>
          <a:prstGeom prst="bentConnector4">
            <a:avLst>
              <a:gd name="adj1" fmla="val -80550"/>
              <a:gd name="adj2" fmla="val 8138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TextBox 37">
            <a:extLst>
              <a:ext uri="{FF2B5EF4-FFF2-40B4-BE49-F238E27FC236}">
                <a16:creationId xmlns:a16="http://schemas.microsoft.com/office/drawing/2014/main" id="{D4E8317C-2AB2-4D3F-B61B-E1D246420D8F}"/>
              </a:ext>
            </a:extLst>
          </p:cNvPr>
          <p:cNvSpPr txBox="1"/>
          <p:nvPr/>
        </p:nvSpPr>
        <p:spPr>
          <a:xfrm>
            <a:off x="1042391" y="1244986"/>
            <a:ext cx="1629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Pumping system and leak detector</a:t>
            </a:r>
          </a:p>
        </p:txBody>
      </p:sp>
    </p:spTree>
    <p:extLst>
      <p:ext uri="{BB962C8B-B14F-4D97-AF65-F5344CB8AC3E}">
        <p14:creationId xmlns:p14="http://schemas.microsoft.com/office/powerpoint/2010/main" val="158453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GB" dirty="0"/>
              <a:t>High-density signal feedthroughs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r>
              <a:rPr lang="en-US" dirty="0"/>
              <a:t>/10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D8F951-FCE9-C943-B9BA-438AB805F4CA}"/>
              </a:ext>
            </a:extLst>
          </p:cNvPr>
          <p:cNvSpPr txBox="1">
            <a:spLocks/>
          </p:cNvSpPr>
          <p:nvPr/>
        </p:nvSpPr>
        <p:spPr>
          <a:xfrm>
            <a:off x="432000" y="832418"/>
            <a:ext cx="8712000" cy="107579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3A1"/>
              </a:buClr>
              <a:buNone/>
            </a:pPr>
            <a:r>
              <a:rPr lang="en-GB" sz="2000" u="sng" dirty="0">
                <a:solidFill>
                  <a:schemeClr val="accent6"/>
                </a:solidFill>
              </a:rPr>
              <a:t>Mechanical stress simulations of final flange designs:</a:t>
            </a: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GB" sz="2400" b="1" baseline="30000" dirty="0">
              <a:solidFill>
                <a:schemeClr val="accent6"/>
              </a:solidFill>
              <a:sym typeface="Wingdings" pitchFamily="2" charset="2"/>
            </a:endParaRPr>
          </a:p>
        </p:txBody>
      </p:sp>
      <p:pic>
        <p:nvPicPr>
          <p:cNvPr id="59" name="Imagen 4">
            <a:extLst>
              <a:ext uri="{FF2B5EF4-FFF2-40B4-BE49-F238E27FC236}">
                <a16:creationId xmlns:a16="http://schemas.microsoft.com/office/drawing/2014/main" id="{440BB0BB-2C99-1F41-85A0-C59985DF60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005" t="18585" r="19854" b="22222"/>
          <a:stretch/>
        </p:blipFill>
        <p:spPr>
          <a:xfrm flipH="1">
            <a:off x="575148" y="3307956"/>
            <a:ext cx="2509500" cy="1430513"/>
          </a:xfrm>
          <a:prstGeom prst="rect">
            <a:avLst/>
          </a:prstGeom>
        </p:spPr>
      </p:pic>
      <p:pic>
        <p:nvPicPr>
          <p:cNvPr id="60" name="Picture Placeholder 11">
            <a:extLst>
              <a:ext uri="{FF2B5EF4-FFF2-40B4-BE49-F238E27FC236}">
                <a16:creationId xmlns:a16="http://schemas.microsoft.com/office/drawing/2014/main" id="{6C3F9876-B728-874C-AF7D-D91353669B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64" b="2564"/>
          <a:stretch/>
        </p:blipFill>
        <p:spPr>
          <a:xfrm>
            <a:off x="3680987" y="2604455"/>
            <a:ext cx="2306735" cy="1407003"/>
          </a:xfrm>
          <a:prstGeom prst="rect">
            <a:avLst/>
          </a:prstGeom>
        </p:spPr>
      </p:pic>
      <p:pic>
        <p:nvPicPr>
          <p:cNvPr id="6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BBF81D9F-6D99-FE46-B294-A6ED38E909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4663" y="4119855"/>
            <a:ext cx="1899385" cy="1905727"/>
          </a:xfrm>
          <a:prstGeom prst="rect">
            <a:avLst/>
          </a:prstGeom>
        </p:spPr>
      </p:pic>
      <p:pic>
        <p:nvPicPr>
          <p:cNvPr id="62" name="Picture 13" descr="A picture containing circle&#10;&#10;Description automatically generated">
            <a:extLst>
              <a:ext uri="{FF2B5EF4-FFF2-40B4-BE49-F238E27FC236}">
                <a16:creationId xmlns:a16="http://schemas.microsoft.com/office/drawing/2014/main" id="{50123503-6758-A14B-A296-16336151F8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7995" y="2162806"/>
            <a:ext cx="2440346" cy="1907187"/>
          </a:xfrm>
          <a:prstGeom prst="rect">
            <a:avLst/>
          </a:prstGeom>
        </p:spPr>
      </p:pic>
      <p:pic>
        <p:nvPicPr>
          <p:cNvPr id="63" name="Picture 1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EED3CC70-D40A-2347-8898-8F01D040CB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7995" y="4119855"/>
            <a:ext cx="2439885" cy="1905726"/>
          </a:xfrm>
          <a:prstGeom prst="rect">
            <a:avLst/>
          </a:prstGeom>
        </p:spPr>
      </p:pic>
      <p:sp>
        <p:nvSpPr>
          <p:cNvPr id="64" name="Arrow: Right 5">
            <a:extLst>
              <a:ext uri="{FF2B5EF4-FFF2-40B4-BE49-F238E27FC236}">
                <a16:creationId xmlns:a16="http://schemas.microsoft.com/office/drawing/2014/main" id="{CD7E2131-0A2C-5449-B618-8030D87793B4}"/>
              </a:ext>
            </a:extLst>
          </p:cNvPr>
          <p:cNvSpPr/>
          <p:nvPr/>
        </p:nvSpPr>
        <p:spPr>
          <a:xfrm>
            <a:off x="3366621" y="3971116"/>
            <a:ext cx="472138" cy="335567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Arrow: Right 16">
            <a:extLst>
              <a:ext uri="{FF2B5EF4-FFF2-40B4-BE49-F238E27FC236}">
                <a16:creationId xmlns:a16="http://schemas.microsoft.com/office/drawing/2014/main" id="{C1381051-E645-3549-8F90-99BD2C9656C6}"/>
              </a:ext>
            </a:extLst>
          </p:cNvPr>
          <p:cNvSpPr/>
          <p:nvPr/>
        </p:nvSpPr>
        <p:spPr>
          <a:xfrm>
            <a:off x="5736512" y="3971117"/>
            <a:ext cx="472138" cy="335567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94020D-7A21-4263-AAC8-68FE228BE3E1}"/>
              </a:ext>
            </a:extLst>
          </p:cNvPr>
          <p:cNvSpPr txBox="1"/>
          <p:nvPr/>
        </p:nvSpPr>
        <p:spPr>
          <a:xfrm>
            <a:off x="522870" y="1313823"/>
            <a:ext cx="96388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4 designs studied: 16 000 – 20 000 signal wires/flange</a:t>
            </a:r>
            <a:br>
              <a:rPr lang="en-GB" sz="1200" dirty="0"/>
            </a:br>
            <a:r>
              <a:rPr lang="en-GB" sz="1200" b="1" dirty="0"/>
              <a:t>Mechanical simulations at room and low temperature :</a:t>
            </a:r>
            <a:br>
              <a:rPr lang="en-GB" sz="1200" b="1" dirty="0"/>
            </a:br>
            <a:r>
              <a:rPr lang="en-GB" sz="1200" b="1" dirty="0"/>
              <a:t>	</a:t>
            </a:r>
            <a:r>
              <a:rPr lang="en-GB" sz="1200" dirty="0"/>
              <a:t>Max. deflection: 0.79 mm (ATLAS FT 0.68 mm)</a:t>
            </a:r>
            <a:br>
              <a:rPr lang="en-GB" sz="1200" dirty="0"/>
            </a:br>
            <a:r>
              <a:rPr lang="en-GB" sz="1200" dirty="0"/>
              <a:t>	Max. Von Mises Stress: 143 MPa (below yield and tensile strength of components) </a:t>
            </a:r>
          </a:p>
          <a:p>
            <a:endParaRPr lang="en-US" sz="1200" dirty="0"/>
          </a:p>
          <a:p>
            <a:endParaRPr lang="en-GB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4FB99C-9DC1-4026-AFDE-1D143C0F8CD5}"/>
              </a:ext>
            </a:extLst>
          </p:cNvPr>
          <p:cNvSpPr txBox="1"/>
          <p:nvPr/>
        </p:nvSpPr>
        <p:spPr>
          <a:xfrm>
            <a:off x="432000" y="5809407"/>
            <a:ext cx="2627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Olivia Reinicke (TUB Berlin)</a:t>
            </a:r>
          </a:p>
          <a:p>
            <a:endParaRPr lang="en-US" sz="1200" dirty="0"/>
          </a:p>
          <a:p>
            <a:endParaRPr lang="en-GB" sz="1200" dirty="0"/>
          </a:p>
        </p:txBody>
      </p:sp>
      <p:sp>
        <p:nvSpPr>
          <p:cNvPr id="17" name="TextBox 37">
            <a:extLst>
              <a:ext uri="{FF2B5EF4-FFF2-40B4-BE49-F238E27FC236}">
                <a16:creationId xmlns:a16="http://schemas.microsoft.com/office/drawing/2014/main" id="{12D64627-8F27-4AD1-99B5-F9F6D3ED0FB4}"/>
              </a:ext>
            </a:extLst>
          </p:cNvPr>
          <p:cNvSpPr txBox="1"/>
          <p:nvPr/>
        </p:nvSpPr>
        <p:spPr>
          <a:xfrm>
            <a:off x="2640242" y="4738468"/>
            <a:ext cx="888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SS 304L</a:t>
            </a:r>
          </a:p>
        </p:txBody>
      </p:sp>
      <p:cxnSp>
        <p:nvCxnSpPr>
          <p:cNvPr id="19" name="Straight Arrow Connector 42">
            <a:extLst>
              <a:ext uri="{FF2B5EF4-FFF2-40B4-BE49-F238E27FC236}">
                <a16:creationId xmlns:a16="http://schemas.microsoft.com/office/drawing/2014/main" id="{776602EC-2CB3-4121-92D1-53F6FE97491E}"/>
              </a:ext>
            </a:extLst>
          </p:cNvPr>
          <p:cNvCxnSpPr>
            <a:cxnSpLocks/>
          </p:cNvCxnSpPr>
          <p:nvPr/>
        </p:nvCxnSpPr>
        <p:spPr>
          <a:xfrm flipV="1">
            <a:off x="3339734" y="4872296"/>
            <a:ext cx="682505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37">
            <a:extLst>
              <a:ext uri="{FF2B5EF4-FFF2-40B4-BE49-F238E27FC236}">
                <a16:creationId xmlns:a16="http://schemas.microsoft.com/office/drawing/2014/main" id="{53D2A21C-A16B-4F31-8486-55C5615F6223}"/>
              </a:ext>
            </a:extLst>
          </p:cNvPr>
          <p:cNvSpPr txBox="1"/>
          <p:nvPr/>
        </p:nvSpPr>
        <p:spPr>
          <a:xfrm>
            <a:off x="3014163" y="5135438"/>
            <a:ext cx="613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G10</a:t>
            </a:r>
          </a:p>
        </p:txBody>
      </p:sp>
      <p:cxnSp>
        <p:nvCxnSpPr>
          <p:cNvPr id="21" name="Straight Arrow Connector 42">
            <a:extLst>
              <a:ext uri="{FF2B5EF4-FFF2-40B4-BE49-F238E27FC236}">
                <a16:creationId xmlns:a16="http://schemas.microsoft.com/office/drawing/2014/main" id="{EA08E096-B4B0-4BD1-BB0B-3B0972A151E0}"/>
              </a:ext>
            </a:extLst>
          </p:cNvPr>
          <p:cNvCxnSpPr>
            <a:cxnSpLocks/>
          </p:cNvCxnSpPr>
          <p:nvPr/>
        </p:nvCxnSpPr>
        <p:spPr>
          <a:xfrm flipV="1">
            <a:off x="3454955" y="5272381"/>
            <a:ext cx="682505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36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GB" dirty="0"/>
              <a:t>High-density signal feedthroughs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r>
              <a:rPr lang="en-US" dirty="0"/>
              <a:t>/10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D8F951-FCE9-C943-B9BA-438AB805F4CA}"/>
              </a:ext>
            </a:extLst>
          </p:cNvPr>
          <p:cNvSpPr txBox="1">
            <a:spLocks/>
          </p:cNvSpPr>
          <p:nvPr/>
        </p:nvSpPr>
        <p:spPr>
          <a:xfrm>
            <a:off x="432000" y="832418"/>
            <a:ext cx="8712000" cy="107579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3A1"/>
              </a:buClr>
              <a:buNone/>
            </a:pPr>
            <a:r>
              <a:rPr lang="en-GB" sz="2000" u="sng" dirty="0">
                <a:solidFill>
                  <a:schemeClr val="accent6"/>
                </a:solidFill>
              </a:rPr>
              <a:t>Experiments:</a:t>
            </a: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GB" sz="2400" b="1" baseline="30000" dirty="0">
              <a:solidFill>
                <a:schemeClr val="accent6"/>
              </a:solidFill>
              <a:sym typeface="Wingdings" pitchFamily="2" charset="2"/>
            </a:endParaRPr>
          </a:p>
        </p:txBody>
      </p:sp>
      <p:sp>
        <p:nvSpPr>
          <p:cNvPr id="59" name="TextBox 37">
            <a:extLst>
              <a:ext uri="{FF2B5EF4-FFF2-40B4-BE49-F238E27FC236}">
                <a16:creationId xmlns:a16="http://schemas.microsoft.com/office/drawing/2014/main" id="{C60C7424-F45A-184C-B799-23FC5D663821}"/>
              </a:ext>
            </a:extLst>
          </p:cNvPr>
          <p:cNvSpPr txBox="1"/>
          <p:nvPr/>
        </p:nvSpPr>
        <p:spPr>
          <a:xfrm>
            <a:off x="457200" y="1201266"/>
            <a:ext cx="7340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G10 + epo-tek glue + Kapton strips + indium seal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Leak and pressure tests at room and low temperature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Thermal shocks in liquid nitrogen and leak test</a:t>
            </a:r>
          </a:p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Accura25 + epo-tek glue + Kapton strips + indium seal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Thermal shocks in liquid nitrogen and leak test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Leak and pressure tests at room and low temperature</a:t>
            </a:r>
          </a:p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MY750 + epo-tek glue + Kapton strips + indium seal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Thermal shocks in liquid nitrogen and leak test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Leak and pressure tests at room and low temperature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ATLAS strips cables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Leak and pressure tests at room and low temperature</a:t>
            </a:r>
          </a:p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G11 + epo-tek glue + Kapton strips and ATLAS strip cables + indium seal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Leak and pressure tests at room and low temperature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Thermal shocks in liquid nitrogen and leak test</a:t>
            </a:r>
          </a:p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SS + epo-tek glue + Kapton strips and ATLAS strip cables + welding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Leak and pressure tests at room and low temperature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Thermal shocks in liquid nitrogen and leak test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pic>
        <p:nvPicPr>
          <p:cNvPr id="60" name="Picture 8" descr="Icon&#10;&#10;Description automatically generated">
            <a:extLst>
              <a:ext uri="{FF2B5EF4-FFF2-40B4-BE49-F238E27FC236}">
                <a16:creationId xmlns:a16="http://schemas.microsoft.com/office/drawing/2014/main" id="{90ADDD88-EB7C-0144-ABE5-FBE9F36E354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789" y="1521531"/>
            <a:ext cx="423933" cy="430149"/>
          </a:xfrm>
          <a:prstGeom prst="rect">
            <a:avLst/>
          </a:prstGeom>
        </p:spPr>
      </p:pic>
      <p:sp>
        <p:nvSpPr>
          <p:cNvPr id="62" name="Multiplication Sign 69">
            <a:extLst>
              <a:ext uri="{FF2B5EF4-FFF2-40B4-BE49-F238E27FC236}">
                <a16:creationId xmlns:a16="http://schemas.microsoft.com/office/drawing/2014/main" id="{EDFDF826-243C-7340-ACA6-E5F560596AC8}"/>
              </a:ext>
            </a:extLst>
          </p:cNvPr>
          <p:cNvSpPr/>
          <p:nvPr/>
        </p:nvSpPr>
        <p:spPr>
          <a:xfrm>
            <a:off x="5004597" y="2271944"/>
            <a:ext cx="356318" cy="43014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*/ 0 0 1"/>
              <a:gd name="f9" fmla="val 13816"/>
              <a:gd name="f10" fmla="+- 0 0 -270"/>
              <a:gd name="f11" fmla="+- 0 0 -360"/>
              <a:gd name="f12" fmla="+- 0 0 -90"/>
              <a:gd name="f13" fmla="+- 0 0 -180"/>
              <a:gd name="f14" fmla="abs f3"/>
              <a:gd name="f15" fmla="abs f4"/>
              <a:gd name="f16" fmla="abs f5"/>
              <a:gd name="f17" fmla="*/ f10 f0 1"/>
              <a:gd name="f18" fmla="*/ f11 f0 1"/>
              <a:gd name="f19" fmla="*/ f12 f0 1"/>
              <a:gd name="f20" fmla="*/ f13 f0 1"/>
              <a:gd name="f21" fmla="?: f14 f3 1"/>
              <a:gd name="f22" fmla="?: f15 f4 1"/>
              <a:gd name="f23" fmla="?: f16 f5 1"/>
              <a:gd name="f24" fmla="*/ f17 1 f2"/>
              <a:gd name="f25" fmla="*/ f18 1 f2"/>
              <a:gd name="f26" fmla="*/ f19 1 f2"/>
              <a:gd name="f27" fmla="*/ f20 1 f2"/>
              <a:gd name="f28" fmla="*/ f21 1 21600"/>
              <a:gd name="f29" fmla="*/ f22 1 21600"/>
              <a:gd name="f30" fmla="*/ 21600 f21 1"/>
              <a:gd name="f31" fmla="*/ 21600 f22 1"/>
              <a:gd name="f32" fmla="+- f24 0 f1"/>
              <a:gd name="f33" fmla="+- f25 0 f1"/>
              <a:gd name="f34" fmla="+- f26 0 f1"/>
              <a:gd name="f35" fmla="+- f27 0 f1"/>
              <a:gd name="f36" fmla="min f29 f28"/>
              <a:gd name="f37" fmla="*/ f30 1 f23"/>
              <a:gd name="f38" fmla="*/ f31 1 f23"/>
              <a:gd name="f39" fmla="val f37"/>
              <a:gd name="f40" fmla="val f38"/>
              <a:gd name="f41" fmla="+- f40 0 f6"/>
              <a:gd name="f42" fmla="+- f39 0 f6"/>
              <a:gd name="f43" fmla="*/ f41 1 2"/>
              <a:gd name="f44" fmla="*/ f42 1 2"/>
              <a:gd name="f45" fmla="min f42 f41"/>
              <a:gd name="f46" fmla="+- 0 0 f42"/>
              <a:gd name="f47" fmla="+- 0 0 f41"/>
              <a:gd name="f48" fmla="*/ f42 f42 1"/>
              <a:gd name="f49" fmla="*/ f41 f41 1"/>
              <a:gd name="f50" fmla="+- f6 f43 0"/>
              <a:gd name="f51" fmla="+- f6 f44 0"/>
              <a:gd name="f52" fmla="*/ f45 f9 1"/>
              <a:gd name="f53" fmla="+- f48 f49 0"/>
              <a:gd name="f54" fmla="+- 0 0 f46"/>
              <a:gd name="f55" fmla="+- 0 0 f47"/>
              <a:gd name="f56" fmla="*/ f52 1 100000"/>
              <a:gd name="f57" fmla="at2 f54 f55"/>
              <a:gd name="f58" fmla="+- f53 f8 0"/>
              <a:gd name="f59" fmla="*/ f51 f36 1"/>
              <a:gd name="f60" fmla="*/ f50 f36 1"/>
              <a:gd name="f61" fmla="+- f57 f1 0"/>
              <a:gd name="f62" fmla="sqrt f58"/>
              <a:gd name="f63" fmla="*/ f61 f7 1"/>
              <a:gd name="f64" fmla="*/ f62 51965 1"/>
              <a:gd name="f65" fmla="*/ f63 1 f0"/>
              <a:gd name="f66" fmla="*/ f64 1 100000"/>
              <a:gd name="f67" fmla="+- 0 0 f65"/>
              <a:gd name="f68" fmla="+- f62 0 f66"/>
              <a:gd name="f69" fmla="val f67"/>
              <a:gd name="f70" fmla="+- 0 0 f69"/>
              <a:gd name="f71" fmla="*/ f70 f0 1"/>
              <a:gd name="f72" fmla="*/ f71 1 f7"/>
              <a:gd name="f73" fmla="+- f72 0 f1"/>
              <a:gd name="f74" fmla="+- f73 f1 0"/>
              <a:gd name="f75" fmla="*/ f74 f7 1"/>
              <a:gd name="f76" fmla="*/ f75 1 f0"/>
              <a:gd name="f77" fmla="+- 0 0 f76"/>
              <a:gd name="f78" fmla="+- 0 0 f77"/>
              <a:gd name="f79" fmla="*/ f78 f0 1"/>
              <a:gd name="f80" fmla="*/ f79 1 f7"/>
              <a:gd name="f81" fmla="+- f80 0 f1"/>
              <a:gd name="f82" fmla="sin 1 f81"/>
              <a:gd name="f83" fmla="cos 1 f81"/>
              <a:gd name="f84" fmla="tan 1 f81"/>
              <a:gd name="f85" fmla="+- 0 0 f82"/>
              <a:gd name="f86" fmla="+- 0 0 f83"/>
              <a:gd name="f87" fmla="*/ 1 1 f84"/>
              <a:gd name="f88" fmla="+- 0 0 f85"/>
              <a:gd name="f89" fmla="+- 0 0 f86"/>
              <a:gd name="f90" fmla="*/ 1 1 f87"/>
              <a:gd name="f91" fmla="val f88"/>
              <a:gd name="f92" fmla="val f89"/>
              <a:gd name="f93" fmla="*/ f92 f68 1"/>
              <a:gd name="f94" fmla="*/ f91 f68 1"/>
              <a:gd name="f95" fmla="*/ f91 f56 1"/>
              <a:gd name="f96" fmla="*/ f92 f56 1"/>
              <a:gd name="f97" fmla="*/ f93 1 2"/>
              <a:gd name="f98" fmla="*/ f94 1 2"/>
              <a:gd name="f99" fmla="*/ f95 1 2"/>
              <a:gd name="f100" fmla="*/ f96 1 2"/>
              <a:gd name="f101" fmla="+- f97 0 f99"/>
              <a:gd name="f102" fmla="+- f98 f100 0"/>
              <a:gd name="f103" fmla="+- f97 f99 0"/>
              <a:gd name="f104" fmla="+- f98 0 f100"/>
              <a:gd name="f105" fmla="+- f39 0 f97"/>
              <a:gd name="f106" fmla="+- f40 0 f98"/>
              <a:gd name="f107" fmla="*/ f97 f36 1"/>
              <a:gd name="f108" fmla="*/ f98 f36 1"/>
              <a:gd name="f109" fmla="+- f51 0 f103"/>
              <a:gd name="f110" fmla="+- f39 0 f103"/>
              <a:gd name="f111" fmla="+- f39 0 f101"/>
              <a:gd name="f112" fmla="+- f50 0 f102"/>
              <a:gd name="f113" fmla="+- f40 0 f102"/>
              <a:gd name="f114" fmla="+- f40 0 f104"/>
              <a:gd name="f115" fmla="*/ f101 f36 1"/>
              <a:gd name="f116" fmla="*/ f104 f36 1"/>
              <a:gd name="f117" fmla="*/ f102 f36 1"/>
              <a:gd name="f118" fmla="*/ f103 f36 1"/>
              <a:gd name="f119" fmla="*/ f105 f36 1"/>
              <a:gd name="f120" fmla="*/ f106 f36 1"/>
              <a:gd name="f121" fmla="*/ f109 f90 1"/>
              <a:gd name="f122" fmla="*/ f112 1 f90"/>
              <a:gd name="f123" fmla="*/ f111 f36 1"/>
              <a:gd name="f124" fmla="*/ f114 f36 1"/>
              <a:gd name="f125" fmla="*/ f110 f36 1"/>
              <a:gd name="f126" fmla="*/ f113 f36 1"/>
              <a:gd name="f127" fmla="+- f121 f104 0"/>
              <a:gd name="f128" fmla="+- f111 0 f122"/>
              <a:gd name="f129" fmla="+- f101 f122 0"/>
              <a:gd name="f130" fmla="+- f40 0 f127"/>
              <a:gd name="f131" fmla="*/ f127 f36 1"/>
              <a:gd name="f132" fmla="*/ f128 f36 1"/>
              <a:gd name="f133" fmla="*/ f129 f36 1"/>
              <a:gd name="f134" fmla="*/ f130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107" y="f108"/>
              </a:cxn>
              <a:cxn ang="f33">
                <a:pos x="f119" y="f108"/>
              </a:cxn>
              <a:cxn ang="f34">
                <a:pos x="f119" y="f120"/>
              </a:cxn>
              <a:cxn ang="f35">
                <a:pos x="f107" y="f120"/>
              </a:cxn>
            </a:cxnLst>
            <a:rect l="f115" t="f116" r="f123" b="f124"/>
            <a:pathLst>
              <a:path>
                <a:moveTo>
                  <a:pt x="f115" y="f117"/>
                </a:moveTo>
                <a:lnTo>
                  <a:pt x="f118" y="f116"/>
                </a:lnTo>
                <a:lnTo>
                  <a:pt x="f59" y="f131"/>
                </a:lnTo>
                <a:lnTo>
                  <a:pt x="f125" y="f116"/>
                </a:lnTo>
                <a:lnTo>
                  <a:pt x="f123" y="f117"/>
                </a:lnTo>
                <a:lnTo>
                  <a:pt x="f132" y="f60"/>
                </a:lnTo>
                <a:lnTo>
                  <a:pt x="f123" y="f126"/>
                </a:lnTo>
                <a:lnTo>
                  <a:pt x="f125" y="f124"/>
                </a:lnTo>
                <a:lnTo>
                  <a:pt x="f59" y="f134"/>
                </a:lnTo>
                <a:lnTo>
                  <a:pt x="f118" y="f124"/>
                </a:lnTo>
                <a:lnTo>
                  <a:pt x="f115" y="f126"/>
                </a:lnTo>
                <a:lnTo>
                  <a:pt x="f133" y="f60"/>
                </a:lnTo>
                <a:close/>
              </a:path>
            </a:pathLst>
          </a:custGeom>
          <a:solidFill>
            <a:srgbClr val="FF0000"/>
          </a:solidFill>
          <a:ln w="12701" cap="flat">
            <a:solidFill>
              <a:srgbClr val="C0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 fontScale="92500" lnSpcReduction="20000"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51">
              <a:solidFill>
                <a:srgbClr val="000000"/>
              </a:solidFill>
              <a:latin typeface="Utopia"/>
            </a:endParaRPr>
          </a:p>
        </p:txBody>
      </p:sp>
      <p:sp>
        <p:nvSpPr>
          <p:cNvPr id="14" name="Multiplication Sign 69">
            <a:extLst>
              <a:ext uri="{FF2B5EF4-FFF2-40B4-BE49-F238E27FC236}">
                <a16:creationId xmlns:a16="http://schemas.microsoft.com/office/drawing/2014/main" id="{BC5D6DF2-58BE-4CEF-9AE7-0FCECE334E79}"/>
              </a:ext>
            </a:extLst>
          </p:cNvPr>
          <p:cNvSpPr/>
          <p:nvPr/>
        </p:nvSpPr>
        <p:spPr>
          <a:xfrm>
            <a:off x="5004597" y="2998851"/>
            <a:ext cx="356318" cy="43014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*/ 0 0 1"/>
              <a:gd name="f9" fmla="val 13816"/>
              <a:gd name="f10" fmla="+- 0 0 -270"/>
              <a:gd name="f11" fmla="+- 0 0 -360"/>
              <a:gd name="f12" fmla="+- 0 0 -90"/>
              <a:gd name="f13" fmla="+- 0 0 -180"/>
              <a:gd name="f14" fmla="abs f3"/>
              <a:gd name="f15" fmla="abs f4"/>
              <a:gd name="f16" fmla="abs f5"/>
              <a:gd name="f17" fmla="*/ f10 f0 1"/>
              <a:gd name="f18" fmla="*/ f11 f0 1"/>
              <a:gd name="f19" fmla="*/ f12 f0 1"/>
              <a:gd name="f20" fmla="*/ f13 f0 1"/>
              <a:gd name="f21" fmla="?: f14 f3 1"/>
              <a:gd name="f22" fmla="?: f15 f4 1"/>
              <a:gd name="f23" fmla="?: f16 f5 1"/>
              <a:gd name="f24" fmla="*/ f17 1 f2"/>
              <a:gd name="f25" fmla="*/ f18 1 f2"/>
              <a:gd name="f26" fmla="*/ f19 1 f2"/>
              <a:gd name="f27" fmla="*/ f20 1 f2"/>
              <a:gd name="f28" fmla="*/ f21 1 21600"/>
              <a:gd name="f29" fmla="*/ f22 1 21600"/>
              <a:gd name="f30" fmla="*/ 21600 f21 1"/>
              <a:gd name="f31" fmla="*/ 21600 f22 1"/>
              <a:gd name="f32" fmla="+- f24 0 f1"/>
              <a:gd name="f33" fmla="+- f25 0 f1"/>
              <a:gd name="f34" fmla="+- f26 0 f1"/>
              <a:gd name="f35" fmla="+- f27 0 f1"/>
              <a:gd name="f36" fmla="min f29 f28"/>
              <a:gd name="f37" fmla="*/ f30 1 f23"/>
              <a:gd name="f38" fmla="*/ f31 1 f23"/>
              <a:gd name="f39" fmla="val f37"/>
              <a:gd name="f40" fmla="val f38"/>
              <a:gd name="f41" fmla="+- f40 0 f6"/>
              <a:gd name="f42" fmla="+- f39 0 f6"/>
              <a:gd name="f43" fmla="*/ f41 1 2"/>
              <a:gd name="f44" fmla="*/ f42 1 2"/>
              <a:gd name="f45" fmla="min f42 f41"/>
              <a:gd name="f46" fmla="+- 0 0 f42"/>
              <a:gd name="f47" fmla="+- 0 0 f41"/>
              <a:gd name="f48" fmla="*/ f42 f42 1"/>
              <a:gd name="f49" fmla="*/ f41 f41 1"/>
              <a:gd name="f50" fmla="+- f6 f43 0"/>
              <a:gd name="f51" fmla="+- f6 f44 0"/>
              <a:gd name="f52" fmla="*/ f45 f9 1"/>
              <a:gd name="f53" fmla="+- f48 f49 0"/>
              <a:gd name="f54" fmla="+- 0 0 f46"/>
              <a:gd name="f55" fmla="+- 0 0 f47"/>
              <a:gd name="f56" fmla="*/ f52 1 100000"/>
              <a:gd name="f57" fmla="at2 f54 f55"/>
              <a:gd name="f58" fmla="+- f53 f8 0"/>
              <a:gd name="f59" fmla="*/ f51 f36 1"/>
              <a:gd name="f60" fmla="*/ f50 f36 1"/>
              <a:gd name="f61" fmla="+- f57 f1 0"/>
              <a:gd name="f62" fmla="sqrt f58"/>
              <a:gd name="f63" fmla="*/ f61 f7 1"/>
              <a:gd name="f64" fmla="*/ f62 51965 1"/>
              <a:gd name="f65" fmla="*/ f63 1 f0"/>
              <a:gd name="f66" fmla="*/ f64 1 100000"/>
              <a:gd name="f67" fmla="+- 0 0 f65"/>
              <a:gd name="f68" fmla="+- f62 0 f66"/>
              <a:gd name="f69" fmla="val f67"/>
              <a:gd name="f70" fmla="+- 0 0 f69"/>
              <a:gd name="f71" fmla="*/ f70 f0 1"/>
              <a:gd name="f72" fmla="*/ f71 1 f7"/>
              <a:gd name="f73" fmla="+- f72 0 f1"/>
              <a:gd name="f74" fmla="+- f73 f1 0"/>
              <a:gd name="f75" fmla="*/ f74 f7 1"/>
              <a:gd name="f76" fmla="*/ f75 1 f0"/>
              <a:gd name="f77" fmla="+- 0 0 f76"/>
              <a:gd name="f78" fmla="+- 0 0 f77"/>
              <a:gd name="f79" fmla="*/ f78 f0 1"/>
              <a:gd name="f80" fmla="*/ f79 1 f7"/>
              <a:gd name="f81" fmla="+- f80 0 f1"/>
              <a:gd name="f82" fmla="sin 1 f81"/>
              <a:gd name="f83" fmla="cos 1 f81"/>
              <a:gd name="f84" fmla="tan 1 f81"/>
              <a:gd name="f85" fmla="+- 0 0 f82"/>
              <a:gd name="f86" fmla="+- 0 0 f83"/>
              <a:gd name="f87" fmla="*/ 1 1 f84"/>
              <a:gd name="f88" fmla="+- 0 0 f85"/>
              <a:gd name="f89" fmla="+- 0 0 f86"/>
              <a:gd name="f90" fmla="*/ 1 1 f87"/>
              <a:gd name="f91" fmla="val f88"/>
              <a:gd name="f92" fmla="val f89"/>
              <a:gd name="f93" fmla="*/ f92 f68 1"/>
              <a:gd name="f94" fmla="*/ f91 f68 1"/>
              <a:gd name="f95" fmla="*/ f91 f56 1"/>
              <a:gd name="f96" fmla="*/ f92 f56 1"/>
              <a:gd name="f97" fmla="*/ f93 1 2"/>
              <a:gd name="f98" fmla="*/ f94 1 2"/>
              <a:gd name="f99" fmla="*/ f95 1 2"/>
              <a:gd name="f100" fmla="*/ f96 1 2"/>
              <a:gd name="f101" fmla="+- f97 0 f99"/>
              <a:gd name="f102" fmla="+- f98 f100 0"/>
              <a:gd name="f103" fmla="+- f97 f99 0"/>
              <a:gd name="f104" fmla="+- f98 0 f100"/>
              <a:gd name="f105" fmla="+- f39 0 f97"/>
              <a:gd name="f106" fmla="+- f40 0 f98"/>
              <a:gd name="f107" fmla="*/ f97 f36 1"/>
              <a:gd name="f108" fmla="*/ f98 f36 1"/>
              <a:gd name="f109" fmla="+- f51 0 f103"/>
              <a:gd name="f110" fmla="+- f39 0 f103"/>
              <a:gd name="f111" fmla="+- f39 0 f101"/>
              <a:gd name="f112" fmla="+- f50 0 f102"/>
              <a:gd name="f113" fmla="+- f40 0 f102"/>
              <a:gd name="f114" fmla="+- f40 0 f104"/>
              <a:gd name="f115" fmla="*/ f101 f36 1"/>
              <a:gd name="f116" fmla="*/ f104 f36 1"/>
              <a:gd name="f117" fmla="*/ f102 f36 1"/>
              <a:gd name="f118" fmla="*/ f103 f36 1"/>
              <a:gd name="f119" fmla="*/ f105 f36 1"/>
              <a:gd name="f120" fmla="*/ f106 f36 1"/>
              <a:gd name="f121" fmla="*/ f109 f90 1"/>
              <a:gd name="f122" fmla="*/ f112 1 f90"/>
              <a:gd name="f123" fmla="*/ f111 f36 1"/>
              <a:gd name="f124" fmla="*/ f114 f36 1"/>
              <a:gd name="f125" fmla="*/ f110 f36 1"/>
              <a:gd name="f126" fmla="*/ f113 f36 1"/>
              <a:gd name="f127" fmla="+- f121 f104 0"/>
              <a:gd name="f128" fmla="+- f111 0 f122"/>
              <a:gd name="f129" fmla="+- f101 f122 0"/>
              <a:gd name="f130" fmla="+- f40 0 f127"/>
              <a:gd name="f131" fmla="*/ f127 f36 1"/>
              <a:gd name="f132" fmla="*/ f128 f36 1"/>
              <a:gd name="f133" fmla="*/ f129 f36 1"/>
              <a:gd name="f134" fmla="*/ f130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107" y="f108"/>
              </a:cxn>
              <a:cxn ang="f33">
                <a:pos x="f119" y="f108"/>
              </a:cxn>
              <a:cxn ang="f34">
                <a:pos x="f119" y="f120"/>
              </a:cxn>
              <a:cxn ang="f35">
                <a:pos x="f107" y="f120"/>
              </a:cxn>
            </a:cxnLst>
            <a:rect l="f115" t="f116" r="f123" b="f124"/>
            <a:pathLst>
              <a:path>
                <a:moveTo>
                  <a:pt x="f115" y="f117"/>
                </a:moveTo>
                <a:lnTo>
                  <a:pt x="f118" y="f116"/>
                </a:lnTo>
                <a:lnTo>
                  <a:pt x="f59" y="f131"/>
                </a:lnTo>
                <a:lnTo>
                  <a:pt x="f125" y="f116"/>
                </a:lnTo>
                <a:lnTo>
                  <a:pt x="f123" y="f117"/>
                </a:lnTo>
                <a:lnTo>
                  <a:pt x="f132" y="f60"/>
                </a:lnTo>
                <a:lnTo>
                  <a:pt x="f123" y="f126"/>
                </a:lnTo>
                <a:lnTo>
                  <a:pt x="f125" y="f124"/>
                </a:lnTo>
                <a:lnTo>
                  <a:pt x="f59" y="f134"/>
                </a:lnTo>
                <a:lnTo>
                  <a:pt x="f118" y="f124"/>
                </a:lnTo>
                <a:lnTo>
                  <a:pt x="f115" y="f126"/>
                </a:lnTo>
                <a:lnTo>
                  <a:pt x="f133" y="f60"/>
                </a:lnTo>
                <a:close/>
              </a:path>
            </a:pathLst>
          </a:custGeom>
          <a:solidFill>
            <a:srgbClr val="FF0000"/>
          </a:solidFill>
          <a:ln w="12701" cap="flat">
            <a:solidFill>
              <a:srgbClr val="C00000"/>
            </a:solidFill>
            <a:prstDash val="solid"/>
            <a:miter/>
          </a:ln>
        </p:spPr>
        <p:txBody>
          <a:bodyPr vert="horz" wrap="square" lIns="82944" tIns="41472" rIns="82944" bIns="41472" anchor="ctr" anchorCtr="1" compatLnSpc="1">
            <a:normAutofit fontScale="92500" lnSpcReduction="20000"/>
          </a:bodyPr>
          <a:lstStyle/>
          <a:p>
            <a:pPr algn="ctr" defTabSz="829452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451">
              <a:solidFill>
                <a:srgbClr val="000000"/>
              </a:solidFill>
              <a:latin typeface="Utopia"/>
            </a:endParaRPr>
          </a:p>
        </p:txBody>
      </p:sp>
      <p:pic>
        <p:nvPicPr>
          <p:cNvPr id="15" name="Picture 8" descr="Icon&#10;&#10;Description automatically generated">
            <a:extLst>
              <a:ext uri="{FF2B5EF4-FFF2-40B4-BE49-F238E27FC236}">
                <a16:creationId xmlns:a16="http://schemas.microsoft.com/office/drawing/2014/main" id="{75BA1BBA-E441-4D41-BE2A-4094DDBB511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789" y="3660028"/>
            <a:ext cx="423933" cy="430149"/>
          </a:xfrm>
          <a:prstGeom prst="rect">
            <a:avLst/>
          </a:prstGeom>
        </p:spPr>
      </p:pic>
      <p:sp>
        <p:nvSpPr>
          <p:cNvPr id="3" name="Right Brace 2">
            <a:extLst>
              <a:ext uri="{FF2B5EF4-FFF2-40B4-BE49-F238E27FC236}">
                <a16:creationId xmlns:a16="http://schemas.microsoft.com/office/drawing/2014/main" id="{BB50EFE9-3922-4E33-A94A-AB388867FA44}"/>
              </a:ext>
            </a:extLst>
          </p:cNvPr>
          <p:cNvSpPr/>
          <p:nvPr/>
        </p:nvSpPr>
        <p:spPr>
          <a:xfrm>
            <a:off x="6184377" y="4105357"/>
            <a:ext cx="92209" cy="553251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F7FA18A9-6C70-4503-9FF5-2F7D01E5ECDB}"/>
              </a:ext>
            </a:extLst>
          </p:cNvPr>
          <p:cNvSpPr/>
          <p:nvPr/>
        </p:nvSpPr>
        <p:spPr>
          <a:xfrm>
            <a:off x="6184376" y="4974265"/>
            <a:ext cx="92209" cy="553251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37">
            <a:extLst>
              <a:ext uri="{FF2B5EF4-FFF2-40B4-BE49-F238E27FC236}">
                <a16:creationId xmlns:a16="http://schemas.microsoft.com/office/drawing/2014/main" id="{24D93F33-F1B5-43BA-8135-0207FD3091F2}"/>
              </a:ext>
            </a:extLst>
          </p:cNvPr>
          <p:cNvSpPr txBox="1"/>
          <p:nvPr/>
        </p:nvSpPr>
        <p:spPr>
          <a:xfrm>
            <a:off x="6301786" y="4243482"/>
            <a:ext cx="888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Ongoing</a:t>
            </a:r>
          </a:p>
        </p:txBody>
      </p:sp>
      <p:sp>
        <p:nvSpPr>
          <p:cNvPr id="20" name="TextBox 37">
            <a:extLst>
              <a:ext uri="{FF2B5EF4-FFF2-40B4-BE49-F238E27FC236}">
                <a16:creationId xmlns:a16="http://schemas.microsoft.com/office/drawing/2014/main" id="{25038CA3-D3D8-4C02-9992-00290C58291D}"/>
              </a:ext>
            </a:extLst>
          </p:cNvPr>
          <p:cNvSpPr txBox="1"/>
          <p:nvPr/>
        </p:nvSpPr>
        <p:spPr>
          <a:xfrm>
            <a:off x="6301785" y="5101064"/>
            <a:ext cx="888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Ongoing</a:t>
            </a: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D179B5F0-2F21-4F29-9DC6-9590F5F6B277}"/>
              </a:ext>
            </a:extLst>
          </p:cNvPr>
          <p:cNvSpPr/>
          <p:nvPr/>
        </p:nvSpPr>
        <p:spPr>
          <a:xfrm>
            <a:off x="5690873" y="2159213"/>
            <a:ext cx="172477" cy="1396543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37">
            <a:extLst>
              <a:ext uri="{FF2B5EF4-FFF2-40B4-BE49-F238E27FC236}">
                <a16:creationId xmlns:a16="http://schemas.microsoft.com/office/drawing/2014/main" id="{35313E01-B6DE-4310-8E20-3010BF0CFED1}"/>
              </a:ext>
            </a:extLst>
          </p:cNvPr>
          <p:cNvSpPr txBox="1"/>
          <p:nvPr/>
        </p:nvSpPr>
        <p:spPr>
          <a:xfrm>
            <a:off x="5883633" y="2626651"/>
            <a:ext cx="2414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CTE measurements</a:t>
            </a:r>
          </a:p>
          <a:p>
            <a:r>
              <a:rPr lang="en-US" sz="1200" dirty="0"/>
              <a:t>3D Computed Tomography scan</a:t>
            </a:r>
          </a:p>
        </p:txBody>
      </p:sp>
    </p:spTree>
    <p:extLst>
      <p:ext uri="{BB962C8B-B14F-4D97-AF65-F5344CB8AC3E}">
        <p14:creationId xmlns:p14="http://schemas.microsoft.com/office/powerpoint/2010/main" val="423802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180000"/>
            <a:ext cx="8280000" cy="540000"/>
          </a:xfrm>
        </p:spPr>
        <p:txBody>
          <a:bodyPr/>
          <a:lstStyle/>
          <a:p>
            <a:r>
              <a:rPr lang="en-GB" dirty="0"/>
              <a:t>High-density signal feedthroughs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TE/CRG-CL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r>
              <a:rPr lang="en-US" dirty="0"/>
              <a:t>/10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EB7773E-D120-EE48-A446-43B7258AE0A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5" t="14339" r="11654" b="9445"/>
          <a:stretch/>
        </p:blipFill>
        <p:spPr>
          <a:xfrm>
            <a:off x="4857764" y="3373139"/>
            <a:ext cx="3667175" cy="269472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5373B1C-BB6A-1241-BC7C-CF7ACF4089C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63" t="13457" r="31482" b="24074"/>
          <a:stretch/>
        </p:blipFill>
        <p:spPr>
          <a:xfrm rot="5400000">
            <a:off x="6864364" y="2829674"/>
            <a:ext cx="1769683" cy="2122998"/>
          </a:xfrm>
          <a:prstGeom prst="rect">
            <a:avLst/>
          </a:prstGeom>
        </p:spPr>
      </p:pic>
      <p:pic>
        <p:nvPicPr>
          <p:cNvPr id="6" name="Picture 5" descr="A picture containing wall, tool, key&#10;&#10;Description automatically generated">
            <a:extLst>
              <a:ext uri="{FF2B5EF4-FFF2-40B4-BE49-F238E27FC236}">
                <a16:creationId xmlns:a16="http://schemas.microsoft.com/office/drawing/2014/main" id="{77989CF3-0568-4362-A761-928AE7B73F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08" t="20096" r="11196" b="29857"/>
          <a:stretch/>
        </p:blipFill>
        <p:spPr>
          <a:xfrm rot="5400000">
            <a:off x="5886221" y="1238684"/>
            <a:ext cx="2000726" cy="11588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F58A7D-7A65-49D2-AA3C-084E817E2E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81" t="25721" r="13790" b="25129"/>
          <a:stretch/>
        </p:blipFill>
        <p:spPr>
          <a:xfrm rot="5400000">
            <a:off x="7020430" y="1252785"/>
            <a:ext cx="2000726" cy="1130666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49D1025-C681-47FB-94BC-00A3D2C69014}"/>
              </a:ext>
            </a:extLst>
          </p:cNvPr>
          <p:cNvSpPr txBox="1">
            <a:spLocks/>
          </p:cNvSpPr>
          <p:nvPr/>
        </p:nvSpPr>
        <p:spPr>
          <a:xfrm>
            <a:off x="432000" y="832418"/>
            <a:ext cx="8712000" cy="107579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 panose="05000000000000000000" pitchFamily="2" charset="2"/>
              <a:buChar char="q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rgbClr val="0053A1"/>
              </a:buClr>
              <a:buNone/>
            </a:pPr>
            <a:r>
              <a:rPr lang="en-GB" sz="2000" u="sng" dirty="0">
                <a:solidFill>
                  <a:schemeClr val="accent6"/>
                </a:solidFill>
              </a:rPr>
              <a:t>Experiments:</a:t>
            </a: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>
              <a:buClr>
                <a:srgbClr val="0053A1"/>
              </a:buClr>
              <a:buFont typeface="Wingdings" pitchFamily="2" charset="2"/>
              <a:buChar char="§"/>
            </a:pPr>
            <a:endParaRPr lang="en-GB" sz="20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 marL="36576" indent="0">
              <a:buClr>
                <a:srgbClr val="0053A1"/>
              </a:buClr>
              <a:buNone/>
            </a:pPr>
            <a:endParaRPr lang="en-GB" sz="2400" b="1" baseline="30000" dirty="0">
              <a:solidFill>
                <a:schemeClr val="accent6"/>
              </a:solidFill>
              <a:sym typeface="Wingdings" pitchFamily="2" charset="2"/>
            </a:endParaRPr>
          </a:p>
        </p:txBody>
      </p:sp>
      <p:cxnSp>
        <p:nvCxnSpPr>
          <p:cNvPr id="15" name="Straight Connector 3">
            <a:extLst>
              <a:ext uri="{FF2B5EF4-FFF2-40B4-BE49-F238E27FC236}">
                <a16:creationId xmlns:a16="http://schemas.microsoft.com/office/drawing/2014/main" id="{EA08B579-8F35-4ACC-B1D3-5F2A46F983C8}"/>
              </a:ext>
            </a:extLst>
          </p:cNvPr>
          <p:cNvCxnSpPr/>
          <p:nvPr/>
        </p:nvCxnSpPr>
        <p:spPr>
          <a:xfrm>
            <a:off x="4571997" y="1194132"/>
            <a:ext cx="0" cy="4680000"/>
          </a:xfrm>
          <a:prstGeom prst="straightConnector1">
            <a:avLst/>
          </a:prstGeom>
          <a:noFill/>
          <a:ln w="6345" cap="flat">
            <a:solidFill>
              <a:schemeClr val="accent6"/>
            </a:solidFill>
            <a:prstDash val="solid"/>
            <a:miter/>
          </a:ln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AA763C7-9754-40AB-B025-41CFE5C99FFA}"/>
              </a:ext>
            </a:extLst>
          </p:cNvPr>
          <p:cNvSpPr txBox="1"/>
          <p:nvPr/>
        </p:nvSpPr>
        <p:spPr>
          <a:xfrm>
            <a:off x="481673" y="1370315"/>
            <a:ext cx="39898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CTE measurements:</a:t>
            </a:r>
          </a:p>
          <a:p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Accura25 between 300 and 77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MY750 between 300 and 77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Epo-tek T7110 between 300 and 77 K</a:t>
            </a:r>
            <a:br>
              <a:rPr lang="en-US" sz="1200" dirty="0"/>
            </a:b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Accura25 between 77 and 4.2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MY750 between 77 and 4.2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Epo-tek T7110 between 77 and 4.2 K</a:t>
            </a:r>
          </a:p>
          <a:p>
            <a:endParaRPr lang="en-GB" sz="1200" dirty="0"/>
          </a:p>
        </p:txBody>
      </p:sp>
      <p:pic>
        <p:nvPicPr>
          <p:cNvPr id="17" name="Picture 16" descr="A picture containing antenna&#10;&#10;Description automatically generated">
            <a:extLst>
              <a:ext uri="{FF2B5EF4-FFF2-40B4-BE49-F238E27FC236}">
                <a16:creationId xmlns:a16="http://schemas.microsoft.com/office/drawing/2014/main" id="{BE4B89F8-51F1-468F-8E1A-E0F94169E6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749" y="3373139"/>
            <a:ext cx="1600197" cy="2114546"/>
          </a:xfrm>
          <a:prstGeom prst="rect">
            <a:avLst/>
          </a:prstGeom>
        </p:spPr>
      </p:pic>
      <p:pic>
        <p:nvPicPr>
          <p:cNvPr id="20" name="Picture 19" descr="Diagram&#10;&#10;Description automatically generated">
            <a:extLst>
              <a:ext uri="{FF2B5EF4-FFF2-40B4-BE49-F238E27FC236}">
                <a16:creationId xmlns:a16="http://schemas.microsoft.com/office/drawing/2014/main" id="{A5AF9EEC-9280-4D7A-9B37-6B9BBC1C69F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43" y="3672378"/>
            <a:ext cx="2107451" cy="124240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53647FB-26A4-4A38-88DB-ECBD1B639531}"/>
              </a:ext>
            </a:extLst>
          </p:cNvPr>
          <p:cNvSpPr txBox="1"/>
          <p:nvPr/>
        </p:nvSpPr>
        <p:spPr>
          <a:xfrm>
            <a:off x="598112" y="5694677"/>
            <a:ext cx="3249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Paper ongoing…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E9E471-585C-4615-9F72-D6209223BD22}"/>
              </a:ext>
            </a:extLst>
          </p:cNvPr>
          <p:cNvSpPr txBox="1"/>
          <p:nvPr/>
        </p:nvSpPr>
        <p:spPr>
          <a:xfrm>
            <a:off x="4672435" y="1370313"/>
            <a:ext cx="17011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ATLAS cables:</a:t>
            </a:r>
            <a:endParaRPr lang="en-GB" sz="1200" u="sng" dirty="0"/>
          </a:p>
        </p:txBody>
      </p:sp>
    </p:spTree>
    <p:extLst>
      <p:ext uri="{BB962C8B-B14F-4D97-AF65-F5344CB8AC3E}">
        <p14:creationId xmlns:p14="http://schemas.microsoft.com/office/powerpoint/2010/main" val="357143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ERN(4-3)">
  <a:themeElements>
    <a:clrScheme name="Custom 1">
      <a:dk1>
        <a:srgbClr val="0053A1"/>
      </a:dk1>
      <a:lt1>
        <a:sysClr val="window" lastClr="FFFFFF"/>
      </a:lt1>
      <a:dk2>
        <a:srgbClr val="0053A1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10196</TotalTime>
  <Words>860</Words>
  <Application>Microsoft Macintosh PowerPoint</Application>
  <PresentationFormat>Presentación en pantalla (4:3)</PresentationFormat>
  <Paragraphs>294</Paragraphs>
  <Slides>12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21" baseType="lpstr">
      <vt:lpstr>Aparajita</vt:lpstr>
      <vt:lpstr>Arial</vt:lpstr>
      <vt:lpstr>Avenir Roman</vt:lpstr>
      <vt:lpstr>Calibri</vt:lpstr>
      <vt:lpstr>Cambria</vt:lpstr>
      <vt:lpstr>Times New Roman</vt:lpstr>
      <vt:lpstr>Utopia</vt:lpstr>
      <vt:lpstr>Wingdings</vt:lpstr>
      <vt:lpstr>CERN(4-3)</vt:lpstr>
      <vt:lpstr>Presentación de PowerPoint</vt:lpstr>
      <vt:lpstr>EP R&amp;D Project on Noble Liquid Calorimetry   Development of High-Density Signal Feedthroughs for LAr Calorimeters</vt:lpstr>
      <vt:lpstr>High-density signal feedthroughs</vt:lpstr>
      <vt:lpstr>High-density signal feedthroughs</vt:lpstr>
      <vt:lpstr>High-density signal feedthroughs</vt:lpstr>
      <vt:lpstr>High-density signal feedthroughs</vt:lpstr>
      <vt:lpstr>High-density signal feedthroughs</vt:lpstr>
      <vt:lpstr>High-density signal feedthroughs</vt:lpstr>
      <vt:lpstr>High-density signal feedthroughs</vt:lpstr>
      <vt:lpstr>High-density signal feedthroughs</vt:lpstr>
      <vt:lpstr>High-density signal feedthroughs</vt:lpstr>
      <vt:lpstr>Presentación de PowerPoint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Usuario de Microsoft Office</cp:lastModifiedBy>
  <cp:revision>963</cp:revision>
  <cp:lastPrinted>2021-08-25T16:54:07Z</cp:lastPrinted>
  <dcterms:created xsi:type="dcterms:W3CDTF">2012-11-30T11:04:26Z</dcterms:created>
  <dcterms:modified xsi:type="dcterms:W3CDTF">2022-01-26T16:19:42Z</dcterms:modified>
</cp:coreProperties>
</file>