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57" r:id="rId13"/>
    <p:sldId id="25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76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410FD-5B38-4303-9433-131FC31D6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B58E9A-23A9-48E4-BDCD-26CECB058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36A8D-9E58-47F8-A9B9-AFB30BB4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738AA-D41C-4722-9948-73701BD6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C9CE4-07F0-4523-A7D6-445B9D2C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62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A9622-60CE-4E77-99F7-033CB6D2E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3D0EF4-161B-443B-AEDD-3D077D58F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4DCAD-32FF-44DC-8BDF-C1585C7AA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D0CC5-6BEA-4693-9DCB-ECA09FDEF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A670F-3A61-49DD-A94A-720743F28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7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293863-249F-4AD0-B414-40E003732F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FA60A-C131-44BE-8D40-D39B325D7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9F9B7-F664-48C5-B93B-DFFBB09C2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3E697-A378-42AC-AC9F-875FF0CC1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0E1D3-E301-481D-A67C-CE06CB3B4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8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244F3-D08D-4AE0-8944-569EE94CF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2D636-0651-41C7-BE9B-30F24C757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7B3C5-0037-4035-A159-A543B95DE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1D25C-E33F-4A4F-AB3C-AA0AA3D0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EEFA1-B4A6-4C4E-80F5-CB9BF256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35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F8ED0-DBC8-4EB4-A9FB-4D8BC3577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1F4FC-4853-4A6B-A68A-81D3D86C5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CD32E-977A-46DA-9E49-F95F74D7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C902F-CEC9-4C0D-92B4-CD2242AC6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3680E-580B-41A8-B1F9-7DC079ECA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45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BA08-7F47-42C6-ABDB-5C7E8541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8C865-4AC0-4DD8-A8C1-3D231854C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A668D-51B1-47A1-B6F6-614F02EF7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C57B3-026B-4A79-B607-B7B0921E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06DA7-916B-4261-85BB-A2521DDBB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9996BF-922D-4A22-BD3D-03689F85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39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B74F-1E86-4012-93CD-769ACC836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F71104-3A7C-4037-B1D4-D44F9D436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BBA7D-E56D-4265-AAD7-918EA78EB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73117-FB69-4E37-B57B-57DB008ED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EEA2EF-F8EA-4007-ABD0-0537B72B1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3972C9-5DD6-4FFC-8217-0C913A42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8C201C-A35F-4E7C-8389-258A376B9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40CFF-EF9C-4671-84FB-C89639CAF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65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4C610-EAD6-4BE2-9898-1BC05B61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9E6AE-6A58-46BC-8FF8-6E82AFFEF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A91E9-3276-4E57-B9F7-0D8C7829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AC369-3D42-4B4C-AF51-A345E357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0E5852-7B82-49DD-8A2E-BE0842745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6C82E5-4A0E-49DF-B820-EE87FA7EC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600BA-2290-4CCD-A026-DCBF37100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86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0C6D7-D116-476B-A6D0-E4288D318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705D1-BC71-41A0-AF17-F932A3B6C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23A35-4425-4B80-9B8E-B33DCECE8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6FC205-F03A-4D85-AE74-CDBD2B66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221C47-21E6-4862-9B46-AF4E85C2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BF1D3-BFC1-4EB0-B45D-E977B9019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7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A36A1-6674-4315-9957-C366D0043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233AF1-F2B2-4E54-ABEE-79E30F051C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0131B-7330-4990-9C4F-1407C8D007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80AF18-A3A9-4742-90B2-A280B39F5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0FDCD-772E-43CC-AE1D-B82C06828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13A50-5760-431B-8D6D-FAABFC25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04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745CB3-1F87-4A5F-BF43-604F11D33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64ABE-3FC1-47AB-8797-F7C26EAED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01480-D8EE-41F6-8D98-0A9C54FF8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FC32F-CC98-4A89-B43C-A9D35EAB2C0F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B6197-DCFB-4CB2-9B32-0E3AD798A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206BA-D3C6-4A6F-AB09-FCD3C0313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B85CD-6A8C-4711-9CC7-29BD350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43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AEE23D-3AFA-4D03-9497-F12CCF7AB979}"/>
              </a:ext>
            </a:extLst>
          </p:cNvPr>
          <p:cNvSpPr txBox="1"/>
          <p:nvPr/>
        </p:nvSpPr>
        <p:spPr>
          <a:xfrm>
            <a:off x="2078193" y="905752"/>
            <a:ext cx="7797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153</a:t>
            </a:r>
            <a:r>
              <a:rPr lang="en-US" sz="4000" baseline="30000" dirty="0"/>
              <a:t>rd</a:t>
            </a:r>
            <a:r>
              <a:rPr lang="en-US" sz="4000" dirty="0"/>
              <a:t> FCC-</a:t>
            </a:r>
            <a:r>
              <a:rPr lang="en-US" sz="4000" dirty="0" err="1"/>
              <a:t>ee</a:t>
            </a:r>
            <a:r>
              <a:rPr lang="en-US" sz="4000" dirty="0"/>
              <a:t> Optics Design Meeting</a:t>
            </a:r>
            <a:endParaRPr lang="en-GB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429664-3B5A-4B43-A269-9DD141762D16}"/>
              </a:ext>
            </a:extLst>
          </p:cNvPr>
          <p:cNvSpPr txBox="1"/>
          <p:nvPr/>
        </p:nvSpPr>
        <p:spPr>
          <a:xfrm>
            <a:off x="3053063" y="2644170"/>
            <a:ext cx="635430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Minutes from 152</a:t>
            </a:r>
            <a:r>
              <a:rPr lang="en-US" sz="2800" baseline="30000" dirty="0"/>
              <a:t>nd</a:t>
            </a:r>
            <a:r>
              <a:rPr lang="en-US" sz="2800" dirty="0"/>
              <a:t> meeting</a:t>
            </a:r>
          </a:p>
          <a:p>
            <a:r>
              <a:rPr lang="en-US" sz="2800" dirty="0"/>
              <a:t>FCC Week 2022 Accelerator </a:t>
            </a:r>
            <a:r>
              <a:rPr lang="en-US" sz="2800" dirty="0" err="1"/>
              <a:t>Programme</a:t>
            </a:r>
            <a:endParaRPr lang="en-US" sz="2800" dirty="0"/>
          </a:p>
          <a:p>
            <a:r>
              <a:rPr lang="en-GB" sz="2800" dirty="0"/>
              <a:t>FCC-</a:t>
            </a:r>
            <a:r>
              <a:rPr lang="en-GB" sz="2800" dirty="0" err="1"/>
              <a:t>ee</a:t>
            </a:r>
            <a:r>
              <a:rPr lang="en-GB" sz="2800" dirty="0"/>
              <a:t> tuning &amp; alignment mini-workshop</a:t>
            </a:r>
          </a:p>
          <a:p>
            <a:r>
              <a:rPr lang="en-GB" sz="2800" dirty="0"/>
              <a:t>FCCIS status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760FCD-D6C1-4094-B4BD-D0DC1EFE78EF}"/>
              </a:ext>
            </a:extLst>
          </p:cNvPr>
          <p:cNvSpPr txBox="1"/>
          <p:nvPr/>
        </p:nvSpPr>
        <p:spPr>
          <a:xfrm>
            <a:off x="4287794" y="6058662"/>
            <a:ext cx="337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Frank Zimmermann, 21 April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808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2CA70E0-9A2C-4243-86DE-6BAF9021D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369084"/>
              </p:ext>
            </p:extLst>
          </p:nvPr>
        </p:nvGraphicFramePr>
        <p:xfrm>
          <a:off x="171450" y="146844"/>
          <a:ext cx="12020550" cy="6479540"/>
        </p:xfrm>
        <a:graphic>
          <a:graphicData uri="http://schemas.openxmlformats.org/drawingml/2006/table">
            <a:tbl>
              <a:tblPr/>
              <a:tblGrid>
                <a:gridCol w="3436723">
                  <a:extLst>
                    <a:ext uri="{9D8B030D-6E8A-4147-A177-3AD203B41FA5}">
                      <a16:colId xmlns:a16="http://schemas.microsoft.com/office/drawing/2014/main" val="351672349"/>
                    </a:ext>
                  </a:extLst>
                </a:gridCol>
                <a:gridCol w="6079524">
                  <a:extLst>
                    <a:ext uri="{9D8B030D-6E8A-4147-A177-3AD203B41FA5}">
                      <a16:colId xmlns:a16="http://schemas.microsoft.com/office/drawing/2014/main" val="601376266"/>
                    </a:ext>
                  </a:extLst>
                </a:gridCol>
                <a:gridCol w="951471">
                  <a:extLst>
                    <a:ext uri="{9D8B030D-6E8A-4147-A177-3AD203B41FA5}">
                      <a16:colId xmlns:a16="http://schemas.microsoft.com/office/drawing/2014/main" val="3550950688"/>
                    </a:ext>
                  </a:extLst>
                </a:gridCol>
                <a:gridCol w="1552832">
                  <a:extLst>
                    <a:ext uri="{9D8B030D-6E8A-4147-A177-3AD203B41FA5}">
                      <a16:colId xmlns:a16="http://schemas.microsoft.com/office/drawing/2014/main" val="116676566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 MDI 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9815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Seeman, SLAC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3171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Thursday, 2 June 2022, 11h00-12h30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2909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923697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809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Boscolo, INFN-LNF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MDI overview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0119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 Pellegrino, INFN-LNF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integration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33516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Francesini and Stefano Lauciani , INFN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chamber &amp; Calculations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8608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 Brunetti or S. Grabon, LAPP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&amp; stabilisation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10466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 Watrelot, CNAM &amp;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alignment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648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5248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 MDI 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44232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Bernhard Auchmann, PSI or Steve Gourlay, LBNL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6589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Thursday, 2 June 2022, 14h00-15h30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3285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7042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64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Koratzinos, MIT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Magnet concepts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1099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Seeman, SLAC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Magnet review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611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Ciarma,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Beamstrahlung and background simulations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44957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Andre,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 background studies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2087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Perillo Marcone,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Challenges for instrumented beamstrahlung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58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373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815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EF4D60-EE5C-46CB-A556-85DD51AAC249}"/>
              </a:ext>
            </a:extLst>
          </p:cNvPr>
          <p:cNvSpPr txBox="1"/>
          <p:nvPr/>
        </p:nvSpPr>
        <p:spPr>
          <a:xfrm>
            <a:off x="988542" y="642552"/>
            <a:ext cx="489428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feedback from Michiko Minty: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impact of ground motion </a:t>
            </a:r>
          </a:p>
          <a:p>
            <a:pPr lvl="1"/>
            <a:r>
              <a:rPr lang="en-GB" sz="2800" dirty="0"/>
              <a:t>-	 LAPP team ?</a:t>
            </a:r>
          </a:p>
          <a:p>
            <a:r>
              <a:rPr lang="en-GB" sz="2800" dirty="0"/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effects of the moon / tides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/>
              <a:t>-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 energy calibration team ?</a:t>
            </a: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9504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F0F23D-E571-4F44-946E-CD02652F12AC}"/>
              </a:ext>
            </a:extLst>
          </p:cNvPr>
          <p:cNvSpPr txBox="1"/>
          <p:nvPr/>
        </p:nvSpPr>
        <p:spPr>
          <a:xfrm>
            <a:off x="0" y="0"/>
            <a:ext cx="12356757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FCC-</a:t>
            </a:r>
            <a:r>
              <a:rPr lang="en-US" sz="3200" b="1" dirty="0" err="1"/>
              <a:t>ee</a:t>
            </a:r>
            <a:r>
              <a:rPr lang="en-US" sz="3200" b="1" dirty="0"/>
              <a:t> optics tuning &amp; alignment mini-workshop 11-12 May 2022</a:t>
            </a:r>
          </a:p>
          <a:p>
            <a:r>
              <a:rPr lang="en-US" sz="2800" dirty="0"/>
              <a:t>zoom/hybrid format (</a:t>
            </a:r>
            <a:r>
              <a:rPr lang="en-US" sz="2800" dirty="0" err="1"/>
              <a:t>organisers</a:t>
            </a:r>
            <a:r>
              <a:rPr lang="en-US" sz="2800" dirty="0"/>
              <a:t> T. Raubenheimer, R. Tomas, F. Zimmermann)</a:t>
            </a:r>
            <a:endParaRPr lang="en-GB" sz="2800" dirty="0"/>
          </a:p>
          <a:p>
            <a:r>
              <a:rPr lang="en-GB" sz="2800" b="1" dirty="0"/>
              <a:t>Motivation &amp; scope: </a:t>
            </a:r>
            <a:r>
              <a:rPr lang="en-GB" sz="2400" dirty="0"/>
              <a:t>Achieving the target vertical emittance and adequate dynamic aperture in presence of realistic errors is important for achieving the FCC-</a:t>
            </a:r>
            <a:r>
              <a:rPr lang="en-GB" sz="2400" dirty="0" err="1"/>
              <a:t>ee</a:t>
            </a:r>
            <a:r>
              <a:rPr lang="en-GB" sz="2400" dirty="0"/>
              <a:t> design luminosity.  </a:t>
            </a:r>
          </a:p>
          <a:p>
            <a:r>
              <a:rPr lang="en-GB" sz="2400" dirty="0"/>
              <a:t>This mini-workshop is split in two blocks. The first block will start by reviewing the </a:t>
            </a:r>
            <a:r>
              <a:rPr lang="en-GB" sz="2800" b="1" dirty="0">
                <a:solidFill>
                  <a:srgbClr val="0070C0"/>
                </a:solidFill>
              </a:rPr>
              <a:t>present assumptions on alignment errors and lattice configurations, the applied optics corrections and the resulting performance</a:t>
            </a:r>
            <a:r>
              <a:rPr lang="en-GB" sz="2800" dirty="0">
                <a:solidFill>
                  <a:srgbClr val="0070C0"/>
                </a:solidFill>
              </a:rPr>
              <a:t>. </a:t>
            </a:r>
            <a:r>
              <a:rPr lang="en-GB" sz="2800" b="1" dirty="0">
                <a:solidFill>
                  <a:srgbClr val="0070C0"/>
                </a:solidFill>
              </a:rPr>
              <a:t>Additional or different corrections </a:t>
            </a:r>
            <a:r>
              <a:rPr lang="en-GB" sz="2800" dirty="0"/>
              <a:t>could be considered. In this regard, </a:t>
            </a:r>
            <a:r>
              <a:rPr lang="en-GB" sz="2800" b="1" dirty="0">
                <a:solidFill>
                  <a:srgbClr val="0070C0"/>
                </a:solidFill>
              </a:rPr>
              <a:t>tuning methods developed at storage-ring light sources </a:t>
            </a:r>
            <a:r>
              <a:rPr lang="en-GB" sz="2800" dirty="0"/>
              <a:t>could be of interest, including, possibly, </a:t>
            </a:r>
            <a:r>
              <a:rPr lang="en-GB" sz="2800" b="1" dirty="0">
                <a:solidFill>
                  <a:srgbClr val="0070C0"/>
                </a:solidFill>
              </a:rPr>
              <a:t>beam-based alignment techniques</a:t>
            </a:r>
            <a:r>
              <a:rPr lang="en-GB" sz="2800" dirty="0"/>
              <a:t>.</a:t>
            </a:r>
          </a:p>
          <a:p>
            <a:r>
              <a:rPr lang="en-GB" sz="2400" dirty="0"/>
              <a:t>The second block will focus on the </a:t>
            </a:r>
            <a:r>
              <a:rPr lang="en-GB" sz="2800" b="1" dirty="0">
                <a:solidFill>
                  <a:srgbClr val="FF0000"/>
                </a:solidFill>
              </a:rPr>
              <a:t>magnet alignment</a:t>
            </a:r>
            <a:r>
              <a:rPr lang="en-GB" sz="2800" dirty="0"/>
              <a:t>.</a:t>
            </a:r>
            <a:r>
              <a:rPr lang="en-GB" sz="2400" dirty="0"/>
              <a:t> The real alignment errors might differ from the assumptions both in magnitude and in correlations. Alignment errors will depend on the </a:t>
            </a:r>
            <a:r>
              <a:rPr lang="en-GB" sz="2800" b="1" dirty="0">
                <a:solidFill>
                  <a:srgbClr val="FF0000"/>
                </a:solidFill>
              </a:rPr>
              <a:t>cell length and girder strategy, grow with distance, and may exhibit local variations</a:t>
            </a:r>
            <a:r>
              <a:rPr lang="en-GB" sz="2800" dirty="0">
                <a:solidFill>
                  <a:srgbClr val="FF0000"/>
                </a:solidFill>
              </a:rPr>
              <a:t>.</a:t>
            </a:r>
            <a:r>
              <a:rPr lang="en-GB" sz="2800" dirty="0"/>
              <a:t> Learning from the </a:t>
            </a:r>
            <a:r>
              <a:rPr lang="en-GB" sz="2800" b="1" dirty="0">
                <a:solidFill>
                  <a:srgbClr val="FF0000"/>
                </a:solidFill>
              </a:rPr>
              <a:t>experience at various large facilities </a:t>
            </a:r>
            <a:r>
              <a:rPr lang="en-GB" sz="2800" dirty="0"/>
              <a:t>may provide guidance </a:t>
            </a:r>
            <a:r>
              <a:rPr lang="en-GB" sz="2800" b="1" dirty="0">
                <a:solidFill>
                  <a:srgbClr val="FF0000"/>
                </a:solidFill>
              </a:rPr>
              <a:t>towards a possibly more realistic model for the element misalignments</a:t>
            </a:r>
            <a:r>
              <a:rPr lang="en-GB" sz="2800" dirty="0"/>
              <a:t>.  </a:t>
            </a:r>
          </a:p>
          <a:p>
            <a:r>
              <a:rPr lang="en-GB" sz="2800" dirty="0"/>
              <a:t>Also the </a:t>
            </a:r>
            <a:r>
              <a:rPr lang="en-GB" sz="2800" b="1" dirty="0">
                <a:solidFill>
                  <a:srgbClr val="FF0000"/>
                </a:solidFill>
              </a:rPr>
              <a:t>strategy for short girders, housing quadrupoles, BPM and </a:t>
            </a:r>
            <a:r>
              <a:rPr lang="en-GB" sz="2800" b="1" dirty="0" err="1">
                <a:solidFill>
                  <a:srgbClr val="FF0000"/>
                </a:solidFill>
              </a:rPr>
              <a:t>sextupoles</a:t>
            </a:r>
            <a:r>
              <a:rPr lang="en-GB" sz="2800" dirty="0"/>
              <a:t>, may need to be validated, refined or modified.											</a:t>
            </a:r>
          </a:p>
          <a:p>
            <a:r>
              <a:rPr lang="en-GB" sz="2800" dirty="0"/>
              <a:t>											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9198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F972DA-290E-4780-BFB9-9D883481D169}"/>
              </a:ext>
            </a:extLst>
          </p:cNvPr>
          <p:cNvSpPr txBox="1"/>
          <p:nvPr/>
        </p:nvSpPr>
        <p:spPr>
          <a:xfrm>
            <a:off x="0" y="0"/>
            <a:ext cx="118624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optics tuning &amp; alignment mini-workshop 11-12 May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Draft schedule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9A4EC2F-3F07-4613-8A3B-29A7EA164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969630"/>
              </p:ext>
            </p:extLst>
          </p:nvPr>
        </p:nvGraphicFramePr>
        <p:xfrm>
          <a:off x="111553" y="1015663"/>
          <a:ext cx="11968894" cy="2806700"/>
        </p:xfrm>
        <a:graphic>
          <a:graphicData uri="http://schemas.openxmlformats.org/drawingml/2006/table">
            <a:tbl>
              <a:tblPr/>
              <a:tblGrid>
                <a:gridCol w="1793883">
                  <a:extLst>
                    <a:ext uri="{9D8B030D-6E8A-4147-A177-3AD203B41FA5}">
                      <a16:colId xmlns:a16="http://schemas.microsoft.com/office/drawing/2014/main" val="1736127965"/>
                    </a:ext>
                  </a:extLst>
                </a:gridCol>
                <a:gridCol w="3840456">
                  <a:extLst>
                    <a:ext uri="{9D8B030D-6E8A-4147-A177-3AD203B41FA5}">
                      <a16:colId xmlns:a16="http://schemas.microsoft.com/office/drawing/2014/main" val="2665327608"/>
                    </a:ext>
                  </a:extLst>
                </a:gridCol>
                <a:gridCol w="1899358">
                  <a:extLst>
                    <a:ext uri="{9D8B030D-6E8A-4147-A177-3AD203B41FA5}">
                      <a16:colId xmlns:a16="http://schemas.microsoft.com/office/drawing/2014/main" val="918680631"/>
                    </a:ext>
                  </a:extLst>
                </a:gridCol>
                <a:gridCol w="1457344">
                  <a:extLst>
                    <a:ext uri="{9D8B030D-6E8A-4147-A177-3AD203B41FA5}">
                      <a16:colId xmlns:a16="http://schemas.microsoft.com/office/drawing/2014/main" val="1087645546"/>
                    </a:ext>
                  </a:extLst>
                </a:gridCol>
                <a:gridCol w="2685243">
                  <a:extLst>
                    <a:ext uri="{9D8B030D-6E8A-4147-A177-3AD203B41FA5}">
                      <a16:colId xmlns:a16="http://schemas.microsoft.com/office/drawing/2014/main" val="281415706"/>
                    </a:ext>
                  </a:extLst>
                </a:gridCol>
                <a:gridCol w="153647">
                  <a:extLst>
                    <a:ext uri="{9D8B030D-6E8A-4147-A177-3AD203B41FA5}">
                      <a16:colId xmlns:a16="http://schemas.microsoft.com/office/drawing/2014/main" val="660903539"/>
                    </a:ext>
                  </a:extLst>
                </a:gridCol>
                <a:gridCol w="63165">
                  <a:extLst>
                    <a:ext uri="{9D8B030D-6E8A-4147-A177-3AD203B41FA5}">
                      <a16:colId xmlns:a16="http://schemas.microsoft.com/office/drawing/2014/main" val="3178648535"/>
                    </a:ext>
                  </a:extLst>
                </a:gridCol>
                <a:gridCol w="75798">
                  <a:extLst>
                    <a:ext uri="{9D8B030D-6E8A-4147-A177-3AD203B41FA5}">
                      <a16:colId xmlns:a16="http://schemas.microsoft.com/office/drawing/2014/main" val="413347136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1: 11 May  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chair:  Pantaleo Raimondi, SLAC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101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Rogelio Tomas, CERN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Intro and plan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44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Tessa Charles, U Liverpool </a:t>
                      </a:r>
                      <a:r>
                        <a:rPr lang="en-GB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tbc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of FCC-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optics tuning simulations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68319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Hofer, CERN – </a:t>
                      </a:r>
                      <a:r>
                        <a:rPr lang="en-GB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Dynamic aperture,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sextupoles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etc.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148880"/>
                  </a:ext>
                </a:extLst>
              </a:tr>
              <a:tr h="2005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Leon van Riesen Haupt, CERN – </a:t>
                      </a:r>
                      <a:r>
                        <a:rPr lang="de-DE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Towards a technical lattice 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7670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113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Jacqueline Keintzel, CERN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 techniques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68393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Simone Liuzzo, ESRF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ESRF tuning algorithms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2703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Andrea Franchi, ESRF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Optics measurements and correction in the old ESRF storage ring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0762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78096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D9BFC67-702B-45EB-85C9-4CBA7C21A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328656"/>
              </p:ext>
            </p:extLst>
          </p:nvPr>
        </p:nvGraphicFramePr>
        <p:xfrm>
          <a:off x="111553" y="3958287"/>
          <a:ext cx="11968894" cy="3087370"/>
        </p:xfrm>
        <a:graphic>
          <a:graphicData uri="http://schemas.openxmlformats.org/drawingml/2006/table">
            <a:tbl>
              <a:tblPr/>
              <a:tblGrid>
                <a:gridCol w="1766674">
                  <a:extLst>
                    <a:ext uri="{9D8B030D-6E8A-4147-A177-3AD203B41FA5}">
                      <a16:colId xmlns:a16="http://schemas.microsoft.com/office/drawing/2014/main" val="4227427958"/>
                    </a:ext>
                  </a:extLst>
                </a:gridCol>
                <a:gridCol w="3867665">
                  <a:extLst>
                    <a:ext uri="{9D8B030D-6E8A-4147-A177-3AD203B41FA5}">
                      <a16:colId xmlns:a16="http://schemas.microsoft.com/office/drawing/2014/main" val="2314747188"/>
                    </a:ext>
                  </a:extLst>
                </a:gridCol>
                <a:gridCol w="1479259">
                  <a:extLst>
                    <a:ext uri="{9D8B030D-6E8A-4147-A177-3AD203B41FA5}">
                      <a16:colId xmlns:a16="http://schemas.microsoft.com/office/drawing/2014/main" val="1575368223"/>
                    </a:ext>
                  </a:extLst>
                </a:gridCol>
                <a:gridCol w="1193402">
                  <a:extLst>
                    <a:ext uri="{9D8B030D-6E8A-4147-A177-3AD203B41FA5}">
                      <a16:colId xmlns:a16="http://schemas.microsoft.com/office/drawing/2014/main" val="2347786125"/>
                    </a:ext>
                  </a:extLst>
                </a:gridCol>
                <a:gridCol w="1193402">
                  <a:extLst>
                    <a:ext uri="{9D8B030D-6E8A-4147-A177-3AD203B41FA5}">
                      <a16:colId xmlns:a16="http://schemas.microsoft.com/office/drawing/2014/main" val="3615727793"/>
                    </a:ext>
                  </a:extLst>
                </a:gridCol>
                <a:gridCol w="2341795">
                  <a:extLst>
                    <a:ext uri="{9D8B030D-6E8A-4147-A177-3AD203B41FA5}">
                      <a16:colId xmlns:a16="http://schemas.microsoft.com/office/drawing/2014/main" val="2904151326"/>
                    </a:ext>
                  </a:extLst>
                </a:gridCol>
                <a:gridCol w="39593">
                  <a:extLst>
                    <a:ext uri="{9D8B030D-6E8A-4147-A177-3AD203B41FA5}">
                      <a16:colId xmlns:a16="http://schemas.microsoft.com/office/drawing/2014/main" val="164621757"/>
                    </a:ext>
                  </a:extLst>
                </a:gridCol>
                <a:gridCol w="39593">
                  <a:extLst>
                    <a:ext uri="{9D8B030D-6E8A-4147-A177-3AD203B41FA5}">
                      <a16:colId xmlns:a16="http://schemas.microsoft.com/office/drawing/2014/main" val="4061147231"/>
                    </a:ext>
                  </a:extLst>
                </a:gridCol>
                <a:gridCol w="47511">
                  <a:extLst>
                    <a:ext uri="{9D8B030D-6E8A-4147-A177-3AD203B41FA5}">
                      <a16:colId xmlns:a16="http://schemas.microsoft.com/office/drawing/2014/main" val="3119590005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2: 12 May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chair: Johan Wickstroem, PSI – </a:t>
                      </a:r>
                      <a:r>
                        <a:rPr lang="en-GB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1365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Katsunobu Oide, CERN &amp; UNIGE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alignment requirements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34739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Helene Mainaud Durand, CERN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&amp; alignment experience from LEP &amp; LHC, expectation for FCC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79805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Mika Masuzawa, KEK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SuperKEKB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alignment experience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77058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Ilya Agapov, DESY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PETRA 4 alignment and correction studies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27341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343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 Gassner, SLAC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SLAC alignment techniques and results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1044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 Martin, ESRF - </a:t>
                      </a:r>
                      <a:r>
                        <a:rPr lang="en-GB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ESRF alignment techniques and results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52915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4751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8332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140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935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1DBAA383-E6CC-46E2-9414-23D07009A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92" y="0"/>
            <a:ext cx="4848301" cy="6858000"/>
          </a:xfrm>
          <a:prstGeom prst="rect">
            <a:avLst/>
          </a:prstGeom>
        </p:spPr>
      </p:pic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FB365C5F-DBF3-4E89-9EC1-BA706800C6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80" y="86497"/>
            <a:ext cx="48483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540D37-F88B-411A-9388-8822EC183B97}"/>
              </a:ext>
            </a:extLst>
          </p:cNvPr>
          <p:cNvSpPr txBox="1"/>
          <p:nvPr/>
        </p:nvSpPr>
        <p:spPr>
          <a:xfrm>
            <a:off x="6939664" y="5914417"/>
            <a:ext cx="4757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</a:rPr>
              <a:t>many thanks to Michael Hofer !</a:t>
            </a:r>
            <a:endParaRPr lang="en-GB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2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868CE7-8114-4055-AA8C-342AEBF80B73}"/>
              </a:ext>
            </a:extLst>
          </p:cNvPr>
          <p:cNvSpPr txBox="1"/>
          <p:nvPr/>
        </p:nvSpPr>
        <p:spPr>
          <a:xfrm>
            <a:off x="505798" y="1013254"/>
            <a:ext cx="108946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questions from integration studies (Fani </a:t>
            </a:r>
            <a:r>
              <a:rPr lang="en-US" sz="2400" dirty="0" err="1"/>
              <a:t>Valchkova</a:t>
            </a:r>
            <a:r>
              <a:rPr lang="en-US" sz="2400" dirty="0"/>
              <a:t> &amp; Klaus Hanke)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does RF cavity voltage need to be the same in straights H and L for ttbar operation?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is the minimum acceptable horizontal distance of booster from IP?</a:t>
            </a:r>
          </a:p>
          <a:p>
            <a:r>
              <a:rPr lang="en-GB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07377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F76F1EB4-7726-4D46-9EFB-9FB05F61B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975" y="9044"/>
            <a:ext cx="8719972" cy="684895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46AA8A-474C-44CF-9007-F95348DEC7EB}"/>
              </a:ext>
            </a:extLst>
          </p:cNvPr>
          <p:cNvSpPr txBox="1"/>
          <p:nvPr/>
        </p:nvSpPr>
        <p:spPr>
          <a:xfrm>
            <a:off x="146053" y="9044"/>
            <a:ext cx="317992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FCC Week 2022 Draft Program</a:t>
            </a:r>
          </a:p>
          <a:p>
            <a:endParaRPr lang="en-US" sz="2400" dirty="0"/>
          </a:p>
          <a:p>
            <a:r>
              <a:rPr lang="en-US" sz="2400" dirty="0"/>
              <a:t>Accelerator sessions developed </a:t>
            </a:r>
          </a:p>
          <a:p>
            <a:r>
              <a:rPr lang="en-US" sz="2400" dirty="0"/>
              <a:t>with </a:t>
            </a:r>
          </a:p>
          <a:p>
            <a:r>
              <a:rPr lang="en-US" sz="2400" dirty="0"/>
              <a:t>Tor Raubenheimer,</a:t>
            </a:r>
          </a:p>
          <a:p>
            <a:r>
              <a:rPr lang="en-US" sz="2400" dirty="0"/>
              <a:t>Katsunobu Oide,</a:t>
            </a:r>
          </a:p>
          <a:p>
            <a:r>
              <a:rPr lang="en-US" sz="2400" dirty="0"/>
              <a:t>Alexej Grudiev,</a:t>
            </a:r>
          </a:p>
          <a:p>
            <a:r>
              <a:rPr lang="en-US" sz="2400" dirty="0"/>
              <a:t>Paolo Craievich,</a:t>
            </a:r>
          </a:p>
          <a:p>
            <a:r>
              <a:rPr lang="en-US" sz="2400" dirty="0"/>
              <a:t>Massimo </a:t>
            </a:r>
            <a:r>
              <a:rPr lang="en-US" sz="2400" dirty="0" err="1"/>
              <a:t>Giovannozzi</a:t>
            </a:r>
            <a:r>
              <a:rPr lang="en-US" sz="2400" dirty="0"/>
              <a:t>,</a:t>
            </a:r>
          </a:p>
          <a:p>
            <a:r>
              <a:rPr lang="en-US" sz="2400" dirty="0"/>
              <a:t>Michael Hofer,</a:t>
            </a:r>
          </a:p>
          <a:p>
            <a:r>
              <a:rPr lang="en-US" sz="2400" dirty="0"/>
              <a:t>Manuela Boscolo,</a:t>
            </a:r>
          </a:p>
          <a:p>
            <a:r>
              <a:rPr lang="en-US" sz="2400" dirty="0"/>
              <a:t>Alain Blondel,</a:t>
            </a:r>
          </a:p>
          <a:p>
            <a:r>
              <a:rPr lang="en-US" sz="2400" dirty="0"/>
              <a:t>Ilya Agapov,</a:t>
            </a:r>
          </a:p>
          <a:p>
            <a:r>
              <a:rPr lang="en-US" sz="2400" dirty="0"/>
              <a:t>Olivier Brunner, </a:t>
            </a:r>
          </a:p>
          <a:p>
            <a:r>
              <a:rPr lang="en-US" sz="2400" dirty="0"/>
              <a:t>Michiko Minty,</a:t>
            </a:r>
          </a:p>
          <a:p>
            <a:r>
              <a:rPr lang="en-US" sz="2400" dirty="0"/>
              <a:t>Sergei Nagaitsev, et al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6492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1AEE08-3D72-4BBB-91E9-BBFFED0E6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003390"/>
              </p:ext>
            </p:extLst>
          </p:nvPr>
        </p:nvGraphicFramePr>
        <p:xfrm>
          <a:off x="172994" y="108039"/>
          <a:ext cx="11442357" cy="6713030"/>
        </p:xfrm>
        <a:graphic>
          <a:graphicData uri="http://schemas.openxmlformats.org/drawingml/2006/table">
            <a:tbl>
              <a:tblPr/>
              <a:tblGrid>
                <a:gridCol w="3966520">
                  <a:extLst>
                    <a:ext uri="{9D8B030D-6E8A-4147-A177-3AD203B41FA5}">
                      <a16:colId xmlns:a16="http://schemas.microsoft.com/office/drawing/2014/main" val="205539621"/>
                    </a:ext>
                  </a:extLst>
                </a:gridCol>
                <a:gridCol w="4164227">
                  <a:extLst>
                    <a:ext uri="{9D8B030D-6E8A-4147-A177-3AD203B41FA5}">
                      <a16:colId xmlns:a16="http://schemas.microsoft.com/office/drawing/2014/main" val="1011903639"/>
                    </a:ext>
                  </a:extLst>
                </a:gridCol>
                <a:gridCol w="1396313">
                  <a:extLst>
                    <a:ext uri="{9D8B030D-6E8A-4147-A177-3AD203B41FA5}">
                      <a16:colId xmlns:a16="http://schemas.microsoft.com/office/drawing/2014/main" val="3830609375"/>
                    </a:ext>
                  </a:extLst>
                </a:gridCol>
                <a:gridCol w="1915297">
                  <a:extLst>
                    <a:ext uri="{9D8B030D-6E8A-4147-A177-3AD203B41FA5}">
                      <a16:colId xmlns:a16="http://schemas.microsoft.com/office/drawing/2014/main" val="186437320"/>
                    </a:ext>
                  </a:extLst>
                </a:gridCol>
              </a:tblGrid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 Pillar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Accelerator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20929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 Pillar Coordinator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Tor Raubenheimer, Frank Zimmermann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01460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305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 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Accelerator FCCIS WP2 - 1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92928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Tor Raubenheimer, SLAC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25773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31 May 2022, 9h00-10h30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42464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813305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4289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Shatilov, CERN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parameter optimisation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04807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Hofer, CERN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optics baseline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90696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Charles, U. Liverpool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Optics correction studies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28278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Hunchak, CLS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Top-up injection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65128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30056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23571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Accelerator FCCIS WP2 - 2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29032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Frank Zimmermann, CERN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8597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31 May 2022, 11h00-12h30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08628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60762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83170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Migliorati, Sapienza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Single-beam collective effects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72424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Carideo, Sapienza &amp; CERN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TMCI threshold &amp; collimator impedance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31420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Rajabi, DESY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Resistive-wall impedance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62239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Y. Zhang, IHEP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Combined effect beam-beam &amp; impedance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57189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Yaman, IIT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 cloud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36909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611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46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ED29CF0-BAF1-4D79-854A-FA99A8CE6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74961"/>
              </p:ext>
            </p:extLst>
          </p:nvPr>
        </p:nvGraphicFramePr>
        <p:xfrm>
          <a:off x="124514" y="95672"/>
          <a:ext cx="12067487" cy="6733730"/>
        </p:xfrm>
        <a:graphic>
          <a:graphicData uri="http://schemas.openxmlformats.org/drawingml/2006/table">
            <a:tbl>
              <a:tblPr/>
              <a:tblGrid>
                <a:gridCol w="3281953">
                  <a:extLst>
                    <a:ext uri="{9D8B030D-6E8A-4147-A177-3AD203B41FA5}">
                      <a16:colId xmlns:a16="http://schemas.microsoft.com/office/drawing/2014/main" val="3771907413"/>
                    </a:ext>
                  </a:extLst>
                </a:gridCol>
                <a:gridCol w="6140741">
                  <a:extLst>
                    <a:ext uri="{9D8B030D-6E8A-4147-A177-3AD203B41FA5}">
                      <a16:colId xmlns:a16="http://schemas.microsoft.com/office/drawing/2014/main" val="2975244198"/>
                    </a:ext>
                  </a:extLst>
                </a:gridCol>
                <a:gridCol w="869538">
                  <a:extLst>
                    <a:ext uri="{9D8B030D-6E8A-4147-A177-3AD203B41FA5}">
                      <a16:colId xmlns:a16="http://schemas.microsoft.com/office/drawing/2014/main" val="2039140902"/>
                    </a:ext>
                  </a:extLst>
                </a:gridCol>
                <a:gridCol w="1775255">
                  <a:extLst>
                    <a:ext uri="{9D8B030D-6E8A-4147-A177-3AD203B41FA5}">
                      <a16:colId xmlns:a16="http://schemas.microsoft.com/office/drawing/2014/main" val="2248501783"/>
                    </a:ext>
                  </a:extLst>
                </a:gridCol>
              </a:tblGrid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Top-up, booster, pre-injector layout and linacs 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215687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Alexej Grudiev, CERN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13211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31 May 2022, 14h00-15+B56h30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385965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52130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407230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Chance, CEA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design 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8138343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Craievich, PSI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pre-injector  layout and parameters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784425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Bettoni, PSI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 beam dynamics in linacs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89263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Schaer, PSI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positron Beam dynamics in linac 1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91862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H. Pommerenke, CERN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design of the linacs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40606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748242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78423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952714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e+ source, DR, transfer lines, and P3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89447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Iryna Chaikovska, IJCLab 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418226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31 May 2022, 16h00-17h30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544093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646848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5828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Y. Zhao, CERN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Positron capture simulations 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463598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Humann, CERN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environment and shielding simulations 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405975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Duda, PSI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HTS solenoid for positron source experiment at PSI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93158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De Santis, INFN-LNF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 Design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201233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Ramjiawan, CERN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eTL design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29607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Vallis, PSI</a:t>
                      </a: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PSI Positron production (P^3) project in SwissFEL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4837356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00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18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B52A42-0FA1-475F-BD0F-C0C11CF52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624557"/>
              </p:ext>
            </p:extLst>
          </p:nvPr>
        </p:nvGraphicFramePr>
        <p:xfrm>
          <a:off x="319730" y="334170"/>
          <a:ext cx="11270907" cy="5307330"/>
        </p:xfrm>
        <a:graphic>
          <a:graphicData uri="http://schemas.openxmlformats.org/drawingml/2006/table">
            <a:tbl>
              <a:tblPr/>
              <a:tblGrid>
                <a:gridCol w="3065309">
                  <a:extLst>
                    <a:ext uri="{9D8B030D-6E8A-4147-A177-3AD203B41FA5}">
                      <a16:colId xmlns:a16="http://schemas.microsoft.com/office/drawing/2014/main" val="683953912"/>
                    </a:ext>
                  </a:extLst>
                </a:gridCol>
                <a:gridCol w="5141123">
                  <a:extLst>
                    <a:ext uri="{9D8B030D-6E8A-4147-A177-3AD203B41FA5}">
                      <a16:colId xmlns:a16="http://schemas.microsoft.com/office/drawing/2014/main" val="552058051"/>
                    </a:ext>
                  </a:extLst>
                </a:gridCol>
                <a:gridCol w="1717589">
                  <a:extLst>
                    <a:ext uri="{9D8B030D-6E8A-4147-A177-3AD203B41FA5}">
                      <a16:colId xmlns:a16="http://schemas.microsoft.com/office/drawing/2014/main" val="1166070427"/>
                    </a:ext>
                  </a:extLst>
                </a:gridCol>
                <a:gridCol w="1346886">
                  <a:extLst>
                    <a:ext uri="{9D8B030D-6E8A-4147-A177-3AD203B41FA5}">
                      <a16:colId xmlns:a16="http://schemas.microsoft.com/office/drawing/2014/main" val="2787024645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FCC-hh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4404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Sergei Nagaitsev, FNAL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89977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Wednesday, 1 June 2022, 09h00-10h30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8866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13742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Guilherme Telles (Barcellona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54022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Giovannozzi,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FCC-hh optics &amp; layout adaptations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93658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Bruce,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FCC-hh collimation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87109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Guilherme Telles, Barcelona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coating of beam screen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8419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W. Bartmann,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Injectors, injection, extraction, transfer lines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27462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008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83387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- 1  correction, stability, alignment, parameters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06548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Angeles Faus-Golfe, IJCLab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954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Wednesday, 1 June 2022, 14h00-15h30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8114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453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530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04125BD-3937-46A3-8252-7997E20C9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422561"/>
              </p:ext>
            </p:extLst>
          </p:nvPr>
        </p:nvGraphicFramePr>
        <p:xfrm>
          <a:off x="91903" y="64135"/>
          <a:ext cx="12008194" cy="6729730"/>
        </p:xfrm>
        <a:graphic>
          <a:graphicData uri="http://schemas.openxmlformats.org/drawingml/2006/table">
            <a:tbl>
              <a:tblPr/>
              <a:tblGrid>
                <a:gridCol w="3265827">
                  <a:extLst>
                    <a:ext uri="{9D8B030D-6E8A-4147-A177-3AD203B41FA5}">
                      <a16:colId xmlns:a16="http://schemas.microsoft.com/office/drawing/2014/main" val="505389054"/>
                    </a:ext>
                  </a:extLst>
                </a:gridCol>
                <a:gridCol w="6249204">
                  <a:extLst>
                    <a:ext uri="{9D8B030D-6E8A-4147-A177-3AD203B41FA5}">
                      <a16:colId xmlns:a16="http://schemas.microsoft.com/office/drawing/2014/main" val="3235389050"/>
                    </a:ext>
                  </a:extLst>
                </a:gridCol>
                <a:gridCol w="1075997">
                  <a:extLst>
                    <a:ext uri="{9D8B030D-6E8A-4147-A177-3AD203B41FA5}">
                      <a16:colId xmlns:a16="http://schemas.microsoft.com/office/drawing/2014/main" val="2450970835"/>
                    </a:ext>
                  </a:extLst>
                </a:gridCol>
                <a:gridCol w="1417166">
                  <a:extLst>
                    <a:ext uri="{9D8B030D-6E8A-4147-A177-3AD203B41FA5}">
                      <a16:colId xmlns:a16="http://schemas.microsoft.com/office/drawing/2014/main" val="352756185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- 1  correction, stability, alignment, parameters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3765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Angeles Faus-Golfe, IJCLab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86803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Wednesday, 1 June 2022, 14h00-15h30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12496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55309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9334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Tomas,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Correction and tuning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02638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Montbarbon, LAPP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Stability simulations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42124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Gassner, SLAC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 scheme &amp; expected tolerances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7359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Musaf , DESY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Tuning studies at DESY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221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Liuzzo, ESRF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ESRF optics correction tools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0764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0149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1965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- 2 code development &amp; modelling+B66+B78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416114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Yunhai Cai, SLAC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71406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Wednesday, 1 June 2022, 16h00-17h30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448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89304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54433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Pieloni &amp; F. Carlier, EPFL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FCCee code development overview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0387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Peter Kisciny, EPFL &amp; CERN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beam-beam code development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48949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Abramov,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FCCee collimation studies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933014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 Van Riesen Haupt,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MAD-X Code development &amp; benchmarking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4701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H. Burkhardt, U Freiburg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 solenoid modelling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22949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890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923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64821F8-555E-4111-A625-4B02C6095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57982"/>
              </p:ext>
            </p:extLst>
          </p:nvPr>
        </p:nvGraphicFramePr>
        <p:xfrm>
          <a:off x="122023" y="189492"/>
          <a:ext cx="11938171" cy="5985510"/>
        </p:xfrm>
        <a:graphic>
          <a:graphicData uri="http://schemas.openxmlformats.org/drawingml/2006/table">
            <a:tbl>
              <a:tblPr/>
              <a:tblGrid>
                <a:gridCol w="3246783">
                  <a:extLst>
                    <a:ext uri="{9D8B030D-6E8A-4147-A177-3AD203B41FA5}">
                      <a16:colId xmlns:a16="http://schemas.microsoft.com/office/drawing/2014/main" val="2045055948"/>
                    </a:ext>
                  </a:extLst>
                </a:gridCol>
                <a:gridCol w="5416848">
                  <a:extLst>
                    <a:ext uri="{9D8B030D-6E8A-4147-A177-3AD203B41FA5}">
                      <a16:colId xmlns:a16="http://schemas.microsoft.com/office/drawing/2014/main" val="3145524821"/>
                    </a:ext>
                  </a:extLst>
                </a:gridCol>
                <a:gridCol w="1421027">
                  <a:extLst>
                    <a:ext uri="{9D8B030D-6E8A-4147-A177-3AD203B41FA5}">
                      <a16:colId xmlns:a16="http://schemas.microsoft.com/office/drawing/2014/main" val="638547440"/>
                    </a:ext>
                  </a:extLst>
                </a:gridCol>
                <a:gridCol w="1853513">
                  <a:extLst>
                    <a:ext uri="{9D8B030D-6E8A-4147-A177-3AD203B41FA5}">
                      <a16:colId xmlns:a16="http://schemas.microsoft.com/office/drawing/2014/main" val="3431917624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-EPOL 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56416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Eliana Gianfelice, FNAL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72278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Wednesday, 1 June 2022, 09h00-10h30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9723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5990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34561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Blondel, U. Geneva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EPOL Status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04043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Keintzel, CERN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and loss effects, boosts and control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0378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Muchnoi,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polarimeter 3D mesuremnet precision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8292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Martens, CNRS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and laser control for polarimeter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128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5408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6544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FCC-ee -EPOL 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6877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and institute of the Chairperson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Ferdinand Willeke, BNL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64206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and time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Thursday, 2 June 2022, 09h00-10h30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69785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51831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Speaker (name and institution)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Contribution title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Incl. Time for discussion (minutes)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4474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Y. Wu, EPFL or E. Gianfelice, FNAL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of simulations of polarization and depolarization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4504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I. Koop, BINP or V. Causan, Lyon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of the depolarization process, possible biases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0315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i-FI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Oide, KEK &amp; U. Geneva?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Polarization wigglers and impact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905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Shatilov, CERN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of beam-beam offsets and related ECM biases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8210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Raimondi, SLAC or A. Faus-Golfe, IJCLab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monochromatization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473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49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1814</Words>
  <Application>Microsoft Office PowerPoint</Application>
  <PresentationFormat>Widescreen</PresentationFormat>
  <Paragraphs>427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35</cp:revision>
  <dcterms:created xsi:type="dcterms:W3CDTF">2022-04-21T10:19:11Z</dcterms:created>
  <dcterms:modified xsi:type="dcterms:W3CDTF">2022-04-21T10:57:54Z</dcterms:modified>
</cp:coreProperties>
</file>