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8"/>
  </p:notesMasterIdLst>
  <p:sldIdLst>
    <p:sldId id="257" r:id="rId4"/>
    <p:sldId id="278" r:id="rId5"/>
    <p:sldId id="279" r:id="rId6"/>
    <p:sldId id="292" r:id="rId7"/>
    <p:sldId id="291" r:id="rId8"/>
    <p:sldId id="287" r:id="rId9"/>
    <p:sldId id="298" r:id="rId10"/>
    <p:sldId id="294" r:id="rId11"/>
    <p:sldId id="296" r:id="rId12"/>
    <p:sldId id="286" r:id="rId13"/>
    <p:sldId id="277" r:id="rId14"/>
    <p:sldId id="297" r:id="rId15"/>
    <p:sldId id="293" r:id="rId16"/>
    <p:sldId id="258" r:id="rId17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1FF82"/>
    <a:srgbClr val="0000BC"/>
    <a:srgbClr val="941700"/>
    <a:srgbClr val="FFFF00"/>
    <a:srgbClr val="660033"/>
    <a:srgbClr val="0066FF"/>
    <a:srgbClr val="0F124A"/>
    <a:srgbClr val="DFDFDF"/>
    <a:srgbClr val="F6F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37" autoAdjust="0"/>
    <p:restoredTop sz="94715" autoAdjust="0"/>
  </p:normalViewPr>
  <p:slideViewPr>
    <p:cSldViewPr>
      <p:cViewPr varScale="1">
        <p:scale>
          <a:sx n="142" d="100"/>
          <a:sy n="142" d="100"/>
        </p:scale>
        <p:origin x="1131" y="6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21.04.2022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hyperlink" Target="https://indico.cern.ch/event/1085318/contributions/4591343/subcontributions/355715/attachments/2359939/4028223/bdalena_FCCIS_workshop_dec2021.pdf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dora.lib4ri.ch/psi/islandora/object/psi%3A29254/datastream/PDF/Aiba-2018-Top-up_injection_schemes_for_future-%28published_version%29.pdf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accelconf.web.cern.ch/IPAC10/papers/tupec040.pdf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hyperlink" Target="https://indico.cern.ch/event/1085318/contributions/4591343/subcontributions/355715/attachments/2359939/4028223/bdalena_FCCIS_workshop_dec2021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indico.cern.ch/event/923801/contributions/4071887/" TargetMode="Externa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gitlab.cern.ch/acc-models/fcc/fcc-ee-lattice/-/tree/V22_add_W_H_optics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gitlab.cern.ch/acc-models/fcc/fcc-ee-lattice/-/tree/V22_add_W_H_optics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F1DD26-46A7-4F28-A9DD-12DBED9C38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512" y="1347614"/>
            <a:ext cx="8712968" cy="1790700"/>
          </a:xfrm>
        </p:spPr>
        <p:txBody>
          <a:bodyPr/>
          <a:lstStyle/>
          <a:p>
            <a:r>
              <a:rPr lang="en-US" sz="2400" dirty="0"/>
              <a:t>Beam-stay-clear in the FCC-</a:t>
            </a:r>
            <a:r>
              <a:rPr lang="en-US" sz="2400" dirty="0" err="1"/>
              <a:t>ee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and</a:t>
            </a:r>
            <a:br>
              <a:rPr lang="en-US" sz="2400" dirty="0"/>
            </a:br>
            <a:r>
              <a:rPr lang="en-US" sz="2400" dirty="0"/>
              <a:t>aperture constraints from top-up injection</a:t>
            </a:r>
            <a:endParaRPr lang="en-GB" sz="24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D9D56D-FFFD-424E-A8FF-7A6C0B0AE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A. Abramov, M. </a:t>
            </a:r>
            <a:r>
              <a:rPr lang="en-US" dirty="0" err="1"/>
              <a:t>Boscolo</a:t>
            </a:r>
            <a:r>
              <a:rPr lang="en-US" dirty="0"/>
              <a:t>, R. Bruce, M. Hofer, M. </a:t>
            </a:r>
            <a:r>
              <a:rPr lang="en-US" dirty="0" err="1"/>
              <a:t>Moudgalya</a:t>
            </a:r>
            <a:r>
              <a:rPr lang="en-US" dirty="0"/>
              <a:t>, K. </a:t>
            </a:r>
            <a:r>
              <a:rPr lang="en-US" dirty="0" err="1"/>
              <a:t>Oide</a:t>
            </a:r>
            <a:r>
              <a:rPr lang="en-US" dirty="0"/>
              <a:t>, F. Zimmermann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79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31FFF2-CE2A-4E43-A692-96ACBBD803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2800B5D-EE18-4BC9-97C8-C878DBB63EB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20919" y="1347614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As in H optics, bottleneck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operation also found in dipole upstream of IP</a:t>
                </a:r>
              </a:p>
              <a:p>
                <a:pPr marL="625950" lvl="1" indent="-285750"/>
                <a:r>
                  <a:rPr lang="en-US" dirty="0"/>
                  <a:t>Horizontal emittance increases by factor 2 compared to H, </a:t>
                </a:r>
                <a:br>
                  <a:rPr lang="en-US" dirty="0"/>
                </a:br>
                <a:r>
                  <a:rPr lang="en-US" dirty="0"/>
                  <a:t>but optics around IP more relaxed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2800B5D-EE18-4BC9-97C8-C878DBB63E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20919" y="1347614"/>
                <a:ext cx="8263350" cy="2747250"/>
              </a:xfrm>
              <a:blipFill>
                <a:blip r:embed="rId2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8D87C9E3-D164-4A32-A0FD-A1BFECF6AC3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Aperture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-lattice</a:t>
                </a:r>
                <a:endParaRPr lang="en-GB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8D87C9E3-D164-4A32-A0FD-A1BFECF6AC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771" t="-19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CB8A6C7-3BA7-4385-AE46-C13D7C791B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BC810-B70F-40E8-A7A7-E81811793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2530507"/>
            <a:ext cx="9144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22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1198125"/>
            <a:ext cx="8604448" cy="2747250"/>
          </a:xfrm>
        </p:spPr>
        <p:txBody>
          <a:bodyPr/>
          <a:lstStyle/>
          <a:p>
            <a:pPr marL="625950" lvl="1" indent="-285750"/>
            <a:r>
              <a:rPr lang="en-GB" dirty="0"/>
              <a:t>Primary and secondary collimator settings </a:t>
            </a:r>
            <a:br>
              <a:rPr lang="en-GB" dirty="0"/>
            </a:br>
            <a:r>
              <a:rPr lang="en-GB" dirty="0"/>
              <a:t>between injection requirement and beam-stay-clear</a:t>
            </a:r>
          </a:p>
          <a:p>
            <a:pPr marL="966150" lvl="2" indent="-285750"/>
            <a:r>
              <a:rPr lang="en-GB" dirty="0"/>
              <a:t>In W and H operation mode little to no space available</a:t>
            </a:r>
            <a:br>
              <a:rPr lang="en-GB" dirty="0"/>
            </a:br>
            <a:endParaRPr lang="en-US" dirty="0"/>
          </a:p>
          <a:p>
            <a:pPr marL="625950" lvl="1" indent="-285750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66D91F34-B37E-4EC7-A892-B707D538A3A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6324481"/>
                  </p:ext>
                </p:extLst>
              </p:nvPr>
            </p:nvGraphicFramePr>
            <p:xfrm>
              <a:off x="179512" y="2364131"/>
              <a:ext cx="8784976" cy="192043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0634">
                      <a:extLst>
                        <a:ext uri="{9D8B030D-6E8A-4147-A177-3AD203B41FA5}">
                          <a16:colId xmlns:a16="http://schemas.microsoft.com/office/drawing/2014/main" val="2285037768"/>
                        </a:ext>
                      </a:extLst>
                    </a:gridCol>
                    <a:gridCol w="987598">
                      <a:extLst>
                        <a:ext uri="{9D8B030D-6E8A-4147-A177-3AD203B41FA5}">
                          <a16:colId xmlns:a16="http://schemas.microsoft.com/office/drawing/2014/main" val="1557331129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2770187749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val="2418827807"/>
                        </a:ext>
                      </a:extLst>
                    </a:gridCol>
                    <a:gridCol w="2160240">
                      <a:extLst>
                        <a:ext uri="{9D8B030D-6E8A-4147-A177-3AD203B41FA5}">
                          <a16:colId xmlns:a16="http://schemas.microsoft.com/office/drawing/2014/main" val="9044236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Operation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mode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𝒄𝒐𝒍𝒍𝒊𝒅𝒆𝒓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dirty="0"/>
                            <a:t> [nm]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𝒃𝒐𝒐𝒔𝒕𝒆𝒓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dirty="0"/>
                            <a:t> [nm] (</a:t>
                          </a:r>
                          <a:r>
                            <a:rPr lang="en-GB" dirty="0">
                              <a:hlinkClick r:id="rId2"/>
                            </a:rPr>
                            <a:t>ref</a:t>
                          </a:r>
                          <a:r>
                            <a:rPr lang="en-GB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Injection requirement</a:t>
                          </a:r>
                          <a:br>
                            <a:rPr lang="en-GB" dirty="0"/>
                          </a:br>
                          <a:r>
                            <a:rPr lang="en-GB" dirty="0"/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of 5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stored + 10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injected beam)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Beam-stay-clear (Location)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036608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15.8 (QC1)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74130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0.729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12.8 (QC1)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675929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0.545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14.2 (BWL)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518796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tt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1.172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16.8 (BWL)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50343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66D91F34-B37E-4EC7-A892-B707D538A3A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6324481"/>
                  </p:ext>
                </p:extLst>
              </p:nvPr>
            </p:nvGraphicFramePr>
            <p:xfrm>
              <a:off x="179512" y="2364131"/>
              <a:ext cx="8784976" cy="192043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0634">
                      <a:extLst>
                        <a:ext uri="{9D8B030D-6E8A-4147-A177-3AD203B41FA5}">
                          <a16:colId xmlns:a16="http://schemas.microsoft.com/office/drawing/2014/main" val="2285037768"/>
                        </a:ext>
                      </a:extLst>
                    </a:gridCol>
                    <a:gridCol w="987598">
                      <a:extLst>
                        <a:ext uri="{9D8B030D-6E8A-4147-A177-3AD203B41FA5}">
                          <a16:colId xmlns:a16="http://schemas.microsoft.com/office/drawing/2014/main" val="1557331129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2770187749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val="2418827807"/>
                        </a:ext>
                      </a:extLst>
                    </a:gridCol>
                    <a:gridCol w="2160240">
                      <a:extLst>
                        <a:ext uri="{9D8B030D-6E8A-4147-A177-3AD203B41FA5}">
                          <a16:colId xmlns:a16="http://schemas.microsoft.com/office/drawing/2014/main" val="904423644"/>
                        </a:ext>
                      </a:extLst>
                    </a:gridCol>
                  </a:tblGrid>
                  <a:tr h="510731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Operation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mode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2346" t="-1190" r="-680864" b="-28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8485" t="-1190" r="-568485" b="-28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7910" t="-1190" r="-62003" b="-28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Beam-stay-clear (Location)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036608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15.8 (QC1)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74130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0.729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12.8 (QC1)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675929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0.545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14.2 (BWL)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5187966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tt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1.172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16.8 (BWL)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50343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48296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1520" y="1131590"/>
            <a:ext cx="8263350" cy="2747250"/>
          </a:xfrm>
        </p:spPr>
        <p:txBody>
          <a:bodyPr/>
          <a:lstStyle/>
          <a:p>
            <a:pPr marL="625950" lvl="1" indent="-285750"/>
            <a:r>
              <a:rPr lang="en-US" dirty="0"/>
              <a:t>H-lattice was used to study effect of mitigation measures</a:t>
            </a:r>
          </a:p>
          <a:p>
            <a:pPr marL="966150" lvl="2" indent="-285750"/>
            <a:r>
              <a:rPr lang="en-US" dirty="0"/>
              <a:t>Tighter tolerances on alignment, beta-beating, or closed orbit</a:t>
            </a:r>
          </a:p>
          <a:p>
            <a:pPr marL="966150" lvl="2" indent="-285750"/>
            <a:r>
              <a:rPr lang="en-US" dirty="0"/>
              <a:t>Increase beam screen diameter locally in BWL and QC4L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Mitigations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6">
                <a:extLst>
                  <a:ext uri="{FF2B5EF4-FFF2-40B4-BE49-F238E27FC236}">
                    <a16:creationId xmlns:a16="http://schemas.microsoft.com/office/drawing/2014/main" id="{62B1DD85-8961-4DDE-B4BC-3399C241D6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6994510"/>
                  </p:ext>
                </p:extLst>
              </p:nvPr>
            </p:nvGraphicFramePr>
            <p:xfrm>
              <a:off x="827584" y="2495130"/>
              <a:ext cx="6984775" cy="18722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0320">
                      <a:extLst>
                        <a:ext uri="{9D8B030D-6E8A-4147-A177-3AD203B41FA5}">
                          <a16:colId xmlns:a16="http://schemas.microsoft.com/office/drawing/2014/main" val="1090682241"/>
                        </a:ext>
                      </a:extLst>
                    </a:gridCol>
                    <a:gridCol w="2037886">
                      <a:extLst>
                        <a:ext uri="{9D8B030D-6E8A-4147-A177-3AD203B41FA5}">
                          <a16:colId xmlns:a16="http://schemas.microsoft.com/office/drawing/2014/main" val="610721078"/>
                        </a:ext>
                      </a:extLst>
                    </a:gridCol>
                    <a:gridCol w="2066569">
                      <a:extLst>
                        <a:ext uri="{9D8B030D-6E8A-4147-A177-3AD203B41FA5}">
                          <a16:colId xmlns:a16="http://schemas.microsoft.com/office/drawing/2014/main" val="4017222963"/>
                        </a:ext>
                      </a:extLst>
                    </a:gridCol>
                  </a:tblGrid>
                  <a:tr h="4332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Aperture tolerances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Beampipe radius in BWL &amp; QC4L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Beam-stay-clear [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3143936"/>
                      </a:ext>
                    </a:extLst>
                  </a:tr>
                  <a:tr h="4332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Current set of aperture tolerances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5947069"/>
                      </a:ext>
                    </a:extLst>
                  </a:tr>
                  <a:tr h="4332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Perfect alignment and no optics errors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456826"/>
                      </a:ext>
                    </a:extLst>
                  </a:tr>
                  <a:tr h="4332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Current set of aperture tolerances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18.4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699394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6">
                <a:extLst>
                  <a:ext uri="{FF2B5EF4-FFF2-40B4-BE49-F238E27FC236}">
                    <a16:creationId xmlns:a16="http://schemas.microsoft.com/office/drawing/2014/main" id="{62B1DD85-8961-4DDE-B4BC-3399C241D6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6994510"/>
                  </p:ext>
                </p:extLst>
              </p:nvPr>
            </p:nvGraphicFramePr>
            <p:xfrm>
              <a:off x="827584" y="2495130"/>
              <a:ext cx="6984775" cy="18722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0320">
                      <a:extLst>
                        <a:ext uri="{9D8B030D-6E8A-4147-A177-3AD203B41FA5}">
                          <a16:colId xmlns:a16="http://schemas.microsoft.com/office/drawing/2014/main" val="1090682241"/>
                        </a:ext>
                      </a:extLst>
                    </a:gridCol>
                    <a:gridCol w="2037886">
                      <a:extLst>
                        <a:ext uri="{9D8B030D-6E8A-4147-A177-3AD203B41FA5}">
                          <a16:colId xmlns:a16="http://schemas.microsoft.com/office/drawing/2014/main" val="610721078"/>
                        </a:ext>
                      </a:extLst>
                    </a:gridCol>
                    <a:gridCol w="2066569">
                      <a:extLst>
                        <a:ext uri="{9D8B030D-6E8A-4147-A177-3AD203B41FA5}">
                          <a16:colId xmlns:a16="http://schemas.microsoft.com/office/drawing/2014/main" val="4017222963"/>
                        </a:ext>
                      </a:extLst>
                    </a:gridCol>
                  </a:tblGrid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Aperture tolerances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Beampipe radius in BWL &amp; QC4L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643" t="-1205" r="-1180" b="-273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23143936"/>
                      </a:ext>
                    </a:extLst>
                  </a:tr>
                  <a:tr h="4332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Current set of aperture tolerances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5947069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Perfect alignment and no optics errors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456826"/>
                      </a:ext>
                    </a:extLst>
                  </a:tr>
                  <a:tr h="4332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Current set of aperture tolerances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18.4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699394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4130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95536" y="1275606"/>
                <a:ext cx="8263350" cy="2747250"/>
              </a:xfrm>
            </p:spPr>
            <p:txBody>
              <a:bodyPr/>
              <a:lstStyle/>
              <a:p>
                <a:pPr marL="625950" lvl="1" indent="-285750"/>
                <a:r>
                  <a:rPr lang="en-US" dirty="0"/>
                  <a:t>Find settings for collimators to protect machine aperture </a:t>
                </a:r>
                <a:br>
                  <a:rPr lang="en-US" dirty="0"/>
                </a:br>
                <a:r>
                  <a:rPr lang="en-US" dirty="0"/>
                  <a:t>while not limiting machine performance</a:t>
                </a:r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r>
                  <a:rPr lang="en-US" dirty="0"/>
                  <a:t>Requirement from top-up injection on minimum beam size updated </a:t>
                </a:r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r>
                  <a:rPr lang="en-US" dirty="0"/>
                  <a:t>Aperture model of the collider ring completed and </a:t>
                </a:r>
                <a:br>
                  <a:rPr lang="en-US" dirty="0"/>
                </a:br>
                <a:r>
                  <a:rPr lang="en-US" dirty="0"/>
                  <a:t>aperture bottleneck determined for all operation modes</a:t>
                </a:r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r>
                  <a:rPr lang="en-US" dirty="0"/>
                  <a:t>In some operation modes, injection requirement close to minimum beam-stay-clear </a:t>
                </a:r>
              </a:p>
              <a:p>
                <a:pPr marL="966150" lvl="2" indent="-285750"/>
                <a:r>
                  <a:rPr lang="en-US" dirty="0"/>
                  <a:t>Mitigation measures feasible?</a:t>
                </a:r>
              </a:p>
              <a:p>
                <a:pPr marL="966150" lvl="2" indent="-285750"/>
                <a:r>
                  <a:rPr lang="en-US" dirty="0"/>
                  <a:t>Reassess requirement of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10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injected beam?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95536" y="1275606"/>
                <a:ext cx="8263350" cy="2747250"/>
              </a:xfrm>
              <a:blipFill>
                <a:blip r:embed="rId2"/>
                <a:stretch>
                  <a:fillRect t="-887" r="-1033"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461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42EE04D-ACFB-42D8-8061-38CEF762E5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 for your attention!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4B650-2D6B-44EB-8D1E-D5052C220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29189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95ACCEB4-9615-4AFA-80BB-6E9933B32A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222" y="1878881"/>
            <a:ext cx="3999282" cy="28531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DAEA2C-31BD-4DF3-9044-53157CB9BA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F7A373-F802-458D-8B06-3558720075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360" y="1347614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Studies looking into defining collimation system in the FCC-</a:t>
            </a:r>
            <a:r>
              <a:rPr lang="en-US" dirty="0" err="1"/>
              <a:t>ee</a:t>
            </a:r>
            <a:br>
              <a:rPr lang="en-US" dirty="0"/>
            </a:br>
            <a:endParaRPr lang="en-US" dirty="0"/>
          </a:p>
          <a:p>
            <a:pPr marL="625950" lvl="1" indent="-285750"/>
            <a:r>
              <a:rPr lang="en-US" dirty="0"/>
              <a:t>Collimation hierarchy bounded by two constraints</a:t>
            </a:r>
          </a:p>
          <a:p>
            <a:pPr marL="625950" lvl="1" indent="-285750"/>
            <a:endParaRPr lang="en-US" dirty="0"/>
          </a:p>
          <a:p>
            <a:pPr marL="966150" lvl="2" indent="-285750"/>
            <a:r>
              <a:rPr lang="en-US" dirty="0"/>
              <a:t>To protect machine aperture, </a:t>
            </a:r>
            <a:br>
              <a:rPr lang="en-US" dirty="0"/>
            </a:br>
            <a:r>
              <a:rPr lang="en-US" dirty="0"/>
              <a:t>max. collimator opening smaller than </a:t>
            </a:r>
            <a:br>
              <a:rPr lang="en-US" dirty="0"/>
            </a:br>
            <a:r>
              <a:rPr lang="en-US" dirty="0"/>
              <a:t>aperture bottleneck</a:t>
            </a:r>
            <a:br>
              <a:rPr lang="en-US" dirty="0"/>
            </a:br>
            <a:endParaRPr lang="en-US" dirty="0"/>
          </a:p>
          <a:p>
            <a:pPr marL="966150" lvl="2" indent="-285750"/>
            <a:r>
              <a:rPr lang="en-US" dirty="0"/>
              <a:t>Min. collimator opening determined</a:t>
            </a:r>
            <a:br>
              <a:rPr lang="en-US" dirty="0"/>
            </a:br>
            <a:r>
              <a:rPr lang="en-US" dirty="0"/>
              <a:t>by collider performance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625950" lvl="1" indent="-285750"/>
            <a:endParaRPr lang="en-US" dirty="0"/>
          </a:p>
          <a:p>
            <a:pPr marL="625950" lvl="1" indent="-285750"/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E3CF50-107D-4BF2-B2D2-1BE91DF0D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16120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408450-1436-44E8-897F-22DA8DF314A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62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72F59D-408B-4D34-8D1A-75FF54D4D0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B1AA032-39A3-419F-9371-4280A4014CC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34360" y="1275606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top-up injection, the minimum required aperture was defined as 15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𝑐𝑜𝑙𝑙𝑖𝑑𝑒𝑟</m:t>
                        </m:r>
                      </m:sup>
                    </m:sSubSup>
                  </m:oMath>
                </a14:m>
                <a:r>
                  <a:rPr lang="en-GB" dirty="0"/>
                  <a:t> (</a:t>
                </a:r>
                <a:r>
                  <a:rPr lang="en-GB" dirty="0">
                    <a:hlinkClick r:id="rId2"/>
                  </a:rPr>
                  <a:t>reference</a:t>
                </a:r>
                <a:r>
                  <a:rPr lang="en-GB" dirty="0"/>
                  <a:t>)</a:t>
                </a:r>
                <a:br>
                  <a:rPr lang="en-GB" dirty="0"/>
                </a:br>
                <a:endParaRPr lang="en-GB" dirty="0"/>
              </a:p>
              <a:p>
                <a:pPr marL="625950" lvl="1" indent="-285750"/>
                <a:r>
                  <a:rPr lang="en-GB" dirty="0"/>
                  <a:t>Here it was (pessimistically) assumed </a:t>
                </a:r>
                <a:br>
                  <a:rPr lang="en-GB" dirty="0"/>
                </a:br>
                <a:r>
                  <a:rPr lang="en-GB" dirty="0"/>
                  <a:t>that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𝑐𝑜𝑙𝑙𝑖𝑑𝑒𝑟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𝑏𝑜𝑜𝑠𝑡𝑒𝑟</m:t>
                        </m:r>
                      </m:sup>
                    </m:sSubSup>
                  </m:oMath>
                </a14:m>
                <a:endParaRPr lang="en-US" b="0" dirty="0"/>
              </a:p>
              <a:p>
                <a:pPr marL="625950" lvl="1" indent="-285750"/>
                <a:endParaRPr lang="en-GB" dirty="0"/>
              </a:p>
              <a:p>
                <a:pPr marL="625950" lvl="1" indent="-285750"/>
                <a:r>
                  <a:rPr lang="en-GB" dirty="0"/>
                  <a:t>Depending on the chosen injection scheme,</a:t>
                </a:r>
                <a:br>
                  <a:rPr lang="en-GB" dirty="0"/>
                </a:br>
                <a:r>
                  <a:rPr lang="en-GB" dirty="0"/>
                  <a:t>together with the emittances of the injected beam </a:t>
                </a:r>
                <a:br>
                  <a:rPr lang="en-GB" dirty="0"/>
                </a:br>
                <a:r>
                  <a:rPr lang="en-GB" dirty="0"/>
                  <a:t>smaller than from the colliding beam, </a:t>
                </a:r>
                <a:br>
                  <a:rPr lang="en-GB" dirty="0"/>
                </a:br>
                <a:r>
                  <a:rPr lang="en-GB" dirty="0"/>
                  <a:t>requirement to go down</a:t>
                </a:r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B1AA032-39A3-419F-9371-4280A4014C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34360" y="1275606"/>
                <a:ext cx="8263350" cy="2747250"/>
              </a:xfrm>
              <a:blipFill>
                <a:blip r:embed="rId3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B813D98-18BF-45C3-B81E-AFC9D4B59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constraint from injection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A97636-BF32-4A44-BF65-41583744EE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4BEF161-29EB-4AC0-9FF7-65C3EED245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779662"/>
            <a:ext cx="3152798" cy="27432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E07D3D-E663-4551-A2B6-FEE17F8ED166}"/>
              </a:ext>
            </a:extLst>
          </p:cNvPr>
          <p:cNvSpPr txBox="1"/>
          <p:nvPr/>
        </p:nvSpPr>
        <p:spPr>
          <a:xfrm>
            <a:off x="5940121" y="4611750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/>
              <a:t>From </a:t>
            </a:r>
            <a:r>
              <a:rPr lang="en-US" sz="1000" dirty="0" err="1">
                <a:hlinkClick r:id="rId2"/>
              </a:rPr>
              <a:t>M.Aiba</a:t>
            </a:r>
            <a:r>
              <a:rPr lang="en-US" sz="1000" dirty="0">
                <a:hlinkClick r:id="rId2"/>
              </a:rPr>
              <a:t> et. </a:t>
            </a:r>
            <a:r>
              <a:rPr lang="en-US" sz="1000" dirty="0" err="1">
                <a:hlinkClick r:id="rId2"/>
              </a:rPr>
              <a:t>al.,</a:t>
            </a:r>
            <a:r>
              <a:rPr lang="en-US" sz="1000" i="1" dirty="0" err="1">
                <a:hlinkClick r:id="rId2"/>
              </a:rPr>
              <a:t>Top</a:t>
            </a:r>
            <a:r>
              <a:rPr lang="en-US" sz="1000" i="1" dirty="0">
                <a:hlinkClick r:id="rId2"/>
              </a:rPr>
              <a:t>-up injection schemes for future circular lepton collider, </a:t>
            </a:r>
            <a:r>
              <a:rPr lang="en-US" sz="1000" dirty="0">
                <a:hlinkClick r:id="rId2"/>
              </a:rPr>
              <a:t>NIM A 880 (2018)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6124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72F59D-408B-4D34-8D1A-75FF54D4D0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B1AA032-39A3-419F-9371-4280A4014CC8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23528" y="1172446"/>
                <a:ext cx="8700419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Refine constraint using emittance estimates from booster design</a:t>
                </a:r>
                <a:br>
                  <a:rPr lang="en-US" dirty="0"/>
                </a:br>
                <a:endParaRPr lang="en-US" dirty="0"/>
              </a:p>
              <a:p>
                <a:pPr marL="625950" lvl="1" indent="-285750"/>
                <a:r>
                  <a:rPr lang="en-US" dirty="0"/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GB" dirty="0"/>
                  <a:t> of 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stored and 10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injected beam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  <m:rad>
                              <m:radPr>
                                <m:degHide m:val="on"/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Sup>
                                  <m:sSub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𝑐𝑜𝑙𝑙𝑖𝑑𝑒𝑟</m:t>
                                    </m:r>
                                  </m:sup>
                                </m:sSubSup>
                              </m:e>
                            </m:rad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+10 </m:t>
                            </m:r>
                            <m:rad>
                              <m:radPr>
                                <m:degHide m:val="on"/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Sup>
                                  <m:sSub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𝑏𝑜𝑜𝑠𝑡𝑒𝑟</m:t>
                                    </m:r>
                                  </m:sup>
                                </m:sSubSup>
                              </m:e>
                            </m:rad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𝑐𝑜𝑙𝑙𝑖𝑑𝑒𝑟</m:t>
                                </m:r>
                              </m:sup>
                            </m:sSubSup>
                          </m:e>
                        </m:rad>
                      </m:den>
                    </m:f>
                  </m:oMath>
                </a14:m>
                <a:r>
                  <a:rPr lang="en-US" sz="1200" dirty="0"/>
                  <a:t> </a:t>
                </a:r>
                <a:br>
                  <a:rPr lang="en-US" sz="1200" dirty="0"/>
                </a:br>
                <a:endParaRPr lang="en-US" sz="1200" dirty="0"/>
              </a:p>
              <a:p>
                <a:pPr marL="625950" lvl="1" indent="-285750"/>
                <a:r>
                  <a:rPr lang="en-US" dirty="0"/>
                  <a:t>Matched optics between transfer line and collider assumed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𝑠𝑡𝑜𝑟𝑒𝑑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𝑖𝑛𝑗𝑒𝑐𝑡𝑒𝑑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pPr marL="966150" lvl="2" indent="-285750"/>
                <a:r>
                  <a:rPr lang="en-US" dirty="0"/>
                  <a:t>Mismatch for optimal injection to be explored (</a:t>
                </a:r>
                <a:r>
                  <a:rPr lang="en-US" dirty="0">
                    <a:hlinkClick r:id="rId2"/>
                  </a:rPr>
                  <a:t>ref</a:t>
                </a:r>
                <a:r>
                  <a:rPr lang="en-US" dirty="0"/>
                  <a:t>)</a:t>
                </a:r>
                <a:br>
                  <a:rPr lang="en-US" sz="1200" dirty="0"/>
                </a:br>
                <a:endParaRPr lang="en-GB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B1AA032-39A3-419F-9371-4280A4014C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23528" y="1172446"/>
                <a:ext cx="8700419" cy="2747250"/>
              </a:xfrm>
              <a:blipFill>
                <a:blip r:embed="rId3"/>
                <a:stretch>
                  <a:fillRect l="-280" t="-8204" r="-16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B813D98-18BF-45C3-B81E-AFC9D4B59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injection constraint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A97636-BF32-4A44-BF65-41583744EE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6">
                <a:extLst>
                  <a:ext uri="{FF2B5EF4-FFF2-40B4-BE49-F238E27FC236}">
                    <a16:creationId xmlns:a16="http://schemas.microsoft.com/office/drawing/2014/main" id="{B04CE7A1-0331-47BA-9289-30C9DC0456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51881956"/>
                  </p:ext>
                </p:extLst>
              </p:nvPr>
            </p:nvGraphicFramePr>
            <p:xfrm>
              <a:off x="760132" y="2963386"/>
              <a:ext cx="7848872" cy="19126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04742">
                      <a:extLst>
                        <a:ext uri="{9D8B030D-6E8A-4147-A177-3AD203B41FA5}">
                          <a16:colId xmlns:a16="http://schemas.microsoft.com/office/drawing/2014/main" val="3209715832"/>
                        </a:ext>
                      </a:extLst>
                    </a:gridCol>
                    <a:gridCol w="1404742">
                      <a:extLst>
                        <a:ext uri="{9D8B030D-6E8A-4147-A177-3AD203B41FA5}">
                          <a16:colId xmlns:a16="http://schemas.microsoft.com/office/drawing/2014/main" val="1557331129"/>
                        </a:ext>
                      </a:extLst>
                    </a:gridCol>
                    <a:gridCol w="1675976">
                      <a:extLst>
                        <a:ext uri="{9D8B030D-6E8A-4147-A177-3AD203B41FA5}">
                          <a16:colId xmlns:a16="http://schemas.microsoft.com/office/drawing/2014/main" val="2770187749"/>
                        </a:ext>
                      </a:extLst>
                    </a:gridCol>
                    <a:gridCol w="3363412">
                      <a:extLst>
                        <a:ext uri="{9D8B030D-6E8A-4147-A177-3AD203B41FA5}">
                          <a16:colId xmlns:a16="http://schemas.microsoft.com/office/drawing/2014/main" val="241882780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Operation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mode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𝒄𝒐𝒍𝒍𝒊𝒅𝒆𝒓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dirty="0"/>
                            <a:t> [nm]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𝒃𝒐𝒐𝒔𝒕𝒆𝒓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dirty="0"/>
                            <a:t> [nm] (</a:t>
                          </a:r>
                          <a:r>
                            <a:rPr lang="en-GB" dirty="0">
                              <a:hlinkClick r:id="rId4"/>
                            </a:rPr>
                            <a:t>ref</a:t>
                          </a:r>
                          <a:r>
                            <a:rPr lang="en-GB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of 5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stored + 10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injected beam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036608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74130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0.729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675929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0.545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518796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tt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1.172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503437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6">
                <a:extLst>
                  <a:ext uri="{FF2B5EF4-FFF2-40B4-BE49-F238E27FC236}">
                    <a16:creationId xmlns:a16="http://schemas.microsoft.com/office/drawing/2014/main" id="{B04CE7A1-0331-47BA-9289-30C9DC0456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51881956"/>
                  </p:ext>
                </p:extLst>
              </p:nvPr>
            </p:nvGraphicFramePr>
            <p:xfrm>
              <a:off x="760132" y="2963386"/>
              <a:ext cx="7848872" cy="19126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04742">
                      <a:extLst>
                        <a:ext uri="{9D8B030D-6E8A-4147-A177-3AD203B41FA5}">
                          <a16:colId xmlns:a16="http://schemas.microsoft.com/office/drawing/2014/main" val="3209715832"/>
                        </a:ext>
                      </a:extLst>
                    </a:gridCol>
                    <a:gridCol w="1404742">
                      <a:extLst>
                        <a:ext uri="{9D8B030D-6E8A-4147-A177-3AD203B41FA5}">
                          <a16:colId xmlns:a16="http://schemas.microsoft.com/office/drawing/2014/main" val="1557331129"/>
                        </a:ext>
                      </a:extLst>
                    </a:gridCol>
                    <a:gridCol w="1675976">
                      <a:extLst>
                        <a:ext uri="{9D8B030D-6E8A-4147-A177-3AD203B41FA5}">
                          <a16:colId xmlns:a16="http://schemas.microsoft.com/office/drawing/2014/main" val="2770187749"/>
                        </a:ext>
                      </a:extLst>
                    </a:gridCol>
                    <a:gridCol w="3363412">
                      <a:extLst>
                        <a:ext uri="{9D8B030D-6E8A-4147-A177-3AD203B41FA5}">
                          <a16:colId xmlns:a16="http://schemas.microsoft.com/office/drawing/2014/main" val="2418827807"/>
                        </a:ext>
                      </a:extLst>
                    </a:gridCol>
                  </a:tblGrid>
                  <a:tr h="50292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Operation</a:t>
                          </a: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mode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870" t="-1205" r="-361739" b="-290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67391" t="-1205" r="-201449" b="-290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33696" t="-1205" r="-725" b="-2903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36608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74130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0.729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675929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0.545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5187966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tt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1.172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50343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0046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DAEA2C-31BD-4DF3-9044-53157CB9BA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F7A373-F802-458D-8B06-3558720075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360" y="1275606"/>
            <a:ext cx="8263350" cy="2747250"/>
          </a:xfrm>
        </p:spPr>
        <p:txBody>
          <a:bodyPr/>
          <a:lstStyle/>
          <a:p>
            <a:pPr marL="625950" lvl="1" indent="-285750"/>
            <a:r>
              <a:rPr lang="en-US" dirty="0"/>
              <a:t>Define apertures for all elements in the FCC-</a:t>
            </a:r>
            <a:r>
              <a:rPr lang="en-US" dirty="0" err="1"/>
              <a:t>ee</a:t>
            </a:r>
            <a:r>
              <a:rPr lang="en-US" dirty="0"/>
              <a:t> model to study </a:t>
            </a:r>
            <a:br>
              <a:rPr lang="en-US" dirty="0"/>
            </a:br>
            <a:r>
              <a:rPr lang="en-US" dirty="0"/>
              <a:t>minimum beam-stay-clear and as input for tracking studies</a:t>
            </a:r>
          </a:p>
          <a:p>
            <a:pPr marL="625950" lvl="1" indent="-285750"/>
            <a:endParaRPr lang="en-US" dirty="0"/>
          </a:p>
          <a:p>
            <a:pPr marL="625950" lvl="1" indent="-285750"/>
            <a:r>
              <a:rPr lang="en-US" dirty="0"/>
              <a:t>Use MAD-X </a:t>
            </a:r>
            <a:r>
              <a:rPr lang="en-US" dirty="0">
                <a:latin typeface="Agency FB" panose="020B0503020202020204" pitchFamily="34" charset="0"/>
              </a:rPr>
              <a:t>APERTURE</a:t>
            </a:r>
            <a:r>
              <a:rPr lang="en-US" dirty="0"/>
              <a:t> module to evaluate the beam stay clear around the ring including tolerances</a:t>
            </a:r>
          </a:p>
          <a:p>
            <a:pPr marL="966150" lvl="2" indent="-285750"/>
            <a:endParaRPr lang="en-US" dirty="0"/>
          </a:p>
          <a:p>
            <a:pPr marL="625950" lvl="1" indent="-285750"/>
            <a:endParaRPr lang="en-US" dirty="0"/>
          </a:p>
          <a:p>
            <a:pPr marL="625950" lvl="1" indent="-285750"/>
            <a:endParaRPr lang="en-US" dirty="0"/>
          </a:p>
          <a:p>
            <a:pPr marL="625950" lvl="1" indent="-285750"/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E3CF50-107D-4BF2-B2D2-1BE91DF0D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Model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408450-1436-44E8-897F-22DA8DF314A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25" name="Table 33">
            <a:extLst>
              <a:ext uri="{FF2B5EF4-FFF2-40B4-BE49-F238E27FC236}">
                <a16:creationId xmlns:a16="http://schemas.microsoft.com/office/drawing/2014/main" id="{1BB57545-0874-486D-8F49-4B60875AA9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896377"/>
              </p:ext>
            </p:extLst>
          </p:nvPr>
        </p:nvGraphicFramePr>
        <p:xfrm>
          <a:off x="468445" y="3049869"/>
          <a:ext cx="5131352" cy="180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9000">
                  <a:extLst>
                    <a:ext uri="{9D8B030D-6E8A-4147-A177-3AD203B41FA5}">
                      <a16:colId xmlns:a16="http://schemas.microsoft.com/office/drawing/2014/main" val="1977694024"/>
                    </a:ext>
                  </a:extLst>
                </a:gridCol>
                <a:gridCol w="1794240">
                  <a:extLst>
                    <a:ext uri="{9D8B030D-6E8A-4147-A177-3AD203B41FA5}">
                      <a16:colId xmlns:a16="http://schemas.microsoft.com/office/drawing/2014/main" val="164741959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384725124"/>
                    </a:ext>
                  </a:extLst>
                </a:gridCol>
              </a:tblGrid>
              <a:tr h="470109">
                <a:tc>
                  <a:txBody>
                    <a:bodyPr/>
                    <a:lstStyle/>
                    <a:p>
                      <a:r>
                        <a:rPr lang="en-US" dirty="0"/>
                        <a:t>Element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Transverse misalignment [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Tilt [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rad]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176663"/>
                  </a:ext>
                </a:extLst>
              </a:tr>
              <a:tr h="470109">
                <a:tc>
                  <a:txBody>
                    <a:bodyPr/>
                    <a:lstStyle/>
                    <a:p>
                      <a:r>
                        <a:rPr lang="en-US" dirty="0"/>
                        <a:t>Arc quadrupole and </a:t>
                      </a:r>
                      <a:br>
                        <a:rPr lang="en-US" dirty="0"/>
                      </a:br>
                      <a:r>
                        <a:rPr lang="en-US" dirty="0"/>
                        <a:t>arc </a:t>
                      </a:r>
                      <a:r>
                        <a:rPr lang="en-US" dirty="0" err="1"/>
                        <a:t>sextupole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598212"/>
                  </a:ext>
                </a:extLst>
              </a:tr>
              <a:tr h="277792">
                <a:tc>
                  <a:txBody>
                    <a:bodyPr/>
                    <a:lstStyle/>
                    <a:p>
                      <a:r>
                        <a:rPr lang="en-US" dirty="0"/>
                        <a:t>Dipoles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698451"/>
                  </a:ext>
                </a:extLst>
              </a:tr>
              <a:tr h="470109">
                <a:tc>
                  <a:txBody>
                    <a:bodyPr/>
                    <a:lstStyle/>
                    <a:p>
                      <a:r>
                        <a:rPr lang="en-US" dirty="0"/>
                        <a:t>IR quadrupole and </a:t>
                      </a:r>
                      <a:r>
                        <a:rPr lang="en-US" dirty="0" err="1"/>
                        <a:t>sextupoles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529996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0FAAB1E5-93A4-4475-9D76-894E69FD4A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790952"/>
              </p:ext>
            </p:extLst>
          </p:nvPr>
        </p:nvGraphicFramePr>
        <p:xfrm>
          <a:off x="5896446" y="3017677"/>
          <a:ext cx="3148737" cy="1870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9731">
                  <a:extLst>
                    <a:ext uri="{9D8B030D-6E8A-4147-A177-3AD203B41FA5}">
                      <a16:colId xmlns:a16="http://schemas.microsoft.com/office/drawing/2014/main" val="1977694024"/>
                    </a:ext>
                  </a:extLst>
                </a:gridCol>
                <a:gridCol w="1669006">
                  <a:extLst>
                    <a:ext uri="{9D8B030D-6E8A-4147-A177-3AD203B41FA5}">
                      <a16:colId xmlns:a16="http://schemas.microsoft.com/office/drawing/2014/main" val="1647419597"/>
                    </a:ext>
                  </a:extLst>
                </a:gridCol>
              </a:tblGrid>
              <a:tr h="482358">
                <a:tc>
                  <a:txBody>
                    <a:bodyPr/>
                    <a:lstStyle/>
                    <a:p>
                      <a:r>
                        <a:rPr lang="en-US" dirty="0"/>
                        <a:t>Aperture 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176663"/>
                  </a:ext>
                </a:extLst>
              </a:tr>
              <a:tr h="535112">
                <a:tc>
                  <a:txBody>
                    <a:bodyPr/>
                    <a:lstStyle/>
                    <a:p>
                      <a:r>
                        <a:rPr lang="en-US" dirty="0"/>
                        <a:t>Radial closed orbit uncertainty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 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598212"/>
                  </a:ext>
                </a:extLst>
              </a:tr>
              <a:tr h="285030">
                <a:tc>
                  <a:txBody>
                    <a:bodyPr/>
                    <a:lstStyle/>
                    <a:p>
                      <a:r>
                        <a:rPr lang="el-GR" dirty="0"/>
                        <a:t>β</a:t>
                      </a:r>
                      <a:r>
                        <a:rPr lang="en-US" dirty="0"/>
                        <a:t>-beating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698451"/>
                  </a:ext>
                </a:extLst>
              </a:tr>
              <a:tr h="535112">
                <a:tc>
                  <a:txBody>
                    <a:bodyPr/>
                    <a:lstStyle/>
                    <a:p>
                      <a:r>
                        <a:rPr lang="en-US" dirty="0"/>
                        <a:t>Parasitic dispersion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529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7303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31FFF2-CE2A-4E43-A692-96ACBBD803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00B5D-EE18-4BC9-97C8-C878DBB63E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1593" y="1149943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most elements, circular beampipe with 35mm radius assumed</a:t>
            </a:r>
          </a:p>
          <a:p>
            <a:pPr marL="625950" lvl="1" indent="-285750"/>
            <a:r>
              <a:rPr lang="en-US" dirty="0"/>
              <a:t>Smaller beampipe radius in final focus quadrupoles </a:t>
            </a:r>
            <a:br>
              <a:rPr lang="en-US" dirty="0"/>
            </a:br>
            <a:r>
              <a:rPr lang="en-US" dirty="0"/>
              <a:t>and central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Aperture bottlenecks found around the IP in all operation modes</a:t>
            </a:r>
          </a:p>
          <a:p>
            <a:pPr marL="625950" lvl="1" indent="-285750"/>
            <a:r>
              <a:rPr lang="en-US" dirty="0"/>
              <a:t>Following plots only focus on 500m around the IP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D87C9E3-D164-4A32-A0FD-A1BFECF6A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around the IP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86323E-1F1D-4E50-B100-8BFD15A2C4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362" y="2499742"/>
            <a:ext cx="5811997" cy="261539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C309AFC-D601-4BF2-BB30-5F808EF807CA}"/>
              </a:ext>
            </a:extLst>
          </p:cNvPr>
          <p:cNvGrpSpPr/>
          <p:nvPr/>
        </p:nvGrpSpPr>
        <p:grpSpPr>
          <a:xfrm>
            <a:off x="6811285" y="483518"/>
            <a:ext cx="2297219" cy="1333412"/>
            <a:chOff x="5868144" y="1059582"/>
            <a:chExt cx="2987123" cy="156679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263ED03-9AD9-4BB1-BC36-370BA2D51EE1}"/>
                </a:ext>
              </a:extLst>
            </p:cNvPr>
            <p:cNvGrpSpPr/>
            <p:nvPr/>
          </p:nvGrpSpPr>
          <p:grpSpPr>
            <a:xfrm flipH="1">
              <a:off x="5868144" y="1059582"/>
              <a:ext cx="2987123" cy="1566799"/>
              <a:chOff x="517986" y="1492548"/>
              <a:chExt cx="5179874" cy="3103881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FEDDDE1-9169-49AB-A34E-C1DFA42EC0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64060" y="1492548"/>
                <a:ext cx="3733800" cy="2219325"/>
              </a:xfrm>
              <a:prstGeom prst="rect">
                <a:avLst/>
              </a:prstGeom>
            </p:spPr>
          </p:pic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2522EB3-E177-4C79-99C0-41A822B8CC05}"/>
                  </a:ext>
                </a:extLst>
              </p:cNvPr>
              <p:cNvGrpSpPr/>
              <p:nvPr/>
            </p:nvGrpSpPr>
            <p:grpSpPr>
              <a:xfrm>
                <a:off x="4977780" y="2354492"/>
                <a:ext cx="621440" cy="497330"/>
                <a:chOff x="3275856" y="1122592"/>
                <a:chExt cx="621440" cy="497330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24FD50B-2ABB-4710-8A59-74CFCAFF9038}"/>
                    </a:ext>
                  </a:extLst>
                </p:cNvPr>
                <p:cNvSpPr/>
                <p:nvPr/>
              </p:nvSpPr>
              <p:spPr>
                <a:xfrm>
                  <a:off x="3275856" y="1122592"/>
                  <a:ext cx="432048" cy="10537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C58431AF-A416-4EEA-84A9-42BC7AB649DC}"/>
                    </a:ext>
                  </a:extLst>
                </p:cNvPr>
                <p:cNvSpPr/>
                <p:nvPr/>
              </p:nvSpPr>
              <p:spPr>
                <a:xfrm>
                  <a:off x="3275856" y="1514544"/>
                  <a:ext cx="432048" cy="10537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577C3EB4-DC4C-4ECD-8C0B-003BDB24EA57}"/>
                    </a:ext>
                  </a:extLst>
                </p:cNvPr>
                <p:cNvSpPr/>
                <p:nvPr/>
              </p:nvSpPr>
              <p:spPr>
                <a:xfrm>
                  <a:off x="3815915" y="1252350"/>
                  <a:ext cx="81381" cy="221342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39E2309-5E4B-4B40-B51C-594AE079B038}"/>
                  </a:ext>
                </a:extLst>
              </p:cNvPr>
              <p:cNvSpPr/>
              <p:nvPr/>
            </p:nvSpPr>
            <p:spPr>
              <a:xfrm>
                <a:off x="1518960" y="2168032"/>
                <a:ext cx="1093172" cy="890935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3EC7BBE-B55F-4D09-9E19-F88EAE0586DE}"/>
                  </a:ext>
                </a:extLst>
              </p:cNvPr>
              <p:cNvSpPr/>
              <p:nvPr/>
            </p:nvSpPr>
            <p:spPr>
              <a:xfrm>
                <a:off x="1809428" y="2354492"/>
                <a:ext cx="802704" cy="502883"/>
              </a:xfrm>
              <a:prstGeom prst="rect">
                <a:avLst/>
              </a:prstGeom>
              <a:solidFill>
                <a:srgbClr val="DBDBE4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AA5EDCA5-0F2D-475C-B372-6107E71B37B4}"/>
                  </a:ext>
                </a:extLst>
              </p:cNvPr>
              <p:cNvSpPr/>
              <p:nvPr/>
            </p:nvSpPr>
            <p:spPr>
              <a:xfrm>
                <a:off x="1916138" y="2427880"/>
                <a:ext cx="95843" cy="9584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6436A8E-EEA4-4FC8-9FE6-FF8DE1FF466D}"/>
                  </a:ext>
                </a:extLst>
              </p:cNvPr>
              <p:cNvSpPr/>
              <p:nvPr/>
            </p:nvSpPr>
            <p:spPr>
              <a:xfrm>
                <a:off x="1913657" y="2676921"/>
                <a:ext cx="95843" cy="9584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182E12C-E4EF-4879-B66C-F4A7BFBCF3BF}"/>
                  </a:ext>
                </a:extLst>
              </p:cNvPr>
              <p:cNvSpPr txBox="1"/>
              <p:nvPr/>
            </p:nvSpPr>
            <p:spPr>
              <a:xfrm>
                <a:off x="517986" y="3431014"/>
                <a:ext cx="2336079" cy="1165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u="sng" dirty="0"/>
                  <a:t>Water-cooled</a:t>
                </a:r>
                <a:r>
                  <a:rPr lang="en-GB" sz="1100" u="sng" dirty="0">
                    <a:solidFill>
                      <a:srgbClr val="FF0000"/>
                    </a:solidFill>
                  </a:rPr>
                  <a:t> </a:t>
                </a:r>
                <a:r>
                  <a:rPr lang="en-GB" sz="1100" u="sng" dirty="0"/>
                  <a:t>SR absorber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592C912D-AD7C-4B22-96A0-47C23896A4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8634" y="2696191"/>
                <a:ext cx="492049" cy="73482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3857355-38D3-4C32-A6A4-EC72CF713682}"/>
                </a:ext>
              </a:extLst>
            </p:cNvPr>
            <p:cNvGrpSpPr/>
            <p:nvPr/>
          </p:nvGrpSpPr>
          <p:grpSpPr>
            <a:xfrm>
              <a:off x="6367255" y="1136074"/>
              <a:ext cx="1195237" cy="994937"/>
              <a:chOff x="6082087" y="2103627"/>
              <a:chExt cx="1470937" cy="140400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8CBEFA6D-3258-4C19-A141-60414117DFC6}"/>
                  </a:ext>
                </a:extLst>
              </p:cNvPr>
              <p:cNvSpPr/>
              <p:nvPr/>
            </p:nvSpPr>
            <p:spPr>
              <a:xfrm>
                <a:off x="6082087" y="2103627"/>
                <a:ext cx="1404000" cy="1404000"/>
              </a:xfrm>
              <a:prstGeom prst="ellipse">
                <a:avLst/>
              </a:prstGeom>
              <a:solidFill>
                <a:srgbClr val="FF0000">
                  <a:alpha val="0"/>
                </a:srgbClr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AE52EEB-5E27-4134-A521-08472A7E7665}"/>
                  </a:ext>
                </a:extLst>
              </p:cNvPr>
              <p:cNvCxnSpPr>
                <a:endCxn id="11" idx="1"/>
              </p:cNvCxnSpPr>
              <p:nvPr/>
            </p:nvCxnSpPr>
            <p:spPr>
              <a:xfrm flipH="1" flipV="1">
                <a:off x="6287698" y="2309238"/>
                <a:ext cx="504344" cy="471699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diamond" w="lg" len="sm"/>
                <a:tailEnd type="diamond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E888217-50A9-489C-9C70-27C396542980}"/>
                  </a:ext>
                </a:extLst>
              </p:cNvPr>
              <p:cNvSpPr txBox="1"/>
              <p:nvPr/>
            </p:nvSpPr>
            <p:spPr>
              <a:xfrm>
                <a:off x="6316538" y="2211673"/>
                <a:ext cx="1236486" cy="261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dirty="0"/>
                  <a:t>r=35mm</a:t>
                </a:r>
                <a:endParaRPr lang="en-GB" sz="1100" dirty="0"/>
              </a:p>
            </p:txBody>
          </p: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16D1ACA-1A75-44E2-987F-DB8BC1F48691}"/>
              </a:ext>
            </a:extLst>
          </p:cNvPr>
          <p:cNvSpPr txBox="1"/>
          <p:nvPr/>
        </p:nvSpPr>
        <p:spPr>
          <a:xfrm>
            <a:off x="6895215" y="1707654"/>
            <a:ext cx="22532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/>
              <a:t>Plot adapted from R. </a:t>
            </a:r>
            <a:r>
              <a:rPr lang="en-US" sz="1100" dirty="0" err="1"/>
              <a:t>Kersevan</a:t>
            </a:r>
            <a:r>
              <a:rPr lang="en-US" sz="1100" dirty="0"/>
              <a:t>, </a:t>
            </a:r>
            <a:br>
              <a:rPr lang="en-US" sz="1100" dirty="0"/>
            </a:br>
            <a:r>
              <a:rPr lang="en-US" sz="1100" dirty="0"/>
              <a:t>“</a:t>
            </a:r>
            <a:r>
              <a:rPr lang="en-US" sz="1100" dirty="0">
                <a:hlinkClick r:id="rId5"/>
              </a:rPr>
              <a:t>Vacuum system</a:t>
            </a:r>
            <a:r>
              <a:rPr lang="en-US" sz="1100" dirty="0"/>
              <a:t>”, at FCC November Week 2020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88136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31FFF2-CE2A-4E43-A692-96ACBBD803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2800B5D-EE18-4BC9-97C8-C878DBB63EB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39552" y="1275606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Using latest Z optics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GB" dirty="0"/>
                  <a:t>, </a:t>
                </a:r>
                <a:br>
                  <a:rPr lang="en-GB" dirty="0"/>
                </a:br>
                <a:r>
                  <a:rPr lang="en-GB" dirty="0"/>
                  <a:t>the aperture bottleneck is found in the final focus quadrupole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2800B5D-EE18-4BC9-97C8-C878DBB63E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39552" y="1275606"/>
                <a:ext cx="8263350" cy="2747250"/>
              </a:xfrm>
              <a:blipFill>
                <a:blip r:embed="rId2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8D87C9E3-D164-4A32-A0FD-A1BFECF6A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in Z-lattice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CB8A6C7-3BA7-4385-AE46-C13D7C791B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BEBC55-F70B-4F0B-919D-C64BC8DA2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3718"/>
            <a:ext cx="9144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75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31FFF2-CE2A-4E43-A692-96ACBBD803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2800B5D-EE18-4BC9-97C8-C878DBB63EB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39552" y="1059582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W operation mode, horizontal emittance increases by factor 3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=2.16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dirty="0"/>
                  <a:t>) </a:t>
                </a:r>
              </a:p>
              <a:p>
                <a:pPr marL="625950" lvl="1" indent="-285750"/>
                <a:r>
                  <a:rPr lang="el-GR" dirty="0"/>
                  <a:t>β</a:t>
                </a:r>
                <a:r>
                  <a:rPr lang="en-US" dirty="0"/>
                  <a:t>-functions in the doublet decrease due to larger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GB" dirty="0"/>
                  <a:t> of 20cm</a:t>
                </a:r>
              </a:p>
              <a:p>
                <a:pPr marL="625950" lvl="1" indent="-285750"/>
                <a:r>
                  <a:rPr lang="en-GB" dirty="0"/>
                  <a:t>As with Z-lattice, bottleneck found in final focus quadrupole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Aperture studies performed with prelim. W optics (find </a:t>
                </a:r>
                <a:r>
                  <a:rPr lang="en-GB" dirty="0">
                    <a:hlinkClick r:id="rId2"/>
                  </a:rPr>
                  <a:t>here</a:t>
                </a:r>
                <a:r>
                  <a:rPr lang="en-GB" dirty="0"/>
                  <a:t>)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2800B5D-EE18-4BC9-97C8-C878DBB63E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39552" y="1059582"/>
                <a:ext cx="8263350" cy="2747250"/>
              </a:xfrm>
              <a:blipFill>
                <a:blip r:embed="rId3"/>
                <a:stretch>
                  <a:fillRect l="-2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8D87C9E3-D164-4A32-A0FD-A1BFECF6A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in W-lattice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CB8A6C7-3BA7-4385-AE46-C13D7C791B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294AE3-E38C-454E-8187-830866076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3758"/>
            <a:ext cx="9144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69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31FFF2-CE2A-4E43-A692-96ACBBD803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00B5D-EE18-4BC9-97C8-C878DBB63E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552" y="1059582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Aperture studies performed with prelim. H optics (find </a:t>
            </a:r>
            <a:r>
              <a:rPr lang="en-GB" dirty="0">
                <a:hlinkClick r:id="rId2"/>
              </a:rPr>
              <a:t>here</a:t>
            </a:r>
            <a:r>
              <a:rPr lang="en-GB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Bottleneck found in dipole upstream of IP and</a:t>
            </a:r>
            <a:br>
              <a:rPr lang="en-GB" dirty="0"/>
            </a:br>
            <a:r>
              <a:rPr lang="en-GB" dirty="0"/>
              <a:t>beam-stay-clear equal to injection requirement </a:t>
            </a:r>
          </a:p>
          <a:p>
            <a:pPr marL="625950" lvl="1" indent="-285750"/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D87C9E3-D164-4A32-A0FD-A1BFECF6A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in H-lattice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CB8A6C7-3BA7-4385-AE46-C13D7C791B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F2754A-0DB2-478E-8317-0667FD551C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433207"/>
            <a:ext cx="9144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7453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0</TotalTime>
  <Words>794</Words>
  <Application>Microsoft Office PowerPoint</Application>
  <PresentationFormat>On-screen Show (16:9)</PresentationFormat>
  <Paragraphs>157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Agency FB</vt:lpstr>
      <vt:lpstr>Arial</vt:lpstr>
      <vt:lpstr>Calibri</vt:lpstr>
      <vt:lpstr>Cambria Math</vt:lpstr>
      <vt:lpstr>Introslides</vt:lpstr>
      <vt:lpstr>Titleslides, Conclusion</vt:lpstr>
      <vt:lpstr>Content Slides - Deep Blue</vt:lpstr>
      <vt:lpstr>Beam-stay-clear in the FCC-ee  and aperture constraints from top-up injection</vt:lpstr>
      <vt:lpstr>Introduction</vt:lpstr>
      <vt:lpstr>Aperture constraint from injection</vt:lpstr>
      <vt:lpstr>Updated injection constraint</vt:lpstr>
      <vt:lpstr>Aperture Model</vt:lpstr>
      <vt:lpstr>Aperture around the IP</vt:lpstr>
      <vt:lpstr>Aperture in Z-lattice</vt:lpstr>
      <vt:lpstr>Aperture in W-lattice</vt:lpstr>
      <vt:lpstr>Aperture in H-lattice</vt:lpstr>
      <vt:lpstr>Aperture in tt ̅-lattice</vt:lpstr>
      <vt:lpstr>Comparison</vt:lpstr>
      <vt:lpstr>Mitigations</vt:lpstr>
      <vt:lpstr>Conclusions</vt:lpstr>
      <vt:lpstr>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Robert Menghini</dc:creator>
  <cp:lastModifiedBy>Hofer, Michael</cp:lastModifiedBy>
  <cp:revision>192</cp:revision>
  <dcterms:created xsi:type="dcterms:W3CDTF">2020-10-27T09:23:42Z</dcterms:created>
  <dcterms:modified xsi:type="dcterms:W3CDTF">2022-04-21T09:30:01Z</dcterms:modified>
</cp:coreProperties>
</file>