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84" r:id="rId2"/>
    <p:sldId id="293" r:id="rId3"/>
    <p:sldId id="299" r:id="rId4"/>
    <p:sldId id="300" r:id="rId5"/>
    <p:sldId id="277" r:id="rId6"/>
    <p:sldId id="279" r:id="rId7"/>
    <p:sldId id="280" r:id="rId8"/>
    <p:sldId id="302" r:id="rId9"/>
    <p:sldId id="303" r:id="rId10"/>
    <p:sldId id="278" r:id="rId11"/>
    <p:sldId id="308" r:id="rId12"/>
    <p:sldId id="281" r:id="rId13"/>
    <p:sldId id="282" r:id="rId14"/>
    <p:sldId id="286" r:id="rId15"/>
    <p:sldId id="268" r:id="rId16"/>
    <p:sldId id="305" r:id="rId17"/>
    <p:sldId id="306" r:id="rId18"/>
    <p:sldId id="307" r:id="rId19"/>
    <p:sldId id="285" r:id="rId20"/>
    <p:sldId id="269" r:id="rId21"/>
    <p:sldId id="271" r:id="rId22"/>
    <p:sldId id="273" r:id="rId23"/>
    <p:sldId id="276" r:id="rId24"/>
    <p:sldId id="283" r:id="rId25"/>
    <p:sldId id="274" r:id="rId26"/>
    <p:sldId id="30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D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9"/>
    <p:restoredTop sz="79680"/>
  </p:normalViewPr>
  <p:slideViewPr>
    <p:cSldViewPr snapToGrid="0" snapToObjects="1">
      <p:cViewPr varScale="1">
        <p:scale>
          <a:sx n="83" d="100"/>
          <a:sy n="83" d="100"/>
        </p:scale>
        <p:origin x="2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88A6C-7116-D841-8DFB-DF09F288F181}" type="datetimeFigureOut">
              <a:rPr lang="en-US" smtClean="0"/>
              <a:t>2/11/22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73B57-0C64-5A4F-8241-0326074E8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80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73B57-0C64-5A4F-8241-0326074E8F6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72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6B434-4801-6F46-92A4-84F15428E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4CE42C-06C1-E842-801A-38B230F70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571F0-A440-3B4A-9BB4-C37A6F875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F1CD-988F-5F4C-8014-A1920A4B870E}" type="datetime1">
              <a:rPr lang="en-IN" smtClean="0"/>
              <a:t>11/02/22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83371-E179-8C4A-A64D-5B1B0F3A9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A0ED2-081B-DD4A-8524-31321D57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72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10BE3-EE64-6C4B-A4BC-F20F3C6C4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CF4FAF-8695-3D45-8914-F6A55F9BD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C754B-44EA-A548-8035-B9CEC8DA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0F22-FA9A-FB4E-A507-79A5B78BE4F7}" type="datetime1">
              <a:rPr lang="en-IN" smtClean="0"/>
              <a:t>11/02/22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AF83B-3334-C044-A807-7CC80019F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5B972-BA4F-9F46-B6DE-655DF5791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CC573E-08D5-7F45-8134-BE8E60956F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474214-40FC-FF4D-9BDC-D13740969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87C66-E53D-314A-85D8-8A00F4391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B9B5-C507-9140-873B-850B74156EAE}" type="datetime1">
              <a:rPr lang="en-IN" smtClean="0"/>
              <a:t>11/02/22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2B4C6-4E03-0C4F-AEBA-1F39E2C70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84AD1-EE95-AF46-9E2E-3316F7D4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43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7C057-5060-CA42-8759-37F89E411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6DF0D-F26F-EB44-A429-784A33F55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D15D3-E2B9-B448-8372-9BC795BAC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051-E8AE-3648-BA3A-781292E588A2}" type="datetime1">
              <a:rPr lang="en-IN" smtClean="0"/>
              <a:t>11/02/22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775DD-2A16-1341-899F-BF2F688B8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43DA2-E706-014A-A4B1-516320BCC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3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0F725-14CA-2646-B57F-07EC21801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D39F-02F1-8441-9B37-BC93CD8D8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FDA08-96EF-9E4D-BC58-74F141E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07B7-AB4C-524A-9524-BF99C8F736C1}" type="datetime1">
              <a:rPr lang="en-IN" smtClean="0"/>
              <a:t>11/02/22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00463-DB08-9246-9333-AFE542308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AED0E-681B-9A4C-ADBB-8D1946E5F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13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622F1-33EE-ED40-887F-53ACF89B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C84F6-BCBE-5C4E-9900-CE3DCCD8DC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43D8C-F48A-AB48-81B2-BA95679C38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FF587-E6C6-4741-8815-D47B183F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31251-8E10-CA44-BC73-B8BE932A24A9}" type="datetime1">
              <a:rPr lang="en-IN" smtClean="0"/>
              <a:t>11/02/22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140B0-9CA6-3147-91AC-7FFE5F99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B8119-7AC2-1B4D-8EEC-97C208879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8728F-EF4C-6048-AF95-BB792BD0F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6CFE4-37FD-244D-9193-592B92763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CCBE0-27C8-EA4D-83D3-FF0D973DB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A8BE1F-F6ED-194D-8FD8-4F9C6A9E22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2FC6AF-BD8B-EF40-9254-4C8804768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09E9DB-7DD4-D749-BA67-B92852F7F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F241-4EDC-3C4F-9110-3F566A16B303}" type="datetime1">
              <a:rPr lang="en-IN" smtClean="0"/>
              <a:t>11/02/22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7306CB-C6E0-1D47-B2AB-6FA6B0EFF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4BA406-ABC1-F248-8B4B-B88D7C16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92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5BD03-B074-9046-AB35-73D011997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80DE12-4C12-534A-B9C0-2D229F02F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ABFD-5C5A-D042-8CA6-7F525B8948BA}" type="datetime1">
              <a:rPr lang="en-IN" smtClean="0"/>
              <a:t>11/02/22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719FE-F9FF-3A4C-AA83-610D01BA4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B55FC-490A-444D-B687-FD031A82F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6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3C6494-4667-AE4D-896D-96DD74A2F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6063-C32F-654C-99F7-8C5350A8B0CF}" type="datetime1">
              <a:rPr lang="en-IN" smtClean="0"/>
              <a:t>11/02/22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3E305F-4B28-D542-A453-737A59627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8EAE2-0F2C-7949-BC6B-03EEE8C13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10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E808C-7887-044B-B897-B9275B065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2B646-EDD6-7B48-BDC2-8D61599C2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C00E3-26D2-344A-AB80-AC9896F67A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1888C-F872-9049-A363-8EEC80830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4DE64-0505-0745-93BE-2C1608D30D37}" type="datetime1">
              <a:rPr lang="en-IN" smtClean="0"/>
              <a:t>11/02/22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C98E2E-4172-2F46-8255-8F9913616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998137-1DD0-8F44-88BD-3AC661D4F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13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695CC-B228-A04A-BF33-4D9AC768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586D98-ADB7-F348-8A72-B12F074A65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EBC939-BE56-2C43-B9A6-12239AC0C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7CC57F-A1D5-C840-9C87-AC9A75539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1B84-3C36-944D-8FCE-49E0C630B124}" type="datetime1">
              <a:rPr lang="en-IN" smtClean="0"/>
              <a:t>11/02/22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626E28-917B-414A-A7B3-C7CBACF81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E9D67-FB56-184F-8F99-9DF727E33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852D50-0514-EC4A-A95E-F90A728FE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E26F48-80B8-FC4A-820B-C5CF27724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C57E6-0FD8-7741-87CB-A6B53CF06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E17FB-C9D4-4D48-856B-7E63B67CC12C}" type="datetime1">
              <a:rPr lang="en-IN" smtClean="0"/>
              <a:t>11/02/22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88C5B-8BA9-1D45-B081-A0DFD889B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3DB62-DF77-B64D-B3F3-FC3A161B4C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4FAA9-9B15-9643-B697-5D0D38B01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64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edanga@niser.ac.i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G"/><Relationship Id="rId13" Type="http://schemas.openxmlformats.org/officeDocument/2006/relationships/image" Target="../media/image54.tiff"/><Relationship Id="rId3" Type="http://schemas.openxmlformats.org/officeDocument/2006/relationships/image" Target="../media/image44.jpeg"/><Relationship Id="rId7" Type="http://schemas.openxmlformats.org/officeDocument/2006/relationships/image" Target="../media/image48.jpg"/><Relationship Id="rId12" Type="http://schemas.openxmlformats.org/officeDocument/2006/relationships/image" Target="../media/image5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11" Type="http://schemas.openxmlformats.org/officeDocument/2006/relationships/image" Target="../media/image52.emf"/><Relationship Id="rId5" Type="http://schemas.openxmlformats.org/officeDocument/2006/relationships/image" Target="../media/image46.jpg"/><Relationship Id="rId10" Type="http://schemas.openxmlformats.org/officeDocument/2006/relationships/image" Target="../media/image51.JPG"/><Relationship Id="rId4" Type="http://schemas.openxmlformats.org/officeDocument/2006/relationships/image" Target="../media/image45.jpg"/><Relationship Id="rId9" Type="http://schemas.openxmlformats.org/officeDocument/2006/relationships/image" Target="../media/image50.jpeg"/><Relationship Id="rId14" Type="http://schemas.openxmlformats.org/officeDocument/2006/relationships/image" Target="../media/image5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60.emf"/><Relationship Id="rId12" Type="http://schemas.openxmlformats.org/officeDocument/2006/relationships/image" Target="../media/image65.em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emf"/><Relationship Id="rId5" Type="http://schemas.openxmlformats.org/officeDocument/2006/relationships/image" Target="../media/image38.png"/><Relationship Id="rId10" Type="http://schemas.openxmlformats.org/officeDocument/2006/relationships/image" Target="../media/image63.jpeg"/><Relationship Id="rId4" Type="http://schemas.openxmlformats.org/officeDocument/2006/relationships/image" Target="../media/image58.png"/><Relationship Id="rId9" Type="http://schemas.openxmlformats.org/officeDocument/2006/relationships/image" Target="../media/image62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jpg"/><Relationship Id="rId9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7" Type="http://schemas.openxmlformats.org/officeDocument/2006/relationships/image" Target="../media/image83.jp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g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g"/><Relationship Id="rId3" Type="http://schemas.openxmlformats.org/officeDocument/2006/relationships/image" Target="../media/image85.jpg"/><Relationship Id="rId7" Type="http://schemas.openxmlformats.org/officeDocument/2006/relationships/image" Target="../media/image89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g"/><Relationship Id="rId5" Type="http://schemas.openxmlformats.org/officeDocument/2006/relationships/image" Target="../media/image87.jpg"/><Relationship Id="rId4" Type="http://schemas.openxmlformats.org/officeDocument/2006/relationships/image" Target="../media/image86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13" Type="http://schemas.openxmlformats.org/officeDocument/2006/relationships/image" Target="../media/image98.jpeg"/><Relationship Id="rId3" Type="http://schemas.openxmlformats.org/officeDocument/2006/relationships/image" Target="../media/image92.png"/><Relationship Id="rId7" Type="http://schemas.openxmlformats.org/officeDocument/2006/relationships/image" Target="https://lh6.googleusercontent.com/xORQ4wezF4waLl53N0j14TNn5YiMsG3yjd5zSHejwWXlieBCVYsJ7cwyA32McBg7NTviheAAdGeRJJegTpsRKgKysxDquDk-Nbs-oaUcXTPVF8jP_vU=w1280" TargetMode="External"/><Relationship Id="rId12" Type="http://schemas.openxmlformats.org/officeDocument/2006/relationships/image" Target="../media/image97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11" Type="http://schemas.openxmlformats.org/officeDocument/2006/relationships/image" Target="https://lh4.googleusercontent.com/2Vw6VS6SxXj6g42nUbj-cdc8V7WjwukSwh1VFUqR8AYwsrxFtyqPmEsRAWw4E6VKLhl-YeYb8AJmxOOTcX-hKGq6L5ETG8OwgxaoLiFMIUoTd8HPiR5q=w1280" TargetMode="External"/><Relationship Id="rId5" Type="http://schemas.openxmlformats.org/officeDocument/2006/relationships/image" Target="https://lh3.googleusercontent.com/9FURIZOFDvmFCY3gr7E8gW8GdeCKbhjNohUnW0ONsYz_YASiSJ9IIR9WPkPTM65WkWcSn1oNQ53sh3fmZxVpf94hWqRxkUO041q0j0o5C47Id1OdItZ_=w1280" TargetMode="External"/><Relationship Id="rId15" Type="http://schemas.openxmlformats.org/officeDocument/2006/relationships/image" Target="../media/image100.jpeg"/><Relationship Id="rId10" Type="http://schemas.openxmlformats.org/officeDocument/2006/relationships/image" Target="../media/image96.jpeg"/><Relationship Id="rId4" Type="http://schemas.openxmlformats.org/officeDocument/2006/relationships/image" Target="../media/image93.jpeg"/><Relationship Id="rId9" Type="http://schemas.openxmlformats.org/officeDocument/2006/relationships/image" Target="https://lh4.googleusercontent.com/eKLgNZNmHL_7ttoAaajvpGlAsJ2s8dT9Fwt-FMIaqOqUcvjFWpIsJ8cKmpTd-85UFz0bCx5sUAxb2rZoKoSCjGoUNafPgrXvHLD4HkZFEBQ2GCzmw_73=w1280" TargetMode="External"/><Relationship Id="rId14" Type="http://schemas.openxmlformats.org/officeDocument/2006/relationships/image" Target="../media/image9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5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12" Type="http://schemas.openxmlformats.org/officeDocument/2006/relationships/image" Target="../media/image114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13.jpe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06493/contributions/4655056/attachments/2372828/4052648/Fabiola-Jan-2022.pdf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hyperlink" Target="https://www.nature.com/nphys?proof=t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9EBBA5-A276-FB4A-8DFB-DFF9100DD6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891468-6FC0-D14F-A0E1-32F4EDABC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  <a:latin typeface="Bookman Old Style" panose="02050604050505020204" pitchFamily="18" charset="0"/>
              </a:rPr>
              <a:t>India-ALICE@CERN-LHC</a:t>
            </a:r>
          </a:p>
        </p:txBody>
      </p:sp>
      <p:sp>
        <p:nvSpPr>
          <p:cNvPr id="16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7">
            <a:extLst>
              <a:ext uri="{FF2B5EF4-FFF2-40B4-BE49-F238E27FC236}">
                <a16:creationId xmlns:a16="http://schemas.microsoft.com/office/drawing/2014/main" id="{3A4DD91F-7414-4A4C-B46C-D18AB5728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299210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D16FF7-314F-8A49-ADAC-E4C2D337E6EA}"/>
              </a:ext>
            </a:extLst>
          </p:cNvPr>
          <p:cNvSpPr txBox="1"/>
          <p:nvPr/>
        </p:nvSpPr>
        <p:spPr>
          <a:xfrm>
            <a:off x="4596887" y="4615458"/>
            <a:ext cx="39196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Bookman Old Style" panose="02050604050505020204" pitchFamily="18" charset="0"/>
              </a:rPr>
              <a:t>Bedanga</a:t>
            </a:r>
            <a:r>
              <a:rPr lang="en-US" sz="2800" dirty="0">
                <a:latin typeface="Bookman Old Style" panose="02050604050505020204" pitchFamily="18" charset="0"/>
              </a:rPr>
              <a:t> Mohanty</a:t>
            </a:r>
          </a:p>
          <a:p>
            <a:r>
              <a:rPr lang="en-US" sz="2800" dirty="0">
                <a:latin typeface="Bookman Old Style" panose="02050604050505020204" pitchFamily="18" charset="0"/>
              </a:rPr>
              <a:t>(NISER, India)</a:t>
            </a:r>
          </a:p>
          <a:p>
            <a:r>
              <a:rPr lang="en-US" sz="2800" dirty="0"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bedanga@niser.ac.in</a:t>
            </a:r>
            <a:r>
              <a:rPr lang="en-US" sz="2800" dirty="0">
                <a:latin typeface="Bookman Old Style" panose="02050604050505020204" pitchFamily="18" charset="0"/>
              </a:rPr>
              <a:t> </a:t>
            </a:r>
          </a:p>
        </p:txBody>
      </p:sp>
      <p:pic>
        <p:nvPicPr>
          <p:cNvPr id="8" name="Picture 14" descr="National Institute of Science Education and Research (NISER), Bhubaneswar —  Vikaspedia">
            <a:extLst>
              <a:ext uri="{FF2B5EF4-FFF2-40B4-BE49-F238E27FC236}">
                <a16:creationId xmlns:a16="http://schemas.microsoft.com/office/drawing/2014/main" id="{F0610351-F98C-F046-9E6B-423B43E43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184" y="4704900"/>
            <a:ext cx="1377095" cy="143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778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1534A-B9BF-8845-9C49-F10D6AEF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1637818" cy="824708"/>
          </a:xfrm>
        </p:spPr>
        <p:txBody>
          <a:bodyPr>
            <a:noAutofit/>
          </a:bodyPr>
          <a:lstStyle/>
          <a:p>
            <a:r>
              <a:rPr lang="en-US" sz="3600" dirty="0">
                <a:latin typeface="Bookman Old Style" panose="02050604050505020204" pitchFamily="18" charset="0"/>
              </a:rPr>
              <a:t>India participation in </a:t>
            </a:r>
            <a:r>
              <a:rPr lang="en-US" sz="3600" dirty="0" err="1">
                <a:latin typeface="Bookman Old Style" panose="02050604050505020204" pitchFamily="18" charset="0"/>
              </a:rPr>
              <a:t>ALICE-detector@CERN-LHC</a:t>
            </a:r>
            <a:endParaRPr lang="en-US" sz="3600" dirty="0">
              <a:latin typeface="Bookman Old Style" panose="0205060405050502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10373B-1F0C-C643-BBC0-CB0DB2120993}"/>
              </a:ext>
            </a:extLst>
          </p:cNvPr>
          <p:cNvGrpSpPr/>
          <p:nvPr/>
        </p:nvGrpSpPr>
        <p:grpSpPr>
          <a:xfrm>
            <a:off x="266632" y="788914"/>
            <a:ext cx="5829368" cy="3477459"/>
            <a:chOff x="599407" y="1862812"/>
            <a:chExt cx="6233199" cy="34774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440054F-2AB0-0D49-B25A-B454B46D45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985" y="1862812"/>
              <a:ext cx="6031621" cy="3477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28BAD043-EE6B-2248-8C21-4D04CE78E4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407" y="2845660"/>
              <a:ext cx="1614897" cy="9319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990000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7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sz="2800" b="1" dirty="0">
                  <a:solidFill>
                    <a:srgbClr val="990000"/>
                  </a:solidFill>
                  <a:latin typeface="Helvetica" pitchFamily="-65" charset="0"/>
                  <a:ea typeface="ＭＳ Ｐゴシック" charset="0"/>
                  <a:cs typeface="Arial" charset="0"/>
                </a:rPr>
                <a:t>PMD</a:t>
              </a:r>
            </a:p>
            <a:p>
              <a:pPr>
                <a:defRPr/>
              </a:pPr>
              <a:r>
                <a:rPr lang="de-DE" sz="2800" b="1" dirty="0">
                  <a:solidFill>
                    <a:srgbClr val="000090"/>
                  </a:solidFill>
                  <a:latin typeface="Helvetica" pitchFamily="-65" charset="0"/>
                  <a:ea typeface="ＭＳ Ｐゴシック" charset="0"/>
                  <a:cs typeface="Arial" charset="0"/>
                </a:rPr>
                <a:t>photons</a:t>
              </a:r>
              <a:endParaRPr lang="de-DE" sz="2800" dirty="0">
                <a:solidFill>
                  <a:srgbClr val="000090"/>
                </a:solidFill>
                <a:latin typeface="Helvetica" pitchFamily="-65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9F0555BD-13EA-594A-89F4-B0DF12A3E2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5058" y="2001931"/>
              <a:ext cx="2166559" cy="9319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990000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7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2800" b="1" dirty="0">
                  <a:solidFill>
                    <a:srgbClr val="990000"/>
                  </a:solidFill>
                  <a:latin typeface="Helvetica" pitchFamily="-65" charset="0"/>
                  <a:ea typeface="ＭＳ Ｐゴシック" charset="0"/>
                  <a:cs typeface="Arial" charset="0"/>
                </a:rPr>
                <a:t>MUON arm </a:t>
              </a:r>
            </a:p>
            <a:p>
              <a:pPr>
                <a:defRPr/>
              </a:pPr>
              <a:r>
                <a:rPr lang="de-DE" sz="2800" b="1" dirty="0">
                  <a:solidFill>
                    <a:srgbClr val="003366"/>
                  </a:solidFill>
                  <a:latin typeface="Symbol" pitchFamily="-65" charset="2"/>
                  <a:ea typeface="ＭＳ Ｐゴシック" charset="0"/>
                  <a:cs typeface="Arial" charset="0"/>
                </a:rPr>
                <a:t>m</a:t>
              </a:r>
              <a:r>
                <a:rPr lang="de-DE" sz="2800" b="1" dirty="0">
                  <a:solidFill>
                    <a:srgbClr val="003366"/>
                  </a:solidFill>
                  <a:latin typeface="Helvetica" pitchFamily="-65" charset="0"/>
                  <a:ea typeface="ＭＳ Ｐゴシック" charset="0"/>
                  <a:cs typeface="Arial" charset="0"/>
                </a:rPr>
                <a:t>-</a:t>
              </a:r>
              <a:r>
                <a:rPr lang="de-DE" sz="2800" b="1" dirty="0" err="1">
                  <a:solidFill>
                    <a:srgbClr val="003366"/>
                  </a:solidFill>
                  <a:latin typeface="Helvetica" pitchFamily="-65" charset="0"/>
                  <a:ea typeface="ＭＳ Ｐゴシック" charset="0"/>
                  <a:cs typeface="Arial" charset="0"/>
                </a:rPr>
                <a:t>pairs</a:t>
              </a:r>
              <a:r>
                <a:rPr lang="de-DE" sz="2800" b="1" dirty="0">
                  <a:solidFill>
                    <a:srgbClr val="003366"/>
                  </a:solidFill>
                  <a:latin typeface="Helvetica" pitchFamily="-65" charset="0"/>
                  <a:ea typeface="ＭＳ Ｐゴシック" charset="0"/>
                  <a:cs typeface="Arial" charset="0"/>
                </a:rPr>
                <a:t> </a:t>
              </a:r>
            </a:p>
          </p:txBody>
        </p:sp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04C633E6-A8F7-484A-8D03-6B70CD4081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7607" y="2461724"/>
              <a:ext cx="610998" cy="39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F103543-906D-2844-B49E-F7B588F9E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231" y="2933904"/>
              <a:ext cx="610999" cy="39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EA7F15D-B521-A446-B9CE-33382AF987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4"/>
          <a:stretch/>
        </p:blipFill>
        <p:spPr>
          <a:xfrm>
            <a:off x="5967955" y="800919"/>
            <a:ext cx="4001927" cy="3132048"/>
          </a:xfrm>
          <a:prstGeom prst="rect">
            <a:avLst/>
          </a:prstGeom>
        </p:spPr>
      </p:pic>
      <p:pic>
        <p:nvPicPr>
          <p:cNvPr id="11" name="Immagine 3" descr="station2.jpg">
            <a:extLst>
              <a:ext uri="{FF2B5EF4-FFF2-40B4-BE49-F238E27FC236}">
                <a16:creationId xmlns:a16="http://schemas.microsoft.com/office/drawing/2014/main" id="{ED33E5B4-0246-6C4B-89C5-F499169B471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8244" y="4011638"/>
            <a:ext cx="4078893" cy="271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CCEali2_12-04">
            <a:extLst>
              <a:ext uri="{FF2B5EF4-FFF2-40B4-BE49-F238E27FC236}">
                <a16:creationId xmlns:a16="http://schemas.microsoft.com/office/drawing/2014/main" id="{4D7E0097-94E7-E74B-B6B8-9F2B58A7D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254391" y="3953467"/>
            <a:ext cx="2152912" cy="218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0" descr="MANU12_et_345">
            <a:extLst>
              <a:ext uri="{FF2B5EF4-FFF2-40B4-BE49-F238E27FC236}">
                <a16:creationId xmlns:a16="http://schemas.microsoft.com/office/drawing/2014/main" id="{27797F85-D852-184D-B369-6E7367824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453" y="4200775"/>
            <a:ext cx="2339491" cy="184995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5">
            <a:extLst>
              <a:ext uri="{FF2B5EF4-FFF2-40B4-BE49-F238E27FC236}">
                <a16:creationId xmlns:a16="http://schemas.microsoft.com/office/drawing/2014/main" id="{33885F55-98BB-FC4B-B44D-FA3A0F02C3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7138" y="736993"/>
            <a:ext cx="2192988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PMD: 100 % Indian effort: from conception to commissioning (design, fabrication, installation, controls, DAQ)</a:t>
            </a:r>
          </a:p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48 Modules with 221,184 gas cells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BAA9BA9B-62E0-BD4C-AF46-2C08976B6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4842" y="3192179"/>
            <a:ext cx="2116022" cy="310854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Station-2 of Muon arm Collaboration France, India, Italy and Russia</a:t>
            </a:r>
          </a:p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Cathode Pad Chambers ~100m</a:t>
            </a:r>
            <a:r>
              <a:rPr lang="en-US" sz="1400" baseline="300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 </a:t>
            </a:r>
          </a:p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1.1x10</a:t>
            </a:r>
            <a:r>
              <a:rPr lang="en-US" sz="1400" baseline="300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6</a:t>
            </a:r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 channels, occupancy &lt; 5% (in </a:t>
            </a:r>
            <a:r>
              <a:rPr lang="en-US" sz="1400" dirty="0" err="1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Pb+Pb</a:t>
            </a:r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) </a:t>
            </a:r>
          </a:p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Read out rate:1 kHz </a:t>
            </a:r>
          </a:p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Chamber material thickness: ~ 3% X0</a:t>
            </a:r>
          </a:p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Spatial resolution: ~50 </a:t>
            </a:r>
            <a:r>
              <a:rPr lang="en-US" sz="1400" dirty="0">
                <a:solidFill>
                  <a:schemeClr val="bg1"/>
                </a:solidFill>
                <a:latin typeface="Symbol" pitchFamily="2" charset="2"/>
                <a:ea typeface="Helvetica" charset="0"/>
                <a:cs typeface="Helvetica" charset="0"/>
              </a:rPr>
              <a:t>m</a:t>
            </a:r>
            <a:r>
              <a:rPr lang="en-US" sz="1400" dirty="0">
                <a:solidFill>
                  <a:schemeClr val="bg1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m</a:t>
            </a: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497CFD77-3E6B-FA41-B640-6B9BFC03C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78" y="6102394"/>
            <a:ext cx="5539092" cy="7386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Bookman Old Style" panose="02050604050505020204" pitchFamily="18" charset="0"/>
              </a:rPr>
              <a:t>MANAS: 16-channel shaping-amplifier and track-and-hold</a:t>
            </a:r>
          </a:p>
          <a:p>
            <a:r>
              <a:rPr lang="en-US" sz="1400" dirty="0">
                <a:solidFill>
                  <a:schemeClr val="tx2"/>
                </a:solidFill>
                <a:latin typeface="Bookman Old Style" panose="02050604050505020204" pitchFamily="18" charset="0"/>
              </a:rPr>
              <a:t>MANU board: readout of 1.1 million-channel</a:t>
            </a:r>
          </a:p>
          <a:p>
            <a:r>
              <a:rPr lang="en-US" sz="1400" dirty="0">
                <a:solidFill>
                  <a:schemeClr val="tx2"/>
                </a:solidFill>
                <a:latin typeface="Bookman Old Style" panose="02050604050505020204" pitchFamily="18" charset="0"/>
              </a:rPr>
              <a:t>First large-scale production of ASICs in India</a:t>
            </a:r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A01EC51F-DACF-754A-AA60-9418C552B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2355" y="644515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10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1555388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CF599C-4A1C-9E47-BAF6-858EC35EE6CA}"/>
              </a:ext>
            </a:extLst>
          </p:cNvPr>
          <p:cNvSpPr txBox="1"/>
          <p:nvPr/>
        </p:nvSpPr>
        <p:spPr>
          <a:xfrm>
            <a:off x="457154" y="42692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PMD Commissioning  - August 2008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1D9708-144B-B240-A822-3144F777810C}"/>
              </a:ext>
            </a:extLst>
          </p:cNvPr>
          <p:cNvSpPr txBox="1"/>
          <p:nvPr/>
        </p:nvSpPr>
        <p:spPr>
          <a:xfrm>
            <a:off x="6907699" y="75455"/>
            <a:ext cx="496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PMD De-commissioning - December 2018 </a:t>
            </a:r>
          </a:p>
        </p:txBody>
      </p:sp>
      <p:pic>
        <p:nvPicPr>
          <p:cNvPr id="7" name="Picture 2" descr="o photo description available.">
            <a:extLst>
              <a:ext uri="{FF2B5EF4-FFF2-40B4-BE49-F238E27FC236}">
                <a16:creationId xmlns:a16="http://schemas.microsoft.com/office/drawing/2014/main" id="{DE6328F9-712D-F645-81F5-28932243A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186" y="689023"/>
            <a:ext cx="2648876" cy="176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E641A5-08A5-1B4D-8AA9-9A881CCBF487}"/>
              </a:ext>
            </a:extLst>
          </p:cNvPr>
          <p:cNvSpPr txBox="1"/>
          <p:nvPr/>
        </p:nvSpPr>
        <p:spPr>
          <a:xfrm>
            <a:off x="2230397" y="5009656"/>
            <a:ext cx="401904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Bookman Old Style" panose="02050604050505020204" pitchFamily="18" charset="0"/>
                <a:ea typeface="Lucida Sans Demibold" charset="0"/>
                <a:cs typeface="Lucida Sans Demibold" charset="0"/>
              </a:rPr>
              <a:t>Placing on record thanks to ALICE:</a:t>
            </a:r>
            <a:endParaRPr lang="en-US" i="1" dirty="0">
              <a:latin typeface="Bookman Old Style" panose="02050604050505020204" pitchFamily="18" charset="0"/>
              <a:ea typeface="Lucida Sans Demibold" charset="0"/>
              <a:cs typeface="Lucida Sans Demibold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rgbClr val="0432FF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Technical Coordination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rgbClr val="0432FF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Run Coordination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rgbClr val="0432FF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Offline Coordination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rgbClr val="0432FF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Physics Coordination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rgbClr val="0432FF"/>
                </a:solidFill>
                <a:latin typeface="Bookman Old Style" panose="02050604050505020204" pitchFamily="18" charset="0"/>
                <a:ea typeface="Helvetica" charset="0"/>
                <a:cs typeface="Helvetica" charset="0"/>
              </a:rPr>
              <a:t>ALICE Management</a:t>
            </a:r>
          </a:p>
        </p:txBody>
      </p:sp>
      <p:pic>
        <p:nvPicPr>
          <p:cNvPr id="9" name="Picture 8" descr="o photo description available.">
            <a:extLst>
              <a:ext uri="{FF2B5EF4-FFF2-40B4-BE49-F238E27FC236}">
                <a16:creationId xmlns:a16="http://schemas.microsoft.com/office/drawing/2014/main" id="{81F45CBF-AA70-EC44-AA71-F0CAC2F2C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2704" y="704522"/>
            <a:ext cx="2585413" cy="172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4E2F39-6070-3844-853E-5206D50F61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244" y="2555841"/>
            <a:ext cx="2585413" cy="19390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559644-76F3-7D4D-A43C-0B1680FA6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2" y="2586835"/>
            <a:ext cx="2585415" cy="1939061"/>
          </a:xfrm>
          <a:prstGeom prst="rect">
            <a:avLst/>
          </a:prstGeom>
        </p:spPr>
      </p:pic>
      <p:pic>
        <p:nvPicPr>
          <p:cNvPr id="12" name="Picture 11" descr="2018-12-07 21.08.52.jpg">
            <a:extLst>
              <a:ext uri="{FF2B5EF4-FFF2-40B4-BE49-F238E27FC236}">
                <a16:creationId xmlns:a16="http://schemas.microsoft.com/office/drawing/2014/main" id="{7BB36D70-47E1-EF40-B21B-2F80AAE8EC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186" y="4575440"/>
            <a:ext cx="2747527" cy="15454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9A5C9D-BF82-B644-9273-454A5CF448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2" y="4621938"/>
            <a:ext cx="2747527" cy="15454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8060A5-946F-E441-86EB-270D90EE94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6" y="444787"/>
            <a:ext cx="1862890" cy="1238623"/>
          </a:xfrm>
          <a:prstGeom prst="rect">
            <a:avLst/>
          </a:prstGeom>
        </p:spPr>
      </p:pic>
      <p:pic>
        <p:nvPicPr>
          <p:cNvPr id="17" name="Picture 2" descr="Picture1.jpg">
            <a:extLst>
              <a:ext uri="{FF2B5EF4-FFF2-40B4-BE49-F238E27FC236}">
                <a16:creationId xmlns:a16="http://schemas.microsoft.com/office/drawing/2014/main" id="{645898A3-AB1D-9244-ABC6-F54A4FCB3FE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t="3782" r="5844" b="8302"/>
          <a:stretch/>
        </p:blipFill>
        <p:spPr bwMode="auto">
          <a:xfrm>
            <a:off x="2057271" y="458714"/>
            <a:ext cx="1683333" cy="1239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FDFF414-F94B-2A4C-A591-BA84FE727E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884" y="476574"/>
            <a:ext cx="1929390" cy="1282839"/>
          </a:xfrm>
          <a:prstGeom prst="rect">
            <a:avLst/>
          </a:prstGeom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3ADC18E0-FFCA-C543-BA7B-856F338D1A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6" y="1854909"/>
            <a:ext cx="1981652" cy="412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alice_pmd_2.JPG">
            <a:extLst>
              <a:ext uri="{FF2B5EF4-FFF2-40B4-BE49-F238E27FC236}">
                <a16:creationId xmlns:a16="http://schemas.microsoft.com/office/drawing/2014/main" id="{051A7475-3233-8E42-BE99-B2D4590403BF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464" y="1854909"/>
            <a:ext cx="1929391" cy="1502478"/>
          </a:xfrm>
          <a:prstGeom prst="rect">
            <a:avLst/>
          </a:prstGeom>
          <a:noFill/>
          <a:ln>
            <a:noFill/>
          </a:ln>
          <a:effectLst>
            <a:outerShdw blurRad="63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FA50434-9D60-424C-A3B0-59B1280435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85881" y="1855830"/>
            <a:ext cx="1703476" cy="1536914"/>
          </a:xfrm>
          <a:prstGeom prst="rect">
            <a:avLst/>
          </a:prstGeom>
        </p:spPr>
      </p:pic>
      <p:pic>
        <p:nvPicPr>
          <p:cNvPr id="23" name="Picture 1" descr="ALICE.jpg">
            <a:extLst>
              <a:ext uri="{FF2B5EF4-FFF2-40B4-BE49-F238E27FC236}">
                <a16:creationId xmlns:a16="http://schemas.microsoft.com/office/drawing/2014/main" id="{B8497199-9777-E941-9D0F-9FE3C9F2B5F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344" y="3411682"/>
            <a:ext cx="1981652" cy="1457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Slide Number Placeholder 7">
            <a:extLst>
              <a:ext uri="{FF2B5EF4-FFF2-40B4-BE49-F238E27FC236}">
                <a16:creationId xmlns:a16="http://schemas.microsoft.com/office/drawing/2014/main" id="{D2E1BF88-0DAB-4E48-A571-AB9B3F43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2355" y="644515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11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827208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1534A-B9BF-8845-9C49-F10D6AEF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2192000" cy="82470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India participation in ALICE-2.0@CERN-LHC</a:t>
            </a:r>
          </a:p>
        </p:txBody>
      </p:sp>
      <p:pic>
        <p:nvPicPr>
          <p:cNvPr id="12" name="Picture 11" descr="ALICE_TDR_Readout_Trigger_System_131025.pdf">
            <a:extLst>
              <a:ext uri="{FF2B5EF4-FFF2-40B4-BE49-F238E27FC236}">
                <a16:creationId xmlns:a16="http://schemas.microsoft.com/office/drawing/2014/main" id="{37BF5C0E-1681-8141-B552-87F3AD27CB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04"/>
          <a:stretch/>
        </p:blipFill>
        <p:spPr>
          <a:xfrm>
            <a:off x="147547" y="862588"/>
            <a:ext cx="1782844" cy="24941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" descr="Image">
            <a:extLst>
              <a:ext uri="{FF2B5EF4-FFF2-40B4-BE49-F238E27FC236}">
                <a16:creationId xmlns:a16="http://schemas.microsoft.com/office/drawing/2014/main" id="{A44F0794-F32B-3A49-AA7E-82756334D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434" y="842964"/>
            <a:ext cx="1771566" cy="2454188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TDR_TIme_Projection_Chamber_140513_2.pdf">
            <a:extLst>
              <a:ext uri="{FF2B5EF4-FFF2-40B4-BE49-F238E27FC236}">
                <a16:creationId xmlns:a16="http://schemas.microsoft.com/office/drawing/2014/main" id="{65D448C5-88D6-8741-83A2-66B69A509B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8" t="6667" r="4147" b="6296"/>
          <a:stretch/>
        </p:blipFill>
        <p:spPr>
          <a:xfrm>
            <a:off x="2210043" y="868941"/>
            <a:ext cx="1783639" cy="24728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B7EF62D-7AE9-A94A-945F-F1E723F412CB}"/>
              </a:ext>
            </a:extLst>
          </p:cNvPr>
          <p:cNvSpPr txBox="1"/>
          <p:nvPr/>
        </p:nvSpPr>
        <p:spPr>
          <a:xfrm>
            <a:off x="453369" y="3244334"/>
            <a:ext cx="113763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NOV 2013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79CAED-7FEB-4B44-9768-E21DBE68D06E}"/>
              </a:ext>
            </a:extLst>
          </p:cNvPr>
          <p:cNvSpPr txBox="1"/>
          <p:nvPr/>
        </p:nvSpPr>
        <p:spPr>
          <a:xfrm>
            <a:off x="4797881" y="3218658"/>
            <a:ext cx="114823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MAY 2015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8A9DC3-3F89-E349-A830-8356A2728A9B}"/>
              </a:ext>
            </a:extLst>
          </p:cNvPr>
          <p:cNvSpPr txBox="1"/>
          <p:nvPr/>
        </p:nvSpPr>
        <p:spPr>
          <a:xfrm>
            <a:off x="2498878" y="3222023"/>
            <a:ext cx="116108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MAR 2014</a:t>
            </a:r>
          </a:p>
        </p:txBody>
      </p:sp>
      <p:sp>
        <p:nvSpPr>
          <p:cNvPr id="25" name="Rectangle 19">
            <a:extLst>
              <a:ext uri="{FF2B5EF4-FFF2-40B4-BE49-F238E27FC236}">
                <a16:creationId xmlns:a16="http://schemas.microsoft.com/office/drawing/2014/main" id="{A7F9A288-1A2C-EA48-ACF8-B5E23A772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9788" y="724545"/>
            <a:ext cx="4244956" cy="16258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14488" algn="l"/>
              </a:tabLst>
            </a:pPr>
            <a:r>
              <a:rPr lang="en-US" sz="2000" u="sng" dirty="0">
                <a:latin typeface="Bookman Old Style" panose="02050604050505020204" pitchFamily="18" charset="0"/>
                <a:ea typeface="MS PGothic" charset="0"/>
                <a:cs typeface="MS PGothic" charset="0"/>
              </a:rPr>
              <a:t>Indian contribution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MS PGothic" charset="0"/>
              </a:rPr>
              <a:t>Common Readout Unit (CRU)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MS PGothic" charset="0"/>
              </a:rPr>
              <a:t>TPC – GEM detectors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MS PGothic" charset="0"/>
              </a:rPr>
              <a:t>Muon Forward Tracker (MFT)</a:t>
            </a:r>
          </a:p>
        </p:txBody>
      </p:sp>
      <p:pic>
        <p:nvPicPr>
          <p:cNvPr id="26" name="Picture 8">
            <a:extLst>
              <a:ext uri="{FF2B5EF4-FFF2-40B4-BE49-F238E27FC236}">
                <a16:creationId xmlns:a16="http://schemas.microsoft.com/office/drawing/2014/main" id="{8DE6257F-5EE6-4F47-AE42-BC41C28A3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7163" y="1482689"/>
            <a:ext cx="421402" cy="27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8">
            <a:extLst>
              <a:ext uri="{FF2B5EF4-FFF2-40B4-BE49-F238E27FC236}">
                <a16:creationId xmlns:a16="http://schemas.microsoft.com/office/drawing/2014/main" id="{E66332AF-4730-AC4B-BBD9-237680150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6929" y="1433677"/>
            <a:ext cx="421402" cy="27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8">
            <a:extLst>
              <a:ext uri="{FF2B5EF4-FFF2-40B4-BE49-F238E27FC236}">
                <a16:creationId xmlns:a16="http://schemas.microsoft.com/office/drawing/2014/main" id="{D76D2765-C186-4544-AE59-0BE649982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028" y="1433678"/>
            <a:ext cx="421402" cy="27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Slide Number Placeholder 7">
            <a:extLst>
              <a:ext uri="{FF2B5EF4-FFF2-40B4-BE49-F238E27FC236}">
                <a16:creationId xmlns:a16="http://schemas.microsoft.com/office/drawing/2014/main" id="{81037E6C-46F1-5748-85B7-060638AF7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583" y="6314544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12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D737FD0-EBD9-F346-9239-DD869B49D5FE}"/>
              </a:ext>
            </a:extLst>
          </p:cNvPr>
          <p:cNvGrpSpPr/>
          <p:nvPr/>
        </p:nvGrpSpPr>
        <p:grpSpPr>
          <a:xfrm>
            <a:off x="147547" y="3905978"/>
            <a:ext cx="6649243" cy="2773691"/>
            <a:chOff x="2680446" y="3971925"/>
            <a:chExt cx="6649243" cy="277369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0E82AA5-77D2-614B-A4D4-492A3B1DB1B8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0446" y="3971925"/>
              <a:ext cx="2886018" cy="1958228"/>
            </a:xfrm>
            <a:prstGeom prst="rect">
              <a:avLst/>
            </a:prstGeom>
            <a:noFill/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E530D41-AEF8-B442-B8A9-B370EFA18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80446" y="6042536"/>
              <a:ext cx="6649243" cy="70308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1C80127-38E6-E043-906E-94C88AF74172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3971925"/>
              <a:ext cx="2658035" cy="2014420"/>
            </a:xfrm>
            <a:prstGeom prst="rect">
              <a:avLst/>
            </a:prstGeom>
            <a:noFill/>
          </p:spPr>
        </p:pic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BDAAC848-7DD6-2746-B16C-61530C941D9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77" y="4268308"/>
            <a:ext cx="2660885" cy="24113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950DD04-F6B6-E946-8E42-19AE2F06D41B}"/>
              </a:ext>
            </a:extLst>
          </p:cNvPr>
          <p:cNvSpPr/>
          <p:nvPr/>
        </p:nvSpPr>
        <p:spPr>
          <a:xfrm>
            <a:off x="6358519" y="6120443"/>
            <a:ext cx="2743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  <a:latin typeface="Bookman Old Style" panose="02050604050505020204" pitchFamily="18" charset="0"/>
              </a:rPr>
              <a:t>May 12, 2017: First CRU </a:t>
            </a:r>
          </a:p>
          <a:p>
            <a:r>
              <a:rPr lang="en-US" sz="1600" dirty="0" err="1">
                <a:highlight>
                  <a:srgbClr val="FFFF00"/>
                </a:highlight>
                <a:latin typeface="Bookman Old Style" panose="02050604050505020204" pitchFamily="18" charset="0"/>
              </a:rPr>
              <a:t>Board@VECC</a:t>
            </a:r>
            <a:endParaRPr lang="en-US" sz="1600" dirty="0">
              <a:highlight>
                <a:srgbClr val="FFFF00"/>
              </a:highlight>
              <a:latin typeface="Bookman Old Style" panose="02050604050505020204" pitchFamily="18" charset="0"/>
            </a:endParaRPr>
          </a:p>
        </p:txBody>
      </p:sp>
      <p:pic>
        <p:nvPicPr>
          <p:cNvPr id="36" name="Picture 3">
            <a:extLst>
              <a:ext uri="{FF2B5EF4-FFF2-40B4-BE49-F238E27FC236}">
                <a16:creationId xmlns:a16="http://schemas.microsoft.com/office/drawing/2014/main" id="{E3BBF207-5950-7B4A-83A6-C8FC377028AC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6376343" y="3116522"/>
            <a:ext cx="2658035" cy="1203462"/>
          </a:xfrm>
          <a:prstGeom prst="rect">
            <a:avLst/>
          </a:prstGeom>
          <a:ln>
            <a:noFill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8C43FA2-AB14-344B-9359-A434AE2F1B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38315" y="3042823"/>
            <a:ext cx="1986269" cy="163709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41C3C1E-5DF3-2540-B860-1D200DE704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57421" y="4651881"/>
            <a:ext cx="2020460" cy="17298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E1450D-C2D3-6E47-9AF6-ECEECA74ADC3}"/>
              </a:ext>
            </a:extLst>
          </p:cNvPr>
          <p:cNvSpPr/>
          <p:nvPr/>
        </p:nvSpPr>
        <p:spPr>
          <a:xfrm>
            <a:off x="9594270" y="2440280"/>
            <a:ext cx="21836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GEM detector for </a:t>
            </a:r>
          </a:p>
          <a:p>
            <a:r>
              <a:rPr lang="en-US" dirty="0">
                <a:latin typeface="Bookman Old Style" panose="02050604050505020204" pitchFamily="18" charset="0"/>
              </a:rPr>
              <a:t>ALICE TPC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9D4B1-E25F-6446-B2CD-2DB894AF294F}"/>
              </a:ext>
            </a:extLst>
          </p:cNvPr>
          <p:cNvSpPr/>
          <p:nvPr/>
        </p:nvSpPr>
        <p:spPr>
          <a:xfrm>
            <a:off x="6138499" y="2610493"/>
            <a:ext cx="36189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  <a:latin typeface="Bookman Old Style" panose="02050604050505020204" pitchFamily="18" charset="0"/>
              </a:rPr>
              <a:t>Dec 2016 - PCIe40 BOARD IMAGES,  First PCB@VECC</a:t>
            </a:r>
          </a:p>
        </p:txBody>
      </p:sp>
    </p:spTree>
    <p:extLst>
      <p:ext uri="{BB962C8B-B14F-4D97-AF65-F5344CB8AC3E}">
        <p14:creationId xmlns:p14="http://schemas.microsoft.com/office/powerpoint/2010/main" val="3192920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1534A-B9BF-8845-9C49-F10D6AEF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2192000" cy="82470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India participation in ALICE-2.1@CERN-LHC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C5ADA79-ADB8-5E4B-B502-86F22794D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38" y="2673926"/>
            <a:ext cx="3361951" cy="24130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3D1548-21FC-1C48-B0F5-1703D02DDA81}"/>
              </a:ext>
            </a:extLst>
          </p:cNvPr>
          <p:cNvSpPr txBox="1"/>
          <p:nvPr/>
        </p:nvSpPr>
        <p:spPr>
          <a:xfrm>
            <a:off x="177875" y="5133299"/>
            <a:ext cx="3347391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Bookman Old Style" panose="02050604050505020204" pitchFamily="18" charset="0"/>
              </a:rPr>
              <a:t>FOrwad</a:t>
            </a:r>
            <a:r>
              <a:rPr lang="en-US" dirty="0">
                <a:latin typeface="Bookman Old Style" panose="02050604050505020204" pitchFamily="18" charset="0"/>
              </a:rPr>
              <a:t> </a:t>
            </a:r>
            <a:r>
              <a:rPr lang="en-US" dirty="0" err="1">
                <a:latin typeface="Bookman Old Style" panose="02050604050505020204" pitchFamily="18" charset="0"/>
              </a:rPr>
              <a:t>CALorimeter</a:t>
            </a:r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(FOCAL) – 2025/2026</a:t>
            </a:r>
          </a:p>
          <a:p>
            <a:pPr>
              <a:tabLst>
                <a:tab pos="1771650" algn="l"/>
              </a:tabLst>
            </a:pPr>
            <a:r>
              <a:rPr lang="en-GB" dirty="0">
                <a:latin typeface="Bookman Old Style" panose="02050604050505020204" pitchFamily="18" charset="0"/>
                <a:cs typeface="Calibri Light" panose="020F0302020204030204" pitchFamily="34" charset="0"/>
              </a:rPr>
              <a:t>w</a:t>
            </a:r>
            <a:r>
              <a:rPr lang="en-CH">
                <a:latin typeface="Bookman Old Style" panose="02050604050505020204" pitchFamily="18" charset="0"/>
                <a:cs typeface="Calibri Light" panose="020F0302020204030204" pitchFamily="34" charset="0"/>
              </a:rPr>
              <a:t>ith Si readout </a:t>
            </a:r>
          </a:p>
          <a:p>
            <a:pPr>
              <a:spcBef>
                <a:spcPts val="600"/>
              </a:spcBef>
            </a:pPr>
            <a:r>
              <a:rPr lang="en-CH" i="1" u="sng">
                <a:latin typeface="Bookman Old Style" panose="02050604050505020204" pitchFamily="18" charset="0"/>
                <a:cs typeface="Calibri Light" panose="020F0302020204030204" pitchFamily="34" charset="0"/>
              </a:rPr>
              <a:t>LoI </a:t>
            </a:r>
            <a:r>
              <a:rPr lang="en-GB" i="1" u="sng" dirty="0">
                <a:latin typeface="Bookman Old Style" panose="02050604050505020204" pitchFamily="18" charset="0"/>
                <a:cs typeface="Calibri Light" panose="020F0302020204030204" pitchFamily="34" charset="0"/>
              </a:rPr>
              <a:t>ALICE-PUBLIC-2019-005</a:t>
            </a:r>
            <a:endParaRPr lang="en-US" dirty="0">
              <a:latin typeface="Bookman Old Style" panose="02050604050505020204" pitchFamily="18" charset="0"/>
            </a:endParaRPr>
          </a:p>
          <a:p>
            <a:r>
              <a:rPr lang="en-US" b="1" dirty="0">
                <a:latin typeface="Bookman Old Style" panose="02050604050505020204" pitchFamily="18" charset="0"/>
              </a:rPr>
              <a:t>Indian participation </a:t>
            </a:r>
          </a:p>
        </p:txBody>
      </p:sp>
      <p:pic>
        <p:nvPicPr>
          <p:cNvPr id="33" name="Picture 32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3234E531-9222-9A4C-B667-85EC77AAA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868" y="776650"/>
            <a:ext cx="1694213" cy="16249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876A10C-52C6-BF47-83AC-9279A6038F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8" r="23398"/>
          <a:stretch/>
        </p:blipFill>
        <p:spPr>
          <a:xfrm>
            <a:off x="7848637" y="807891"/>
            <a:ext cx="2225326" cy="1608338"/>
          </a:xfrm>
          <a:prstGeom prst="rect">
            <a:avLst/>
          </a:prstGeom>
        </p:spPr>
      </p:pic>
      <p:sp>
        <p:nvSpPr>
          <p:cNvPr id="36" name="Notched Right Arrow 35">
            <a:extLst>
              <a:ext uri="{FF2B5EF4-FFF2-40B4-BE49-F238E27FC236}">
                <a16:creationId xmlns:a16="http://schemas.microsoft.com/office/drawing/2014/main" id="{CC244199-6C50-5C4E-AD44-F6529A5168F1}"/>
              </a:ext>
            </a:extLst>
          </p:cNvPr>
          <p:cNvSpPr/>
          <p:nvPr/>
        </p:nvSpPr>
        <p:spPr>
          <a:xfrm>
            <a:off x="7805557" y="1705102"/>
            <a:ext cx="604453" cy="330615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E5F3D1E-5566-6A4F-8B34-8231C6742CD2}"/>
              </a:ext>
            </a:extLst>
          </p:cNvPr>
          <p:cNvSpPr/>
          <p:nvPr/>
        </p:nvSpPr>
        <p:spPr>
          <a:xfrm>
            <a:off x="6740919" y="3443675"/>
            <a:ext cx="3539776" cy="1384995"/>
          </a:xfrm>
          <a:prstGeom prst="rect">
            <a:avLst/>
          </a:prstGeom>
          <a:solidFill>
            <a:srgbClr val="004DF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(2)  A range of ASICs </a:t>
            </a:r>
            <a:r>
              <a:rPr lang="en-IN" sz="1400" dirty="0" err="1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i.e</a:t>
            </a:r>
            <a:r>
              <a:rPr lang="en-IN" sz="14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, MANAS (64 </a:t>
            </a:r>
            <a:r>
              <a:rPr lang="en-IN" sz="1400" dirty="0" err="1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ch</a:t>
            </a:r>
            <a:r>
              <a:rPr lang="en-IN" sz="14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), ANUSANSKAR (32 </a:t>
            </a:r>
            <a:r>
              <a:rPr lang="en-IN" sz="1400" dirty="0" err="1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ch</a:t>
            </a:r>
            <a:r>
              <a:rPr lang="en-IN" sz="14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) &amp; ANUINDRA (32 </a:t>
            </a:r>
            <a:r>
              <a:rPr lang="en-IN" sz="1400" dirty="0" err="1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ch</a:t>
            </a:r>
            <a:r>
              <a:rPr lang="en-IN" sz="14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) have been used for reading out the detectors that were exposed to pion and electron beam of a range of energy (5→120 GeV). </a:t>
            </a:r>
            <a:endParaRPr lang="en-US" sz="14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43A3288-8FB4-7040-AEAB-20B601E905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6648"/>
          <a:stretch>
            <a:fillRect/>
          </a:stretch>
        </p:blipFill>
        <p:spPr bwMode="auto">
          <a:xfrm>
            <a:off x="10293533" y="783222"/>
            <a:ext cx="1694213" cy="1748138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48AE53C-3625-9C46-A908-B5F1FE2E50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059" t="7484" r="-2896" b="-3835"/>
          <a:stretch/>
        </p:blipFill>
        <p:spPr>
          <a:xfrm rot="5400000">
            <a:off x="10124607" y="2682551"/>
            <a:ext cx="1963372" cy="200530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39C13C5-D01E-0C43-94A4-763A394458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3533" y="4666890"/>
            <a:ext cx="1745673" cy="218209"/>
          </a:xfrm>
          <a:prstGeom prst="rect">
            <a:avLst/>
          </a:prstGeom>
        </p:spPr>
      </p:pic>
      <p:pic>
        <p:nvPicPr>
          <p:cNvPr id="41" name="Picture 40" descr="Graphical user interface&#10;&#10;Description automatically generated">
            <a:extLst>
              <a:ext uri="{FF2B5EF4-FFF2-40B4-BE49-F238E27FC236}">
                <a16:creationId xmlns:a16="http://schemas.microsoft.com/office/drawing/2014/main" id="{B5C7CF09-395F-3D40-825B-852BCA292A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1056" y="3960145"/>
            <a:ext cx="2469296" cy="280011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id="{67539AF3-ECE2-094E-B706-28437325983B}"/>
              </a:ext>
            </a:extLst>
          </p:cNvPr>
          <p:cNvSpPr txBox="1">
            <a:spLocks/>
          </p:cNvSpPr>
          <p:nvPr/>
        </p:nvSpPr>
        <p:spPr>
          <a:xfrm>
            <a:off x="10154717" y="5471901"/>
            <a:ext cx="1932033" cy="50720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Bookman Old Style" panose="02050604050505020204" pitchFamily="18" charset="0"/>
              </a:rPr>
              <a:t>(3) Simulations for LOI</a:t>
            </a:r>
          </a:p>
        </p:txBody>
      </p:sp>
      <p:pic>
        <p:nvPicPr>
          <p:cNvPr id="43" name="Picture 42" descr="Graphical user interface&#10;&#10;Description automatically generated">
            <a:extLst>
              <a:ext uri="{FF2B5EF4-FFF2-40B4-BE49-F238E27FC236}">
                <a16:creationId xmlns:a16="http://schemas.microsoft.com/office/drawing/2014/main" id="{3B95224E-87BA-884A-957A-40EA70EA1E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34187" y="5002265"/>
            <a:ext cx="3539776" cy="1816341"/>
          </a:xfrm>
          <a:prstGeom prst="rect">
            <a:avLst/>
          </a:prstGeom>
        </p:spPr>
      </p:pic>
      <p:sp>
        <p:nvSpPr>
          <p:cNvPr id="45" name="Slide Number Placeholder 7">
            <a:extLst>
              <a:ext uri="{FF2B5EF4-FFF2-40B4-BE49-F238E27FC236}">
                <a16:creationId xmlns:a16="http://schemas.microsoft.com/office/drawing/2014/main" id="{87CB9979-297E-E947-9BA9-99B68FBC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550" y="6264920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13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5E0B6C02-16EE-E244-9ACF-1E9596FF8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31" y="717034"/>
            <a:ext cx="5456071" cy="201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1A1494B-1E4D-1140-9987-81AF5E61A988}"/>
              </a:ext>
            </a:extLst>
          </p:cNvPr>
          <p:cNvSpPr/>
          <p:nvPr/>
        </p:nvSpPr>
        <p:spPr>
          <a:xfrm>
            <a:off x="2741486" y="2673926"/>
            <a:ext cx="3942606" cy="10772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sz="1600" dirty="0">
                <a:effectLst/>
                <a:latin typeface="Bookman Old Style" panose="02050604050505020204" pitchFamily="18" charset="0"/>
              </a:rPr>
              <a:t>(1) Developed full-depth (~ 19 X</a:t>
            </a:r>
            <a:r>
              <a:rPr lang="en-IN" sz="1600" baseline="-25000" dirty="0">
                <a:effectLst/>
                <a:latin typeface="Bookman Old Style" panose="02050604050505020204" pitchFamily="18" charset="0"/>
              </a:rPr>
              <a:t>0</a:t>
            </a:r>
            <a:r>
              <a:rPr lang="en-IN" sz="1600" dirty="0">
                <a:effectLst/>
                <a:latin typeface="Bookman Old Style" panose="02050604050505020204" pitchFamily="18" charset="0"/>
              </a:rPr>
              <a:t>) prototype detectors using W-absorber and n-type Si with maximum wafer size 4-inch as detection elements</a:t>
            </a:r>
          </a:p>
        </p:txBody>
      </p:sp>
    </p:spTree>
    <p:extLst>
      <p:ext uri="{BB962C8B-B14F-4D97-AF65-F5344CB8AC3E}">
        <p14:creationId xmlns:p14="http://schemas.microsoft.com/office/powerpoint/2010/main" val="1653330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16" name="Rectangle 70">
            <a:extLst>
              <a:ext uri="{FF2B5EF4-FFF2-40B4-BE49-F238E27FC236}">
                <a16:creationId xmlns:a16="http://schemas.microsoft.com/office/drawing/2014/main" id="{C8320351-9FA2-4A26-885B-BB8F3E490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17" name="Rectangle 72">
            <a:extLst>
              <a:ext uri="{FF2B5EF4-FFF2-40B4-BE49-F238E27FC236}">
                <a16:creationId xmlns:a16="http://schemas.microsoft.com/office/drawing/2014/main" id="{68CD2EFB-78C2-4C6E-A6B9-4ED12FAD5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314" name="Picture 2" descr="Contribute to society | CERN">
            <a:extLst>
              <a:ext uri="{FF2B5EF4-FFF2-40B4-BE49-F238E27FC236}">
                <a16:creationId xmlns:a16="http://schemas.microsoft.com/office/drawing/2014/main" id="{24976934-5294-5B48-8621-08723367CD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6341F0-E460-404D-ABD1-7792B6879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00427"/>
            <a:ext cx="9875520" cy="32999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>
                <a:solidFill>
                  <a:srgbClr val="FFFFFF"/>
                </a:solidFill>
                <a:latin typeface="Bookman Old Style" panose="02050604050505020204" pitchFamily="18" charset="0"/>
              </a:rPr>
              <a:t>Indian Industry and India-ALICE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0786CF-65A7-DE40-AE02-6BDC8D97DAE9}"/>
              </a:ext>
            </a:extLst>
          </p:cNvPr>
          <p:cNvSpPr txBox="1"/>
          <p:nvPr/>
        </p:nvSpPr>
        <p:spPr>
          <a:xfrm>
            <a:off x="128588" y="6289362"/>
            <a:ext cx="1451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Bookman Old Style" panose="02050604050505020204" pitchFamily="18" charset="0"/>
              </a:rPr>
              <a:t>Photo from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14958A-1C7C-8145-A405-9D6649E51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14</a:t>
            </a:fld>
            <a:endParaRPr lang="en-US"/>
          </a:p>
        </p:txBody>
      </p:sp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19B9172A-6BFB-3641-8811-B6BCBD3F8862}"/>
              </a:ext>
            </a:extLst>
          </p:cNvPr>
          <p:cNvSpPr txBox="1">
            <a:spLocks/>
          </p:cNvSpPr>
          <p:nvPr/>
        </p:nvSpPr>
        <p:spPr>
          <a:xfrm>
            <a:off x="9195696" y="62575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84FAA9-9B15-9643-B697-5D0D38B019DF}" type="slidenum">
              <a:rPr lang="en-US" b="1" smtClean="0">
                <a:solidFill>
                  <a:schemeClr val="bg1"/>
                </a:solidFill>
                <a:latin typeface="Bookman Old Style" panose="02050604050505020204" pitchFamily="18" charset="0"/>
              </a:rPr>
              <a:pPr/>
              <a:t>14</a:t>
            </a:fld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242953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E8B5F9-587E-E444-ADE0-AACD28A7CEE5}"/>
              </a:ext>
            </a:extLst>
          </p:cNvPr>
          <p:cNvSpPr txBox="1"/>
          <p:nvPr/>
        </p:nvSpPr>
        <p:spPr>
          <a:xfrm>
            <a:off x="1824614" y="64518"/>
            <a:ext cx="826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Industry involvement – India-ALICE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6C7A115B-0E80-2C45-980C-6E3C04867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421" y="6250548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15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FC09A9-6269-DD42-B8E1-5793CF1043CD}"/>
              </a:ext>
            </a:extLst>
          </p:cNvPr>
          <p:cNvSpPr txBox="1"/>
          <p:nvPr/>
        </p:nvSpPr>
        <p:spPr>
          <a:xfrm>
            <a:off x="294466" y="1307445"/>
            <a:ext cx="6059839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ookman Old Style" panose="02050604050505020204" pitchFamily="18" charset="0"/>
              </a:rPr>
              <a:t>FOCAL Project in collaboration with: </a:t>
            </a:r>
          </a:p>
          <a:p>
            <a:endParaRPr lang="en-US" sz="2400" dirty="0"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Bookman Old Style" panose="02050604050505020204" pitchFamily="18" charset="0"/>
              </a:rPr>
              <a:t>BEL: Bharat Electronics Limited (BEL) is a state-owned electronics company with about nine factories  </a:t>
            </a:r>
          </a:p>
          <a:p>
            <a:endParaRPr lang="en-US" sz="2400" dirty="0">
              <a:latin typeface="Bookman Old Style" panose="02050604050505020204" pitchFamily="18" charset="0"/>
            </a:endParaRPr>
          </a:p>
          <a:p>
            <a:endParaRPr lang="en-US" sz="2400" dirty="0">
              <a:latin typeface="Bookman Old Style" panose="02050604050505020204" pitchFamily="18" charset="0"/>
            </a:endParaRPr>
          </a:p>
          <a:p>
            <a:endParaRPr lang="en-US" sz="2400" dirty="0">
              <a:latin typeface="Bookman Old Style" panose="02050604050505020204" pitchFamily="18" charset="0"/>
            </a:endParaRPr>
          </a:p>
          <a:p>
            <a:endParaRPr lang="en-US" sz="2400" dirty="0">
              <a:latin typeface="Bookman Old Style" panose="02050604050505020204" pitchFamily="18" charset="0"/>
            </a:endParaRPr>
          </a:p>
          <a:p>
            <a:endParaRPr lang="en-US" sz="2400" dirty="0"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Bookman Old Style" panose="02050604050505020204" pitchFamily="18" charset="0"/>
              </a:rPr>
              <a:t>Also exploring SCL: Semiconductor Complex Limited, a public sector undertaking of the Government of India. </a:t>
            </a:r>
          </a:p>
        </p:txBody>
      </p:sp>
      <p:pic>
        <p:nvPicPr>
          <p:cNvPr id="6146" name="Picture 2" descr="BEL Recruitment 2021: Apply for Trainee, Project Engineer posts at bel-india.in,  details here | Jobs Career News | Zee News">
            <a:extLst>
              <a:ext uri="{FF2B5EF4-FFF2-40B4-BE49-F238E27FC236}">
                <a16:creationId xmlns:a16="http://schemas.microsoft.com/office/drawing/2014/main" id="{3EC9038D-4840-1449-BE8C-0B30976A4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412" y="3166673"/>
            <a:ext cx="3209974" cy="180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1A0269DC-2A5C-6F40-967D-A4FB03D9E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832" y="710849"/>
            <a:ext cx="4062987" cy="617261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CE216-9F09-0143-9CB8-EDF092E9B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963" y="65276"/>
            <a:ext cx="11012837" cy="50474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Summary of contribution in 2021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A30ADC5-3108-9449-BC7C-CB717554A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000500"/>
              </p:ext>
            </p:extLst>
          </p:nvPr>
        </p:nvGraphicFramePr>
        <p:xfrm>
          <a:off x="124692" y="641268"/>
          <a:ext cx="11942616" cy="1193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4098">
                  <a:extLst>
                    <a:ext uri="{9D8B030D-6E8A-4147-A177-3AD203B41FA5}">
                      <a16:colId xmlns:a16="http://schemas.microsoft.com/office/drawing/2014/main" val="1377385616"/>
                    </a:ext>
                  </a:extLst>
                </a:gridCol>
                <a:gridCol w="1876301">
                  <a:extLst>
                    <a:ext uri="{9D8B030D-6E8A-4147-A177-3AD203B41FA5}">
                      <a16:colId xmlns:a16="http://schemas.microsoft.com/office/drawing/2014/main" val="924657838"/>
                    </a:ext>
                  </a:extLst>
                </a:gridCol>
                <a:gridCol w="1917865">
                  <a:extLst>
                    <a:ext uri="{9D8B030D-6E8A-4147-A177-3AD203B41FA5}">
                      <a16:colId xmlns:a16="http://schemas.microsoft.com/office/drawing/2014/main" val="2479251399"/>
                    </a:ext>
                  </a:extLst>
                </a:gridCol>
                <a:gridCol w="1706088">
                  <a:extLst>
                    <a:ext uri="{9D8B030D-6E8A-4147-A177-3AD203B41FA5}">
                      <a16:colId xmlns:a16="http://schemas.microsoft.com/office/drawing/2014/main" val="4100699403"/>
                    </a:ext>
                  </a:extLst>
                </a:gridCol>
                <a:gridCol w="1706088">
                  <a:extLst>
                    <a:ext uri="{9D8B030D-6E8A-4147-A177-3AD203B41FA5}">
                      <a16:colId xmlns:a16="http://schemas.microsoft.com/office/drawing/2014/main" val="990372675"/>
                    </a:ext>
                  </a:extLst>
                </a:gridCol>
                <a:gridCol w="1706088">
                  <a:extLst>
                    <a:ext uri="{9D8B030D-6E8A-4147-A177-3AD203B41FA5}">
                      <a16:colId xmlns:a16="http://schemas.microsoft.com/office/drawing/2014/main" val="517321669"/>
                    </a:ext>
                  </a:extLst>
                </a:gridCol>
                <a:gridCol w="1706088">
                  <a:extLst>
                    <a:ext uri="{9D8B030D-6E8A-4147-A177-3AD203B41FA5}">
                      <a16:colId xmlns:a16="http://schemas.microsoft.com/office/drawing/2014/main" val="14910633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New Analysis 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Conference presentations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Presentations in collaboration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Scientific work in collaboration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Public Lectures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Non-ALICE papers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Conference Proceedings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310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Bookman Old Style" panose="02050604050505020204" pitchFamily="18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41633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2B3F662-5B4A-FC41-9CC6-E8087318383A}"/>
              </a:ext>
            </a:extLst>
          </p:cNvPr>
          <p:cNvSpPr/>
          <p:nvPr/>
        </p:nvSpPr>
        <p:spPr>
          <a:xfrm>
            <a:off x="124692" y="1879008"/>
            <a:ext cx="9292440" cy="4974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solidFill>
                  <a:srgbClr val="000000"/>
                </a:solidFill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Production of light-flavor hadrons in pp collisions at 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√s</a:t>
            </a:r>
            <a:r>
              <a:rPr lang="en-US" sz="1400" i="1" dirty="0">
                <a:solidFill>
                  <a:srgbClr val="000000"/>
                </a:solidFill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 = 7 and 13 </a:t>
            </a:r>
            <a:r>
              <a:rPr lang="en-US" sz="1400" i="1" dirty="0" err="1">
                <a:solidFill>
                  <a:srgbClr val="000000"/>
                </a:solidFill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dirty="0">
                <a:solidFill>
                  <a:srgbClr val="000000"/>
                </a:solidFill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</a:t>
            </a:r>
            <a:r>
              <a:rPr lang="en-US" sz="1400" i="1" dirty="0" err="1">
                <a:solidFill>
                  <a:srgbClr val="000000"/>
                </a:solidFill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Eur.Phys.J.C</a:t>
            </a:r>
            <a:r>
              <a:rPr lang="en-US" sz="1400" dirty="0">
                <a:solidFill>
                  <a:srgbClr val="000000"/>
                </a:solidFill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81 (2021) 3, 256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Measurement of K</a:t>
            </a:r>
            <a:r>
              <a:rPr lang="en-US" sz="1400" i="1" baseline="30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*+-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production in inelastic pp collisions at the LHC, 2105.05760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Production of K* and f in pp and Pb-Pb collisions at √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s</a:t>
            </a:r>
            <a:r>
              <a:rPr lang="en-US" sz="1400" i="1" baseline="-25000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NN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=5.02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2106.13113 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Investigating charm production and fragmentation via azimuthal correlations of prompt D mesons with charged particles in pp collisions at √s</a:t>
            </a:r>
            <a:r>
              <a:rPr lang="en-US" sz="1400" i="1" baseline="-25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= 13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2110.10043  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K</a:t>
            </a:r>
            <a:r>
              <a:rPr lang="en-US" sz="1400" i="1" baseline="30000" dirty="0">
                <a:latin typeface="Bookman Old Style" panose="02050604050505020204" pitchFamily="18" charset="0"/>
                <a:ea typeface="Trebuchet MS" panose="020B0703020202090204" pitchFamily="34" charset="0"/>
                <a:cs typeface="Cambria Math" panose="02040503050406030204" pitchFamily="18" charset="0"/>
              </a:rPr>
              <a:t>∗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(892) &amp; f (1020) production in p–Pb collisions at √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s</a:t>
            </a:r>
            <a:r>
              <a:rPr lang="en-US" sz="1400" i="1" baseline="-25000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NN</a:t>
            </a:r>
            <a:r>
              <a:rPr lang="en-US" sz="1400" i="1" baseline="-25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= 8.16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”, 2110.10042 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Inclusive quarkonium production in pp collisions at √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s</a:t>
            </a:r>
            <a:r>
              <a:rPr lang="en-US" sz="1400" i="1" baseline="-25000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NN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= 5.02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2109.15240 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Prompt D</a:t>
            </a:r>
            <a:r>
              <a:rPr lang="en-US" sz="1400" i="1" baseline="30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0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D</a:t>
            </a:r>
            <a:r>
              <a:rPr lang="en-US" sz="1400" i="1" baseline="30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+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and D</a:t>
            </a:r>
            <a:r>
              <a:rPr lang="en-US" sz="1400" i="1" baseline="30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*+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production in Pb-Pb collisions at √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s</a:t>
            </a:r>
            <a:r>
              <a:rPr lang="en-US" sz="1400" i="1" baseline="-25000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NN</a:t>
            </a:r>
            <a:r>
              <a:rPr lang="en-US" sz="1400" i="1" baseline="-25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= 5.02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2110.09420 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upgrade of the ALICE TPC with GEMs and continuous read out, JINST 16 (2021) P03022.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Neutral to charged kaon yield fluctuations in Pb-Pb collisions at √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s</a:t>
            </a:r>
            <a:r>
              <a:rPr lang="en-US" sz="1400" i="1" baseline="-25000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NN</a:t>
            </a:r>
            <a:r>
              <a:rPr lang="en-US" sz="1400" i="1" baseline="-25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= 2.76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2112.09482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Forward rapidity J/Y production as a function of charged-particle multiplicity in pp collisions at √s</a:t>
            </a:r>
            <a:r>
              <a:rPr lang="en-US" sz="1400" i="1" baseline="-25000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=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5.02 and 13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2112.09433 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 Measurements of the groomed and ungroomed jet angularities in pp collisions at √s = 5.02 </a:t>
            </a:r>
            <a:r>
              <a:rPr lang="en-US" sz="1400" i="1" dirty="0" err="1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TeV</a:t>
            </a:r>
            <a:r>
              <a:rPr lang="en-US" sz="1400" i="1" dirty="0">
                <a:latin typeface="Bookman Old Style" panose="02050604050505020204" pitchFamily="18" charset="0"/>
                <a:ea typeface="Trebuchet MS" panose="020B0703020202090204" pitchFamily="34" charset="0"/>
                <a:cs typeface="Times New Roman" panose="02020603050405020304" pitchFamily="18" charset="0"/>
              </a:rPr>
              <a:t>, 2107.11303</a:t>
            </a:r>
            <a:endParaRPr lang="en-IN" sz="1400" dirty="0">
              <a:latin typeface="Bookman Old Style" panose="02050604050505020204" pitchFamily="18" charset="0"/>
              <a:ea typeface="Trebuchet MS" panose="020B070302020209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74D78-F433-8140-9D11-1B47A1CC8146}"/>
              </a:ext>
            </a:extLst>
          </p:cNvPr>
          <p:cNvSpPr txBox="1"/>
          <p:nvPr/>
        </p:nvSpPr>
        <p:spPr>
          <a:xfrm>
            <a:off x="9542894" y="1885893"/>
            <a:ext cx="250066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6 students graduated with PhD</a:t>
            </a:r>
          </a:p>
          <a:p>
            <a:r>
              <a:rPr lang="en-US" dirty="0">
                <a:latin typeface="Bookman Old Style" panose="02050604050505020204" pitchFamily="18" charset="0"/>
              </a:rPr>
              <a:t>and 5 students with Masters degree</a:t>
            </a:r>
          </a:p>
        </p:txBody>
      </p:sp>
      <p:pic>
        <p:nvPicPr>
          <p:cNvPr id="9" name="Picture 8" descr="A picture containing outdoor, person&#10;&#10;Description automatically generated">
            <a:extLst>
              <a:ext uri="{FF2B5EF4-FFF2-40B4-BE49-F238E27FC236}">
                <a16:creationId xmlns:a16="http://schemas.microsoft.com/office/drawing/2014/main" id="{348CB1E8-F985-744F-8D70-B514A21CCB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546907" y="3137047"/>
            <a:ext cx="1295264" cy="1200328"/>
          </a:xfrm>
          <a:prstGeom prst="rect">
            <a:avLst/>
          </a:prstGeom>
        </p:spPr>
      </p:pic>
      <p:pic>
        <p:nvPicPr>
          <p:cNvPr id="10" name="Picture 9" descr="A picture containing text, person, person&#10;&#10;Description automatically generated">
            <a:extLst>
              <a:ext uri="{FF2B5EF4-FFF2-40B4-BE49-F238E27FC236}">
                <a16:creationId xmlns:a16="http://schemas.microsoft.com/office/drawing/2014/main" id="{F0AE6FC1-64E5-EE46-940A-D0EB572C968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918504" y="3135101"/>
            <a:ext cx="1220054" cy="1085470"/>
          </a:xfrm>
          <a:prstGeom prst="rect">
            <a:avLst/>
          </a:prstGeom>
        </p:spPr>
      </p:pic>
      <p:pic>
        <p:nvPicPr>
          <p:cNvPr id="11" name="Picture 10" descr="A picture containing text, indoor, ceiling, floor&#10;&#10;Description automatically generated">
            <a:extLst>
              <a:ext uri="{FF2B5EF4-FFF2-40B4-BE49-F238E27FC236}">
                <a16:creationId xmlns:a16="http://schemas.microsoft.com/office/drawing/2014/main" id="{CB4BDD2E-F05E-354B-8901-1298C1722EB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622179" y="4388200"/>
            <a:ext cx="1219991" cy="991322"/>
          </a:xfrm>
          <a:prstGeom prst="rect">
            <a:avLst/>
          </a:prstGeom>
        </p:spPr>
      </p:pic>
      <p:pic>
        <p:nvPicPr>
          <p:cNvPr id="12" name="Picture 11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C7855A71-BE73-CD4C-853D-87F5FBFABCA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0918504" y="4382645"/>
            <a:ext cx="1219990" cy="991322"/>
          </a:xfrm>
          <a:prstGeom prst="rect">
            <a:avLst/>
          </a:prstGeom>
        </p:spPr>
      </p:pic>
      <p:pic>
        <p:nvPicPr>
          <p:cNvPr id="13" name="Picture 12" descr="A picture containing person, lady, dress&#10;&#10;Description automatically generated">
            <a:extLst>
              <a:ext uri="{FF2B5EF4-FFF2-40B4-BE49-F238E27FC236}">
                <a16:creationId xmlns:a16="http://schemas.microsoft.com/office/drawing/2014/main" id="{CE61A369-8CC2-9F4C-8039-8014D8BCE0D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636800" y="5430347"/>
            <a:ext cx="1219991" cy="991322"/>
          </a:xfrm>
          <a:prstGeom prst="rect">
            <a:avLst/>
          </a:prstGeom>
        </p:spPr>
      </p:pic>
      <p:pic>
        <p:nvPicPr>
          <p:cNvPr id="14" name="Picture 13" descr="A person taking a selfie&#10;&#10;Description automatically generated">
            <a:extLst>
              <a:ext uri="{FF2B5EF4-FFF2-40B4-BE49-F238E27FC236}">
                <a16:creationId xmlns:a16="http://schemas.microsoft.com/office/drawing/2014/main" id="{057232BB-5E0D-6245-B664-9AA3702419E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1017689" y="5430347"/>
            <a:ext cx="1111557" cy="991322"/>
          </a:xfrm>
          <a:prstGeom prst="rect">
            <a:avLst/>
          </a:prstGeom>
        </p:spPr>
      </p:pic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8534A50F-5F8D-024B-B93B-97C5C36D1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73" y="649287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16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1476065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9B4F4-872C-474D-939F-C64F8CD50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80" y="18255"/>
            <a:ext cx="11244020" cy="67916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Other contributions to the experiment</a:t>
            </a:r>
          </a:p>
        </p:txBody>
      </p:sp>
      <p:pic>
        <p:nvPicPr>
          <p:cNvPr id="5" name="Picture 4" descr="A group of people sitting at a table with computers&#10;&#10;Description automatically generated with low confidence">
            <a:extLst>
              <a:ext uri="{FF2B5EF4-FFF2-40B4-BE49-F238E27FC236}">
                <a16:creationId xmlns:a16="http://schemas.microsoft.com/office/drawing/2014/main" id="{1B5448E8-4040-0041-8291-15AE0963535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5444" y="1343818"/>
            <a:ext cx="2354450" cy="1523368"/>
          </a:xfrm>
          <a:prstGeom prst="rect">
            <a:avLst/>
          </a:prstGeom>
        </p:spPr>
      </p:pic>
      <p:pic>
        <p:nvPicPr>
          <p:cNvPr id="6" name="Picture 5" descr="A person sitting at a desk with multiple computers&#10;&#10;Description automatically generated with medium confidence">
            <a:extLst>
              <a:ext uri="{FF2B5EF4-FFF2-40B4-BE49-F238E27FC236}">
                <a16:creationId xmlns:a16="http://schemas.microsoft.com/office/drawing/2014/main" id="{1AF45E68-43A5-8243-8E73-7B205E927DD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519894" y="1343818"/>
            <a:ext cx="1447672" cy="1523368"/>
          </a:xfrm>
          <a:prstGeom prst="rect">
            <a:avLst/>
          </a:prstGeom>
        </p:spPr>
      </p:pic>
      <p:pic>
        <p:nvPicPr>
          <p:cNvPr id="7" name="Picture 6" descr="A person sitting at a desk with a computer and a keyboard&#10;&#10;Description automatically generated with low confidence">
            <a:extLst>
              <a:ext uri="{FF2B5EF4-FFF2-40B4-BE49-F238E27FC236}">
                <a16:creationId xmlns:a16="http://schemas.microsoft.com/office/drawing/2014/main" id="{DCEF0986-A63B-2045-9DB3-A64B99F2EB3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976671" y="1343818"/>
            <a:ext cx="1261692" cy="1523368"/>
          </a:xfrm>
          <a:prstGeom prst="rect">
            <a:avLst/>
          </a:prstGeom>
        </p:spPr>
      </p:pic>
      <p:pic>
        <p:nvPicPr>
          <p:cNvPr id="8" name="Picture 7" descr="A person sitting at a desk with a computer and headphones on&#10;&#10;Description automatically generated with medium confidence">
            <a:extLst>
              <a:ext uri="{FF2B5EF4-FFF2-40B4-BE49-F238E27FC236}">
                <a16:creationId xmlns:a16="http://schemas.microsoft.com/office/drawing/2014/main" id="{DD0F7289-9BD8-B647-A21B-A707B0BF51B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65444" y="2867186"/>
            <a:ext cx="2010648" cy="1325563"/>
          </a:xfrm>
          <a:prstGeom prst="rect">
            <a:avLst/>
          </a:prstGeom>
        </p:spPr>
      </p:pic>
      <p:pic>
        <p:nvPicPr>
          <p:cNvPr id="9" name="Picture 8" descr="A person sitting at a desk with multiple monitors&#10;&#10;Description automatically generated with low confidence">
            <a:extLst>
              <a:ext uri="{FF2B5EF4-FFF2-40B4-BE49-F238E27FC236}">
                <a16:creationId xmlns:a16="http://schemas.microsoft.com/office/drawing/2014/main" id="{35D4ADC9-E373-FB4D-9980-7F3507690E0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176092" y="2867186"/>
            <a:ext cx="1224366" cy="1325563"/>
          </a:xfrm>
          <a:prstGeom prst="rect">
            <a:avLst/>
          </a:prstGeom>
        </p:spPr>
      </p:pic>
      <p:pic>
        <p:nvPicPr>
          <p:cNvPr id="10" name="Picture 9" descr="A person sitting at a desk with several monitors&#10;&#10;Description automatically generated with medium confidence">
            <a:extLst>
              <a:ext uri="{FF2B5EF4-FFF2-40B4-BE49-F238E27FC236}">
                <a16:creationId xmlns:a16="http://schemas.microsoft.com/office/drawing/2014/main" id="{44A080A8-4C44-4A49-A785-8002232F2F1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3400458" y="2867186"/>
            <a:ext cx="1884464" cy="1325563"/>
          </a:xfrm>
          <a:prstGeom prst="rect">
            <a:avLst/>
          </a:prstGeom>
        </p:spPr>
      </p:pic>
      <p:pic>
        <p:nvPicPr>
          <p:cNvPr id="11" name="Picture 10" descr="A person wearing a mask and sitting at a desk with a computer&#10;&#10;Description automatically generated with medium confidence">
            <a:extLst>
              <a:ext uri="{FF2B5EF4-FFF2-40B4-BE49-F238E27FC236}">
                <a16:creationId xmlns:a16="http://schemas.microsoft.com/office/drawing/2014/main" id="{33098B7E-E5B8-8842-AC0B-7B1B76FF699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76939" y="4192749"/>
            <a:ext cx="1884464" cy="16501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11B6D3-CB03-3D47-B9D2-B18A7B81AF78}"/>
              </a:ext>
            </a:extLst>
          </p:cNvPr>
          <p:cNvSpPr txBox="1"/>
          <p:nvPr/>
        </p:nvSpPr>
        <p:spPr>
          <a:xfrm>
            <a:off x="2171200" y="4325025"/>
            <a:ext cx="356059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18 weeks of data taking shifts</a:t>
            </a:r>
          </a:p>
          <a:p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3 centers for online shifts</a:t>
            </a:r>
          </a:p>
          <a:p>
            <a:endParaRPr lang="en-US" dirty="0">
              <a:latin typeface="Bookman Old Style" panose="020506040505050202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Bookman Old Style" panose="02050604050505020204" pitchFamily="18" charset="0"/>
              </a:rPr>
              <a:t> NISER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ookman Old Style" panose="02050604050505020204" pitchFamily="18" charset="0"/>
              </a:rPr>
              <a:t> Jammu University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ookman Old Style" panose="02050604050505020204" pitchFamily="18" charset="0"/>
              </a:rPr>
              <a:t> Bose Institute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AC2FA4-AC83-E24A-A151-564C6E987117}"/>
              </a:ext>
            </a:extLst>
          </p:cNvPr>
          <p:cNvSpPr txBox="1"/>
          <p:nvPr/>
        </p:nvSpPr>
        <p:spPr>
          <a:xfrm>
            <a:off x="5893660" y="724039"/>
            <a:ext cx="5795767" cy="5632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latin typeface="Bookman Old Style" panose="02050604050505020204" pitchFamily="18" charset="0"/>
              </a:rPr>
              <a:t>Hyperloop Train System</a:t>
            </a:r>
          </a:p>
          <a:p>
            <a:endParaRPr lang="en-IN" sz="1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r>
              <a:rPr lang="en-IN" sz="1600" b="1" dirty="0">
                <a:latin typeface="Bookman Old Style" panose="02050604050505020204" pitchFamily="18" charset="0"/>
              </a:rPr>
              <a:t>Motivation:</a:t>
            </a:r>
            <a:r>
              <a:rPr lang="en-IN" sz="1600" dirty="0">
                <a:latin typeface="Bookman Old Style" panose="02050604050505020204" pitchFamily="18" charset="0"/>
              </a:rPr>
              <a:t> To run users’ analysis in a more automated and efficient way on Grid </a:t>
            </a:r>
          </a:p>
          <a:p>
            <a:pPr>
              <a:lnSpc>
                <a:spcPct val="150000"/>
              </a:lnSpc>
            </a:pPr>
            <a:r>
              <a:rPr lang="en-IN" sz="1600" b="1" dirty="0">
                <a:latin typeface="Bookman Old Style" panose="02050604050505020204" pitchFamily="18" charset="0"/>
              </a:rPr>
              <a:t>Hyperloop train system:</a:t>
            </a:r>
            <a:r>
              <a:rPr lang="en-IN" sz="1600" dirty="0">
                <a:latin typeface="Bookman Old Style" panose="02050604050505020204" pitchFamily="18" charset="0"/>
              </a:rPr>
              <a:t> Built for central operators run by a number of institutes. Full time and efficient operation profited from the institutes in different time zones: America – 1, Europe -2 and </a:t>
            </a:r>
            <a:r>
              <a:rPr lang="en-IN" sz="1600" b="1" dirty="0">
                <a:latin typeface="Bookman Old Style" panose="02050604050505020204" pitchFamily="18" charset="0"/>
              </a:rPr>
              <a:t>Asia -1</a:t>
            </a:r>
          </a:p>
          <a:p>
            <a:r>
              <a:rPr lang="en-IN" sz="1600" b="1" dirty="0">
                <a:latin typeface="Bookman Old Style" panose="02050604050505020204" pitchFamily="18" charset="0"/>
              </a:rPr>
              <a:t>Institute:</a:t>
            </a:r>
          </a:p>
          <a:p>
            <a:r>
              <a:rPr lang="en-IN" sz="1600" b="1" dirty="0">
                <a:latin typeface="Bookman Old Style" panose="02050604050505020204" pitchFamily="18" charset="0"/>
              </a:rPr>
              <a:t>US:</a:t>
            </a:r>
            <a:r>
              <a:rPr lang="en-IN" sz="1600" dirty="0">
                <a:latin typeface="Bookman Old Style" panose="02050604050505020204" pitchFamily="18" charset="0"/>
              </a:rPr>
              <a:t> Lawrence Berkeley National Laboratory Berkeley </a:t>
            </a:r>
          </a:p>
          <a:p>
            <a:r>
              <a:rPr lang="en-IN" sz="1600" dirty="0">
                <a:latin typeface="Bookman Old Style" panose="02050604050505020204" pitchFamily="18" charset="0"/>
              </a:rPr>
              <a:t>        Coordinated by Mateusz Andrzej </a:t>
            </a:r>
            <a:r>
              <a:rPr lang="en-IN" sz="1600" dirty="0" err="1">
                <a:latin typeface="Bookman Old Style" panose="02050604050505020204" pitchFamily="18" charset="0"/>
              </a:rPr>
              <a:t>Ploskon</a:t>
            </a:r>
            <a:r>
              <a:rPr lang="en-IN" sz="1600" dirty="0">
                <a:latin typeface="Bookman Old Style" panose="02050604050505020204" pitchFamily="18" charset="0"/>
              </a:rPr>
              <a:t> </a:t>
            </a:r>
          </a:p>
          <a:p>
            <a:r>
              <a:rPr lang="en-IN" sz="1600" b="1" dirty="0">
                <a:latin typeface="Bookman Old Style" panose="02050604050505020204" pitchFamily="18" charset="0"/>
              </a:rPr>
              <a:t>India:</a:t>
            </a:r>
            <a:r>
              <a:rPr lang="en-IN" sz="1600" dirty="0">
                <a:latin typeface="Bookman Old Style" panose="02050604050505020204" pitchFamily="18" charset="0"/>
              </a:rPr>
              <a:t> </a:t>
            </a:r>
            <a:r>
              <a:rPr lang="en-IN" sz="1600" dirty="0">
                <a:solidFill>
                  <a:srgbClr val="FF0000"/>
                </a:solidFill>
                <a:latin typeface="Bookman Old Style" panose="02050604050505020204" pitchFamily="18" charset="0"/>
              </a:rPr>
              <a:t>National Institute of Science Education and Research (NISER), </a:t>
            </a:r>
            <a:r>
              <a:rPr lang="en-IN" sz="1600" dirty="0">
                <a:latin typeface="Bookman Old Style" panose="02050604050505020204" pitchFamily="18" charset="0"/>
              </a:rPr>
              <a:t>Coordinated by Ranbir Singh</a:t>
            </a:r>
          </a:p>
          <a:p>
            <a:pPr>
              <a:lnSpc>
                <a:spcPct val="150000"/>
              </a:lnSpc>
            </a:pPr>
            <a:r>
              <a:rPr lang="en-IN" sz="1600" b="1" dirty="0">
                <a:latin typeface="Bookman Old Style" panose="02050604050505020204" pitchFamily="18" charset="0"/>
              </a:rPr>
              <a:t>Europe:</a:t>
            </a:r>
            <a:r>
              <a:rPr lang="en-IN" sz="1600" dirty="0">
                <a:latin typeface="Bookman Old Style" panose="02050604050505020204" pitchFamily="18" charset="0"/>
              </a:rPr>
              <a:t> 1. </a:t>
            </a:r>
            <a:r>
              <a:rPr lang="it-IT" sz="1600" dirty="0" err="1">
                <a:latin typeface="Bookman Old Style" panose="02050604050505020204" pitchFamily="18" charset="0"/>
              </a:rPr>
              <a:t>Universita</a:t>
            </a:r>
            <a:r>
              <a:rPr lang="it-IT" sz="1600" dirty="0">
                <a:latin typeface="Bookman Old Style" panose="02050604050505020204" pitchFamily="18" charset="0"/>
              </a:rPr>
              <a:t> degli Studi di Pavia </a:t>
            </a:r>
            <a:r>
              <a:rPr lang="en-IN" sz="1600" dirty="0">
                <a:latin typeface="Bookman Old Style" panose="02050604050505020204" pitchFamily="18" charset="0"/>
              </a:rPr>
              <a:t>Pavia/</a:t>
            </a:r>
          </a:p>
          <a:p>
            <a:pPr>
              <a:lnSpc>
                <a:spcPct val="150000"/>
              </a:lnSpc>
            </a:pPr>
            <a:r>
              <a:rPr lang="en-IN" sz="1600" dirty="0">
                <a:latin typeface="Bookman Old Style" panose="02050604050505020204" pitchFamily="18" charset="0"/>
              </a:rPr>
              <a:t>                  </a:t>
            </a:r>
            <a:r>
              <a:rPr lang="en-IN" sz="1600" dirty="0" err="1">
                <a:latin typeface="Bookman Old Style" panose="02050604050505020204" pitchFamily="18" charset="0"/>
              </a:rPr>
              <a:t>Universita</a:t>
            </a:r>
            <a:r>
              <a:rPr lang="en-IN" sz="1600" dirty="0">
                <a:latin typeface="Bookman Old Style" panose="02050604050505020204" pitchFamily="18" charset="0"/>
              </a:rPr>
              <a:t> di Brescia,  Coordinated by</a:t>
            </a:r>
          </a:p>
          <a:p>
            <a:pPr>
              <a:lnSpc>
                <a:spcPct val="150000"/>
              </a:lnSpc>
            </a:pPr>
            <a:r>
              <a:rPr lang="en-IN" sz="1600" dirty="0">
                <a:latin typeface="Bookman Old Style" panose="02050604050505020204" pitchFamily="18" charset="0"/>
              </a:rPr>
              <a:t>                  Ramona Lea</a:t>
            </a:r>
          </a:p>
          <a:p>
            <a:r>
              <a:rPr lang="en-IN" sz="1600" dirty="0">
                <a:latin typeface="Bookman Old Style" panose="02050604050505020204" pitchFamily="18" charset="0"/>
              </a:rPr>
              <a:t>              2. St. Petersburg State University </a:t>
            </a:r>
          </a:p>
          <a:p>
            <a:r>
              <a:rPr lang="en-IN" sz="1600" dirty="0">
                <a:latin typeface="Bookman Old Style" panose="02050604050505020204" pitchFamily="18" charset="0"/>
              </a:rPr>
              <a:t>                  Coordinated by Igor </a:t>
            </a:r>
            <a:r>
              <a:rPr lang="en-IN" sz="1600" dirty="0" err="1">
                <a:latin typeface="Bookman Old Style" panose="02050604050505020204" pitchFamily="18" charset="0"/>
              </a:rPr>
              <a:t>Altsybeev</a:t>
            </a:r>
            <a:endParaRPr lang="en-IN" sz="1600" dirty="0">
              <a:latin typeface="Bookman Old Style" panose="02050604050505020204" pitchFamily="18" charset="0"/>
            </a:endParaRPr>
          </a:p>
          <a:p>
            <a:endParaRPr lang="en-IN" sz="1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B2D82289-084C-044A-A8E2-EBB63C66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73" y="649287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17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724934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A4A3E-1246-FF43-8AE9-F25F5FD25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556" y="0"/>
            <a:ext cx="10515600" cy="1325563"/>
          </a:xfrm>
        </p:spPr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Outreach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78B2A-176C-C54E-8634-B1DF67F4A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FAA9-9B15-9643-B697-5D0D38B019DF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BB563B-BBCE-474F-97D3-1AFCD576DA53}"/>
              </a:ext>
            </a:extLst>
          </p:cNvPr>
          <p:cNvSpPr txBox="1"/>
          <p:nvPr/>
        </p:nvSpPr>
        <p:spPr>
          <a:xfrm>
            <a:off x="2005229" y="1065819"/>
            <a:ext cx="2393604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India Joined IPPOG</a:t>
            </a:r>
          </a:p>
        </p:txBody>
      </p:sp>
      <p:pic>
        <p:nvPicPr>
          <p:cNvPr id="2050" name="Picture 2" descr="May be an image of 3 people, indoor and text that says 'Mute ATLAS SCX1 Bedangadas Mohanty'">
            <a:extLst>
              <a:ext uri="{FF2B5EF4-FFF2-40B4-BE49-F238E27FC236}">
                <a16:creationId xmlns:a16="http://schemas.microsoft.com/office/drawing/2014/main" id="{2B102AA8-0CBA-B743-AEEE-F13F3664A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50" y="1648932"/>
            <a:ext cx="6065943" cy="187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86B885-F2D0-FD49-8CDD-86628657D4CA}"/>
              </a:ext>
            </a:extLst>
          </p:cNvPr>
          <p:cNvSpPr txBox="1"/>
          <p:nvPr/>
        </p:nvSpPr>
        <p:spPr>
          <a:xfrm>
            <a:off x="2144200" y="3745720"/>
            <a:ext cx="224933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Organizing Events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8FD1D7-4502-2241-A7F5-23D30D07D683}"/>
              </a:ext>
            </a:extLst>
          </p:cNvPr>
          <p:cNvSpPr txBox="1"/>
          <p:nvPr/>
        </p:nvSpPr>
        <p:spPr>
          <a:xfrm>
            <a:off x="7796085" y="184638"/>
            <a:ext cx="419537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Writing popular articles (examples)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2E07D1-3438-A742-A065-32FC69E6DCD8}"/>
              </a:ext>
            </a:extLst>
          </p:cNvPr>
          <p:cNvGrpSpPr/>
          <p:nvPr/>
        </p:nvGrpSpPr>
        <p:grpSpPr>
          <a:xfrm>
            <a:off x="273616" y="4311967"/>
            <a:ext cx="2701925" cy="1612265"/>
            <a:chOff x="0" y="1"/>
            <a:chExt cx="2562859" cy="1319533"/>
          </a:xfrm>
        </p:grpSpPr>
        <p:pic>
          <p:nvPicPr>
            <p:cNvPr id="11" name="Content Placeholder 4" descr="Text&#10;&#10;Description automatically generated">
              <a:extLst>
                <a:ext uri="{FF2B5EF4-FFF2-40B4-BE49-F238E27FC236}">
                  <a16:creationId xmlns:a16="http://schemas.microsoft.com/office/drawing/2014/main" id="{293F5A26-0D78-8042-A967-960018427A13}"/>
                </a:ext>
              </a:extLst>
            </p:cNvPr>
            <p:cNvPicPr/>
            <p:nvPr/>
          </p:nvPicPr>
          <p:blipFill rotWithShape="1">
            <a:blip r:embed="rId3"/>
            <a:srcRect t="1147"/>
            <a:stretch/>
          </p:blipFill>
          <p:spPr bwMode="auto">
            <a:xfrm>
              <a:off x="0" y="1"/>
              <a:ext cx="2562859" cy="659131"/>
            </a:xfrm>
            <a:prstGeom prst="rect">
              <a:avLst/>
            </a:prstGeom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 descr="A picture containing person, outdoor, bag, coat&#10;&#10;Description automatically generated">
              <a:extLst>
                <a:ext uri="{FF2B5EF4-FFF2-40B4-BE49-F238E27FC236}">
                  <a16:creationId xmlns:a16="http://schemas.microsoft.com/office/drawing/2014/main" id="{EF947136-C429-0043-9663-3BAFFFDFE7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r:link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9134"/>
              <a:ext cx="660400" cy="66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A person smiling for the camera&#10;&#10;Description automatically generated with low confidence">
              <a:extLst>
                <a:ext uri="{FF2B5EF4-FFF2-40B4-BE49-F238E27FC236}">
                  <a16:creationId xmlns:a16="http://schemas.microsoft.com/office/drawing/2014/main" id="{672098C1-FDC0-5043-BC1D-411AD1B3D8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r:link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092" y="659134"/>
              <a:ext cx="660400" cy="66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 descr="A picture containing person, smiling, posing&#10;&#10;Description automatically generated">
              <a:extLst>
                <a:ext uri="{FF2B5EF4-FFF2-40B4-BE49-F238E27FC236}">
                  <a16:creationId xmlns:a16="http://schemas.microsoft.com/office/drawing/2014/main" id="{7B0DC35F-8D47-8649-8087-122EF2C506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r:link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059" y="649605"/>
              <a:ext cx="660400" cy="66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A picture containing person, standing, blue&#10;&#10;Description automatically generated">
              <a:extLst>
                <a:ext uri="{FF2B5EF4-FFF2-40B4-BE49-F238E27FC236}">
                  <a16:creationId xmlns:a16="http://schemas.microsoft.com/office/drawing/2014/main" id="{C81FCAFC-0EBB-0849-860F-A81AAB1DB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r:link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2459" y="649605"/>
              <a:ext cx="660400" cy="66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2C6B430-37A7-EE49-A57E-9E9B9DF1C89C}"/>
              </a:ext>
            </a:extLst>
          </p:cNvPr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77" b="36734"/>
          <a:stretch/>
        </p:blipFill>
        <p:spPr bwMode="auto">
          <a:xfrm>
            <a:off x="3184167" y="4287068"/>
            <a:ext cx="3188335" cy="1750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CFEB771-9971-454B-822E-6EED6846F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177" y="649964"/>
            <a:ext cx="2930610" cy="414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22FCB91C-7BC5-F44B-9424-7736E1816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621" y="649963"/>
            <a:ext cx="2930610" cy="414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5267BBB7-20A5-E042-B83A-8712D5426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14" y="4608186"/>
            <a:ext cx="3188335" cy="211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C9CBFF-EF1A-2146-A371-1766D784EBCC}"/>
              </a:ext>
            </a:extLst>
          </p:cNvPr>
          <p:cNvSpPr/>
          <p:nvPr/>
        </p:nvSpPr>
        <p:spPr>
          <a:xfrm>
            <a:off x="3787558" y="6366726"/>
            <a:ext cx="4552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00" dirty="0">
                <a:latin typeface="Bookman Old Style" panose="02050604050505020204" pitchFamily="18" charset="0"/>
              </a:rPr>
              <a:t>DG CERN at Vigyan </a:t>
            </a:r>
            <a:r>
              <a:rPr lang="en-IN" sz="1600" dirty="0" err="1">
                <a:latin typeface="Bookman Old Style" panose="02050604050505020204" pitchFamily="18" charset="0"/>
              </a:rPr>
              <a:t>Samagam</a:t>
            </a:r>
            <a:r>
              <a:rPr lang="en-IN" sz="1600" dirty="0">
                <a:latin typeface="Bookman Old Style" panose="02050604050505020204" pitchFamily="18" charset="0"/>
              </a:rPr>
              <a:t>, Bangalore</a:t>
            </a:r>
          </a:p>
        </p:txBody>
      </p:sp>
      <p:sp>
        <p:nvSpPr>
          <p:cNvPr id="29" name="Slide Number Placeholder 7">
            <a:extLst>
              <a:ext uri="{FF2B5EF4-FFF2-40B4-BE49-F238E27FC236}">
                <a16:creationId xmlns:a16="http://schemas.microsoft.com/office/drawing/2014/main" id="{5FDA260D-F9F6-814F-9FF9-E9D03B6914E7}"/>
              </a:ext>
            </a:extLst>
          </p:cNvPr>
          <p:cNvSpPr txBox="1">
            <a:spLocks/>
          </p:cNvSpPr>
          <p:nvPr/>
        </p:nvSpPr>
        <p:spPr>
          <a:xfrm>
            <a:off x="9200273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pPr/>
              <a:t>18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1552007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0" name="Picture 2" descr="Big data, big grid">
            <a:extLst>
              <a:ext uri="{FF2B5EF4-FFF2-40B4-BE49-F238E27FC236}">
                <a16:creationId xmlns:a16="http://schemas.microsoft.com/office/drawing/2014/main" id="{A53F53E1-707F-CF4A-B687-AAAA68C391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3" b="12240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71783B-4CEC-5349-9236-0D5211586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  <a:latin typeface="Bookman Old Style" panose="02050604050505020204" pitchFamily="18" charset="0"/>
              </a:rPr>
              <a:t>Worldwide LHC Computing Grid and India</a:t>
            </a:r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31BEF9E0-862C-8343-BE66-6D09AD99C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310312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19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1998568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3378-92E8-B348-8F7E-51D5070C7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957" y="52929"/>
            <a:ext cx="10515600" cy="920750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Bookman Old Style" panose="02050604050505020204" pitchFamily="18" charset="0"/>
              </a:rPr>
              <a:t>India-ALICE@CERN-LHC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8217F0-AF7D-F244-A063-890643073315}"/>
              </a:ext>
            </a:extLst>
          </p:cNvPr>
          <p:cNvSpPr txBox="1"/>
          <p:nvPr/>
        </p:nvSpPr>
        <p:spPr>
          <a:xfrm>
            <a:off x="4868626" y="5569545"/>
            <a:ext cx="3119186" cy="92333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India-ALICE@CERN-LHC funded by  DAE-India and DST-India</a:t>
            </a:r>
          </a:p>
        </p:txBody>
      </p:sp>
      <p:pic>
        <p:nvPicPr>
          <p:cNvPr id="16386" name="Picture 2" descr="Department of Atomic Energy - Wikipedia">
            <a:extLst>
              <a:ext uri="{FF2B5EF4-FFF2-40B4-BE49-F238E27FC236}">
                <a16:creationId xmlns:a16="http://schemas.microsoft.com/office/drawing/2014/main" id="{CE1EA7B4-5D24-D844-928B-17E05F03A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922" y="5366147"/>
            <a:ext cx="1309290" cy="130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dst-logo | msmefoundation, MSME Cluster- Cluster India, MSME Clusters">
            <a:extLst>
              <a:ext uri="{FF2B5EF4-FFF2-40B4-BE49-F238E27FC236}">
                <a16:creationId xmlns:a16="http://schemas.microsoft.com/office/drawing/2014/main" id="{F81BE67D-D431-4840-9014-415157981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569" y="5383546"/>
            <a:ext cx="1486833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Logo of the ALICE Experiment - CERN Document Server">
            <a:extLst>
              <a:ext uri="{FF2B5EF4-FFF2-40B4-BE49-F238E27FC236}">
                <a16:creationId xmlns:a16="http://schemas.microsoft.com/office/drawing/2014/main" id="{F734198C-BB8A-F14E-BBAA-0BA71AA4D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308" y="5769151"/>
            <a:ext cx="762766" cy="103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CERN - Wikipedia">
            <a:extLst>
              <a:ext uri="{FF2B5EF4-FFF2-40B4-BE49-F238E27FC236}">
                <a16:creationId xmlns:a16="http://schemas.microsoft.com/office/drawing/2014/main" id="{494569D0-3D3C-7C4A-826A-2D0E124C2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47" y="5659211"/>
            <a:ext cx="1198789" cy="11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EGI | WLCG">
            <a:extLst>
              <a:ext uri="{FF2B5EF4-FFF2-40B4-BE49-F238E27FC236}">
                <a16:creationId xmlns:a16="http://schemas.microsoft.com/office/drawing/2014/main" id="{826197DF-72E4-1C4C-A690-761E82265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079" y="5742417"/>
            <a:ext cx="1306542" cy="106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9E2132-CD5E-4241-AE9C-C5DD2A825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73" y="649287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2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021348-EEF9-6E48-AAAE-4BE04E81EBA1}"/>
              </a:ext>
            </a:extLst>
          </p:cNvPr>
          <p:cNvSpPr txBox="1"/>
          <p:nvPr/>
        </p:nvSpPr>
        <p:spPr>
          <a:xfrm>
            <a:off x="238990" y="5125830"/>
            <a:ext cx="4437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latin typeface="Bookman Old Style" panose="02050604050505020204" pitchFamily="18" charset="0"/>
              </a:rPr>
              <a:t>India is Associate Member of 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71C79F-8E89-E84A-A2D1-38BCDD4519C8}"/>
              </a:ext>
            </a:extLst>
          </p:cNvPr>
          <p:cNvSpPr txBox="1"/>
          <p:nvPr/>
        </p:nvSpPr>
        <p:spPr>
          <a:xfrm>
            <a:off x="118987" y="1227675"/>
            <a:ext cx="6374804" cy="37856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ookman Old Style" panose="02050604050505020204" pitchFamily="18" charset="0"/>
              </a:rPr>
              <a:t>Outline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Physics Goals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Institutes/Universities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Publications and Human Resource Developments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Scientific assignments/managements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Contribution to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Industry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Summary of contributions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Other recent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Contribution to WLCG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Outlook</a:t>
            </a:r>
          </a:p>
        </p:txBody>
      </p:sp>
      <p:pic>
        <p:nvPicPr>
          <p:cNvPr id="17" name="Picture 16" descr="Text, letter&#10;&#10;Description automatically generated">
            <a:extLst>
              <a:ext uri="{FF2B5EF4-FFF2-40B4-BE49-F238E27FC236}">
                <a16:creationId xmlns:a16="http://schemas.microsoft.com/office/drawing/2014/main" id="{13C4E248-48E6-394A-B3FE-0A5E461CAB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0669" y="1474454"/>
            <a:ext cx="2542714" cy="3616844"/>
          </a:xfrm>
          <a:prstGeom prst="rect">
            <a:avLst/>
          </a:prstGeom>
        </p:spPr>
      </p:pic>
      <p:pic>
        <p:nvPicPr>
          <p:cNvPr id="18" name="Picture 17" descr="Diagram, engineering drawing&#10;&#10;Description automatically generated">
            <a:extLst>
              <a:ext uri="{FF2B5EF4-FFF2-40B4-BE49-F238E27FC236}">
                <a16:creationId xmlns:a16="http://schemas.microsoft.com/office/drawing/2014/main" id="{9F6AB946-8A15-544E-91C2-FA256F9E37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7118398" y="2673738"/>
            <a:ext cx="2026124" cy="2947540"/>
          </a:xfrm>
          <a:prstGeom prst="rect">
            <a:avLst/>
          </a:prstGeom>
        </p:spPr>
      </p:pic>
      <p:pic>
        <p:nvPicPr>
          <p:cNvPr id="19" name="Picture 18" descr="Diagram, text, letter&#10;&#10;Description automatically generated">
            <a:extLst>
              <a:ext uri="{FF2B5EF4-FFF2-40B4-BE49-F238E27FC236}">
                <a16:creationId xmlns:a16="http://schemas.microsoft.com/office/drawing/2014/main" id="{5858CABB-E57E-2048-B643-932CEA0D6B6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5628" b="43827"/>
          <a:stretch/>
        </p:blipFill>
        <p:spPr>
          <a:xfrm>
            <a:off x="6911748" y="848169"/>
            <a:ext cx="2693482" cy="2234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48947E-DAAD-4C46-A951-3A4D4C2D7371}"/>
              </a:ext>
            </a:extLst>
          </p:cNvPr>
          <p:cNvSpPr txBox="1"/>
          <p:nvPr/>
        </p:nvSpPr>
        <p:spPr>
          <a:xfrm>
            <a:off x="9638039" y="777512"/>
            <a:ext cx="249534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India founding member of ALICE</a:t>
            </a:r>
          </a:p>
        </p:txBody>
      </p:sp>
    </p:spTree>
    <p:extLst>
      <p:ext uri="{BB962C8B-B14F-4D97-AF65-F5344CB8AC3E}">
        <p14:creationId xmlns:p14="http://schemas.microsoft.com/office/powerpoint/2010/main" val="1324628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AE8BBA-8F0E-AB40-94A8-E853886C8159}"/>
              </a:ext>
            </a:extLst>
          </p:cNvPr>
          <p:cNvSpPr/>
          <p:nvPr/>
        </p:nvSpPr>
        <p:spPr>
          <a:xfrm>
            <a:off x="164380" y="6425887"/>
            <a:ext cx="373692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 dirty="0">
                <a:latin typeface="Bookman Old Style" panose="02050604050505020204" pitchFamily="18" charset="0"/>
              </a:rPr>
              <a:t>Source: https://</a:t>
            </a:r>
            <a:r>
              <a:rPr lang="en-US" sz="1100" i="1" dirty="0" err="1">
                <a:latin typeface="Bookman Old Style" panose="02050604050505020204" pitchFamily="18" charset="0"/>
              </a:rPr>
              <a:t>wlcg-public.web.cern.ch</a:t>
            </a:r>
            <a:r>
              <a:rPr lang="en-US" sz="1100" i="1" dirty="0">
                <a:latin typeface="Bookman Old Style" panose="02050604050505020204" pitchFamily="18" charset="0"/>
              </a:rPr>
              <a:t>/tier-</a:t>
            </a:r>
            <a:r>
              <a:rPr lang="en-US" sz="1100" i="1" dirty="0" err="1">
                <a:latin typeface="Bookman Old Style" panose="02050604050505020204" pitchFamily="18" charset="0"/>
              </a:rPr>
              <a:t>centres</a:t>
            </a:r>
            <a:endParaRPr lang="en-US" sz="1100" i="1" dirty="0">
              <a:latin typeface="Bookman Old Style" panose="02050604050505020204" pitchFamily="18" charset="0"/>
            </a:endParaRPr>
          </a:p>
        </p:txBody>
      </p:sp>
      <p:pic>
        <p:nvPicPr>
          <p:cNvPr id="6146" name="Picture 2" descr="WLCG Tiers">
            <a:extLst>
              <a:ext uri="{FF2B5EF4-FFF2-40B4-BE49-F238E27FC236}">
                <a16:creationId xmlns:a16="http://schemas.microsoft.com/office/drawing/2014/main" id="{68BE7A20-89B9-F248-8381-85DAA30AC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866" y="1142553"/>
            <a:ext cx="3901918" cy="365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A968D33-00AA-9C4E-9C74-87AD61E30498}"/>
              </a:ext>
            </a:extLst>
          </p:cNvPr>
          <p:cNvSpPr/>
          <p:nvPr/>
        </p:nvSpPr>
        <p:spPr>
          <a:xfrm>
            <a:off x="3815052" y="436483"/>
            <a:ext cx="8243887" cy="59093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b="1" dirty="0">
                <a:latin typeface="Bookman Old Style" panose="02050604050505020204" pitchFamily="18" charset="0"/>
              </a:rPr>
              <a:t>Tier-0: CERN Data Centre </a:t>
            </a:r>
            <a:r>
              <a:rPr lang="en-IN" dirty="0">
                <a:latin typeface="Bookman Old Style" panose="02050604050505020204" pitchFamily="18" charset="0"/>
              </a:rPr>
              <a:t>has all data from the LHC but provides only 20% of the total compute capacity. Responsible for the safe-keeping of the raw data, first pass reconstruction, distribution of raw data and reconstruction output to the Tier 1s.</a:t>
            </a:r>
          </a:p>
          <a:p>
            <a:endParaRPr lang="en-IN" dirty="0">
              <a:latin typeface="Bookman Old Style" panose="02050604050505020204" pitchFamily="18" charset="0"/>
            </a:endParaRPr>
          </a:p>
          <a:p>
            <a:r>
              <a:rPr lang="en-IN" b="1" dirty="0">
                <a:latin typeface="Bookman Old Style" panose="02050604050505020204" pitchFamily="18" charset="0"/>
              </a:rPr>
              <a:t>Tier 1: Thirteen large computer centres</a:t>
            </a:r>
            <a:r>
              <a:rPr lang="en-IN" dirty="0">
                <a:latin typeface="Bookman Old Style" panose="02050604050505020204" pitchFamily="18" charset="0"/>
              </a:rPr>
              <a:t> with sufficient storage capacity and with round-the-clock support for the Grid. Responsible for the safe-keeping of a proportional share of raw and reconstructed data, large-scale reprocessing and safe-keeping of corresponding output, distribution of data to Tier 2s and safe-keeping of a share of simulated data produced at these Tier 2s.</a:t>
            </a:r>
          </a:p>
          <a:p>
            <a:endParaRPr lang="en-IN" dirty="0">
              <a:latin typeface="Bookman Old Style" panose="02050604050505020204" pitchFamily="18" charset="0"/>
            </a:endParaRPr>
          </a:p>
          <a:p>
            <a:r>
              <a:rPr lang="en-IN" b="1" dirty="0">
                <a:solidFill>
                  <a:srgbClr val="004DF0"/>
                </a:solidFill>
                <a:latin typeface="Bookman Old Style" panose="02050604050505020204" pitchFamily="18" charset="0"/>
              </a:rPr>
              <a:t>Tier 2: Universities and other scientific institutes, t</a:t>
            </a:r>
            <a:r>
              <a:rPr lang="en-IN" dirty="0">
                <a:solidFill>
                  <a:srgbClr val="004DF0"/>
                </a:solidFill>
                <a:latin typeface="Bookman Old Style" panose="02050604050505020204" pitchFamily="18" charset="0"/>
              </a:rPr>
              <a:t>hey handle analysis requirements and proportional share of simulated event production and reconstruction. There are currently around 160 Tier 2 sites covering most of the globe.</a:t>
            </a:r>
          </a:p>
          <a:p>
            <a:endParaRPr lang="en-IN" dirty="0">
              <a:solidFill>
                <a:srgbClr val="004DF0"/>
              </a:solidFill>
              <a:latin typeface="Bookman Old Style" panose="02050604050505020204" pitchFamily="18" charset="0"/>
            </a:endParaRPr>
          </a:p>
          <a:p>
            <a:r>
              <a:rPr lang="en-IN" b="1" dirty="0">
                <a:solidFill>
                  <a:srgbClr val="004DF0"/>
                </a:solidFill>
                <a:latin typeface="Bookman Old Style" panose="02050604050505020204" pitchFamily="18" charset="0"/>
              </a:rPr>
              <a:t>Tier 3</a:t>
            </a:r>
          </a:p>
          <a:p>
            <a:r>
              <a:rPr lang="en-IN" dirty="0">
                <a:solidFill>
                  <a:srgbClr val="004DF0"/>
                </a:solidFill>
                <a:latin typeface="Bookman Old Style" panose="02050604050505020204" pitchFamily="18" charset="0"/>
              </a:rPr>
              <a:t>Individual scientists will access these facilities through local computing resources. There is no formal engagement between WLCG and Tier 3 resources.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40FD9F-2E2F-3E44-9A65-0C71914D6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5739" y="6322372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20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645229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B2E48CB3-041B-444F-B014-43AD1A8E4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8078"/>
            <a:ext cx="12192000" cy="446851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0237FD-E85F-BC49-93E5-55A0EDF9DCCC}"/>
              </a:ext>
            </a:extLst>
          </p:cNvPr>
          <p:cNvSpPr/>
          <p:nvPr/>
        </p:nvSpPr>
        <p:spPr>
          <a:xfrm>
            <a:off x="8146473" y="3788215"/>
            <a:ext cx="3714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India has 2 Tier-2 </a:t>
            </a:r>
            <a:r>
              <a:rPr lang="en-US" i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centres</a:t>
            </a:r>
            <a:r>
              <a:rPr lang="en-US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</a:p>
          <a:p>
            <a:r>
              <a:rPr lang="en-US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VECC, Kolkata for ALICE </a:t>
            </a:r>
          </a:p>
          <a:p>
            <a:r>
              <a:rPr lang="en-US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TIFR, Mumbai  for CMS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BF5F2D-9490-E54A-9B24-850E2C5CE5B4}"/>
              </a:ext>
            </a:extLst>
          </p:cNvPr>
          <p:cNvSpPr txBox="1"/>
          <p:nvPr/>
        </p:nvSpPr>
        <p:spPr>
          <a:xfrm>
            <a:off x="2716712" y="135990"/>
            <a:ext cx="9065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Bookman Old Style" panose="02050604050505020204" pitchFamily="18" charset="0"/>
              </a:rPr>
              <a:t>India-ALICE and Grid Computing-LHC 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2EDF4A95-6A4A-814C-9E98-0CA63901A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631" y="5396390"/>
            <a:ext cx="4120737" cy="13256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WenQuanYi Zen Hei Sharp" charset="0"/>
                <a:cs typeface="WenQuanYi Zen Hei Sharp" charset="0"/>
              </a:defRPr>
            </a:lvl9pPr>
          </a:lstStyle>
          <a:p>
            <a:pPr>
              <a:buClrTx/>
              <a:defRPr/>
            </a:pPr>
            <a:r>
              <a:rPr lang="en-US" altLang="en-US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Resources for ALICE in 2021</a:t>
            </a:r>
          </a:p>
          <a:p>
            <a:pPr>
              <a:buClrTx/>
              <a:defRPr/>
            </a:pPr>
            <a:r>
              <a:rPr lang="en-US" altLang="en-US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Total cores = 3976 (HT)</a:t>
            </a:r>
          </a:p>
          <a:p>
            <a:r>
              <a:rPr lang="en-IN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Total storage = 1.28 PB</a:t>
            </a:r>
          </a:p>
          <a:p>
            <a:r>
              <a:rPr lang="en-IN" altLang="en-US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Network 10 </a:t>
            </a:r>
            <a:r>
              <a:rPr lang="en-IN" altLang="en-US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Gbps</a:t>
            </a:r>
            <a:endParaRPr lang="en-US" altLang="en-US" sz="2000" dirty="0">
              <a:solidFill>
                <a:schemeClr val="tx1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88FB6AB4-B0B7-4042-8110-F44AB79B2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4420" y="624391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21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2260329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D47F22ED-3A55-4EDE-A5A8-163D82B09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84EE59-3061-456B-9FB5-98A8E0E74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39326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E07B5E-9FB5-4C91-8BE4-6167EB58D0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39326" y="1410083"/>
            <a:ext cx="6858000" cy="4037834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524947-EB09-4DD9-973B-9F75BBCD7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26611" y="3576013"/>
            <a:ext cx="2526132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30C8E25-2DD1-45C6-9F04-0F0CBF6660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3" y="1396067"/>
            <a:ext cx="6858000" cy="4037833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C57EA3C-C239-4132-A618-5CBE9F896B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8268" y="982780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29C7F1-60F0-BD4A-B487-5625E6E9F209}"/>
              </a:ext>
            </a:extLst>
          </p:cNvPr>
          <p:cNvSpPr txBox="1"/>
          <p:nvPr/>
        </p:nvSpPr>
        <p:spPr>
          <a:xfrm>
            <a:off x="135883" y="456345"/>
            <a:ext cx="3809757" cy="4851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chemeClr val="bg1"/>
                </a:solidFill>
                <a:latin typeface="Bookman Old Style" panose="02050604050505020204" pitchFamily="18" charset="0"/>
              </a:rPr>
              <a:t>Evolution with time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chemeClr val="bg1"/>
                </a:solidFill>
                <a:latin typeface="Bookman Old Style" panose="02050604050505020204" pitchFamily="18" charset="0"/>
              </a:rPr>
              <a:t>(2002 – 2021)  - example (VECC, Kolkata)</a:t>
            </a:r>
            <a:endParaRPr lang="en-US" sz="4000" dirty="0">
              <a:solidFill>
                <a:schemeClr val="bg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grpSp>
        <p:nvGrpSpPr>
          <p:cNvPr id="19" name="Group 1">
            <a:extLst>
              <a:ext uri="{FF2B5EF4-FFF2-40B4-BE49-F238E27FC236}">
                <a16:creationId xmlns:a16="http://schemas.microsoft.com/office/drawing/2014/main" id="{8F21B412-0529-2C46-857F-9A8A4E5034D7}"/>
              </a:ext>
            </a:extLst>
          </p:cNvPr>
          <p:cNvGrpSpPr>
            <a:grpSpLocks/>
          </p:cNvGrpSpPr>
          <p:nvPr/>
        </p:nvGrpSpPr>
        <p:grpSpPr bwMode="auto">
          <a:xfrm>
            <a:off x="4107482" y="459608"/>
            <a:ext cx="7948634" cy="6427595"/>
            <a:chOff x="-165" y="212"/>
            <a:chExt cx="6041" cy="4203"/>
          </a:xfrm>
        </p:grpSpPr>
        <p:grpSp>
          <p:nvGrpSpPr>
            <p:cNvPr id="20" name="Group 2">
              <a:extLst>
                <a:ext uri="{FF2B5EF4-FFF2-40B4-BE49-F238E27FC236}">
                  <a16:creationId xmlns:a16="http://schemas.microsoft.com/office/drawing/2014/main" id="{34538FA4-4F4B-E844-868B-0FA618EA60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65" y="212"/>
              <a:ext cx="6041" cy="4203"/>
              <a:chOff x="-165" y="212"/>
              <a:chExt cx="6041" cy="4203"/>
            </a:xfrm>
          </p:grpSpPr>
          <p:sp>
            <p:nvSpPr>
              <p:cNvPr id="28" name="Rectangle 3">
                <a:extLst>
                  <a:ext uri="{FF2B5EF4-FFF2-40B4-BE49-F238E27FC236}">
                    <a16:creationId xmlns:a16="http://schemas.microsoft.com/office/drawing/2014/main" id="{E4D1E5E9-F1F6-D541-9FF0-72A294169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" y="251"/>
                <a:ext cx="5486" cy="37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30" name="Group 4">
                <a:extLst>
                  <a:ext uri="{FF2B5EF4-FFF2-40B4-BE49-F238E27FC236}">
                    <a16:creationId xmlns:a16="http://schemas.microsoft.com/office/drawing/2014/main" id="{9E3AF9AF-E8D1-7C4D-8DA5-11F6919408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" y="261"/>
                <a:ext cx="1583" cy="555"/>
                <a:chOff x="53" y="261"/>
                <a:chExt cx="1583" cy="555"/>
              </a:xfrm>
            </p:grpSpPr>
            <p:pic>
              <p:nvPicPr>
                <p:cNvPr id="70" name="Picture 5">
                  <a:extLst>
                    <a:ext uri="{FF2B5EF4-FFF2-40B4-BE49-F238E27FC236}">
                      <a16:creationId xmlns:a16="http://schemas.microsoft.com/office/drawing/2014/main" id="{D61B928D-4C90-E741-99F2-6E6329A3C8E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" y="261"/>
                  <a:ext cx="1583" cy="5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71" name="Text Box 6">
                  <a:extLst>
                    <a:ext uri="{FF2B5EF4-FFF2-40B4-BE49-F238E27FC236}">
                      <a16:creationId xmlns:a16="http://schemas.microsoft.com/office/drawing/2014/main" id="{E8EFE5C9-AD68-CE41-BC44-C16EC341BD0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1" y="275"/>
                  <a:ext cx="1501" cy="4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5080" tIns="55080" rIns="55080" bIns="5508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2002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2 Desktop Machine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512MB HD in Desktop Machine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128Kbps network shared link</a:t>
                  </a:r>
                </a:p>
              </p:txBody>
            </p:sp>
          </p:grp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id="{93EC4243-29CD-C54D-A7F9-60A056B0C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6" y="353"/>
                <a:ext cx="427" cy="204"/>
              </a:xfrm>
              <a:custGeom>
                <a:avLst/>
                <a:gdLst>
                  <a:gd name="G0" fmla="+- 16989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2417 0 0"/>
                  <a:gd name="G7" fmla="+- 16989 0 0"/>
                  <a:gd name="T0" fmla="*/ 0 w 352730"/>
                  <a:gd name="T1" fmla="*/ 82526 h 412628"/>
                  <a:gd name="T2" fmla="*/ 176365 w 352730"/>
                  <a:gd name="T3" fmla="*/ 82526 h 412628"/>
                  <a:gd name="T4" fmla="*/ 176365 w 352730"/>
                  <a:gd name="T5" fmla="*/ 0 h 412628"/>
                  <a:gd name="T6" fmla="*/ 352730 w 352730"/>
                  <a:gd name="T7" fmla="*/ 206314 h 412628"/>
                  <a:gd name="T8" fmla="*/ 176365 w 352730"/>
                  <a:gd name="T9" fmla="*/ 412628 h 412628"/>
                  <a:gd name="T10" fmla="*/ 176365 w 352730"/>
                  <a:gd name="T11" fmla="*/ 330102 h 412628"/>
                  <a:gd name="T12" fmla="*/ 0 w 352730"/>
                  <a:gd name="T13" fmla="*/ 330102 h 412628"/>
                  <a:gd name="T14" fmla="*/ 0 w 352730"/>
                  <a:gd name="T15" fmla="*/ 82526 h 412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2730" h="412628">
                    <a:moveTo>
                      <a:pt x="0" y="82526"/>
                    </a:moveTo>
                    <a:lnTo>
                      <a:pt x="176365" y="82526"/>
                    </a:lnTo>
                    <a:lnTo>
                      <a:pt x="176365" y="0"/>
                    </a:lnTo>
                    <a:lnTo>
                      <a:pt x="352730" y="206314"/>
                    </a:lnTo>
                    <a:lnTo>
                      <a:pt x="176365" y="412628"/>
                    </a:lnTo>
                    <a:lnTo>
                      <a:pt x="176365" y="330102"/>
                    </a:lnTo>
                    <a:lnTo>
                      <a:pt x="0" y="330102"/>
                    </a:lnTo>
                    <a:lnTo>
                      <a:pt x="0" y="8252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F5F5"/>
                  </a:gs>
                  <a:gs pos="100000">
                    <a:srgbClr val="DADADA"/>
                  </a:gs>
                </a:gsLst>
                <a:lin ang="5400000" scaled="1"/>
              </a:gradFill>
              <a:ln>
                <a:noFill/>
              </a:ln>
              <a:effectLst>
                <a:outerShdw dist="20160" dir="5400000" algn="ctr" rotWithShape="0">
                  <a:srgbClr val="000000">
                    <a:alpha val="38034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34" name="Group 8">
                <a:extLst>
                  <a:ext uri="{FF2B5EF4-FFF2-40B4-BE49-F238E27FC236}">
                    <a16:creationId xmlns:a16="http://schemas.microsoft.com/office/drawing/2014/main" id="{125AFB9F-B69F-504C-8690-24D78412BC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3" y="218"/>
                <a:ext cx="1303" cy="563"/>
                <a:chOff x="2163" y="218"/>
                <a:chExt cx="1303" cy="563"/>
              </a:xfrm>
            </p:grpSpPr>
            <p:pic>
              <p:nvPicPr>
                <p:cNvPr id="68" name="Picture 9">
                  <a:extLst>
                    <a:ext uri="{FF2B5EF4-FFF2-40B4-BE49-F238E27FC236}">
                      <a16:creationId xmlns:a16="http://schemas.microsoft.com/office/drawing/2014/main" id="{DA86D2C6-0F9E-D244-BE3D-A3E92DE413D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63" y="218"/>
                  <a:ext cx="1303" cy="5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9" name="Text Box 10">
                  <a:extLst>
                    <a:ext uri="{FF2B5EF4-FFF2-40B4-BE49-F238E27FC236}">
                      <a16:creationId xmlns:a16="http://schemas.microsoft.com/office/drawing/2014/main" id="{E6E55EE9-2C98-054B-99C6-E901B2A39A2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23" y="275"/>
                  <a:ext cx="1223" cy="4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2003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2 Tower Like Servers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40GB as DAS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512Kbps Network</a:t>
                  </a:r>
                </a:p>
              </p:txBody>
            </p:sp>
          </p:grpSp>
          <p:grpSp>
            <p:nvGrpSpPr>
              <p:cNvPr id="35" name="Group 11">
                <a:extLst>
                  <a:ext uri="{FF2B5EF4-FFF2-40B4-BE49-F238E27FC236}">
                    <a16:creationId xmlns:a16="http://schemas.microsoft.com/office/drawing/2014/main" id="{91AA35BF-67BD-534C-81EF-6C7229F26C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72" y="212"/>
                <a:ext cx="1451" cy="565"/>
                <a:chOff x="4172" y="212"/>
                <a:chExt cx="1451" cy="565"/>
              </a:xfrm>
            </p:grpSpPr>
            <p:pic>
              <p:nvPicPr>
                <p:cNvPr id="66" name="Picture 12">
                  <a:extLst>
                    <a:ext uri="{FF2B5EF4-FFF2-40B4-BE49-F238E27FC236}">
                      <a16:creationId xmlns:a16="http://schemas.microsoft.com/office/drawing/2014/main" id="{57D36C2B-C049-C84A-A12B-420339E1480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72" y="214"/>
                  <a:ext cx="1451" cy="5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7" name="Text Box 13">
                  <a:extLst>
                    <a:ext uri="{FF2B5EF4-FFF2-40B4-BE49-F238E27FC236}">
                      <a16:creationId xmlns:a16="http://schemas.microsoft.com/office/drawing/2014/main" id="{93C03066-FF20-764B-8739-2B48C33F63F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216" y="212"/>
                  <a:ext cx="1375" cy="4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388"/>
                    </a:spcAft>
                    <a:buClrTx/>
                    <a:buFontTx/>
                    <a:buNone/>
                  </a:pPr>
                  <a:r>
                    <a:rPr lang="en-US" altLang="en-US" sz="900">
                      <a:solidFill>
                        <a:srgbClr val="000000"/>
                      </a:solidFill>
                    </a:rPr>
                    <a:t>2004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63"/>
                    </a:spcAft>
                    <a:buFont typeface="Arial" charset="0"/>
                    <a:buChar char="•"/>
                  </a:pPr>
                  <a:r>
                    <a:rPr lang="en-US" altLang="en-US" sz="900">
                      <a:solidFill>
                        <a:srgbClr val="000000"/>
                      </a:solidFill>
                    </a:rPr>
                    <a:t>9  HP 1U Servers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63"/>
                    </a:spcAft>
                    <a:buFont typeface="Arial" charset="0"/>
                    <a:buChar char="•"/>
                  </a:pPr>
                  <a:r>
                    <a:rPr lang="en-US" altLang="en-US" sz="900">
                      <a:solidFill>
                        <a:srgbClr val="000000"/>
                      </a:solidFill>
                    </a:rPr>
                    <a:t>400GB in HP MSA 500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63"/>
                    </a:spcAft>
                    <a:buFont typeface="Arial" charset="0"/>
                    <a:buChar char="•"/>
                  </a:pPr>
                  <a:r>
                    <a:rPr lang="en-US" altLang="en-US" sz="900">
                      <a:solidFill>
                        <a:srgbClr val="000000"/>
                      </a:solidFill>
                    </a:rPr>
                    <a:t>2Mbps  Dedicated Link</a:t>
                  </a:r>
                </a:p>
              </p:txBody>
            </p:sp>
          </p:grpSp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62D5006A-7559-CF4D-8A80-8F03A55A0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9" y="1047"/>
                <a:ext cx="338" cy="67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7807 0 0"/>
                  <a:gd name="G5" fmla="+- 1 0 0"/>
                  <a:gd name="G6" fmla="+- 1 0 0"/>
                  <a:gd name="G7" fmla="+- 1 0 0"/>
                  <a:gd name="T0" fmla="*/ 513329 w 641662"/>
                  <a:gd name="T1" fmla="*/ 0 h 412628"/>
                  <a:gd name="T2" fmla="*/ 513329 w 641662"/>
                  <a:gd name="T3" fmla="*/ 279955 h 412628"/>
                  <a:gd name="T4" fmla="*/ 641662 w 641662"/>
                  <a:gd name="T5" fmla="*/ 279955 h 412628"/>
                  <a:gd name="T6" fmla="*/ 320831 w 641662"/>
                  <a:gd name="T7" fmla="*/ 412628 h 412628"/>
                  <a:gd name="T8" fmla="*/ 0 w 641662"/>
                  <a:gd name="T9" fmla="*/ 279955 h 412628"/>
                  <a:gd name="T10" fmla="*/ 128333 w 641662"/>
                  <a:gd name="T11" fmla="*/ 279955 h 412628"/>
                  <a:gd name="T12" fmla="*/ 128333 w 641662"/>
                  <a:gd name="T13" fmla="*/ 0 h 412628"/>
                  <a:gd name="T14" fmla="*/ 513329 w 641662"/>
                  <a:gd name="T15" fmla="*/ 0 h 412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1662" h="412628">
                    <a:moveTo>
                      <a:pt x="513329" y="0"/>
                    </a:moveTo>
                    <a:lnTo>
                      <a:pt x="513329" y="279955"/>
                    </a:lnTo>
                    <a:lnTo>
                      <a:pt x="641662" y="279955"/>
                    </a:lnTo>
                    <a:lnTo>
                      <a:pt x="320831" y="412628"/>
                    </a:lnTo>
                    <a:lnTo>
                      <a:pt x="0" y="279955"/>
                    </a:lnTo>
                    <a:lnTo>
                      <a:pt x="128333" y="279955"/>
                    </a:lnTo>
                    <a:lnTo>
                      <a:pt x="128333" y="0"/>
                    </a:lnTo>
                    <a:lnTo>
                      <a:pt x="51332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F5F5"/>
                  </a:gs>
                  <a:gs pos="100000">
                    <a:srgbClr val="DADADA"/>
                  </a:gs>
                </a:gsLst>
                <a:lin ang="5400000" scaled="1"/>
              </a:gradFill>
              <a:ln>
                <a:noFill/>
              </a:ln>
              <a:effectLst>
                <a:outerShdw dist="20160" dir="5400000" algn="ctr" rotWithShape="0">
                  <a:srgbClr val="000000">
                    <a:alpha val="38034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38" name="Group 15">
                <a:extLst>
                  <a:ext uri="{FF2B5EF4-FFF2-40B4-BE49-F238E27FC236}">
                    <a16:creationId xmlns:a16="http://schemas.microsoft.com/office/drawing/2014/main" id="{821C0E67-4811-964C-B4A7-D1D1F6AC32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67" y="1886"/>
                <a:ext cx="1715" cy="567"/>
                <a:chOff x="3967" y="1886"/>
                <a:chExt cx="1715" cy="567"/>
              </a:xfrm>
            </p:grpSpPr>
            <p:pic>
              <p:nvPicPr>
                <p:cNvPr id="64" name="Picture 16">
                  <a:extLst>
                    <a:ext uri="{FF2B5EF4-FFF2-40B4-BE49-F238E27FC236}">
                      <a16:creationId xmlns:a16="http://schemas.microsoft.com/office/drawing/2014/main" id="{654B245C-42BA-BD4D-BE0D-C80C74CE49C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7" y="1902"/>
                  <a:ext cx="1715" cy="5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5" name="Text Box 17">
                  <a:extLst>
                    <a:ext uri="{FF2B5EF4-FFF2-40B4-BE49-F238E27FC236}">
                      <a16:creationId xmlns:a16="http://schemas.microsoft.com/office/drawing/2014/main" id="{8C37BC03-CF27-7240-AB2A-0D33EDCE1B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13" y="1886"/>
                  <a:ext cx="1637" cy="4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2006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17 Wipro 1U Servers Single Core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2TB Wipro NAS storage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4Mbps WAN Network from Bharti</a:t>
                  </a:r>
                </a:p>
              </p:txBody>
            </p:sp>
          </p:grp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34B0450E-8423-E447-BBC9-0930DEEEC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018"/>
                <a:ext cx="391" cy="17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9703 0 0"/>
                  <a:gd name="G4" fmla="+- 1 0 0"/>
                  <a:gd name="G5" fmla="+- 1 0 0"/>
                  <a:gd name="G6" fmla="+- 1 0 0"/>
                  <a:gd name="G7" fmla="+- 1 0 0"/>
                  <a:gd name="T0" fmla="*/ 347298 w 347298"/>
                  <a:gd name="T1" fmla="*/ 330102 h 412628"/>
                  <a:gd name="T2" fmla="*/ 173649 w 347298"/>
                  <a:gd name="T3" fmla="*/ 330102 h 412628"/>
                  <a:gd name="T4" fmla="*/ 173649 w 347298"/>
                  <a:gd name="T5" fmla="*/ 412628 h 412628"/>
                  <a:gd name="T6" fmla="*/ 0 w 347298"/>
                  <a:gd name="T7" fmla="*/ 206314 h 412628"/>
                  <a:gd name="T8" fmla="*/ 173649 w 347298"/>
                  <a:gd name="T9" fmla="*/ 0 h 412628"/>
                  <a:gd name="T10" fmla="*/ 173649 w 347298"/>
                  <a:gd name="T11" fmla="*/ 82526 h 412628"/>
                  <a:gd name="T12" fmla="*/ 347298 w 347298"/>
                  <a:gd name="T13" fmla="*/ 82526 h 412628"/>
                  <a:gd name="T14" fmla="*/ 347298 w 347298"/>
                  <a:gd name="T15" fmla="*/ 330102 h 412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7298" h="412628">
                    <a:moveTo>
                      <a:pt x="347298" y="330102"/>
                    </a:moveTo>
                    <a:lnTo>
                      <a:pt x="173649" y="330102"/>
                    </a:lnTo>
                    <a:lnTo>
                      <a:pt x="173649" y="412628"/>
                    </a:lnTo>
                    <a:lnTo>
                      <a:pt x="0" y="206314"/>
                    </a:lnTo>
                    <a:lnTo>
                      <a:pt x="173649" y="0"/>
                    </a:lnTo>
                    <a:lnTo>
                      <a:pt x="173649" y="82526"/>
                    </a:lnTo>
                    <a:lnTo>
                      <a:pt x="347298" y="82526"/>
                    </a:lnTo>
                    <a:lnTo>
                      <a:pt x="347298" y="33010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F5F5"/>
                  </a:gs>
                  <a:gs pos="100000">
                    <a:srgbClr val="DADADA"/>
                  </a:gs>
                </a:gsLst>
                <a:lin ang="5424000" scaled="1"/>
              </a:gradFill>
              <a:ln>
                <a:noFill/>
              </a:ln>
              <a:effectLst>
                <a:outerShdw dist="20160" dir="5400000" algn="ctr" rotWithShape="0">
                  <a:srgbClr val="000000">
                    <a:alpha val="38034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42" name="Group 19">
                <a:extLst>
                  <a:ext uri="{FF2B5EF4-FFF2-40B4-BE49-F238E27FC236}">
                    <a16:creationId xmlns:a16="http://schemas.microsoft.com/office/drawing/2014/main" id="{9C5CFDDA-0730-4A4D-A7AF-22F3B39F4D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7" y="1861"/>
                <a:ext cx="1454" cy="551"/>
                <a:chOff x="2097" y="1861"/>
                <a:chExt cx="1454" cy="551"/>
              </a:xfrm>
            </p:grpSpPr>
            <p:pic>
              <p:nvPicPr>
                <p:cNvPr id="62" name="Picture 20">
                  <a:extLst>
                    <a:ext uri="{FF2B5EF4-FFF2-40B4-BE49-F238E27FC236}">
                      <a16:creationId xmlns:a16="http://schemas.microsoft.com/office/drawing/2014/main" id="{B4B84DC0-733E-3441-AD1E-C9211A51B13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97" y="1861"/>
                  <a:ext cx="1454" cy="5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3" name="Text Box 21">
                  <a:extLst>
                    <a:ext uri="{FF2B5EF4-FFF2-40B4-BE49-F238E27FC236}">
                      <a16:creationId xmlns:a16="http://schemas.microsoft.com/office/drawing/2014/main" id="{A1C3F291-B6F1-5D42-A3E9-A5E03F56DE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41" y="1867"/>
                  <a:ext cx="1375" cy="4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2008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40 Dual Core HP Blades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108TB HP EVA SAN storage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30Mbps WAN from Reliance</a:t>
                  </a:r>
                </a:p>
              </p:txBody>
            </p:sp>
          </p:grpSp>
          <p:grpSp>
            <p:nvGrpSpPr>
              <p:cNvPr id="44" name="Group 22">
                <a:extLst>
                  <a:ext uri="{FF2B5EF4-FFF2-40B4-BE49-F238E27FC236}">
                    <a16:creationId xmlns:a16="http://schemas.microsoft.com/office/drawing/2014/main" id="{3BEB0B68-87C2-6E49-A38B-B55A48AB2C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" y="1861"/>
                <a:ext cx="1583" cy="551"/>
                <a:chOff x="106" y="1861"/>
                <a:chExt cx="1583" cy="551"/>
              </a:xfrm>
            </p:grpSpPr>
            <p:pic>
              <p:nvPicPr>
                <p:cNvPr id="60" name="Picture 23">
                  <a:extLst>
                    <a:ext uri="{FF2B5EF4-FFF2-40B4-BE49-F238E27FC236}">
                      <a16:creationId xmlns:a16="http://schemas.microsoft.com/office/drawing/2014/main" id="{31B08540-269B-5A40-BB9C-18EA667A8E6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" y="1861"/>
                  <a:ext cx="1583" cy="5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1" name="Text Box 24">
                  <a:extLst>
                    <a:ext uri="{FF2B5EF4-FFF2-40B4-BE49-F238E27FC236}">
                      <a16:creationId xmlns:a16="http://schemas.microsoft.com/office/drawing/2014/main" id="{FAE15CE9-1214-FC43-BDC9-647552933C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4" y="1893"/>
                  <a:ext cx="1501" cy="4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2009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8  Quad Core HP Blades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25 TB </a:t>
                  </a:r>
                  <a:r>
                    <a:rPr lang="en-US" altLang="en-US" sz="1000" dirty="0" err="1">
                      <a:solidFill>
                        <a:srgbClr val="000000"/>
                      </a:solidFill>
                    </a:rPr>
                    <a:t>i</a:t>
                  </a: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-SCSI storage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100Mbps from VSNL (ERNET)</a:t>
                  </a:r>
                </a:p>
              </p:txBody>
            </p:sp>
          </p:grpSp>
          <p:grpSp>
            <p:nvGrpSpPr>
              <p:cNvPr id="46" name="Group 25">
                <a:extLst>
                  <a:ext uri="{FF2B5EF4-FFF2-40B4-BE49-F238E27FC236}">
                    <a16:creationId xmlns:a16="http://schemas.microsoft.com/office/drawing/2014/main" id="{2DB83118-13BB-F14B-88E2-9933BEFEE1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165" y="3470"/>
                <a:ext cx="1550" cy="861"/>
                <a:chOff x="-165" y="3470"/>
                <a:chExt cx="1550" cy="861"/>
              </a:xfrm>
            </p:grpSpPr>
            <p:pic>
              <p:nvPicPr>
                <p:cNvPr id="58" name="Picture 26">
                  <a:extLst>
                    <a:ext uri="{FF2B5EF4-FFF2-40B4-BE49-F238E27FC236}">
                      <a16:creationId xmlns:a16="http://schemas.microsoft.com/office/drawing/2014/main" id="{3F9F17A7-2382-D042-B1B2-C71E1A028EB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65" y="3473"/>
                  <a:ext cx="1530" cy="85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9" name="Text Box 27">
                  <a:extLst>
                    <a:ext uri="{FF2B5EF4-FFF2-40B4-BE49-F238E27FC236}">
                      <a16:creationId xmlns:a16="http://schemas.microsoft.com/office/drawing/2014/main" id="{4298ACD7-C85B-9B4D-B956-A15A97E0ADB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63" y="3470"/>
                  <a:ext cx="1448" cy="7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2010 - 2012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32 Dual Processor Blades 	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200TB IBM DS 5100 storage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300 Mbps WAN from NKN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Cold aisle cooling solution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>
                      <a:solidFill>
                        <a:srgbClr val="000000"/>
                      </a:solidFill>
                    </a:rPr>
                    <a:t>Efficient cooling  (1.47 PUE)</a:t>
                  </a:r>
                </a:p>
              </p:txBody>
            </p:sp>
          </p:grpSp>
          <p:sp>
            <p:nvSpPr>
              <p:cNvPr id="48" name="Freeform 28">
                <a:extLst>
                  <a:ext uri="{FF2B5EF4-FFF2-40B4-BE49-F238E27FC236}">
                    <a16:creationId xmlns:a16="http://schemas.microsoft.com/office/drawing/2014/main" id="{66830FF7-90FA-CD4C-BD7D-E6154D46D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6" y="3680"/>
                <a:ext cx="219" cy="139"/>
              </a:xfrm>
              <a:custGeom>
                <a:avLst/>
                <a:gdLst>
                  <a:gd name="G0" fmla="+- 16989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2417 0 0"/>
                  <a:gd name="G7" fmla="+- 16989 0 0"/>
                  <a:gd name="T0" fmla="*/ 0 w 589915"/>
                  <a:gd name="T1" fmla="*/ 82526 h 412628"/>
                  <a:gd name="T2" fmla="*/ 383601 w 589915"/>
                  <a:gd name="T3" fmla="*/ 82526 h 412628"/>
                  <a:gd name="T4" fmla="*/ 383601 w 589915"/>
                  <a:gd name="T5" fmla="*/ 0 h 412628"/>
                  <a:gd name="T6" fmla="*/ 589915 w 589915"/>
                  <a:gd name="T7" fmla="*/ 206314 h 412628"/>
                  <a:gd name="T8" fmla="*/ 383601 w 589915"/>
                  <a:gd name="T9" fmla="*/ 412628 h 412628"/>
                  <a:gd name="T10" fmla="*/ 383601 w 589915"/>
                  <a:gd name="T11" fmla="*/ 330102 h 412628"/>
                  <a:gd name="T12" fmla="*/ 0 w 589915"/>
                  <a:gd name="T13" fmla="*/ 330102 h 412628"/>
                  <a:gd name="T14" fmla="*/ 0 w 589915"/>
                  <a:gd name="T15" fmla="*/ 82526 h 412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9915" h="412628">
                    <a:moveTo>
                      <a:pt x="0" y="82526"/>
                    </a:moveTo>
                    <a:lnTo>
                      <a:pt x="383601" y="82526"/>
                    </a:lnTo>
                    <a:lnTo>
                      <a:pt x="383601" y="0"/>
                    </a:lnTo>
                    <a:lnTo>
                      <a:pt x="589915" y="206314"/>
                    </a:lnTo>
                    <a:lnTo>
                      <a:pt x="383601" y="412628"/>
                    </a:lnTo>
                    <a:lnTo>
                      <a:pt x="383601" y="330102"/>
                    </a:lnTo>
                    <a:lnTo>
                      <a:pt x="0" y="330102"/>
                    </a:lnTo>
                    <a:lnTo>
                      <a:pt x="0" y="8252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F5F5"/>
                  </a:gs>
                  <a:gs pos="100000">
                    <a:srgbClr val="DADADA"/>
                  </a:gs>
                </a:gsLst>
                <a:lin ang="5400000" scaled="1"/>
              </a:gradFill>
              <a:ln>
                <a:noFill/>
              </a:ln>
              <a:effectLst>
                <a:outerShdw dist="20160" dir="5400000" algn="ctr" rotWithShape="0">
                  <a:srgbClr val="000000">
                    <a:alpha val="38034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49" name="Group 29">
                <a:extLst>
                  <a:ext uri="{FF2B5EF4-FFF2-40B4-BE49-F238E27FC236}">
                    <a16:creationId xmlns:a16="http://schemas.microsoft.com/office/drawing/2014/main" id="{9D86B739-794B-4E43-9486-D846AB5D0E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3351"/>
                <a:ext cx="1797" cy="1064"/>
                <a:chOff x="1854" y="3351"/>
                <a:chExt cx="1797" cy="1064"/>
              </a:xfrm>
            </p:grpSpPr>
            <p:pic>
              <p:nvPicPr>
                <p:cNvPr id="56" name="Picture 30">
                  <a:extLst>
                    <a:ext uri="{FF2B5EF4-FFF2-40B4-BE49-F238E27FC236}">
                      <a16:creationId xmlns:a16="http://schemas.microsoft.com/office/drawing/2014/main" id="{9E558E97-38C4-864E-80A9-7AC3D0BE3D2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54" y="3351"/>
                  <a:ext cx="1797" cy="10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7" name="Text Box 31">
                  <a:extLst>
                    <a:ext uri="{FF2B5EF4-FFF2-40B4-BE49-F238E27FC236}">
                      <a16:creationId xmlns:a16="http://schemas.microsoft.com/office/drawing/2014/main" id="{D15AEE21-1EEA-6B4F-8607-93C031F5062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27" y="3382"/>
                  <a:ext cx="1724" cy="7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2012 -2016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Accelerated computing with Tesla 2075 GPU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Heterogeneous computing for CBM via GPU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1Gbps NKN WAN under LHCONE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148 TB of disk based storage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 Intel Xeon-phi co-processor for computing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endParaRPr lang="en-US" altLang="en-US" sz="10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0" name="Freeform 32">
                <a:extLst>
                  <a:ext uri="{FF2B5EF4-FFF2-40B4-BE49-F238E27FC236}">
                    <a16:creationId xmlns:a16="http://schemas.microsoft.com/office/drawing/2014/main" id="{80756343-1119-CE41-BAF2-83B2ABF32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7" y="2006"/>
                <a:ext cx="391" cy="17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9703 0 0"/>
                  <a:gd name="G4" fmla="+- 1 0 0"/>
                  <a:gd name="G5" fmla="+- 1 0 0"/>
                  <a:gd name="G6" fmla="+- 1 0 0"/>
                  <a:gd name="G7" fmla="+- 1 0 0"/>
                  <a:gd name="T0" fmla="*/ 347298 w 347298"/>
                  <a:gd name="T1" fmla="*/ 330102 h 412628"/>
                  <a:gd name="T2" fmla="*/ 173649 w 347298"/>
                  <a:gd name="T3" fmla="*/ 330102 h 412628"/>
                  <a:gd name="T4" fmla="*/ 173649 w 347298"/>
                  <a:gd name="T5" fmla="*/ 412628 h 412628"/>
                  <a:gd name="T6" fmla="*/ 0 w 347298"/>
                  <a:gd name="T7" fmla="*/ 206314 h 412628"/>
                  <a:gd name="T8" fmla="*/ 173649 w 347298"/>
                  <a:gd name="T9" fmla="*/ 0 h 412628"/>
                  <a:gd name="T10" fmla="*/ 173649 w 347298"/>
                  <a:gd name="T11" fmla="*/ 82526 h 412628"/>
                  <a:gd name="T12" fmla="*/ 347298 w 347298"/>
                  <a:gd name="T13" fmla="*/ 82526 h 412628"/>
                  <a:gd name="T14" fmla="*/ 347298 w 347298"/>
                  <a:gd name="T15" fmla="*/ 330102 h 412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7298" h="412628">
                    <a:moveTo>
                      <a:pt x="347298" y="330102"/>
                    </a:moveTo>
                    <a:lnTo>
                      <a:pt x="173649" y="330102"/>
                    </a:lnTo>
                    <a:lnTo>
                      <a:pt x="173649" y="412628"/>
                    </a:lnTo>
                    <a:lnTo>
                      <a:pt x="0" y="206314"/>
                    </a:lnTo>
                    <a:lnTo>
                      <a:pt x="173649" y="0"/>
                    </a:lnTo>
                    <a:lnTo>
                      <a:pt x="173649" y="82526"/>
                    </a:lnTo>
                    <a:lnTo>
                      <a:pt x="347298" y="82526"/>
                    </a:lnTo>
                    <a:lnTo>
                      <a:pt x="347298" y="33010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F5F5"/>
                  </a:gs>
                  <a:gs pos="100000">
                    <a:srgbClr val="DADADA"/>
                  </a:gs>
                </a:gsLst>
                <a:lin ang="5424000" scaled="1"/>
              </a:gradFill>
              <a:ln>
                <a:noFill/>
              </a:ln>
              <a:effectLst>
                <a:outerShdw dist="20160" dir="5400000" algn="ctr" rotWithShape="0">
                  <a:srgbClr val="000000">
                    <a:alpha val="38034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51" name="Freeform 33">
                <a:extLst>
                  <a:ext uri="{FF2B5EF4-FFF2-40B4-BE49-F238E27FC236}">
                    <a16:creationId xmlns:a16="http://schemas.microsoft.com/office/drawing/2014/main" id="{4E40FE87-C13F-6640-9336-1A58D9279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" y="2600"/>
                <a:ext cx="339" cy="673"/>
              </a:xfrm>
              <a:custGeom>
                <a:avLst/>
                <a:gdLst>
                  <a:gd name="G0" fmla="+- 1 0 0"/>
                  <a:gd name="G1" fmla="+- 1 0 0"/>
                  <a:gd name="G2" fmla="+- 1 0 0"/>
                  <a:gd name="G3" fmla="+- 1 0 0"/>
                  <a:gd name="G4" fmla="+- 17807 0 0"/>
                  <a:gd name="G5" fmla="+- 1 0 0"/>
                  <a:gd name="G6" fmla="+- 1 0 0"/>
                  <a:gd name="G7" fmla="+- 1 0 0"/>
                  <a:gd name="T0" fmla="*/ 513329 w 641662"/>
                  <a:gd name="T1" fmla="*/ 0 h 412628"/>
                  <a:gd name="T2" fmla="*/ 513329 w 641662"/>
                  <a:gd name="T3" fmla="*/ 279955 h 412628"/>
                  <a:gd name="T4" fmla="*/ 641662 w 641662"/>
                  <a:gd name="T5" fmla="*/ 279955 h 412628"/>
                  <a:gd name="T6" fmla="*/ 320831 w 641662"/>
                  <a:gd name="T7" fmla="*/ 412628 h 412628"/>
                  <a:gd name="T8" fmla="*/ 0 w 641662"/>
                  <a:gd name="T9" fmla="*/ 279955 h 412628"/>
                  <a:gd name="T10" fmla="*/ 128333 w 641662"/>
                  <a:gd name="T11" fmla="*/ 279955 h 412628"/>
                  <a:gd name="T12" fmla="*/ 128333 w 641662"/>
                  <a:gd name="T13" fmla="*/ 0 h 412628"/>
                  <a:gd name="T14" fmla="*/ 513329 w 641662"/>
                  <a:gd name="T15" fmla="*/ 0 h 412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1662" h="412628">
                    <a:moveTo>
                      <a:pt x="513329" y="0"/>
                    </a:moveTo>
                    <a:lnTo>
                      <a:pt x="513329" y="279955"/>
                    </a:lnTo>
                    <a:lnTo>
                      <a:pt x="641662" y="279955"/>
                    </a:lnTo>
                    <a:lnTo>
                      <a:pt x="320831" y="412628"/>
                    </a:lnTo>
                    <a:lnTo>
                      <a:pt x="0" y="279955"/>
                    </a:lnTo>
                    <a:lnTo>
                      <a:pt x="128333" y="279955"/>
                    </a:lnTo>
                    <a:lnTo>
                      <a:pt x="128333" y="0"/>
                    </a:lnTo>
                    <a:lnTo>
                      <a:pt x="51332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F5F5"/>
                  </a:gs>
                  <a:gs pos="100000">
                    <a:srgbClr val="DADADA"/>
                  </a:gs>
                </a:gsLst>
                <a:lin ang="5400000" scaled="1"/>
              </a:gradFill>
              <a:ln>
                <a:noFill/>
              </a:ln>
              <a:effectLst>
                <a:outerShdw dist="20160" dir="5400000" algn="ctr" rotWithShape="0">
                  <a:srgbClr val="000000">
                    <a:alpha val="38034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grpSp>
            <p:nvGrpSpPr>
              <p:cNvPr id="52" name="Group 34">
                <a:extLst>
                  <a:ext uri="{FF2B5EF4-FFF2-40B4-BE49-F238E27FC236}">
                    <a16:creationId xmlns:a16="http://schemas.microsoft.com/office/drawing/2014/main" id="{8C59930A-71FF-A04F-A916-D0EC0FE5CF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1" y="3068"/>
                <a:ext cx="1895" cy="1224"/>
                <a:chOff x="3981" y="3068"/>
                <a:chExt cx="1895" cy="1224"/>
              </a:xfrm>
            </p:grpSpPr>
            <p:pic>
              <p:nvPicPr>
                <p:cNvPr id="54" name="Picture 35">
                  <a:extLst>
                    <a:ext uri="{FF2B5EF4-FFF2-40B4-BE49-F238E27FC236}">
                      <a16:creationId xmlns:a16="http://schemas.microsoft.com/office/drawing/2014/main" id="{8821FDC4-6E03-7F48-A282-579A17EB5F7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81" y="3068"/>
                  <a:ext cx="1810" cy="12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5" name="Text Box 36">
                  <a:extLst>
                    <a:ext uri="{FF2B5EF4-FFF2-40B4-BE49-F238E27FC236}">
                      <a16:creationId xmlns:a16="http://schemas.microsoft.com/office/drawing/2014/main" id="{89C2DFAE-0159-E143-84DC-0A52FCAD69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12" y="3193"/>
                  <a:ext cx="1764" cy="7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56160" tIns="56160" rIns="56160" bIns="56160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1pPr>
                  <a:lvl2pPr marL="52388" indent="-52388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rgbClr val="FFFFFF"/>
                      </a:solidFill>
                      <a:latin typeface="Arial" charset="0"/>
                      <a:ea typeface="WenQuanYi Zen Hei Sharp" charset="0"/>
                      <a:cs typeface="WenQuanYi Zen Hei Sharp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  <a:spcAft>
                      <a:spcPts val="438"/>
                    </a:spcAft>
                    <a:buClrTx/>
                    <a:buFontTx/>
                    <a:buNone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2017-2021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More than100 </a:t>
                  </a:r>
                  <a:r>
                    <a:rPr lang="en-US" altLang="en-US" sz="1000" dirty="0" err="1">
                      <a:solidFill>
                        <a:srgbClr val="000000"/>
                      </a:solidFill>
                    </a:rPr>
                    <a:t>nos</a:t>
                  </a: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 of servers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More than 80 </a:t>
                  </a:r>
                  <a:r>
                    <a:rPr lang="en-US" altLang="en-US" sz="1000" dirty="0" err="1">
                      <a:solidFill>
                        <a:srgbClr val="000000"/>
                      </a:solidFill>
                    </a:rPr>
                    <a:t>TFlops</a:t>
                  </a: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 of computing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10Gbps WAN network and 40 </a:t>
                  </a:r>
                  <a:r>
                    <a:rPr lang="en-US" altLang="en-US" sz="1000" dirty="0" err="1">
                      <a:solidFill>
                        <a:srgbClr val="000000"/>
                      </a:solidFill>
                    </a:rPr>
                    <a:t>Gbps</a:t>
                  </a: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 intranet.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15 Million ALICE Jobs completed.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 More than 3 PB disk servers</a:t>
                  </a:r>
                </a:p>
                <a:p>
                  <a:pPr lvl="1">
                    <a:lnSpc>
                      <a:spcPct val="90000"/>
                    </a:lnSpc>
                    <a:spcAft>
                      <a:spcPts val="188"/>
                    </a:spcAft>
                    <a:buFont typeface="Arial" charset="0"/>
                    <a:buChar char="•"/>
                  </a:pPr>
                  <a:r>
                    <a:rPr lang="en-US" altLang="en-US" sz="1000" dirty="0">
                      <a:solidFill>
                        <a:srgbClr val="000000"/>
                      </a:solidFill>
                    </a:rPr>
                    <a:t>Low-cost storage solution via EOS RAIN-6</a:t>
                  </a:r>
                </a:p>
              </p:txBody>
            </p:sp>
          </p:grpSp>
          <p:sp>
            <p:nvSpPr>
              <p:cNvPr id="53" name="Freeform 37">
                <a:extLst>
                  <a:ext uri="{FF2B5EF4-FFF2-40B4-BE49-F238E27FC236}">
                    <a16:creationId xmlns:a16="http://schemas.microsoft.com/office/drawing/2014/main" id="{F6281694-3E97-7644-B906-7AE34E340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7" y="3648"/>
                <a:ext cx="223" cy="138"/>
              </a:xfrm>
              <a:custGeom>
                <a:avLst/>
                <a:gdLst>
                  <a:gd name="G0" fmla="+- 16989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2417 0 0"/>
                  <a:gd name="G7" fmla="+- 16989 0 0"/>
                  <a:gd name="T0" fmla="*/ 0 w 589915"/>
                  <a:gd name="T1" fmla="*/ 82526 h 412628"/>
                  <a:gd name="T2" fmla="*/ 383601 w 589915"/>
                  <a:gd name="T3" fmla="*/ 82526 h 412628"/>
                  <a:gd name="T4" fmla="*/ 383601 w 589915"/>
                  <a:gd name="T5" fmla="*/ 0 h 412628"/>
                  <a:gd name="T6" fmla="*/ 589915 w 589915"/>
                  <a:gd name="T7" fmla="*/ 206314 h 412628"/>
                  <a:gd name="T8" fmla="*/ 383601 w 589915"/>
                  <a:gd name="T9" fmla="*/ 412628 h 412628"/>
                  <a:gd name="T10" fmla="*/ 383601 w 589915"/>
                  <a:gd name="T11" fmla="*/ 330102 h 412628"/>
                  <a:gd name="T12" fmla="*/ 0 w 589915"/>
                  <a:gd name="T13" fmla="*/ 330102 h 412628"/>
                  <a:gd name="T14" fmla="*/ 0 w 589915"/>
                  <a:gd name="T15" fmla="*/ 82526 h 412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9915" h="412628">
                    <a:moveTo>
                      <a:pt x="0" y="82526"/>
                    </a:moveTo>
                    <a:lnTo>
                      <a:pt x="383601" y="82526"/>
                    </a:lnTo>
                    <a:lnTo>
                      <a:pt x="383601" y="0"/>
                    </a:lnTo>
                    <a:lnTo>
                      <a:pt x="589915" y="206314"/>
                    </a:lnTo>
                    <a:lnTo>
                      <a:pt x="383601" y="412628"/>
                    </a:lnTo>
                    <a:lnTo>
                      <a:pt x="383601" y="330102"/>
                    </a:lnTo>
                    <a:lnTo>
                      <a:pt x="0" y="330102"/>
                    </a:lnTo>
                    <a:lnTo>
                      <a:pt x="0" y="8252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5F5F5"/>
                  </a:gs>
                  <a:gs pos="100000">
                    <a:srgbClr val="DADADA"/>
                  </a:gs>
                </a:gsLst>
                <a:lin ang="5400000" scaled="1"/>
              </a:gradFill>
              <a:ln>
                <a:noFill/>
              </a:ln>
              <a:effectLst>
                <a:outerShdw dist="20160" dir="5400000" algn="ctr" rotWithShape="0">
                  <a:srgbClr val="000000">
                    <a:alpha val="38034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pic>
          <p:nvPicPr>
            <p:cNvPr id="21" name="Picture 38">
              <a:extLst>
                <a:ext uri="{FF2B5EF4-FFF2-40B4-BE49-F238E27FC236}">
                  <a16:creationId xmlns:a16="http://schemas.microsoft.com/office/drawing/2014/main" id="{E592E59D-6A66-7841-B499-5BFF01A6F4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5" y="800"/>
              <a:ext cx="1626" cy="9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2" name="Picture 39">
              <a:extLst>
                <a:ext uri="{FF2B5EF4-FFF2-40B4-BE49-F238E27FC236}">
                  <a16:creationId xmlns:a16="http://schemas.microsoft.com/office/drawing/2014/main" id="{FE11D44C-B005-5040-863B-EC0015BC1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" y="810"/>
              <a:ext cx="1626" cy="10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4" name="Picture 40">
              <a:extLst>
                <a:ext uri="{FF2B5EF4-FFF2-40B4-BE49-F238E27FC236}">
                  <a16:creationId xmlns:a16="http://schemas.microsoft.com/office/drawing/2014/main" id="{3C7E20C9-DE4B-EF4C-A883-A216D1DFF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8" y="2368"/>
              <a:ext cx="1422" cy="9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6" name="Freeform 42">
              <a:extLst>
                <a:ext uri="{FF2B5EF4-FFF2-40B4-BE49-F238E27FC236}">
                  <a16:creationId xmlns:a16="http://schemas.microsoft.com/office/drawing/2014/main" id="{8EE11FFA-E5F0-6440-AC0C-4B587CE3C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2" y="358"/>
              <a:ext cx="534" cy="206"/>
            </a:xfrm>
            <a:custGeom>
              <a:avLst/>
              <a:gdLst>
                <a:gd name="G0" fmla="+- 16989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2417 0 0"/>
                <a:gd name="G7" fmla="+- 16989 0 0"/>
                <a:gd name="T0" fmla="*/ 0 w 352730"/>
                <a:gd name="T1" fmla="*/ 82526 h 412628"/>
                <a:gd name="T2" fmla="*/ 176365 w 352730"/>
                <a:gd name="T3" fmla="*/ 82526 h 412628"/>
                <a:gd name="T4" fmla="*/ 176365 w 352730"/>
                <a:gd name="T5" fmla="*/ 0 h 412628"/>
                <a:gd name="T6" fmla="*/ 352730 w 352730"/>
                <a:gd name="T7" fmla="*/ 206314 h 412628"/>
                <a:gd name="T8" fmla="*/ 176365 w 352730"/>
                <a:gd name="T9" fmla="*/ 412628 h 412628"/>
                <a:gd name="T10" fmla="*/ 176365 w 352730"/>
                <a:gd name="T11" fmla="*/ 330102 h 412628"/>
                <a:gd name="T12" fmla="*/ 0 w 352730"/>
                <a:gd name="T13" fmla="*/ 330102 h 412628"/>
                <a:gd name="T14" fmla="*/ 0 w 352730"/>
                <a:gd name="T15" fmla="*/ 82526 h 412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2730" h="412628">
                  <a:moveTo>
                    <a:pt x="0" y="82526"/>
                  </a:moveTo>
                  <a:lnTo>
                    <a:pt x="176365" y="82526"/>
                  </a:lnTo>
                  <a:lnTo>
                    <a:pt x="176365" y="0"/>
                  </a:lnTo>
                  <a:lnTo>
                    <a:pt x="352730" y="206314"/>
                  </a:lnTo>
                  <a:lnTo>
                    <a:pt x="176365" y="412628"/>
                  </a:lnTo>
                  <a:lnTo>
                    <a:pt x="176365" y="330102"/>
                  </a:lnTo>
                  <a:lnTo>
                    <a:pt x="0" y="330102"/>
                  </a:lnTo>
                  <a:lnTo>
                    <a:pt x="0" y="82526"/>
                  </a:lnTo>
                  <a:close/>
                </a:path>
              </a:pathLst>
            </a:custGeom>
            <a:gradFill rotWithShape="0">
              <a:gsLst>
                <a:gs pos="0">
                  <a:srgbClr val="F5F5F5"/>
                </a:gs>
                <a:gs pos="100000">
                  <a:srgbClr val="DADADA"/>
                </a:gs>
              </a:gsLst>
              <a:lin ang="5400000" scaled="1"/>
            </a:gradFill>
            <a:ln>
              <a:noFill/>
            </a:ln>
            <a:effectLst>
              <a:outerShdw dist="20160" dir="5400000" algn="ctr" rotWithShape="0">
                <a:srgbClr val="000000">
                  <a:alpha val="38034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B3AE2326-B247-4246-901C-4E72FBE7330F}"/>
              </a:ext>
            </a:extLst>
          </p:cNvPr>
          <p:cNvSpPr txBox="1"/>
          <p:nvPr/>
        </p:nvSpPr>
        <p:spPr>
          <a:xfrm>
            <a:off x="247725" y="6413937"/>
            <a:ext cx="1529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Source: V. Singhal</a:t>
            </a:r>
          </a:p>
        </p:txBody>
      </p:sp>
      <p:sp>
        <p:nvSpPr>
          <p:cNvPr id="72" name="Slide Number Placeholder 7">
            <a:extLst>
              <a:ext uri="{FF2B5EF4-FFF2-40B4-BE49-F238E27FC236}">
                <a16:creationId xmlns:a16="http://schemas.microsoft.com/office/drawing/2014/main" id="{9BDE65DD-56D3-1749-AA36-2894801F0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73" y="649287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22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2663513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CE708407-D01D-4E57-8998-FF799DBC3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946CC-CA50-864D-B02A-258810397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23" y="1622066"/>
            <a:ext cx="3554226" cy="266368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100" kern="1200" dirty="0">
                <a:solidFill>
                  <a:schemeClr val="bg1"/>
                </a:solidFill>
                <a:latin typeface="Bookman Old Style" panose="02050604050505020204" pitchFamily="18" charset="0"/>
              </a:rPr>
              <a:t>Grid Computing and trigger of developments in India</a:t>
            </a:r>
          </a:p>
        </p:txBody>
      </p:sp>
      <p:grpSp>
        <p:nvGrpSpPr>
          <p:cNvPr id="21" name="Group 12">
            <a:extLst>
              <a:ext uri="{FF2B5EF4-FFF2-40B4-BE49-F238E27FC236}">
                <a16:creationId xmlns:a16="http://schemas.microsoft.com/office/drawing/2014/main" id="{7F963B07-5C9E-478C-A53E-B6F5B4A78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52F29E-C625-4313-96BF-5675B357C0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2A5CB78-6497-4151-83B6-568BD27EC5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49F2B32-8CC4-124F-AE53-CD122A303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939485"/>
              </p:ext>
            </p:extLst>
          </p:nvPr>
        </p:nvGraphicFramePr>
        <p:xfrm>
          <a:off x="4844341" y="347979"/>
          <a:ext cx="7197865" cy="616204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02114">
                  <a:extLst>
                    <a:ext uri="{9D8B030D-6E8A-4147-A177-3AD203B41FA5}">
                      <a16:colId xmlns:a16="http://schemas.microsoft.com/office/drawing/2014/main" val="876165866"/>
                    </a:ext>
                  </a:extLst>
                </a:gridCol>
                <a:gridCol w="4595751">
                  <a:extLst>
                    <a:ext uri="{9D8B030D-6E8A-4147-A177-3AD203B41FA5}">
                      <a16:colId xmlns:a16="http://schemas.microsoft.com/office/drawing/2014/main" val="1872887340"/>
                    </a:ext>
                  </a:extLst>
                </a:gridCol>
              </a:tblGrid>
              <a:tr h="2192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1" kern="120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Milestone (Achievement)</a:t>
                      </a:r>
                      <a:endParaRPr lang="en-IN" sz="1400" b="1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b="1" kern="12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Triggering developments and knowledge gained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2086550164"/>
                  </a:ext>
                </a:extLst>
              </a:tr>
              <a:tr h="767347">
                <a:tc>
                  <a:txBody>
                    <a:bodyPr/>
                    <a:lstStyle/>
                    <a:p>
                      <a:pPr algn="l"/>
                      <a:r>
                        <a:rPr lang="en-IN" sz="1400" b="0" kern="120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Grid Computing Facility and Awareness. Started 2002, achieved expertise.</a:t>
                      </a:r>
                      <a:endParaRPr lang="en-US" sz="1400" b="0"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DAE Grid --- Between DAE Units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Health Grid --- For health purpose and related.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kern="1200" dirty="0" err="1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EUIndia</a:t>
                      </a:r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 Grid --- European Indian Grid.</a:t>
                      </a:r>
                    </a:p>
                    <a:p>
                      <a:pPr algn="l" rtl="0" latinLnBrk="0"/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i="1" kern="1200" dirty="0">
                          <a:solidFill>
                            <a:srgbClr val="004DF0"/>
                          </a:solidFill>
                          <a:effectLst/>
                          <a:latin typeface="Bookman Old Style" panose="02050604050505020204" pitchFamily="18" charset="0"/>
                        </a:rPr>
                        <a:t>Expanded the knowledge of  GRID Computing and related technology.</a:t>
                      </a:r>
                      <a:endParaRPr lang="en-IN" sz="1400" b="0" i="1" dirty="0">
                        <a:solidFill>
                          <a:srgbClr val="004DF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2993601778"/>
                  </a:ext>
                </a:extLst>
              </a:tr>
              <a:tr h="356268">
                <a:tc>
                  <a:txBody>
                    <a:bodyPr/>
                    <a:lstStyle/>
                    <a:p>
                      <a:pPr algn="l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High Speed Network Infrastructure and </a:t>
                      </a:r>
                      <a:r>
                        <a:rPr lang="en-IN" sz="1400" b="0" kern="1200" dirty="0">
                          <a:solidFill>
                            <a:srgbClr val="004DF0"/>
                          </a:solidFill>
                          <a:effectLst/>
                          <a:latin typeface="Bookman Old Style" panose="02050604050505020204" pitchFamily="18" charset="0"/>
                        </a:rPr>
                        <a:t>National Knowledge Network </a:t>
                      </a:r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(NKN)</a:t>
                      </a:r>
                      <a:endParaRPr lang="en-US" sz="1400" b="0" dirty="0"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In 2011 NKN established.</a:t>
                      </a:r>
                    </a:p>
                    <a:p>
                      <a:pPr algn="l" rtl="0" latinLnBrk="0"/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Direct 10G link  between India and CERN Europe.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2918252318"/>
                  </a:ext>
                </a:extLst>
              </a:tr>
              <a:tr h="493294">
                <a:tc>
                  <a:txBody>
                    <a:bodyPr/>
                    <a:lstStyle/>
                    <a:p>
                      <a:pPr algn="l" rtl="0" latinLnBrk="0"/>
                      <a:r>
                        <a:rPr lang="en-IN" sz="1400" b="0" kern="120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In 2011 NKN established.</a:t>
                      </a:r>
                      <a:endParaRPr lang="en-IN" sz="1400" b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kern="120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Direct 10G link  between India and CERN Europe.</a:t>
                      </a:r>
                      <a:endParaRPr lang="en-IN" sz="1400" b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Due to requirement for ALICE only, </a:t>
                      </a:r>
                      <a:r>
                        <a:rPr lang="en-IN" sz="1400" b="0" kern="1200" dirty="0">
                          <a:solidFill>
                            <a:srgbClr val="004DF0"/>
                          </a:solidFill>
                          <a:effectLst/>
                          <a:latin typeface="Bookman Old Style" panose="02050604050505020204" pitchFamily="18" charset="0"/>
                        </a:rPr>
                        <a:t>Indian Grid Certification Authority (IGCA established). </a:t>
                      </a:r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Knowledge of Digital and Grid Certificate. 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170786612"/>
                  </a:ext>
                </a:extLst>
              </a:tr>
              <a:tr h="219242">
                <a:tc>
                  <a:txBody>
                    <a:bodyPr/>
                    <a:lstStyle/>
                    <a:p>
                      <a:pPr algn="l"/>
                      <a:r>
                        <a:rPr lang="en-IN" sz="1400" b="0" kern="1200" dirty="0">
                          <a:solidFill>
                            <a:srgbClr val="004DF0"/>
                          </a:solidFill>
                          <a:effectLst/>
                          <a:latin typeface="Bookman Old Style" panose="02050604050505020204" pitchFamily="18" charset="0"/>
                        </a:rPr>
                        <a:t>Asian Tier Centre Forum</a:t>
                      </a:r>
                      <a:endParaRPr lang="en-US" sz="1400" b="0" dirty="0">
                        <a:solidFill>
                          <a:srgbClr val="004DF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Networking and data exchange between Asian countries.</a:t>
                      </a:r>
                      <a:endParaRPr lang="en-US" sz="1400" b="0" dirty="0"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1857279692"/>
                  </a:ext>
                </a:extLst>
              </a:tr>
              <a:tr h="767347">
                <a:tc>
                  <a:txBody>
                    <a:bodyPr/>
                    <a:lstStyle/>
                    <a:p>
                      <a:pPr algn="l"/>
                      <a:r>
                        <a:rPr lang="en-IN" sz="1400" b="0" kern="120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Tier-3 Cluster for Collaborators and supporting STAR, ALICE, CBM, Medical Imaging, INO</a:t>
                      </a:r>
                      <a:endParaRPr lang="en-US" sz="1400" b="0"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More than 25+ PhD thesis completed using Grid Computing Facility of VECC.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Trained more than </a:t>
                      </a:r>
                      <a:r>
                        <a:rPr lang="en-IN" sz="1400" b="0" kern="1200" dirty="0">
                          <a:solidFill>
                            <a:srgbClr val="004DF0"/>
                          </a:solidFill>
                          <a:effectLst/>
                          <a:latin typeface="Bookman Old Style" panose="02050604050505020204" pitchFamily="18" charset="0"/>
                        </a:rPr>
                        <a:t>30 graduate student for working in HPC community</a:t>
                      </a:r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. (Can Participate in National Super Computing Mission)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100% utilized by Indian Collaborators.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3321670865"/>
                  </a:ext>
                </a:extLst>
              </a:tr>
              <a:tr h="630320">
                <a:tc>
                  <a:txBody>
                    <a:bodyPr/>
                    <a:lstStyle/>
                    <a:p>
                      <a:pPr algn="l"/>
                      <a:r>
                        <a:rPr lang="en-IN" sz="1400" b="0" kern="120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Video Conferencing Tool</a:t>
                      </a:r>
                      <a:endParaRPr lang="en-US" sz="1400" b="0"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Low-cost solution,</a:t>
                      </a:r>
                      <a:r>
                        <a:rPr lang="en-IN" sz="1400" b="0" kern="1200" dirty="0">
                          <a:solidFill>
                            <a:schemeClr val="lt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Ready to use solution, 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Daily having video meetings from across the globe.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2748639711"/>
                  </a:ext>
                </a:extLst>
              </a:tr>
              <a:tr h="493294">
                <a:tc>
                  <a:txBody>
                    <a:bodyPr/>
                    <a:lstStyle/>
                    <a:p>
                      <a:pPr algn="l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Open Source Software and developed by CERN</a:t>
                      </a:r>
                      <a:endParaRPr lang="en-US" sz="1400" b="0" dirty="0"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tc>
                  <a:txBody>
                    <a:bodyPr/>
                    <a:lstStyle/>
                    <a:p>
                      <a:pPr algn="l" rtl="0" latinLnBrk="0"/>
                      <a:r>
                        <a:rPr lang="en-IN" sz="1400" b="0" kern="1200" dirty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</a:rPr>
                        <a:t>WLCG Community uses all the Open Source Software and the developed software are available within the collaboration.</a:t>
                      </a:r>
                      <a:endParaRPr lang="en-IN" sz="1400" b="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58725" marR="58725" marT="29363" marB="29363"/>
                </a:tc>
                <a:extLst>
                  <a:ext uri="{0D108BD9-81ED-4DB2-BD59-A6C34878D82A}">
                    <a16:rowId xmlns:a16="http://schemas.microsoft.com/office/drawing/2014/main" val="2504280784"/>
                  </a:ext>
                </a:extLst>
              </a:tr>
            </a:tbl>
          </a:graphicData>
        </a:graphic>
      </p:graphicFrame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12C117C3-CA9C-F948-8617-0A8267F5A18A}"/>
              </a:ext>
            </a:extLst>
          </p:cNvPr>
          <p:cNvSpPr txBox="1">
            <a:spLocks/>
          </p:cNvSpPr>
          <p:nvPr/>
        </p:nvSpPr>
        <p:spPr>
          <a:xfrm>
            <a:off x="9200273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pPr/>
              <a:t>23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641314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FC1D1D-F193-7E49-8E6E-653CE5007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698171"/>
            <a:ext cx="5306071" cy="45163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kern="1200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India@ALICE-CERN-LHC</a:t>
            </a:r>
            <a:endParaRPr lang="en-US" sz="3600" kern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5B56D6-C179-974E-8D4A-8D7578C58FDB}"/>
              </a:ext>
            </a:extLst>
          </p:cNvPr>
          <p:cNvSpPr txBox="1"/>
          <p:nvPr/>
        </p:nvSpPr>
        <p:spPr>
          <a:xfrm>
            <a:off x="487267" y="3036135"/>
            <a:ext cx="6479782" cy="32544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India a major partner in ALICE since the very beginning (early 1990s)</a:t>
            </a:r>
          </a:p>
          <a:p>
            <a:pPr marL="285750" indent="-228600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Major contributions to detector design, construction, maintenance and operation</a:t>
            </a:r>
          </a:p>
          <a:p>
            <a:pPr marL="285750" indent="-228600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Major contributions to physics data analysis and dissemination of the results</a:t>
            </a:r>
          </a:p>
          <a:p>
            <a:pPr marL="285750" indent="-228600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Next big detector project is FOCAL</a:t>
            </a:r>
          </a:p>
          <a:p>
            <a:pPr marL="285750" indent="-228600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Bookman Old Style" panose="02050604050505020204" pitchFamily="18" charset="0"/>
              </a:rPr>
              <a:t>Plans to join efforts on next generation heavy-ion collision program at CERN-LHC has started. 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E3A82F1D-E3AC-C640-B086-6D187667C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7103" y="1265432"/>
            <a:ext cx="4231430" cy="519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14488" algn="l"/>
              </a:tabLst>
            </a:pPr>
            <a:r>
              <a:rPr lang="en-US" sz="2000" b="1" dirty="0">
                <a:latin typeface="Bookman Old Style" panose="02050604050505020204" pitchFamily="18" charset="0"/>
                <a:ea typeface="MS PGothic" charset="0"/>
                <a:cs typeface="MS PGothic" charset="0"/>
              </a:rPr>
              <a:t>At the core of the technology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Calibri Light" panose="020F0302020204030204" pitchFamily="34" charset="0"/>
              </a:rPr>
              <a:t>Front-end electronics VLSI full-custom design and manufacturing: MANAS chip (for Muon Station &amp; PMD)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Calibri Light" panose="020F0302020204030204" pitchFamily="34" charset="0"/>
              </a:rPr>
              <a:t>High tech PMD: 100% Indian Project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Calibri Light" panose="020F0302020204030204" pitchFamily="34" charset="0"/>
              </a:rPr>
              <a:t>Muon Spectrometer: Worldwide collaboration, with India as major player, Station 2 construction 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Calibri Light" panose="020F0302020204030204" pitchFamily="34" charset="0"/>
              </a:rPr>
              <a:t>High Level Trigger development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1614488" algn="l"/>
              </a:tabLst>
            </a:pPr>
            <a:r>
              <a:rPr lang="en-US" sz="2000" dirty="0">
                <a:latin typeface="Bookman Old Style" panose="02050604050505020204" pitchFamily="18" charset="0"/>
                <a:ea typeface="MS PGothic" charset="0"/>
                <a:cs typeface="Calibri Light" panose="020F0302020204030204" pitchFamily="34" charset="0"/>
              </a:rPr>
              <a:t>Tier-2 Grid computing Centre</a:t>
            </a:r>
          </a:p>
        </p:txBody>
      </p:sp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F97D3575-CE82-C149-835D-84B37D6E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2687" y="6304187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24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2510856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72">
            <a:extLst>
              <a:ext uri="{FF2B5EF4-FFF2-40B4-BE49-F238E27FC236}">
                <a16:creationId xmlns:a16="http://schemas.microsoft.com/office/drawing/2014/main" id="{9E90EB45-EEE9-4563-8179-65EF62AE0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1" name="Rectangle 74">
            <a:extLst>
              <a:ext uri="{FF2B5EF4-FFF2-40B4-BE49-F238E27FC236}">
                <a16:creationId xmlns:a16="http://schemas.microsoft.com/office/drawing/2014/main" id="{23D0EF74-AD1E-4FD9-914D-8EC9058EB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56D0B2-C6FF-D744-8EC0-D810B7E24FE8}"/>
              </a:ext>
            </a:extLst>
          </p:cNvPr>
          <p:cNvSpPr txBox="1"/>
          <p:nvPr/>
        </p:nvSpPr>
        <p:spPr>
          <a:xfrm>
            <a:off x="663987" y="4946710"/>
            <a:ext cx="104791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Bookman Old Style" panose="02050604050505020204" pitchFamily="18" charset="0"/>
              </a:rPr>
              <a:t>Indian active participation continues and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Bookman Old Style" panose="02050604050505020204" pitchFamily="18" charset="0"/>
              </a:rPr>
              <a:t>We are planning to become part of the program for the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Bookman Old Style" panose="02050604050505020204" pitchFamily="18" charset="0"/>
              </a:rPr>
              <a:t>next generation Heavy Ion Experiment (Run 5 and beyond)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C71A99-0B34-914A-BC0E-FEFB072FBBE4}"/>
              </a:ext>
            </a:extLst>
          </p:cNvPr>
          <p:cNvSpPr txBox="1"/>
          <p:nvPr/>
        </p:nvSpPr>
        <p:spPr>
          <a:xfrm>
            <a:off x="4370120" y="669014"/>
            <a:ext cx="40799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Bookman Old Style" panose="02050604050505020204" pitchFamily="18" charset="0"/>
              </a:rPr>
              <a:t>LHC timelines</a:t>
            </a:r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EDED5BD1-E1AF-F14D-9510-601875E7F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1788" y="6000649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solidFill>
                  <a:schemeClr val="bg1"/>
                </a:solidFill>
                <a:latin typeface="Bookman Old Style" panose="02050604050505020204" pitchFamily="18" charset="0"/>
              </a:rPr>
              <a:t>25</a:t>
            </a:fld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/26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E52D1F1-6A82-0346-B2E0-942B8B546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870" y="1918515"/>
            <a:ext cx="5456071" cy="201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3E888B0-01AC-CB42-BF73-4D40D91D2A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40"/>
          <a:stretch/>
        </p:blipFill>
        <p:spPr>
          <a:xfrm>
            <a:off x="663987" y="1439195"/>
            <a:ext cx="5318836" cy="32730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192E38D-B555-114F-B430-3337F08B8D82}"/>
              </a:ext>
            </a:extLst>
          </p:cNvPr>
          <p:cNvSpPr/>
          <p:nvPr/>
        </p:nvSpPr>
        <p:spPr>
          <a:xfrm>
            <a:off x="477012" y="6390065"/>
            <a:ext cx="8255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ighlight>
                  <a:srgbClr val="FFFF00"/>
                </a:highlight>
                <a:latin typeface="Bookman Old Style" panose="020506040505050202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https://indico.cern.ch/event/1106493/contributions/4655056/attachments/2372828/4052648/Fabiola-Jan-2022.pdf</a:t>
            </a:r>
            <a:r>
              <a:rPr lang="en-US" sz="1000" dirty="0">
                <a:highlight>
                  <a:srgbClr val="FFFF00"/>
                </a:highlight>
                <a:latin typeface="Bookman Old Style" panose="02050604050505020204" pitchFamily="18" charset="0"/>
              </a:rPr>
              <a:t> </a:t>
            </a:r>
          </a:p>
          <a:p>
            <a:r>
              <a:rPr lang="en-US" sz="1000" dirty="0">
                <a:highlight>
                  <a:srgbClr val="FFFF00"/>
                </a:highlight>
                <a:latin typeface="Bookman Old Style" panose="02050604050505020204" pitchFamily="18" charset="0"/>
              </a:rPr>
              <a:t>https://</a:t>
            </a:r>
            <a:r>
              <a:rPr lang="en-US" sz="1000" dirty="0" err="1">
                <a:highlight>
                  <a:srgbClr val="FFFF00"/>
                </a:highlight>
                <a:latin typeface="Bookman Old Style" panose="02050604050505020204" pitchFamily="18" charset="0"/>
              </a:rPr>
              <a:t>lhc-commissioning.web.cern.ch</a:t>
            </a:r>
            <a:r>
              <a:rPr lang="en-US" sz="1000" dirty="0">
                <a:highlight>
                  <a:srgbClr val="FFFF00"/>
                </a:highlight>
                <a:latin typeface="Bookman Old Style" panose="02050604050505020204" pitchFamily="18" charset="0"/>
              </a:rPr>
              <a:t>/schedule/LHC-long-</a:t>
            </a:r>
            <a:r>
              <a:rPr lang="en-US" sz="1000" dirty="0" err="1">
                <a:highlight>
                  <a:srgbClr val="FFFF00"/>
                </a:highlight>
                <a:latin typeface="Bookman Old Style" panose="02050604050505020204" pitchFamily="18" charset="0"/>
              </a:rPr>
              <a:t>term.htm</a:t>
            </a:r>
            <a:endParaRPr lang="en-US" sz="1000" dirty="0">
              <a:highlight>
                <a:srgbClr val="FFFF00"/>
              </a:highligh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44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Triangle 72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B3740E-0186-B746-B757-079291539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345" y="4552723"/>
            <a:ext cx="8921672" cy="171330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Bookman Old Style" panose="02050604050505020204" pitchFamily="18" charset="0"/>
              </a:rPr>
              <a:t>Thanks</a:t>
            </a:r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DD14314-4A03-9B43-8ECA-2D559F1A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5721" y="100290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26</a:t>
            </a:fld>
            <a:r>
              <a:rPr lang="en-US" b="1" dirty="0">
                <a:latin typeface="Bookman Old Style" panose="02050604050505020204" pitchFamily="18" charset="0"/>
              </a:rPr>
              <a:t>/34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1CFEA59B-33E8-6A42-ACF8-A6AA02D18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750" y="742906"/>
            <a:ext cx="5158806" cy="40883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991A78-FEC4-6941-9828-041D2E2D3EFC}"/>
              </a:ext>
            </a:extLst>
          </p:cNvPr>
          <p:cNvSpPr txBox="1"/>
          <p:nvPr/>
        </p:nvSpPr>
        <p:spPr>
          <a:xfrm>
            <a:off x="921026" y="73104"/>
            <a:ext cx="4673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Bookman Old Style" panose="02050604050505020204" pitchFamily="18" charset="0"/>
              </a:rPr>
              <a:t>Concept of ALICE 3 detector. Source: LOI</a:t>
            </a:r>
          </a:p>
        </p:txBody>
      </p:sp>
      <p:pic>
        <p:nvPicPr>
          <p:cNvPr id="1028" name="Picture 4" descr="INSA :: Indian Fellow Detail">
            <a:extLst>
              <a:ext uri="{FF2B5EF4-FFF2-40B4-BE49-F238E27FC236}">
                <a16:creationId xmlns:a16="http://schemas.microsoft.com/office/drawing/2014/main" id="{25C74454-0E20-E44F-A6F6-A4AE345AB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163" y="1947287"/>
            <a:ext cx="1651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apan Nayak - Academia.edu">
            <a:extLst>
              <a:ext uri="{FF2B5EF4-FFF2-40B4-BE49-F238E27FC236}">
                <a16:creationId xmlns:a16="http://schemas.microsoft.com/office/drawing/2014/main" id="{3CAFA42C-76B8-8044-8B62-FEFFE34A1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037" y="1947287"/>
            <a:ext cx="1764438" cy="176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pex Committee | Vigyan Samagam">
            <a:extLst>
              <a:ext uri="{FF2B5EF4-FFF2-40B4-BE49-F238E27FC236}">
                <a16:creationId xmlns:a16="http://schemas.microsoft.com/office/drawing/2014/main" id="{348DFC7B-46F3-2E4D-8652-CC3E0DB75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679" y="4271513"/>
            <a:ext cx="1869967" cy="186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73E3D3-4AA5-D34F-A7C8-8E5E85C750A1}"/>
              </a:ext>
            </a:extLst>
          </p:cNvPr>
          <p:cNvSpPr txBox="1"/>
          <p:nvPr/>
        </p:nvSpPr>
        <p:spPr>
          <a:xfrm>
            <a:off x="7112268" y="867068"/>
            <a:ext cx="4301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ookman Old Style" panose="02050604050505020204" pitchFamily="18" charset="0"/>
              </a:rPr>
              <a:t>Past India-ALICE Spokespersons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991477-C33C-E045-9210-1F5F0434E9E3}"/>
              </a:ext>
            </a:extLst>
          </p:cNvPr>
          <p:cNvSpPr txBox="1"/>
          <p:nvPr/>
        </p:nvSpPr>
        <p:spPr>
          <a:xfrm>
            <a:off x="7045158" y="1487536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Y. P. </a:t>
            </a:r>
            <a:r>
              <a:rPr lang="en-US" dirty="0" err="1">
                <a:latin typeface="Bookman Old Style" panose="02050604050505020204" pitchFamily="18" charset="0"/>
              </a:rPr>
              <a:t>Viyogi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92C8E7-4DE3-D846-905F-1632F04AD2F1}"/>
              </a:ext>
            </a:extLst>
          </p:cNvPr>
          <p:cNvSpPr txBox="1"/>
          <p:nvPr/>
        </p:nvSpPr>
        <p:spPr>
          <a:xfrm>
            <a:off x="9087675" y="1466120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T. K. Nayak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2F1B28-6FAE-7D47-8F64-0A47738BAB87}"/>
              </a:ext>
            </a:extLst>
          </p:cNvPr>
          <p:cNvSpPr txBox="1"/>
          <p:nvPr/>
        </p:nvSpPr>
        <p:spPr>
          <a:xfrm>
            <a:off x="7147899" y="3850587"/>
            <a:ext cx="220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S. Chattopadhyay</a:t>
            </a:r>
          </a:p>
        </p:txBody>
      </p:sp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22F1C9BB-F5E0-E04F-B1A7-ECAAF75A13B8}"/>
              </a:ext>
            </a:extLst>
          </p:cNvPr>
          <p:cNvSpPr txBox="1">
            <a:spLocks/>
          </p:cNvSpPr>
          <p:nvPr/>
        </p:nvSpPr>
        <p:spPr>
          <a:xfrm>
            <a:off x="8803627" y="59559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84FAA9-9B15-9643-B697-5D0D38B019DF}" type="slidenum">
              <a:rPr lang="en-US" b="1" smtClean="0">
                <a:solidFill>
                  <a:schemeClr val="tx1"/>
                </a:solidFill>
                <a:latin typeface="Bookman Old Style" panose="02050604050505020204" pitchFamily="18" charset="0"/>
              </a:rPr>
              <a:pPr/>
              <a:t>26</a:t>
            </a:fld>
            <a:r>
              <a:rPr lang="en-US" b="1">
                <a:solidFill>
                  <a:schemeClr val="tx1"/>
                </a:solidFill>
                <a:latin typeface="Bookman Old Style" panose="02050604050505020204" pitchFamily="18" charset="0"/>
              </a:rPr>
              <a:t>/26</a:t>
            </a:r>
            <a:endParaRPr lang="en-US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26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0BD0-7F8F-F84C-A187-41155E89C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781845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Quark Gluon Plasma produced at 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5200DB-0F4C-F941-9666-AC9480854F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1" b="1"/>
          <a:stretch/>
        </p:blipFill>
        <p:spPr>
          <a:xfrm>
            <a:off x="7414575" y="627022"/>
            <a:ext cx="4598622" cy="30862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442342-8381-974F-84FC-E34738576002}"/>
              </a:ext>
            </a:extLst>
          </p:cNvPr>
          <p:cNvSpPr txBox="1"/>
          <p:nvPr/>
        </p:nvSpPr>
        <p:spPr>
          <a:xfrm>
            <a:off x="2166133" y="3757994"/>
            <a:ext cx="7338869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>
                <a:latin typeface="Bookman Old Style" panose="02050604050505020204" pitchFamily="18" charset="0"/>
              </a:rPr>
              <a:t>Experimental signature of Quark Gluon Plasma produced at 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F9C1E4-41D3-6A46-8CA7-88390AF42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4" y="800100"/>
            <a:ext cx="2771775" cy="27717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1EBC74-6CCA-224D-95D0-0EBE636E86BB}"/>
              </a:ext>
            </a:extLst>
          </p:cNvPr>
          <p:cNvSpPr txBox="1"/>
          <p:nvPr/>
        </p:nvSpPr>
        <p:spPr>
          <a:xfrm>
            <a:off x="2908115" y="998740"/>
            <a:ext cx="4370119" cy="230832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Quark and Gluon confined inside hadrons – Aim to have free Quark Gluon Plasma (Early Universe) – </a:t>
            </a:r>
            <a:r>
              <a:rPr lang="en-US" i="1" dirty="0">
                <a:latin typeface="Bookman Old Style" panose="02050604050505020204" pitchFamily="18" charset="0"/>
              </a:rPr>
              <a:t>Deconfinement transition</a:t>
            </a:r>
          </a:p>
          <a:p>
            <a:pPr marL="285750" indent="-285750">
              <a:buFontTx/>
              <a:buChar char="-"/>
            </a:pPr>
            <a:endParaRPr lang="en-US" dirty="0">
              <a:latin typeface="Bookman Old Style" panose="02050604050505020204" pitchFamily="18" charset="0"/>
            </a:endParaRPr>
          </a:p>
          <a:p>
            <a:r>
              <a:rPr lang="en-US" dirty="0">
                <a:latin typeface="Bookman Old Style" panose="02050604050505020204" pitchFamily="18" charset="0"/>
              </a:rPr>
              <a:t>Quark mass fraction of proton &lt; 2%</a:t>
            </a:r>
          </a:p>
          <a:p>
            <a:r>
              <a:rPr lang="en-US" dirty="0">
                <a:latin typeface="Bookman Old Style" panose="02050604050505020204" pitchFamily="18" charset="0"/>
              </a:rPr>
              <a:t>Chiral symmetry breaking – Aim to create a </a:t>
            </a:r>
            <a:r>
              <a:rPr lang="en-US" i="1" dirty="0">
                <a:latin typeface="Bookman Old Style" panose="02050604050505020204" pitchFamily="18" charset="0"/>
              </a:rPr>
              <a:t>Chiral transition</a:t>
            </a:r>
          </a:p>
        </p:txBody>
      </p:sp>
      <p:pic>
        <p:nvPicPr>
          <p:cNvPr id="24578" name="Picture 2" descr="Quark Matter 2014: news from ALICE – CERN Courier">
            <a:extLst>
              <a:ext uri="{FF2B5EF4-FFF2-40B4-BE49-F238E27FC236}">
                <a16:creationId xmlns:a16="http://schemas.microsoft.com/office/drawing/2014/main" id="{BE9F64ED-40BE-BC4A-8E0A-111C8540A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24" y="4185517"/>
            <a:ext cx="2913394" cy="227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>
            <a:extLst>
              <a:ext uri="{FF2B5EF4-FFF2-40B4-BE49-F238E27FC236}">
                <a16:creationId xmlns:a16="http://schemas.microsoft.com/office/drawing/2014/main" id="{EF4F9E0C-1B2B-184B-8E28-2D9D269B3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406" y="4185517"/>
            <a:ext cx="2913394" cy="228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>
            <a:extLst>
              <a:ext uri="{FF2B5EF4-FFF2-40B4-BE49-F238E27FC236}">
                <a16:creationId xmlns:a16="http://schemas.microsoft.com/office/drawing/2014/main" id="{16F795BA-6A15-4A40-820A-7366DB30A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02468"/>
            <a:ext cx="2913395" cy="228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0DE883-A397-AD40-AF08-902ED8B07106}"/>
              </a:ext>
            </a:extLst>
          </p:cNvPr>
          <p:cNvSpPr txBox="1"/>
          <p:nvPr/>
        </p:nvSpPr>
        <p:spPr>
          <a:xfrm>
            <a:off x="0" y="6559043"/>
            <a:ext cx="55242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latin typeface="Bookman Old Style" panose="02050604050505020204" pitchFamily="18" charset="0"/>
              </a:rPr>
              <a:t>Quark Matter 2014 – CERN Courier </a:t>
            </a:r>
            <a:r>
              <a:rPr lang="en-IN" sz="900" i="1" dirty="0">
                <a:latin typeface="Bookman Old Style" panose="02050604050505020204" pitchFamily="18" charset="0"/>
              </a:rPr>
              <a:t>22 May 2014, 27 September 2013 Andreas </a:t>
            </a:r>
            <a:r>
              <a:rPr lang="en-IN" sz="900" i="1" dirty="0" err="1">
                <a:latin typeface="Bookman Old Style" panose="02050604050505020204" pitchFamily="18" charset="0"/>
              </a:rPr>
              <a:t>Morsch</a:t>
            </a:r>
            <a:r>
              <a:rPr lang="en-IN" sz="900" i="1" dirty="0">
                <a:latin typeface="Bookman Old Style" panose="02050604050505020204" pitchFamily="18" charset="0"/>
              </a:rPr>
              <a:t>, CERN,  </a:t>
            </a:r>
            <a:endParaRPr lang="en-US" sz="900" i="1" dirty="0">
              <a:latin typeface="Bookman Old Style" panose="02050604050505020204" pitchFamily="18" charset="0"/>
            </a:endParaRPr>
          </a:p>
        </p:txBody>
      </p:sp>
      <p:pic>
        <p:nvPicPr>
          <p:cNvPr id="24584" name="Picture 8" descr="ALICE: on the trail of a new state of matter – CERN Courier">
            <a:extLst>
              <a:ext uri="{FF2B5EF4-FFF2-40B4-BE49-F238E27FC236}">
                <a16:creationId xmlns:a16="http://schemas.microsoft.com/office/drawing/2014/main" id="{7B6E6459-B52C-1E44-A592-785B0E2A2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506" y="4418842"/>
            <a:ext cx="2913395" cy="185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7">
            <a:extLst>
              <a:ext uri="{FF2B5EF4-FFF2-40B4-BE49-F238E27FC236}">
                <a16:creationId xmlns:a16="http://schemas.microsoft.com/office/drawing/2014/main" id="{4243473B-8523-7744-B863-EDF275D3D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3701" y="6458153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3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3815656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Rectangle 74">
            <a:extLst>
              <a:ext uri="{FF2B5EF4-FFF2-40B4-BE49-F238E27FC236}">
                <a16:creationId xmlns:a16="http://schemas.microsoft.com/office/drawing/2014/main" id="{0EFD753D-6A49-46DD-9E82-AA6E2C62B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609" name="Rectangle 76">
            <a:extLst>
              <a:ext uri="{FF2B5EF4-FFF2-40B4-BE49-F238E27FC236}">
                <a16:creationId xmlns:a16="http://schemas.microsoft.com/office/drawing/2014/main" id="{138A5824-1F4A-4EE7-BC13-5BB48FC08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045" y="318582"/>
            <a:ext cx="4556762" cy="2028511"/>
          </a:xfrm>
          <a:prstGeom prst="rect">
            <a:avLst/>
          </a:prstGeom>
          <a:solidFill>
            <a:srgbClr val="333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B90BD0-7F8F-F84C-A187-41155E89C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6" y="637523"/>
            <a:ext cx="3941121" cy="138673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kern="1200" dirty="0">
                <a:solidFill>
                  <a:srgbClr val="FFFFFF"/>
                </a:solidFill>
                <a:latin typeface="Bookman Old Style" panose="02050604050505020204" pitchFamily="18" charset="0"/>
              </a:rPr>
              <a:t>Quark Gluon Plasma properties</a:t>
            </a:r>
          </a:p>
        </p:txBody>
      </p:sp>
      <p:pic>
        <p:nvPicPr>
          <p:cNvPr id="25604" name="Picture 4" descr="The first evidence of vector meson spin alignment in heavy-ion collisions">
            <a:extLst>
              <a:ext uri="{FF2B5EF4-FFF2-40B4-BE49-F238E27FC236}">
                <a16:creationId xmlns:a16="http://schemas.microsoft.com/office/drawing/2014/main" id="{CE5B6022-2B62-7945-87FC-2DAB794B1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7901" y="2387616"/>
            <a:ext cx="2687867" cy="178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hart, diagram&#10;&#10;Description automatically generated">
            <a:extLst>
              <a:ext uri="{FF2B5EF4-FFF2-40B4-BE49-F238E27FC236}">
                <a16:creationId xmlns:a16="http://schemas.microsoft.com/office/drawing/2014/main" id="{B05C8429-FAC3-9646-81C2-5FC4B9212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0772" y="4169118"/>
            <a:ext cx="2141875" cy="21911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C2ED26-B143-4B4C-9EF7-1579FBC80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9" y="3044870"/>
            <a:ext cx="4612673" cy="305589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0F8BFD3B-29FB-4A95-BB51-220F8A6C5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6650" y="2429124"/>
            <a:ext cx="4561251" cy="4108837"/>
          </a:xfrm>
          <a:prstGeom prst="rect">
            <a:avLst/>
          </a:prstGeom>
          <a:solidFill>
            <a:srgbClr val="333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442342-8381-974F-84FC-E34738576002}"/>
              </a:ext>
            </a:extLst>
          </p:cNvPr>
          <p:cNvSpPr txBox="1"/>
          <p:nvPr/>
        </p:nvSpPr>
        <p:spPr>
          <a:xfrm>
            <a:off x="5090637" y="2429124"/>
            <a:ext cx="4360781" cy="4035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  <a:latin typeface="Bookman Old Style" panose="02050604050505020204" pitchFamily="18" charset="0"/>
              </a:rPr>
              <a:t>Perfect Fluid </a:t>
            </a:r>
            <a:r>
              <a:rPr lang="en-US" dirty="0">
                <a:solidFill>
                  <a:srgbClr val="FFFFFF"/>
                </a:solidFill>
                <a:latin typeface="Bookman Old Style" panose="02050604050505020204" pitchFamily="18" charset="0"/>
              </a:rPr>
              <a:t>(shear viscosity to entropy density) </a:t>
            </a: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  <a:latin typeface="Bookman Old Style" panose="02050604050505020204" pitchFamily="18" charset="0"/>
              </a:rPr>
              <a:t>Polarized Plasma </a:t>
            </a:r>
            <a:r>
              <a:rPr lang="en-US" dirty="0">
                <a:solidFill>
                  <a:srgbClr val="FFFFFF"/>
                </a:solidFill>
                <a:latin typeface="Bookman Old Style" panose="02050604050505020204" pitchFamily="18" charset="0"/>
              </a:rPr>
              <a:t>(polarization of hyperons and vector mesons)</a:t>
            </a: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  <a:latin typeface="Bookman Old Style" panose="02050604050505020204" pitchFamily="18" charset="0"/>
              </a:rPr>
              <a:t>High Opacity </a:t>
            </a:r>
            <a:r>
              <a:rPr lang="en-US" dirty="0">
                <a:solidFill>
                  <a:srgbClr val="FFFFFF"/>
                </a:solidFill>
                <a:latin typeface="Bookman Old Style" panose="02050604050505020204" pitchFamily="18" charset="0"/>
              </a:rPr>
              <a:t>(Jet quenching)</a:t>
            </a: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  <a:latin typeface="Bookman Old Style" panose="02050604050505020204" pitchFamily="18" charset="0"/>
              </a:rPr>
              <a:t>Diffusion coefficient </a:t>
            </a:r>
            <a:r>
              <a:rPr lang="en-US" dirty="0">
                <a:solidFill>
                  <a:srgbClr val="FFFFFF"/>
                </a:solidFill>
                <a:latin typeface="Bookman Old Style" panose="02050604050505020204" pitchFamily="18" charset="0"/>
              </a:rPr>
              <a:t>(need precision data in heavy quark sector)</a:t>
            </a:r>
          </a:p>
        </p:txBody>
      </p:sp>
      <p:pic>
        <p:nvPicPr>
          <p:cNvPr id="25602" name="Picture 2" descr="Jet Quenching observed by CMS in heavy-ion collisions | CMS Experiment">
            <a:extLst>
              <a:ext uri="{FF2B5EF4-FFF2-40B4-BE49-F238E27FC236}">
                <a16:creationId xmlns:a16="http://schemas.microsoft.com/office/drawing/2014/main" id="{748507F8-36C0-3441-9E47-D06A40629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53131" y="100127"/>
            <a:ext cx="2981272" cy="215396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Plasma polarised by spin-orbit effect – CERN Courier">
            <a:extLst>
              <a:ext uri="{FF2B5EF4-FFF2-40B4-BE49-F238E27FC236}">
                <a16:creationId xmlns:a16="http://schemas.microsoft.com/office/drawing/2014/main" id="{7F7494A0-FB77-C84A-A23E-3C7269B78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35409" y="141637"/>
            <a:ext cx="2157238" cy="2070949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8FCA573-1EED-0E45-A26F-56B71FC462FF}"/>
              </a:ext>
            </a:extLst>
          </p:cNvPr>
          <p:cNvSpPr/>
          <p:nvPr/>
        </p:nvSpPr>
        <p:spPr>
          <a:xfrm>
            <a:off x="158657" y="6316654"/>
            <a:ext cx="2214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000" i="1" dirty="0">
                <a:latin typeface="Bookman Old Style" panose="020506040505050202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Nature Physics</a:t>
            </a:r>
            <a:r>
              <a:rPr lang="en-IN" sz="1000" i="1" dirty="0">
                <a:latin typeface="Bookman Old Style" panose="02050604050505020204" pitchFamily="18" charset="0"/>
              </a:rPr>
              <a:t>, 15, 1113 (2019)</a:t>
            </a:r>
            <a:endParaRPr lang="en-US" sz="1000" i="1" dirty="0">
              <a:latin typeface="Bookman Old Style" panose="0205060405050502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BF38AD-CBDD-7D41-9395-3F7A7EA1874A}"/>
              </a:ext>
            </a:extLst>
          </p:cNvPr>
          <p:cNvSpPr/>
          <p:nvPr/>
        </p:nvSpPr>
        <p:spPr>
          <a:xfrm>
            <a:off x="9598088" y="2211982"/>
            <a:ext cx="254749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 err="1">
                <a:latin typeface="Bookman Old Style" panose="02050604050505020204" pitchFamily="18" charset="0"/>
              </a:rPr>
              <a:t>Phys.Rev.Lett</a:t>
            </a:r>
            <a:r>
              <a:rPr lang="en-US" sz="1050" i="1" dirty="0">
                <a:latin typeface="Bookman Old Style" panose="02050604050505020204" pitchFamily="18" charset="0"/>
              </a:rPr>
              <a:t>. 125 (2020) 1, 012301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BCFF3-B63B-274B-B968-BFCCA3EF6D18}"/>
              </a:ext>
            </a:extLst>
          </p:cNvPr>
          <p:cNvSpPr txBox="1"/>
          <p:nvPr/>
        </p:nvSpPr>
        <p:spPr>
          <a:xfrm>
            <a:off x="10277761" y="6408822"/>
            <a:ext cx="1188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latin typeface="Bookman Old Style" panose="02050604050505020204" pitchFamily="18" charset="0"/>
              </a:rPr>
              <a:t>S. Bass @ ALICE3</a:t>
            </a:r>
          </a:p>
        </p:txBody>
      </p:sp>
      <p:sp>
        <p:nvSpPr>
          <p:cNvPr id="30" name="Slide Number Placeholder 7">
            <a:extLst>
              <a:ext uri="{FF2B5EF4-FFF2-40B4-BE49-F238E27FC236}">
                <a16:creationId xmlns:a16="http://schemas.microsoft.com/office/drawing/2014/main" id="{E19B165B-5F33-1044-8548-5713AF855082}"/>
              </a:ext>
            </a:extLst>
          </p:cNvPr>
          <p:cNvSpPr txBox="1">
            <a:spLocks/>
          </p:cNvSpPr>
          <p:nvPr/>
        </p:nvSpPr>
        <p:spPr>
          <a:xfrm>
            <a:off x="9317612" y="645709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pPr/>
              <a:t>4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3171411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FBEA4-F716-7842-9B7A-80071AAAE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6" y="22667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Bookman Old Style" panose="02050604050505020204" pitchFamily="18" charset="0"/>
              </a:rPr>
              <a:t>India-ALICE-CERN</a:t>
            </a: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28DABA77-8256-ED42-912A-A47CCF5354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36" b="4436"/>
          <a:stretch/>
        </p:blipFill>
        <p:spPr>
          <a:xfrm>
            <a:off x="214703" y="1392317"/>
            <a:ext cx="4726021" cy="2752171"/>
          </a:xfrm>
          <a:prstGeom prst="rect">
            <a:avLst/>
          </a:prstGeom>
        </p:spPr>
      </p:pic>
      <p:grpSp>
        <p:nvGrpSpPr>
          <p:cNvPr id="5" name="Group 35">
            <a:extLst>
              <a:ext uri="{FF2B5EF4-FFF2-40B4-BE49-F238E27FC236}">
                <a16:creationId xmlns:a16="http://schemas.microsoft.com/office/drawing/2014/main" id="{B9DE783F-9E11-C145-93E3-E1E6E0E9EC96}"/>
              </a:ext>
            </a:extLst>
          </p:cNvPr>
          <p:cNvGrpSpPr>
            <a:grpSpLocks/>
          </p:cNvGrpSpPr>
          <p:nvPr/>
        </p:nvGrpSpPr>
        <p:grpSpPr bwMode="auto">
          <a:xfrm>
            <a:off x="4726201" y="589640"/>
            <a:ext cx="4204080" cy="4592961"/>
            <a:chOff x="11057" y="765051"/>
            <a:chExt cx="5648414" cy="5904037"/>
          </a:xfrm>
        </p:grpSpPr>
        <p:pic>
          <p:nvPicPr>
            <p:cNvPr id="6" name="Picture 5" descr="india-map.gif">
              <a:extLst>
                <a:ext uri="{FF2B5EF4-FFF2-40B4-BE49-F238E27FC236}">
                  <a16:creationId xmlns:a16="http://schemas.microsoft.com/office/drawing/2014/main" id="{28F01BE4-22A1-8145-8C5F-3D774EAB3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388" y="811213"/>
              <a:ext cx="5184775" cy="5857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38">
              <a:extLst>
                <a:ext uri="{FF2B5EF4-FFF2-40B4-BE49-F238E27FC236}">
                  <a16:creationId xmlns:a16="http://schemas.microsoft.com/office/drawing/2014/main" id="{5553E4C9-866C-194F-B5F9-14998F231E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57" y="765051"/>
              <a:ext cx="5648414" cy="5215168"/>
              <a:chOff x="195140" y="1019525"/>
              <a:chExt cx="6757865" cy="6954532"/>
            </a:xfrm>
          </p:grpSpPr>
          <p:sp>
            <p:nvSpPr>
              <p:cNvPr id="9" name="AutoShape 4">
                <a:extLst>
                  <a:ext uri="{FF2B5EF4-FFF2-40B4-BE49-F238E27FC236}">
                    <a16:creationId xmlns:a16="http://schemas.microsoft.com/office/drawing/2014/main" id="{2806A1AA-87A4-0D49-8252-5A76FA6D5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938" y="2171711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0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10" name="AutoShape 5">
                <a:extLst>
                  <a:ext uri="{FF2B5EF4-FFF2-40B4-BE49-F238E27FC236}">
                    <a16:creationId xmlns:a16="http://schemas.microsoft.com/office/drawing/2014/main" id="{BCFBB2D6-AE2F-4542-9ED5-F68C5729C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981" y="2651766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0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11" name="AutoShape 6">
                <a:extLst>
                  <a:ext uri="{FF2B5EF4-FFF2-40B4-BE49-F238E27FC236}">
                    <a16:creationId xmlns:a16="http://schemas.microsoft.com/office/drawing/2014/main" id="{1BBAADFE-CFB8-7642-9136-42608FCBF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4800" y="5591528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0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12" name="AutoShape 8">
                <a:extLst>
                  <a:ext uri="{FF2B5EF4-FFF2-40B4-BE49-F238E27FC236}">
                    <a16:creationId xmlns:a16="http://schemas.microsoft.com/office/drawing/2014/main" id="{4B7F0960-68A5-0345-AF09-5D27E1444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3142" y="3707887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0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13" name="AutoShape 9">
                <a:extLst>
                  <a:ext uri="{FF2B5EF4-FFF2-40B4-BE49-F238E27FC236}">
                    <a16:creationId xmlns:a16="http://schemas.microsoft.com/office/drawing/2014/main" id="{84B5A4D8-73D7-2A4E-8E6C-500078ED0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741" y="3419854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C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14" name="Line 10">
                <a:extLst>
                  <a:ext uri="{FF2B5EF4-FFF2-40B4-BE49-F238E27FC236}">
                    <a16:creationId xmlns:a16="http://schemas.microsoft.com/office/drawing/2014/main" id="{BB96FA87-9296-314A-B2B7-F3FB33CB42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57098" y="1115591"/>
                <a:ext cx="1" cy="105611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" name="Line 11">
                <a:extLst>
                  <a:ext uri="{FF2B5EF4-FFF2-40B4-BE49-F238E27FC236}">
                    <a16:creationId xmlns:a16="http://schemas.microsoft.com/office/drawing/2014/main" id="{58699F04-386D-F24E-9763-FB22CF42A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57098" y="1115591"/>
                <a:ext cx="1471901" cy="2738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6" name="Line 12">
                <a:extLst>
                  <a:ext uri="{FF2B5EF4-FFF2-40B4-BE49-F238E27FC236}">
                    <a16:creationId xmlns:a16="http://schemas.microsoft.com/office/drawing/2014/main" id="{661A971B-A27F-734E-9E77-5AE905E606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9421" y="1500166"/>
                <a:ext cx="13696" cy="124761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7" name="Line 13">
                <a:extLst>
                  <a:ext uri="{FF2B5EF4-FFF2-40B4-BE49-F238E27FC236}">
                    <a16:creationId xmlns:a16="http://schemas.microsoft.com/office/drawing/2014/main" id="{E6DB3246-2994-6146-BBC8-CA9EC1FCA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3116" y="1500166"/>
                <a:ext cx="129540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" name="Line 16">
                <a:extLst>
                  <a:ext uri="{FF2B5EF4-FFF2-40B4-BE49-F238E27FC236}">
                    <a16:creationId xmlns:a16="http://schemas.microsoft.com/office/drawing/2014/main" id="{59BB1B59-842A-0A45-8CA6-1B31E2D05B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87902" y="2003707"/>
                <a:ext cx="0" cy="160816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" name="Line 17">
                <a:extLst>
                  <a:ext uri="{FF2B5EF4-FFF2-40B4-BE49-F238E27FC236}">
                    <a16:creationId xmlns:a16="http://schemas.microsoft.com/office/drawing/2014/main" id="{A9BA209A-E008-364F-9D2E-A728B1BBF7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2195" y="2017675"/>
                <a:ext cx="102680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2" name="Line 18">
                <a:extLst>
                  <a:ext uri="{FF2B5EF4-FFF2-40B4-BE49-F238E27FC236}">
                    <a16:creationId xmlns:a16="http://schemas.microsoft.com/office/drawing/2014/main" id="{A6B5854F-ED18-424F-969E-59FC8C0C68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4818" y="5652070"/>
                <a:ext cx="0" cy="180024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3" name="Line 19">
                <a:extLst>
                  <a:ext uri="{FF2B5EF4-FFF2-40B4-BE49-F238E27FC236}">
                    <a16:creationId xmlns:a16="http://schemas.microsoft.com/office/drawing/2014/main" id="{7081223C-E629-434B-8D03-5830620EBF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4398" y="4953001"/>
                <a:ext cx="178065" cy="93679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4" name="Text Box 20">
                <a:extLst>
                  <a:ext uri="{FF2B5EF4-FFF2-40B4-BE49-F238E27FC236}">
                    <a16:creationId xmlns:a16="http://schemas.microsoft.com/office/drawing/2014/main" id="{4B5578FA-B660-FB4F-9593-0A0DBBCC39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761" y="1019525"/>
                <a:ext cx="3428244" cy="14957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Jammu</a:t>
                </a: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 (Jammu Univ.)</a:t>
                </a: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Chandigarh</a:t>
                </a: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 (Panjab Univ.)</a:t>
                </a:r>
                <a:endParaRPr lang="en-US" sz="1050" b="1" dirty="0">
                  <a:solidFill>
                    <a:srgbClr val="9900CC"/>
                  </a:solidFill>
                  <a:latin typeface="Arial"/>
                  <a:cs typeface="Arial"/>
                </a:endParaRPr>
              </a:p>
              <a:p>
                <a:pPr eaLnBrk="1" fontAlgn="base" hangingPunct="1">
                  <a:lnSpc>
                    <a:spcPts val="1875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Aligarh</a:t>
                </a: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 (AMU)</a:t>
                </a:r>
              </a:p>
              <a:p>
                <a:pPr eaLnBrk="1" fontAlgn="base" hangingPunct="1">
                  <a:lnSpc>
                    <a:spcPts val="1875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Indore</a:t>
                </a: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 (IIT)</a:t>
                </a:r>
              </a:p>
            </p:txBody>
          </p:sp>
          <p:sp>
            <p:nvSpPr>
              <p:cNvPr id="25" name="Text Box 21">
                <a:extLst>
                  <a:ext uri="{FF2B5EF4-FFF2-40B4-BE49-F238E27FC236}">
                    <a16:creationId xmlns:a16="http://schemas.microsoft.com/office/drawing/2014/main" id="{1089CE47-7B25-7447-A4CE-1145E8B015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77752" y="7307358"/>
                <a:ext cx="1490074" cy="6666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Bhubaneswar 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(IOP,NISER)</a:t>
                </a:r>
              </a:p>
            </p:txBody>
          </p:sp>
          <p:sp>
            <p:nvSpPr>
              <p:cNvPr id="26" name="Text Box 22">
                <a:extLst>
                  <a:ext uri="{FF2B5EF4-FFF2-40B4-BE49-F238E27FC236}">
                    <a16:creationId xmlns:a16="http://schemas.microsoft.com/office/drawing/2014/main" id="{57DB620F-6329-FC4A-84F7-BADB32C6C5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91860" y="5882353"/>
                <a:ext cx="1856698" cy="11832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Kolkata</a:t>
                </a: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(VECC, SINP, Bose Inst., Calcutta Uni.)</a:t>
                </a:r>
              </a:p>
            </p:txBody>
          </p:sp>
          <p:sp>
            <p:nvSpPr>
              <p:cNvPr id="27" name="AutoShape 23">
                <a:extLst>
                  <a:ext uri="{FF2B5EF4-FFF2-40B4-BE49-F238E27FC236}">
                    <a16:creationId xmlns:a16="http://schemas.microsoft.com/office/drawing/2014/main" id="{C566917C-D5F5-7540-BA03-089D3879C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1652" y="5975572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0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28" name="Line 24">
                <a:extLst>
                  <a:ext uri="{FF2B5EF4-FFF2-40B4-BE49-F238E27FC236}">
                    <a16:creationId xmlns:a16="http://schemas.microsoft.com/office/drawing/2014/main" id="{670AB80D-E381-0A43-85D1-BA92CA2A3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0600" y="6012150"/>
                <a:ext cx="363374" cy="16005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9" name="Line 25">
                <a:extLst>
                  <a:ext uri="{FF2B5EF4-FFF2-40B4-BE49-F238E27FC236}">
                    <a16:creationId xmlns:a16="http://schemas.microsoft.com/office/drawing/2014/main" id="{C06A4BFF-B1C7-EE4B-A6EA-CEB67B549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0600" y="6172200"/>
                <a:ext cx="0" cy="22860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0" name="Text Box 26">
                <a:extLst>
                  <a:ext uri="{FF2B5EF4-FFF2-40B4-BE49-F238E27FC236}">
                    <a16:creationId xmlns:a16="http://schemas.microsoft.com/office/drawing/2014/main" id="{59C4ED54-8B7E-964D-ADF2-6D15D000B1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140" y="6325123"/>
                <a:ext cx="986237" cy="9237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Mumbai</a:t>
                </a: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 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(IIT-B, 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BARC)</a:t>
                </a:r>
              </a:p>
            </p:txBody>
          </p:sp>
          <p:sp>
            <p:nvSpPr>
              <p:cNvPr id="31" name="AutoShape 7">
                <a:extLst>
                  <a:ext uri="{FF2B5EF4-FFF2-40B4-BE49-F238E27FC236}">
                    <a16:creationId xmlns:a16="http://schemas.microsoft.com/office/drawing/2014/main" id="{0154AF11-96DF-4847-8C6B-2DB3430EA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8081" y="4919452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0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32" name="AutoShape 6">
                <a:extLst>
                  <a:ext uri="{FF2B5EF4-FFF2-40B4-BE49-F238E27FC236}">
                    <a16:creationId xmlns:a16="http://schemas.microsoft.com/office/drawing/2014/main" id="{5BBF01BE-EBE1-5045-83D4-57E6212E1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928" y="3959342"/>
                <a:ext cx="228600" cy="228599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000000"/>
                  </a:solidFill>
                  <a:latin typeface="Arial" charset="0"/>
                  <a:ea typeface="MS PGothic" charset="0"/>
                  <a:cs typeface="Arial" charset="0"/>
                </a:endParaRPr>
              </a:p>
            </p:txBody>
          </p:sp>
          <p:sp>
            <p:nvSpPr>
              <p:cNvPr id="33" name="Line 18">
                <a:extLst>
                  <a:ext uri="{FF2B5EF4-FFF2-40B4-BE49-F238E27FC236}">
                    <a16:creationId xmlns:a16="http://schemas.microsoft.com/office/drawing/2014/main" id="{2D45A01F-22E1-9D49-B89C-15BA16652E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72724" y="3419854"/>
                <a:ext cx="258482" cy="47777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4" name="Text Box 21">
                <a:extLst>
                  <a:ext uri="{FF2B5EF4-FFF2-40B4-BE49-F238E27FC236}">
                    <a16:creationId xmlns:a16="http://schemas.microsoft.com/office/drawing/2014/main" id="{85D8B528-80E8-5243-A7D1-B5BFBEBAB5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2792" y="2650646"/>
                <a:ext cx="1901243" cy="736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fontAlgn="base" hangingPunct="1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9900CC"/>
                    </a:solidFill>
                    <a:latin typeface="Arial"/>
                    <a:cs typeface="Arial"/>
                  </a:rPr>
                  <a:t>Guwahati</a:t>
                </a:r>
              </a:p>
              <a:p>
                <a:pPr eaLnBrk="1" fontAlgn="base" hangingPunct="1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b="1" dirty="0">
                    <a:solidFill>
                      <a:srgbClr val="000099"/>
                    </a:solidFill>
                    <a:latin typeface="Arial"/>
                    <a:cs typeface="Arial"/>
                  </a:rPr>
                  <a:t>(Univ. of Guwahati)</a:t>
                </a:r>
              </a:p>
            </p:txBody>
          </p:sp>
        </p:grpSp>
        <p:sp>
          <p:nvSpPr>
            <p:cNvPr id="8" name="AutoShape 8">
              <a:extLst>
                <a:ext uri="{FF2B5EF4-FFF2-40B4-BE49-F238E27FC236}">
                  <a16:creationId xmlns:a16="http://schemas.microsoft.com/office/drawing/2014/main" id="{57933C87-C972-5045-A876-37070303F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000" y="3160713"/>
              <a:ext cx="304800" cy="171450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solidFill>
                  <a:srgbClr val="000000"/>
                </a:solidFill>
                <a:latin typeface="Arial" charset="0"/>
                <a:ea typeface="MS PGothic" charset="0"/>
                <a:cs typeface="Arial" charset="0"/>
              </a:endParaRPr>
            </a:p>
          </p:txBody>
        </p:sp>
      </p:grpSp>
      <p:sp>
        <p:nvSpPr>
          <p:cNvPr id="35" name="TextBox 2">
            <a:extLst>
              <a:ext uri="{FF2B5EF4-FFF2-40B4-BE49-F238E27FC236}">
                <a16:creationId xmlns:a16="http://schemas.microsoft.com/office/drawing/2014/main" id="{33FDA14A-DDC0-CB46-95AA-31703E5E7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8902" y="326699"/>
            <a:ext cx="3357637" cy="4802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indent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Indian Institutes in ALICE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Kolkata:   VECC 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Kolkata: SINP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Kolkata: Bose Institute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Kolkata: University of Calcutta*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Kolkata; Jadavpur University*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Aligarh: Aligarh Muslim  University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Bhubaneswar: Institute of Physics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Bhubaneswar: NISER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Chandigarh: Panjab University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Bookman Old Style" panose="02050604050505020204" pitchFamily="18" charset="0"/>
                <a:cs typeface="Calibri" panose="020F0502020204030204" pitchFamily="34" charset="0"/>
              </a:rPr>
              <a:t>Guahati</a:t>
            </a: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: University of Guwahati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Indore: IIT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Jammu: University of Jammu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Mumbai: IIT, Bombay</a:t>
            </a:r>
          </a:p>
          <a:p>
            <a:pPr marL="171450" indent="-17145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 Mumbai: BARC*</a:t>
            </a:r>
          </a:p>
          <a:p>
            <a:pPr marL="0" indent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latin typeface="Bookman Old Style" panose="02050604050505020204" pitchFamily="18" charset="0"/>
                <a:cs typeface="Calibri" panose="020F0502020204030204" pitchFamily="34" charset="0"/>
              </a:rPr>
              <a:t>* Associate members</a:t>
            </a: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29F996B3-5C9E-4B4C-96F1-70CCF0E4BA0E}"/>
              </a:ext>
            </a:extLst>
          </p:cNvPr>
          <p:cNvSpPr/>
          <p:nvPr/>
        </p:nvSpPr>
        <p:spPr>
          <a:xfrm>
            <a:off x="3689959" y="2803081"/>
            <a:ext cx="1172518" cy="133377"/>
          </a:xfrm>
          <a:prstGeom prst="rightArrow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F9E569C-81B2-5B40-8327-80257E048AB5}"/>
              </a:ext>
            </a:extLst>
          </p:cNvPr>
          <p:cNvSpPr txBox="1"/>
          <p:nvPr/>
        </p:nvSpPr>
        <p:spPr>
          <a:xfrm>
            <a:off x="34114" y="4188575"/>
            <a:ext cx="3398687" cy="107721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latin typeface="Bookman Old Style" panose="02050604050505020204" pitchFamily="18" charset="0"/>
                <a:cs typeface="Calibri Light" panose="020F0302020204030204" pitchFamily="34" charset="0"/>
              </a:rPr>
              <a:t>42 Countries, 173 Institutes</a:t>
            </a:r>
          </a:p>
          <a:p>
            <a:pPr>
              <a:spcBef>
                <a:spcPts val="600"/>
              </a:spcBef>
            </a:pPr>
            <a:r>
              <a:rPr lang="en-CH" dirty="0">
                <a:latin typeface="Bookman Old Style" panose="02050604050505020204" pitchFamily="18" charset="0"/>
              </a:rPr>
              <a:t>1946 Members</a:t>
            </a:r>
          </a:p>
          <a:p>
            <a:pPr>
              <a:spcBef>
                <a:spcPts val="600"/>
              </a:spcBef>
            </a:pPr>
            <a:r>
              <a:rPr lang="en-CH" dirty="0">
                <a:latin typeface="Bookman Old Style" panose="02050604050505020204" pitchFamily="18" charset="0"/>
              </a:rPr>
              <a:t>about 1000 signing authors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D6D0886-AA55-6147-AB5F-D3348A8695F4}"/>
              </a:ext>
            </a:extLst>
          </p:cNvPr>
          <p:cNvSpPr txBox="1"/>
          <p:nvPr/>
        </p:nvSpPr>
        <p:spPr>
          <a:xfrm>
            <a:off x="4367985" y="5244420"/>
            <a:ext cx="2693366" cy="131574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latin typeface="Bookman Old Style" panose="02050604050505020204" pitchFamily="18" charset="0"/>
              </a:rPr>
              <a:t>India in ALICE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Bookman Old Style" panose="02050604050505020204" pitchFamily="18" charset="0"/>
              </a:rPr>
              <a:t>125 members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Bookman Old Style" panose="02050604050505020204" pitchFamily="18" charset="0"/>
              </a:rPr>
              <a:t>51 Ph.D. scientists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Bookman Old Style" panose="02050604050505020204" pitchFamily="18" charset="0"/>
              </a:rPr>
              <a:t>37 authors </a:t>
            </a:r>
          </a:p>
        </p:txBody>
      </p:sp>
      <p:sp>
        <p:nvSpPr>
          <p:cNvPr id="40" name="TextBox 34">
            <a:extLst>
              <a:ext uri="{FF2B5EF4-FFF2-40B4-BE49-F238E27FC236}">
                <a16:creationId xmlns:a16="http://schemas.microsoft.com/office/drawing/2014/main" id="{49F9FB93-9625-D74F-8F91-6794BDB104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9534" y="5271444"/>
            <a:ext cx="4977005" cy="107721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dirty="0">
                <a:latin typeface="Bookman Old Style" panose="02050604050505020204" pitchFamily="18" charset="0"/>
                <a:cs typeface="Arial"/>
              </a:rPr>
              <a:t>India is a major partner in ALICE since its inception </a:t>
            </a:r>
          </a:p>
          <a:p>
            <a:pPr eaLnBrk="1" fontAlgn="base" hangingPunct="1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1800" dirty="0">
                <a:latin typeface="Bookman Old Style" panose="02050604050505020204" pitchFamily="18" charset="0"/>
                <a:cs typeface="Arial"/>
              </a:rPr>
              <a:t>Largest non-European participation</a:t>
            </a:r>
          </a:p>
        </p:txBody>
      </p:sp>
      <p:sp>
        <p:nvSpPr>
          <p:cNvPr id="42" name="Slide Number Placeholder 7">
            <a:extLst>
              <a:ext uri="{FF2B5EF4-FFF2-40B4-BE49-F238E27FC236}">
                <a16:creationId xmlns:a16="http://schemas.microsoft.com/office/drawing/2014/main" id="{1415BE69-0A4C-5546-8C80-ACC7C491C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456" y="6377603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5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  <p:sp>
        <p:nvSpPr>
          <p:cNvPr id="41" name="Line 11">
            <a:extLst>
              <a:ext uri="{FF2B5EF4-FFF2-40B4-BE49-F238E27FC236}">
                <a16:creationId xmlns:a16="http://schemas.microsoft.com/office/drawing/2014/main" id="{B02242F9-4F42-984E-AC5C-2EAB3309D7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15610" y="1506273"/>
            <a:ext cx="1021295" cy="132120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4447E-154A-E140-A856-D5F32474C73A}"/>
              </a:ext>
            </a:extLst>
          </p:cNvPr>
          <p:cNvSpPr txBox="1"/>
          <p:nvPr/>
        </p:nvSpPr>
        <p:spPr>
          <a:xfrm>
            <a:off x="105416" y="5333000"/>
            <a:ext cx="421684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Due to interesting physics program, we are expanding – proposals from new institutes from West,  South and East part of India have been received</a:t>
            </a:r>
          </a:p>
        </p:txBody>
      </p:sp>
    </p:spTree>
    <p:extLst>
      <p:ext uri="{BB962C8B-B14F-4D97-AF65-F5344CB8AC3E}">
        <p14:creationId xmlns:p14="http://schemas.microsoft.com/office/powerpoint/2010/main" val="1108452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1534A-B9BF-8845-9C49-F10D6AEF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2192000" cy="82470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India participation in ALICE-physics @CERN-LHC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EAA80D2-8F56-3944-B15E-5331C54EF5EB}"/>
              </a:ext>
            </a:extLst>
          </p:cNvPr>
          <p:cNvGraphicFramePr>
            <a:graphicFrameLocks noGrp="1"/>
          </p:cNvGraphicFramePr>
          <p:nvPr/>
        </p:nvGraphicFramePr>
        <p:xfrm>
          <a:off x="867774" y="1655613"/>
          <a:ext cx="10456452" cy="48615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73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3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40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Bookman Old Style" panose="02050604050505020204" pitchFamily="18" charset="0"/>
                        </a:rPr>
                        <a:t>Physics WG</a:t>
                      </a:r>
                      <a:endParaRPr lang="en-US" sz="1800" b="1" dirty="0">
                        <a:latin typeface="Bookman Old Style" panose="02050604050505020204" pitchFamily="18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>
                          <a:latin typeface="Bookman Old Style" panose="02050604050505020204" pitchFamily="18" charset="0"/>
                        </a:rPr>
                        <a:t>~ Indians involved</a:t>
                      </a:r>
                      <a:endParaRPr lang="en-US" sz="1800" b="1" dirty="0">
                        <a:latin typeface="Bookman Old Style" panose="02050604050505020204" pitchFamily="18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Bookman Old Style" panose="02050604050505020204" pitchFamily="18" charset="0"/>
                        </a:rPr>
                        <a:t>Analysis work carried out by Indian groups </a:t>
                      </a:r>
                      <a:endParaRPr lang="en-US" sz="1800" b="1" dirty="0">
                        <a:latin typeface="Bookman Old Style" panose="02050604050505020204" pitchFamily="18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PWG-MM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8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Analysis of the PMD data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PWG-CF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14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dirty="0" err="1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EbyE</a:t>
                      </a:r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 fluctuations, higher moments, intermittency,</a:t>
                      </a:r>
                    </a:p>
                    <a:p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Particle</a:t>
                      </a:r>
                      <a:r>
                        <a:rPr lang="en-US" sz="1800" b="0" i="0" baseline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 correlations, Flow, and HBT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PWG-LF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18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Spectra, All hadronic resonances: </a:t>
                      </a:r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K*, </a:t>
                      </a:r>
                      <a:r>
                        <a:rPr lang="en-US" sz="1800" b="0" i="0" kern="1200" dirty="0" err="1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φ</a:t>
                      </a:r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, </a:t>
                      </a:r>
                      <a:r>
                        <a:rPr lang="mr-IN" sz="1800" b="0" i="0" kern="1200" dirty="0" err="1">
                          <a:effectLst/>
                          <a:latin typeface="Bookman Old Style" panose="02050604050505020204" pitchFamily="18" charset="0"/>
                        </a:rPr>
                        <a:t>Λ</a:t>
                      </a:r>
                      <a:r>
                        <a:rPr lang="mr-IN" sz="1800" b="0" i="0" kern="1200" dirty="0">
                          <a:effectLst/>
                          <a:latin typeface="Bookman Old Style" panose="02050604050505020204" pitchFamily="18" charset="0"/>
                        </a:rPr>
                        <a:t>*</a:t>
                      </a:r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,</a:t>
                      </a:r>
                      <a:r>
                        <a:rPr lang="en-US" sz="1800" b="0" i="0" kern="1200" baseline="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mr-IN" sz="1800" b="0" i="0" kern="1200" baseline="0" dirty="0">
                          <a:effectLst/>
                          <a:latin typeface="Bookman Old Style" panose="02050604050505020204" pitchFamily="18" charset="0"/>
                        </a:rPr>
                        <a:t>…</a:t>
                      </a:r>
                      <a:endParaRPr lang="en-US" sz="1800" b="0" i="0" dirty="0">
                        <a:latin typeface="Bookman Old Style" panose="02050604050505020204" pitchFamily="18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Nuclei and exotica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PWG-DQ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10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J/</a:t>
                      </a:r>
                      <a:r>
                        <a:rPr lang="en-US" sz="1800" b="0" i="0" kern="1200" dirty="0" err="1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ψ</a:t>
                      </a:r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 production, Inclusive</a:t>
                      </a:r>
                      <a:r>
                        <a:rPr lang="en-US" sz="1800" b="0" i="0" kern="1200" baseline="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 production of </a:t>
                      </a:r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Upsilon(1S), Upsilon(2S) and Upsilon(3S)</a:t>
                      </a:r>
                    </a:p>
                    <a:p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Heavy </a:t>
                      </a:r>
                      <a:r>
                        <a:rPr lang="en-US" sz="1800" b="0" i="0" kern="1200" dirty="0" err="1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Flavour</a:t>
                      </a:r>
                      <a:r>
                        <a:rPr lang="en-US" sz="1800" b="0" i="0" kern="1200" dirty="0">
                          <a:effectLst/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 muons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PWG-JE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5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Jet shape</a:t>
                      </a:r>
                      <a:r>
                        <a:rPr lang="en-US" sz="1800" b="0" i="0" baseline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, jet properties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PWG-GA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2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Neutral pions, isolated photons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PWG-HF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18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Hadronic decays o</a:t>
                      </a:r>
                      <a:r>
                        <a:rPr lang="en-US" sz="1800" b="0" i="0" baseline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f heavy </a:t>
                      </a:r>
                      <a:r>
                        <a:rPr lang="en-US" sz="1800" b="0" i="0" baseline="0" dirty="0" err="1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flavour</a:t>
                      </a:r>
                      <a:endParaRPr lang="en-US" sz="1800" b="0" i="0" baseline="0" dirty="0">
                        <a:latin typeface="Bookman Old Style" panose="02050604050505020204" pitchFamily="18" charset="0"/>
                        <a:cs typeface="Calibri Light" panose="020F0302020204030204" pitchFamily="34" charset="0"/>
                      </a:endParaRPr>
                    </a:p>
                    <a:p>
                      <a:r>
                        <a:rPr lang="en-US" sz="1800" b="0" i="0" baseline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Heavy </a:t>
                      </a:r>
                      <a:r>
                        <a:rPr lang="en-US" sz="1800" b="0" i="0" baseline="0" dirty="0" err="1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flavour</a:t>
                      </a:r>
                      <a:r>
                        <a:rPr lang="en-US" sz="1800" b="0" i="0" baseline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 leptons</a:t>
                      </a:r>
                    </a:p>
                    <a:p>
                      <a:r>
                        <a:rPr lang="en-US" sz="1800" b="0" i="0" baseline="0" dirty="0">
                          <a:latin typeface="Bookman Old Style" panose="02050604050505020204" pitchFamily="18" charset="0"/>
                          <a:cs typeface="Calibri Light" panose="020F0302020204030204" pitchFamily="34" charset="0"/>
                        </a:rPr>
                        <a:t>Correlations and jets</a:t>
                      </a:r>
                      <a:endParaRPr lang="en-US" sz="1800" b="0" i="0" dirty="0">
                        <a:latin typeface="Bookman Old Style" panose="02050604050505020204" pitchFamily="18" charset="0"/>
                        <a:ea typeface="Helvetica" charset="0"/>
                        <a:cs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79C0BF1-129F-A04E-83E3-7CCEC28F5275}"/>
              </a:ext>
            </a:extLst>
          </p:cNvPr>
          <p:cNvSpPr txBox="1"/>
          <p:nvPr/>
        </p:nvSpPr>
        <p:spPr>
          <a:xfrm>
            <a:off x="3040083" y="830905"/>
            <a:ext cx="6388287" cy="70788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ookman Old Style" panose="02050604050505020204" pitchFamily="18" charset="0"/>
              </a:rPr>
              <a:t>Study of quark gluon plasma and its properties </a:t>
            </a:r>
          </a:p>
          <a:p>
            <a:r>
              <a:rPr lang="en-US" sz="2000" dirty="0">
                <a:latin typeface="Bookman Old Style" panose="02050604050505020204" pitchFamily="18" charset="0"/>
              </a:rPr>
              <a:t>Involvement in almost all physics working groups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104C5D-8021-CB40-A9C2-319E301E219F}"/>
              </a:ext>
            </a:extLst>
          </p:cNvPr>
          <p:cNvSpPr txBox="1"/>
          <p:nvPr/>
        </p:nvSpPr>
        <p:spPr>
          <a:xfrm>
            <a:off x="137598" y="6549596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Slide from L. Musa (CERN) – CERN-India - 2 September 2021</a:t>
            </a:r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7D5DB2D4-6DE7-994D-A4D0-7239399A4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0090" y="6451432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6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40641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1534A-B9BF-8845-9C49-F10D6AEF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2192000" cy="82470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India participation in ALICE-physics @CERN-LHC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9C0BF1-129F-A04E-83E3-7CCEC28F5275}"/>
              </a:ext>
            </a:extLst>
          </p:cNvPr>
          <p:cNvSpPr txBox="1"/>
          <p:nvPr/>
        </p:nvSpPr>
        <p:spPr>
          <a:xfrm>
            <a:off x="106878" y="759653"/>
            <a:ext cx="7077693" cy="40011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ookman Old Style" panose="02050604050505020204" pitchFamily="18" charset="0"/>
              </a:rPr>
              <a:t>Selected – physics results with India only involvement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4340C3-187E-0D4A-84A3-035A33373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25" y="1203225"/>
            <a:ext cx="7390077" cy="262347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8ECEB93-D7FF-F546-85E8-CB0C1B6F9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057" y="1195954"/>
            <a:ext cx="4185770" cy="304971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8EDB714B-DD49-3F47-964F-96EE67552F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29" y="3968246"/>
            <a:ext cx="6150504" cy="273589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8" name="Picture 7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02C94C8D-F5C4-D04E-B560-DB16B2E3D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8527" y="4409488"/>
            <a:ext cx="5448300" cy="204391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540A2B03-8BFC-F941-80F8-976FF2049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3627" y="649287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7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2730414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B771C-0964-C643-A2FE-7434FC582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13" y="162943"/>
            <a:ext cx="11851574" cy="703654"/>
          </a:xfrm>
        </p:spPr>
        <p:txBody>
          <a:bodyPr>
            <a:noAutofit/>
          </a:bodyPr>
          <a:lstStyle/>
          <a:p>
            <a:r>
              <a:rPr lang="en-US" sz="3600" dirty="0">
                <a:latin typeface="Bookman Old Style" panose="02050604050505020204" pitchFamily="18" charset="0"/>
              </a:rPr>
              <a:t>Publications and Human Resource Developments</a:t>
            </a:r>
            <a:br>
              <a:rPr lang="en-US" sz="3600" dirty="0">
                <a:latin typeface="Bookman Old Style" panose="02050604050505020204" pitchFamily="18" charset="0"/>
              </a:rPr>
            </a:br>
            <a:r>
              <a:rPr lang="en-US" sz="3600" dirty="0">
                <a:latin typeface="Bookman Old Style" panose="02050604050505020204" pitchFamily="18" charset="0"/>
              </a:rPr>
              <a:t>in ALICE and recognitions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2B82FD-A6B0-4245-B230-7184E42DF45A}"/>
              </a:ext>
            </a:extLst>
          </p:cNvPr>
          <p:cNvSpPr txBox="1"/>
          <p:nvPr/>
        </p:nvSpPr>
        <p:spPr>
          <a:xfrm>
            <a:off x="60960" y="985461"/>
            <a:ext cx="4844596" cy="2246769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Bookman Old Style" panose="02050604050505020204" pitchFamily="18" charset="0"/>
              </a:rPr>
              <a:t>Published in Journals : 50</a:t>
            </a:r>
          </a:p>
          <a:p>
            <a:endParaRPr lang="en-US" sz="2800" dirty="0">
              <a:latin typeface="Bookman Old Style" panose="02050604050505020204" pitchFamily="18" charset="0"/>
            </a:endParaRPr>
          </a:p>
          <a:p>
            <a:r>
              <a:rPr lang="en-US" sz="2800" dirty="0">
                <a:latin typeface="Bookman Old Style" panose="02050604050505020204" pitchFamily="18" charset="0"/>
              </a:rPr>
              <a:t>PhD graduated: 55</a:t>
            </a:r>
          </a:p>
          <a:p>
            <a:endParaRPr lang="en-US" sz="2800" dirty="0">
              <a:latin typeface="Bookman Old Style" panose="02050604050505020204" pitchFamily="18" charset="0"/>
            </a:endParaRPr>
          </a:p>
          <a:p>
            <a:r>
              <a:rPr lang="en-US" sz="2800" dirty="0">
                <a:latin typeface="Bookman Old Style" panose="02050604050505020204" pitchFamily="18" charset="0"/>
              </a:rPr>
              <a:t>Masters Thesis: 08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5D1982-6F45-6A42-A283-834BC46CAE6C}"/>
              </a:ext>
            </a:extLst>
          </p:cNvPr>
          <p:cNvSpPr txBox="1"/>
          <p:nvPr/>
        </p:nvSpPr>
        <p:spPr>
          <a:xfrm>
            <a:off x="6745431" y="632673"/>
            <a:ext cx="51980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Physics highlighted in CERN Courier and Talks in LHC seminars (selected examples)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CE8CF7-3FBC-7543-AE45-C1373ADACD28}"/>
              </a:ext>
            </a:extLst>
          </p:cNvPr>
          <p:cNvSpPr/>
          <p:nvPr/>
        </p:nvSpPr>
        <p:spPr>
          <a:xfrm>
            <a:off x="84893" y="3463250"/>
            <a:ext cx="5296395" cy="28931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sz="1400" u="sng" dirty="0">
                <a:latin typeface="Bookman Old Style" panose="02050604050505020204" pitchFamily="18" charset="0"/>
              </a:rPr>
              <a:t>Scientific recognitions due to contributions in ALICE Physics (partial list)</a:t>
            </a:r>
          </a:p>
          <a:p>
            <a:endParaRPr lang="en-IN" sz="1400" dirty="0"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>
                <a:latin typeface="Bookman Old Style" panose="02050604050505020204" pitchFamily="18" charset="0"/>
              </a:rPr>
              <a:t>Four members from India-ALICE preparing Nuclear Physics Mega Science Vision Document 2035, organized by PSA office, GOI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>
                <a:latin typeface="Bookman Old Style" panose="02050604050505020204" pitchFamily="18" charset="0"/>
              </a:rPr>
              <a:t>One member received the INFOSYS &amp; SSB Prize in Physical 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>
                <a:latin typeface="Bookman Old Style" panose="02050604050505020204" pitchFamily="18" charset="0"/>
              </a:rPr>
              <a:t>4 Members are Fellow of National Academies in India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>
                <a:latin typeface="Bookman Old Style" panose="02050604050505020204" pitchFamily="18" charset="0"/>
              </a:rPr>
              <a:t>IAC members in QM/SQM/ATHIC, ACCU member, Organizing committee DAE-NP </a:t>
            </a:r>
            <a:r>
              <a:rPr lang="en-IN" sz="1400" dirty="0" err="1">
                <a:latin typeface="Bookman Old Style" panose="02050604050505020204" pitchFamily="18" charset="0"/>
              </a:rPr>
              <a:t>Symp</a:t>
            </a:r>
            <a:r>
              <a:rPr lang="en-IN" sz="1400" dirty="0">
                <a:latin typeface="Bookman Old Style" panose="02050604050505020204" pitchFamily="18" charset="0"/>
              </a:rPr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>
                <a:latin typeface="Bookman Old Style" panose="02050604050505020204" pitchFamily="18" charset="0"/>
              </a:rPr>
              <a:t>ex-PhD students INSA young scientist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dirty="0">
                <a:latin typeface="Bookman Old Style" panose="02050604050505020204" pitchFamily="18" charset="0"/>
              </a:rPr>
              <a:t>Scientific </a:t>
            </a:r>
            <a:r>
              <a:rPr lang="en-IN" sz="1400" dirty="0" err="1">
                <a:latin typeface="Bookman Old Style" panose="02050604050505020204" pitchFamily="18" charset="0"/>
              </a:rPr>
              <a:t>Associates@CERN</a:t>
            </a:r>
            <a:r>
              <a:rPr lang="en-IN" sz="1400" dirty="0">
                <a:latin typeface="Bookman Old Style" panose="02050604050505020204" pitchFamily="18" charset="0"/>
              </a:rPr>
              <a:t> &amp; CERN Fellow.</a:t>
            </a:r>
            <a:endParaRPr lang="en-IN" sz="1400" dirty="0"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9" name="Picture 8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90FAB54F-5104-FE41-BA89-4FFF9BADA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257" y="1336245"/>
            <a:ext cx="3489743" cy="4331815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D8AC11C0-AC06-F149-A326-65B546EA6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877" y="3902618"/>
            <a:ext cx="3161047" cy="2315871"/>
          </a:xfrm>
          <a:prstGeom prst="rect">
            <a:avLst/>
          </a:prstGeom>
        </p:spPr>
      </p:pic>
      <p:pic>
        <p:nvPicPr>
          <p:cNvPr id="3074" name="Picture 2" descr="No photo description available.">
            <a:extLst>
              <a:ext uri="{FF2B5EF4-FFF2-40B4-BE49-F238E27FC236}">
                <a16:creationId xmlns:a16="http://schemas.microsoft.com/office/drawing/2014/main" id="{E2C2E83F-6397-1140-B0AC-72BD9A482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492" y="1403778"/>
            <a:ext cx="3046432" cy="228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DE8E73EF-7D1F-5541-ADC1-1E37D630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73" y="649287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8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208292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13597-BF11-4A48-AB9F-0D544081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94" y="202079"/>
            <a:ext cx="11826543" cy="88178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Scientific positions/management in ALICE</a:t>
            </a:r>
            <a:br>
              <a:rPr lang="en-US" dirty="0">
                <a:latin typeface="Bookman Old Style" panose="02050604050505020204" pitchFamily="18" charset="0"/>
              </a:rPr>
            </a:br>
            <a:r>
              <a:rPr lang="en-US" dirty="0">
                <a:latin typeface="Bookman Old Style" panose="02050604050505020204" pitchFamily="18" charset="0"/>
              </a:rPr>
              <a:t>(partial list)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A50DA5-1B2B-254F-BD90-95245EAAF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75" y="1373374"/>
            <a:ext cx="1970007" cy="197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C7E5EBA-570B-CA44-8A34-811F0CFCDFEC}"/>
              </a:ext>
            </a:extLst>
          </p:cNvPr>
          <p:cNvSpPr/>
          <p:nvPr/>
        </p:nvSpPr>
        <p:spPr>
          <a:xfrm>
            <a:off x="101491" y="3534206"/>
            <a:ext cx="2623584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dirty="0" err="1">
                <a:latin typeface="Bookman Old Style" panose="02050604050505020204" pitchFamily="18" charset="0"/>
              </a:rPr>
              <a:t>Tapan</a:t>
            </a:r>
            <a:r>
              <a:rPr lang="en-IN" dirty="0">
                <a:latin typeface="Bookman Old Style" panose="02050604050505020204" pitchFamily="18" charset="0"/>
              </a:rPr>
              <a:t> Kumar Nayak</a:t>
            </a:r>
          </a:p>
          <a:p>
            <a:r>
              <a:rPr lang="en-IN" dirty="0">
                <a:latin typeface="Bookman Old Style" panose="02050604050505020204" pitchFamily="18" charset="0"/>
              </a:rPr>
              <a:t>Was Deputy Spokesperson</a:t>
            </a:r>
          </a:p>
          <a:p>
            <a:r>
              <a:rPr lang="en-IN" dirty="0">
                <a:latin typeface="Bookman Old Style" panose="02050604050505020204" pitchFamily="18" charset="0"/>
              </a:rPr>
              <a:t>and currently E-by-E PAG Co-ordinator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C577313-929C-E24F-8BD7-444773EAB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490" y="128856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23339AA-2245-304E-AF92-C64DF6B08AF3}"/>
              </a:ext>
            </a:extLst>
          </p:cNvPr>
          <p:cNvSpPr/>
          <p:nvPr/>
        </p:nvSpPr>
        <p:spPr>
          <a:xfrm>
            <a:off x="2790912" y="3432875"/>
            <a:ext cx="2985048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dirty="0" err="1">
                <a:latin typeface="Bookman Old Style" panose="02050604050505020204" pitchFamily="18" charset="0"/>
              </a:rPr>
              <a:t>Bedangadas</a:t>
            </a:r>
            <a:r>
              <a:rPr lang="en-IN" dirty="0">
                <a:latin typeface="Bookman Old Style" panose="02050604050505020204" pitchFamily="18" charset="0"/>
              </a:rPr>
              <a:t> Mohanty</a:t>
            </a:r>
          </a:p>
          <a:p>
            <a:r>
              <a:rPr lang="en-IN" dirty="0">
                <a:latin typeface="Bookman Old Style" panose="02050604050505020204" pitchFamily="18" charset="0"/>
              </a:rPr>
              <a:t>is currently Conference Committee member and was Editorial Board Member</a:t>
            </a: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3F64118-799F-3B42-93D7-1AA648B9B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70690"/>
            <a:ext cx="2295471" cy="229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5091FA6-8808-8F4D-A1B4-EEF0A18FDCB5}"/>
              </a:ext>
            </a:extLst>
          </p:cNvPr>
          <p:cNvSpPr/>
          <p:nvPr/>
        </p:nvSpPr>
        <p:spPr>
          <a:xfrm>
            <a:off x="6096000" y="3469365"/>
            <a:ext cx="2701158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dirty="0">
                <a:latin typeface="Bookman Old Style" panose="02050604050505020204" pitchFamily="18" charset="0"/>
              </a:rPr>
              <a:t>Sudhir </a:t>
            </a:r>
            <a:r>
              <a:rPr lang="en-IN" dirty="0" err="1">
                <a:latin typeface="Bookman Old Style" panose="02050604050505020204" pitchFamily="18" charset="0"/>
              </a:rPr>
              <a:t>Raniwala</a:t>
            </a:r>
            <a:endParaRPr lang="en-IN" dirty="0">
              <a:latin typeface="Bookman Old Style" panose="02050604050505020204" pitchFamily="18" charset="0"/>
            </a:endParaRPr>
          </a:p>
          <a:p>
            <a:r>
              <a:rPr lang="en-IN" dirty="0">
                <a:latin typeface="Bookman Old Style" panose="02050604050505020204" pitchFamily="18" charset="0"/>
              </a:rPr>
              <a:t>Was Conference Committee, Editorial Board and Thesis Committee Member</a:t>
            </a: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207C3C4E-7148-DE4C-82A8-A1F9778AA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979" y="1018309"/>
            <a:ext cx="2295470" cy="229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864105-62E5-8946-94B9-18FA40557A22}"/>
              </a:ext>
            </a:extLst>
          </p:cNvPr>
          <p:cNvSpPr/>
          <p:nvPr/>
        </p:nvSpPr>
        <p:spPr>
          <a:xfrm>
            <a:off x="9257979" y="3549388"/>
            <a:ext cx="2701158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N" dirty="0">
                <a:latin typeface="Bookman Old Style" panose="02050604050505020204" pitchFamily="18" charset="0"/>
              </a:rPr>
              <a:t>Anju Bhasin</a:t>
            </a:r>
          </a:p>
          <a:p>
            <a:r>
              <a:rPr lang="en-IN" dirty="0">
                <a:latin typeface="Bookman Old Style" panose="02050604050505020204" pitchFamily="18" charset="0"/>
              </a:rPr>
              <a:t>Was Management Board Member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B6C0F6-5D1E-634E-8F81-C789CB08F5D2}"/>
              </a:ext>
            </a:extLst>
          </p:cNvPr>
          <p:cNvSpPr txBox="1"/>
          <p:nvPr/>
        </p:nvSpPr>
        <p:spPr>
          <a:xfrm>
            <a:off x="132594" y="5839692"/>
            <a:ext cx="46330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Ex-PhD students in leadership role</a:t>
            </a:r>
          </a:p>
          <a:p>
            <a:r>
              <a:rPr lang="en-US" dirty="0">
                <a:latin typeface="Bookman Old Style" panose="02050604050505020204" pitchFamily="18" charset="0"/>
              </a:rPr>
              <a:t>as Physics Analysis Group Coordinator</a:t>
            </a:r>
          </a:p>
        </p:txBody>
      </p:sp>
      <p:pic>
        <p:nvPicPr>
          <p:cNvPr id="1036" name="Picture 12" descr="Md Rihan Haque - Postdoctoral Researcher - Warsaw University of Technology  | LinkedIn">
            <a:extLst>
              <a:ext uri="{FF2B5EF4-FFF2-40B4-BE49-F238E27FC236}">
                <a16:creationId xmlns:a16="http://schemas.microsoft.com/office/drawing/2014/main" id="{EAE05A2B-1558-9341-A787-8A76AAAD9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666" y="5036597"/>
            <a:ext cx="1693431" cy="169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0A25FC-4C2D-164D-879B-836617361E4F}"/>
              </a:ext>
            </a:extLst>
          </p:cNvPr>
          <p:cNvSpPr txBox="1"/>
          <p:nvPr/>
        </p:nvSpPr>
        <p:spPr>
          <a:xfrm>
            <a:off x="6614460" y="6437110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Bookman Old Style" panose="02050604050505020204" pitchFamily="18" charset="0"/>
              </a:rPr>
              <a:t>Rihan</a:t>
            </a:r>
            <a:r>
              <a:rPr lang="en-US" dirty="0">
                <a:latin typeface="Bookman Old Style" panose="02050604050505020204" pitchFamily="18" charset="0"/>
              </a:rPr>
              <a:t> Haque</a:t>
            </a:r>
          </a:p>
        </p:txBody>
      </p:sp>
      <p:pic>
        <p:nvPicPr>
          <p:cNvPr id="1038" name="Picture 14" descr="Sushanta Tripathy (@sushanta10) / Twitter">
            <a:extLst>
              <a:ext uri="{FF2B5EF4-FFF2-40B4-BE49-F238E27FC236}">
                <a16:creationId xmlns:a16="http://schemas.microsoft.com/office/drawing/2014/main" id="{72865D32-D574-3949-96D4-5AC18460D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558" y="4708327"/>
            <a:ext cx="2032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0B6317-B1B1-CC4F-882A-2548CA430C7F}"/>
              </a:ext>
            </a:extLst>
          </p:cNvPr>
          <p:cNvSpPr txBox="1"/>
          <p:nvPr/>
        </p:nvSpPr>
        <p:spPr>
          <a:xfrm>
            <a:off x="10070005" y="4704780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Sushant </a:t>
            </a:r>
            <a:r>
              <a:rPr lang="en-US" dirty="0" err="1">
                <a:latin typeface="Bookman Old Style" panose="02050604050505020204" pitchFamily="18" charset="0"/>
              </a:rPr>
              <a:t>Tripathy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19" name="Slide Number Placeholder 7">
            <a:extLst>
              <a:ext uri="{FF2B5EF4-FFF2-40B4-BE49-F238E27FC236}">
                <a16:creationId xmlns:a16="http://schemas.microsoft.com/office/drawing/2014/main" id="{C9E56EF4-9B36-4B4E-9684-92152F58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73" y="6492875"/>
            <a:ext cx="2743200" cy="365125"/>
          </a:xfrm>
        </p:spPr>
        <p:txBody>
          <a:bodyPr/>
          <a:lstStyle/>
          <a:p>
            <a:fld id="{A784FAA9-9B15-9643-B697-5D0D38B019DF}" type="slidenum">
              <a:rPr lang="en-US" b="1" smtClean="0">
                <a:latin typeface="Bookman Old Style" panose="02050604050505020204" pitchFamily="18" charset="0"/>
              </a:rPr>
              <a:t>9</a:t>
            </a:fld>
            <a:r>
              <a:rPr lang="en-US" b="1" dirty="0">
                <a:latin typeface="Bookman Old Style" panose="02050604050505020204" pitchFamily="18" charset="0"/>
              </a:rPr>
              <a:t>/26</a:t>
            </a:r>
          </a:p>
        </p:txBody>
      </p:sp>
    </p:spTree>
    <p:extLst>
      <p:ext uri="{BB962C8B-B14F-4D97-AF65-F5344CB8AC3E}">
        <p14:creationId xmlns:p14="http://schemas.microsoft.com/office/powerpoint/2010/main" val="2110724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2436</Words>
  <Application>Microsoft Macintosh PowerPoint</Application>
  <PresentationFormat>Widescreen</PresentationFormat>
  <Paragraphs>396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Bookman Old Style</vt:lpstr>
      <vt:lpstr>Calibri</vt:lpstr>
      <vt:lpstr>Calibri Light</vt:lpstr>
      <vt:lpstr>Courier New</vt:lpstr>
      <vt:lpstr>Helvetica</vt:lpstr>
      <vt:lpstr>Symbol</vt:lpstr>
      <vt:lpstr>Times New Roman</vt:lpstr>
      <vt:lpstr>Office Theme</vt:lpstr>
      <vt:lpstr>India-ALICE@CERN-LHC</vt:lpstr>
      <vt:lpstr>India-ALICE@CERN-LHC</vt:lpstr>
      <vt:lpstr>Quark Gluon Plasma produced at LHC</vt:lpstr>
      <vt:lpstr>Quark Gluon Plasma properties</vt:lpstr>
      <vt:lpstr>India-ALICE-CERN</vt:lpstr>
      <vt:lpstr>India participation in ALICE-physics @CERN-LHC</vt:lpstr>
      <vt:lpstr>India participation in ALICE-physics @CERN-LHC</vt:lpstr>
      <vt:lpstr>Publications and Human Resource Developments in ALICE and recognitions</vt:lpstr>
      <vt:lpstr>Scientific positions/management in ALICE (partial list)</vt:lpstr>
      <vt:lpstr>India participation in ALICE-detector@CERN-LHC</vt:lpstr>
      <vt:lpstr>PowerPoint Presentation</vt:lpstr>
      <vt:lpstr>India participation in ALICE-2.0@CERN-LHC</vt:lpstr>
      <vt:lpstr>India participation in ALICE-2.1@CERN-LHC</vt:lpstr>
      <vt:lpstr>Indian Industry and India-ALICE</vt:lpstr>
      <vt:lpstr>PowerPoint Presentation</vt:lpstr>
      <vt:lpstr>Summary of contribution in 2021</vt:lpstr>
      <vt:lpstr>Other contributions to the experiment</vt:lpstr>
      <vt:lpstr>Outreach</vt:lpstr>
      <vt:lpstr>Worldwide LHC Computing Grid and India</vt:lpstr>
      <vt:lpstr>PowerPoint Presentation</vt:lpstr>
      <vt:lpstr>PowerPoint Presentation</vt:lpstr>
      <vt:lpstr>PowerPoint Presentation</vt:lpstr>
      <vt:lpstr>Grid Computing and trigger of developments in India</vt:lpstr>
      <vt:lpstr>India@ALICE-CERN-LHC</vt:lpstr>
      <vt:lpstr>PowerPoint Presentation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Industry participation @ CERN</dc:title>
  <dc:creator>Bedangadas Mohanty</dc:creator>
  <cp:lastModifiedBy>Bedangadas Mohanty</cp:lastModifiedBy>
  <cp:revision>112</cp:revision>
  <cp:lastPrinted>2021-10-21T09:05:57Z</cp:lastPrinted>
  <dcterms:created xsi:type="dcterms:W3CDTF">2021-10-18T13:52:50Z</dcterms:created>
  <dcterms:modified xsi:type="dcterms:W3CDTF">2022-02-11T07:45:28Z</dcterms:modified>
</cp:coreProperties>
</file>