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9"/>
  </p:notesMasterIdLst>
  <p:handoutMasterIdLst>
    <p:handoutMasterId r:id="rId30"/>
  </p:handoutMasterIdLst>
  <p:sldIdLst>
    <p:sldId id="271" r:id="rId2"/>
    <p:sldId id="272" r:id="rId3"/>
    <p:sldId id="304" r:id="rId4"/>
    <p:sldId id="305" r:id="rId5"/>
    <p:sldId id="330" r:id="rId6"/>
    <p:sldId id="308" r:id="rId7"/>
    <p:sldId id="310" r:id="rId8"/>
    <p:sldId id="319" r:id="rId9"/>
    <p:sldId id="325" r:id="rId10"/>
    <p:sldId id="326" r:id="rId11"/>
    <p:sldId id="307" r:id="rId12"/>
    <p:sldId id="323" r:id="rId13"/>
    <p:sldId id="327" r:id="rId14"/>
    <p:sldId id="311" r:id="rId15"/>
    <p:sldId id="306" r:id="rId16"/>
    <p:sldId id="329" r:id="rId17"/>
    <p:sldId id="318" r:id="rId18"/>
    <p:sldId id="322" r:id="rId19"/>
    <p:sldId id="324" r:id="rId20"/>
    <p:sldId id="320" r:id="rId21"/>
    <p:sldId id="312" r:id="rId22"/>
    <p:sldId id="313" r:id="rId23"/>
    <p:sldId id="314" r:id="rId24"/>
    <p:sldId id="315" r:id="rId25"/>
    <p:sldId id="316" r:id="rId26"/>
    <p:sldId id="317" r:id="rId27"/>
    <p:sldId id="309" r:id="rId28"/>
  </p:sldIdLst>
  <p:sldSz cx="12192000" cy="6858000"/>
  <p:notesSz cx="6858000" cy="9144000"/>
  <p:defaultTextStyle>
    <a:defPPr>
      <a:defRPr lang="en-CH"/>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A418F"/>
    <a:srgbClr val="8FAADC"/>
    <a:srgbClr val="F2F2F2"/>
    <a:srgbClr val="F4F3F3"/>
    <a:srgbClr val="FB4D3E"/>
    <a:srgbClr val="A50F3D"/>
    <a:srgbClr val="2B475D"/>
    <a:srgbClr val="ED7C2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62" autoAdjust="0"/>
    <p:restoredTop sz="86247" autoAdjust="0"/>
  </p:normalViewPr>
  <p:slideViewPr>
    <p:cSldViewPr snapToGrid="0">
      <p:cViewPr varScale="1">
        <p:scale>
          <a:sx n="55" d="100"/>
          <a:sy n="55" d="100"/>
        </p:scale>
        <p:origin x="1080" y="33"/>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4CDB47B2-3D27-F806-9EE4-FC5325ABDD0A}"/>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CH"/>
          </a:p>
        </p:txBody>
      </p:sp>
      <p:sp>
        <p:nvSpPr>
          <p:cNvPr id="3" name="Date Placeholder 2">
            <a:extLst>
              <a:ext uri="{FF2B5EF4-FFF2-40B4-BE49-F238E27FC236}">
                <a16:creationId xmlns:a16="http://schemas.microsoft.com/office/drawing/2014/main" id="{AEA63164-E8DD-ED84-FB81-EC571129A526}"/>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r>
              <a:rPr lang="en-CH"/>
              <a:t>02/06/2022</a:t>
            </a:r>
          </a:p>
        </p:txBody>
      </p:sp>
      <p:sp>
        <p:nvSpPr>
          <p:cNvPr id="4" name="Footer Placeholder 3">
            <a:extLst>
              <a:ext uri="{FF2B5EF4-FFF2-40B4-BE49-F238E27FC236}">
                <a16:creationId xmlns:a16="http://schemas.microsoft.com/office/drawing/2014/main" id="{8E26BE0F-20E9-8B53-434F-ABBD7167636F}"/>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CH"/>
          </a:p>
        </p:txBody>
      </p:sp>
      <p:sp>
        <p:nvSpPr>
          <p:cNvPr id="5" name="Slide Number Placeholder 4">
            <a:extLst>
              <a:ext uri="{FF2B5EF4-FFF2-40B4-BE49-F238E27FC236}">
                <a16:creationId xmlns:a16="http://schemas.microsoft.com/office/drawing/2014/main" id="{FD6472E7-F818-4574-793C-332250E69056}"/>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7BFEBF87-FBBC-48AB-8C6A-1D10EE1EBA5B}" type="slidenum">
              <a:rPr lang="en-CH" smtClean="0"/>
              <a:t>‹#›</a:t>
            </a:fld>
            <a:endParaRPr lang="en-CH"/>
          </a:p>
        </p:txBody>
      </p:sp>
    </p:spTree>
    <p:extLst>
      <p:ext uri="{BB962C8B-B14F-4D97-AF65-F5344CB8AC3E}">
        <p14:creationId xmlns:p14="http://schemas.microsoft.com/office/powerpoint/2010/main" val="3522839880"/>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CH"/>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r>
              <a:rPr lang="en-CH"/>
              <a:t>02/06/2022</a:t>
            </a:r>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CH"/>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H"/>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CH"/>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6D5FB29-00A3-47C4-A90E-4D458076D0BC}" type="slidenum">
              <a:rPr lang="en-CH" smtClean="0"/>
              <a:t>‹#›</a:t>
            </a:fld>
            <a:endParaRPr lang="en-CH"/>
          </a:p>
        </p:txBody>
      </p:sp>
    </p:spTree>
    <p:extLst>
      <p:ext uri="{BB962C8B-B14F-4D97-AF65-F5344CB8AC3E}">
        <p14:creationId xmlns:p14="http://schemas.microsoft.com/office/powerpoint/2010/main" val="2380025903"/>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H" dirty="0"/>
          </a:p>
        </p:txBody>
      </p:sp>
      <p:sp>
        <p:nvSpPr>
          <p:cNvPr id="4" name="Slide Number Placeholder 3"/>
          <p:cNvSpPr>
            <a:spLocks noGrp="1"/>
          </p:cNvSpPr>
          <p:nvPr>
            <p:ph type="sldNum" sz="quarter" idx="5"/>
          </p:nvPr>
        </p:nvSpPr>
        <p:spPr/>
        <p:txBody>
          <a:bodyPr/>
          <a:lstStyle/>
          <a:p>
            <a:fld id="{C6D5FB29-00A3-47C4-A90E-4D458076D0BC}" type="slidenum">
              <a:rPr lang="en-CH" smtClean="0"/>
              <a:t>1</a:t>
            </a:fld>
            <a:endParaRPr lang="en-CH"/>
          </a:p>
        </p:txBody>
      </p:sp>
    </p:spTree>
    <p:extLst>
      <p:ext uri="{BB962C8B-B14F-4D97-AF65-F5344CB8AC3E}">
        <p14:creationId xmlns:p14="http://schemas.microsoft.com/office/powerpoint/2010/main" val="298404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Hg co-magnetometer is based on the principle of orientation-dependent absorption of circular polarized light by spin polarized atoms. Depending on the orientation of the atomic spin with respect to the light vector, the light is absorbed or not.  </a:t>
            </a:r>
          </a:p>
          <a:p>
            <a:r>
              <a:rPr lang="en-US" dirty="0"/>
              <a:t>UV laser used to polarize the Hg state FROM 6^1S_0,F=1/2,m_f=-1/2 TO 6^3P_1,F=1/2,m_f=+1/2.</a:t>
            </a:r>
          </a:p>
          <a:p>
            <a:r>
              <a:rPr lang="en-US" dirty="0"/>
              <a:t>Advantages of Hg:</a:t>
            </a:r>
          </a:p>
          <a:p>
            <a:r>
              <a:rPr lang="en-US" dirty="0"/>
              <a:t>- long relaxation times (in certain wall coatings)</a:t>
            </a:r>
          </a:p>
          <a:p>
            <a:r>
              <a:rPr lang="en-US" dirty="0"/>
              <a:t>- Small electric dipole moment </a:t>
            </a:r>
          </a:p>
          <a:p>
            <a:pPr marL="0" indent="0">
              <a:buFontTx/>
              <a:buNone/>
            </a:pPr>
            <a:r>
              <a:rPr lang="en-US" dirty="0"/>
              <a:t>- Direct measurement of the precession frequency averaged over the storage time</a:t>
            </a:r>
          </a:p>
          <a:p>
            <a:pPr marL="0" indent="0">
              <a:buFontTx/>
              <a:buNone/>
            </a:pPr>
            <a:r>
              <a:rPr lang="en-US" dirty="0"/>
              <a:t>Mercury can be polarized in a small chamber and then transferred in the precession chamber where a pi half pulse is applied and a second analyzing beam at the Hg precession is recorded</a:t>
            </a:r>
          </a:p>
          <a:p>
            <a:pPr marL="171450" indent="-171450">
              <a:buFontTx/>
              <a:buChar char="-"/>
            </a:pPr>
            <a:endParaRPr lang="en-US" dirty="0"/>
          </a:p>
          <a:p>
            <a:r>
              <a:rPr lang="en-US" dirty="0"/>
              <a:t>Co stands for cohabiting !!!</a:t>
            </a:r>
            <a:endParaRPr lang="en-CH" dirty="0"/>
          </a:p>
        </p:txBody>
      </p:sp>
      <p:sp>
        <p:nvSpPr>
          <p:cNvPr id="4" name="Slide Number Placeholder 3"/>
          <p:cNvSpPr>
            <a:spLocks noGrp="1"/>
          </p:cNvSpPr>
          <p:nvPr>
            <p:ph type="sldNum" sz="quarter" idx="5"/>
          </p:nvPr>
        </p:nvSpPr>
        <p:spPr/>
        <p:txBody>
          <a:bodyPr/>
          <a:lstStyle/>
          <a:p>
            <a:fld id="{C6D5FB29-00A3-47C4-A90E-4D458076D0BC}" type="slidenum">
              <a:rPr lang="en-CH" smtClean="0"/>
              <a:t>10</a:t>
            </a:fld>
            <a:endParaRPr lang="en-CH"/>
          </a:p>
        </p:txBody>
      </p:sp>
    </p:spTree>
    <p:extLst>
      <p:ext uri="{BB962C8B-B14F-4D97-AF65-F5344CB8AC3E}">
        <p14:creationId xmlns:p14="http://schemas.microsoft.com/office/powerpoint/2010/main" val="30717661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neutron spin sensitive detection is realized with a system of Adiabatic Spin Flipper (RF coil), a spin analyzing foil and a UCN counter.</a:t>
            </a:r>
          </a:p>
          <a:p>
            <a:r>
              <a:rPr lang="en-US" dirty="0"/>
              <a:t>For each chamber two of these systems are built: the rf coil is ON in one arm and OFF the second arm. The rf coil is used to flip the neutrons spin which is then analyzed by the spin analyzing foils which are magnetized iron foils. These analyzers allow to cross only UCNs with kinetic energy higher than a threshold which depends on their spin states: one spin state is allowed through the foil and the opposite is reflected.</a:t>
            </a:r>
          </a:p>
          <a:p>
            <a:r>
              <a:rPr lang="en-US" dirty="0"/>
              <a:t>In the end, a fast neutron counter detects the neutron for each arm, thanks to 3He capture of the neutron which emits proton and 3H (triton) cause scintillation  in the CF4. The scintillation light is then detected by </a:t>
            </a:r>
            <a:r>
              <a:rPr lang="en-US" dirty="0" err="1"/>
              <a:t>PMTs.</a:t>
            </a:r>
            <a:endParaRPr lang="en-CH" dirty="0"/>
          </a:p>
        </p:txBody>
      </p:sp>
      <p:sp>
        <p:nvSpPr>
          <p:cNvPr id="4" name="Slide Number Placeholder 3"/>
          <p:cNvSpPr>
            <a:spLocks noGrp="1"/>
          </p:cNvSpPr>
          <p:nvPr>
            <p:ph type="sldNum" sz="quarter" idx="5"/>
          </p:nvPr>
        </p:nvSpPr>
        <p:spPr/>
        <p:txBody>
          <a:bodyPr/>
          <a:lstStyle/>
          <a:p>
            <a:fld id="{C6D5FB29-00A3-47C4-A90E-4D458076D0BC}" type="slidenum">
              <a:rPr lang="en-CH" smtClean="0"/>
              <a:t>11</a:t>
            </a:fld>
            <a:endParaRPr lang="en-CH"/>
          </a:p>
        </p:txBody>
      </p:sp>
    </p:spTree>
    <p:extLst>
      <p:ext uri="{BB962C8B-B14F-4D97-AF65-F5344CB8AC3E}">
        <p14:creationId xmlns:p14="http://schemas.microsoft.com/office/powerpoint/2010/main" val="66679480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85750" indent="-285750">
              <a:buFont typeface="Arial" panose="020B0604020202020204" pitchFamily="34" charset="0"/>
              <a:buChar char="•"/>
            </a:pPr>
            <a:r>
              <a:rPr lang="en-US" dirty="0">
                <a:cs typeface="Arial" panose="020B0604020202020204" pitchFamily="34" charset="0"/>
              </a:rPr>
              <a:t>Improved statistics: 121.000 estimated UCNs per cycle vs 15.000 UCNs per cycle</a:t>
            </a:r>
          </a:p>
          <a:p>
            <a:pPr marL="285750" indent="-285750">
              <a:buFont typeface="Arial" panose="020B0604020202020204" pitchFamily="34" charset="0"/>
              <a:buChar char="•"/>
            </a:pPr>
            <a:r>
              <a:rPr lang="en-US" dirty="0">
                <a:cs typeface="Arial" panose="020B0604020202020204" pitchFamily="34" charset="0"/>
              </a:rPr>
              <a:t>Double precession chamber instead of only one precession chamber, each of which is larger than the previous (80 cm vs 47 cm )</a:t>
            </a:r>
          </a:p>
          <a:p>
            <a:pPr marL="285750" indent="-285750">
              <a:buFont typeface="Arial" panose="020B0604020202020204" pitchFamily="34" charset="0"/>
              <a:buChar char="•"/>
            </a:pPr>
            <a:r>
              <a:rPr lang="en-US" dirty="0">
                <a:cs typeface="Arial" panose="020B0604020202020204" pitchFamily="34" charset="0"/>
              </a:rPr>
              <a:t>112 array of Cesium cells for magnetometry vs 15 cells</a:t>
            </a:r>
          </a:p>
          <a:p>
            <a:pPr marL="285750" indent="-285750">
              <a:buFont typeface="Arial" panose="020B0604020202020204" pitchFamily="34" charset="0"/>
              <a:buChar char="•"/>
            </a:pPr>
            <a:r>
              <a:rPr lang="en-US" dirty="0">
                <a:cs typeface="Arial" panose="020B0604020202020204" pitchFamily="34" charset="0"/>
              </a:rPr>
              <a:t>6 MuMetal layers shield vs 4 MuMetal layers shield  </a:t>
            </a:r>
          </a:p>
        </p:txBody>
      </p:sp>
      <p:sp>
        <p:nvSpPr>
          <p:cNvPr id="4" name="Slide Number Placeholder 3"/>
          <p:cNvSpPr>
            <a:spLocks noGrp="1"/>
          </p:cNvSpPr>
          <p:nvPr>
            <p:ph type="sldNum" sz="quarter" idx="5"/>
          </p:nvPr>
        </p:nvSpPr>
        <p:spPr/>
        <p:txBody>
          <a:bodyPr/>
          <a:lstStyle/>
          <a:p>
            <a:fld id="{C6D5FB29-00A3-47C4-A90E-4D458076D0BC}" type="slidenum">
              <a:rPr lang="en-CH" smtClean="0"/>
              <a:t>12</a:t>
            </a:fld>
            <a:endParaRPr lang="en-CH"/>
          </a:p>
        </p:txBody>
      </p:sp>
    </p:spTree>
    <p:extLst>
      <p:ext uri="{BB962C8B-B14F-4D97-AF65-F5344CB8AC3E}">
        <p14:creationId xmlns:p14="http://schemas.microsoft.com/office/powerpoint/2010/main" val="422366566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H" dirty="0"/>
          </a:p>
        </p:txBody>
      </p:sp>
      <p:sp>
        <p:nvSpPr>
          <p:cNvPr id="4" name="Slide Number Placeholder 3"/>
          <p:cNvSpPr>
            <a:spLocks noGrp="1"/>
          </p:cNvSpPr>
          <p:nvPr>
            <p:ph type="sldNum" sz="quarter" idx="5"/>
          </p:nvPr>
        </p:nvSpPr>
        <p:spPr/>
        <p:txBody>
          <a:bodyPr/>
          <a:lstStyle/>
          <a:p>
            <a:fld id="{C6D5FB29-00A3-47C4-A90E-4D458076D0BC}" type="slidenum">
              <a:rPr lang="en-CH" smtClean="0"/>
              <a:t>13</a:t>
            </a:fld>
            <a:endParaRPr lang="en-CH"/>
          </a:p>
        </p:txBody>
      </p:sp>
    </p:spTree>
    <p:extLst>
      <p:ext uri="{BB962C8B-B14F-4D97-AF65-F5344CB8AC3E}">
        <p14:creationId xmlns:p14="http://schemas.microsoft.com/office/powerpoint/2010/main" val="416169988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SHOW electrodes pictures with somebody close in order to give the idea of the dimensions</a:t>
            </a:r>
          </a:p>
          <a:p>
            <a:endParaRPr lang="en-US" dirty="0"/>
          </a:p>
          <a:p>
            <a:pPr marL="285750" indent="-285750">
              <a:buFont typeface="Arial" panose="020B0604020202020204" pitchFamily="34" charset="0"/>
              <a:buChar char="•"/>
            </a:pPr>
            <a:r>
              <a:rPr lang="en-US" dirty="0">
                <a:cs typeface="Arial" panose="020B0604020202020204" pitchFamily="34" charset="0"/>
              </a:rPr>
              <a:t>Improved statistics: 121.000 estimated UCNs per cycle vs 15.000 UCNs per cycle</a:t>
            </a:r>
          </a:p>
          <a:p>
            <a:pPr marL="285750" indent="-285750">
              <a:buFont typeface="Arial" panose="020B0604020202020204" pitchFamily="34" charset="0"/>
              <a:buChar char="•"/>
            </a:pPr>
            <a:r>
              <a:rPr lang="en-US" dirty="0">
                <a:cs typeface="Arial" panose="020B0604020202020204" pitchFamily="34" charset="0"/>
              </a:rPr>
              <a:t>Double precession chamber instead of only one precession chamber, each of which is larger than the previous (80 cm vs 47 cm )</a:t>
            </a:r>
          </a:p>
          <a:p>
            <a:pPr marL="285750" indent="-285750">
              <a:buFont typeface="Arial" panose="020B0604020202020204" pitchFamily="34" charset="0"/>
              <a:buChar char="•"/>
            </a:pPr>
            <a:r>
              <a:rPr lang="en-US" dirty="0">
                <a:cs typeface="Arial" panose="020B0604020202020204" pitchFamily="34" charset="0"/>
              </a:rPr>
              <a:t>112 array of Cesium cells for magnetometry vs 15 cells</a:t>
            </a:r>
          </a:p>
          <a:p>
            <a:pPr marL="285750" indent="-285750">
              <a:buFont typeface="Arial" panose="020B0604020202020204" pitchFamily="34" charset="0"/>
              <a:buChar char="•"/>
            </a:pPr>
            <a:r>
              <a:rPr lang="en-US" dirty="0">
                <a:cs typeface="Arial" panose="020B0604020202020204" pitchFamily="34" charset="0"/>
              </a:rPr>
              <a:t>6 MuMetal layers shield vs 4 MuMetal layers shield  </a:t>
            </a:r>
          </a:p>
          <a:p>
            <a:endParaRPr lang="en-US" dirty="0"/>
          </a:p>
          <a:p>
            <a:r>
              <a:rPr lang="en-US" dirty="0"/>
              <a:t>MOVE THIS SLIDE AT THE END</a:t>
            </a:r>
          </a:p>
          <a:p>
            <a:r>
              <a:rPr lang="en-US" dirty="0"/>
              <a:t>PUT THE EXPECTED LIMIT </a:t>
            </a:r>
            <a:endParaRPr lang="en-CH" dirty="0"/>
          </a:p>
        </p:txBody>
      </p:sp>
      <p:sp>
        <p:nvSpPr>
          <p:cNvPr id="4" name="Slide Number Placeholder 3"/>
          <p:cNvSpPr>
            <a:spLocks noGrp="1"/>
          </p:cNvSpPr>
          <p:nvPr>
            <p:ph type="sldNum" sz="quarter" idx="5"/>
          </p:nvPr>
        </p:nvSpPr>
        <p:spPr/>
        <p:txBody>
          <a:bodyPr/>
          <a:lstStyle/>
          <a:p>
            <a:fld id="{C6D5FB29-00A3-47C4-A90E-4D458076D0BC}" type="slidenum">
              <a:rPr lang="en-CH" smtClean="0"/>
              <a:t>16</a:t>
            </a:fld>
            <a:endParaRPr lang="en-CH"/>
          </a:p>
        </p:txBody>
      </p:sp>
    </p:spTree>
    <p:extLst>
      <p:ext uri="{BB962C8B-B14F-4D97-AF65-F5344CB8AC3E}">
        <p14:creationId xmlns:p14="http://schemas.microsoft.com/office/powerpoint/2010/main" val="178444949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CHANGE TEXT otherwise is not clear </a:t>
            </a:r>
            <a:endParaRPr lang="en-CH" dirty="0"/>
          </a:p>
        </p:txBody>
      </p:sp>
      <p:sp>
        <p:nvSpPr>
          <p:cNvPr id="4" name="Slide Number Placeholder 3"/>
          <p:cNvSpPr>
            <a:spLocks noGrp="1"/>
          </p:cNvSpPr>
          <p:nvPr>
            <p:ph type="sldNum" sz="quarter" idx="5"/>
          </p:nvPr>
        </p:nvSpPr>
        <p:spPr/>
        <p:txBody>
          <a:bodyPr/>
          <a:lstStyle/>
          <a:p>
            <a:fld id="{C6D5FB29-00A3-47C4-A90E-4D458076D0BC}" type="slidenum">
              <a:rPr lang="en-CH" smtClean="0"/>
              <a:t>17</a:t>
            </a:fld>
            <a:endParaRPr lang="en-CH"/>
          </a:p>
        </p:txBody>
      </p:sp>
    </p:spTree>
    <p:extLst>
      <p:ext uri="{BB962C8B-B14F-4D97-AF65-F5344CB8AC3E}">
        <p14:creationId xmlns:p14="http://schemas.microsoft.com/office/powerpoint/2010/main" val="358086320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SHOW electrodes pictures with somebody close in order to give the idea of the dimensions</a:t>
            </a:r>
            <a:endParaRPr lang="en-CH" dirty="0"/>
          </a:p>
        </p:txBody>
      </p:sp>
      <p:sp>
        <p:nvSpPr>
          <p:cNvPr id="4" name="Slide Number Placeholder 3"/>
          <p:cNvSpPr>
            <a:spLocks noGrp="1"/>
          </p:cNvSpPr>
          <p:nvPr>
            <p:ph type="sldNum" sz="quarter" idx="5"/>
          </p:nvPr>
        </p:nvSpPr>
        <p:spPr/>
        <p:txBody>
          <a:bodyPr/>
          <a:lstStyle/>
          <a:p>
            <a:fld id="{C6D5FB29-00A3-47C4-A90E-4D458076D0BC}" type="slidenum">
              <a:rPr lang="en-CH" smtClean="0"/>
              <a:t>18</a:t>
            </a:fld>
            <a:endParaRPr lang="en-CH"/>
          </a:p>
        </p:txBody>
      </p:sp>
    </p:spTree>
    <p:extLst>
      <p:ext uri="{BB962C8B-B14F-4D97-AF65-F5344CB8AC3E}">
        <p14:creationId xmlns:p14="http://schemas.microsoft.com/office/powerpoint/2010/main" val="319792556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SLIDE NOT NECESSARY</a:t>
            </a:r>
          </a:p>
          <a:p>
            <a:endParaRPr lang="en-US" dirty="0"/>
          </a:p>
          <a:p>
            <a:r>
              <a:rPr lang="en-US" dirty="0"/>
              <a:t>At the center of the magnetically shielded room there is the vacuum vessel which contains the core of the experiment, the precession chambers. One can see the UCN guides which bring the UCNs in the precession chambers. The HV voltage electrode is highlighted in red and the ground electrodes are in white. On one side of the vacuum vessel there can be noticed the RF coil in orange, which is used to apply the oscillating signal to flip the neutrons spins.</a:t>
            </a:r>
            <a:endParaRPr lang="en-CH" dirty="0"/>
          </a:p>
        </p:txBody>
      </p:sp>
      <p:sp>
        <p:nvSpPr>
          <p:cNvPr id="4" name="Slide Number Placeholder 3"/>
          <p:cNvSpPr>
            <a:spLocks noGrp="1"/>
          </p:cNvSpPr>
          <p:nvPr>
            <p:ph type="sldNum" sz="quarter" idx="5"/>
          </p:nvPr>
        </p:nvSpPr>
        <p:spPr/>
        <p:txBody>
          <a:bodyPr/>
          <a:lstStyle/>
          <a:p>
            <a:fld id="{C6D5FB29-00A3-47C4-A90E-4D458076D0BC}" type="slidenum">
              <a:rPr lang="en-CH" smtClean="0"/>
              <a:t>19</a:t>
            </a:fld>
            <a:endParaRPr lang="en-CH"/>
          </a:p>
        </p:txBody>
      </p:sp>
    </p:spTree>
    <p:extLst>
      <p:ext uri="{BB962C8B-B14F-4D97-AF65-F5344CB8AC3E}">
        <p14:creationId xmlns:p14="http://schemas.microsoft.com/office/powerpoint/2010/main" val="124611305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SHOW electrodes pictures with somebody close in order to give the idea of the dimensions</a:t>
            </a:r>
            <a:endParaRPr lang="en-CH" dirty="0"/>
          </a:p>
        </p:txBody>
      </p:sp>
      <p:sp>
        <p:nvSpPr>
          <p:cNvPr id="4" name="Slide Number Placeholder 3"/>
          <p:cNvSpPr>
            <a:spLocks noGrp="1"/>
          </p:cNvSpPr>
          <p:nvPr>
            <p:ph type="sldNum" sz="quarter" idx="5"/>
          </p:nvPr>
        </p:nvSpPr>
        <p:spPr/>
        <p:txBody>
          <a:bodyPr/>
          <a:lstStyle/>
          <a:p>
            <a:fld id="{C6D5FB29-00A3-47C4-A90E-4D458076D0BC}" type="slidenum">
              <a:rPr lang="en-CH" smtClean="0"/>
              <a:t>20</a:t>
            </a:fld>
            <a:endParaRPr lang="en-CH"/>
          </a:p>
        </p:txBody>
      </p:sp>
    </p:spTree>
    <p:extLst>
      <p:ext uri="{BB962C8B-B14F-4D97-AF65-F5344CB8AC3E}">
        <p14:creationId xmlns:p14="http://schemas.microsoft.com/office/powerpoint/2010/main" val="361856899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Remember that the </a:t>
            </a:r>
            <a:r>
              <a:rPr lang="en-US" dirty="0" err="1"/>
              <a:t>nEDM</a:t>
            </a:r>
            <a:r>
              <a:rPr lang="en-US" dirty="0"/>
              <a:t> may come from the Strong CP problem (strong sector), weak sector and Beyond Standard Model</a:t>
            </a:r>
          </a:p>
          <a:p>
            <a:endParaRPr lang="en-US" dirty="0"/>
          </a:p>
          <a:p>
            <a:r>
              <a:rPr lang="en-US" dirty="0"/>
              <a:t>Reminder: the 3 Sakharov conditions to explain the </a:t>
            </a:r>
            <a:r>
              <a:rPr lang="en-US" dirty="0" err="1"/>
              <a:t>Barion</a:t>
            </a:r>
            <a:r>
              <a:rPr lang="en-US" dirty="0"/>
              <a:t> asymmetry in the universe are: non conservation of the Baryon number, C symmetry and CP symmetry violation; deviation from thermal equilibrium in the early universe</a:t>
            </a:r>
          </a:p>
        </p:txBody>
      </p:sp>
      <p:sp>
        <p:nvSpPr>
          <p:cNvPr id="4" name="Slide Number Placeholder 3"/>
          <p:cNvSpPr>
            <a:spLocks noGrp="1"/>
          </p:cNvSpPr>
          <p:nvPr>
            <p:ph type="sldNum" sz="quarter" idx="5"/>
          </p:nvPr>
        </p:nvSpPr>
        <p:spPr/>
        <p:txBody>
          <a:bodyPr/>
          <a:lstStyle/>
          <a:p>
            <a:fld id="{C6D5FB29-00A3-47C4-A90E-4D458076D0BC}" type="slidenum">
              <a:rPr lang="en-CH" smtClean="0"/>
              <a:t>2</a:t>
            </a:fld>
            <a:endParaRPr lang="en-CH"/>
          </a:p>
        </p:txBody>
      </p:sp>
    </p:spTree>
    <p:extLst>
      <p:ext uri="{BB962C8B-B14F-4D97-AF65-F5344CB8AC3E}">
        <p14:creationId xmlns:p14="http://schemas.microsoft.com/office/powerpoint/2010/main" val="260254664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research is not new, in fact it has started more than 60years ago</a:t>
            </a:r>
          </a:p>
          <a:p>
            <a:endParaRPr lang="en-US" dirty="0"/>
          </a:p>
        </p:txBody>
      </p:sp>
      <p:sp>
        <p:nvSpPr>
          <p:cNvPr id="5" name="Slide Number Placeholder 4">
            <a:extLst>
              <a:ext uri="{FF2B5EF4-FFF2-40B4-BE49-F238E27FC236}">
                <a16:creationId xmlns:a16="http://schemas.microsoft.com/office/drawing/2014/main" id="{B8DE9240-615B-452E-8382-A92759973550}"/>
              </a:ext>
            </a:extLst>
          </p:cNvPr>
          <p:cNvSpPr>
            <a:spLocks noGrp="1"/>
          </p:cNvSpPr>
          <p:nvPr>
            <p:ph type="sldNum" sz="quarter" idx="5"/>
          </p:nvPr>
        </p:nvSpPr>
        <p:spPr/>
        <p:txBody>
          <a:bodyPr/>
          <a:lstStyle/>
          <a:p>
            <a:fld id="{2C0C0C1A-CEC0-4023-AD6A-9498C74D455A}" type="slidenum">
              <a:rPr lang="en-CH" smtClean="0"/>
              <a:t>3</a:t>
            </a:fld>
            <a:endParaRPr lang="en-CH"/>
          </a:p>
        </p:txBody>
      </p:sp>
    </p:spTree>
    <p:extLst>
      <p:ext uri="{BB962C8B-B14F-4D97-AF65-F5344CB8AC3E}">
        <p14:creationId xmlns:p14="http://schemas.microsoft.com/office/powerpoint/2010/main" val="268524159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C6D5FB29-00A3-47C4-A90E-4D458076D0BC}" type="slidenum">
              <a:rPr lang="en-CH" smtClean="0"/>
              <a:t>4</a:t>
            </a:fld>
            <a:endParaRPr lang="en-CH"/>
          </a:p>
        </p:txBody>
      </p:sp>
    </p:spTree>
    <p:extLst>
      <p:ext uri="{BB962C8B-B14F-4D97-AF65-F5344CB8AC3E}">
        <p14:creationId xmlns:p14="http://schemas.microsoft.com/office/powerpoint/2010/main" val="314280165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H" dirty="0"/>
          </a:p>
        </p:txBody>
      </p:sp>
      <p:sp>
        <p:nvSpPr>
          <p:cNvPr id="4" name="Slide Number Placeholder 3"/>
          <p:cNvSpPr>
            <a:spLocks noGrp="1"/>
          </p:cNvSpPr>
          <p:nvPr>
            <p:ph type="sldNum" sz="quarter" idx="5"/>
          </p:nvPr>
        </p:nvSpPr>
        <p:spPr/>
        <p:txBody>
          <a:bodyPr/>
          <a:lstStyle/>
          <a:p>
            <a:fld id="{C6D5FB29-00A3-47C4-A90E-4D458076D0BC}" type="slidenum">
              <a:rPr lang="en-CH" smtClean="0"/>
              <a:t>5</a:t>
            </a:fld>
            <a:endParaRPr lang="en-CH"/>
          </a:p>
        </p:txBody>
      </p:sp>
    </p:spTree>
    <p:extLst>
      <p:ext uri="{BB962C8B-B14F-4D97-AF65-F5344CB8AC3E}">
        <p14:creationId xmlns:p14="http://schemas.microsoft.com/office/powerpoint/2010/main" val="386819685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- 5T superconducting magnet</a:t>
            </a:r>
          </a:p>
          <a:p>
            <a:r>
              <a:rPr lang="en-US" dirty="0"/>
              <a:t>- Neutron guides made of coated glass tubes with ultralow surface roughness (Ni-Mo coating: transmission above 97%)</a:t>
            </a:r>
            <a:endParaRPr lang="en-CH" dirty="0"/>
          </a:p>
        </p:txBody>
      </p:sp>
      <p:sp>
        <p:nvSpPr>
          <p:cNvPr id="4" name="Slide Number Placeholder 3"/>
          <p:cNvSpPr>
            <a:spLocks noGrp="1"/>
          </p:cNvSpPr>
          <p:nvPr>
            <p:ph type="sldNum" sz="quarter" idx="5"/>
          </p:nvPr>
        </p:nvSpPr>
        <p:spPr/>
        <p:txBody>
          <a:bodyPr/>
          <a:lstStyle/>
          <a:p>
            <a:fld id="{C6D5FB29-00A3-47C4-A90E-4D458076D0BC}" type="slidenum">
              <a:rPr lang="en-CH" smtClean="0"/>
              <a:t>6</a:t>
            </a:fld>
            <a:endParaRPr lang="en-CH"/>
          </a:p>
        </p:txBody>
      </p:sp>
    </p:spTree>
    <p:extLst>
      <p:ext uri="{BB962C8B-B14F-4D97-AF65-F5344CB8AC3E}">
        <p14:creationId xmlns:p14="http://schemas.microsoft.com/office/powerpoint/2010/main" val="168041530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MSR – residual magnetic field &lt; 150pT</a:t>
            </a:r>
          </a:p>
          <a:p>
            <a:r>
              <a:rPr lang="en-US" dirty="0"/>
              <a:t>The coil geometry is designed to optimized to compensate for external magnetic fields in the middle of the cube</a:t>
            </a:r>
            <a:endParaRPr lang="en-CH" dirty="0"/>
          </a:p>
        </p:txBody>
      </p:sp>
      <p:sp>
        <p:nvSpPr>
          <p:cNvPr id="4" name="Slide Number Placeholder 3"/>
          <p:cNvSpPr>
            <a:spLocks noGrp="1"/>
          </p:cNvSpPr>
          <p:nvPr>
            <p:ph type="sldNum" sz="quarter" idx="5"/>
          </p:nvPr>
        </p:nvSpPr>
        <p:spPr/>
        <p:txBody>
          <a:bodyPr/>
          <a:lstStyle/>
          <a:p>
            <a:fld id="{C6D5FB29-00A3-47C4-A90E-4D458076D0BC}" type="slidenum">
              <a:rPr lang="en-CH" smtClean="0"/>
              <a:t>7</a:t>
            </a:fld>
            <a:endParaRPr lang="en-CH"/>
          </a:p>
        </p:txBody>
      </p:sp>
    </p:spTree>
    <p:extLst>
      <p:ext uri="{BB962C8B-B14F-4D97-AF65-F5344CB8AC3E}">
        <p14:creationId xmlns:p14="http://schemas.microsoft.com/office/powerpoint/2010/main" val="69107529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Mention: aluminum electrodes coated with DLC (reminder: high neutron optical potential </a:t>
            </a:r>
            <a:r>
              <a:rPr lang="en-US" dirty="0" err="1"/>
              <a:t>Vdlc</a:t>
            </a:r>
            <a:r>
              <a:rPr lang="en-US" dirty="0"/>
              <a:t> = 230 </a:t>
            </a:r>
            <a:r>
              <a:rPr lang="en-US" dirty="0" err="1"/>
              <a:t>neV</a:t>
            </a:r>
            <a:r>
              <a:rPr lang="en-US" dirty="0"/>
              <a:t> - this is good for containing UCNs and also good to avoid the amalgamation of the Hg with the aluminum)</a:t>
            </a:r>
            <a:endParaRPr lang="en-CH" dirty="0"/>
          </a:p>
        </p:txBody>
      </p:sp>
      <p:sp>
        <p:nvSpPr>
          <p:cNvPr id="4" name="Slide Number Placeholder 3"/>
          <p:cNvSpPr>
            <a:spLocks noGrp="1"/>
          </p:cNvSpPr>
          <p:nvPr>
            <p:ph type="sldNum" sz="quarter" idx="5"/>
          </p:nvPr>
        </p:nvSpPr>
        <p:spPr/>
        <p:txBody>
          <a:bodyPr/>
          <a:lstStyle/>
          <a:p>
            <a:fld id="{C6D5FB29-00A3-47C4-A90E-4D458076D0BC}" type="slidenum">
              <a:rPr lang="en-CH" smtClean="0"/>
              <a:t>8</a:t>
            </a:fld>
            <a:endParaRPr lang="en-CH"/>
          </a:p>
        </p:txBody>
      </p:sp>
    </p:spTree>
    <p:extLst>
      <p:ext uri="{BB962C8B-B14F-4D97-AF65-F5344CB8AC3E}">
        <p14:creationId xmlns:p14="http://schemas.microsoft.com/office/powerpoint/2010/main" val="411323576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H" dirty="0"/>
          </a:p>
        </p:txBody>
      </p:sp>
      <p:sp>
        <p:nvSpPr>
          <p:cNvPr id="4" name="Slide Number Placeholder 3"/>
          <p:cNvSpPr>
            <a:spLocks noGrp="1"/>
          </p:cNvSpPr>
          <p:nvPr>
            <p:ph type="sldNum" sz="quarter" idx="5"/>
          </p:nvPr>
        </p:nvSpPr>
        <p:spPr/>
        <p:txBody>
          <a:bodyPr/>
          <a:lstStyle/>
          <a:p>
            <a:fld id="{C6D5FB29-00A3-47C4-A90E-4D458076D0BC}" type="slidenum">
              <a:rPr lang="en-CH" smtClean="0"/>
              <a:t>9</a:t>
            </a:fld>
            <a:endParaRPr lang="en-CH"/>
          </a:p>
        </p:txBody>
      </p:sp>
    </p:spTree>
    <p:extLst>
      <p:ext uri="{BB962C8B-B14F-4D97-AF65-F5344CB8AC3E}">
        <p14:creationId xmlns:p14="http://schemas.microsoft.com/office/powerpoint/2010/main" val="272063615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20380F-ACB9-C633-3725-0A0A96B01721}"/>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CH"/>
          </a:p>
        </p:txBody>
      </p:sp>
      <p:sp>
        <p:nvSpPr>
          <p:cNvPr id="3" name="Subtitle 2">
            <a:extLst>
              <a:ext uri="{FF2B5EF4-FFF2-40B4-BE49-F238E27FC236}">
                <a16:creationId xmlns:a16="http://schemas.microsoft.com/office/drawing/2014/main" id="{F12FA26D-B6D1-242C-0A75-236438627E8E}"/>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CH"/>
          </a:p>
        </p:txBody>
      </p:sp>
      <p:sp>
        <p:nvSpPr>
          <p:cNvPr id="4" name="Date Placeholder 3">
            <a:extLst>
              <a:ext uri="{FF2B5EF4-FFF2-40B4-BE49-F238E27FC236}">
                <a16:creationId xmlns:a16="http://schemas.microsoft.com/office/drawing/2014/main" id="{5AEF0A6C-F744-FD60-82DF-00A85A809941}"/>
              </a:ext>
            </a:extLst>
          </p:cNvPr>
          <p:cNvSpPr>
            <a:spLocks noGrp="1"/>
          </p:cNvSpPr>
          <p:nvPr>
            <p:ph type="dt" sz="half" idx="10"/>
          </p:nvPr>
        </p:nvSpPr>
        <p:spPr/>
        <p:txBody>
          <a:bodyPr/>
          <a:lstStyle/>
          <a:p>
            <a:r>
              <a:rPr lang="en-CH"/>
              <a:t>30/06/2022</a:t>
            </a:r>
          </a:p>
        </p:txBody>
      </p:sp>
      <p:sp>
        <p:nvSpPr>
          <p:cNvPr id="5" name="Footer Placeholder 4">
            <a:extLst>
              <a:ext uri="{FF2B5EF4-FFF2-40B4-BE49-F238E27FC236}">
                <a16:creationId xmlns:a16="http://schemas.microsoft.com/office/drawing/2014/main" id="{F332313A-08A4-3821-B24D-D67ADD234A09}"/>
              </a:ext>
            </a:extLst>
          </p:cNvPr>
          <p:cNvSpPr>
            <a:spLocks noGrp="1"/>
          </p:cNvSpPr>
          <p:nvPr>
            <p:ph type="ftr" sz="quarter" idx="11"/>
          </p:nvPr>
        </p:nvSpPr>
        <p:spPr/>
        <p:txBody>
          <a:bodyPr/>
          <a:lstStyle/>
          <a:p>
            <a:r>
              <a:rPr lang="de-DE"/>
              <a:t>Anastasio Fratangelo - SPS 2022</a:t>
            </a:r>
            <a:endParaRPr lang="en-CH"/>
          </a:p>
        </p:txBody>
      </p:sp>
      <p:sp>
        <p:nvSpPr>
          <p:cNvPr id="6" name="Slide Number Placeholder 5">
            <a:extLst>
              <a:ext uri="{FF2B5EF4-FFF2-40B4-BE49-F238E27FC236}">
                <a16:creationId xmlns:a16="http://schemas.microsoft.com/office/drawing/2014/main" id="{843A5739-5F00-CE32-D330-6BCB842C5977}"/>
              </a:ext>
            </a:extLst>
          </p:cNvPr>
          <p:cNvSpPr>
            <a:spLocks noGrp="1"/>
          </p:cNvSpPr>
          <p:nvPr>
            <p:ph type="sldNum" sz="quarter" idx="12"/>
          </p:nvPr>
        </p:nvSpPr>
        <p:spPr/>
        <p:txBody>
          <a:bodyPr/>
          <a:lstStyle/>
          <a:p>
            <a:fld id="{75296900-6D4F-4D74-9CE0-C92A13E82878}" type="slidenum">
              <a:rPr lang="en-CH" smtClean="0"/>
              <a:t>‹#›</a:t>
            </a:fld>
            <a:endParaRPr lang="en-CH"/>
          </a:p>
        </p:txBody>
      </p:sp>
    </p:spTree>
    <p:extLst>
      <p:ext uri="{BB962C8B-B14F-4D97-AF65-F5344CB8AC3E}">
        <p14:creationId xmlns:p14="http://schemas.microsoft.com/office/powerpoint/2010/main" val="123693708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492F87-94A5-7892-D305-447686B93312}"/>
              </a:ext>
            </a:extLst>
          </p:cNvPr>
          <p:cNvSpPr>
            <a:spLocks noGrp="1"/>
          </p:cNvSpPr>
          <p:nvPr>
            <p:ph type="title"/>
          </p:nvPr>
        </p:nvSpPr>
        <p:spPr/>
        <p:txBody>
          <a:bodyPr/>
          <a:lstStyle/>
          <a:p>
            <a:r>
              <a:rPr lang="en-US"/>
              <a:t>Click to edit Master title style</a:t>
            </a:r>
            <a:endParaRPr lang="en-CH"/>
          </a:p>
        </p:txBody>
      </p:sp>
      <p:sp>
        <p:nvSpPr>
          <p:cNvPr id="3" name="Vertical Text Placeholder 2">
            <a:extLst>
              <a:ext uri="{FF2B5EF4-FFF2-40B4-BE49-F238E27FC236}">
                <a16:creationId xmlns:a16="http://schemas.microsoft.com/office/drawing/2014/main" id="{2ABA2E7E-8B63-FFAC-CA36-93FCAACA4FBF}"/>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H"/>
          </a:p>
        </p:txBody>
      </p:sp>
      <p:sp>
        <p:nvSpPr>
          <p:cNvPr id="4" name="Date Placeholder 3">
            <a:extLst>
              <a:ext uri="{FF2B5EF4-FFF2-40B4-BE49-F238E27FC236}">
                <a16:creationId xmlns:a16="http://schemas.microsoft.com/office/drawing/2014/main" id="{7A16BC93-6FAC-4B7F-48C9-2EB724AC9F99}"/>
              </a:ext>
            </a:extLst>
          </p:cNvPr>
          <p:cNvSpPr>
            <a:spLocks noGrp="1"/>
          </p:cNvSpPr>
          <p:nvPr>
            <p:ph type="dt" sz="half" idx="10"/>
          </p:nvPr>
        </p:nvSpPr>
        <p:spPr/>
        <p:txBody>
          <a:bodyPr/>
          <a:lstStyle/>
          <a:p>
            <a:r>
              <a:rPr lang="en-CH"/>
              <a:t>30/06/2022</a:t>
            </a:r>
          </a:p>
        </p:txBody>
      </p:sp>
      <p:sp>
        <p:nvSpPr>
          <p:cNvPr id="5" name="Footer Placeholder 4">
            <a:extLst>
              <a:ext uri="{FF2B5EF4-FFF2-40B4-BE49-F238E27FC236}">
                <a16:creationId xmlns:a16="http://schemas.microsoft.com/office/drawing/2014/main" id="{8A4AF822-925C-0B5D-B72E-93E2E3CBA045}"/>
              </a:ext>
            </a:extLst>
          </p:cNvPr>
          <p:cNvSpPr>
            <a:spLocks noGrp="1"/>
          </p:cNvSpPr>
          <p:nvPr>
            <p:ph type="ftr" sz="quarter" idx="11"/>
          </p:nvPr>
        </p:nvSpPr>
        <p:spPr/>
        <p:txBody>
          <a:bodyPr/>
          <a:lstStyle/>
          <a:p>
            <a:r>
              <a:rPr lang="de-DE"/>
              <a:t>Anastasio Fratangelo - SPS 2022</a:t>
            </a:r>
            <a:endParaRPr lang="en-CH"/>
          </a:p>
        </p:txBody>
      </p:sp>
      <p:sp>
        <p:nvSpPr>
          <p:cNvPr id="6" name="Slide Number Placeholder 5">
            <a:extLst>
              <a:ext uri="{FF2B5EF4-FFF2-40B4-BE49-F238E27FC236}">
                <a16:creationId xmlns:a16="http://schemas.microsoft.com/office/drawing/2014/main" id="{CC0841B1-0969-167F-92B3-F21EACEA6032}"/>
              </a:ext>
            </a:extLst>
          </p:cNvPr>
          <p:cNvSpPr>
            <a:spLocks noGrp="1"/>
          </p:cNvSpPr>
          <p:nvPr>
            <p:ph type="sldNum" sz="quarter" idx="12"/>
          </p:nvPr>
        </p:nvSpPr>
        <p:spPr/>
        <p:txBody>
          <a:bodyPr/>
          <a:lstStyle/>
          <a:p>
            <a:fld id="{75296900-6D4F-4D74-9CE0-C92A13E82878}" type="slidenum">
              <a:rPr lang="en-CH" smtClean="0"/>
              <a:t>‹#›</a:t>
            </a:fld>
            <a:endParaRPr lang="en-CH"/>
          </a:p>
        </p:txBody>
      </p:sp>
    </p:spTree>
    <p:extLst>
      <p:ext uri="{BB962C8B-B14F-4D97-AF65-F5344CB8AC3E}">
        <p14:creationId xmlns:p14="http://schemas.microsoft.com/office/powerpoint/2010/main" val="280891339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CD3A2B92-8479-5C39-1FDD-727F294FD152}"/>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CH"/>
          </a:p>
        </p:txBody>
      </p:sp>
      <p:sp>
        <p:nvSpPr>
          <p:cNvPr id="3" name="Vertical Text Placeholder 2">
            <a:extLst>
              <a:ext uri="{FF2B5EF4-FFF2-40B4-BE49-F238E27FC236}">
                <a16:creationId xmlns:a16="http://schemas.microsoft.com/office/drawing/2014/main" id="{BF6D3736-D4A1-582E-3930-0B7C6D2B2D4D}"/>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H"/>
          </a:p>
        </p:txBody>
      </p:sp>
      <p:sp>
        <p:nvSpPr>
          <p:cNvPr id="4" name="Date Placeholder 3">
            <a:extLst>
              <a:ext uri="{FF2B5EF4-FFF2-40B4-BE49-F238E27FC236}">
                <a16:creationId xmlns:a16="http://schemas.microsoft.com/office/drawing/2014/main" id="{AD6C2511-1692-85A9-27D5-8181B0F11300}"/>
              </a:ext>
            </a:extLst>
          </p:cNvPr>
          <p:cNvSpPr>
            <a:spLocks noGrp="1"/>
          </p:cNvSpPr>
          <p:nvPr>
            <p:ph type="dt" sz="half" idx="10"/>
          </p:nvPr>
        </p:nvSpPr>
        <p:spPr/>
        <p:txBody>
          <a:bodyPr/>
          <a:lstStyle/>
          <a:p>
            <a:r>
              <a:rPr lang="en-CH"/>
              <a:t>30/06/2022</a:t>
            </a:r>
          </a:p>
        </p:txBody>
      </p:sp>
      <p:sp>
        <p:nvSpPr>
          <p:cNvPr id="5" name="Footer Placeholder 4">
            <a:extLst>
              <a:ext uri="{FF2B5EF4-FFF2-40B4-BE49-F238E27FC236}">
                <a16:creationId xmlns:a16="http://schemas.microsoft.com/office/drawing/2014/main" id="{ED590083-9FED-C739-82AC-5331278DB7C0}"/>
              </a:ext>
            </a:extLst>
          </p:cNvPr>
          <p:cNvSpPr>
            <a:spLocks noGrp="1"/>
          </p:cNvSpPr>
          <p:nvPr>
            <p:ph type="ftr" sz="quarter" idx="11"/>
          </p:nvPr>
        </p:nvSpPr>
        <p:spPr/>
        <p:txBody>
          <a:bodyPr/>
          <a:lstStyle/>
          <a:p>
            <a:r>
              <a:rPr lang="de-DE"/>
              <a:t>Anastasio Fratangelo - SPS 2022</a:t>
            </a:r>
            <a:endParaRPr lang="en-CH"/>
          </a:p>
        </p:txBody>
      </p:sp>
      <p:sp>
        <p:nvSpPr>
          <p:cNvPr id="6" name="Slide Number Placeholder 5">
            <a:extLst>
              <a:ext uri="{FF2B5EF4-FFF2-40B4-BE49-F238E27FC236}">
                <a16:creationId xmlns:a16="http://schemas.microsoft.com/office/drawing/2014/main" id="{D92ED36D-6A9E-7450-0E73-76B7A690A0B3}"/>
              </a:ext>
            </a:extLst>
          </p:cNvPr>
          <p:cNvSpPr>
            <a:spLocks noGrp="1"/>
          </p:cNvSpPr>
          <p:nvPr>
            <p:ph type="sldNum" sz="quarter" idx="12"/>
          </p:nvPr>
        </p:nvSpPr>
        <p:spPr/>
        <p:txBody>
          <a:bodyPr/>
          <a:lstStyle/>
          <a:p>
            <a:fld id="{75296900-6D4F-4D74-9CE0-C92A13E82878}" type="slidenum">
              <a:rPr lang="en-CH" smtClean="0"/>
              <a:t>‹#›</a:t>
            </a:fld>
            <a:endParaRPr lang="en-CH"/>
          </a:p>
        </p:txBody>
      </p:sp>
    </p:spTree>
    <p:extLst>
      <p:ext uri="{BB962C8B-B14F-4D97-AF65-F5344CB8AC3E}">
        <p14:creationId xmlns:p14="http://schemas.microsoft.com/office/powerpoint/2010/main" val="73761626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091483-5891-E708-80CB-FD7454221D0F}"/>
              </a:ext>
            </a:extLst>
          </p:cNvPr>
          <p:cNvSpPr>
            <a:spLocks noGrp="1"/>
          </p:cNvSpPr>
          <p:nvPr>
            <p:ph type="title"/>
          </p:nvPr>
        </p:nvSpPr>
        <p:spPr/>
        <p:txBody>
          <a:bodyPr/>
          <a:lstStyle/>
          <a:p>
            <a:r>
              <a:rPr lang="en-US"/>
              <a:t>Click to edit Master title style</a:t>
            </a:r>
            <a:endParaRPr lang="en-CH"/>
          </a:p>
        </p:txBody>
      </p:sp>
      <p:sp>
        <p:nvSpPr>
          <p:cNvPr id="3" name="Content Placeholder 2">
            <a:extLst>
              <a:ext uri="{FF2B5EF4-FFF2-40B4-BE49-F238E27FC236}">
                <a16:creationId xmlns:a16="http://schemas.microsoft.com/office/drawing/2014/main" id="{5CC9E81F-A5E9-FE2B-52DA-A464F4612485}"/>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H"/>
          </a:p>
        </p:txBody>
      </p:sp>
      <p:sp>
        <p:nvSpPr>
          <p:cNvPr id="4" name="Date Placeholder 3">
            <a:extLst>
              <a:ext uri="{FF2B5EF4-FFF2-40B4-BE49-F238E27FC236}">
                <a16:creationId xmlns:a16="http://schemas.microsoft.com/office/drawing/2014/main" id="{1EEEEC26-202B-EE79-3A9B-70356947E0BB}"/>
              </a:ext>
            </a:extLst>
          </p:cNvPr>
          <p:cNvSpPr>
            <a:spLocks noGrp="1"/>
          </p:cNvSpPr>
          <p:nvPr>
            <p:ph type="dt" sz="half" idx="10"/>
          </p:nvPr>
        </p:nvSpPr>
        <p:spPr/>
        <p:txBody>
          <a:bodyPr/>
          <a:lstStyle/>
          <a:p>
            <a:r>
              <a:rPr lang="en-CH"/>
              <a:t>30/06/2022</a:t>
            </a:r>
          </a:p>
        </p:txBody>
      </p:sp>
      <p:sp>
        <p:nvSpPr>
          <p:cNvPr id="5" name="Footer Placeholder 4">
            <a:extLst>
              <a:ext uri="{FF2B5EF4-FFF2-40B4-BE49-F238E27FC236}">
                <a16:creationId xmlns:a16="http://schemas.microsoft.com/office/drawing/2014/main" id="{C01DC168-4A18-630F-1FBA-AEE715ADAE55}"/>
              </a:ext>
            </a:extLst>
          </p:cNvPr>
          <p:cNvSpPr>
            <a:spLocks noGrp="1"/>
          </p:cNvSpPr>
          <p:nvPr>
            <p:ph type="ftr" sz="quarter" idx="11"/>
          </p:nvPr>
        </p:nvSpPr>
        <p:spPr/>
        <p:txBody>
          <a:bodyPr/>
          <a:lstStyle/>
          <a:p>
            <a:r>
              <a:rPr lang="de-DE"/>
              <a:t>Anastasio Fratangelo - SPS 2022</a:t>
            </a:r>
            <a:endParaRPr lang="en-CH"/>
          </a:p>
        </p:txBody>
      </p:sp>
      <p:sp>
        <p:nvSpPr>
          <p:cNvPr id="6" name="Slide Number Placeholder 5">
            <a:extLst>
              <a:ext uri="{FF2B5EF4-FFF2-40B4-BE49-F238E27FC236}">
                <a16:creationId xmlns:a16="http://schemas.microsoft.com/office/drawing/2014/main" id="{C07D77BD-E059-7B7D-46E8-AE38D46B342B}"/>
              </a:ext>
            </a:extLst>
          </p:cNvPr>
          <p:cNvSpPr>
            <a:spLocks noGrp="1"/>
          </p:cNvSpPr>
          <p:nvPr>
            <p:ph type="sldNum" sz="quarter" idx="12"/>
          </p:nvPr>
        </p:nvSpPr>
        <p:spPr/>
        <p:txBody>
          <a:bodyPr/>
          <a:lstStyle/>
          <a:p>
            <a:fld id="{75296900-6D4F-4D74-9CE0-C92A13E82878}" type="slidenum">
              <a:rPr lang="en-CH" smtClean="0"/>
              <a:t>‹#›</a:t>
            </a:fld>
            <a:endParaRPr lang="en-CH"/>
          </a:p>
        </p:txBody>
      </p:sp>
    </p:spTree>
    <p:extLst>
      <p:ext uri="{BB962C8B-B14F-4D97-AF65-F5344CB8AC3E}">
        <p14:creationId xmlns:p14="http://schemas.microsoft.com/office/powerpoint/2010/main" val="423873221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58072D-7651-A4EF-9831-A7E1DF4CD1E0}"/>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CH"/>
          </a:p>
        </p:txBody>
      </p:sp>
      <p:sp>
        <p:nvSpPr>
          <p:cNvPr id="3" name="Text Placeholder 2">
            <a:extLst>
              <a:ext uri="{FF2B5EF4-FFF2-40B4-BE49-F238E27FC236}">
                <a16:creationId xmlns:a16="http://schemas.microsoft.com/office/drawing/2014/main" id="{E5BB3195-D490-7C80-FF9D-9191F44EA22E}"/>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D4770562-4C92-DD3D-AF5B-17FD58D28F61}"/>
              </a:ext>
            </a:extLst>
          </p:cNvPr>
          <p:cNvSpPr>
            <a:spLocks noGrp="1"/>
          </p:cNvSpPr>
          <p:nvPr>
            <p:ph type="dt" sz="half" idx="10"/>
          </p:nvPr>
        </p:nvSpPr>
        <p:spPr/>
        <p:txBody>
          <a:bodyPr/>
          <a:lstStyle/>
          <a:p>
            <a:r>
              <a:rPr lang="en-CH"/>
              <a:t>30/06/2022</a:t>
            </a:r>
          </a:p>
        </p:txBody>
      </p:sp>
      <p:sp>
        <p:nvSpPr>
          <p:cNvPr id="5" name="Footer Placeholder 4">
            <a:extLst>
              <a:ext uri="{FF2B5EF4-FFF2-40B4-BE49-F238E27FC236}">
                <a16:creationId xmlns:a16="http://schemas.microsoft.com/office/drawing/2014/main" id="{36F71DEA-C4D5-F1FF-7BC9-186F4B0C66D4}"/>
              </a:ext>
            </a:extLst>
          </p:cNvPr>
          <p:cNvSpPr>
            <a:spLocks noGrp="1"/>
          </p:cNvSpPr>
          <p:nvPr>
            <p:ph type="ftr" sz="quarter" idx="11"/>
          </p:nvPr>
        </p:nvSpPr>
        <p:spPr/>
        <p:txBody>
          <a:bodyPr/>
          <a:lstStyle/>
          <a:p>
            <a:r>
              <a:rPr lang="de-DE"/>
              <a:t>Anastasio Fratangelo - SPS 2022</a:t>
            </a:r>
            <a:endParaRPr lang="en-CH"/>
          </a:p>
        </p:txBody>
      </p:sp>
      <p:sp>
        <p:nvSpPr>
          <p:cNvPr id="6" name="Slide Number Placeholder 5">
            <a:extLst>
              <a:ext uri="{FF2B5EF4-FFF2-40B4-BE49-F238E27FC236}">
                <a16:creationId xmlns:a16="http://schemas.microsoft.com/office/drawing/2014/main" id="{D8AF2FF6-ED75-CECA-A506-BAE0EA7FE139}"/>
              </a:ext>
            </a:extLst>
          </p:cNvPr>
          <p:cNvSpPr>
            <a:spLocks noGrp="1"/>
          </p:cNvSpPr>
          <p:nvPr>
            <p:ph type="sldNum" sz="quarter" idx="12"/>
          </p:nvPr>
        </p:nvSpPr>
        <p:spPr/>
        <p:txBody>
          <a:bodyPr/>
          <a:lstStyle/>
          <a:p>
            <a:fld id="{75296900-6D4F-4D74-9CE0-C92A13E82878}" type="slidenum">
              <a:rPr lang="en-CH" smtClean="0"/>
              <a:t>‹#›</a:t>
            </a:fld>
            <a:endParaRPr lang="en-CH"/>
          </a:p>
        </p:txBody>
      </p:sp>
    </p:spTree>
    <p:extLst>
      <p:ext uri="{BB962C8B-B14F-4D97-AF65-F5344CB8AC3E}">
        <p14:creationId xmlns:p14="http://schemas.microsoft.com/office/powerpoint/2010/main" val="253285205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D960FF-441C-7E28-5990-6129303A0955}"/>
              </a:ext>
            </a:extLst>
          </p:cNvPr>
          <p:cNvSpPr>
            <a:spLocks noGrp="1"/>
          </p:cNvSpPr>
          <p:nvPr>
            <p:ph type="title"/>
          </p:nvPr>
        </p:nvSpPr>
        <p:spPr/>
        <p:txBody>
          <a:bodyPr/>
          <a:lstStyle/>
          <a:p>
            <a:r>
              <a:rPr lang="en-US"/>
              <a:t>Click to edit Master title style</a:t>
            </a:r>
            <a:endParaRPr lang="en-CH"/>
          </a:p>
        </p:txBody>
      </p:sp>
      <p:sp>
        <p:nvSpPr>
          <p:cNvPr id="3" name="Content Placeholder 2">
            <a:extLst>
              <a:ext uri="{FF2B5EF4-FFF2-40B4-BE49-F238E27FC236}">
                <a16:creationId xmlns:a16="http://schemas.microsoft.com/office/drawing/2014/main" id="{A4778D7C-C694-9481-48D9-AA4F8D1A7375}"/>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H"/>
          </a:p>
        </p:txBody>
      </p:sp>
      <p:sp>
        <p:nvSpPr>
          <p:cNvPr id="4" name="Content Placeholder 3">
            <a:extLst>
              <a:ext uri="{FF2B5EF4-FFF2-40B4-BE49-F238E27FC236}">
                <a16:creationId xmlns:a16="http://schemas.microsoft.com/office/drawing/2014/main" id="{3DB93339-D572-EE34-9D82-2DD5345599AF}"/>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H"/>
          </a:p>
        </p:txBody>
      </p:sp>
      <p:sp>
        <p:nvSpPr>
          <p:cNvPr id="5" name="Date Placeholder 4">
            <a:extLst>
              <a:ext uri="{FF2B5EF4-FFF2-40B4-BE49-F238E27FC236}">
                <a16:creationId xmlns:a16="http://schemas.microsoft.com/office/drawing/2014/main" id="{5F0C3419-9B23-0FCC-3E92-C73275463665}"/>
              </a:ext>
            </a:extLst>
          </p:cNvPr>
          <p:cNvSpPr>
            <a:spLocks noGrp="1"/>
          </p:cNvSpPr>
          <p:nvPr>
            <p:ph type="dt" sz="half" idx="10"/>
          </p:nvPr>
        </p:nvSpPr>
        <p:spPr/>
        <p:txBody>
          <a:bodyPr/>
          <a:lstStyle/>
          <a:p>
            <a:r>
              <a:rPr lang="en-CH"/>
              <a:t>30/06/2022</a:t>
            </a:r>
          </a:p>
        </p:txBody>
      </p:sp>
      <p:sp>
        <p:nvSpPr>
          <p:cNvPr id="6" name="Footer Placeholder 5">
            <a:extLst>
              <a:ext uri="{FF2B5EF4-FFF2-40B4-BE49-F238E27FC236}">
                <a16:creationId xmlns:a16="http://schemas.microsoft.com/office/drawing/2014/main" id="{0D9012BE-E224-644A-1F88-C4AD6B9D7AD5}"/>
              </a:ext>
            </a:extLst>
          </p:cNvPr>
          <p:cNvSpPr>
            <a:spLocks noGrp="1"/>
          </p:cNvSpPr>
          <p:nvPr>
            <p:ph type="ftr" sz="quarter" idx="11"/>
          </p:nvPr>
        </p:nvSpPr>
        <p:spPr/>
        <p:txBody>
          <a:bodyPr/>
          <a:lstStyle/>
          <a:p>
            <a:r>
              <a:rPr lang="de-DE"/>
              <a:t>Anastasio Fratangelo - SPS 2022</a:t>
            </a:r>
            <a:endParaRPr lang="en-CH"/>
          </a:p>
        </p:txBody>
      </p:sp>
      <p:sp>
        <p:nvSpPr>
          <p:cNvPr id="7" name="Slide Number Placeholder 6">
            <a:extLst>
              <a:ext uri="{FF2B5EF4-FFF2-40B4-BE49-F238E27FC236}">
                <a16:creationId xmlns:a16="http://schemas.microsoft.com/office/drawing/2014/main" id="{6B681718-A24B-7585-5ED2-2A9DABB7541C}"/>
              </a:ext>
            </a:extLst>
          </p:cNvPr>
          <p:cNvSpPr>
            <a:spLocks noGrp="1"/>
          </p:cNvSpPr>
          <p:nvPr>
            <p:ph type="sldNum" sz="quarter" idx="12"/>
          </p:nvPr>
        </p:nvSpPr>
        <p:spPr/>
        <p:txBody>
          <a:bodyPr/>
          <a:lstStyle/>
          <a:p>
            <a:fld id="{75296900-6D4F-4D74-9CE0-C92A13E82878}" type="slidenum">
              <a:rPr lang="en-CH" smtClean="0"/>
              <a:t>‹#›</a:t>
            </a:fld>
            <a:endParaRPr lang="en-CH"/>
          </a:p>
        </p:txBody>
      </p:sp>
    </p:spTree>
    <p:extLst>
      <p:ext uri="{BB962C8B-B14F-4D97-AF65-F5344CB8AC3E}">
        <p14:creationId xmlns:p14="http://schemas.microsoft.com/office/powerpoint/2010/main" val="200820712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EF40FFA-64D2-73C2-D301-1E205C278B36}"/>
              </a:ext>
            </a:extLst>
          </p:cNvPr>
          <p:cNvSpPr>
            <a:spLocks noGrp="1"/>
          </p:cNvSpPr>
          <p:nvPr>
            <p:ph type="title"/>
          </p:nvPr>
        </p:nvSpPr>
        <p:spPr>
          <a:xfrm>
            <a:off x="839788" y="365125"/>
            <a:ext cx="10515600" cy="1325563"/>
          </a:xfrm>
        </p:spPr>
        <p:txBody>
          <a:bodyPr/>
          <a:lstStyle/>
          <a:p>
            <a:r>
              <a:rPr lang="en-US"/>
              <a:t>Click to edit Master title style</a:t>
            </a:r>
            <a:endParaRPr lang="en-CH"/>
          </a:p>
        </p:txBody>
      </p:sp>
      <p:sp>
        <p:nvSpPr>
          <p:cNvPr id="3" name="Text Placeholder 2">
            <a:extLst>
              <a:ext uri="{FF2B5EF4-FFF2-40B4-BE49-F238E27FC236}">
                <a16:creationId xmlns:a16="http://schemas.microsoft.com/office/drawing/2014/main" id="{383E93C2-71E8-0C58-21BB-84F6B367163E}"/>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1E3582FC-0D6E-29D5-A6C3-774A693572AE}"/>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H"/>
          </a:p>
        </p:txBody>
      </p:sp>
      <p:sp>
        <p:nvSpPr>
          <p:cNvPr id="5" name="Text Placeholder 4">
            <a:extLst>
              <a:ext uri="{FF2B5EF4-FFF2-40B4-BE49-F238E27FC236}">
                <a16:creationId xmlns:a16="http://schemas.microsoft.com/office/drawing/2014/main" id="{650764D3-95C2-78B2-DE2B-DD2FEEA6D8FF}"/>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A9990921-9CD5-99E3-949B-CB3E0F74AB93}"/>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H"/>
          </a:p>
        </p:txBody>
      </p:sp>
      <p:sp>
        <p:nvSpPr>
          <p:cNvPr id="7" name="Date Placeholder 6">
            <a:extLst>
              <a:ext uri="{FF2B5EF4-FFF2-40B4-BE49-F238E27FC236}">
                <a16:creationId xmlns:a16="http://schemas.microsoft.com/office/drawing/2014/main" id="{C0DFA4AB-7E62-A6AC-87ED-1663DA47E7DD}"/>
              </a:ext>
            </a:extLst>
          </p:cNvPr>
          <p:cNvSpPr>
            <a:spLocks noGrp="1"/>
          </p:cNvSpPr>
          <p:nvPr>
            <p:ph type="dt" sz="half" idx="10"/>
          </p:nvPr>
        </p:nvSpPr>
        <p:spPr/>
        <p:txBody>
          <a:bodyPr/>
          <a:lstStyle/>
          <a:p>
            <a:r>
              <a:rPr lang="en-CH"/>
              <a:t>30/06/2022</a:t>
            </a:r>
          </a:p>
        </p:txBody>
      </p:sp>
      <p:sp>
        <p:nvSpPr>
          <p:cNvPr id="8" name="Footer Placeholder 7">
            <a:extLst>
              <a:ext uri="{FF2B5EF4-FFF2-40B4-BE49-F238E27FC236}">
                <a16:creationId xmlns:a16="http://schemas.microsoft.com/office/drawing/2014/main" id="{A10FFA94-F7B5-226E-1BAD-2D797A6773D7}"/>
              </a:ext>
            </a:extLst>
          </p:cNvPr>
          <p:cNvSpPr>
            <a:spLocks noGrp="1"/>
          </p:cNvSpPr>
          <p:nvPr>
            <p:ph type="ftr" sz="quarter" idx="11"/>
          </p:nvPr>
        </p:nvSpPr>
        <p:spPr/>
        <p:txBody>
          <a:bodyPr/>
          <a:lstStyle/>
          <a:p>
            <a:r>
              <a:rPr lang="de-DE"/>
              <a:t>Anastasio Fratangelo - SPS 2022</a:t>
            </a:r>
            <a:endParaRPr lang="en-CH"/>
          </a:p>
        </p:txBody>
      </p:sp>
      <p:sp>
        <p:nvSpPr>
          <p:cNvPr id="9" name="Slide Number Placeholder 8">
            <a:extLst>
              <a:ext uri="{FF2B5EF4-FFF2-40B4-BE49-F238E27FC236}">
                <a16:creationId xmlns:a16="http://schemas.microsoft.com/office/drawing/2014/main" id="{07DCAC79-8B69-0238-8ACE-98D5A324DCA0}"/>
              </a:ext>
            </a:extLst>
          </p:cNvPr>
          <p:cNvSpPr>
            <a:spLocks noGrp="1"/>
          </p:cNvSpPr>
          <p:nvPr>
            <p:ph type="sldNum" sz="quarter" idx="12"/>
          </p:nvPr>
        </p:nvSpPr>
        <p:spPr/>
        <p:txBody>
          <a:bodyPr/>
          <a:lstStyle/>
          <a:p>
            <a:fld id="{75296900-6D4F-4D74-9CE0-C92A13E82878}" type="slidenum">
              <a:rPr lang="en-CH" smtClean="0"/>
              <a:t>‹#›</a:t>
            </a:fld>
            <a:endParaRPr lang="en-CH"/>
          </a:p>
        </p:txBody>
      </p:sp>
    </p:spTree>
    <p:extLst>
      <p:ext uri="{BB962C8B-B14F-4D97-AF65-F5344CB8AC3E}">
        <p14:creationId xmlns:p14="http://schemas.microsoft.com/office/powerpoint/2010/main" val="269609901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15F39A-3181-5174-41B7-7BB4AD3404D7}"/>
              </a:ext>
            </a:extLst>
          </p:cNvPr>
          <p:cNvSpPr>
            <a:spLocks noGrp="1"/>
          </p:cNvSpPr>
          <p:nvPr>
            <p:ph type="title"/>
          </p:nvPr>
        </p:nvSpPr>
        <p:spPr/>
        <p:txBody>
          <a:bodyPr/>
          <a:lstStyle/>
          <a:p>
            <a:r>
              <a:rPr lang="en-US"/>
              <a:t>Click to edit Master title style</a:t>
            </a:r>
            <a:endParaRPr lang="en-CH"/>
          </a:p>
        </p:txBody>
      </p:sp>
      <p:sp>
        <p:nvSpPr>
          <p:cNvPr id="3" name="Date Placeholder 2">
            <a:extLst>
              <a:ext uri="{FF2B5EF4-FFF2-40B4-BE49-F238E27FC236}">
                <a16:creationId xmlns:a16="http://schemas.microsoft.com/office/drawing/2014/main" id="{D116660B-BCD1-CC97-3EE5-63E679401344}"/>
              </a:ext>
            </a:extLst>
          </p:cNvPr>
          <p:cNvSpPr>
            <a:spLocks noGrp="1"/>
          </p:cNvSpPr>
          <p:nvPr>
            <p:ph type="dt" sz="half" idx="10"/>
          </p:nvPr>
        </p:nvSpPr>
        <p:spPr/>
        <p:txBody>
          <a:bodyPr/>
          <a:lstStyle/>
          <a:p>
            <a:r>
              <a:rPr lang="en-CH"/>
              <a:t>30/06/2022</a:t>
            </a:r>
          </a:p>
        </p:txBody>
      </p:sp>
      <p:sp>
        <p:nvSpPr>
          <p:cNvPr id="4" name="Footer Placeholder 3">
            <a:extLst>
              <a:ext uri="{FF2B5EF4-FFF2-40B4-BE49-F238E27FC236}">
                <a16:creationId xmlns:a16="http://schemas.microsoft.com/office/drawing/2014/main" id="{E22E734B-14AA-24D7-F59B-2C7465A02129}"/>
              </a:ext>
            </a:extLst>
          </p:cNvPr>
          <p:cNvSpPr>
            <a:spLocks noGrp="1"/>
          </p:cNvSpPr>
          <p:nvPr>
            <p:ph type="ftr" sz="quarter" idx="11"/>
          </p:nvPr>
        </p:nvSpPr>
        <p:spPr/>
        <p:txBody>
          <a:bodyPr/>
          <a:lstStyle/>
          <a:p>
            <a:r>
              <a:rPr lang="de-DE"/>
              <a:t>Anastasio Fratangelo - SPS 2022</a:t>
            </a:r>
            <a:endParaRPr lang="en-CH"/>
          </a:p>
        </p:txBody>
      </p:sp>
      <p:sp>
        <p:nvSpPr>
          <p:cNvPr id="5" name="Slide Number Placeholder 4">
            <a:extLst>
              <a:ext uri="{FF2B5EF4-FFF2-40B4-BE49-F238E27FC236}">
                <a16:creationId xmlns:a16="http://schemas.microsoft.com/office/drawing/2014/main" id="{418A930F-A83C-53B7-815E-A1724DCAA0D1}"/>
              </a:ext>
            </a:extLst>
          </p:cNvPr>
          <p:cNvSpPr>
            <a:spLocks noGrp="1"/>
          </p:cNvSpPr>
          <p:nvPr>
            <p:ph type="sldNum" sz="quarter" idx="12"/>
          </p:nvPr>
        </p:nvSpPr>
        <p:spPr/>
        <p:txBody>
          <a:bodyPr/>
          <a:lstStyle/>
          <a:p>
            <a:fld id="{75296900-6D4F-4D74-9CE0-C92A13E82878}" type="slidenum">
              <a:rPr lang="en-CH" smtClean="0"/>
              <a:t>‹#›</a:t>
            </a:fld>
            <a:endParaRPr lang="en-CH"/>
          </a:p>
        </p:txBody>
      </p:sp>
    </p:spTree>
    <p:extLst>
      <p:ext uri="{BB962C8B-B14F-4D97-AF65-F5344CB8AC3E}">
        <p14:creationId xmlns:p14="http://schemas.microsoft.com/office/powerpoint/2010/main" val="415493336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65178A13-055C-A6B8-A836-EA5EBDF978C8}"/>
              </a:ext>
            </a:extLst>
          </p:cNvPr>
          <p:cNvSpPr>
            <a:spLocks noGrp="1"/>
          </p:cNvSpPr>
          <p:nvPr>
            <p:ph type="dt" sz="half" idx="10"/>
          </p:nvPr>
        </p:nvSpPr>
        <p:spPr/>
        <p:txBody>
          <a:bodyPr/>
          <a:lstStyle/>
          <a:p>
            <a:r>
              <a:rPr lang="en-CH"/>
              <a:t>30/06/2022</a:t>
            </a:r>
          </a:p>
        </p:txBody>
      </p:sp>
      <p:sp>
        <p:nvSpPr>
          <p:cNvPr id="3" name="Footer Placeholder 2">
            <a:extLst>
              <a:ext uri="{FF2B5EF4-FFF2-40B4-BE49-F238E27FC236}">
                <a16:creationId xmlns:a16="http://schemas.microsoft.com/office/drawing/2014/main" id="{26E70D19-6589-4B53-61B1-1410AAB910CA}"/>
              </a:ext>
            </a:extLst>
          </p:cNvPr>
          <p:cNvSpPr>
            <a:spLocks noGrp="1"/>
          </p:cNvSpPr>
          <p:nvPr>
            <p:ph type="ftr" sz="quarter" idx="11"/>
          </p:nvPr>
        </p:nvSpPr>
        <p:spPr/>
        <p:txBody>
          <a:bodyPr/>
          <a:lstStyle/>
          <a:p>
            <a:r>
              <a:rPr lang="de-DE"/>
              <a:t>Anastasio Fratangelo - SPS 2022</a:t>
            </a:r>
            <a:endParaRPr lang="en-CH"/>
          </a:p>
        </p:txBody>
      </p:sp>
      <p:sp>
        <p:nvSpPr>
          <p:cNvPr id="4" name="Slide Number Placeholder 3">
            <a:extLst>
              <a:ext uri="{FF2B5EF4-FFF2-40B4-BE49-F238E27FC236}">
                <a16:creationId xmlns:a16="http://schemas.microsoft.com/office/drawing/2014/main" id="{AB68651B-8225-930A-45EC-AA887EC0208E}"/>
              </a:ext>
            </a:extLst>
          </p:cNvPr>
          <p:cNvSpPr>
            <a:spLocks noGrp="1"/>
          </p:cNvSpPr>
          <p:nvPr>
            <p:ph type="sldNum" sz="quarter" idx="12"/>
          </p:nvPr>
        </p:nvSpPr>
        <p:spPr/>
        <p:txBody>
          <a:bodyPr/>
          <a:lstStyle/>
          <a:p>
            <a:fld id="{75296900-6D4F-4D74-9CE0-C92A13E82878}" type="slidenum">
              <a:rPr lang="en-CH" smtClean="0"/>
              <a:t>‹#›</a:t>
            </a:fld>
            <a:endParaRPr lang="en-CH"/>
          </a:p>
        </p:txBody>
      </p:sp>
    </p:spTree>
    <p:extLst>
      <p:ext uri="{BB962C8B-B14F-4D97-AF65-F5344CB8AC3E}">
        <p14:creationId xmlns:p14="http://schemas.microsoft.com/office/powerpoint/2010/main" val="127086772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8AA403-D33E-E963-9613-2AB35AB0F23D}"/>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CH"/>
          </a:p>
        </p:txBody>
      </p:sp>
      <p:sp>
        <p:nvSpPr>
          <p:cNvPr id="3" name="Content Placeholder 2">
            <a:extLst>
              <a:ext uri="{FF2B5EF4-FFF2-40B4-BE49-F238E27FC236}">
                <a16:creationId xmlns:a16="http://schemas.microsoft.com/office/drawing/2014/main" id="{6DE2A731-FE96-FEE0-476A-88198945C77E}"/>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H"/>
          </a:p>
        </p:txBody>
      </p:sp>
      <p:sp>
        <p:nvSpPr>
          <p:cNvPr id="4" name="Text Placeholder 3">
            <a:extLst>
              <a:ext uri="{FF2B5EF4-FFF2-40B4-BE49-F238E27FC236}">
                <a16:creationId xmlns:a16="http://schemas.microsoft.com/office/drawing/2014/main" id="{DC4DABF8-32FC-5339-8220-8AEDCCB38B3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8B794486-A1CA-38A0-9287-006C2622666C}"/>
              </a:ext>
            </a:extLst>
          </p:cNvPr>
          <p:cNvSpPr>
            <a:spLocks noGrp="1"/>
          </p:cNvSpPr>
          <p:nvPr>
            <p:ph type="dt" sz="half" idx="10"/>
          </p:nvPr>
        </p:nvSpPr>
        <p:spPr/>
        <p:txBody>
          <a:bodyPr/>
          <a:lstStyle/>
          <a:p>
            <a:r>
              <a:rPr lang="en-CH"/>
              <a:t>30/06/2022</a:t>
            </a:r>
          </a:p>
        </p:txBody>
      </p:sp>
      <p:sp>
        <p:nvSpPr>
          <p:cNvPr id="6" name="Footer Placeholder 5">
            <a:extLst>
              <a:ext uri="{FF2B5EF4-FFF2-40B4-BE49-F238E27FC236}">
                <a16:creationId xmlns:a16="http://schemas.microsoft.com/office/drawing/2014/main" id="{7A6925AF-5EF6-4A33-82D0-926056CF6DAC}"/>
              </a:ext>
            </a:extLst>
          </p:cNvPr>
          <p:cNvSpPr>
            <a:spLocks noGrp="1"/>
          </p:cNvSpPr>
          <p:nvPr>
            <p:ph type="ftr" sz="quarter" idx="11"/>
          </p:nvPr>
        </p:nvSpPr>
        <p:spPr/>
        <p:txBody>
          <a:bodyPr/>
          <a:lstStyle/>
          <a:p>
            <a:r>
              <a:rPr lang="de-DE"/>
              <a:t>Anastasio Fratangelo - SPS 2022</a:t>
            </a:r>
            <a:endParaRPr lang="en-CH"/>
          </a:p>
        </p:txBody>
      </p:sp>
      <p:sp>
        <p:nvSpPr>
          <p:cNvPr id="7" name="Slide Number Placeholder 6">
            <a:extLst>
              <a:ext uri="{FF2B5EF4-FFF2-40B4-BE49-F238E27FC236}">
                <a16:creationId xmlns:a16="http://schemas.microsoft.com/office/drawing/2014/main" id="{F26C886A-FE4F-65F4-9060-126137698A3E}"/>
              </a:ext>
            </a:extLst>
          </p:cNvPr>
          <p:cNvSpPr>
            <a:spLocks noGrp="1"/>
          </p:cNvSpPr>
          <p:nvPr>
            <p:ph type="sldNum" sz="quarter" idx="12"/>
          </p:nvPr>
        </p:nvSpPr>
        <p:spPr/>
        <p:txBody>
          <a:bodyPr/>
          <a:lstStyle/>
          <a:p>
            <a:fld id="{75296900-6D4F-4D74-9CE0-C92A13E82878}" type="slidenum">
              <a:rPr lang="en-CH" smtClean="0"/>
              <a:t>‹#›</a:t>
            </a:fld>
            <a:endParaRPr lang="en-CH"/>
          </a:p>
        </p:txBody>
      </p:sp>
    </p:spTree>
    <p:extLst>
      <p:ext uri="{BB962C8B-B14F-4D97-AF65-F5344CB8AC3E}">
        <p14:creationId xmlns:p14="http://schemas.microsoft.com/office/powerpoint/2010/main" val="295747780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020559-617D-E388-E789-746034C17C39}"/>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CH"/>
          </a:p>
        </p:txBody>
      </p:sp>
      <p:sp>
        <p:nvSpPr>
          <p:cNvPr id="3" name="Picture Placeholder 2">
            <a:extLst>
              <a:ext uri="{FF2B5EF4-FFF2-40B4-BE49-F238E27FC236}">
                <a16:creationId xmlns:a16="http://schemas.microsoft.com/office/drawing/2014/main" id="{4CB40DAA-9E0B-9FE9-5F9A-053DC531824B}"/>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CH"/>
          </a:p>
        </p:txBody>
      </p:sp>
      <p:sp>
        <p:nvSpPr>
          <p:cNvPr id="4" name="Text Placeholder 3">
            <a:extLst>
              <a:ext uri="{FF2B5EF4-FFF2-40B4-BE49-F238E27FC236}">
                <a16:creationId xmlns:a16="http://schemas.microsoft.com/office/drawing/2014/main" id="{BA23FD30-AA7F-1D3F-8494-41885BC1310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C265EFF0-CE44-91F4-84A6-A6D04EB61718}"/>
              </a:ext>
            </a:extLst>
          </p:cNvPr>
          <p:cNvSpPr>
            <a:spLocks noGrp="1"/>
          </p:cNvSpPr>
          <p:nvPr>
            <p:ph type="dt" sz="half" idx="10"/>
          </p:nvPr>
        </p:nvSpPr>
        <p:spPr/>
        <p:txBody>
          <a:bodyPr/>
          <a:lstStyle/>
          <a:p>
            <a:r>
              <a:rPr lang="en-CH"/>
              <a:t>30/06/2022</a:t>
            </a:r>
          </a:p>
        </p:txBody>
      </p:sp>
      <p:sp>
        <p:nvSpPr>
          <p:cNvPr id="6" name="Footer Placeholder 5">
            <a:extLst>
              <a:ext uri="{FF2B5EF4-FFF2-40B4-BE49-F238E27FC236}">
                <a16:creationId xmlns:a16="http://schemas.microsoft.com/office/drawing/2014/main" id="{9EA4D031-9529-DBB5-54ED-E93A24286B57}"/>
              </a:ext>
            </a:extLst>
          </p:cNvPr>
          <p:cNvSpPr>
            <a:spLocks noGrp="1"/>
          </p:cNvSpPr>
          <p:nvPr>
            <p:ph type="ftr" sz="quarter" idx="11"/>
          </p:nvPr>
        </p:nvSpPr>
        <p:spPr/>
        <p:txBody>
          <a:bodyPr/>
          <a:lstStyle/>
          <a:p>
            <a:r>
              <a:rPr lang="de-DE"/>
              <a:t>Anastasio Fratangelo - SPS 2022</a:t>
            </a:r>
            <a:endParaRPr lang="en-CH"/>
          </a:p>
        </p:txBody>
      </p:sp>
      <p:sp>
        <p:nvSpPr>
          <p:cNvPr id="7" name="Slide Number Placeholder 6">
            <a:extLst>
              <a:ext uri="{FF2B5EF4-FFF2-40B4-BE49-F238E27FC236}">
                <a16:creationId xmlns:a16="http://schemas.microsoft.com/office/drawing/2014/main" id="{92FDD5F4-7A08-3B9B-46CA-B96A27FFDFA1}"/>
              </a:ext>
            </a:extLst>
          </p:cNvPr>
          <p:cNvSpPr>
            <a:spLocks noGrp="1"/>
          </p:cNvSpPr>
          <p:nvPr>
            <p:ph type="sldNum" sz="quarter" idx="12"/>
          </p:nvPr>
        </p:nvSpPr>
        <p:spPr/>
        <p:txBody>
          <a:bodyPr/>
          <a:lstStyle/>
          <a:p>
            <a:fld id="{75296900-6D4F-4D74-9CE0-C92A13E82878}" type="slidenum">
              <a:rPr lang="en-CH" smtClean="0"/>
              <a:t>‹#›</a:t>
            </a:fld>
            <a:endParaRPr lang="en-CH"/>
          </a:p>
        </p:txBody>
      </p:sp>
    </p:spTree>
    <p:extLst>
      <p:ext uri="{BB962C8B-B14F-4D97-AF65-F5344CB8AC3E}">
        <p14:creationId xmlns:p14="http://schemas.microsoft.com/office/powerpoint/2010/main" val="150487055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EF15C885-3D40-6569-E4FC-D55B31FD0045}"/>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CH"/>
          </a:p>
        </p:txBody>
      </p:sp>
      <p:sp>
        <p:nvSpPr>
          <p:cNvPr id="3" name="Text Placeholder 2">
            <a:extLst>
              <a:ext uri="{FF2B5EF4-FFF2-40B4-BE49-F238E27FC236}">
                <a16:creationId xmlns:a16="http://schemas.microsoft.com/office/drawing/2014/main" id="{67583E08-539F-87AB-4B7E-61FB9280E6A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H"/>
          </a:p>
        </p:txBody>
      </p:sp>
      <p:sp>
        <p:nvSpPr>
          <p:cNvPr id="4" name="Date Placeholder 3">
            <a:extLst>
              <a:ext uri="{FF2B5EF4-FFF2-40B4-BE49-F238E27FC236}">
                <a16:creationId xmlns:a16="http://schemas.microsoft.com/office/drawing/2014/main" id="{AFA5EDFD-BBC4-E85F-27A2-CA67F7F64313}"/>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CH"/>
              <a:t>30/06/2022</a:t>
            </a:r>
          </a:p>
        </p:txBody>
      </p:sp>
      <p:sp>
        <p:nvSpPr>
          <p:cNvPr id="5" name="Footer Placeholder 4">
            <a:extLst>
              <a:ext uri="{FF2B5EF4-FFF2-40B4-BE49-F238E27FC236}">
                <a16:creationId xmlns:a16="http://schemas.microsoft.com/office/drawing/2014/main" id="{C5B2153F-1003-A829-55FD-D59DE2DC2A53}"/>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de-DE"/>
              <a:t>Anastasio Fratangelo - SPS 2022</a:t>
            </a:r>
            <a:endParaRPr lang="en-CH"/>
          </a:p>
        </p:txBody>
      </p:sp>
      <p:sp>
        <p:nvSpPr>
          <p:cNvPr id="6" name="Slide Number Placeholder 5">
            <a:extLst>
              <a:ext uri="{FF2B5EF4-FFF2-40B4-BE49-F238E27FC236}">
                <a16:creationId xmlns:a16="http://schemas.microsoft.com/office/drawing/2014/main" id="{4D955EA2-54F5-FFAC-0C58-251B0A26E8E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5296900-6D4F-4D74-9CE0-C92A13E82878}" type="slidenum">
              <a:rPr lang="en-CH" smtClean="0"/>
              <a:t>‹#›</a:t>
            </a:fld>
            <a:endParaRPr lang="en-CH"/>
          </a:p>
        </p:txBody>
      </p:sp>
    </p:spTree>
    <p:extLst>
      <p:ext uri="{BB962C8B-B14F-4D97-AF65-F5344CB8AC3E}">
        <p14:creationId xmlns:p14="http://schemas.microsoft.com/office/powerpoint/2010/main" val="286200491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CH"/>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3.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image" Target="../media/image3.png"/><Relationship Id="rId5" Type="http://schemas.openxmlformats.org/officeDocument/2006/relationships/image" Target="../media/image2.png"/><Relationship Id="rId4" Type="http://schemas.openxmlformats.org/officeDocument/2006/relationships/image" Target="../media/image1.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image" Target="../media/image25.png"/></Relationships>
</file>

<file path=ppt/slides/_rels/slide18.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8" Type="http://schemas.openxmlformats.org/officeDocument/2006/relationships/image" Target="../media/image140.png"/><Relationship Id="rId3" Type="http://schemas.openxmlformats.org/officeDocument/2006/relationships/image" Target="../media/image8.JPG"/><Relationship Id="rId7" Type="http://schemas.openxmlformats.org/officeDocument/2006/relationships/image" Target="../media/image110.png"/><Relationship Id="rId2" Type="http://schemas.openxmlformats.org/officeDocument/2006/relationships/image" Target="../media/image7.jpg"/><Relationship Id="rId1" Type="http://schemas.openxmlformats.org/officeDocument/2006/relationships/slideLayout" Target="../slideLayouts/slideLayout2.xml"/><Relationship Id="rId6" Type="http://schemas.openxmlformats.org/officeDocument/2006/relationships/image" Target="../media/image10.png"/><Relationship Id="rId5" Type="http://schemas.openxmlformats.org/officeDocument/2006/relationships/image" Target="../media/image10.JPG"/><Relationship Id="rId4" Type="http://schemas.openxmlformats.org/officeDocument/2006/relationships/image" Target="../media/image9.JPG"/></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image" Target="../media/image7.png"/></Relationships>
</file>

<file path=ppt/slides/_rels/slide4.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image" Target="../media/image7.jpg"/><Relationship Id="rId7" Type="http://schemas.openxmlformats.org/officeDocument/2006/relationships/image" Target="../media/image11.pn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10.JPG"/><Relationship Id="rId5" Type="http://schemas.openxmlformats.org/officeDocument/2006/relationships/image" Target="../media/image9.JPG"/><Relationship Id="rId4" Type="http://schemas.openxmlformats.org/officeDocument/2006/relationships/image" Target="../media/image8.JPG"/><Relationship Id="rId9" Type="http://schemas.openxmlformats.org/officeDocument/2006/relationships/image" Target="../media/image13.png"/></Relationships>
</file>

<file path=ppt/slides/_rels/slide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image" Target="../media/image16.png"/><Relationship Id="rId4" Type="http://schemas.openxmlformats.org/officeDocument/2006/relationships/image" Target="../media/image15.png"/></Relationships>
</file>

<file path=ppt/slides/_rels/slide6.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Single Corner Rounded 5">
            <a:extLst>
              <a:ext uri="{FF2B5EF4-FFF2-40B4-BE49-F238E27FC236}">
                <a16:creationId xmlns:a16="http://schemas.microsoft.com/office/drawing/2014/main" id="{2C214EA4-B76B-3298-D602-C91E1F5C2A13}"/>
              </a:ext>
            </a:extLst>
          </p:cNvPr>
          <p:cNvSpPr/>
          <p:nvPr/>
        </p:nvSpPr>
        <p:spPr>
          <a:xfrm>
            <a:off x="-1" y="0"/>
            <a:ext cx="9642191" cy="6858000"/>
          </a:xfrm>
          <a:prstGeom prst="round1Rect">
            <a:avLst/>
          </a:prstGeom>
          <a:noFill/>
          <a:ln>
            <a:noFill/>
          </a:ln>
          <a:effectLst>
            <a:outerShdw blurRad="50800" dist="38100" algn="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7" name="Title 1">
            <a:extLst>
              <a:ext uri="{FF2B5EF4-FFF2-40B4-BE49-F238E27FC236}">
                <a16:creationId xmlns:a16="http://schemas.microsoft.com/office/drawing/2014/main" id="{A086C448-82A9-8939-BAE9-C073BC41E3DD}"/>
              </a:ext>
            </a:extLst>
          </p:cNvPr>
          <p:cNvSpPr txBox="1">
            <a:spLocks/>
          </p:cNvSpPr>
          <p:nvPr/>
        </p:nvSpPr>
        <p:spPr>
          <a:xfrm>
            <a:off x="670559" y="1248629"/>
            <a:ext cx="7874351" cy="930724"/>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5000" b="1" dirty="0">
                <a:latin typeface="Arial" panose="020B0604020202020204" pitchFamily="34" charset="0"/>
                <a:cs typeface="Arial" panose="020B0604020202020204" pitchFamily="34" charset="0"/>
              </a:rPr>
              <a:t>The n2EDM experiment </a:t>
            </a:r>
            <a:endParaRPr lang="en-CH" sz="5000" b="1" dirty="0">
              <a:latin typeface="Arial" panose="020B0604020202020204" pitchFamily="34" charset="0"/>
              <a:cs typeface="Arial" panose="020B0604020202020204" pitchFamily="34" charset="0"/>
            </a:endParaRPr>
          </a:p>
        </p:txBody>
      </p:sp>
      <p:sp>
        <p:nvSpPr>
          <p:cNvPr id="8" name="Subtitle 2">
            <a:extLst>
              <a:ext uri="{FF2B5EF4-FFF2-40B4-BE49-F238E27FC236}">
                <a16:creationId xmlns:a16="http://schemas.microsoft.com/office/drawing/2014/main" id="{FB11A506-0114-C589-3304-51A82B5FD6EC}"/>
              </a:ext>
            </a:extLst>
          </p:cNvPr>
          <p:cNvSpPr txBox="1">
            <a:spLocks/>
          </p:cNvSpPr>
          <p:nvPr/>
        </p:nvSpPr>
        <p:spPr>
          <a:xfrm>
            <a:off x="730469" y="2600101"/>
            <a:ext cx="7814441" cy="1655762"/>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4000" b="1" dirty="0"/>
              <a:t>A new high-sensitivity search for the neutron electric dipole moment</a:t>
            </a:r>
            <a:endParaRPr lang="en-CH" sz="4000" b="1" dirty="0"/>
          </a:p>
        </p:txBody>
      </p:sp>
      <p:pic>
        <p:nvPicPr>
          <p:cNvPr id="9" name="Picture 8" descr="Logo&#10;&#10;Description automatically generated">
            <a:extLst>
              <a:ext uri="{FF2B5EF4-FFF2-40B4-BE49-F238E27FC236}">
                <a16:creationId xmlns:a16="http://schemas.microsoft.com/office/drawing/2014/main" id="{1399CDB7-137D-F088-B832-95B9AD658E1A}"/>
              </a:ext>
            </a:extLst>
          </p:cNvPr>
          <p:cNvPicPr>
            <a:picLocks noChangeAspect="1"/>
          </p:cNvPicPr>
          <p:nvPr/>
        </p:nvPicPr>
        <p:blipFill>
          <a:blip r:embed="rId3"/>
          <a:stretch>
            <a:fillRect/>
          </a:stretch>
        </p:blipFill>
        <p:spPr>
          <a:xfrm>
            <a:off x="9963171" y="2848193"/>
            <a:ext cx="2228830" cy="1497445"/>
          </a:xfrm>
          <a:prstGeom prst="rect">
            <a:avLst/>
          </a:prstGeom>
        </p:spPr>
      </p:pic>
      <p:pic>
        <p:nvPicPr>
          <p:cNvPr id="10" name="Picture 9" descr="A picture containing icon&#10;&#10;Description automatically generated">
            <a:extLst>
              <a:ext uri="{FF2B5EF4-FFF2-40B4-BE49-F238E27FC236}">
                <a16:creationId xmlns:a16="http://schemas.microsoft.com/office/drawing/2014/main" id="{DF7055EA-2683-672E-6DF7-B781D4D9C6AF}"/>
              </a:ext>
            </a:extLst>
          </p:cNvPr>
          <p:cNvPicPr>
            <a:picLocks noChangeAspect="1"/>
          </p:cNvPicPr>
          <p:nvPr/>
        </p:nvPicPr>
        <p:blipFill>
          <a:blip r:embed="rId4"/>
          <a:stretch>
            <a:fillRect/>
          </a:stretch>
        </p:blipFill>
        <p:spPr>
          <a:xfrm>
            <a:off x="9963170" y="5150637"/>
            <a:ext cx="2159461" cy="1090392"/>
          </a:xfrm>
          <a:prstGeom prst="rect">
            <a:avLst/>
          </a:prstGeom>
        </p:spPr>
      </p:pic>
      <p:pic>
        <p:nvPicPr>
          <p:cNvPr id="11" name="Picture 10">
            <a:extLst>
              <a:ext uri="{FF2B5EF4-FFF2-40B4-BE49-F238E27FC236}">
                <a16:creationId xmlns:a16="http://schemas.microsoft.com/office/drawing/2014/main" id="{881E62F9-D6F8-9117-A072-A9A2235DF179}"/>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963171" y="-1"/>
            <a:ext cx="2228829" cy="2396647"/>
          </a:xfrm>
          <a:prstGeom prst="rect">
            <a:avLst/>
          </a:prstGeom>
        </p:spPr>
      </p:pic>
      <p:sp>
        <p:nvSpPr>
          <p:cNvPr id="12" name="TextBox 11">
            <a:extLst>
              <a:ext uri="{FF2B5EF4-FFF2-40B4-BE49-F238E27FC236}">
                <a16:creationId xmlns:a16="http://schemas.microsoft.com/office/drawing/2014/main" id="{DE9D1D95-6D7D-FB5D-2B5C-DBC639981720}"/>
              </a:ext>
            </a:extLst>
          </p:cNvPr>
          <p:cNvSpPr txBox="1"/>
          <p:nvPr/>
        </p:nvSpPr>
        <p:spPr>
          <a:xfrm>
            <a:off x="670559" y="5286205"/>
            <a:ext cx="5860870" cy="646331"/>
          </a:xfrm>
          <a:prstGeom prst="rect">
            <a:avLst/>
          </a:prstGeom>
          <a:noFill/>
        </p:spPr>
        <p:txBody>
          <a:bodyPr wrap="square" rtlCol="0">
            <a:spAutoFit/>
          </a:bodyPr>
          <a:lstStyle/>
          <a:p>
            <a:r>
              <a:rPr lang="en-US" b="1" dirty="0"/>
              <a:t>Anastasio Fratangelo on behalf of the n2EDM collaboration</a:t>
            </a:r>
          </a:p>
          <a:p>
            <a:r>
              <a:rPr lang="en-US" b="1" dirty="0"/>
              <a:t>SPS 2022 Conference – Fribourg, Switzerland</a:t>
            </a:r>
            <a:endParaRPr lang="en-CH" b="1" dirty="0"/>
          </a:p>
        </p:txBody>
      </p:sp>
      <p:sp>
        <p:nvSpPr>
          <p:cNvPr id="16" name="Date Placeholder 15">
            <a:extLst>
              <a:ext uri="{FF2B5EF4-FFF2-40B4-BE49-F238E27FC236}">
                <a16:creationId xmlns:a16="http://schemas.microsoft.com/office/drawing/2014/main" id="{00458104-0584-0B47-DB3A-6C4C51C3447D}"/>
              </a:ext>
            </a:extLst>
          </p:cNvPr>
          <p:cNvSpPr>
            <a:spLocks noGrp="1"/>
          </p:cNvSpPr>
          <p:nvPr>
            <p:ph type="dt" sz="half" idx="10"/>
          </p:nvPr>
        </p:nvSpPr>
        <p:spPr/>
        <p:txBody>
          <a:bodyPr/>
          <a:lstStyle/>
          <a:p>
            <a:r>
              <a:rPr lang="en-CH" dirty="0"/>
              <a:t>30/06/2022</a:t>
            </a:r>
          </a:p>
        </p:txBody>
      </p:sp>
    </p:spTree>
    <p:extLst>
      <p:ext uri="{BB962C8B-B14F-4D97-AF65-F5344CB8AC3E}">
        <p14:creationId xmlns:p14="http://schemas.microsoft.com/office/powerpoint/2010/main" val="68919939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542692DE-264E-B1A8-8778-6B8B1082D7AB}"/>
              </a:ext>
            </a:extLst>
          </p:cNvPr>
          <p:cNvSpPr>
            <a:spLocks noGrp="1"/>
          </p:cNvSpPr>
          <p:nvPr>
            <p:ph type="dt" sz="half" idx="10"/>
          </p:nvPr>
        </p:nvSpPr>
        <p:spPr/>
        <p:txBody>
          <a:bodyPr/>
          <a:lstStyle/>
          <a:p>
            <a:r>
              <a:rPr lang="en-CH" dirty="0"/>
              <a:t>30/06/2022</a:t>
            </a:r>
          </a:p>
        </p:txBody>
      </p:sp>
      <p:sp>
        <p:nvSpPr>
          <p:cNvPr id="5" name="Footer Placeholder 4">
            <a:extLst>
              <a:ext uri="{FF2B5EF4-FFF2-40B4-BE49-F238E27FC236}">
                <a16:creationId xmlns:a16="http://schemas.microsoft.com/office/drawing/2014/main" id="{1BD95973-850B-CA38-A0E7-61EFC473E759}"/>
              </a:ext>
            </a:extLst>
          </p:cNvPr>
          <p:cNvSpPr>
            <a:spLocks noGrp="1"/>
          </p:cNvSpPr>
          <p:nvPr>
            <p:ph type="ftr" sz="quarter" idx="11"/>
          </p:nvPr>
        </p:nvSpPr>
        <p:spPr/>
        <p:txBody>
          <a:bodyPr/>
          <a:lstStyle/>
          <a:p>
            <a:r>
              <a:rPr lang="de-DE"/>
              <a:t>Anastasio Fratangelo - SPS 2022</a:t>
            </a:r>
            <a:endParaRPr lang="en-CH"/>
          </a:p>
        </p:txBody>
      </p:sp>
      <p:sp>
        <p:nvSpPr>
          <p:cNvPr id="6" name="Slide Number Placeholder 5">
            <a:extLst>
              <a:ext uri="{FF2B5EF4-FFF2-40B4-BE49-F238E27FC236}">
                <a16:creationId xmlns:a16="http://schemas.microsoft.com/office/drawing/2014/main" id="{292B9C24-9D92-C5B6-FFAF-1CD7BCCFD5DB}"/>
              </a:ext>
            </a:extLst>
          </p:cNvPr>
          <p:cNvSpPr>
            <a:spLocks noGrp="1"/>
          </p:cNvSpPr>
          <p:nvPr>
            <p:ph type="sldNum" sz="quarter" idx="12"/>
          </p:nvPr>
        </p:nvSpPr>
        <p:spPr/>
        <p:txBody>
          <a:bodyPr/>
          <a:lstStyle/>
          <a:p>
            <a:fld id="{75296900-6D4F-4D74-9CE0-C92A13E82878}" type="slidenum">
              <a:rPr lang="en-CH" smtClean="0"/>
              <a:t>10</a:t>
            </a:fld>
            <a:endParaRPr lang="en-CH"/>
          </a:p>
        </p:txBody>
      </p:sp>
      <p:sp>
        <p:nvSpPr>
          <p:cNvPr id="7" name="Title 2">
            <a:extLst>
              <a:ext uri="{FF2B5EF4-FFF2-40B4-BE49-F238E27FC236}">
                <a16:creationId xmlns:a16="http://schemas.microsoft.com/office/drawing/2014/main" id="{C1C011E0-D15C-568D-8450-F4F55171FA5D}"/>
              </a:ext>
            </a:extLst>
          </p:cNvPr>
          <p:cNvSpPr txBox="1">
            <a:spLocks/>
          </p:cNvSpPr>
          <p:nvPr/>
        </p:nvSpPr>
        <p:spPr>
          <a:xfrm>
            <a:off x="540040" y="330941"/>
            <a:ext cx="11045502" cy="700194"/>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4000" dirty="0">
                <a:latin typeface="Arial" panose="020B0604020202020204" pitchFamily="34" charset="0"/>
                <a:cs typeface="Arial" panose="020B0604020202020204" pitchFamily="34" charset="0"/>
              </a:rPr>
              <a:t>Hg co-magnetometer</a:t>
            </a:r>
          </a:p>
        </p:txBody>
      </p:sp>
      <p:sp>
        <p:nvSpPr>
          <p:cNvPr id="8" name="TextBox 7">
            <a:extLst>
              <a:ext uri="{FF2B5EF4-FFF2-40B4-BE49-F238E27FC236}">
                <a16:creationId xmlns:a16="http://schemas.microsoft.com/office/drawing/2014/main" id="{D51392FB-8ED7-7E5A-4083-301042E37C77}"/>
              </a:ext>
            </a:extLst>
          </p:cNvPr>
          <p:cNvSpPr txBox="1"/>
          <p:nvPr/>
        </p:nvSpPr>
        <p:spPr>
          <a:xfrm>
            <a:off x="678729" y="1404661"/>
            <a:ext cx="4282799" cy="5324535"/>
          </a:xfrm>
          <a:prstGeom prst="rect">
            <a:avLst/>
          </a:prstGeom>
          <a:noFill/>
        </p:spPr>
        <p:txBody>
          <a:bodyPr wrap="square" rtlCol="0">
            <a:spAutoFit/>
          </a:bodyPr>
          <a:lstStyle/>
          <a:p>
            <a:r>
              <a:rPr lang="en-US" sz="2000" dirty="0">
                <a:cs typeface="Arial" panose="020B0604020202020204" pitchFamily="34" charset="0"/>
              </a:rPr>
              <a:t>The magnetic field measurement in the precession volume:</a:t>
            </a:r>
          </a:p>
          <a:p>
            <a:endParaRPr lang="en-US" sz="2000" dirty="0">
              <a:cs typeface="Arial" panose="020B0604020202020204" pitchFamily="34" charset="0"/>
            </a:endParaRPr>
          </a:p>
          <a:p>
            <a:pPr marL="342900" indent="-342900">
              <a:buFont typeface="Arial" panose="020B0604020202020204" pitchFamily="34" charset="0"/>
              <a:buChar char="•"/>
            </a:pPr>
            <a:r>
              <a:rPr lang="en-US" sz="2000" dirty="0">
                <a:cs typeface="Arial" panose="020B0604020202020204" pitchFamily="34" charset="0"/>
              </a:rPr>
              <a:t>Atomic vapor of </a:t>
            </a:r>
            <a:r>
              <a:rPr lang="en-US" sz="2000" b="1" baseline="30000" dirty="0">
                <a:cs typeface="Arial" panose="020B0604020202020204" pitchFamily="34" charset="0"/>
              </a:rPr>
              <a:t>199</a:t>
            </a:r>
            <a:r>
              <a:rPr lang="en-US" sz="2000" b="1" dirty="0">
                <a:cs typeface="Arial" panose="020B0604020202020204" pitchFamily="34" charset="0"/>
              </a:rPr>
              <a:t>Hg  polarized by optical pumping </a:t>
            </a:r>
          </a:p>
          <a:p>
            <a:pPr marL="342900" indent="-342900">
              <a:buFont typeface="Arial" panose="020B0604020202020204" pitchFamily="34" charset="0"/>
              <a:buChar char="•"/>
            </a:pPr>
            <a:endParaRPr lang="en-US" sz="2000" dirty="0">
              <a:cs typeface="Arial" panose="020B0604020202020204" pitchFamily="34" charset="0"/>
            </a:endParaRPr>
          </a:p>
          <a:p>
            <a:pPr marL="342900" indent="-342900">
              <a:buFont typeface="Arial" panose="020B0604020202020204" pitchFamily="34" charset="0"/>
              <a:buChar char="•"/>
            </a:pPr>
            <a:r>
              <a:rPr lang="en-US" sz="2000" dirty="0">
                <a:cs typeface="Arial" panose="020B0604020202020204" pitchFamily="34" charset="0"/>
              </a:rPr>
              <a:t>π/2 pulse to flip the mercury spins </a:t>
            </a:r>
          </a:p>
          <a:p>
            <a:pPr marL="342900" indent="-342900">
              <a:buFont typeface="Arial" panose="020B0604020202020204" pitchFamily="34" charset="0"/>
              <a:buChar char="•"/>
            </a:pPr>
            <a:endParaRPr lang="en-US" sz="2000" dirty="0">
              <a:cs typeface="Arial" panose="020B0604020202020204" pitchFamily="34" charset="0"/>
            </a:endParaRPr>
          </a:p>
          <a:p>
            <a:pPr marL="342900" indent="-342900">
              <a:buFont typeface="Arial" panose="020B0604020202020204" pitchFamily="34" charset="0"/>
              <a:buChar char="•"/>
            </a:pPr>
            <a:r>
              <a:rPr lang="en-US" sz="2000" dirty="0">
                <a:cs typeface="Arial" panose="020B0604020202020204" pitchFamily="34" charset="0"/>
              </a:rPr>
              <a:t>Photodetector records the intensity of a beam of a </a:t>
            </a:r>
            <a:r>
              <a:rPr lang="en-US" sz="2000" b="1" dirty="0">
                <a:solidFill>
                  <a:srgbClr val="6A418F"/>
                </a:solidFill>
                <a:cs typeface="Arial" panose="020B0604020202020204" pitchFamily="34" charset="0"/>
              </a:rPr>
              <a:t>UV laser light </a:t>
            </a:r>
            <a:r>
              <a:rPr lang="en-US" sz="2000" dirty="0">
                <a:cs typeface="Arial" panose="020B0604020202020204" pitchFamily="34" charset="0"/>
              </a:rPr>
              <a:t>traversing the chamber</a:t>
            </a:r>
          </a:p>
          <a:p>
            <a:pPr marL="342900" indent="-342900">
              <a:buFont typeface="Arial" panose="020B0604020202020204" pitchFamily="34" charset="0"/>
              <a:buChar char="•"/>
            </a:pPr>
            <a:endParaRPr lang="en-US" sz="2000" dirty="0">
              <a:cs typeface="Arial" panose="020B0604020202020204" pitchFamily="34" charset="0"/>
            </a:endParaRPr>
          </a:p>
          <a:p>
            <a:pPr marL="342900" indent="-342900">
              <a:buFont typeface="Arial" panose="020B0604020202020204" pitchFamily="34" charset="0"/>
              <a:buChar char="•"/>
            </a:pPr>
            <a:r>
              <a:rPr lang="en-US" sz="2000" dirty="0">
                <a:cs typeface="Arial" panose="020B0604020202020204" pitchFamily="34" charset="0"/>
              </a:rPr>
              <a:t>Expected sensitivity of 25 fT per cycle</a:t>
            </a:r>
          </a:p>
          <a:p>
            <a:endParaRPr lang="en-US" sz="2000" dirty="0">
              <a:cs typeface="Arial" panose="020B0604020202020204" pitchFamily="34" charset="0"/>
            </a:endParaRPr>
          </a:p>
          <a:p>
            <a:pPr marL="342900" indent="-342900">
              <a:buFont typeface="Arial" panose="020B0604020202020204" pitchFamily="34" charset="0"/>
              <a:buChar char="•"/>
            </a:pPr>
            <a:endParaRPr lang="en-US" sz="2000" dirty="0">
              <a:cs typeface="Arial" panose="020B0604020202020204" pitchFamily="34" charset="0"/>
            </a:endParaRPr>
          </a:p>
          <a:p>
            <a:pPr marL="342900" indent="-342900">
              <a:buFont typeface="Arial" panose="020B0604020202020204" pitchFamily="34" charset="0"/>
              <a:buChar char="•"/>
            </a:pPr>
            <a:endParaRPr lang="en-US" sz="2000" dirty="0">
              <a:cs typeface="Arial" panose="020B0604020202020204" pitchFamily="34" charset="0"/>
            </a:endParaRPr>
          </a:p>
        </p:txBody>
      </p:sp>
      <p:grpSp>
        <p:nvGrpSpPr>
          <p:cNvPr id="36" name="Group 35">
            <a:extLst>
              <a:ext uri="{FF2B5EF4-FFF2-40B4-BE49-F238E27FC236}">
                <a16:creationId xmlns:a16="http://schemas.microsoft.com/office/drawing/2014/main" id="{DF7CF306-C27F-9DE0-A572-6D1B83884FE0}"/>
              </a:ext>
            </a:extLst>
          </p:cNvPr>
          <p:cNvGrpSpPr/>
          <p:nvPr/>
        </p:nvGrpSpPr>
        <p:grpSpPr>
          <a:xfrm>
            <a:off x="5082846" y="1651820"/>
            <a:ext cx="7109153" cy="3321557"/>
            <a:chOff x="4672530" y="1310998"/>
            <a:chExt cx="7617141" cy="3669753"/>
          </a:xfrm>
        </p:grpSpPr>
        <p:grpSp>
          <p:nvGrpSpPr>
            <p:cNvPr id="26" name="Group 25">
              <a:extLst>
                <a:ext uri="{FF2B5EF4-FFF2-40B4-BE49-F238E27FC236}">
                  <a16:creationId xmlns:a16="http://schemas.microsoft.com/office/drawing/2014/main" id="{C7ABA974-3BC4-B50B-4B9F-B9F182F4C298}"/>
                </a:ext>
              </a:extLst>
            </p:cNvPr>
            <p:cNvGrpSpPr/>
            <p:nvPr/>
          </p:nvGrpSpPr>
          <p:grpSpPr>
            <a:xfrm>
              <a:off x="4672530" y="1901788"/>
              <a:ext cx="7617141" cy="3078963"/>
              <a:chOff x="4672530" y="1901788"/>
              <a:chExt cx="7617141" cy="3078963"/>
            </a:xfrm>
          </p:grpSpPr>
          <p:pic>
            <p:nvPicPr>
              <p:cNvPr id="12" name="Picture 11" descr="A picture containing text, screenshot&#10;&#10;Description automatically generated">
                <a:extLst>
                  <a:ext uri="{FF2B5EF4-FFF2-40B4-BE49-F238E27FC236}">
                    <a16:creationId xmlns:a16="http://schemas.microsoft.com/office/drawing/2014/main" id="{464311B7-2B91-6971-DBFB-68F82585DD46}"/>
                  </a:ext>
                </a:extLst>
              </p:cNvPr>
              <p:cNvPicPr>
                <a:picLocks noChangeAspect="1"/>
              </p:cNvPicPr>
              <p:nvPr/>
            </p:nvPicPr>
            <p:blipFill rotWithShape="1">
              <a:blip r:embed="rId3">
                <a:extLst>
                  <a:ext uri="{28A0092B-C50C-407E-A947-70E740481C1C}">
                    <a14:useLocalDpi xmlns:a14="http://schemas.microsoft.com/office/drawing/2010/main" val="0"/>
                  </a:ext>
                </a:extLst>
              </a:blip>
              <a:srcRect l="21147" t="31485" r="31120" b="28981"/>
              <a:stretch/>
            </p:blipFill>
            <p:spPr>
              <a:xfrm>
                <a:off x="4672530" y="1901788"/>
                <a:ext cx="6864691" cy="3054423"/>
              </a:xfrm>
              <a:prstGeom prst="rect">
                <a:avLst/>
              </a:prstGeom>
            </p:spPr>
          </p:pic>
          <p:grpSp>
            <p:nvGrpSpPr>
              <p:cNvPr id="25" name="Group 24">
                <a:extLst>
                  <a:ext uri="{FF2B5EF4-FFF2-40B4-BE49-F238E27FC236}">
                    <a16:creationId xmlns:a16="http://schemas.microsoft.com/office/drawing/2014/main" id="{4555BC97-6EE3-D74C-01EB-01AAA40E08C3}"/>
                  </a:ext>
                </a:extLst>
              </p:cNvPr>
              <p:cNvGrpSpPr/>
              <p:nvPr/>
            </p:nvGrpSpPr>
            <p:grpSpPr>
              <a:xfrm>
                <a:off x="4726262" y="2679988"/>
                <a:ext cx="7563409" cy="2300763"/>
                <a:chOff x="4726262" y="2679988"/>
                <a:chExt cx="7563409" cy="2300763"/>
              </a:xfrm>
            </p:grpSpPr>
            <p:sp>
              <p:nvSpPr>
                <p:cNvPr id="11" name="Rectangle 10">
                  <a:extLst>
                    <a:ext uri="{FF2B5EF4-FFF2-40B4-BE49-F238E27FC236}">
                      <a16:creationId xmlns:a16="http://schemas.microsoft.com/office/drawing/2014/main" id="{CC6AEA09-407F-3543-1878-64B0A2230D18}"/>
                    </a:ext>
                  </a:extLst>
                </p:cNvPr>
                <p:cNvSpPr/>
                <p:nvPr/>
              </p:nvSpPr>
              <p:spPr>
                <a:xfrm>
                  <a:off x="4726262" y="3102476"/>
                  <a:ext cx="197032" cy="96548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cxnSp>
              <p:nvCxnSpPr>
                <p:cNvPr id="3" name="Straight Connector 2">
                  <a:extLst>
                    <a:ext uri="{FF2B5EF4-FFF2-40B4-BE49-F238E27FC236}">
                      <a16:creationId xmlns:a16="http://schemas.microsoft.com/office/drawing/2014/main" id="{548726E9-E2AE-7570-21D3-1EC3BBAE5DDC}"/>
                    </a:ext>
                  </a:extLst>
                </p:cNvPr>
                <p:cNvCxnSpPr>
                  <a:cxnSpLocks/>
                </p:cNvCxnSpPr>
                <p:nvPr/>
              </p:nvCxnSpPr>
              <p:spPr>
                <a:xfrm>
                  <a:off x="11353800" y="2906833"/>
                  <a:ext cx="262345" cy="0"/>
                </a:xfrm>
                <a:prstGeom prst="line">
                  <a:avLst/>
                </a:prstGeom>
                <a:ln w="28575"/>
              </p:spPr>
              <p:style>
                <a:lnRef idx="1">
                  <a:schemeClr val="dk1"/>
                </a:lnRef>
                <a:fillRef idx="0">
                  <a:schemeClr val="dk1"/>
                </a:fillRef>
                <a:effectRef idx="0">
                  <a:schemeClr val="dk1"/>
                </a:effectRef>
                <a:fontRef idx="minor">
                  <a:schemeClr val="tx1"/>
                </a:fontRef>
              </p:style>
            </p:cxnSp>
            <p:cxnSp>
              <p:nvCxnSpPr>
                <p:cNvPr id="13" name="Straight Connector 12">
                  <a:extLst>
                    <a:ext uri="{FF2B5EF4-FFF2-40B4-BE49-F238E27FC236}">
                      <a16:creationId xmlns:a16="http://schemas.microsoft.com/office/drawing/2014/main" id="{A90681D5-702C-92AE-5AD7-0AF339B9361C}"/>
                    </a:ext>
                  </a:extLst>
                </p:cNvPr>
                <p:cNvCxnSpPr/>
                <p:nvPr/>
              </p:nvCxnSpPr>
              <p:spPr>
                <a:xfrm>
                  <a:off x="11155517" y="3657443"/>
                  <a:ext cx="559526" cy="0"/>
                </a:xfrm>
                <a:prstGeom prst="line">
                  <a:avLst/>
                </a:prstGeom>
                <a:ln w="28575"/>
              </p:spPr>
              <p:style>
                <a:lnRef idx="1">
                  <a:schemeClr val="dk1"/>
                </a:lnRef>
                <a:fillRef idx="0">
                  <a:schemeClr val="dk1"/>
                </a:fillRef>
                <a:effectRef idx="0">
                  <a:schemeClr val="dk1"/>
                </a:effectRef>
                <a:fontRef idx="minor">
                  <a:schemeClr val="tx1"/>
                </a:fontRef>
              </p:style>
            </p:cxnSp>
            <p:cxnSp>
              <p:nvCxnSpPr>
                <p:cNvPr id="16" name="Straight Connector 15">
                  <a:extLst>
                    <a:ext uri="{FF2B5EF4-FFF2-40B4-BE49-F238E27FC236}">
                      <a16:creationId xmlns:a16="http://schemas.microsoft.com/office/drawing/2014/main" id="{EC2F848A-25F8-FF38-821F-7E0DB95B5E42}"/>
                    </a:ext>
                  </a:extLst>
                </p:cNvPr>
                <p:cNvCxnSpPr/>
                <p:nvPr/>
              </p:nvCxnSpPr>
              <p:spPr>
                <a:xfrm>
                  <a:off x="11066667" y="4362502"/>
                  <a:ext cx="559526" cy="0"/>
                </a:xfrm>
                <a:prstGeom prst="line">
                  <a:avLst/>
                </a:prstGeom>
                <a:ln w="28575"/>
              </p:spPr>
              <p:style>
                <a:lnRef idx="1">
                  <a:schemeClr val="dk1"/>
                </a:lnRef>
                <a:fillRef idx="0">
                  <a:schemeClr val="dk1"/>
                </a:fillRef>
                <a:effectRef idx="0">
                  <a:schemeClr val="dk1"/>
                </a:effectRef>
                <a:fontRef idx="minor">
                  <a:schemeClr val="tx1"/>
                </a:fontRef>
              </p:style>
            </p:cxnSp>
            <p:sp>
              <p:nvSpPr>
                <p:cNvPr id="17" name="Rectangle 16">
                  <a:extLst>
                    <a:ext uri="{FF2B5EF4-FFF2-40B4-BE49-F238E27FC236}">
                      <a16:creationId xmlns:a16="http://schemas.microsoft.com/office/drawing/2014/main" id="{50F015AF-ED60-03B4-519F-982D2D440BC8}"/>
                    </a:ext>
                  </a:extLst>
                </p:cNvPr>
                <p:cNvSpPr/>
                <p:nvPr/>
              </p:nvSpPr>
              <p:spPr>
                <a:xfrm>
                  <a:off x="6873072" y="3205425"/>
                  <a:ext cx="1818751" cy="452014"/>
                </a:xfrm>
                <a:prstGeom prst="rect">
                  <a:avLst/>
                </a:prstGeom>
                <a:solidFill>
                  <a:srgbClr val="FB4D3E"/>
                </a:solidFill>
                <a:ln>
                  <a:solidFill>
                    <a:srgbClr val="FB4D3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18" name="TextBox 17">
                  <a:extLst>
                    <a:ext uri="{FF2B5EF4-FFF2-40B4-BE49-F238E27FC236}">
                      <a16:creationId xmlns:a16="http://schemas.microsoft.com/office/drawing/2014/main" id="{DE7C9AF0-7902-8498-85E4-F86169982DE9}"/>
                    </a:ext>
                  </a:extLst>
                </p:cNvPr>
                <p:cNvSpPr txBox="1"/>
                <p:nvPr/>
              </p:nvSpPr>
              <p:spPr>
                <a:xfrm>
                  <a:off x="11656337" y="3452677"/>
                  <a:ext cx="575855" cy="400110"/>
                </a:xfrm>
                <a:prstGeom prst="rect">
                  <a:avLst/>
                </a:prstGeom>
                <a:noFill/>
              </p:spPr>
              <p:txBody>
                <a:bodyPr wrap="square" rtlCol="0">
                  <a:spAutoFit/>
                </a:bodyPr>
                <a:lstStyle/>
                <a:p>
                  <a:r>
                    <a:rPr lang="en-US" sz="2000" b="1" dirty="0"/>
                    <a:t>HV</a:t>
                  </a:r>
                  <a:endParaRPr lang="en-CH" sz="2000" b="1" dirty="0"/>
                </a:p>
              </p:txBody>
            </p:sp>
            <p:sp>
              <p:nvSpPr>
                <p:cNvPr id="19" name="TextBox 18">
                  <a:extLst>
                    <a:ext uri="{FF2B5EF4-FFF2-40B4-BE49-F238E27FC236}">
                      <a16:creationId xmlns:a16="http://schemas.microsoft.com/office/drawing/2014/main" id="{6FFFBCEE-C6D2-E5F3-C0BA-020783AE427F}"/>
                    </a:ext>
                  </a:extLst>
                </p:cNvPr>
                <p:cNvSpPr txBox="1"/>
                <p:nvPr/>
              </p:nvSpPr>
              <p:spPr>
                <a:xfrm>
                  <a:off x="11561168" y="2679988"/>
                  <a:ext cx="728503" cy="442053"/>
                </a:xfrm>
                <a:prstGeom prst="rect">
                  <a:avLst/>
                </a:prstGeom>
                <a:noFill/>
              </p:spPr>
              <p:txBody>
                <a:bodyPr wrap="square" rtlCol="0">
                  <a:spAutoFit/>
                </a:bodyPr>
                <a:lstStyle/>
                <a:p>
                  <a:r>
                    <a:rPr lang="en-US" sz="2000" b="1" dirty="0"/>
                    <a:t>UCN</a:t>
                  </a:r>
                  <a:endParaRPr lang="en-CH" sz="2000" b="1" dirty="0"/>
                </a:p>
              </p:txBody>
            </p:sp>
            <p:sp>
              <p:nvSpPr>
                <p:cNvPr id="20" name="TextBox 19">
                  <a:extLst>
                    <a:ext uri="{FF2B5EF4-FFF2-40B4-BE49-F238E27FC236}">
                      <a16:creationId xmlns:a16="http://schemas.microsoft.com/office/drawing/2014/main" id="{55E565D3-5BBF-0E4E-6E33-2D15B275FC7B}"/>
                    </a:ext>
                  </a:extLst>
                </p:cNvPr>
                <p:cNvSpPr txBox="1"/>
                <p:nvPr/>
              </p:nvSpPr>
              <p:spPr>
                <a:xfrm>
                  <a:off x="11561169" y="4142351"/>
                  <a:ext cx="575855" cy="400110"/>
                </a:xfrm>
                <a:prstGeom prst="rect">
                  <a:avLst/>
                </a:prstGeom>
                <a:noFill/>
              </p:spPr>
              <p:txBody>
                <a:bodyPr wrap="square" rtlCol="0">
                  <a:spAutoFit/>
                </a:bodyPr>
                <a:lstStyle/>
                <a:p>
                  <a:r>
                    <a:rPr lang="en-US" sz="2000" b="1" dirty="0"/>
                    <a:t>Hg</a:t>
                  </a:r>
                  <a:endParaRPr lang="en-CH" sz="2000" b="1" dirty="0"/>
                </a:p>
              </p:txBody>
            </p:sp>
            <p:sp>
              <p:nvSpPr>
                <p:cNvPr id="21" name="Rectangle 20">
                  <a:extLst>
                    <a:ext uri="{FF2B5EF4-FFF2-40B4-BE49-F238E27FC236}">
                      <a16:creationId xmlns:a16="http://schemas.microsoft.com/office/drawing/2014/main" id="{340241BB-4CC7-CE12-C6C8-AF0D8163DB16}"/>
                    </a:ext>
                  </a:extLst>
                </p:cNvPr>
                <p:cNvSpPr/>
                <p:nvPr/>
              </p:nvSpPr>
              <p:spPr>
                <a:xfrm>
                  <a:off x="5034224" y="4853354"/>
                  <a:ext cx="1061776" cy="10285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22" name="Rectangle 21">
                  <a:extLst>
                    <a:ext uri="{FF2B5EF4-FFF2-40B4-BE49-F238E27FC236}">
                      <a16:creationId xmlns:a16="http://schemas.microsoft.com/office/drawing/2014/main" id="{374206FA-63F6-F923-DD1F-A138EE56EA2B}"/>
                    </a:ext>
                  </a:extLst>
                </p:cNvPr>
                <p:cNvSpPr/>
                <p:nvPr/>
              </p:nvSpPr>
              <p:spPr>
                <a:xfrm>
                  <a:off x="5926807" y="4863402"/>
                  <a:ext cx="1061776" cy="10285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23" name="Rectangle 22">
                  <a:extLst>
                    <a:ext uri="{FF2B5EF4-FFF2-40B4-BE49-F238E27FC236}">
                      <a16:creationId xmlns:a16="http://schemas.microsoft.com/office/drawing/2014/main" id="{06544A8A-91D5-9802-A170-CFE52BCAF523}"/>
                    </a:ext>
                  </a:extLst>
                </p:cNvPr>
                <p:cNvSpPr/>
                <p:nvPr/>
              </p:nvSpPr>
              <p:spPr>
                <a:xfrm>
                  <a:off x="7652656" y="4887942"/>
                  <a:ext cx="957944" cy="92809"/>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24" name="Rectangle 23">
                  <a:extLst>
                    <a:ext uri="{FF2B5EF4-FFF2-40B4-BE49-F238E27FC236}">
                      <a16:creationId xmlns:a16="http://schemas.microsoft.com/office/drawing/2014/main" id="{5448BAC0-E561-A386-0B0F-06CD3406089F}"/>
                    </a:ext>
                  </a:extLst>
                </p:cNvPr>
                <p:cNvSpPr/>
                <p:nvPr/>
              </p:nvSpPr>
              <p:spPr>
                <a:xfrm>
                  <a:off x="6873072" y="4877894"/>
                  <a:ext cx="1061776" cy="10285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grpSp>
        </p:grpSp>
        <p:cxnSp>
          <p:nvCxnSpPr>
            <p:cNvPr id="27" name="Straight Connector 26">
              <a:extLst>
                <a:ext uri="{FF2B5EF4-FFF2-40B4-BE49-F238E27FC236}">
                  <a16:creationId xmlns:a16="http://schemas.microsoft.com/office/drawing/2014/main" id="{D8EBD804-79B4-ABA7-EAE3-171BB4D39B95}"/>
                </a:ext>
              </a:extLst>
            </p:cNvPr>
            <p:cNvCxnSpPr>
              <a:cxnSpLocks/>
            </p:cNvCxnSpPr>
            <p:nvPr/>
          </p:nvCxnSpPr>
          <p:spPr>
            <a:xfrm flipV="1">
              <a:off x="9495692" y="1657978"/>
              <a:ext cx="211016" cy="492369"/>
            </a:xfrm>
            <a:prstGeom prst="line">
              <a:avLst/>
            </a:prstGeom>
            <a:ln w="28575"/>
          </p:spPr>
          <p:style>
            <a:lnRef idx="1">
              <a:schemeClr val="dk1"/>
            </a:lnRef>
            <a:fillRef idx="0">
              <a:schemeClr val="dk1"/>
            </a:fillRef>
            <a:effectRef idx="0">
              <a:schemeClr val="dk1"/>
            </a:effectRef>
            <a:fontRef idx="minor">
              <a:schemeClr val="tx1"/>
            </a:fontRef>
          </p:style>
        </p:cxnSp>
        <p:cxnSp>
          <p:nvCxnSpPr>
            <p:cNvPr id="32" name="Straight Connector 31">
              <a:extLst>
                <a:ext uri="{FF2B5EF4-FFF2-40B4-BE49-F238E27FC236}">
                  <a16:creationId xmlns:a16="http://schemas.microsoft.com/office/drawing/2014/main" id="{494AF485-EDD3-CFBE-7C9B-942CAA115EFF}"/>
                </a:ext>
              </a:extLst>
            </p:cNvPr>
            <p:cNvCxnSpPr>
              <a:cxnSpLocks/>
            </p:cNvCxnSpPr>
            <p:nvPr/>
          </p:nvCxnSpPr>
          <p:spPr>
            <a:xfrm flipV="1">
              <a:off x="9149315" y="1628249"/>
              <a:ext cx="451885" cy="397819"/>
            </a:xfrm>
            <a:prstGeom prst="line">
              <a:avLst/>
            </a:prstGeom>
            <a:ln w="28575"/>
          </p:spPr>
          <p:style>
            <a:lnRef idx="1">
              <a:schemeClr val="dk1"/>
            </a:lnRef>
            <a:fillRef idx="0">
              <a:schemeClr val="dk1"/>
            </a:fillRef>
            <a:effectRef idx="0">
              <a:schemeClr val="dk1"/>
            </a:effectRef>
            <a:fontRef idx="minor">
              <a:schemeClr val="tx1"/>
            </a:fontRef>
          </p:style>
        </p:cxnSp>
        <p:sp>
          <p:nvSpPr>
            <p:cNvPr id="35" name="TextBox 34">
              <a:extLst>
                <a:ext uri="{FF2B5EF4-FFF2-40B4-BE49-F238E27FC236}">
                  <a16:creationId xmlns:a16="http://schemas.microsoft.com/office/drawing/2014/main" id="{09B9DCE7-38D4-D047-25FD-1C14D09BD21C}"/>
                </a:ext>
              </a:extLst>
            </p:cNvPr>
            <p:cNvSpPr txBox="1"/>
            <p:nvPr/>
          </p:nvSpPr>
          <p:spPr>
            <a:xfrm>
              <a:off x="9578166" y="1310998"/>
              <a:ext cx="2599049" cy="400110"/>
            </a:xfrm>
            <a:prstGeom prst="rect">
              <a:avLst/>
            </a:prstGeom>
            <a:noFill/>
          </p:spPr>
          <p:txBody>
            <a:bodyPr wrap="square" rtlCol="0">
              <a:spAutoFit/>
            </a:bodyPr>
            <a:lstStyle/>
            <a:p>
              <a:r>
                <a:rPr lang="en-US" sz="2000" b="1" dirty="0"/>
                <a:t>Precession volume</a:t>
              </a:r>
              <a:endParaRPr lang="en-CH" sz="2000" b="1" dirty="0"/>
            </a:p>
          </p:txBody>
        </p:sp>
      </p:grpSp>
      <p:sp>
        <p:nvSpPr>
          <p:cNvPr id="2" name="Rectangle 1">
            <a:extLst>
              <a:ext uri="{FF2B5EF4-FFF2-40B4-BE49-F238E27FC236}">
                <a16:creationId xmlns:a16="http://schemas.microsoft.com/office/drawing/2014/main" id="{B69D54E3-A1C8-19A8-DB7A-9DDF04B27941}"/>
              </a:ext>
            </a:extLst>
          </p:cNvPr>
          <p:cNvSpPr/>
          <p:nvPr/>
        </p:nvSpPr>
        <p:spPr>
          <a:xfrm>
            <a:off x="6200505" y="3683726"/>
            <a:ext cx="87806" cy="1045025"/>
          </a:xfrm>
          <a:prstGeom prst="rect">
            <a:avLst/>
          </a:prstGeom>
          <a:solidFill>
            <a:srgbClr val="F2F2F2"/>
          </a:solidFill>
          <a:ln>
            <a:solidFill>
              <a:srgbClr val="F4F3F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9" name="Rectangle 8">
            <a:extLst>
              <a:ext uri="{FF2B5EF4-FFF2-40B4-BE49-F238E27FC236}">
                <a16:creationId xmlns:a16="http://schemas.microsoft.com/office/drawing/2014/main" id="{A3B44418-CFA7-8F8D-8DEE-CF1C964AB45A}"/>
              </a:ext>
            </a:extLst>
          </p:cNvPr>
          <p:cNvSpPr/>
          <p:nvPr/>
        </p:nvSpPr>
        <p:spPr>
          <a:xfrm>
            <a:off x="5411710" y="3801751"/>
            <a:ext cx="744791" cy="43890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cxnSp>
        <p:nvCxnSpPr>
          <p:cNvPr id="14" name="Straight Connector 13">
            <a:extLst>
              <a:ext uri="{FF2B5EF4-FFF2-40B4-BE49-F238E27FC236}">
                <a16:creationId xmlns:a16="http://schemas.microsoft.com/office/drawing/2014/main" id="{22BBAA6D-77D9-EEAD-3E63-270AFED1271B}"/>
              </a:ext>
            </a:extLst>
          </p:cNvPr>
          <p:cNvCxnSpPr>
            <a:cxnSpLocks/>
          </p:cNvCxnSpPr>
          <p:nvPr/>
        </p:nvCxnSpPr>
        <p:spPr>
          <a:xfrm>
            <a:off x="5411710" y="4260504"/>
            <a:ext cx="5578559" cy="0"/>
          </a:xfrm>
          <a:prstGeom prst="line">
            <a:avLst/>
          </a:prstGeom>
          <a:ln w="38100">
            <a:solidFill>
              <a:srgbClr val="6A418F"/>
            </a:solidFill>
          </a:ln>
        </p:spPr>
        <p:style>
          <a:lnRef idx="1">
            <a:schemeClr val="accent1"/>
          </a:lnRef>
          <a:fillRef idx="0">
            <a:schemeClr val="accent1"/>
          </a:fillRef>
          <a:effectRef idx="0">
            <a:schemeClr val="accent1"/>
          </a:effectRef>
          <a:fontRef idx="minor">
            <a:schemeClr val="tx1"/>
          </a:fontRef>
        </p:style>
      </p:cxnSp>
      <p:cxnSp>
        <p:nvCxnSpPr>
          <p:cNvPr id="31" name="Straight Connector 30">
            <a:extLst>
              <a:ext uri="{FF2B5EF4-FFF2-40B4-BE49-F238E27FC236}">
                <a16:creationId xmlns:a16="http://schemas.microsoft.com/office/drawing/2014/main" id="{42F60CBC-82F5-A82C-C54E-A5E27D6C026F}"/>
              </a:ext>
            </a:extLst>
          </p:cNvPr>
          <p:cNvCxnSpPr>
            <a:cxnSpLocks/>
          </p:cNvCxnSpPr>
          <p:nvPr/>
        </p:nvCxnSpPr>
        <p:spPr>
          <a:xfrm>
            <a:off x="5408659" y="2986039"/>
            <a:ext cx="5578559" cy="0"/>
          </a:xfrm>
          <a:prstGeom prst="line">
            <a:avLst/>
          </a:prstGeom>
          <a:ln w="38100">
            <a:solidFill>
              <a:srgbClr val="6A418F"/>
            </a:solidFill>
          </a:ln>
        </p:spPr>
        <p:style>
          <a:lnRef idx="1">
            <a:schemeClr val="accent1"/>
          </a:lnRef>
          <a:fillRef idx="0">
            <a:schemeClr val="accent1"/>
          </a:fillRef>
          <a:effectRef idx="0">
            <a:schemeClr val="accent1"/>
          </a:effectRef>
          <a:fontRef idx="minor">
            <a:schemeClr val="tx1"/>
          </a:fontRef>
        </p:style>
      </p:cxnSp>
      <p:sp>
        <p:nvSpPr>
          <p:cNvPr id="28" name="TextBox 27">
            <a:extLst>
              <a:ext uri="{FF2B5EF4-FFF2-40B4-BE49-F238E27FC236}">
                <a16:creationId xmlns:a16="http://schemas.microsoft.com/office/drawing/2014/main" id="{8FB58A7D-E841-4546-4C95-B052A3C07436}"/>
              </a:ext>
            </a:extLst>
          </p:cNvPr>
          <p:cNvSpPr txBox="1"/>
          <p:nvPr/>
        </p:nvSpPr>
        <p:spPr>
          <a:xfrm>
            <a:off x="5132994" y="2622620"/>
            <a:ext cx="1067511" cy="369332"/>
          </a:xfrm>
          <a:prstGeom prst="rect">
            <a:avLst/>
          </a:prstGeom>
          <a:noFill/>
        </p:spPr>
        <p:txBody>
          <a:bodyPr wrap="square" rtlCol="0">
            <a:spAutoFit/>
          </a:bodyPr>
          <a:lstStyle/>
          <a:p>
            <a:r>
              <a:rPr lang="en-US" b="1" dirty="0">
                <a:solidFill>
                  <a:srgbClr val="6A418F"/>
                </a:solidFill>
              </a:rPr>
              <a:t>UV laser</a:t>
            </a:r>
            <a:endParaRPr lang="en-CH" b="1" dirty="0">
              <a:solidFill>
                <a:srgbClr val="6A418F"/>
              </a:solidFill>
            </a:endParaRPr>
          </a:p>
        </p:txBody>
      </p:sp>
      <p:sp>
        <p:nvSpPr>
          <p:cNvPr id="33" name="TextBox 32">
            <a:extLst>
              <a:ext uri="{FF2B5EF4-FFF2-40B4-BE49-F238E27FC236}">
                <a16:creationId xmlns:a16="http://schemas.microsoft.com/office/drawing/2014/main" id="{AA8C2338-2888-639E-4A4D-547F682E82BE}"/>
              </a:ext>
            </a:extLst>
          </p:cNvPr>
          <p:cNvSpPr txBox="1"/>
          <p:nvPr/>
        </p:nvSpPr>
        <p:spPr>
          <a:xfrm>
            <a:off x="5132994" y="3895788"/>
            <a:ext cx="1067511" cy="369332"/>
          </a:xfrm>
          <a:prstGeom prst="rect">
            <a:avLst/>
          </a:prstGeom>
          <a:noFill/>
        </p:spPr>
        <p:txBody>
          <a:bodyPr wrap="square" rtlCol="0">
            <a:spAutoFit/>
          </a:bodyPr>
          <a:lstStyle/>
          <a:p>
            <a:r>
              <a:rPr lang="en-US" b="1" dirty="0">
                <a:solidFill>
                  <a:srgbClr val="6A418F"/>
                </a:solidFill>
              </a:rPr>
              <a:t>UV laser</a:t>
            </a:r>
            <a:endParaRPr lang="en-CH" b="1" dirty="0">
              <a:solidFill>
                <a:srgbClr val="6A418F"/>
              </a:solidFill>
            </a:endParaRPr>
          </a:p>
        </p:txBody>
      </p:sp>
    </p:spTree>
    <p:extLst>
      <p:ext uri="{BB962C8B-B14F-4D97-AF65-F5344CB8AC3E}">
        <p14:creationId xmlns:p14="http://schemas.microsoft.com/office/powerpoint/2010/main" val="394010382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542692DE-264E-B1A8-8778-6B8B1082D7AB}"/>
              </a:ext>
            </a:extLst>
          </p:cNvPr>
          <p:cNvSpPr>
            <a:spLocks noGrp="1"/>
          </p:cNvSpPr>
          <p:nvPr>
            <p:ph type="dt" sz="half" idx="10"/>
          </p:nvPr>
        </p:nvSpPr>
        <p:spPr/>
        <p:txBody>
          <a:bodyPr/>
          <a:lstStyle/>
          <a:p>
            <a:r>
              <a:rPr lang="en-CH" dirty="0"/>
              <a:t>30/06/2022</a:t>
            </a:r>
          </a:p>
        </p:txBody>
      </p:sp>
      <p:sp>
        <p:nvSpPr>
          <p:cNvPr id="5" name="Footer Placeholder 4">
            <a:extLst>
              <a:ext uri="{FF2B5EF4-FFF2-40B4-BE49-F238E27FC236}">
                <a16:creationId xmlns:a16="http://schemas.microsoft.com/office/drawing/2014/main" id="{1BD95973-850B-CA38-A0E7-61EFC473E759}"/>
              </a:ext>
            </a:extLst>
          </p:cNvPr>
          <p:cNvSpPr>
            <a:spLocks noGrp="1"/>
          </p:cNvSpPr>
          <p:nvPr>
            <p:ph type="ftr" sz="quarter" idx="11"/>
          </p:nvPr>
        </p:nvSpPr>
        <p:spPr/>
        <p:txBody>
          <a:bodyPr/>
          <a:lstStyle/>
          <a:p>
            <a:r>
              <a:rPr lang="de-DE"/>
              <a:t>Anastasio Fratangelo - SPS 2022</a:t>
            </a:r>
            <a:endParaRPr lang="en-CH"/>
          </a:p>
        </p:txBody>
      </p:sp>
      <p:sp>
        <p:nvSpPr>
          <p:cNvPr id="6" name="Slide Number Placeholder 5">
            <a:extLst>
              <a:ext uri="{FF2B5EF4-FFF2-40B4-BE49-F238E27FC236}">
                <a16:creationId xmlns:a16="http://schemas.microsoft.com/office/drawing/2014/main" id="{292B9C24-9D92-C5B6-FFAF-1CD7BCCFD5DB}"/>
              </a:ext>
            </a:extLst>
          </p:cNvPr>
          <p:cNvSpPr>
            <a:spLocks noGrp="1"/>
          </p:cNvSpPr>
          <p:nvPr>
            <p:ph type="sldNum" sz="quarter" idx="12"/>
          </p:nvPr>
        </p:nvSpPr>
        <p:spPr/>
        <p:txBody>
          <a:bodyPr/>
          <a:lstStyle/>
          <a:p>
            <a:fld id="{75296900-6D4F-4D74-9CE0-C92A13E82878}" type="slidenum">
              <a:rPr lang="en-CH" smtClean="0"/>
              <a:t>11</a:t>
            </a:fld>
            <a:endParaRPr lang="en-CH"/>
          </a:p>
        </p:txBody>
      </p:sp>
      <p:sp>
        <p:nvSpPr>
          <p:cNvPr id="7" name="Title 2">
            <a:extLst>
              <a:ext uri="{FF2B5EF4-FFF2-40B4-BE49-F238E27FC236}">
                <a16:creationId xmlns:a16="http://schemas.microsoft.com/office/drawing/2014/main" id="{C1C011E0-D15C-568D-8450-F4F55171FA5D}"/>
              </a:ext>
            </a:extLst>
          </p:cNvPr>
          <p:cNvSpPr txBox="1">
            <a:spLocks/>
          </p:cNvSpPr>
          <p:nvPr/>
        </p:nvSpPr>
        <p:spPr>
          <a:xfrm>
            <a:off x="540040" y="330941"/>
            <a:ext cx="9234275" cy="700194"/>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4000" dirty="0">
                <a:latin typeface="Arial" panose="020B0604020202020204" pitchFamily="34" charset="0"/>
                <a:cs typeface="Arial" panose="020B0604020202020204" pitchFamily="34" charset="0"/>
              </a:rPr>
              <a:t>UCN detection</a:t>
            </a:r>
            <a:endParaRPr lang="en-CH" sz="4000" dirty="0">
              <a:latin typeface="Arial" panose="020B0604020202020204" pitchFamily="34" charset="0"/>
              <a:cs typeface="Arial" panose="020B0604020202020204" pitchFamily="34" charset="0"/>
            </a:endParaRPr>
          </a:p>
        </p:txBody>
      </p:sp>
      <p:pic>
        <p:nvPicPr>
          <p:cNvPr id="3" name="Picture 2" descr="Diagram&#10;&#10;Description automatically generated">
            <a:extLst>
              <a:ext uri="{FF2B5EF4-FFF2-40B4-BE49-F238E27FC236}">
                <a16:creationId xmlns:a16="http://schemas.microsoft.com/office/drawing/2014/main" id="{B35E448F-0A27-C23C-16A8-7DF271DCDB2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108930" y="71267"/>
            <a:ext cx="4667794" cy="5932897"/>
          </a:xfrm>
          <a:prstGeom prst="rect">
            <a:avLst/>
          </a:prstGeom>
        </p:spPr>
      </p:pic>
      <p:sp>
        <p:nvSpPr>
          <p:cNvPr id="8" name="TextBox 7">
            <a:extLst>
              <a:ext uri="{FF2B5EF4-FFF2-40B4-BE49-F238E27FC236}">
                <a16:creationId xmlns:a16="http://schemas.microsoft.com/office/drawing/2014/main" id="{D51392FB-8ED7-7E5A-4083-301042E37C77}"/>
              </a:ext>
            </a:extLst>
          </p:cNvPr>
          <p:cNvSpPr txBox="1"/>
          <p:nvPr/>
        </p:nvSpPr>
        <p:spPr>
          <a:xfrm>
            <a:off x="678839" y="1031135"/>
            <a:ext cx="4958499" cy="4708981"/>
          </a:xfrm>
          <a:prstGeom prst="rect">
            <a:avLst/>
          </a:prstGeom>
          <a:noFill/>
        </p:spPr>
        <p:txBody>
          <a:bodyPr wrap="square" rtlCol="0">
            <a:spAutoFit/>
          </a:bodyPr>
          <a:lstStyle/>
          <a:p>
            <a:r>
              <a:rPr lang="en-US" sz="2000" dirty="0">
                <a:cs typeface="Arial" panose="020B0604020202020204" pitchFamily="34" charset="0"/>
              </a:rPr>
              <a:t>Two identical spin-sensitive detection systems for each precession chamber:</a:t>
            </a:r>
          </a:p>
          <a:p>
            <a:endParaRPr lang="en-US" sz="2000" dirty="0">
              <a:cs typeface="Arial" panose="020B0604020202020204" pitchFamily="34" charset="0"/>
            </a:endParaRPr>
          </a:p>
          <a:p>
            <a:pPr marL="742950" lvl="1" indent="-285750">
              <a:buFont typeface="Arial" panose="020B0604020202020204" pitchFamily="34" charset="0"/>
              <a:buChar char="•"/>
            </a:pPr>
            <a:endParaRPr lang="en-US" sz="2000" dirty="0">
              <a:cs typeface="Arial" panose="020B0604020202020204" pitchFamily="34" charset="0"/>
            </a:endParaRPr>
          </a:p>
          <a:p>
            <a:pPr marL="742950" lvl="1" indent="-285750">
              <a:buFont typeface="Arial" panose="020B0604020202020204" pitchFamily="34" charset="0"/>
              <a:buChar char="•"/>
            </a:pPr>
            <a:r>
              <a:rPr lang="en-US" sz="2000" dirty="0">
                <a:cs typeface="Arial" panose="020B0604020202020204" pitchFamily="34" charset="0"/>
              </a:rPr>
              <a:t>RF coils to flip the neutrons spin</a:t>
            </a:r>
          </a:p>
          <a:p>
            <a:pPr lvl="1"/>
            <a:endParaRPr lang="en-US" sz="2000" dirty="0">
              <a:cs typeface="Arial" panose="020B0604020202020204" pitchFamily="34" charset="0"/>
            </a:endParaRPr>
          </a:p>
          <a:p>
            <a:pPr lvl="1"/>
            <a:endParaRPr lang="en-US" sz="2000" dirty="0">
              <a:cs typeface="Arial" panose="020B0604020202020204" pitchFamily="34" charset="0"/>
            </a:endParaRPr>
          </a:p>
          <a:p>
            <a:pPr marL="742950" lvl="1" indent="-285750">
              <a:buFont typeface="Arial" panose="020B0604020202020204" pitchFamily="34" charset="0"/>
              <a:buChar char="•"/>
            </a:pPr>
            <a:r>
              <a:rPr lang="en-US" sz="2000" dirty="0">
                <a:cs typeface="Arial" panose="020B0604020202020204" pitchFamily="34" charset="0"/>
              </a:rPr>
              <a:t>Magnetized iron foil which selects one spin state and reflects the opposite</a:t>
            </a:r>
          </a:p>
          <a:p>
            <a:pPr marL="742950" lvl="1" indent="-285750">
              <a:buFont typeface="Arial" panose="020B0604020202020204" pitchFamily="34" charset="0"/>
              <a:buChar char="•"/>
            </a:pPr>
            <a:endParaRPr lang="en-US" sz="2000" dirty="0">
              <a:cs typeface="Arial" panose="020B0604020202020204" pitchFamily="34" charset="0"/>
            </a:endParaRPr>
          </a:p>
          <a:p>
            <a:pPr marL="742950" lvl="1" indent="-285750">
              <a:buFont typeface="Arial" panose="020B0604020202020204" pitchFamily="34" charset="0"/>
              <a:buChar char="•"/>
            </a:pPr>
            <a:endParaRPr lang="en-US" sz="2000" dirty="0">
              <a:cs typeface="Arial" panose="020B0604020202020204" pitchFamily="34" charset="0"/>
            </a:endParaRPr>
          </a:p>
          <a:p>
            <a:pPr marL="742950" lvl="1" indent="-285750">
              <a:buFont typeface="Arial" panose="020B0604020202020204" pitchFamily="34" charset="0"/>
              <a:buChar char="•"/>
            </a:pPr>
            <a:r>
              <a:rPr lang="en-US" sz="2000" dirty="0">
                <a:cs typeface="Arial" panose="020B0604020202020204" pitchFamily="34" charset="0"/>
              </a:rPr>
              <a:t>Fast gaseous detector with </a:t>
            </a:r>
            <a:r>
              <a:rPr lang="en-US" sz="2000" baseline="30000" dirty="0">
                <a:cs typeface="Arial" panose="020B0604020202020204" pitchFamily="34" charset="0"/>
              </a:rPr>
              <a:t>3</a:t>
            </a:r>
            <a:r>
              <a:rPr lang="en-US" sz="2000" dirty="0">
                <a:cs typeface="Arial" panose="020B0604020202020204" pitchFamily="34" charset="0"/>
              </a:rPr>
              <a:t>He and CF</a:t>
            </a:r>
            <a:r>
              <a:rPr lang="en-US" sz="2000" baseline="-25000" dirty="0">
                <a:cs typeface="Arial" panose="020B0604020202020204" pitchFamily="34" charset="0"/>
              </a:rPr>
              <a:t>4</a:t>
            </a:r>
            <a:r>
              <a:rPr lang="en-US" sz="2000" dirty="0">
                <a:cs typeface="Arial" panose="020B0604020202020204" pitchFamily="34" charset="0"/>
              </a:rPr>
              <a:t>  mixture as UCN counter </a:t>
            </a:r>
          </a:p>
          <a:p>
            <a:pPr marL="285750" indent="-285750">
              <a:buFont typeface="Arial" panose="020B0604020202020204" pitchFamily="34" charset="0"/>
              <a:buChar char="•"/>
            </a:pPr>
            <a:endParaRPr lang="en-US" sz="2000" dirty="0">
              <a:cs typeface="Arial" panose="020B0604020202020204" pitchFamily="34" charset="0"/>
            </a:endParaRPr>
          </a:p>
          <a:p>
            <a:pPr lvl="1"/>
            <a:endParaRPr lang="en-US" sz="2000" dirty="0">
              <a:cs typeface="Arial" panose="020B0604020202020204" pitchFamily="34" charset="0"/>
            </a:endParaRPr>
          </a:p>
        </p:txBody>
      </p:sp>
      <p:sp>
        <p:nvSpPr>
          <p:cNvPr id="9" name="TextBox 8">
            <a:extLst>
              <a:ext uri="{FF2B5EF4-FFF2-40B4-BE49-F238E27FC236}">
                <a16:creationId xmlns:a16="http://schemas.microsoft.com/office/drawing/2014/main" id="{67F65952-E82C-52CF-7EFF-8D8C9465A88F}"/>
              </a:ext>
            </a:extLst>
          </p:cNvPr>
          <p:cNvSpPr txBox="1"/>
          <p:nvPr/>
        </p:nvSpPr>
        <p:spPr>
          <a:xfrm>
            <a:off x="7889088" y="5565531"/>
            <a:ext cx="810705" cy="707886"/>
          </a:xfrm>
          <a:prstGeom prst="rect">
            <a:avLst/>
          </a:prstGeom>
          <a:noFill/>
        </p:spPr>
        <p:txBody>
          <a:bodyPr wrap="square" rtlCol="0">
            <a:spAutoFit/>
          </a:bodyPr>
          <a:lstStyle/>
          <a:p>
            <a:r>
              <a:rPr lang="en-US" sz="2000" dirty="0"/>
              <a:t>Spin up</a:t>
            </a:r>
            <a:endParaRPr lang="en-CH" sz="2000" dirty="0"/>
          </a:p>
        </p:txBody>
      </p:sp>
      <p:sp>
        <p:nvSpPr>
          <p:cNvPr id="10" name="TextBox 9">
            <a:extLst>
              <a:ext uri="{FF2B5EF4-FFF2-40B4-BE49-F238E27FC236}">
                <a16:creationId xmlns:a16="http://schemas.microsoft.com/office/drawing/2014/main" id="{5CBC4DA8-5012-9F6F-3873-F379060FBF70}"/>
              </a:ext>
            </a:extLst>
          </p:cNvPr>
          <p:cNvSpPr txBox="1"/>
          <p:nvPr/>
        </p:nvSpPr>
        <p:spPr>
          <a:xfrm>
            <a:off x="9669246" y="5461682"/>
            <a:ext cx="810705" cy="707886"/>
          </a:xfrm>
          <a:prstGeom prst="rect">
            <a:avLst/>
          </a:prstGeom>
          <a:noFill/>
        </p:spPr>
        <p:txBody>
          <a:bodyPr wrap="square" rtlCol="0">
            <a:spAutoFit/>
          </a:bodyPr>
          <a:lstStyle/>
          <a:p>
            <a:r>
              <a:rPr lang="en-US" sz="2000" dirty="0"/>
              <a:t>Spin down</a:t>
            </a:r>
            <a:endParaRPr lang="en-CH" sz="2000" dirty="0"/>
          </a:p>
        </p:txBody>
      </p:sp>
    </p:spTree>
    <p:extLst>
      <p:ext uri="{BB962C8B-B14F-4D97-AF65-F5344CB8AC3E}">
        <p14:creationId xmlns:p14="http://schemas.microsoft.com/office/powerpoint/2010/main" val="192696770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542692DE-264E-B1A8-8778-6B8B1082D7AB}"/>
              </a:ext>
            </a:extLst>
          </p:cNvPr>
          <p:cNvSpPr>
            <a:spLocks noGrp="1"/>
          </p:cNvSpPr>
          <p:nvPr>
            <p:ph type="dt" sz="half" idx="10"/>
          </p:nvPr>
        </p:nvSpPr>
        <p:spPr/>
        <p:txBody>
          <a:bodyPr/>
          <a:lstStyle/>
          <a:p>
            <a:r>
              <a:rPr lang="en-CH" dirty="0"/>
              <a:t>30/06/2022</a:t>
            </a:r>
          </a:p>
        </p:txBody>
      </p:sp>
      <p:sp>
        <p:nvSpPr>
          <p:cNvPr id="5" name="Footer Placeholder 4">
            <a:extLst>
              <a:ext uri="{FF2B5EF4-FFF2-40B4-BE49-F238E27FC236}">
                <a16:creationId xmlns:a16="http://schemas.microsoft.com/office/drawing/2014/main" id="{1BD95973-850B-CA38-A0E7-61EFC473E759}"/>
              </a:ext>
            </a:extLst>
          </p:cNvPr>
          <p:cNvSpPr>
            <a:spLocks noGrp="1"/>
          </p:cNvSpPr>
          <p:nvPr>
            <p:ph type="ftr" sz="quarter" idx="11"/>
          </p:nvPr>
        </p:nvSpPr>
        <p:spPr/>
        <p:txBody>
          <a:bodyPr/>
          <a:lstStyle/>
          <a:p>
            <a:r>
              <a:rPr lang="de-DE"/>
              <a:t>Anastasio Fratangelo - SPS 2022</a:t>
            </a:r>
            <a:endParaRPr lang="en-CH"/>
          </a:p>
        </p:txBody>
      </p:sp>
      <p:sp>
        <p:nvSpPr>
          <p:cNvPr id="6" name="Slide Number Placeholder 5">
            <a:extLst>
              <a:ext uri="{FF2B5EF4-FFF2-40B4-BE49-F238E27FC236}">
                <a16:creationId xmlns:a16="http://schemas.microsoft.com/office/drawing/2014/main" id="{292B9C24-9D92-C5B6-FFAF-1CD7BCCFD5DB}"/>
              </a:ext>
            </a:extLst>
          </p:cNvPr>
          <p:cNvSpPr>
            <a:spLocks noGrp="1"/>
          </p:cNvSpPr>
          <p:nvPr>
            <p:ph type="sldNum" sz="quarter" idx="12"/>
          </p:nvPr>
        </p:nvSpPr>
        <p:spPr/>
        <p:txBody>
          <a:bodyPr/>
          <a:lstStyle/>
          <a:p>
            <a:fld id="{75296900-6D4F-4D74-9CE0-C92A13E82878}" type="slidenum">
              <a:rPr lang="en-CH" smtClean="0"/>
              <a:t>12</a:t>
            </a:fld>
            <a:endParaRPr lang="en-CH"/>
          </a:p>
        </p:txBody>
      </p:sp>
      <p:sp>
        <p:nvSpPr>
          <p:cNvPr id="7" name="Title 2">
            <a:extLst>
              <a:ext uri="{FF2B5EF4-FFF2-40B4-BE49-F238E27FC236}">
                <a16:creationId xmlns:a16="http://schemas.microsoft.com/office/drawing/2014/main" id="{C1C011E0-D15C-568D-8450-F4F55171FA5D}"/>
              </a:ext>
            </a:extLst>
          </p:cNvPr>
          <p:cNvSpPr txBox="1">
            <a:spLocks/>
          </p:cNvSpPr>
          <p:nvPr/>
        </p:nvSpPr>
        <p:spPr>
          <a:xfrm>
            <a:off x="540040" y="330941"/>
            <a:ext cx="11045502" cy="700194"/>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4000" dirty="0">
                <a:latin typeface="Arial" panose="020B0604020202020204" pitchFamily="34" charset="0"/>
                <a:cs typeface="Arial" panose="020B0604020202020204" pitchFamily="34" charset="0"/>
              </a:rPr>
              <a:t>Conclusions</a:t>
            </a:r>
          </a:p>
        </p:txBody>
      </p:sp>
      <mc:AlternateContent xmlns:mc="http://schemas.openxmlformats.org/markup-compatibility/2006" xmlns:a14="http://schemas.microsoft.com/office/drawing/2010/main">
        <mc:Choice Requires="a14">
          <p:sp>
            <p:nvSpPr>
              <p:cNvPr id="13" name="TextBox 12">
                <a:extLst>
                  <a:ext uri="{FF2B5EF4-FFF2-40B4-BE49-F238E27FC236}">
                    <a16:creationId xmlns:a16="http://schemas.microsoft.com/office/drawing/2014/main" id="{18C671BA-C846-9BE8-0B54-B5C9AED24A48}"/>
                  </a:ext>
                </a:extLst>
              </p:cNvPr>
              <p:cNvSpPr txBox="1"/>
              <p:nvPr/>
            </p:nvSpPr>
            <p:spPr>
              <a:xfrm>
                <a:off x="678728" y="1166183"/>
                <a:ext cx="10906814" cy="4755148"/>
              </a:xfrm>
              <a:prstGeom prst="rect">
                <a:avLst/>
              </a:prstGeom>
              <a:noFill/>
            </p:spPr>
            <p:txBody>
              <a:bodyPr wrap="square">
                <a:spAutoFit/>
              </a:bodyPr>
              <a:lstStyle/>
              <a:p>
                <a:endParaRPr lang="en-US" sz="2500" dirty="0">
                  <a:cs typeface="Arial" panose="020B0604020202020204" pitchFamily="34" charset="0"/>
                </a:endParaRPr>
              </a:p>
              <a:p>
                <a:r>
                  <a:rPr lang="en-US" sz="2500" dirty="0">
                    <a:cs typeface="Arial" panose="020B0604020202020204" pitchFamily="34" charset="0"/>
                  </a:rPr>
                  <a:t>The n2EDM experiment is being built with different upgrades in the apparatus </a:t>
                </a:r>
              </a:p>
              <a:p>
                <a:r>
                  <a:rPr lang="en-US" sz="2500" dirty="0">
                    <a:cs typeface="Arial" panose="020B0604020202020204" pitchFamily="34" charset="0"/>
                  </a:rPr>
                  <a:t>such as:</a:t>
                </a:r>
              </a:p>
              <a:p>
                <a:pPr marL="342900" indent="-342900">
                  <a:buFont typeface="Arial" panose="020B0604020202020204" pitchFamily="34" charset="0"/>
                  <a:buChar char="•"/>
                </a:pPr>
                <a:endParaRPr lang="en-US" sz="2500" dirty="0">
                  <a:cs typeface="Arial" panose="020B0604020202020204" pitchFamily="34" charset="0"/>
                </a:endParaRPr>
              </a:p>
              <a:p>
                <a:pPr marL="342900" indent="-342900">
                  <a:buFont typeface="Arial" panose="020B0604020202020204" pitchFamily="34" charset="0"/>
                  <a:buChar char="•"/>
                </a:pPr>
                <a:r>
                  <a:rPr lang="en-US" sz="2500" dirty="0">
                    <a:cs typeface="Arial" panose="020B0604020202020204" pitchFamily="34" charset="0"/>
                  </a:rPr>
                  <a:t>double precession chamber</a:t>
                </a:r>
              </a:p>
              <a:p>
                <a:pPr marL="342900" indent="-342900">
                  <a:buFont typeface="Arial" panose="020B0604020202020204" pitchFamily="34" charset="0"/>
                  <a:buChar char="•"/>
                </a:pPr>
                <a:r>
                  <a:rPr lang="en-US" sz="2500" dirty="0">
                    <a:cs typeface="Arial" panose="020B0604020202020204" pitchFamily="34" charset="0"/>
                  </a:rPr>
                  <a:t>larger precession volume</a:t>
                </a:r>
              </a:p>
              <a:p>
                <a:pPr marL="342900" indent="-342900">
                  <a:buFont typeface="Arial" panose="020B0604020202020204" pitchFamily="34" charset="0"/>
                  <a:buChar char="•"/>
                </a:pPr>
                <a:r>
                  <a:rPr lang="en-US" sz="2500" dirty="0">
                    <a:cs typeface="Arial" panose="020B0604020202020204" pitchFamily="34" charset="0"/>
                  </a:rPr>
                  <a:t>new Cesium magnetometer array</a:t>
                </a:r>
              </a:p>
              <a:p>
                <a:pPr marL="342900" indent="-342900">
                  <a:buFont typeface="Arial" panose="020B0604020202020204" pitchFamily="34" charset="0"/>
                  <a:buChar char="•"/>
                </a:pPr>
                <a:r>
                  <a:rPr lang="en-US" sz="2500" dirty="0">
                    <a:cs typeface="Arial" panose="020B0604020202020204" pitchFamily="34" charset="0"/>
                  </a:rPr>
                  <a:t>new Active and Passive magnetic shielding</a:t>
                </a:r>
              </a:p>
              <a:p>
                <a:endParaRPr lang="en-US" sz="2500" dirty="0">
                  <a:cs typeface="Arial" panose="020B0604020202020204" pitchFamily="34" charset="0"/>
                </a:endParaRPr>
              </a:p>
              <a:p>
                <a:endParaRPr lang="en-US" sz="2500" dirty="0">
                  <a:cs typeface="Arial" panose="020B0604020202020204" pitchFamily="34" charset="0"/>
                </a:endParaRPr>
              </a:p>
              <a:p>
                <a:r>
                  <a:rPr lang="en-US" sz="2500" dirty="0">
                    <a:cs typeface="Arial" panose="020B0604020202020204" pitchFamily="34" charset="0"/>
                  </a:rPr>
                  <a:t>A sensitivity of </a:t>
                </a:r>
                <a14:m>
                  <m:oMath xmlns:m="http://schemas.openxmlformats.org/officeDocument/2006/math">
                    <m:r>
                      <a:rPr lang="en-US" sz="2400" b="0" i="1" smtClean="0">
                        <a:latin typeface="Cambria Math" panose="02040503050406030204" pitchFamily="18" charset="0"/>
                        <a:cs typeface="Arial" panose="020B0604020202020204" pitchFamily="34" charset="0"/>
                      </a:rPr>
                      <m:t>1</m:t>
                    </m:r>
                    <m:r>
                      <a:rPr lang="en-US" sz="2400" b="0" i="1" smtClean="0">
                        <a:latin typeface="Cambria Math" panose="02040503050406030204" pitchFamily="18" charset="0"/>
                        <a:ea typeface="Cambria Math" panose="02040503050406030204" pitchFamily="18" charset="0"/>
                        <a:cs typeface="Arial" panose="020B0604020202020204" pitchFamily="34" charset="0"/>
                      </a:rPr>
                      <m:t>×</m:t>
                    </m:r>
                    <m:sSup>
                      <m:sSupPr>
                        <m:ctrlPr>
                          <a:rPr lang="en-US" sz="2400" b="0" i="1" smtClean="0">
                            <a:latin typeface="Cambria Math" panose="02040503050406030204" pitchFamily="18" charset="0"/>
                            <a:ea typeface="Cambria Math" panose="02040503050406030204" pitchFamily="18" charset="0"/>
                            <a:cs typeface="Arial" panose="020B0604020202020204" pitchFamily="34" charset="0"/>
                          </a:rPr>
                        </m:ctrlPr>
                      </m:sSupPr>
                      <m:e>
                        <m:r>
                          <a:rPr lang="en-US" sz="2400" b="0" i="1" smtClean="0">
                            <a:latin typeface="Cambria Math" panose="02040503050406030204" pitchFamily="18" charset="0"/>
                            <a:ea typeface="Cambria Math" panose="02040503050406030204" pitchFamily="18" charset="0"/>
                            <a:cs typeface="Arial" panose="020B0604020202020204" pitchFamily="34" charset="0"/>
                          </a:rPr>
                          <m:t>10</m:t>
                        </m:r>
                      </m:e>
                      <m:sup>
                        <m:r>
                          <a:rPr lang="en-US" sz="2400" b="0" i="1" smtClean="0">
                            <a:latin typeface="Cambria Math" panose="02040503050406030204" pitchFamily="18" charset="0"/>
                            <a:ea typeface="Cambria Math" panose="02040503050406030204" pitchFamily="18" charset="0"/>
                            <a:cs typeface="Arial" panose="020B0604020202020204" pitchFamily="34" charset="0"/>
                          </a:rPr>
                          <m:t>−27</m:t>
                        </m:r>
                      </m:sup>
                    </m:sSup>
                  </m:oMath>
                </a14:m>
                <a:r>
                  <a:rPr lang="en-US" sz="2400" i="1" dirty="0">
                    <a:cs typeface="Arial" panose="020B0604020202020204" pitchFamily="34" charset="0"/>
                  </a:rPr>
                  <a:t>e</a:t>
                </a:r>
                <a:r>
                  <a:rPr lang="en-US" sz="2400" dirty="0">
                    <a:ea typeface="Cambria Math" panose="02040503050406030204" pitchFamily="18" charset="0"/>
                    <a:cs typeface="Arial" panose="020B0604020202020204" pitchFamily="34" charset="0"/>
                  </a:rPr>
                  <a:t> </a:t>
                </a:r>
                <a14:m>
                  <m:oMath xmlns:m="http://schemas.openxmlformats.org/officeDocument/2006/math">
                    <m:r>
                      <a:rPr lang="en-US" sz="2400" i="1">
                        <a:latin typeface="Cambria Math" panose="02040503050406030204" pitchFamily="18" charset="0"/>
                        <a:ea typeface="Cambria Math" panose="02040503050406030204" pitchFamily="18" charset="0"/>
                        <a:cs typeface="Arial" panose="020B0604020202020204" pitchFamily="34" charset="0"/>
                      </a:rPr>
                      <m:t>∙ </m:t>
                    </m:r>
                  </m:oMath>
                </a14:m>
                <a:r>
                  <a:rPr lang="en-US" sz="2400" dirty="0">
                    <a:cs typeface="Arial" panose="020B0604020202020204" pitchFamily="34" charset="0"/>
                  </a:rPr>
                  <a:t>cm is expected after</a:t>
                </a:r>
                <a:r>
                  <a:rPr lang="en-US" sz="2500" dirty="0">
                    <a:cs typeface="Arial" panose="020B0604020202020204" pitchFamily="34" charset="0"/>
                  </a:rPr>
                  <a:t> 500 days of data taking.</a:t>
                </a:r>
              </a:p>
              <a:p>
                <a:endParaRPr lang="en-US" sz="2800" dirty="0">
                  <a:cs typeface="Arial" panose="020B0604020202020204" pitchFamily="34" charset="0"/>
                </a:endParaRPr>
              </a:p>
            </p:txBody>
          </p:sp>
        </mc:Choice>
        <mc:Fallback xmlns="">
          <p:sp>
            <p:nvSpPr>
              <p:cNvPr id="13" name="TextBox 12">
                <a:extLst>
                  <a:ext uri="{FF2B5EF4-FFF2-40B4-BE49-F238E27FC236}">
                    <a16:creationId xmlns:a16="http://schemas.microsoft.com/office/drawing/2014/main" id="{18C671BA-C846-9BE8-0B54-B5C9AED24A48}"/>
                  </a:ext>
                </a:extLst>
              </p:cNvPr>
              <p:cNvSpPr txBox="1">
                <a:spLocks noRot="1" noChangeAspect="1" noMove="1" noResize="1" noEditPoints="1" noAdjustHandles="1" noChangeArrowheads="1" noChangeShapeType="1" noTextEdit="1"/>
              </p:cNvSpPr>
              <p:nvPr/>
            </p:nvSpPr>
            <p:spPr>
              <a:xfrm>
                <a:off x="678728" y="1166183"/>
                <a:ext cx="10906814" cy="4755148"/>
              </a:xfrm>
              <a:prstGeom prst="rect">
                <a:avLst/>
              </a:prstGeom>
              <a:blipFill>
                <a:blip r:embed="rId3"/>
                <a:stretch>
                  <a:fillRect l="-894"/>
                </a:stretch>
              </a:blipFill>
            </p:spPr>
            <p:txBody>
              <a:bodyPr/>
              <a:lstStyle/>
              <a:p>
                <a:r>
                  <a:rPr lang="en-CH">
                    <a:noFill/>
                  </a:rPr>
                  <a:t> </a:t>
                </a:r>
              </a:p>
            </p:txBody>
          </p:sp>
        </mc:Fallback>
      </mc:AlternateContent>
    </p:spTree>
    <p:extLst>
      <p:ext uri="{BB962C8B-B14F-4D97-AF65-F5344CB8AC3E}">
        <p14:creationId xmlns:p14="http://schemas.microsoft.com/office/powerpoint/2010/main" val="48459855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542692DE-264E-B1A8-8778-6B8B1082D7AB}"/>
              </a:ext>
            </a:extLst>
          </p:cNvPr>
          <p:cNvSpPr>
            <a:spLocks noGrp="1"/>
          </p:cNvSpPr>
          <p:nvPr>
            <p:ph type="dt" sz="half" idx="10"/>
          </p:nvPr>
        </p:nvSpPr>
        <p:spPr/>
        <p:txBody>
          <a:bodyPr/>
          <a:lstStyle/>
          <a:p>
            <a:r>
              <a:rPr lang="en-CH" dirty="0"/>
              <a:t>30/06/2022</a:t>
            </a:r>
          </a:p>
        </p:txBody>
      </p:sp>
      <p:sp>
        <p:nvSpPr>
          <p:cNvPr id="5" name="Footer Placeholder 4">
            <a:extLst>
              <a:ext uri="{FF2B5EF4-FFF2-40B4-BE49-F238E27FC236}">
                <a16:creationId xmlns:a16="http://schemas.microsoft.com/office/drawing/2014/main" id="{1BD95973-850B-CA38-A0E7-61EFC473E759}"/>
              </a:ext>
            </a:extLst>
          </p:cNvPr>
          <p:cNvSpPr>
            <a:spLocks noGrp="1"/>
          </p:cNvSpPr>
          <p:nvPr>
            <p:ph type="ftr" sz="quarter" idx="11"/>
          </p:nvPr>
        </p:nvSpPr>
        <p:spPr/>
        <p:txBody>
          <a:bodyPr/>
          <a:lstStyle/>
          <a:p>
            <a:r>
              <a:rPr lang="de-DE"/>
              <a:t>Anastasio Fratangelo - SPS 2022</a:t>
            </a:r>
            <a:endParaRPr lang="en-CH"/>
          </a:p>
        </p:txBody>
      </p:sp>
      <p:sp>
        <p:nvSpPr>
          <p:cNvPr id="6" name="Slide Number Placeholder 5">
            <a:extLst>
              <a:ext uri="{FF2B5EF4-FFF2-40B4-BE49-F238E27FC236}">
                <a16:creationId xmlns:a16="http://schemas.microsoft.com/office/drawing/2014/main" id="{292B9C24-9D92-C5B6-FFAF-1CD7BCCFD5DB}"/>
              </a:ext>
            </a:extLst>
          </p:cNvPr>
          <p:cNvSpPr>
            <a:spLocks noGrp="1"/>
          </p:cNvSpPr>
          <p:nvPr>
            <p:ph type="sldNum" sz="quarter" idx="12"/>
          </p:nvPr>
        </p:nvSpPr>
        <p:spPr/>
        <p:txBody>
          <a:bodyPr/>
          <a:lstStyle/>
          <a:p>
            <a:fld id="{75296900-6D4F-4D74-9CE0-C92A13E82878}" type="slidenum">
              <a:rPr lang="en-CH" smtClean="0"/>
              <a:t>13</a:t>
            </a:fld>
            <a:endParaRPr lang="en-CH"/>
          </a:p>
        </p:txBody>
      </p:sp>
      <p:sp>
        <p:nvSpPr>
          <p:cNvPr id="7" name="Title 2">
            <a:extLst>
              <a:ext uri="{FF2B5EF4-FFF2-40B4-BE49-F238E27FC236}">
                <a16:creationId xmlns:a16="http://schemas.microsoft.com/office/drawing/2014/main" id="{C1C011E0-D15C-568D-8450-F4F55171FA5D}"/>
              </a:ext>
            </a:extLst>
          </p:cNvPr>
          <p:cNvSpPr txBox="1">
            <a:spLocks/>
          </p:cNvSpPr>
          <p:nvPr/>
        </p:nvSpPr>
        <p:spPr>
          <a:xfrm>
            <a:off x="540040" y="330941"/>
            <a:ext cx="11045502" cy="700194"/>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4000" dirty="0">
                <a:latin typeface="Arial" panose="020B0604020202020204" pitchFamily="34" charset="0"/>
                <a:cs typeface="Arial" panose="020B0604020202020204" pitchFamily="34" charset="0"/>
              </a:rPr>
              <a:t>Thanks for your attention</a:t>
            </a:r>
          </a:p>
        </p:txBody>
      </p:sp>
      <p:pic>
        <p:nvPicPr>
          <p:cNvPr id="8" name="Picture 7" descr="A group of people posing for a photo&#10;&#10;Description automatically generated">
            <a:extLst>
              <a:ext uri="{FF2B5EF4-FFF2-40B4-BE49-F238E27FC236}">
                <a16:creationId xmlns:a16="http://schemas.microsoft.com/office/drawing/2014/main" id="{09729861-684E-3A6C-762A-3EF7942E7E2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40040" y="1321207"/>
            <a:ext cx="8758351" cy="4215585"/>
          </a:xfrm>
          <a:prstGeom prst="rect">
            <a:avLst/>
          </a:prstGeom>
        </p:spPr>
      </p:pic>
      <p:pic>
        <p:nvPicPr>
          <p:cNvPr id="13" name="Picture 12" descr="Logo&#10;&#10;Description automatically generated">
            <a:extLst>
              <a:ext uri="{FF2B5EF4-FFF2-40B4-BE49-F238E27FC236}">
                <a16:creationId xmlns:a16="http://schemas.microsoft.com/office/drawing/2014/main" id="{68533A61-4893-1522-7A6A-D3BB142E16D8}"/>
              </a:ext>
            </a:extLst>
          </p:cNvPr>
          <p:cNvPicPr>
            <a:picLocks noChangeAspect="1"/>
          </p:cNvPicPr>
          <p:nvPr/>
        </p:nvPicPr>
        <p:blipFill>
          <a:blip r:embed="rId4"/>
          <a:stretch>
            <a:fillRect/>
          </a:stretch>
        </p:blipFill>
        <p:spPr>
          <a:xfrm>
            <a:off x="9963171" y="2848193"/>
            <a:ext cx="2228830" cy="1497445"/>
          </a:xfrm>
          <a:prstGeom prst="rect">
            <a:avLst/>
          </a:prstGeom>
        </p:spPr>
      </p:pic>
      <p:pic>
        <p:nvPicPr>
          <p:cNvPr id="14" name="Picture 13" descr="A picture containing icon&#10;&#10;Description automatically generated">
            <a:extLst>
              <a:ext uri="{FF2B5EF4-FFF2-40B4-BE49-F238E27FC236}">
                <a16:creationId xmlns:a16="http://schemas.microsoft.com/office/drawing/2014/main" id="{3470AF98-C467-6567-E124-569F7337FE0E}"/>
              </a:ext>
            </a:extLst>
          </p:cNvPr>
          <p:cNvPicPr>
            <a:picLocks noChangeAspect="1"/>
          </p:cNvPicPr>
          <p:nvPr/>
        </p:nvPicPr>
        <p:blipFill>
          <a:blip r:embed="rId5"/>
          <a:stretch>
            <a:fillRect/>
          </a:stretch>
        </p:blipFill>
        <p:spPr>
          <a:xfrm>
            <a:off x="9963170" y="5150637"/>
            <a:ext cx="2159461" cy="1090392"/>
          </a:xfrm>
          <a:prstGeom prst="rect">
            <a:avLst/>
          </a:prstGeom>
        </p:spPr>
      </p:pic>
      <p:pic>
        <p:nvPicPr>
          <p:cNvPr id="15" name="Picture 14">
            <a:extLst>
              <a:ext uri="{FF2B5EF4-FFF2-40B4-BE49-F238E27FC236}">
                <a16:creationId xmlns:a16="http://schemas.microsoft.com/office/drawing/2014/main" id="{C8879A71-897B-5C8E-226B-5C18A2FE71F4}"/>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9963171" y="-1"/>
            <a:ext cx="2228829" cy="2396647"/>
          </a:xfrm>
          <a:prstGeom prst="rect">
            <a:avLst/>
          </a:prstGeom>
        </p:spPr>
      </p:pic>
    </p:spTree>
    <p:extLst>
      <p:ext uri="{BB962C8B-B14F-4D97-AF65-F5344CB8AC3E}">
        <p14:creationId xmlns:p14="http://schemas.microsoft.com/office/powerpoint/2010/main" val="148227908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BF3358-01FA-F776-2554-9B661EB265C8}"/>
              </a:ext>
            </a:extLst>
          </p:cNvPr>
          <p:cNvSpPr>
            <a:spLocks noGrp="1"/>
          </p:cNvSpPr>
          <p:nvPr>
            <p:ph type="title"/>
          </p:nvPr>
        </p:nvSpPr>
        <p:spPr>
          <a:xfrm>
            <a:off x="4038600" y="2470126"/>
            <a:ext cx="4114800" cy="1325563"/>
          </a:xfrm>
        </p:spPr>
        <p:txBody>
          <a:bodyPr/>
          <a:lstStyle/>
          <a:p>
            <a:r>
              <a:rPr lang="en-US" b="1" dirty="0"/>
              <a:t>BACK UP SLIDES</a:t>
            </a:r>
            <a:endParaRPr lang="en-CH" b="1" dirty="0"/>
          </a:p>
        </p:txBody>
      </p:sp>
      <p:sp>
        <p:nvSpPr>
          <p:cNvPr id="4" name="Date Placeholder 3">
            <a:extLst>
              <a:ext uri="{FF2B5EF4-FFF2-40B4-BE49-F238E27FC236}">
                <a16:creationId xmlns:a16="http://schemas.microsoft.com/office/drawing/2014/main" id="{542692DE-264E-B1A8-8778-6B8B1082D7AB}"/>
              </a:ext>
            </a:extLst>
          </p:cNvPr>
          <p:cNvSpPr>
            <a:spLocks noGrp="1"/>
          </p:cNvSpPr>
          <p:nvPr>
            <p:ph type="dt" sz="half" idx="10"/>
          </p:nvPr>
        </p:nvSpPr>
        <p:spPr/>
        <p:txBody>
          <a:bodyPr/>
          <a:lstStyle/>
          <a:p>
            <a:r>
              <a:rPr lang="en-CH"/>
              <a:t>30/06/2022</a:t>
            </a:r>
          </a:p>
        </p:txBody>
      </p:sp>
      <p:sp>
        <p:nvSpPr>
          <p:cNvPr id="5" name="Footer Placeholder 4">
            <a:extLst>
              <a:ext uri="{FF2B5EF4-FFF2-40B4-BE49-F238E27FC236}">
                <a16:creationId xmlns:a16="http://schemas.microsoft.com/office/drawing/2014/main" id="{1BD95973-850B-CA38-A0E7-61EFC473E759}"/>
              </a:ext>
            </a:extLst>
          </p:cNvPr>
          <p:cNvSpPr>
            <a:spLocks noGrp="1"/>
          </p:cNvSpPr>
          <p:nvPr>
            <p:ph type="ftr" sz="quarter" idx="11"/>
          </p:nvPr>
        </p:nvSpPr>
        <p:spPr/>
        <p:txBody>
          <a:bodyPr/>
          <a:lstStyle/>
          <a:p>
            <a:r>
              <a:rPr lang="de-DE"/>
              <a:t>Anastasio Fratangelo - SPS 2022</a:t>
            </a:r>
            <a:endParaRPr lang="en-CH"/>
          </a:p>
        </p:txBody>
      </p:sp>
      <p:sp>
        <p:nvSpPr>
          <p:cNvPr id="6" name="Slide Number Placeholder 5">
            <a:extLst>
              <a:ext uri="{FF2B5EF4-FFF2-40B4-BE49-F238E27FC236}">
                <a16:creationId xmlns:a16="http://schemas.microsoft.com/office/drawing/2014/main" id="{292B9C24-9D92-C5B6-FFAF-1CD7BCCFD5DB}"/>
              </a:ext>
            </a:extLst>
          </p:cNvPr>
          <p:cNvSpPr>
            <a:spLocks noGrp="1"/>
          </p:cNvSpPr>
          <p:nvPr>
            <p:ph type="sldNum" sz="quarter" idx="12"/>
          </p:nvPr>
        </p:nvSpPr>
        <p:spPr/>
        <p:txBody>
          <a:bodyPr/>
          <a:lstStyle/>
          <a:p>
            <a:fld id="{75296900-6D4F-4D74-9CE0-C92A13E82878}" type="slidenum">
              <a:rPr lang="en-CH" smtClean="0"/>
              <a:t>14</a:t>
            </a:fld>
            <a:endParaRPr lang="en-CH"/>
          </a:p>
        </p:txBody>
      </p:sp>
    </p:spTree>
    <p:extLst>
      <p:ext uri="{BB962C8B-B14F-4D97-AF65-F5344CB8AC3E}">
        <p14:creationId xmlns:p14="http://schemas.microsoft.com/office/powerpoint/2010/main" val="173792808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542692DE-264E-B1A8-8778-6B8B1082D7AB}"/>
              </a:ext>
            </a:extLst>
          </p:cNvPr>
          <p:cNvSpPr>
            <a:spLocks noGrp="1"/>
          </p:cNvSpPr>
          <p:nvPr>
            <p:ph type="dt" sz="half" idx="10"/>
          </p:nvPr>
        </p:nvSpPr>
        <p:spPr/>
        <p:txBody>
          <a:bodyPr/>
          <a:lstStyle/>
          <a:p>
            <a:r>
              <a:rPr lang="en-CH"/>
              <a:t>30/06/2022</a:t>
            </a:r>
          </a:p>
        </p:txBody>
      </p:sp>
      <p:sp>
        <p:nvSpPr>
          <p:cNvPr id="5" name="Footer Placeholder 4">
            <a:extLst>
              <a:ext uri="{FF2B5EF4-FFF2-40B4-BE49-F238E27FC236}">
                <a16:creationId xmlns:a16="http://schemas.microsoft.com/office/drawing/2014/main" id="{1BD95973-850B-CA38-A0E7-61EFC473E759}"/>
              </a:ext>
            </a:extLst>
          </p:cNvPr>
          <p:cNvSpPr>
            <a:spLocks noGrp="1"/>
          </p:cNvSpPr>
          <p:nvPr>
            <p:ph type="ftr" sz="quarter" idx="11"/>
          </p:nvPr>
        </p:nvSpPr>
        <p:spPr/>
        <p:txBody>
          <a:bodyPr/>
          <a:lstStyle/>
          <a:p>
            <a:r>
              <a:rPr lang="de-DE"/>
              <a:t>Anastasio Fratangelo - SPS 2022</a:t>
            </a:r>
            <a:endParaRPr lang="en-CH"/>
          </a:p>
        </p:txBody>
      </p:sp>
      <p:sp>
        <p:nvSpPr>
          <p:cNvPr id="6" name="Slide Number Placeholder 5">
            <a:extLst>
              <a:ext uri="{FF2B5EF4-FFF2-40B4-BE49-F238E27FC236}">
                <a16:creationId xmlns:a16="http://schemas.microsoft.com/office/drawing/2014/main" id="{292B9C24-9D92-C5B6-FFAF-1CD7BCCFD5DB}"/>
              </a:ext>
            </a:extLst>
          </p:cNvPr>
          <p:cNvSpPr>
            <a:spLocks noGrp="1"/>
          </p:cNvSpPr>
          <p:nvPr>
            <p:ph type="sldNum" sz="quarter" idx="12"/>
          </p:nvPr>
        </p:nvSpPr>
        <p:spPr/>
        <p:txBody>
          <a:bodyPr/>
          <a:lstStyle/>
          <a:p>
            <a:fld id="{75296900-6D4F-4D74-9CE0-C92A13E82878}" type="slidenum">
              <a:rPr lang="en-CH" smtClean="0"/>
              <a:t>15</a:t>
            </a:fld>
            <a:endParaRPr lang="en-CH"/>
          </a:p>
        </p:txBody>
      </p:sp>
      <p:sp>
        <p:nvSpPr>
          <p:cNvPr id="7" name="Title 2">
            <a:extLst>
              <a:ext uri="{FF2B5EF4-FFF2-40B4-BE49-F238E27FC236}">
                <a16:creationId xmlns:a16="http://schemas.microsoft.com/office/drawing/2014/main" id="{38FB599F-41D2-B15F-7C9F-D1AF6E6D7DC0}"/>
              </a:ext>
            </a:extLst>
          </p:cNvPr>
          <p:cNvSpPr>
            <a:spLocks noGrp="1"/>
          </p:cNvSpPr>
          <p:nvPr>
            <p:ph type="title"/>
          </p:nvPr>
        </p:nvSpPr>
        <p:spPr>
          <a:xfrm>
            <a:off x="540040" y="330941"/>
            <a:ext cx="9234275" cy="700194"/>
          </a:xfrm>
        </p:spPr>
        <p:txBody>
          <a:bodyPr>
            <a:normAutofit/>
          </a:bodyPr>
          <a:lstStyle/>
          <a:p>
            <a:r>
              <a:rPr lang="en-US" sz="4000" dirty="0">
                <a:latin typeface="Arial" panose="020B0604020202020204" pitchFamily="34" charset="0"/>
                <a:cs typeface="Arial" panose="020B0604020202020204" pitchFamily="34" charset="0"/>
              </a:rPr>
              <a:t>Precession chambers</a:t>
            </a:r>
            <a:endParaRPr lang="en-CH" sz="4000" dirty="0">
              <a:latin typeface="Arial" panose="020B0604020202020204" pitchFamily="34" charset="0"/>
              <a:cs typeface="Arial" panose="020B0604020202020204" pitchFamily="34" charset="0"/>
            </a:endParaRPr>
          </a:p>
        </p:txBody>
      </p:sp>
      <p:grpSp>
        <p:nvGrpSpPr>
          <p:cNvPr id="11" name="Group 10">
            <a:extLst>
              <a:ext uri="{FF2B5EF4-FFF2-40B4-BE49-F238E27FC236}">
                <a16:creationId xmlns:a16="http://schemas.microsoft.com/office/drawing/2014/main" id="{4DB91232-63BB-3942-01EC-2DA00035381B}"/>
              </a:ext>
            </a:extLst>
          </p:cNvPr>
          <p:cNvGrpSpPr/>
          <p:nvPr/>
        </p:nvGrpSpPr>
        <p:grpSpPr>
          <a:xfrm>
            <a:off x="615481" y="1167657"/>
            <a:ext cx="10682377" cy="4858267"/>
            <a:chOff x="615481" y="1167657"/>
            <a:chExt cx="10682377" cy="4858267"/>
          </a:xfrm>
        </p:grpSpPr>
        <p:pic>
          <p:nvPicPr>
            <p:cNvPr id="9" name="Picture 8" descr="A picture containing text, screenshot&#10;&#10;Description automatically generated">
              <a:extLst>
                <a:ext uri="{FF2B5EF4-FFF2-40B4-BE49-F238E27FC236}">
                  <a16:creationId xmlns:a16="http://schemas.microsoft.com/office/drawing/2014/main" id="{048FE26F-DD4D-1840-AF80-185A9BC4B00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15481" y="1167657"/>
              <a:ext cx="10682377" cy="4858267"/>
            </a:xfrm>
            <a:prstGeom prst="rect">
              <a:avLst/>
            </a:prstGeom>
          </p:spPr>
        </p:pic>
        <p:sp>
          <p:nvSpPr>
            <p:cNvPr id="10" name="Rectangle 9">
              <a:extLst>
                <a:ext uri="{FF2B5EF4-FFF2-40B4-BE49-F238E27FC236}">
                  <a16:creationId xmlns:a16="http://schemas.microsoft.com/office/drawing/2014/main" id="{D3A7750C-33AE-AEEE-E6C1-5F73D89E6717}"/>
                </a:ext>
              </a:extLst>
            </p:cNvPr>
            <p:cNvSpPr/>
            <p:nvPr/>
          </p:nvSpPr>
          <p:spPr>
            <a:xfrm>
              <a:off x="937272" y="3200400"/>
              <a:ext cx="278661" cy="115594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grpSp>
    </p:spTree>
    <p:extLst>
      <p:ext uri="{BB962C8B-B14F-4D97-AF65-F5344CB8AC3E}">
        <p14:creationId xmlns:p14="http://schemas.microsoft.com/office/powerpoint/2010/main" val="182398499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542692DE-264E-B1A8-8778-6B8B1082D7AB}"/>
              </a:ext>
            </a:extLst>
          </p:cNvPr>
          <p:cNvSpPr>
            <a:spLocks noGrp="1"/>
          </p:cNvSpPr>
          <p:nvPr>
            <p:ph type="dt" sz="half" idx="10"/>
          </p:nvPr>
        </p:nvSpPr>
        <p:spPr/>
        <p:txBody>
          <a:bodyPr/>
          <a:lstStyle/>
          <a:p>
            <a:r>
              <a:rPr lang="en-CH" dirty="0"/>
              <a:t>30/06/2022</a:t>
            </a:r>
          </a:p>
        </p:txBody>
      </p:sp>
      <p:sp>
        <p:nvSpPr>
          <p:cNvPr id="5" name="Footer Placeholder 4">
            <a:extLst>
              <a:ext uri="{FF2B5EF4-FFF2-40B4-BE49-F238E27FC236}">
                <a16:creationId xmlns:a16="http://schemas.microsoft.com/office/drawing/2014/main" id="{1BD95973-850B-CA38-A0E7-61EFC473E759}"/>
              </a:ext>
            </a:extLst>
          </p:cNvPr>
          <p:cNvSpPr>
            <a:spLocks noGrp="1"/>
          </p:cNvSpPr>
          <p:nvPr>
            <p:ph type="ftr" sz="quarter" idx="11"/>
          </p:nvPr>
        </p:nvSpPr>
        <p:spPr/>
        <p:txBody>
          <a:bodyPr/>
          <a:lstStyle/>
          <a:p>
            <a:r>
              <a:rPr lang="de-DE"/>
              <a:t>Anastasio Fratangelo - SPS 2022</a:t>
            </a:r>
            <a:endParaRPr lang="en-CH"/>
          </a:p>
        </p:txBody>
      </p:sp>
      <p:sp>
        <p:nvSpPr>
          <p:cNvPr id="6" name="Slide Number Placeholder 5">
            <a:extLst>
              <a:ext uri="{FF2B5EF4-FFF2-40B4-BE49-F238E27FC236}">
                <a16:creationId xmlns:a16="http://schemas.microsoft.com/office/drawing/2014/main" id="{292B9C24-9D92-C5B6-FFAF-1CD7BCCFD5DB}"/>
              </a:ext>
            </a:extLst>
          </p:cNvPr>
          <p:cNvSpPr>
            <a:spLocks noGrp="1"/>
          </p:cNvSpPr>
          <p:nvPr>
            <p:ph type="sldNum" sz="quarter" idx="12"/>
          </p:nvPr>
        </p:nvSpPr>
        <p:spPr/>
        <p:txBody>
          <a:bodyPr/>
          <a:lstStyle/>
          <a:p>
            <a:fld id="{75296900-6D4F-4D74-9CE0-C92A13E82878}" type="slidenum">
              <a:rPr lang="en-CH" smtClean="0"/>
              <a:t>16</a:t>
            </a:fld>
            <a:endParaRPr lang="en-CH"/>
          </a:p>
        </p:txBody>
      </p:sp>
      <p:sp>
        <p:nvSpPr>
          <p:cNvPr id="7" name="Title 2">
            <a:extLst>
              <a:ext uri="{FF2B5EF4-FFF2-40B4-BE49-F238E27FC236}">
                <a16:creationId xmlns:a16="http://schemas.microsoft.com/office/drawing/2014/main" id="{C1C011E0-D15C-568D-8450-F4F55171FA5D}"/>
              </a:ext>
            </a:extLst>
          </p:cNvPr>
          <p:cNvSpPr txBox="1">
            <a:spLocks/>
          </p:cNvSpPr>
          <p:nvPr/>
        </p:nvSpPr>
        <p:spPr>
          <a:xfrm>
            <a:off x="540040" y="330941"/>
            <a:ext cx="11045502" cy="700194"/>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4000" dirty="0" err="1">
                <a:latin typeface="Arial" panose="020B0604020202020204" pitchFamily="34" charset="0"/>
                <a:cs typeface="Arial" panose="020B0604020202020204" pitchFamily="34" charset="0"/>
              </a:rPr>
              <a:t>nEDM</a:t>
            </a:r>
            <a:r>
              <a:rPr lang="en-US" sz="4000" dirty="0">
                <a:latin typeface="Arial" panose="020B0604020202020204" pitchFamily="34" charset="0"/>
                <a:cs typeface="Arial" panose="020B0604020202020204" pitchFamily="34" charset="0"/>
              </a:rPr>
              <a:t> vs n2EDM</a:t>
            </a:r>
          </a:p>
        </p:txBody>
      </p:sp>
      <p:sp>
        <p:nvSpPr>
          <p:cNvPr id="3" name="TextBox 2">
            <a:extLst>
              <a:ext uri="{FF2B5EF4-FFF2-40B4-BE49-F238E27FC236}">
                <a16:creationId xmlns:a16="http://schemas.microsoft.com/office/drawing/2014/main" id="{75F77202-B8E1-6548-2208-A2DFE90CC631}"/>
              </a:ext>
            </a:extLst>
          </p:cNvPr>
          <p:cNvSpPr txBox="1"/>
          <p:nvPr/>
        </p:nvSpPr>
        <p:spPr>
          <a:xfrm>
            <a:off x="1450941" y="1520785"/>
            <a:ext cx="3733015" cy="3477875"/>
          </a:xfrm>
          <a:prstGeom prst="rect">
            <a:avLst/>
          </a:prstGeom>
          <a:noFill/>
        </p:spPr>
        <p:txBody>
          <a:bodyPr wrap="square" rtlCol="0">
            <a:spAutoFit/>
          </a:bodyPr>
          <a:lstStyle/>
          <a:p>
            <a:r>
              <a:rPr lang="en-US" sz="2200" b="1" dirty="0" err="1"/>
              <a:t>nEDM</a:t>
            </a:r>
            <a:r>
              <a:rPr lang="en-US" sz="2200" b="1" dirty="0"/>
              <a:t> experiment at PSI</a:t>
            </a:r>
          </a:p>
          <a:p>
            <a:endParaRPr lang="en-US" sz="2200" dirty="0"/>
          </a:p>
          <a:p>
            <a:pPr marL="285750" indent="-285750">
              <a:buFont typeface="Arial" panose="020B0604020202020204" pitchFamily="34" charset="0"/>
              <a:buChar char="•"/>
            </a:pPr>
            <a:r>
              <a:rPr lang="en-US" sz="2200" dirty="0"/>
              <a:t>15.000 neutrons every 300 s</a:t>
            </a:r>
          </a:p>
          <a:p>
            <a:pPr marL="285750" indent="-285750">
              <a:buFont typeface="Arial" panose="020B0604020202020204" pitchFamily="34" charset="0"/>
              <a:buChar char="•"/>
            </a:pPr>
            <a:endParaRPr lang="en-US" sz="2200" dirty="0"/>
          </a:p>
          <a:p>
            <a:pPr marL="285750" indent="-285750">
              <a:buFont typeface="Arial" panose="020B0604020202020204" pitchFamily="34" charset="0"/>
              <a:buChar char="•"/>
            </a:pPr>
            <a:r>
              <a:rPr lang="en-US" sz="2200" dirty="0"/>
              <a:t>One precession chamber of 47 cm diameter</a:t>
            </a:r>
          </a:p>
          <a:p>
            <a:endParaRPr lang="en-US" sz="2200" dirty="0"/>
          </a:p>
          <a:p>
            <a:pPr marL="285750" indent="-285750">
              <a:buFont typeface="Arial" panose="020B0604020202020204" pitchFamily="34" charset="0"/>
              <a:buChar char="•"/>
            </a:pPr>
            <a:r>
              <a:rPr lang="en-US" sz="2200" dirty="0"/>
              <a:t>4 MuMetal layers shield</a:t>
            </a:r>
          </a:p>
          <a:p>
            <a:pPr marL="285750" indent="-285750">
              <a:buFont typeface="Arial" panose="020B0604020202020204" pitchFamily="34" charset="0"/>
              <a:buChar char="•"/>
            </a:pPr>
            <a:endParaRPr lang="en-US" sz="2200" dirty="0"/>
          </a:p>
          <a:p>
            <a:pPr marL="285750" indent="-285750">
              <a:buFont typeface="Arial" panose="020B0604020202020204" pitchFamily="34" charset="0"/>
              <a:buChar char="•"/>
            </a:pPr>
            <a:r>
              <a:rPr lang="en-US" sz="2200" dirty="0"/>
              <a:t>15 Cesium magnetometers</a:t>
            </a:r>
            <a:endParaRPr lang="en-CH" sz="2200" dirty="0"/>
          </a:p>
        </p:txBody>
      </p:sp>
      <p:sp>
        <p:nvSpPr>
          <p:cNvPr id="9" name="TextBox 8">
            <a:extLst>
              <a:ext uri="{FF2B5EF4-FFF2-40B4-BE49-F238E27FC236}">
                <a16:creationId xmlns:a16="http://schemas.microsoft.com/office/drawing/2014/main" id="{AC297D57-30BB-76BE-E70D-982F727C978F}"/>
              </a:ext>
            </a:extLst>
          </p:cNvPr>
          <p:cNvSpPr txBox="1"/>
          <p:nvPr/>
        </p:nvSpPr>
        <p:spPr>
          <a:xfrm>
            <a:off x="6744092" y="1520785"/>
            <a:ext cx="4143867" cy="3477875"/>
          </a:xfrm>
          <a:prstGeom prst="rect">
            <a:avLst/>
          </a:prstGeom>
          <a:noFill/>
        </p:spPr>
        <p:txBody>
          <a:bodyPr wrap="square" rtlCol="0">
            <a:spAutoFit/>
          </a:bodyPr>
          <a:lstStyle/>
          <a:p>
            <a:r>
              <a:rPr lang="en-US" sz="2200" b="1" dirty="0"/>
              <a:t>n2EDM experiment at PSI</a:t>
            </a:r>
          </a:p>
          <a:p>
            <a:pPr marL="285750" indent="-285750">
              <a:buFont typeface="Arial" panose="020B0604020202020204" pitchFamily="34" charset="0"/>
              <a:buChar char="•"/>
            </a:pPr>
            <a:endParaRPr lang="en-US" sz="2200" b="1" dirty="0"/>
          </a:p>
          <a:p>
            <a:pPr marL="285750" indent="-285750">
              <a:buFont typeface="Arial" panose="020B0604020202020204" pitchFamily="34" charset="0"/>
              <a:buChar char="•"/>
            </a:pPr>
            <a:r>
              <a:rPr lang="en-US" sz="2200" dirty="0"/>
              <a:t>121.000 neutrons every 300 s</a:t>
            </a:r>
          </a:p>
          <a:p>
            <a:pPr marL="285750" indent="-285750">
              <a:buFont typeface="Arial" panose="020B0604020202020204" pitchFamily="34" charset="0"/>
              <a:buChar char="•"/>
            </a:pPr>
            <a:endParaRPr lang="en-US" sz="2200" dirty="0"/>
          </a:p>
          <a:p>
            <a:pPr marL="285750" indent="-285750">
              <a:buFont typeface="Arial" panose="020B0604020202020204" pitchFamily="34" charset="0"/>
              <a:buChar char="•"/>
            </a:pPr>
            <a:r>
              <a:rPr lang="en-US" sz="2200" dirty="0"/>
              <a:t>Double precession chamber of 80 cm diameter</a:t>
            </a:r>
          </a:p>
          <a:p>
            <a:pPr marL="285750" indent="-285750">
              <a:buFont typeface="Arial" panose="020B0604020202020204" pitchFamily="34" charset="0"/>
              <a:buChar char="•"/>
            </a:pPr>
            <a:endParaRPr lang="en-US" sz="2200" dirty="0"/>
          </a:p>
          <a:p>
            <a:pPr marL="285750" indent="-285750">
              <a:buFont typeface="Arial" panose="020B0604020202020204" pitchFamily="34" charset="0"/>
              <a:buChar char="•"/>
            </a:pPr>
            <a:r>
              <a:rPr lang="en-US" sz="2200" dirty="0"/>
              <a:t>6 MuMetal layers</a:t>
            </a:r>
          </a:p>
          <a:p>
            <a:pPr marL="285750" indent="-285750">
              <a:buFont typeface="Arial" panose="020B0604020202020204" pitchFamily="34" charset="0"/>
              <a:buChar char="•"/>
            </a:pPr>
            <a:endParaRPr lang="en-US" sz="2200" dirty="0"/>
          </a:p>
          <a:p>
            <a:pPr marL="285750" indent="-285750">
              <a:buFont typeface="Arial" panose="020B0604020202020204" pitchFamily="34" charset="0"/>
              <a:buChar char="•"/>
            </a:pPr>
            <a:r>
              <a:rPr lang="en-US" sz="2200" dirty="0"/>
              <a:t>112 Cesium magnetometers</a:t>
            </a:r>
            <a:endParaRPr lang="en-CH" sz="2200" dirty="0"/>
          </a:p>
        </p:txBody>
      </p:sp>
    </p:spTree>
    <p:extLst>
      <p:ext uri="{BB962C8B-B14F-4D97-AF65-F5344CB8AC3E}">
        <p14:creationId xmlns:p14="http://schemas.microsoft.com/office/powerpoint/2010/main" val="382597262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43DFEF57-3D01-213E-5381-AB79A8E3B2DD}"/>
              </a:ext>
            </a:extLst>
          </p:cNvPr>
          <p:cNvSpPr>
            <a:spLocks noGrp="1"/>
          </p:cNvSpPr>
          <p:nvPr>
            <p:ph type="dt" sz="half" idx="10"/>
          </p:nvPr>
        </p:nvSpPr>
        <p:spPr/>
        <p:txBody>
          <a:bodyPr/>
          <a:lstStyle/>
          <a:p>
            <a:r>
              <a:rPr lang="en-CH"/>
              <a:t>30/06/2022</a:t>
            </a:r>
          </a:p>
        </p:txBody>
      </p:sp>
      <p:sp>
        <p:nvSpPr>
          <p:cNvPr id="5" name="Footer Placeholder 4">
            <a:extLst>
              <a:ext uri="{FF2B5EF4-FFF2-40B4-BE49-F238E27FC236}">
                <a16:creationId xmlns:a16="http://schemas.microsoft.com/office/drawing/2014/main" id="{06297AE2-5134-2D50-9E4E-E655A7D14472}"/>
              </a:ext>
            </a:extLst>
          </p:cNvPr>
          <p:cNvSpPr>
            <a:spLocks noGrp="1"/>
          </p:cNvSpPr>
          <p:nvPr>
            <p:ph type="ftr" sz="quarter" idx="11"/>
          </p:nvPr>
        </p:nvSpPr>
        <p:spPr/>
        <p:txBody>
          <a:bodyPr/>
          <a:lstStyle/>
          <a:p>
            <a:r>
              <a:rPr lang="de-DE"/>
              <a:t>Anastasio Fratangelo - SPS 2022</a:t>
            </a:r>
            <a:endParaRPr lang="en-CH"/>
          </a:p>
        </p:txBody>
      </p:sp>
      <p:sp>
        <p:nvSpPr>
          <p:cNvPr id="6" name="Slide Number Placeholder 5">
            <a:extLst>
              <a:ext uri="{FF2B5EF4-FFF2-40B4-BE49-F238E27FC236}">
                <a16:creationId xmlns:a16="http://schemas.microsoft.com/office/drawing/2014/main" id="{CCBBDF7F-3D42-27A9-9DDC-AAB4616AA98D}"/>
              </a:ext>
            </a:extLst>
          </p:cNvPr>
          <p:cNvSpPr>
            <a:spLocks noGrp="1"/>
          </p:cNvSpPr>
          <p:nvPr>
            <p:ph type="sldNum" sz="quarter" idx="12"/>
          </p:nvPr>
        </p:nvSpPr>
        <p:spPr/>
        <p:txBody>
          <a:bodyPr/>
          <a:lstStyle/>
          <a:p>
            <a:fld id="{75296900-6D4F-4D74-9CE0-C92A13E82878}" type="slidenum">
              <a:rPr lang="en-CH" smtClean="0"/>
              <a:t>17</a:t>
            </a:fld>
            <a:endParaRPr lang="en-CH"/>
          </a:p>
        </p:txBody>
      </p:sp>
      <p:sp>
        <p:nvSpPr>
          <p:cNvPr id="7" name="Title 2">
            <a:extLst>
              <a:ext uri="{FF2B5EF4-FFF2-40B4-BE49-F238E27FC236}">
                <a16:creationId xmlns:a16="http://schemas.microsoft.com/office/drawing/2014/main" id="{9D906A5C-7EE3-F2E0-2EBB-D59D0C7ED670}"/>
              </a:ext>
            </a:extLst>
          </p:cNvPr>
          <p:cNvSpPr>
            <a:spLocks noGrp="1"/>
          </p:cNvSpPr>
          <p:nvPr>
            <p:ph type="title"/>
          </p:nvPr>
        </p:nvSpPr>
        <p:spPr>
          <a:xfrm>
            <a:off x="540040" y="330941"/>
            <a:ext cx="9234275" cy="700194"/>
          </a:xfrm>
        </p:spPr>
        <p:txBody>
          <a:bodyPr>
            <a:normAutofit/>
          </a:bodyPr>
          <a:lstStyle/>
          <a:p>
            <a:r>
              <a:rPr lang="en-US" sz="4000" dirty="0">
                <a:latin typeface="Arial" panose="020B0604020202020204" pitchFamily="34" charset="0"/>
                <a:cs typeface="Arial" panose="020B0604020202020204" pitchFamily="34" charset="0"/>
              </a:rPr>
              <a:t>Measurement schematic</a:t>
            </a:r>
            <a:endParaRPr lang="en-CH" sz="4000" dirty="0">
              <a:latin typeface="Arial" panose="020B0604020202020204" pitchFamily="34" charset="0"/>
              <a:cs typeface="Arial" panose="020B0604020202020204" pitchFamily="34" charset="0"/>
            </a:endParaRPr>
          </a:p>
        </p:txBody>
      </p:sp>
      <p:pic>
        <p:nvPicPr>
          <p:cNvPr id="9" name="Picture 8" descr="Diagram&#10;&#10;Description automatically generated">
            <a:extLst>
              <a:ext uri="{FF2B5EF4-FFF2-40B4-BE49-F238E27FC236}">
                <a16:creationId xmlns:a16="http://schemas.microsoft.com/office/drawing/2014/main" id="{D27E13EF-8E45-BB28-15A0-90A497A9AF2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677107" y="1199814"/>
            <a:ext cx="4855025" cy="3751610"/>
          </a:xfrm>
          <a:prstGeom prst="rect">
            <a:avLst/>
          </a:prstGeom>
        </p:spPr>
      </p:pic>
      <p:pic>
        <p:nvPicPr>
          <p:cNvPr id="11" name="Picture 10" descr="Diagram&#10;&#10;Description automatically generated with low confidence">
            <a:extLst>
              <a:ext uri="{FF2B5EF4-FFF2-40B4-BE49-F238E27FC236}">
                <a16:creationId xmlns:a16="http://schemas.microsoft.com/office/drawing/2014/main" id="{DF62072B-5510-3E90-2EB3-83469DC0C67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87449" y="1615128"/>
            <a:ext cx="5857335" cy="2625797"/>
          </a:xfrm>
          <a:prstGeom prst="rect">
            <a:avLst/>
          </a:prstGeom>
        </p:spPr>
      </p:pic>
      <p:sp>
        <p:nvSpPr>
          <p:cNvPr id="12" name="TextBox 11">
            <a:extLst>
              <a:ext uri="{FF2B5EF4-FFF2-40B4-BE49-F238E27FC236}">
                <a16:creationId xmlns:a16="http://schemas.microsoft.com/office/drawing/2014/main" id="{5AF51649-5D98-B7FA-530F-C75597ACEA4E}"/>
              </a:ext>
            </a:extLst>
          </p:cNvPr>
          <p:cNvSpPr txBox="1"/>
          <p:nvPr/>
        </p:nvSpPr>
        <p:spPr>
          <a:xfrm>
            <a:off x="1110673" y="5126026"/>
            <a:ext cx="3616602" cy="923330"/>
          </a:xfrm>
          <a:prstGeom prst="rect">
            <a:avLst/>
          </a:prstGeom>
          <a:noFill/>
        </p:spPr>
        <p:txBody>
          <a:bodyPr wrap="square" rtlCol="0">
            <a:spAutoFit/>
          </a:bodyPr>
          <a:lstStyle/>
          <a:p>
            <a:r>
              <a:rPr lang="en-US" b="1" dirty="0"/>
              <a:t>Step 1</a:t>
            </a:r>
            <a:r>
              <a:rPr lang="en-US" dirty="0"/>
              <a:t>: filling the precession chambers with UCNs and applying the Ramsey’s technique</a:t>
            </a:r>
            <a:endParaRPr lang="en-CH" dirty="0"/>
          </a:p>
        </p:txBody>
      </p:sp>
      <p:sp>
        <p:nvSpPr>
          <p:cNvPr id="13" name="TextBox 12">
            <a:extLst>
              <a:ext uri="{FF2B5EF4-FFF2-40B4-BE49-F238E27FC236}">
                <a16:creationId xmlns:a16="http://schemas.microsoft.com/office/drawing/2014/main" id="{7CC0FA73-15F4-2671-770F-B61DF36A678F}"/>
              </a:ext>
            </a:extLst>
          </p:cNvPr>
          <p:cNvSpPr txBox="1"/>
          <p:nvPr/>
        </p:nvSpPr>
        <p:spPr>
          <a:xfrm>
            <a:off x="6677107" y="5120103"/>
            <a:ext cx="4170218" cy="646331"/>
          </a:xfrm>
          <a:prstGeom prst="rect">
            <a:avLst/>
          </a:prstGeom>
          <a:noFill/>
        </p:spPr>
        <p:txBody>
          <a:bodyPr wrap="square" rtlCol="0">
            <a:spAutoFit/>
          </a:bodyPr>
          <a:lstStyle/>
          <a:p>
            <a:r>
              <a:rPr lang="en-US" b="1" dirty="0"/>
              <a:t>Step 2</a:t>
            </a:r>
            <a:r>
              <a:rPr lang="en-US" dirty="0"/>
              <a:t>: emptying the precession chambers and detect the neutrons in each spin state</a:t>
            </a:r>
            <a:endParaRPr lang="en-CH" dirty="0"/>
          </a:p>
        </p:txBody>
      </p:sp>
    </p:spTree>
    <p:extLst>
      <p:ext uri="{BB962C8B-B14F-4D97-AF65-F5344CB8AC3E}">
        <p14:creationId xmlns:p14="http://schemas.microsoft.com/office/powerpoint/2010/main" val="219438138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542692DE-264E-B1A8-8778-6B8B1082D7AB}"/>
              </a:ext>
            </a:extLst>
          </p:cNvPr>
          <p:cNvSpPr>
            <a:spLocks noGrp="1"/>
          </p:cNvSpPr>
          <p:nvPr>
            <p:ph type="dt" sz="half" idx="10"/>
          </p:nvPr>
        </p:nvSpPr>
        <p:spPr/>
        <p:txBody>
          <a:bodyPr/>
          <a:lstStyle/>
          <a:p>
            <a:r>
              <a:rPr lang="en-CH" dirty="0"/>
              <a:t>30/06/2022</a:t>
            </a:r>
          </a:p>
        </p:txBody>
      </p:sp>
      <p:sp>
        <p:nvSpPr>
          <p:cNvPr id="5" name="Footer Placeholder 4">
            <a:extLst>
              <a:ext uri="{FF2B5EF4-FFF2-40B4-BE49-F238E27FC236}">
                <a16:creationId xmlns:a16="http://schemas.microsoft.com/office/drawing/2014/main" id="{1BD95973-850B-CA38-A0E7-61EFC473E759}"/>
              </a:ext>
            </a:extLst>
          </p:cNvPr>
          <p:cNvSpPr>
            <a:spLocks noGrp="1"/>
          </p:cNvSpPr>
          <p:nvPr>
            <p:ph type="ftr" sz="quarter" idx="11"/>
          </p:nvPr>
        </p:nvSpPr>
        <p:spPr/>
        <p:txBody>
          <a:bodyPr/>
          <a:lstStyle/>
          <a:p>
            <a:r>
              <a:rPr lang="de-DE"/>
              <a:t>Anastasio Fratangelo - SPS 2022</a:t>
            </a:r>
            <a:endParaRPr lang="en-CH"/>
          </a:p>
        </p:txBody>
      </p:sp>
      <p:sp>
        <p:nvSpPr>
          <p:cNvPr id="6" name="Slide Number Placeholder 5">
            <a:extLst>
              <a:ext uri="{FF2B5EF4-FFF2-40B4-BE49-F238E27FC236}">
                <a16:creationId xmlns:a16="http://schemas.microsoft.com/office/drawing/2014/main" id="{292B9C24-9D92-C5B6-FFAF-1CD7BCCFD5DB}"/>
              </a:ext>
            </a:extLst>
          </p:cNvPr>
          <p:cNvSpPr>
            <a:spLocks noGrp="1"/>
          </p:cNvSpPr>
          <p:nvPr>
            <p:ph type="sldNum" sz="quarter" idx="12"/>
          </p:nvPr>
        </p:nvSpPr>
        <p:spPr/>
        <p:txBody>
          <a:bodyPr/>
          <a:lstStyle/>
          <a:p>
            <a:fld id="{75296900-6D4F-4D74-9CE0-C92A13E82878}" type="slidenum">
              <a:rPr lang="en-CH" smtClean="0"/>
              <a:t>18</a:t>
            </a:fld>
            <a:endParaRPr lang="en-CH"/>
          </a:p>
        </p:txBody>
      </p:sp>
      <p:sp>
        <p:nvSpPr>
          <p:cNvPr id="7" name="Title 2">
            <a:extLst>
              <a:ext uri="{FF2B5EF4-FFF2-40B4-BE49-F238E27FC236}">
                <a16:creationId xmlns:a16="http://schemas.microsoft.com/office/drawing/2014/main" id="{C1C011E0-D15C-568D-8450-F4F55171FA5D}"/>
              </a:ext>
            </a:extLst>
          </p:cNvPr>
          <p:cNvSpPr txBox="1">
            <a:spLocks/>
          </p:cNvSpPr>
          <p:nvPr/>
        </p:nvSpPr>
        <p:spPr>
          <a:xfrm>
            <a:off x="540040" y="330941"/>
            <a:ext cx="9234275" cy="700194"/>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4000" dirty="0">
                <a:latin typeface="Arial" panose="020B0604020202020204" pitchFamily="34" charset="0"/>
                <a:cs typeface="Arial" panose="020B0604020202020204" pitchFamily="34" charset="0"/>
              </a:rPr>
              <a:t>Sequence of data (</a:t>
            </a:r>
            <a:r>
              <a:rPr lang="en-US" sz="4000" dirty="0" err="1">
                <a:latin typeface="Arial" panose="020B0604020202020204" pitchFamily="34" charset="0"/>
                <a:cs typeface="Arial" panose="020B0604020202020204" pitchFamily="34" charset="0"/>
              </a:rPr>
              <a:t>nEDM</a:t>
            </a:r>
            <a:r>
              <a:rPr lang="en-US" sz="4000" dirty="0">
                <a:latin typeface="Arial" panose="020B0604020202020204" pitchFamily="34" charset="0"/>
                <a:cs typeface="Arial" panose="020B0604020202020204" pitchFamily="34" charset="0"/>
              </a:rPr>
              <a:t>)</a:t>
            </a:r>
            <a:endParaRPr lang="en-CH" sz="4000" dirty="0">
              <a:latin typeface="Arial" panose="020B0604020202020204" pitchFamily="34" charset="0"/>
              <a:cs typeface="Arial" panose="020B0604020202020204" pitchFamily="34" charset="0"/>
            </a:endParaRPr>
          </a:p>
        </p:txBody>
      </p:sp>
      <p:pic>
        <p:nvPicPr>
          <p:cNvPr id="3" name="Picture 2" descr="Chart&#10;&#10;Description automatically generated">
            <a:extLst>
              <a:ext uri="{FF2B5EF4-FFF2-40B4-BE49-F238E27FC236}">
                <a16:creationId xmlns:a16="http://schemas.microsoft.com/office/drawing/2014/main" id="{5946EAD7-0A7F-2D3B-98CF-3EEE0B268A4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100253" y="1174311"/>
            <a:ext cx="6026330" cy="4900334"/>
          </a:xfrm>
          <a:prstGeom prst="rect">
            <a:avLst/>
          </a:prstGeom>
        </p:spPr>
      </p:pic>
    </p:spTree>
    <p:extLst>
      <p:ext uri="{BB962C8B-B14F-4D97-AF65-F5344CB8AC3E}">
        <p14:creationId xmlns:p14="http://schemas.microsoft.com/office/powerpoint/2010/main" val="342866528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542692DE-264E-B1A8-8778-6B8B1082D7AB}"/>
              </a:ext>
            </a:extLst>
          </p:cNvPr>
          <p:cNvSpPr>
            <a:spLocks noGrp="1"/>
          </p:cNvSpPr>
          <p:nvPr>
            <p:ph type="dt" sz="half" idx="10"/>
          </p:nvPr>
        </p:nvSpPr>
        <p:spPr/>
        <p:txBody>
          <a:bodyPr/>
          <a:lstStyle/>
          <a:p>
            <a:r>
              <a:rPr lang="en-CH"/>
              <a:t>30/06/2022</a:t>
            </a:r>
          </a:p>
        </p:txBody>
      </p:sp>
      <p:sp>
        <p:nvSpPr>
          <p:cNvPr id="5" name="Footer Placeholder 4">
            <a:extLst>
              <a:ext uri="{FF2B5EF4-FFF2-40B4-BE49-F238E27FC236}">
                <a16:creationId xmlns:a16="http://schemas.microsoft.com/office/drawing/2014/main" id="{1BD95973-850B-CA38-A0E7-61EFC473E759}"/>
              </a:ext>
            </a:extLst>
          </p:cNvPr>
          <p:cNvSpPr>
            <a:spLocks noGrp="1"/>
          </p:cNvSpPr>
          <p:nvPr>
            <p:ph type="ftr" sz="quarter" idx="11"/>
          </p:nvPr>
        </p:nvSpPr>
        <p:spPr/>
        <p:txBody>
          <a:bodyPr/>
          <a:lstStyle/>
          <a:p>
            <a:r>
              <a:rPr lang="de-DE"/>
              <a:t>Anastasio Fratangelo - SPS 2022</a:t>
            </a:r>
            <a:endParaRPr lang="en-CH"/>
          </a:p>
        </p:txBody>
      </p:sp>
      <p:sp>
        <p:nvSpPr>
          <p:cNvPr id="6" name="Slide Number Placeholder 5">
            <a:extLst>
              <a:ext uri="{FF2B5EF4-FFF2-40B4-BE49-F238E27FC236}">
                <a16:creationId xmlns:a16="http://schemas.microsoft.com/office/drawing/2014/main" id="{292B9C24-9D92-C5B6-FFAF-1CD7BCCFD5DB}"/>
              </a:ext>
            </a:extLst>
          </p:cNvPr>
          <p:cNvSpPr>
            <a:spLocks noGrp="1"/>
          </p:cNvSpPr>
          <p:nvPr>
            <p:ph type="sldNum" sz="quarter" idx="12"/>
          </p:nvPr>
        </p:nvSpPr>
        <p:spPr/>
        <p:txBody>
          <a:bodyPr/>
          <a:lstStyle/>
          <a:p>
            <a:fld id="{75296900-6D4F-4D74-9CE0-C92A13E82878}" type="slidenum">
              <a:rPr lang="en-CH" smtClean="0"/>
              <a:t>19</a:t>
            </a:fld>
            <a:endParaRPr lang="en-CH"/>
          </a:p>
        </p:txBody>
      </p:sp>
      <p:sp>
        <p:nvSpPr>
          <p:cNvPr id="7" name="Title 2">
            <a:extLst>
              <a:ext uri="{FF2B5EF4-FFF2-40B4-BE49-F238E27FC236}">
                <a16:creationId xmlns:a16="http://schemas.microsoft.com/office/drawing/2014/main" id="{38FB599F-41D2-B15F-7C9F-D1AF6E6D7DC0}"/>
              </a:ext>
            </a:extLst>
          </p:cNvPr>
          <p:cNvSpPr>
            <a:spLocks noGrp="1"/>
          </p:cNvSpPr>
          <p:nvPr>
            <p:ph type="title"/>
          </p:nvPr>
        </p:nvSpPr>
        <p:spPr>
          <a:xfrm>
            <a:off x="540040" y="330941"/>
            <a:ext cx="9234275" cy="700194"/>
          </a:xfrm>
        </p:spPr>
        <p:txBody>
          <a:bodyPr>
            <a:normAutofit/>
          </a:bodyPr>
          <a:lstStyle/>
          <a:p>
            <a:r>
              <a:rPr lang="en-US" sz="4000" dirty="0">
                <a:latin typeface="Arial" panose="020B0604020202020204" pitchFamily="34" charset="0"/>
                <a:cs typeface="Arial" panose="020B0604020202020204" pitchFamily="34" charset="0"/>
              </a:rPr>
              <a:t>Vacuum vessel</a:t>
            </a:r>
            <a:endParaRPr lang="en-CH" sz="4000" dirty="0">
              <a:latin typeface="Arial" panose="020B0604020202020204" pitchFamily="34" charset="0"/>
              <a:cs typeface="Arial" panose="020B0604020202020204" pitchFamily="34" charset="0"/>
            </a:endParaRPr>
          </a:p>
        </p:txBody>
      </p:sp>
      <p:pic>
        <p:nvPicPr>
          <p:cNvPr id="14" name="Picture 13" descr="A picture containing miller&#10;&#10;Description automatically generated">
            <a:extLst>
              <a:ext uri="{FF2B5EF4-FFF2-40B4-BE49-F238E27FC236}">
                <a16:creationId xmlns:a16="http://schemas.microsoft.com/office/drawing/2014/main" id="{52220712-DBFE-712F-ECDD-85E53A7987FB}"/>
              </a:ext>
            </a:extLst>
          </p:cNvPr>
          <p:cNvPicPr>
            <a:picLocks noChangeAspect="1"/>
          </p:cNvPicPr>
          <p:nvPr/>
        </p:nvPicPr>
        <p:blipFill rotWithShape="1">
          <a:blip r:embed="rId3">
            <a:extLst>
              <a:ext uri="{28A0092B-C50C-407E-A947-70E740481C1C}">
                <a14:useLocalDpi xmlns:a14="http://schemas.microsoft.com/office/drawing/2010/main" val="0"/>
              </a:ext>
            </a:extLst>
          </a:blip>
          <a:srcRect l="4807" t="3769" r="8540" b="10880"/>
          <a:stretch/>
        </p:blipFill>
        <p:spPr>
          <a:xfrm>
            <a:off x="2433686" y="1031135"/>
            <a:ext cx="7324627" cy="4952633"/>
          </a:xfrm>
          <a:prstGeom prst="rect">
            <a:avLst/>
          </a:prstGeom>
        </p:spPr>
      </p:pic>
    </p:spTree>
    <p:extLst>
      <p:ext uri="{BB962C8B-B14F-4D97-AF65-F5344CB8AC3E}">
        <p14:creationId xmlns:p14="http://schemas.microsoft.com/office/powerpoint/2010/main" val="336841471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C7D01238-5AA8-82E3-82C5-B860F50AFBB2}"/>
              </a:ext>
            </a:extLst>
          </p:cNvPr>
          <p:cNvSpPr>
            <a:spLocks noGrp="1"/>
          </p:cNvSpPr>
          <p:nvPr>
            <p:ph type="dt" sz="half" idx="10"/>
          </p:nvPr>
        </p:nvSpPr>
        <p:spPr/>
        <p:txBody>
          <a:bodyPr/>
          <a:lstStyle/>
          <a:p>
            <a:r>
              <a:rPr lang="en-CH"/>
              <a:t>30/06/2022</a:t>
            </a:r>
          </a:p>
        </p:txBody>
      </p:sp>
      <p:sp>
        <p:nvSpPr>
          <p:cNvPr id="5" name="Footer Placeholder 4">
            <a:extLst>
              <a:ext uri="{FF2B5EF4-FFF2-40B4-BE49-F238E27FC236}">
                <a16:creationId xmlns:a16="http://schemas.microsoft.com/office/drawing/2014/main" id="{70A2D3F5-8063-DCA3-6EC6-3D663CF4AA5C}"/>
              </a:ext>
            </a:extLst>
          </p:cNvPr>
          <p:cNvSpPr>
            <a:spLocks noGrp="1"/>
          </p:cNvSpPr>
          <p:nvPr>
            <p:ph type="ftr" sz="quarter" idx="11"/>
          </p:nvPr>
        </p:nvSpPr>
        <p:spPr/>
        <p:txBody>
          <a:bodyPr/>
          <a:lstStyle/>
          <a:p>
            <a:r>
              <a:rPr lang="de-DE"/>
              <a:t>Anastasio Fratangelo - SPS 2022</a:t>
            </a:r>
            <a:endParaRPr lang="en-CH"/>
          </a:p>
        </p:txBody>
      </p:sp>
      <p:sp>
        <p:nvSpPr>
          <p:cNvPr id="6" name="Slide Number Placeholder 5">
            <a:extLst>
              <a:ext uri="{FF2B5EF4-FFF2-40B4-BE49-F238E27FC236}">
                <a16:creationId xmlns:a16="http://schemas.microsoft.com/office/drawing/2014/main" id="{72BD3A7B-0918-8CE5-9624-14F60AEC1C12}"/>
              </a:ext>
            </a:extLst>
          </p:cNvPr>
          <p:cNvSpPr>
            <a:spLocks noGrp="1"/>
          </p:cNvSpPr>
          <p:nvPr>
            <p:ph type="sldNum" sz="quarter" idx="12"/>
          </p:nvPr>
        </p:nvSpPr>
        <p:spPr/>
        <p:txBody>
          <a:bodyPr/>
          <a:lstStyle/>
          <a:p>
            <a:fld id="{75296900-6D4F-4D74-9CE0-C92A13E82878}" type="slidenum">
              <a:rPr lang="en-CH" smtClean="0"/>
              <a:t>2</a:t>
            </a:fld>
            <a:endParaRPr lang="en-CH"/>
          </a:p>
        </p:txBody>
      </p:sp>
      <p:sp>
        <p:nvSpPr>
          <p:cNvPr id="7" name="Title 2">
            <a:extLst>
              <a:ext uri="{FF2B5EF4-FFF2-40B4-BE49-F238E27FC236}">
                <a16:creationId xmlns:a16="http://schemas.microsoft.com/office/drawing/2014/main" id="{8DF357EB-DD9A-8DAB-A116-B8B204546321}"/>
              </a:ext>
            </a:extLst>
          </p:cNvPr>
          <p:cNvSpPr>
            <a:spLocks noGrp="1"/>
          </p:cNvSpPr>
          <p:nvPr>
            <p:ph type="title"/>
          </p:nvPr>
        </p:nvSpPr>
        <p:spPr>
          <a:xfrm>
            <a:off x="540040" y="330941"/>
            <a:ext cx="11651960" cy="700194"/>
          </a:xfrm>
        </p:spPr>
        <p:txBody>
          <a:bodyPr>
            <a:noAutofit/>
          </a:bodyPr>
          <a:lstStyle/>
          <a:p>
            <a:r>
              <a:rPr lang="en-US" sz="3600" dirty="0">
                <a:latin typeface="Arial" panose="020B0604020202020204" pitchFamily="34" charset="0"/>
                <a:cs typeface="Arial" panose="020B0604020202020204" pitchFamily="34" charset="0"/>
              </a:rPr>
              <a:t>Why measure the neutron Electric Dipole Moment?</a:t>
            </a:r>
            <a:endParaRPr lang="en-CH" sz="3600" dirty="0">
              <a:latin typeface="Arial" panose="020B0604020202020204" pitchFamily="34" charset="0"/>
              <a:cs typeface="Arial" panose="020B0604020202020204" pitchFamily="34" charset="0"/>
            </a:endParaRPr>
          </a:p>
        </p:txBody>
      </p:sp>
      <p:sp>
        <p:nvSpPr>
          <p:cNvPr id="8" name="Content Placeholder 3">
            <a:extLst>
              <a:ext uri="{FF2B5EF4-FFF2-40B4-BE49-F238E27FC236}">
                <a16:creationId xmlns:a16="http://schemas.microsoft.com/office/drawing/2014/main" id="{7378F99A-E08D-DE0C-BA8E-A74720B8A013}"/>
              </a:ext>
            </a:extLst>
          </p:cNvPr>
          <p:cNvSpPr>
            <a:spLocks noGrp="1"/>
          </p:cNvSpPr>
          <p:nvPr>
            <p:ph idx="1"/>
          </p:nvPr>
        </p:nvSpPr>
        <p:spPr>
          <a:xfrm>
            <a:off x="540041" y="1605614"/>
            <a:ext cx="11123224" cy="5246200"/>
          </a:xfrm>
        </p:spPr>
        <p:txBody>
          <a:bodyPr>
            <a:normAutofit/>
          </a:bodyPr>
          <a:lstStyle/>
          <a:p>
            <a:pPr marL="0" indent="0">
              <a:buNone/>
            </a:pPr>
            <a:endParaRPr lang="en-US" sz="2000" dirty="0"/>
          </a:p>
          <a:p>
            <a:pPr marL="0" indent="0">
              <a:buNone/>
            </a:pPr>
            <a:r>
              <a:rPr lang="en-US" sz="2000" dirty="0"/>
              <a:t>An Electric Dipole Moment (</a:t>
            </a:r>
            <a:r>
              <a:rPr lang="en-US" sz="2000" b="1" dirty="0">
                <a:solidFill>
                  <a:srgbClr val="0070C0"/>
                </a:solidFill>
              </a:rPr>
              <a:t>EDM</a:t>
            </a:r>
            <a:r>
              <a:rPr lang="en-US" sz="2000" dirty="0"/>
              <a:t>) of the neutron:</a:t>
            </a:r>
          </a:p>
          <a:p>
            <a:r>
              <a:rPr lang="en-US" sz="2000" dirty="0"/>
              <a:t>violates the </a:t>
            </a:r>
            <a:r>
              <a:rPr lang="en-US" sz="2000" b="1" dirty="0">
                <a:solidFill>
                  <a:schemeClr val="accent6"/>
                </a:solidFill>
              </a:rPr>
              <a:t>Time-reversal </a:t>
            </a:r>
            <a:r>
              <a:rPr lang="en-US" sz="2000" dirty="0"/>
              <a:t>(</a:t>
            </a:r>
            <a:r>
              <a:rPr lang="en-US" sz="2000" b="1" dirty="0">
                <a:solidFill>
                  <a:schemeClr val="accent6"/>
                </a:solidFill>
              </a:rPr>
              <a:t>T</a:t>
            </a:r>
            <a:r>
              <a:rPr lang="en-US" sz="2000" dirty="0"/>
              <a:t>) symmetry </a:t>
            </a:r>
          </a:p>
          <a:p>
            <a:r>
              <a:rPr lang="en-US" sz="2000" dirty="0"/>
              <a:t>assuming </a:t>
            </a:r>
            <a:r>
              <a:rPr lang="en-US" sz="2000" b="1" dirty="0"/>
              <a:t>CPT conservation</a:t>
            </a:r>
            <a:r>
              <a:rPr lang="en-US" sz="2000" dirty="0"/>
              <a:t>, it follows the </a:t>
            </a:r>
            <a:r>
              <a:rPr lang="en-US" sz="2000" b="1" dirty="0">
                <a:solidFill>
                  <a:srgbClr val="C00000"/>
                </a:solidFill>
              </a:rPr>
              <a:t>CP violation</a:t>
            </a:r>
            <a:r>
              <a:rPr lang="en-US" sz="2000" dirty="0"/>
              <a:t> </a:t>
            </a:r>
          </a:p>
          <a:p>
            <a:pPr marL="0" indent="0">
              <a:buNone/>
            </a:pPr>
            <a:endParaRPr lang="en-US" sz="2000" b="1" dirty="0"/>
          </a:p>
          <a:p>
            <a:pPr marL="0" indent="0">
              <a:buNone/>
            </a:pPr>
            <a:endParaRPr lang="en-US" sz="2000" b="1" dirty="0"/>
          </a:p>
          <a:p>
            <a:pPr marL="0" indent="0">
              <a:buNone/>
            </a:pPr>
            <a:r>
              <a:rPr lang="en-US" sz="2000" dirty="0"/>
              <a:t>Implications:</a:t>
            </a:r>
          </a:p>
          <a:p>
            <a:pPr marL="0" indent="0">
              <a:buNone/>
            </a:pPr>
            <a:r>
              <a:rPr lang="en-US" sz="2000" dirty="0"/>
              <a:t>New sources of CP violation are required to understand the </a:t>
            </a:r>
            <a:r>
              <a:rPr lang="en-US" sz="2000" b="1" dirty="0"/>
              <a:t>Baryon asymmetry</a:t>
            </a:r>
            <a:r>
              <a:rPr lang="en-US" sz="2000" dirty="0"/>
              <a:t> in the Universe    (Sakharov conditions) </a:t>
            </a:r>
          </a:p>
          <a:p>
            <a:pPr marL="0" indent="0">
              <a:buNone/>
            </a:pPr>
            <a:endParaRPr lang="en-US" sz="2000" dirty="0"/>
          </a:p>
          <a:p>
            <a:pPr marL="0" indent="0">
              <a:buNone/>
            </a:pPr>
            <a:endParaRPr lang="en-US" sz="2000" dirty="0"/>
          </a:p>
        </p:txBody>
      </p:sp>
      <p:grpSp>
        <p:nvGrpSpPr>
          <p:cNvPr id="2" name="Group 1">
            <a:extLst>
              <a:ext uri="{FF2B5EF4-FFF2-40B4-BE49-F238E27FC236}">
                <a16:creationId xmlns:a16="http://schemas.microsoft.com/office/drawing/2014/main" id="{466EFA2E-B988-3888-0A0A-4095BCCCFD6E}"/>
              </a:ext>
            </a:extLst>
          </p:cNvPr>
          <p:cNvGrpSpPr/>
          <p:nvPr/>
        </p:nvGrpSpPr>
        <p:grpSpPr>
          <a:xfrm>
            <a:off x="7129128" y="1752437"/>
            <a:ext cx="4386350" cy="1688508"/>
            <a:chOff x="7216213" y="1703814"/>
            <a:chExt cx="4386350" cy="1688508"/>
          </a:xfrm>
        </p:grpSpPr>
        <p:pic>
          <p:nvPicPr>
            <p:cNvPr id="9" name="Picture 8" descr="A picture containing text, clipart&#10;&#10;Description automatically generated">
              <a:extLst>
                <a:ext uri="{FF2B5EF4-FFF2-40B4-BE49-F238E27FC236}">
                  <a16:creationId xmlns:a16="http://schemas.microsoft.com/office/drawing/2014/main" id="{F7E87DE5-4BD9-B313-EEBD-BB9D8412CCF5}"/>
                </a:ext>
              </a:extLst>
            </p:cNvPr>
            <p:cNvPicPr>
              <a:picLocks noChangeAspect="1"/>
            </p:cNvPicPr>
            <p:nvPr/>
          </p:nvPicPr>
          <p:blipFill rotWithShape="1">
            <a:blip r:embed="rId3">
              <a:extLst>
                <a:ext uri="{28A0092B-C50C-407E-A947-70E740481C1C}">
                  <a14:useLocalDpi xmlns:a14="http://schemas.microsoft.com/office/drawing/2010/main" val="0"/>
                </a:ext>
              </a:extLst>
            </a:blip>
            <a:srcRect l="40353" t="9881" r="37295" b="17426"/>
            <a:stretch/>
          </p:blipFill>
          <p:spPr>
            <a:xfrm>
              <a:off x="7216213" y="1703814"/>
              <a:ext cx="1334279" cy="1334279"/>
            </a:xfrm>
            <a:prstGeom prst="rect">
              <a:avLst/>
            </a:prstGeom>
          </p:spPr>
        </p:pic>
        <p:sp>
          <p:nvSpPr>
            <p:cNvPr id="10" name="Arrow: Left-Right 9">
              <a:extLst>
                <a:ext uri="{FF2B5EF4-FFF2-40B4-BE49-F238E27FC236}">
                  <a16:creationId xmlns:a16="http://schemas.microsoft.com/office/drawing/2014/main" id="{DF3D3707-D773-4DE6-36D6-7B9E1F506C4A}"/>
                </a:ext>
              </a:extLst>
            </p:cNvPr>
            <p:cNvSpPr/>
            <p:nvPr/>
          </p:nvSpPr>
          <p:spPr>
            <a:xfrm>
              <a:off x="8660934" y="2289344"/>
              <a:ext cx="1334279" cy="664830"/>
            </a:xfrm>
            <a:prstGeom prst="leftRightArrow">
              <a:avLst/>
            </a:prstGeom>
            <a:ln/>
          </p:spPr>
          <p:style>
            <a:lnRef idx="1">
              <a:schemeClr val="accent6"/>
            </a:lnRef>
            <a:fillRef idx="2">
              <a:schemeClr val="accent6"/>
            </a:fillRef>
            <a:effectRef idx="1">
              <a:schemeClr val="accent6"/>
            </a:effectRef>
            <a:fontRef idx="minor">
              <a:schemeClr val="dk1"/>
            </a:fontRef>
          </p:style>
          <p:txBody>
            <a:bodyPr rtlCol="0" anchor="ctr"/>
            <a:lstStyle/>
            <a:p>
              <a:pPr algn="ctr"/>
              <a:endParaRPr lang="en-CH">
                <a:solidFill>
                  <a:schemeClr val="tx1"/>
                </a:solidFill>
              </a:endParaRPr>
            </a:p>
          </p:txBody>
        </p:sp>
        <p:sp>
          <p:nvSpPr>
            <p:cNvPr id="11" name="TextBox 10">
              <a:extLst>
                <a:ext uri="{FF2B5EF4-FFF2-40B4-BE49-F238E27FC236}">
                  <a16:creationId xmlns:a16="http://schemas.microsoft.com/office/drawing/2014/main" id="{ACD2EABC-FD96-04CD-E511-F49526E446EB}"/>
                </a:ext>
              </a:extLst>
            </p:cNvPr>
            <p:cNvSpPr txBox="1"/>
            <p:nvPr/>
          </p:nvSpPr>
          <p:spPr>
            <a:xfrm>
              <a:off x="9181591" y="2742531"/>
              <a:ext cx="292963" cy="369332"/>
            </a:xfrm>
            <a:prstGeom prst="rect">
              <a:avLst/>
            </a:prstGeom>
            <a:noFill/>
          </p:spPr>
          <p:txBody>
            <a:bodyPr wrap="square" rtlCol="0">
              <a:spAutoFit/>
            </a:bodyPr>
            <a:lstStyle/>
            <a:p>
              <a:r>
                <a:rPr lang="en-US" b="1" dirty="0">
                  <a:solidFill>
                    <a:schemeClr val="accent6"/>
                  </a:solidFill>
                </a:rPr>
                <a:t>T</a:t>
              </a:r>
              <a:endParaRPr lang="en-CH" b="1" dirty="0">
                <a:solidFill>
                  <a:schemeClr val="accent6"/>
                </a:solidFill>
              </a:endParaRPr>
            </a:p>
          </p:txBody>
        </p:sp>
        <p:sp>
          <p:nvSpPr>
            <p:cNvPr id="12" name="TextBox 11">
              <a:extLst>
                <a:ext uri="{FF2B5EF4-FFF2-40B4-BE49-F238E27FC236}">
                  <a16:creationId xmlns:a16="http://schemas.microsoft.com/office/drawing/2014/main" id="{1E3516C0-C5AD-DA57-8E40-88A488FD6779}"/>
                </a:ext>
              </a:extLst>
            </p:cNvPr>
            <p:cNvSpPr txBox="1"/>
            <p:nvPr/>
          </p:nvSpPr>
          <p:spPr>
            <a:xfrm>
              <a:off x="8160211" y="2927197"/>
              <a:ext cx="292963" cy="369332"/>
            </a:xfrm>
            <a:prstGeom prst="rect">
              <a:avLst/>
            </a:prstGeom>
            <a:noFill/>
          </p:spPr>
          <p:txBody>
            <a:bodyPr wrap="square" rtlCol="0">
              <a:spAutoFit/>
            </a:bodyPr>
            <a:lstStyle/>
            <a:p>
              <a:r>
                <a:rPr lang="en-US" b="1" dirty="0">
                  <a:solidFill>
                    <a:srgbClr val="7030A0"/>
                  </a:solidFill>
                </a:rPr>
                <a:t>B</a:t>
              </a:r>
              <a:endParaRPr lang="en-CH" b="1" dirty="0">
                <a:solidFill>
                  <a:srgbClr val="7030A0"/>
                </a:solidFill>
              </a:endParaRPr>
            </a:p>
          </p:txBody>
        </p:sp>
        <p:sp>
          <p:nvSpPr>
            <p:cNvPr id="13" name="TextBox 12">
              <a:extLst>
                <a:ext uri="{FF2B5EF4-FFF2-40B4-BE49-F238E27FC236}">
                  <a16:creationId xmlns:a16="http://schemas.microsoft.com/office/drawing/2014/main" id="{C210963E-A1EA-CBEF-C757-251288F785E1}"/>
                </a:ext>
              </a:extLst>
            </p:cNvPr>
            <p:cNvSpPr txBox="1"/>
            <p:nvPr/>
          </p:nvSpPr>
          <p:spPr>
            <a:xfrm>
              <a:off x="7270391" y="2927197"/>
              <a:ext cx="292963" cy="369332"/>
            </a:xfrm>
            <a:prstGeom prst="rect">
              <a:avLst/>
            </a:prstGeom>
            <a:noFill/>
          </p:spPr>
          <p:txBody>
            <a:bodyPr wrap="square" rtlCol="0">
              <a:spAutoFit/>
            </a:bodyPr>
            <a:lstStyle/>
            <a:p>
              <a:r>
                <a:rPr lang="en-US" b="1" dirty="0">
                  <a:solidFill>
                    <a:srgbClr val="FF0000"/>
                  </a:solidFill>
                </a:rPr>
                <a:t>E</a:t>
              </a:r>
              <a:endParaRPr lang="en-CH" b="1" dirty="0">
                <a:solidFill>
                  <a:srgbClr val="FF0000"/>
                </a:solidFill>
              </a:endParaRPr>
            </a:p>
          </p:txBody>
        </p:sp>
        <p:pic>
          <p:nvPicPr>
            <p:cNvPr id="14" name="Picture 13" descr="A picture containing text, clipart&#10;&#10;Description automatically generated">
              <a:extLst>
                <a:ext uri="{FF2B5EF4-FFF2-40B4-BE49-F238E27FC236}">
                  <a16:creationId xmlns:a16="http://schemas.microsoft.com/office/drawing/2014/main" id="{51F1BFE9-D745-57C4-0A45-E8DA2F8924E7}"/>
                </a:ext>
              </a:extLst>
            </p:cNvPr>
            <p:cNvPicPr>
              <a:picLocks noChangeAspect="1"/>
            </p:cNvPicPr>
            <p:nvPr/>
          </p:nvPicPr>
          <p:blipFill rotWithShape="1">
            <a:blip r:embed="rId3">
              <a:extLst>
                <a:ext uri="{28A0092B-C50C-407E-A947-70E740481C1C}">
                  <a14:useLocalDpi xmlns:a14="http://schemas.microsoft.com/office/drawing/2010/main" val="0"/>
                </a:ext>
              </a:extLst>
            </a:blip>
            <a:srcRect l="2486" t="9716" r="74209" b="17591"/>
            <a:stretch/>
          </p:blipFill>
          <p:spPr>
            <a:xfrm>
              <a:off x="10202971" y="1777584"/>
              <a:ext cx="1399592" cy="1334279"/>
            </a:xfrm>
            <a:prstGeom prst="rect">
              <a:avLst/>
            </a:prstGeom>
          </p:spPr>
        </p:pic>
        <p:sp>
          <p:nvSpPr>
            <p:cNvPr id="15" name="TextBox 14">
              <a:extLst>
                <a:ext uri="{FF2B5EF4-FFF2-40B4-BE49-F238E27FC236}">
                  <a16:creationId xmlns:a16="http://schemas.microsoft.com/office/drawing/2014/main" id="{91E679EA-9144-511A-C4A1-325020B66C60}"/>
                </a:ext>
              </a:extLst>
            </p:cNvPr>
            <p:cNvSpPr txBox="1"/>
            <p:nvPr/>
          </p:nvSpPr>
          <p:spPr>
            <a:xfrm>
              <a:off x="11195301" y="3022990"/>
              <a:ext cx="292963" cy="369332"/>
            </a:xfrm>
            <a:prstGeom prst="rect">
              <a:avLst/>
            </a:prstGeom>
            <a:noFill/>
          </p:spPr>
          <p:txBody>
            <a:bodyPr wrap="square" rtlCol="0">
              <a:spAutoFit/>
            </a:bodyPr>
            <a:lstStyle/>
            <a:p>
              <a:r>
                <a:rPr lang="en-US" b="1" dirty="0">
                  <a:solidFill>
                    <a:srgbClr val="7030A0"/>
                  </a:solidFill>
                </a:rPr>
                <a:t>B</a:t>
              </a:r>
              <a:endParaRPr lang="en-CH" b="1" dirty="0">
                <a:solidFill>
                  <a:srgbClr val="7030A0"/>
                </a:solidFill>
              </a:endParaRPr>
            </a:p>
          </p:txBody>
        </p:sp>
        <p:sp>
          <p:nvSpPr>
            <p:cNvPr id="16" name="TextBox 15">
              <a:extLst>
                <a:ext uri="{FF2B5EF4-FFF2-40B4-BE49-F238E27FC236}">
                  <a16:creationId xmlns:a16="http://schemas.microsoft.com/office/drawing/2014/main" id="{7898B805-09C9-6BE4-0D51-F44D78C352E2}"/>
                </a:ext>
              </a:extLst>
            </p:cNvPr>
            <p:cNvSpPr txBox="1"/>
            <p:nvPr/>
          </p:nvSpPr>
          <p:spPr>
            <a:xfrm>
              <a:off x="10305481" y="3022990"/>
              <a:ext cx="292963" cy="369332"/>
            </a:xfrm>
            <a:prstGeom prst="rect">
              <a:avLst/>
            </a:prstGeom>
            <a:noFill/>
          </p:spPr>
          <p:txBody>
            <a:bodyPr wrap="square" rtlCol="0">
              <a:spAutoFit/>
            </a:bodyPr>
            <a:lstStyle/>
            <a:p>
              <a:r>
                <a:rPr lang="en-US" b="1" dirty="0">
                  <a:solidFill>
                    <a:srgbClr val="FF0000"/>
                  </a:solidFill>
                </a:rPr>
                <a:t>E</a:t>
              </a:r>
              <a:endParaRPr lang="en-CH" b="1" dirty="0">
                <a:solidFill>
                  <a:srgbClr val="FF0000"/>
                </a:solidFill>
              </a:endParaRPr>
            </a:p>
          </p:txBody>
        </p:sp>
      </p:grpSp>
    </p:spTree>
    <p:extLst>
      <p:ext uri="{BB962C8B-B14F-4D97-AF65-F5344CB8AC3E}">
        <p14:creationId xmlns:p14="http://schemas.microsoft.com/office/powerpoint/2010/main" val="329669619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542692DE-264E-B1A8-8778-6B8B1082D7AB}"/>
              </a:ext>
            </a:extLst>
          </p:cNvPr>
          <p:cNvSpPr>
            <a:spLocks noGrp="1"/>
          </p:cNvSpPr>
          <p:nvPr>
            <p:ph type="dt" sz="half" idx="10"/>
          </p:nvPr>
        </p:nvSpPr>
        <p:spPr/>
        <p:txBody>
          <a:bodyPr/>
          <a:lstStyle/>
          <a:p>
            <a:r>
              <a:rPr lang="en-CH" dirty="0"/>
              <a:t>30/06/2022</a:t>
            </a:r>
          </a:p>
        </p:txBody>
      </p:sp>
      <p:sp>
        <p:nvSpPr>
          <p:cNvPr id="5" name="Footer Placeholder 4">
            <a:extLst>
              <a:ext uri="{FF2B5EF4-FFF2-40B4-BE49-F238E27FC236}">
                <a16:creationId xmlns:a16="http://schemas.microsoft.com/office/drawing/2014/main" id="{1BD95973-850B-CA38-A0E7-61EFC473E759}"/>
              </a:ext>
            </a:extLst>
          </p:cNvPr>
          <p:cNvSpPr>
            <a:spLocks noGrp="1"/>
          </p:cNvSpPr>
          <p:nvPr>
            <p:ph type="ftr" sz="quarter" idx="11"/>
          </p:nvPr>
        </p:nvSpPr>
        <p:spPr/>
        <p:txBody>
          <a:bodyPr/>
          <a:lstStyle/>
          <a:p>
            <a:r>
              <a:rPr lang="de-DE"/>
              <a:t>Anastasio Fratangelo - SPS 2022</a:t>
            </a:r>
            <a:endParaRPr lang="en-CH"/>
          </a:p>
        </p:txBody>
      </p:sp>
      <p:sp>
        <p:nvSpPr>
          <p:cNvPr id="6" name="Slide Number Placeholder 5">
            <a:extLst>
              <a:ext uri="{FF2B5EF4-FFF2-40B4-BE49-F238E27FC236}">
                <a16:creationId xmlns:a16="http://schemas.microsoft.com/office/drawing/2014/main" id="{292B9C24-9D92-C5B6-FFAF-1CD7BCCFD5DB}"/>
              </a:ext>
            </a:extLst>
          </p:cNvPr>
          <p:cNvSpPr>
            <a:spLocks noGrp="1"/>
          </p:cNvSpPr>
          <p:nvPr>
            <p:ph type="sldNum" sz="quarter" idx="12"/>
          </p:nvPr>
        </p:nvSpPr>
        <p:spPr/>
        <p:txBody>
          <a:bodyPr/>
          <a:lstStyle/>
          <a:p>
            <a:fld id="{75296900-6D4F-4D74-9CE0-C92A13E82878}" type="slidenum">
              <a:rPr lang="en-CH" smtClean="0"/>
              <a:t>20</a:t>
            </a:fld>
            <a:endParaRPr lang="en-CH"/>
          </a:p>
        </p:txBody>
      </p:sp>
      <p:sp>
        <p:nvSpPr>
          <p:cNvPr id="7" name="Title 2">
            <a:extLst>
              <a:ext uri="{FF2B5EF4-FFF2-40B4-BE49-F238E27FC236}">
                <a16:creationId xmlns:a16="http://schemas.microsoft.com/office/drawing/2014/main" id="{C1C011E0-D15C-568D-8450-F4F55171FA5D}"/>
              </a:ext>
            </a:extLst>
          </p:cNvPr>
          <p:cNvSpPr txBox="1">
            <a:spLocks/>
          </p:cNvSpPr>
          <p:nvPr/>
        </p:nvSpPr>
        <p:spPr>
          <a:xfrm>
            <a:off x="540040" y="330941"/>
            <a:ext cx="9234275" cy="700194"/>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4000" dirty="0">
                <a:latin typeface="Arial" panose="020B0604020202020204" pitchFamily="34" charset="0"/>
                <a:cs typeface="Arial" panose="020B0604020202020204" pitchFamily="34" charset="0"/>
              </a:rPr>
              <a:t>Electrodes</a:t>
            </a:r>
          </a:p>
        </p:txBody>
      </p:sp>
    </p:spTree>
    <p:extLst>
      <p:ext uri="{BB962C8B-B14F-4D97-AF65-F5344CB8AC3E}">
        <p14:creationId xmlns:p14="http://schemas.microsoft.com/office/powerpoint/2010/main" val="68783654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BF3358-01FA-F776-2554-9B661EB265C8}"/>
              </a:ext>
            </a:extLst>
          </p:cNvPr>
          <p:cNvSpPr>
            <a:spLocks noGrp="1"/>
          </p:cNvSpPr>
          <p:nvPr>
            <p:ph type="title"/>
          </p:nvPr>
        </p:nvSpPr>
        <p:spPr/>
        <p:txBody>
          <a:bodyPr/>
          <a:lstStyle/>
          <a:p>
            <a:endParaRPr lang="en-CH"/>
          </a:p>
        </p:txBody>
      </p:sp>
      <p:sp>
        <p:nvSpPr>
          <p:cNvPr id="3" name="Content Placeholder 2">
            <a:extLst>
              <a:ext uri="{FF2B5EF4-FFF2-40B4-BE49-F238E27FC236}">
                <a16:creationId xmlns:a16="http://schemas.microsoft.com/office/drawing/2014/main" id="{4D42702B-ADCF-9596-4D50-3AF4A16855F9}"/>
              </a:ext>
            </a:extLst>
          </p:cNvPr>
          <p:cNvSpPr>
            <a:spLocks noGrp="1"/>
          </p:cNvSpPr>
          <p:nvPr>
            <p:ph idx="1"/>
          </p:nvPr>
        </p:nvSpPr>
        <p:spPr/>
        <p:txBody>
          <a:bodyPr/>
          <a:lstStyle/>
          <a:p>
            <a:endParaRPr lang="en-CH"/>
          </a:p>
        </p:txBody>
      </p:sp>
      <p:sp>
        <p:nvSpPr>
          <p:cNvPr id="4" name="Date Placeholder 3">
            <a:extLst>
              <a:ext uri="{FF2B5EF4-FFF2-40B4-BE49-F238E27FC236}">
                <a16:creationId xmlns:a16="http://schemas.microsoft.com/office/drawing/2014/main" id="{542692DE-264E-B1A8-8778-6B8B1082D7AB}"/>
              </a:ext>
            </a:extLst>
          </p:cNvPr>
          <p:cNvSpPr>
            <a:spLocks noGrp="1"/>
          </p:cNvSpPr>
          <p:nvPr>
            <p:ph type="dt" sz="half" idx="10"/>
          </p:nvPr>
        </p:nvSpPr>
        <p:spPr/>
        <p:txBody>
          <a:bodyPr/>
          <a:lstStyle/>
          <a:p>
            <a:r>
              <a:rPr lang="en-CH"/>
              <a:t>30/06/2022</a:t>
            </a:r>
          </a:p>
        </p:txBody>
      </p:sp>
      <p:sp>
        <p:nvSpPr>
          <p:cNvPr id="5" name="Footer Placeholder 4">
            <a:extLst>
              <a:ext uri="{FF2B5EF4-FFF2-40B4-BE49-F238E27FC236}">
                <a16:creationId xmlns:a16="http://schemas.microsoft.com/office/drawing/2014/main" id="{1BD95973-850B-CA38-A0E7-61EFC473E759}"/>
              </a:ext>
            </a:extLst>
          </p:cNvPr>
          <p:cNvSpPr>
            <a:spLocks noGrp="1"/>
          </p:cNvSpPr>
          <p:nvPr>
            <p:ph type="ftr" sz="quarter" idx="11"/>
          </p:nvPr>
        </p:nvSpPr>
        <p:spPr/>
        <p:txBody>
          <a:bodyPr/>
          <a:lstStyle/>
          <a:p>
            <a:r>
              <a:rPr lang="de-DE"/>
              <a:t>Anastasio Fratangelo - SPS 2022</a:t>
            </a:r>
            <a:endParaRPr lang="en-CH"/>
          </a:p>
        </p:txBody>
      </p:sp>
      <p:sp>
        <p:nvSpPr>
          <p:cNvPr id="6" name="Slide Number Placeholder 5">
            <a:extLst>
              <a:ext uri="{FF2B5EF4-FFF2-40B4-BE49-F238E27FC236}">
                <a16:creationId xmlns:a16="http://schemas.microsoft.com/office/drawing/2014/main" id="{292B9C24-9D92-C5B6-FFAF-1CD7BCCFD5DB}"/>
              </a:ext>
            </a:extLst>
          </p:cNvPr>
          <p:cNvSpPr>
            <a:spLocks noGrp="1"/>
          </p:cNvSpPr>
          <p:nvPr>
            <p:ph type="sldNum" sz="quarter" idx="12"/>
          </p:nvPr>
        </p:nvSpPr>
        <p:spPr/>
        <p:txBody>
          <a:bodyPr/>
          <a:lstStyle/>
          <a:p>
            <a:fld id="{75296900-6D4F-4D74-9CE0-C92A13E82878}" type="slidenum">
              <a:rPr lang="en-CH" smtClean="0"/>
              <a:t>21</a:t>
            </a:fld>
            <a:endParaRPr lang="en-CH"/>
          </a:p>
        </p:txBody>
      </p:sp>
    </p:spTree>
    <p:extLst>
      <p:ext uri="{BB962C8B-B14F-4D97-AF65-F5344CB8AC3E}">
        <p14:creationId xmlns:p14="http://schemas.microsoft.com/office/powerpoint/2010/main" val="421326117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BF3358-01FA-F776-2554-9B661EB265C8}"/>
              </a:ext>
            </a:extLst>
          </p:cNvPr>
          <p:cNvSpPr>
            <a:spLocks noGrp="1"/>
          </p:cNvSpPr>
          <p:nvPr>
            <p:ph type="title"/>
          </p:nvPr>
        </p:nvSpPr>
        <p:spPr/>
        <p:txBody>
          <a:bodyPr/>
          <a:lstStyle/>
          <a:p>
            <a:endParaRPr lang="en-CH"/>
          </a:p>
        </p:txBody>
      </p:sp>
      <p:sp>
        <p:nvSpPr>
          <p:cNvPr id="3" name="Content Placeholder 2">
            <a:extLst>
              <a:ext uri="{FF2B5EF4-FFF2-40B4-BE49-F238E27FC236}">
                <a16:creationId xmlns:a16="http://schemas.microsoft.com/office/drawing/2014/main" id="{4D42702B-ADCF-9596-4D50-3AF4A16855F9}"/>
              </a:ext>
            </a:extLst>
          </p:cNvPr>
          <p:cNvSpPr>
            <a:spLocks noGrp="1"/>
          </p:cNvSpPr>
          <p:nvPr>
            <p:ph idx="1"/>
          </p:nvPr>
        </p:nvSpPr>
        <p:spPr/>
        <p:txBody>
          <a:bodyPr/>
          <a:lstStyle/>
          <a:p>
            <a:endParaRPr lang="en-CH"/>
          </a:p>
        </p:txBody>
      </p:sp>
      <p:sp>
        <p:nvSpPr>
          <p:cNvPr id="4" name="Date Placeholder 3">
            <a:extLst>
              <a:ext uri="{FF2B5EF4-FFF2-40B4-BE49-F238E27FC236}">
                <a16:creationId xmlns:a16="http://schemas.microsoft.com/office/drawing/2014/main" id="{542692DE-264E-B1A8-8778-6B8B1082D7AB}"/>
              </a:ext>
            </a:extLst>
          </p:cNvPr>
          <p:cNvSpPr>
            <a:spLocks noGrp="1"/>
          </p:cNvSpPr>
          <p:nvPr>
            <p:ph type="dt" sz="half" idx="10"/>
          </p:nvPr>
        </p:nvSpPr>
        <p:spPr/>
        <p:txBody>
          <a:bodyPr/>
          <a:lstStyle/>
          <a:p>
            <a:r>
              <a:rPr lang="en-CH"/>
              <a:t>30/06/2022</a:t>
            </a:r>
          </a:p>
        </p:txBody>
      </p:sp>
      <p:sp>
        <p:nvSpPr>
          <p:cNvPr id="5" name="Footer Placeholder 4">
            <a:extLst>
              <a:ext uri="{FF2B5EF4-FFF2-40B4-BE49-F238E27FC236}">
                <a16:creationId xmlns:a16="http://schemas.microsoft.com/office/drawing/2014/main" id="{1BD95973-850B-CA38-A0E7-61EFC473E759}"/>
              </a:ext>
            </a:extLst>
          </p:cNvPr>
          <p:cNvSpPr>
            <a:spLocks noGrp="1"/>
          </p:cNvSpPr>
          <p:nvPr>
            <p:ph type="ftr" sz="quarter" idx="11"/>
          </p:nvPr>
        </p:nvSpPr>
        <p:spPr/>
        <p:txBody>
          <a:bodyPr/>
          <a:lstStyle/>
          <a:p>
            <a:r>
              <a:rPr lang="de-DE"/>
              <a:t>Anastasio Fratangelo - SPS 2022</a:t>
            </a:r>
            <a:endParaRPr lang="en-CH"/>
          </a:p>
        </p:txBody>
      </p:sp>
      <p:sp>
        <p:nvSpPr>
          <p:cNvPr id="6" name="Slide Number Placeholder 5">
            <a:extLst>
              <a:ext uri="{FF2B5EF4-FFF2-40B4-BE49-F238E27FC236}">
                <a16:creationId xmlns:a16="http://schemas.microsoft.com/office/drawing/2014/main" id="{292B9C24-9D92-C5B6-FFAF-1CD7BCCFD5DB}"/>
              </a:ext>
            </a:extLst>
          </p:cNvPr>
          <p:cNvSpPr>
            <a:spLocks noGrp="1"/>
          </p:cNvSpPr>
          <p:nvPr>
            <p:ph type="sldNum" sz="quarter" idx="12"/>
          </p:nvPr>
        </p:nvSpPr>
        <p:spPr/>
        <p:txBody>
          <a:bodyPr/>
          <a:lstStyle/>
          <a:p>
            <a:fld id="{75296900-6D4F-4D74-9CE0-C92A13E82878}" type="slidenum">
              <a:rPr lang="en-CH" smtClean="0"/>
              <a:t>22</a:t>
            </a:fld>
            <a:endParaRPr lang="en-CH"/>
          </a:p>
        </p:txBody>
      </p:sp>
    </p:spTree>
    <p:extLst>
      <p:ext uri="{BB962C8B-B14F-4D97-AF65-F5344CB8AC3E}">
        <p14:creationId xmlns:p14="http://schemas.microsoft.com/office/powerpoint/2010/main" val="283794664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BF3358-01FA-F776-2554-9B661EB265C8}"/>
              </a:ext>
            </a:extLst>
          </p:cNvPr>
          <p:cNvSpPr>
            <a:spLocks noGrp="1"/>
          </p:cNvSpPr>
          <p:nvPr>
            <p:ph type="title"/>
          </p:nvPr>
        </p:nvSpPr>
        <p:spPr/>
        <p:txBody>
          <a:bodyPr/>
          <a:lstStyle/>
          <a:p>
            <a:endParaRPr lang="en-CH"/>
          </a:p>
        </p:txBody>
      </p:sp>
      <p:sp>
        <p:nvSpPr>
          <p:cNvPr id="3" name="Content Placeholder 2">
            <a:extLst>
              <a:ext uri="{FF2B5EF4-FFF2-40B4-BE49-F238E27FC236}">
                <a16:creationId xmlns:a16="http://schemas.microsoft.com/office/drawing/2014/main" id="{4D42702B-ADCF-9596-4D50-3AF4A16855F9}"/>
              </a:ext>
            </a:extLst>
          </p:cNvPr>
          <p:cNvSpPr>
            <a:spLocks noGrp="1"/>
          </p:cNvSpPr>
          <p:nvPr>
            <p:ph idx="1"/>
          </p:nvPr>
        </p:nvSpPr>
        <p:spPr/>
        <p:txBody>
          <a:bodyPr/>
          <a:lstStyle/>
          <a:p>
            <a:endParaRPr lang="en-CH"/>
          </a:p>
        </p:txBody>
      </p:sp>
      <p:sp>
        <p:nvSpPr>
          <p:cNvPr id="4" name="Date Placeholder 3">
            <a:extLst>
              <a:ext uri="{FF2B5EF4-FFF2-40B4-BE49-F238E27FC236}">
                <a16:creationId xmlns:a16="http://schemas.microsoft.com/office/drawing/2014/main" id="{542692DE-264E-B1A8-8778-6B8B1082D7AB}"/>
              </a:ext>
            </a:extLst>
          </p:cNvPr>
          <p:cNvSpPr>
            <a:spLocks noGrp="1"/>
          </p:cNvSpPr>
          <p:nvPr>
            <p:ph type="dt" sz="half" idx="10"/>
          </p:nvPr>
        </p:nvSpPr>
        <p:spPr/>
        <p:txBody>
          <a:bodyPr/>
          <a:lstStyle/>
          <a:p>
            <a:r>
              <a:rPr lang="en-CH"/>
              <a:t>30/06/2022</a:t>
            </a:r>
          </a:p>
        </p:txBody>
      </p:sp>
      <p:sp>
        <p:nvSpPr>
          <p:cNvPr id="5" name="Footer Placeholder 4">
            <a:extLst>
              <a:ext uri="{FF2B5EF4-FFF2-40B4-BE49-F238E27FC236}">
                <a16:creationId xmlns:a16="http://schemas.microsoft.com/office/drawing/2014/main" id="{1BD95973-850B-CA38-A0E7-61EFC473E759}"/>
              </a:ext>
            </a:extLst>
          </p:cNvPr>
          <p:cNvSpPr>
            <a:spLocks noGrp="1"/>
          </p:cNvSpPr>
          <p:nvPr>
            <p:ph type="ftr" sz="quarter" idx="11"/>
          </p:nvPr>
        </p:nvSpPr>
        <p:spPr/>
        <p:txBody>
          <a:bodyPr/>
          <a:lstStyle/>
          <a:p>
            <a:r>
              <a:rPr lang="de-DE"/>
              <a:t>Anastasio Fratangelo - SPS 2022</a:t>
            </a:r>
            <a:endParaRPr lang="en-CH"/>
          </a:p>
        </p:txBody>
      </p:sp>
      <p:sp>
        <p:nvSpPr>
          <p:cNvPr id="6" name="Slide Number Placeholder 5">
            <a:extLst>
              <a:ext uri="{FF2B5EF4-FFF2-40B4-BE49-F238E27FC236}">
                <a16:creationId xmlns:a16="http://schemas.microsoft.com/office/drawing/2014/main" id="{292B9C24-9D92-C5B6-FFAF-1CD7BCCFD5DB}"/>
              </a:ext>
            </a:extLst>
          </p:cNvPr>
          <p:cNvSpPr>
            <a:spLocks noGrp="1"/>
          </p:cNvSpPr>
          <p:nvPr>
            <p:ph type="sldNum" sz="quarter" idx="12"/>
          </p:nvPr>
        </p:nvSpPr>
        <p:spPr/>
        <p:txBody>
          <a:bodyPr/>
          <a:lstStyle/>
          <a:p>
            <a:fld id="{75296900-6D4F-4D74-9CE0-C92A13E82878}" type="slidenum">
              <a:rPr lang="en-CH" smtClean="0"/>
              <a:t>23</a:t>
            </a:fld>
            <a:endParaRPr lang="en-CH"/>
          </a:p>
        </p:txBody>
      </p:sp>
    </p:spTree>
    <p:extLst>
      <p:ext uri="{BB962C8B-B14F-4D97-AF65-F5344CB8AC3E}">
        <p14:creationId xmlns:p14="http://schemas.microsoft.com/office/powerpoint/2010/main" val="146016607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BF3358-01FA-F776-2554-9B661EB265C8}"/>
              </a:ext>
            </a:extLst>
          </p:cNvPr>
          <p:cNvSpPr>
            <a:spLocks noGrp="1"/>
          </p:cNvSpPr>
          <p:nvPr>
            <p:ph type="title"/>
          </p:nvPr>
        </p:nvSpPr>
        <p:spPr/>
        <p:txBody>
          <a:bodyPr/>
          <a:lstStyle/>
          <a:p>
            <a:endParaRPr lang="en-CH"/>
          </a:p>
        </p:txBody>
      </p:sp>
      <p:sp>
        <p:nvSpPr>
          <p:cNvPr id="3" name="Content Placeholder 2">
            <a:extLst>
              <a:ext uri="{FF2B5EF4-FFF2-40B4-BE49-F238E27FC236}">
                <a16:creationId xmlns:a16="http://schemas.microsoft.com/office/drawing/2014/main" id="{4D42702B-ADCF-9596-4D50-3AF4A16855F9}"/>
              </a:ext>
            </a:extLst>
          </p:cNvPr>
          <p:cNvSpPr>
            <a:spLocks noGrp="1"/>
          </p:cNvSpPr>
          <p:nvPr>
            <p:ph idx="1"/>
          </p:nvPr>
        </p:nvSpPr>
        <p:spPr/>
        <p:txBody>
          <a:bodyPr/>
          <a:lstStyle/>
          <a:p>
            <a:endParaRPr lang="en-CH"/>
          </a:p>
        </p:txBody>
      </p:sp>
      <p:sp>
        <p:nvSpPr>
          <p:cNvPr id="4" name="Date Placeholder 3">
            <a:extLst>
              <a:ext uri="{FF2B5EF4-FFF2-40B4-BE49-F238E27FC236}">
                <a16:creationId xmlns:a16="http://schemas.microsoft.com/office/drawing/2014/main" id="{542692DE-264E-B1A8-8778-6B8B1082D7AB}"/>
              </a:ext>
            </a:extLst>
          </p:cNvPr>
          <p:cNvSpPr>
            <a:spLocks noGrp="1"/>
          </p:cNvSpPr>
          <p:nvPr>
            <p:ph type="dt" sz="half" idx="10"/>
          </p:nvPr>
        </p:nvSpPr>
        <p:spPr/>
        <p:txBody>
          <a:bodyPr/>
          <a:lstStyle/>
          <a:p>
            <a:r>
              <a:rPr lang="en-CH"/>
              <a:t>30/06/2022</a:t>
            </a:r>
          </a:p>
        </p:txBody>
      </p:sp>
      <p:sp>
        <p:nvSpPr>
          <p:cNvPr id="5" name="Footer Placeholder 4">
            <a:extLst>
              <a:ext uri="{FF2B5EF4-FFF2-40B4-BE49-F238E27FC236}">
                <a16:creationId xmlns:a16="http://schemas.microsoft.com/office/drawing/2014/main" id="{1BD95973-850B-CA38-A0E7-61EFC473E759}"/>
              </a:ext>
            </a:extLst>
          </p:cNvPr>
          <p:cNvSpPr>
            <a:spLocks noGrp="1"/>
          </p:cNvSpPr>
          <p:nvPr>
            <p:ph type="ftr" sz="quarter" idx="11"/>
          </p:nvPr>
        </p:nvSpPr>
        <p:spPr/>
        <p:txBody>
          <a:bodyPr/>
          <a:lstStyle/>
          <a:p>
            <a:r>
              <a:rPr lang="de-DE"/>
              <a:t>Anastasio Fratangelo - SPS 2022</a:t>
            </a:r>
            <a:endParaRPr lang="en-CH"/>
          </a:p>
        </p:txBody>
      </p:sp>
      <p:sp>
        <p:nvSpPr>
          <p:cNvPr id="6" name="Slide Number Placeholder 5">
            <a:extLst>
              <a:ext uri="{FF2B5EF4-FFF2-40B4-BE49-F238E27FC236}">
                <a16:creationId xmlns:a16="http://schemas.microsoft.com/office/drawing/2014/main" id="{292B9C24-9D92-C5B6-FFAF-1CD7BCCFD5DB}"/>
              </a:ext>
            </a:extLst>
          </p:cNvPr>
          <p:cNvSpPr>
            <a:spLocks noGrp="1"/>
          </p:cNvSpPr>
          <p:nvPr>
            <p:ph type="sldNum" sz="quarter" idx="12"/>
          </p:nvPr>
        </p:nvSpPr>
        <p:spPr/>
        <p:txBody>
          <a:bodyPr/>
          <a:lstStyle/>
          <a:p>
            <a:fld id="{75296900-6D4F-4D74-9CE0-C92A13E82878}" type="slidenum">
              <a:rPr lang="en-CH" smtClean="0"/>
              <a:t>24</a:t>
            </a:fld>
            <a:endParaRPr lang="en-CH"/>
          </a:p>
        </p:txBody>
      </p:sp>
    </p:spTree>
    <p:extLst>
      <p:ext uri="{BB962C8B-B14F-4D97-AF65-F5344CB8AC3E}">
        <p14:creationId xmlns:p14="http://schemas.microsoft.com/office/powerpoint/2010/main" val="391325525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BF3358-01FA-F776-2554-9B661EB265C8}"/>
              </a:ext>
            </a:extLst>
          </p:cNvPr>
          <p:cNvSpPr>
            <a:spLocks noGrp="1"/>
          </p:cNvSpPr>
          <p:nvPr>
            <p:ph type="title"/>
          </p:nvPr>
        </p:nvSpPr>
        <p:spPr/>
        <p:txBody>
          <a:bodyPr/>
          <a:lstStyle/>
          <a:p>
            <a:endParaRPr lang="en-CH"/>
          </a:p>
        </p:txBody>
      </p:sp>
      <p:sp>
        <p:nvSpPr>
          <p:cNvPr id="3" name="Content Placeholder 2">
            <a:extLst>
              <a:ext uri="{FF2B5EF4-FFF2-40B4-BE49-F238E27FC236}">
                <a16:creationId xmlns:a16="http://schemas.microsoft.com/office/drawing/2014/main" id="{4D42702B-ADCF-9596-4D50-3AF4A16855F9}"/>
              </a:ext>
            </a:extLst>
          </p:cNvPr>
          <p:cNvSpPr>
            <a:spLocks noGrp="1"/>
          </p:cNvSpPr>
          <p:nvPr>
            <p:ph idx="1"/>
          </p:nvPr>
        </p:nvSpPr>
        <p:spPr/>
        <p:txBody>
          <a:bodyPr/>
          <a:lstStyle/>
          <a:p>
            <a:endParaRPr lang="en-CH"/>
          </a:p>
        </p:txBody>
      </p:sp>
      <p:sp>
        <p:nvSpPr>
          <p:cNvPr id="4" name="Date Placeholder 3">
            <a:extLst>
              <a:ext uri="{FF2B5EF4-FFF2-40B4-BE49-F238E27FC236}">
                <a16:creationId xmlns:a16="http://schemas.microsoft.com/office/drawing/2014/main" id="{542692DE-264E-B1A8-8778-6B8B1082D7AB}"/>
              </a:ext>
            </a:extLst>
          </p:cNvPr>
          <p:cNvSpPr>
            <a:spLocks noGrp="1"/>
          </p:cNvSpPr>
          <p:nvPr>
            <p:ph type="dt" sz="half" idx="10"/>
          </p:nvPr>
        </p:nvSpPr>
        <p:spPr/>
        <p:txBody>
          <a:bodyPr/>
          <a:lstStyle/>
          <a:p>
            <a:r>
              <a:rPr lang="en-CH"/>
              <a:t>30/06/2022</a:t>
            </a:r>
          </a:p>
        </p:txBody>
      </p:sp>
      <p:sp>
        <p:nvSpPr>
          <p:cNvPr id="5" name="Footer Placeholder 4">
            <a:extLst>
              <a:ext uri="{FF2B5EF4-FFF2-40B4-BE49-F238E27FC236}">
                <a16:creationId xmlns:a16="http://schemas.microsoft.com/office/drawing/2014/main" id="{1BD95973-850B-CA38-A0E7-61EFC473E759}"/>
              </a:ext>
            </a:extLst>
          </p:cNvPr>
          <p:cNvSpPr>
            <a:spLocks noGrp="1"/>
          </p:cNvSpPr>
          <p:nvPr>
            <p:ph type="ftr" sz="quarter" idx="11"/>
          </p:nvPr>
        </p:nvSpPr>
        <p:spPr/>
        <p:txBody>
          <a:bodyPr/>
          <a:lstStyle/>
          <a:p>
            <a:r>
              <a:rPr lang="de-DE"/>
              <a:t>Anastasio Fratangelo - SPS 2022</a:t>
            </a:r>
            <a:endParaRPr lang="en-CH"/>
          </a:p>
        </p:txBody>
      </p:sp>
      <p:sp>
        <p:nvSpPr>
          <p:cNvPr id="6" name="Slide Number Placeholder 5">
            <a:extLst>
              <a:ext uri="{FF2B5EF4-FFF2-40B4-BE49-F238E27FC236}">
                <a16:creationId xmlns:a16="http://schemas.microsoft.com/office/drawing/2014/main" id="{292B9C24-9D92-C5B6-FFAF-1CD7BCCFD5DB}"/>
              </a:ext>
            </a:extLst>
          </p:cNvPr>
          <p:cNvSpPr>
            <a:spLocks noGrp="1"/>
          </p:cNvSpPr>
          <p:nvPr>
            <p:ph type="sldNum" sz="quarter" idx="12"/>
          </p:nvPr>
        </p:nvSpPr>
        <p:spPr/>
        <p:txBody>
          <a:bodyPr/>
          <a:lstStyle/>
          <a:p>
            <a:fld id="{75296900-6D4F-4D74-9CE0-C92A13E82878}" type="slidenum">
              <a:rPr lang="en-CH" smtClean="0"/>
              <a:t>25</a:t>
            </a:fld>
            <a:endParaRPr lang="en-CH"/>
          </a:p>
        </p:txBody>
      </p:sp>
    </p:spTree>
    <p:extLst>
      <p:ext uri="{BB962C8B-B14F-4D97-AF65-F5344CB8AC3E}">
        <p14:creationId xmlns:p14="http://schemas.microsoft.com/office/powerpoint/2010/main" val="338218554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BF3358-01FA-F776-2554-9B661EB265C8}"/>
              </a:ext>
            </a:extLst>
          </p:cNvPr>
          <p:cNvSpPr>
            <a:spLocks noGrp="1"/>
          </p:cNvSpPr>
          <p:nvPr>
            <p:ph type="title"/>
          </p:nvPr>
        </p:nvSpPr>
        <p:spPr/>
        <p:txBody>
          <a:bodyPr/>
          <a:lstStyle/>
          <a:p>
            <a:endParaRPr lang="en-CH"/>
          </a:p>
        </p:txBody>
      </p:sp>
      <p:sp>
        <p:nvSpPr>
          <p:cNvPr id="3" name="Content Placeholder 2">
            <a:extLst>
              <a:ext uri="{FF2B5EF4-FFF2-40B4-BE49-F238E27FC236}">
                <a16:creationId xmlns:a16="http://schemas.microsoft.com/office/drawing/2014/main" id="{4D42702B-ADCF-9596-4D50-3AF4A16855F9}"/>
              </a:ext>
            </a:extLst>
          </p:cNvPr>
          <p:cNvSpPr>
            <a:spLocks noGrp="1"/>
          </p:cNvSpPr>
          <p:nvPr>
            <p:ph idx="1"/>
          </p:nvPr>
        </p:nvSpPr>
        <p:spPr/>
        <p:txBody>
          <a:bodyPr/>
          <a:lstStyle/>
          <a:p>
            <a:endParaRPr lang="en-CH"/>
          </a:p>
        </p:txBody>
      </p:sp>
      <p:sp>
        <p:nvSpPr>
          <p:cNvPr id="4" name="Date Placeholder 3">
            <a:extLst>
              <a:ext uri="{FF2B5EF4-FFF2-40B4-BE49-F238E27FC236}">
                <a16:creationId xmlns:a16="http://schemas.microsoft.com/office/drawing/2014/main" id="{542692DE-264E-B1A8-8778-6B8B1082D7AB}"/>
              </a:ext>
            </a:extLst>
          </p:cNvPr>
          <p:cNvSpPr>
            <a:spLocks noGrp="1"/>
          </p:cNvSpPr>
          <p:nvPr>
            <p:ph type="dt" sz="half" idx="10"/>
          </p:nvPr>
        </p:nvSpPr>
        <p:spPr/>
        <p:txBody>
          <a:bodyPr/>
          <a:lstStyle/>
          <a:p>
            <a:r>
              <a:rPr lang="en-CH"/>
              <a:t>30/06/2022</a:t>
            </a:r>
          </a:p>
        </p:txBody>
      </p:sp>
      <p:sp>
        <p:nvSpPr>
          <p:cNvPr id="5" name="Footer Placeholder 4">
            <a:extLst>
              <a:ext uri="{FF2B5EF4-FFF2-40B4-BE49-F238E27FC236}">
                <a16:creationId xmlns:a16="http://schemas.microsoft.com/office/drawing/2014/main" id="{1BD95973-850B-CA38-A0E7-61EFC473E759}"/>
              </a:ext>
            </a:extLst>
          </p:cNvPr>
          <p:cNvSpPr>
            <a:spLocks noGrp="1"/>
          </p:cNvSpPr>
          <p:nvPr>
            <p:ph type="ftr" sz="quarter" idx="11"/>
          </p:nvPr>
        </p:nvSpPr>
        <p:spPr/>
        <p:txBody>
          <a:bodyPr/>
          <a:lstStyle/>
          <a:p>
            <a:r>
              <a:rPr lang="de-DE"/>
              <a:t>Anastasio Fratangelo - SPS 2022</a:t>
            </a:r>
            <a:endParaRPr lang="en-CH"/>
          </a:p>
        </p:txBody>
      </p:sp>
      <p:sp>
        <p:nvSpPr>
          <p:cNvPr id="6" name="Slide Number Placeholder 5">
            <a:extLst>
              <a:ext uri="{FF2B5EF4-FFF2-40B4-BE49-F238E27FC236}">
                <a16:creationId xmlns:a16="http://schemas.microsoft.com/office/drawing/2014/main" id="{292B9C24-9D92-C5B6-FFAF-1CD7BCCFD5DB}"/>
              </a:ext>
            </a:extLst>
          </p:cNvPr>
          <p:cNvSpPr>
            <a:spLocks noGrp="1"/>
          </p:cNvSpPr>
          <p:nvPr>
            <p:ph type="sldNum" sz="quarter" idx="12"/>
          </p:nvPr>
        </p:nvSpPr>
        <p:spPr/>
        <p:txBody>
          <a:bodyPr/>
          <a:lstStyle/>
          <a:p>
            <a:fld id="{75296900-6D4F-4D74-9CE0-C92A13E82878}" type="slidenum">
              <a:rPr lang="en-CH" smtClean="0"/>
              <a:t>26</a:t>
            </a:fld>
            <a:endParaRPr lang="en-CH"/>
          </a:p>
        </p:txBody>
      </p:sp>
    </p:spTree>
    <p:extLst>
      <p:ext uri="{BB962C8B-B14F-4D97-AF65-F5344CB8AC3E}">
        <p14:creationId xmlns:p14="http://schemas.microsoft.com/office/powerpoint/2010/main" val="257783286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542692DE-264E-B1A8-8778-6B8B1082D7AB}"/>
              </a:ext>
            </a:extLst>
          </p:cNvPr>
          <p:cNvSpPr>
            <a:spLocks noGrp="1"/>
          </p:cNvSpPr>
          <p:nvPr>
            <p:ph type="dt" sz="half" idx="10"/>
          </p:nvPr>
        </p:nvSpPr>
        <p:spPr/>
        <p:txBody>
          <a:bodyPr/>
          <a:lstStyle/>
          <a:p>
            <a:r>
              <a:rPr lang="en-CH"/>
              <a:t>30/06/2022</a:t>
            </a:r>
          </a:p>
        </p:txBody>
      </p:sp>
      <p:sp>
        <p:nvSpPr>
          <p:cNvPr id="5" name="Footer Placeholder 4">
            <a:extLst>
              <a:ext uri="{FF2B5EF4-FFF2-40B4-BE49-F238E27FC236}">
                <a16:creationId xmlns:a16="http://schemas.microsoft.com/office/drawing/2014/main" id="{1BD95973-850B-CA38-A0E7-61EFC473E759}"/>
              </a:ext>
            </a:extLst>
          </p:cNvPr>
          <p:cNvSpPr>
            <a:spLocks noGrp="1"/>
          </p:cNvSpPr>
          <p:nvPr>
            <p:ph type="ftr" sz="quarter" idx="11"/>
          </p:nvPr>
        </p:nvSpPr>
        <p:spPr/>
        <p:txBody>
          <a:bodyPr/>
          <a:lstStyle/>
          <a:p>
            <a:r>
              <a:rPr lang="de-DE" dirty="0"/>
              <a:t>Anastasio Fratangelo - SPS 2022</a:t>
            </a:r>
            <a:endParaRPr lang="en-CH" dirty="0"/>
          </a:p>
        </p:txBody>
      </p:sp>
      <p:sp>
        <p:nvSpPr>
          <p:cNvPr id="6" name="Slide Number Placeholder 5">
            <a:extLst>
              <a:ext uri="{FF2B5EF4-FFF2-40B4-BE49-F238E27FC236}">
                <a16:creationId xmlns:a16="http://schemas.microsoft.com/office/drawing/2014/main" id="{292B9C24-9D92-C5B6-FFAF-1CD7BCCFD5DB}"/>
              </a:ext>
            </a:extLst>
          </p:cNvPr>
          <p:cNvSpPr>
            <a:spLocks noGrp="1"/>
          </p:cNvSpPr>
          <p:nvPr>
            <p:ph type="sldNum" sz="quarter" idx="12"/>
          </p:nvPr>
        </p:nvSpPr>
        <p:spPr/>
        <p:txBody>
          <a:bodyPr/>
          <a:lstStyle/>
          <a:p>
            <a:fld id="{75296900-6D4F-4D74-9CE0-C92A13E82878}" type="slidenum">
              <a:rPr lang="en-CH" smtClean="0"/>
              <a:t>27</a:t>
            </a:fld>
            <a:endParaRPr lang="en-CH"/>
          </a:p>
        </p:txBody>
      </p:sp>
      <p:sp>
        <p:nvSpPr>
          <p:cNvPr id="7" name="Title 2">
            <a:extLst>
              <a:ext uri="{FF2B5EF4-FFF2-40B4-BE49-F238E27FC236}">
                <a16:creationId xmlns:a16="http://schemas.microsoft.com/office/drawing/2014/main" id="{BD720784-0051-D025-AD9C-1F4B70E93722}"/>
              </a:ext>
            </a:extLst>
          </p:cNvPr>
          <p:cNvSpPr>
            <a:spLocks noGrp="1"/>
          </p:cNvSpPr>
          <p:nvPr>
            <p:ph type="title"/>
          </p:nvPr>
        </p:nvSpPr>
        <p:spPr>
          <a:xfrm>
            <a:off x="540040" y="330941"/>
            <a:ext cx="9234275" cy="700194"/>
          </a:xfrm>
        </p:spPr>
        <p:txBody>
          <a:bodyPr>
            <a:normAutofit/>
          </a:bodyPr>
          <a:lstStyle/>
          <a:p>
            <a:r>
              <a:rPr lang="en-US" sz="4000" dirty="0">
                <a:latin typeface="Arial" panose="020B0604020202020204" pitchFamily="34" charset="0"/>
                <a:cs typeface="Arial" panose="020B0604020202020204" pitchFamily="34" charset="0"/>
              </a:rPr>
              <a:t>How to measure the neutron EDM?</a:t>
            </a:r>
            <a:endParaRPr lang="en-CH" sz="4000" dirty="0">
              <a:latin typeface="Arial" panose="020B0604020202020204" pitchFamily="34" charset="0"/>
              <a:cs typeface="Arial" panose="020B0604020202020204" pitchFamily="34" charset="0"/>
            </a:endParaRPr>
          </a:p>
        </p:txBody>
      </p:sp>
      <p:grpSp>
        <p:nvGrpSpPr>
          <p:cNvPr id="2" name="Group 1">
            <a:extLst>
              <a:ext uri="{FF2B5EF4-FFF2-40B4-BE49-F238E27FC236}">
                <a16:creationId xmlns:a16="http://schemas.microsoft.com/office/drawing/2014/main" id="{1D0D4C0B-1108-3F8E-F6F1-2945484DE87E}"/>
              </a:ext>
            </a:extLst>
          </p:cNvPr>
          <p:cNvGrpSpPr/>
          <p:nvPr/>
        </p:nvGrpSpPr>
        <p:grpSpPr>
          <a:xfrm>
            <a:off x="735032" y="1328002"/>
            <a:ext cx="10721935" cy="2582396"/>
            <a:chOff x="943320" y="1250272"/>
            <a:chExt cx="10721935" cy="2582396"/>
          </a:xfrm>
        </p:grpSpPr>
        <p:pic>
          <p:nvPicPr>
            <p:cNvPr id="8" name="Picture 7">
              <a:extLst>
                <a:ext uri="{FF2B5EF4-FFF2-40B4-BE49-F238E27FC236}">
                  <a16:creationId xmlns:a16="http://schemas.microsoft.com/office/drawing/2014/main" id="{6507DC6A-6BC8-189B-D38D-AB71E2EE6665}"/>
                </a:ext>
              </a:extLst>
            </p:cNvPr>
            <p:cNvPicPr>
              <a:picLocks noChangeAspect="1"/>
            </p:cNvPicPr>
            <p:nvPr/>
          </p:nvPicPr>
          <p:blipFill rotWithShape="1">
            <a:blip r:embed="rId2">
              <a:extLst>
                <a:ext uri="{28A0092B-C50C-407E-A947-70E740481C1C}">
                  <a14:useLocalDpi xmlns:a14="http://schemas.microsoft.com/office/drawing/2010/main" val="0"/>
                </a:ext>
              </a:extLst>
            </a:blip>
            <a:srcRect l="19242" t="9009" r="19419" b="25225"/>
            <a:stretch/>
          </p:blipFill>
          <p:spPr>
            <a:xfrm>
              <a:off x="1111117" y="2338719"/>
              <a:ext cx="683582" cy="695325"/>
            </a:xfrm>
            <a:prstGeom prst="rect">
              <a:avLst/>
            </a:prstGeom>
          </p:spPr>
        </p:pic>
        <p:pic>
          <p:nvPicPr>
            <p:cNvPr id="9" name="Picture 8">
              <a:extLst>
                <a:ext uri="{FF2B5EF4-FFF2-40B4-BE49-F238E27FC236}">
                  <a16:creationId xmlns:a16="http://schemas.microsoft.com/office/drawing/2014/main" id="{F92E7138-1CB8-4542-289D-CF53319C16BD}"/>
                </a:ext>
              </a:extLst>
            </p:cNvPr>
            <p:cNvPicPr>
              <a:picLocks noChangeAspect="1"/>
            </p:cNvPicPr>
            <p:nvPr/>
          </p:nvPicPr>
          <p:blipFill rotWithShape="1">
            <a:blip r:embed="rId3">
              <a:extLst>
                <a:ext uri="{28A0092B-C50C-407E-A947-70E740481C1C}">
                  <a14:useLocalDpi xmlns:a14="http://schemas.microsoft.com/office/drawing/2010/main" val="0"/>
                </a:ext>
              </a:extLst>
            </a:blip>
            <a:srcRect l="5517" t="7831" r="1835" b="10147"/>
            <a:stretch/>
          </p:blipFill>
          <p:spPr>
            <a:xfrm>
              <a:off x="2355309" y="2338719"/>
              <a:ext cx="961890" cy="695325"/>
            </a:xfrm>
            <a:prstGeom prst="rect">
              <a:avLst/>
            </a:prstGeom>
          </p:spPr>
        </p:pic>
        <p:pic>
          <p:nvPicPr>
            <p:cNvPr id="10" name="Picture 9">
              <a:extLst>
                <a:ext uri="{FF2B5EF4-FFF2-40B4-BE49-F238E27FC236}">
                  <a16:creationId xmlns:a16="http://schemas.microsoft.com/office/drawing/2014/main" id="{79BCD108-EFE5-8F20-2E43-E0C31A1B94DA}"/>
                </a:ext>
              </a:extLst>
            </p:cNvPr>
            <p:cNvPicPr>
              <a:picLocks noChangeAspect="1"/>
            </p:cNvPicPr>
            <p:nvPr/>
          </p:nvPicPr>
          <p:blipFill rotWithShape="1">
            <a:blip r:embed="rId4">
              <a:extLst>
                <a:ext uri="{28A0092B-C50C-407E-A947-70E740481C1C}">
                  <a14:useLocalDpi xmlns:a14="http://schemas.microsoft.com/office/drawing/2010/main" val="0"/>
                </a:ext>
              </a:extLst>
            </a:blip>
            <a:srcRect l="6735" r="13988" b="10377"/>
            <a:stretch/>
          </p:blipFill>
          <p:spPr>
            <a:xfrm>
              <a:off x="5225878" y="2410868"/>
              <a:ext cx="1094914" cy="623176"/>
            </a:xfrm>
            <a:prstGeom prst="rect">
              <a:avLst/>
            </a:prstGeom>
          </p:spPr>
        </p:pic>
        <p:pic>
          <p:nvPicPr>
            <p:cNvPr id="11" name="Picture 10">
              <a:extLst>
                <a:ext uri="{FF2B5EF4-FFF2-40B4-BE49-F238E27FC236}">
                  <a16:creationId xmlns:a16="http://schemas.microsoft.com/office/drawing/2014/main" id="{04578C9E-D97F-7DAC-73BE-FF07AA937685}"/>
                </a:ext>
              </a:extLst>
            </p:cNvPr>
            <p:cNvPicPr>
              <a:picLocks noChangeAspect="1"/>
            </p:cNvPicPr>
            <p:nvPr/>
          </p:nvPicPr>
          <p:blipFill rotWithShape="1">
            <a:blip r:embed="rId5">
              <a:extLst>
                <a:ext uri="{28A0092B-C50C-407E-A947-70E740481C1C}">
                  <a14:useLocalDpi xmlns:a14="http://schemas.microsoft.com/office/drawing/2010/main" val="0"/>
                </a:ext>
              </a:extLst>
            </a:blip>
            <a:srcRect t="1" b="9993"/>
            <a:stretch/>
          </p:blipFill>
          <p:spPr>
            <a:xfrm>
              <a:off x="8419462" y="2519538"/>
              <a:ext cx="1019175" cy="780154"/>
            </a:xfrm>
            <a:prstGeom prst="rect">
              <a:avLst/>
            </a:prstGeom>
          </p:spPr>
        </p:pic>
        <p:pic>
          <p:nvPicPr>
            <p:cNvPr id="12" name="Picture 11">
              <a:extLst>
                <a:ext uri="{FF2B5EF4-FFF2-40B4-BE49-F238E27FC236}">
                  <a16:creationId xmlns:a16="http://schemas.microsoft.com/office/drawing/2014/main" id="{38BC9CF5-7553-5F69-3A1A-F74C4BB23CDA}"/>
                </a:ext>
              </a:extLst>
            </p:cNvPr>
            <p:cNvPicPr>
              <a:picLocks noChangeAspect="1"/>
            </p:cNvPicPr>
            <p:nvPr/>
          </p:nvPicPr>
          <p:blipFill rotWithShape="1">
            <a:blip r:embed="rId2">
              <a:extLst>
                <a:ext uri="{28A0092B-C50C-407E-A947-70E740481C1C}">
                  <a14:useLocalDpi xmlns:a14="http://schemas.microsoft.com/office/drawing/2010/main" val="0"/>
                </a:ext>
              </a:extLst>
            </a:blip>
            <a:srcRect l="19242" t="9009" r="19419" b="25225"/>
            <a:stretch/>
          </p:blipFill>
          <p:spPr>
            <a:xfrm>
              <a:off x="9912440" y="1685421"/>
              <a:ext cx="683582" cy="695325"/>
            </a:xfrm>
            <a:prstGeom prst="rect">
              <a:avLst/>
            </a:prstGeom>
          </p:spPr>
        </p:pic>
        <p:pic>
          <p:nvPicPr>
            <p:cNvPr id="13" name="Picture 12">
              <a:extLst>
                <a:ext uri="{FF2B5EF4-FFF2-40B4-BE49-F238E27FC236}">
                  <a16:creationId xmlns:a16="http://schemas.microsoft.com/office/drawing/2014/main" id="{1D85B42A-2F26-CFA3-88F6-8E61A649357B}"/>
                </a:ext>
              </a:extLst>
            </p:cNvPr>
            <p:cNvPicPr>
              <a:picLocks noChangeAspect="1"/>
            </p:cNvPicPr>
            <p:nvPr/>
          </p:nvPicPr>
          <p:blipFill rotWithShape="1">
            <a:blip r:embed="rId5">
              <a:extLst>
                <a:ext uri="{28A0092B-C50C-407E-A947-70E740481C1C}">
                  <a14:useLocalDpi xmlns:a14="http://schemas.microsoft.com/office/drawing/2010/main" val="0"/>
                </a:ext>
              </a:extLst>
            </a:blip>
            <a:srcRect t="1" b="9993"/>
            <a:stretch/>
          </p:blipFill>
          <p:spPr>
            <a:xfrm rot="10800000">
              <a:off x="8511347" y="1829690"/>
              <a:ext cx="1019175" cy="780154"/>
            </a:xfrm>
            <a:prstGeom prst="rect">
              <a:avLst/>
            </a:prstGeom>
          </p:spPr>
        </p:pic>
        <p:pic>
          <p:nvPicPr>
            <p:cNvPr id="14" name="Picture 13">
              <a:extLst>
                <a:ext uri="{FF2B5EF4-FFF2-40B4-BE49-F238E27FC236}">
                  <a16:creationId xmlns:a16="http://schemas.microsoft.com/office/drawing/2014/main" id="{517B2E22-4DB1-638C-5280-42028A31621C}"/>
                </a:ext>
              </a:extLst>
            </p:cNvPr>
            <p:cNvPicPr>
              <a:picLocks noChangeAspect="1"/>
            </p:cNvPicPr>
            <p:nvPr/>
          </p:nvPicPr>
          <p:blipFill rotWithShape="1">
            <a:blip r:embed="rId2">
              <a:extLst>
                <a:ext uri="{28A0092B-C50C-407E-A947-70E740481C1C}">
                  <a14:useLocalDpi xmlns:a14="http://schemas.microsoft.com/office/drawing/2010/main" val="0"/>
                </a:ext>
              </a:extLst>
            </a:blip>
            <a:srcRect l="19242" t="9009" r="19419" b="25225"/>
            <a:stretch/>
          </p:blipFill>
          <p:spPr>
            <a:xfrm rot="10800000">
              <a:off x="9957101" y="2722456"/>
              <a:ext cx="683582" cy="695325"/>
            </a:xfrm>
            <a:prstGeom prst="rect">
              <a:avLst/>
            </a:prstGeom>
          </p:spPr>
        </p:pic>
        <p:sp>
          <p:nvSpPr>
            <p:cNvPr id="15" name="TextBox 14">
              <a:extLst>
                <a:ext uri="{FF2B5EF4-FFF2-40B4-BE49-F238E27FC236}">
                  <a16:creationId xmlns:a16="http://schemas.microsoft.com/office/drawing/2014/main" id="{F5D668F6-C571-6DAE-A1E3-377B8D2A1AFC}"/>
                </a:ext>
              </a:extLst>
            </p:cNvPr>
            <p:cNvSpPr txBox="1"/>
            <p:nvPr/>
          </p:nvSpPr>
          <p:spPr>
            <a:xfrm>
              <a:off x="9438637" y="1250272"/>
              <a:ext cx="1890944" cy="369332"/>
            </a:xfrm>
            <a:prstGeom prst="rect">
              <a:avLst/>
            </a:prstGeom>
            <a:noFill/>
          </p:spPr>
          <p:txBody>
            <a:bodyPr wrap="square" rtlCol="0">
              <a:spAutoFit/>
            </a:bodyPr>
            <a:lstStyle/>
            <a:p>
              <a:r>
                <a:rPr lang="en-US" b="1" dirty="0"/>
                <a:t>Final spin states</a:t>
              </a:r>
              <a:endParaRPr lang="en-CH" b="1" dirty="0"/>
            </a:p>
          </p:txBody>
        </p:sp>
        <p:sp>
          <p:nvSpPr>
            <p:cNvPr id="16" name="TextBox 15">
              <a:extLst>
                <a:ext uri="{FF2B5EF4-FFF2-40B4-BE49-F238E27FC236}">
                  <a16:creationId xmlns:a16="http://schemas.microsoft.com/office/drawing/2014/main" id="{96B3FF9A-B070-200A-A4FD-E706334B976D}"/>
                </a:ext>
              </a:extLst>
            </p:cNvPr>
            <p:cNvSpPr txBox="1"/>
            <p:nvPr/>
          </p:nvSpPr>
          <p:spPr>
            <a:xfrm>
              <a:off x="10839631" y="1847446"/>
              <a:ext cx="497150" cy="369332"/>
            </a:xfrm>
            <a:prstGeom prst="rect">
              <a:avLst/>
            </a:prstGeom>
            <a:noFill/>
          </p:spPr>
          <p:txBody>
            <a:bodyPr wrap="square" rtlCol="0">
              <a:spAutoFit/>
            </a:bodyPr>
            <a:lstStyle/>
            <a:p>
              <a:r>
                <a:rPr lang="en-US" dirty="0"/>
                <a:t>UP</a:t>
              </a:r>
              <a:endParaRPr lang="en-CH" dirty="0"/>
            </a:p>
          </p:txBody>
        </p:sp>
        <p:sp>
          <p:nvSpPr>
            <p:cNvPr id="17" name="TextBox 16">
              <a:extLst>
                <a:ext uri="{FF2B5EF4-FFF2-40B4-BE49-F238E27FC236}">
                  <a16:creationId xmlns:a16="http://schemas.microsoft.com/office/drawing/2014/main" id="{6FFB434D-7B5E-28ED-2345-34918ACCD251}"/>
                </a:ext>
              </a:extLst>
            </p:cNvPr>
            <p:cNvSpPr txBox="1"/>
            <p:nvPr/>
          </p:nvSpPr>
          <p:spPr>
            <a:xfrm>
              <a:off x="10839631" y="2849378"/>
              <a:ext cx="825624" cy="369332"/>
            </a:xfrm>
            <a:prstGeom prst="rect">
              <a:avLst/>
            </a:prstGeom>
            <a:noFill/>
          </p:spPr>
          <p:txBody>
            <a:bodyPr wrap="square" rtlCol="0">
              <a:spAutoFit/>
            </a:bodyPr>
            <a:lstStyle/>
            <a:p>
              <a:r>
                <a:rPr lang="en-US" dirty="0"/>
                <a:t>DOWN</a:t>
              </a:r>
              <a:endParaRPr lang="en-CH" dirty="0"/>
            </a:p>
          </p:txBody>
        </p:sp>
        <p:sp>
          <p:nvSpPr>
            <p:cNvPr id="18" name="TextBox 17">
              <a:extLst>
                <a:ext uri="{FF2B5EF4-FFF2-40B4-BE49-F238E27FC236}">
                  <a16:creationId xmlns:a16="http://schemas.microsoft.com/office/drawing/2014/main" id="{F22FA495-2C7B-DEB0-2F3E-3BF5348055AB}"/>
                </a:ext>
              </a:extLst>
            </p:cNvPr>
            <p:cNvSpPr txBox="1"/>
            <p:nvPr/>
          </p:nvSpPr>
          <p:spPr>
            <a:xfrm>
              <a:off x="10839631" y="2348412"/>
              <a:ext cx="497150" cy="369332"/>
            </a:xfrm>
            <a:prstGeom prst="rect">
              <a:avLst/>
            </a:prstGeom>
            <a:noFill/>
          </p:spPr>
          <p:txBody>
            <a:bodyPr wrap="square" rtlCol="0">
              <a:spAutoFit/>
            </a:bodyPr>
            <a:lstStyle/>
            <a:p>
              <a:r>
                <a:rPr lang="en-US" dirty="0"/>
                <a:t>OR</a:t>
              </a:r>
              <a:endParaRPr lang="en-CH" dirty="0"/>
            </a:p>
          </p:txBody>
        </p:sp>
        <p:cxnSp>
          <p:nvCxnSpPr>
            <p:cNvPr id="19" name="Straight Arrow Connector 18">
              <a:extLst>
                <a:ext uri="{FF2B5EF4-FFF2-40B4-BE49-F238E27FC236}">
                  <a16:creationId xmlns:a16="http://schemas.microsoft.com/office/drawing/2014/main" id="{05943E94-893F-27B8-E952-1F591DC806E2}"/>
                </a:ext>
              </a:extLst>
            </p:cNvPr>
            <p:cNvCxnSpPr>
              <a:cxnSpLocks/>
            </p:cNvCxnSpPr>
            <p:nvPr/>
          </p:nvCxnSpPr>
          <p:spPr>
            <a:xfrm flipV="1">
              <a:off x="6560595" y="2228072"/>
              <a:ext cx="1750911" cy="38177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0" name="Straight Arrow Connector 19">
              <a:extLst>
                <a:ext uri="{FF2B5EF4-FFF2-40B4-BE49-F238E27FC236}">
                  <a16:creationId xmlns:a16="http://schemas.microsoft.com/office/drawing/2014/main" id="{254F8839-D638-7F75-3757-0118E1E2D132}"/>
                </a:ext>
              </a:extLst>
            </p:cNvPr>
            <p:cNvCxnSpPr>
              <a:cxnSpLocks/>
            </p:cNvCxnSpPr>
            <p:nvPr/>
          </p:nvCxnSpPr>
          <p:spPr>
            <a:xfrm>
              <a:off x="6560595" y="2769529"/>
              <a:ext cx="1750911" cy="20595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1" name="Arrow: Up 20">
              <a:extLst>
                <a:ext uri="{FF2B5EF4-FFF2-40B4-BE49-F238E27FC236}">
                  <a16:creationId xmlns:a16="http://schemas.microsoft.com/office/drawing/2014/main" id="{BC808623-6359-F8E0-A27B-336648B91D57}"/>
                </a:ext>
              </a:extLst>
            </p:cNvPr>
            <p:cNvSpPr/>
            <p:nvPr/>
          </p:nvSpPr>
          <p:spPr>
            <a:xfrm>
              <a:off x="2738817" y="3387230"/>
              <a:ext cx="136939" cy="376017"/>
            </a:xfrm>
            <a:prstGeom prst="upArrow">
              <a:avLst/>
            </a:prstGeom>
            <a:solidFill>
              <a:srgbClr val="0066FF"/>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22" name="TextBox 21">
              <a:extLst>
                <a:ext uri="{FF2B5EF4-FFF2-40B4-BE49-F238E27FC236}">
                  <a16:creationId xmlns:a16="http://schemas.microsoft.com/office/drawing/2014/main" id="{D18651D2-20A0-0D63-2486-F50379A7DCB2}"/>
                </a:ext>
              </a:extLst>
            </p:cNvPr>
            <p:cNvSpPr txBox="1"/>
            <p:nvPr/>
          </p:nvSpPr>
          <p:spPr>
            <a:xfrm>
              <a:off x="2347928" y="3353109"/>
              <a:ext cx="454675" cy="430887"/>
            </a:xfrm>
            <a:prstGeom prst="rect">
              <a:avLst/>
            </a:prstGeom>
            <a:noFill/>
          </p:spPr>
          <p:txBody>
            <a:bodyPr wrap="square" rtlCol="0">
              <a:spAutoFit/>
            </a:bodyPr>
            <a:lstStyle/>
            <a:p>
              <a:r>
                <a:rPr lang="en-US" sz="2200" b="1" i="1" dirty="0">
                  <a:solidFill>
                    <a:srgbClr val="0066FF"/>
                  </a:solidFill>
                </a:rPr>
                <a:t>B</a:t>
              </a:r>
              <a:r>
                <a:rPr lang="en-US" sz="2200" b="1" baseline="-25000" dirty="0">
                  <a:solidFill>
                    <a:srgbClr val="0066FF"/>
                  </a:solidFill>
                </a:rPr>
                <a:t>0</a:t>
              </a:r>
              <a:endParaRPr lang="en-CH" sz="2200" b="1" baseline="-25000" dirty="0">
                <a:solidFill>
                  <a:srgbClr val="0066FF"/>
                </a:solidFill>
              </a:endParaRPr>
            </a:p>
          </p:txBody>
        </p:sp>
        <p:sp>
          <p:nvSpPr>
            <p:cNvPr id="23" name="Arrow: Up 22">
              <a:extLst>
                <a:ext uri="{FF2B5EF4-FFF2-40B4-BE49-F238E27FC236}">
                  <a16:creationId xmlns:a16="http://schemas.microsoft.com/office/drawing/2014/main" id="{0A60C1F6-D968-B546-53EB-7DBA60DC762D}"/>
                </a:ext>
              </a:extLst>
            </p:cNvPr>
            <p:cNvSpPr/>
            <p:nvPr/>
          </p:nvSpPr>
          <p:spPr>
            <a:xfrm>
              <a:off x="5560840" y="3362701"/>
              <a:ext cx="136939" cy="376017"/>
            </a:xfrm>
            <a:prstGeom prst="upArrow">
              <a:avLst/>
            </a:prstGeom>
            <a:solidFill>
              <a:srgbClr val="0066FF"/>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24" name="TextBox 23">
              <a:extLst>
                <a:ext uri="{FF2B5EF4-FFF2-40B4-BE49-F238E27FC236}">
                  <a16:creationId xmlns:a16="http://schemas.microsoft.com/office/drawing/2014/main" id="{6CD608C3-E47D-89EE-7180-5489F070471C}"/>
                </a:ext>
              </a:extLst>
            </p:cNvPr>
            <p:cNvSpPr txBox="1"/>
            <p:nvPr/>
          </p:nvSpPr>
          <p:spPr>
            <a:xfrm>
              <a:off x="5169951" y="3328580"/>
              <a:ext cx="454675" cy="430887"/>
            </a:xfrm>
            <a:prstGeom prst="rect">
              <a:avLst/>
            </a:prstGeom>
            <a:noFill/>
          </p:spPr>
          <p:txBody>
            <a:bodyPr wrap="square" rtlCol="0">
              <a:spAutoFit/>
            </a:bodyPr>
            <a:lstStyle/>
            <a:p>
              <a:r>
                <a:rPr lang="en-US" sz="2200" b="1" i="1" dirty="0">
                  <a:solidFill>
                    <a:srgbClr val="0066FF"/>
                  </a:solidFill>
                </a:rPr>
                <a:t>B</a:t>
              </a:r>
              <a:r>
                <a:rPr lang="en-US" sz="2200" b="1" baseline="-25000" dirty="0">
                  <a:solidFill>
                    <a:srgbClr val="0066FF"/>
                  </a:solidFill>
                </a:rPr>
                <a:t>0</a:t>
              </a:r>
              <a:endParaRPr lang="en-CH" sz="2200" b="1" baseline="-25000" dirty="0">
                <a:solidFill>
                  <a:srgbClr val="0066FF"/>
                </a:solidFill>
              </a:endParaRPr>
            </a:p>
          </p:txBody>
        </p:sp>
        <p:sp>
          <p:nvSpPr>
            <p:cNvPr id="25" name="TextBox 24">
              <a:extLst>
                <a:ext uri="{FF2B5EF4-FFF2-40B4-BE49-F238E27FC236}">
                  <a16:creationId xmlns:a16="http://schemas.microsoft.com/office/drawing/2014/main" id="{8943A75A-B366-E05C-5A83-C05EABC7F8E0}"/>
                </a:ext>
              </a:extLst>
            </p:cNvPr>
            <p:cNvSpPr txBox="1"/>
            <p:nvPr/>
          </p:nvSpPr>
          <p:spPr>
            <a:xfrm>
              <a:off x="2862576" y="3367571"/>
              <a:ext cx="615502" cy="430887"/>
            </a:xfrm>
            <a:prstGeom prst="rect">
              <a:avLst/>
            </a:prstGeom>
            <a:noFill/>
          </p:spPr>
          <p:txBody>
            <a:bodyPr wrap="square" rtlCol="0">
              <a:spAutoFit/>
            </a:bodyPr>
            <a:lstStyle/>
            <a:p>
              <a:r>
                <a:rPr lang="en-US" sz="2200" dirty="0">
                  <a:solidFill>
                    <a:srgbClr val="0066FF"/>
                  </a:solidFill>
                </a:rPr>
                <a:t>+</a:t>
              </a:r>
              <a:r>
                <a:rPr lang="en-US" sz="2200" b="1" i="1" dirty="0">
                  <a:solidFill>
                    <a:srgbClr val="0066FF"/>
                  </a:solidFill>
                </a:rPr>
                <a:t>B</a:t>
              </a:r>
              <a:r>
                <a:rPr lang="en-US" sz="2200" b="1" baseline="-25000" dirty="0">
                  <a:solidFill>
                    <a:srgbClr val="0066FF"/>
                  </a:solidFill>
                </a:rPr>
                <a:t>rf</a:t>
              </a:r>
              <a:endParaRPr lang="en-CH" sz="2200" b="1" baseline="-25000" dirty="0">
                <a:solidFill>
                  <a:srgbClr val="0066FF"/>
                </a:solidFill>
              </a:endParaRPr>
            </a:p>
          </p:txBody>
        </p:sp>
        <p:sp>
          <p:nvSpPr>
            <p:cNvPr id="26" name="Arrow: Up 25">
              <a:extLst>
                <a:ext uri="{FF2B5EF4-FFF2-40B4-BE49-F238E27FC236}">
                  <a16:creationId xmlns:a16="http://schemas.microsoft.com/office/drawing/2014/main" id="{8CD60DEC-CB55-B085-43DD-6F6778BDC7E9}"/>
                </a:ext>
              </a:extLst>
            </p:cNvPr>
            <p:cNvSpPr/>
            <p:nvPr/>
          </p:nvSpPr>
          <p:spPr>
            <a:xfrm>
              <a:off x="8803269" y="3421440"/>
              <a:ext cx="136939" cy="376017"/>
            </a:xfrm>
            <a:prstGeom prst="upArrow">
              <a:avLst/>
            </a:prstGeom>
            <a:solidFill>
              <a:srgbClr val="0066FF"/>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27" name="TextBox 26">
              <a:extLst>
                <a:ext uri="{FF2B5EF4-FFF2-40B4-BE49-F238E27FC236}">
                  <a16:creationId xmlns:a16="http://schemas.microsoft.com/office/drawing/2014/main" id="{9F7D91AC-8C3D-340D-780F-ED0816AD6569}"/>
                </a:ext>
              </a:extLst>
            </p:cNvPr>
            <p:cNvSpPr txBox="1"/>
            <p:nvPr/>
          </p:nvSpPr>
          <p:spPr>
            <a:xfrm>
              <a:off x="8445890" y="3394004"/>
              <a:ext cx="454675" cy="430887"/>
            </a:xfrm>
            <a:prstGeom prst="rect">
              <a:avLst/>
            </a:prstGeom>
            <a:noFill/>
          </p:spPr>
          <p:txBody>
            <a:bodyPr wrap="square" rtlCol="0">
              <a:spAutoFit/>
            </a:bodyPr>
            <a:lstStyle/>
            <a:p>
              <a:r>
                <a:rPr lang="en-US" sz="2200" b="1" i="1" dirty="0">
                  <a:solidFill>
                    <a:srgbClr val="0066FF"/>
                  </a:solidFill>
                </a:rPr>
                <a:t>B</a:t>
              </a:r>
              <a:r>
                <a:rPr lang="en-US" sz="2200" b="1" baseline="-25000" dirty="0">
                  <a:solidFill>
                    <a:srgbClr val="0066FF"/>
                  </a:solidFill>
                </a:rPr>
                <a:t>0</a:t>
              </a:r>
              <a:endParaRPr lang="en-CH" sz="2200" b="1" baseline="-25000" dirty="0">
                <a:solidFill>
                  <a:srgbClr val="0066FF"/>
                </a:solidFill>
              </a:endParaRPr>
            </a:p>
          </p:txBody>
        </p:sp>
        <p:sp>
          <p:nvSpPr>
            <p:cNvPr id="28" name="TextBox 27">
              <a:extLst>
                <a:ext uri="{FF2B5EF4-FFF2-40B4-BE49-F238E27FC236}">
                  <a16:creationId xmlns:a16="http://schemas.microsoft.com/office/drawing/2014/main" id="{9283D0FE-60DC-2C9B-0DEA-F74FB13ECFE0}"/>
                </a:ext>
              </a:extLst>
            </p:cNvPr>
            <p:cNvSpPr txBox="1"/>
            <p:nvPr/>
          </p:nvSpPr>
          <p:spPr>
            <a:xfrm>
              <a:off x="8863241" y="3401781"/>
              <a:ext cx="688620" cy="430887"/>
            </a:xfrm>
            <a:prstGeom prst="rect">
              <a:avLst/>
            </a:prstGeom>
            <a:noFill/>
          </p:spPr>
          <p:txBody>
            <a:bodyPr wrap="square" rtlCol="0">
              <a:spAutoFit/>
            </a:bodyPr>
            <a:lstStyle/>
            <a:p>
              <a:r>
                <a:rPr lang="en-US" sz="2200" dirty="0">
                  <a:solidFill>
                    <a:srgbClr val="0066FF"/>
                  </a:solidFill>
                </a:rPr>
                <a:t>+</a:t>
              </a:r>
              <a:r>
                <a:rPr lang="en-US" sz="2200" b="1" i="1" dirty="0">
                  <a:solidFill>
                    <a:srgbClr val="0066FF"/>
                  </a:solidFill>
                </a:rPr>
                <a:t>B</a:t>
              </a:r>
              <a:r>
                <a:rPr lang="en-US" sz="2200" b="1" baseline="-25000" dirty="0">
                  <a:solidFill>
                    <a:srgbClr val="0066FF"/>
                  </a:solidFill>
                </a:rPr>
                <a:t>rf</a:t>
              </a:r>
              <a:endParaRPr lang="en-CH" sz="2200" b="1" baseline="-25000" dirty="0">
                <a:solidFill>
                  <a:srgbClr val="0066FF"/>
                </a:solidFill>
              </a:endParaRPr>
            </a:p>
          </p:txBody>
        </p:sp>
        <p:sp>
          <p:nvSpPr>
            <p:cNvPr id="29" name="TextBox 28">
              <a:extLst>
                <a:ext uri="{FF2B5EF4-FFF2-40B4-BE49-F238E27FC236}">
                  <a16:creationId xmlns:a16="http://schemas.microsoft.com/office/drawing/2014/main" id="{57952434-05F7-1CBB-71A1-8EE7A3112BED}"/>
                </a:ext>
              </a:extLst>
            </p:cNvPr>
            <p:cNvSpPr txBox="1"/>
            <p:nvPr/>
          </p:nvSpPr>
          <p:spPr>
            <a:xfrm>
              <a:off x="943320" y="1385079"/>
              <a:ext cx="1328639" cy="923330"/>
            </a:xfrm>
            <a:prstGeom prst="rect">
              <a:avLst/>
            </a:prstGeom>
            <a:noFill/>
          </p:spPr>
          <p:txBody>
            <a:bodyPr wrap="square">
              <a:spAutoFit/>
            </a:bodyPr>
            <a:lstStyle/>
            <a:p>
              <a:r>
                <a:rPr lang="en-US" b="1" dirty="0">
                  <a:latin typeface="Arial" panose="020B0604020202020204" pitchFamily="34" charset="0"/>
                  <a:cs typeface="Arial" panose="020B0604020202020204" pitchFamily="34" charset="0"/>
                </a:rPr>
                <a:t>Polarized</a:t>
              </a:r>
            </a:p>
            <a:p>
              <a:r>
                <a:rPr lang="en-US" b="1" dirty="0">
                  <a:latin typeface="Arial" panose="020B0604020202020204" pitchFamily="34" charset="0"/>
                  <a:cs typeface="Arial" panose="020B0604020202020204" pitchFamily="34" charset="0"/>
                </a:rPr>
                <a:t>Ultracold Neutrons</a:t>
              </a:r>
              <a:endParaRPr lang="en-CH" b="1" dirty="0"/>
            </a:p>
          </p:txBody>
        </p:sp>
        <p:sp>
          <p:nvSpPr>
            <p:cNvPr id="30" name="Arrow: Up 29">
              <a:extLst>
                <a:ext uri="{FF2B5EF4-FFF2-40B4-BE49-F238E27FC236}">
                  <a16:creationId xmlns:a16="http://schemas.microsoft.com/office/drawing/2014/main" id="{31B7C655-D373-E382-AAA5-CBE69B4A0F2E}"/>
                </a:ext>
              </a:extLst>
            </p:cNvPr>
            <p:cNvSpPr/>
            <p:nvPr/>
          </p:nvSpPr>
          <p:spPr>
            <a:xfrm>
              <a:off x="1568405" y="3406494"/>
              <a:ext cx="136939" cy="376017"/>
            </a:xfrm>
            <a:prstGeom prst="upArrow">
              <a:avLst/>
            </a:prstGeom>
            <a:solidFill>
              <a:srgbClr val="0066FF"/>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solidFill>
                  <a:srgbClr val="0066FF"/>
                </a:solidFill>
              </a:endParaRPr>
            </a:p>
          </p:txBody>
        </p:sp>
        <p:sp>
          <p:nvSpPr>
            <p:cNvPr id="31" name="TextBox 30">
              <a:extLst>
                <a:ext uri="{FF2B5EF4-FFF2-40B4-BE49-F238E27FC236}">
                  <a16:creationId xmlns:a16="http://schemas.microsoft.com/office/drawing/2014/main" id="{329B5269-8458-5D79-C647-D14845571D22}"/>
                </a:ext>
              </a:extLst>
            </p:cNvPr>
            <p:cNvSpPr txBox="1"/>
            <p:nvPr/>
          </p:nvSpPr>
          <p:spPr>
            <a:xfrm>
              <a:off x="1177516" y="3372373"/>
              <a:ext cx="454675" cy="430887"/>
            </a:xfrm>
            <a:prstGeom prst="rect">
              <a:avLst/>
            </a:prstGeom>
            <a:noFill/>
          </p:spPr>
          <p:txBody>
            <a:bodyPr wrap="square" rtlCol="0">
              <a:spAutoFit/>
            </a:bodyPr>
            <a:lstStyle/>
            <a:p>
              <a:r>
                <a:rPr lang="en-US" sz="2200" b="1" i="1" dirty="0">
                  <a:solidFill>
                    <a:srgbClr val="0066FF"/>
                  </a:solidFill>
                </a:rPr>
                <a:t>B</a:t>
              </a:r>
              <a:r>
                <a:rPr lang="en-US" sz="2200" b="1" baseline="-25000" dirty="0">
                  <a:solidFill>
                    <a:srgbClr val="0066FF"/>
                  </a:solidFill>
                </a:rPr>
                <a:t>0</a:t>
              </a:r>
              <a:endParaRPr lang="en-CH" sz="2200" b="1" baseline="-25000" dirty="0">
                <a:solidFill>
                  <a:srgbClr val="0066FF"/>
                </a:solidFill>
              </a:endParaRPr>
            </a:p>
          </p:txBody>
        </p:sp>
        <p:sp>
          <p:nvSpPr>
            <p:cNvPr id="32" name="TextBox 31">
              <a:extLst>
                <a:ext uri="{FF2B5EF4-FFF2-40B4-BE49-F238E27FC236}">
                  <a16:creationId xmlns:a16="http://schemas.microsoft.com/office/drawing/2014/main" id="{4B97B640-3FC1-6BF1-86E8-AD89F011015E}"/>
                </a:ext>
              </a:extLst>
            </p:cNvPr>
            <p:cNvSpPr txBox="1"/>
            <p:nvPr/>
          </p:nvSpPr>
          <p:spPr>
            <a:xfrm>
              <a:off x="5822325" y="3320885"/>
              <a:ext cx="311782" cy="446276"/>
            </a:xfrm>
            <a:prstGeom prst="rect">
              <a:avLst/>
            </a:prstGeom>
            <a:noFill/>
          </p:spPr>
          <p:txBody>
            <a:bodyPr wrap="square" rtlCol="0">
              <a:spAutoFit/>
            </a:bodyPr>
            <a:lstStyle/>
            <a:p>
              <a:r>
                <a:rPr lang="en-US" sz="2300" b="1" i="1" dirty="0">
                  <a:ln>
                    <a:solidFill>
                      <a:srgbClr val="FF0000"/>
                    </a:solidFill>
                  </a:ln>
                  <a:solidFill>
                    <a:srgbClr val="FF0000"/>
                  </a:solidFill>
                </a:rPr>
                <a:t>E</a:t>
              </a:r>
              <a:endParaRPr lang="en-CH" sz="2300" b="1" baseline="-25000" dirty="0">
                <a:ln>
                  <a:solidFill>
                    <a:srgbClr val="FF0000"/>
                  </a:solidFill>
                </a:ln>
                <a:solidFill>
                  <a:srgbClr val="FF0000"/>
                </a:solidFill>
              </a:endParaRPr>
            </a:p>
          </p:txBody>
        </p:sp>
        <p:sp>
          <p:nvSpPr>
            <p:cNvPr id="33" name="Arrow: Up 32">
              <a:extLst>
                <a:ext uri="{FF2B5EF4-FFF2-40B4-BE49-F238E27FC236}">
                  <a16:creationId xmlns:a16="http://schemas.microsoft.com/office/drawing/2014/main" id="{3E442D83-4FA1-F078-0876-C319404E2535}"/>
                </a:ext>
              </a:extLst>
            </p:cNvPr>
            <p:cNvSpPr/>
            <p:nvPr/>
          </p:nvSpPr>
          <p:spPr>
            <a:xfrm>
              <a:off x="6121714" y="3362701"/>
              <a:ext cx="136939" cy="376017"/>
            </a:xfrm>
            <a:prstGeom prst="upArrow">
              <a:avLst/>
            </a:prstGeom>
            <a:solidFill>
              <a:srgbClr val="FF00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solidFill>
                  <a:srgbClr val="FF0000"/>
                </a:solidFill>
              </a:endParaRPr>
            </a:p>
          </p:txBody>
        </p:sp>
        <p:sp>
          <p:nvSpPr>
            <p:cNvPr id="34" name="Arrow: Up 33">
              <a:extLst>
                <a:ext uri="{FF2B5EF4-FFF2-40B4-BE49-F238E27FC236}">
                  <a16:creationId xmlns:a16="http://schemas.microsoft.com/office/drawing/2014/main" id="{30ACF3B6-2F86-D4F6-F0B5-FA28C88E6FAB}"/>
                </a:ext>
              </a:extLst>
            </p:cNvPr>
            <p:cNvSpPr/>
            <p:nvPr/>
          </p:nvSpPr>
          <p:spPr>
            <a:xfrm rot="10800000">
              <a:off x="6325901" y="3378135"/>
              <a:ext cx="136939" cy="376017"/>
            </a:xfrm>
            <a:prstGeom prst="upArrow">
              <a:avLst/>
            </a:prstGeom>
            <a:solidFill>
              <a:srgbClr val="FF00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solidFill>
                  <a:srgbClr val="FF0000"/>
                </a:solidFill>
              </a:endParaRPr>
            </a:p>
          </p:txBody>
        </p:sp>
      </p:grpSp>
      <mc:AlternateContent xmlns:mc="http://schemas.openxmlformats.org/markup-compatibility/2006" xmlns:a14="http://schemas.microsoft.com/office/drawing/2010/main">
        <mc:Choice Requires="a14">
          <p:sp>
            <p:nvSpPr>
              <p:cNvPr id="35" name="TextBox 34">
                <a:extLst>
                  <a:ext uri="{FF2B5EF4-FFF2-40B4-BE49-F238E27FC236}">
                    <a16:creationId xmlns:a16="http://schemas.microsoft.com/office/drawing/2014/main" id="{CB15ACD1-15A9-4BF2-7B14-7E0DCC886DB9}"/>
                  </a:ext>
                </a:extLst>
              </p:cNvPr>
              <p:cNvSpPr txBox="1"/>
              <p:nvPr/>
            </p:nvSpPr>
            <p:spPr>
              <a:xfrm>
                <a:off x="2173342" y="4237423"/>
                <a:ext cx="961891" cy="646331"/>
              </a:xfrm>
              <a:prstGeom prst="rect">
                <a:avLst/>
              </a:prstGeom>
              <a:noFill/>
            </p:spPr>
            <p:txBody>
              <a:bodyPr wrap="square">
                <a:spAutoFit/>
              </a:bodyPr>
              <a:lstStyle/>
              <a:p>
                <a:pPr algn="ctr"/>
                <a14:m>
                  <m:oMath xmlns:m="http://schemas.openxmlformats.org/officeDocument/2006/math">
                    <m:r>
                      <a:rPr lang="el-GR" b="1" i="1" dirty="0" smtClean="0">
                        <a:latin typeface="Cambria Math" panose="02040503050406030204" pitchFamily="18" charset="0"/>
                        <a:ea typeface="Cambria Math" panose="02040503050406030204" pitchFamily="18" charset="0"/>
                        <a:cs typeface="Arial" panose="020B0604020202020204" pitchFamily="34" charset="0"/>
                      </a:rPr>
                      <m:t>𝝅</m:t>
                    </m:r>
                    <m:r>
                      <a:rPr lang="en-US" b="1" i="1" dirty="0" smtClean="0">
                        <a:latin typeface="Cambria Math" panose="02040503050406030204" pitchFamily="18" charset="0"/>
                        <a:ea typeface="Cambria Math" panose="02040503050406030204" pitchFamily="18" charset="0"/>
                        <a:cs typeface="Arial" panose="020B0604020202020204" pitchFamily="34" charset="0"/>
                      </a:rPr>
                      <m:t>/</m:t>
                    </m:r>
                    <m:r>
                      <a:rPr lang="en-US" b="1" i="1" dirty="0" smtClean="0">
                        <a:latin typeface="Cambria Math" panose="02040503050406030204" pitchFamily="18" charset="0"/>
                        <a:ea typeface="Cambria Math" panose="02040503050406030204" pitchFamily="18" charset="0"/>
                        <a:cs typeface="Arial" panose="020B0604020202020204" pitchFamily="34" charset="0"/>
                      </a:rPr>
                      <m:t>𝟐</m:t>
                    </m:r>
                  </m:oMath>
                </a14:m>
                <a:r>
                  <a:rPr lang="en-US" b="1" dirty="0">
                    <a:latin typeface="Cambria Math" panose="02040503050406030204" pitchFamily="18" charset="0"/>
                    <a:ea typeface="Cambria Math" panose="02040503050406030204" pitchFamily="18" charset="0"/>
                  </a:rPr>
                  <a:t> </a:t>
                </a:r>
              </a:p>
              <a:p>
                <a:pPr algn="ctr"/>
                <a:r>
                  <a:rPr lang="en-US" b="1" dirty="0">
                    <a:latin typeface="Cambria Math" panose="02040503050406030204" pitchFamily="18" charset="0"/>
                    <a:ea typeface="Cambria Math" panose="02040503050406030204" pitchFamily="18" charset="0"/>
                  </a:rPr>
                  <a:t>spin flip</a:t>
                </a:r>
              </a:p>
            </p:txBody>
          </p:sp>
        </mc:Choice>
        <mc:Fallback xmlns="">
          <p:sp>
            <p:nvSpPr>
              <p:cNvPr id="35" name="TextBox 34">
                <a:extLst>
                  <a:ext uri="{FF2B5EF4-FFF2-40B4-BE49-F238E27FC236}">
                    <a16:creationId xmlns:a16="http://schemas.microsoft.com/office/drawing/2014/main" id="{CB15ACD1-15A9-4BF2-7B14-7E0DCC886DB9}"/>
                  </a:ext>
                </a:extLst>
              </p:cNvPr>
              <p:cNvSpPr txBox="1">
                <a:spLocks noRot="1" noChangeAspect="1" noMove="1" noResize="1" noEditPoints="1" noAdjustHandles="1" noChangeArrowheads="1" noChangeShapeType="1" noTextEdit="1"/>
              </p:cNvSpPr>
              <p:nvPr/>
            </p:nvSpPr>
            <p:spPr>
              <a:xfrm>
                <a:off x="2173342" y="4237423"/>
                <a:ext cx="961891" cy="646331"/>
              </a:xfrm>
              <a:prstGeom prst="rect">
                <a:avLst/>
              </a:prstGeom>
              <a:blipFill>
                <a:blip r:embed="rId6"/>
                <a:stretch>
                  <a:fillRect l="-5732" r="-5732" b="-13208"/>
                </a:stretch>
              </a:blipFill>
            </p:spPr>
            <p:txBody>
              <a:bodyPr/>
              <a:lstStyle/>
              <a:p>
                <a:r>
                  <a:rPr lang="en-CH">
                    <a:noFill/>
                  </a:rPr>
                  <a:t> </a:t>
                </a:r>
              </a:p>
            </p:txBody>
          </p:sp>
        </mc:Fallback>
      </mc:AlternateContent>
      <mc:AlternateContent xmlns:mc="http://schemas.openxmlformats.org/markup-compatibility/2006" xmlns:a14="http://schemas.microsoft.com/office/drawing/2010/main">
        <mc:Choice Requires="a14">
          <p:sp>
            <p:nvSpPr>
              <p:cNvPr id="36" name="TextBox 35">
                <a:extLst>
                  <a:ext uri="{FF2B5EF4-FFF2-40B4-BE49-F238E27FC236}">
                    <a16:creationId xmlns:a16="http://schemas.microsoft.com/office/drawing/2014/main" id="{3F0D9F94-4532-1310-5C44-627F9D8BF94D}"/>
                  </a:ext>
                </a:extLst>
              </p:cNvPr>
              <p:cNvSpPr txBox="1"/>
              <p:nvPr/>
            </p:nvSpPr>
            <p:spPr>
              <a:xfrm>
                <a:off x="8250974" y="4237422"/>
                <a:ext cx="961891" cy="646331"/>
              </a:xfrm>
              <a:prstGeom prst="rect">
                <a:avLst/>
              </a:prstGeom>
              <a:noFill/>
            </p:spPr>
            <p:txBody>
              <a:bodyPr wrap="square">
                <a:spAutoFit/>
              </a:bodyPr>
              <a:lstStyle/>
              <a:p>
                <a:pPr algn="ctr"/>
                <a14:m>
                  <m:oMath xmlns:m="http://schemas.openxmlformats.org/officeDocument/2006/math">
                    <m:r>
                      <a:rPr lang="el-GR" b="1" i="1" dirty="0" smtClean="0">
                        <a:latin typeface="Cambria Math" panose="02040503050406030204" pitchFamily="18" charset="0"/>
                        <a:ea typeface="Cambria Math" panose="02040503050406030204" pitchFamily="18" charset="0"/>
                        <a:cs typeface="Arial" panose="020B0604020202020204" pitchFamily="34" charset="0"/>
                      </a:rPr>
                      <m:t>𝝅</m:t>
                    </m:r>
                    <m:r>
                      <a:rPr lang="en-US" b="1" i="1" dirty="0" smtClean="0">
                        <a:latin typeface="Cambria Math" panose="02040503050406030204" pitchFamily="18" charset="0"/>
                        <a:ea typeface="Cambria Math" panose="02040503050406030204" pitchFamily="18" charset="0"/>
                        <a:cs typeface="Arial" panose="020B0604020202020204" pitchFamily="34" charset="0"/>
                      </a:rPr>
                      <m:t>/</m:t>
                    </m:r>
                    <m:r>
                      <a:rPr lang="en-US" b="1" i="1" dirty="0" smtClean="0">
                        <a:latin typeface="Cambria Math" panose="02040503050406030204" pitchFamily="18" charset="0"/>
                        <a:ea typeface="Cambria Math" panose="02040503050406030204" pitchFamily="18" charset="0"/>
                        <a:cs typeface="Arial" panose="020B0604020202020204" pitchFamily="34" charset="0"/>
                      </a:rPr>
                      <m:t>𝟐</m:t>
                    </m:r>
                  </m:oMath>
                </a14:m>
                <a:r>
                  <a:rPr lang="en-US" b="1" dirty="0">
                    <a:latin typeface="Cambria Math" panose="02040503050406030204" pitchFamily="18" charset="0"/>
                    <a:ea typeface="Cambria Math" panose="02040503050406030204" pitchFamily="18" charset="0"/>
                  </a:rPr>
                  <a:t> </a:t>
                </a:r>
              </a:p>
              <a:p>
                <a:pPr algn="ctr"/>
                <a:r>
                  <a:rPr lang="en-US" b="1" dirty="0">
                    <a:latin typeface="Cambria Math" panose="02040503050406030204" pitchFamily="18" charset="0"/>
                    <a:ea typeface="Cambria Math" panose="02040503050406030204" pitchFamily="18" charset="0"/>
                  </a:rPr>
                  <a:t>spin flip</a:t>
                </a:r>
              </a:p>
            </p:txBody>
          </p:sp>
        </mc:Choice>
        <mc:Fallback xmlns="">
          <p:sp>
            <p:nvSpPr>
              <p:cNvPr id="36" name="TextBox 35">
                <a:extLst>
                  <a:ext uri="{FF2B5EF4-FFF2-40B4-BE49-F238E27FC236}">
                    <a16:creationId xmlns:a16="http://schemas.microsoft.com/office/drawing/2014/main" id="{3F0D9F94-4532-1310-5C44-627F9D8BF94D}"/>
                  </a:ext>
                </a:extLst>
              </p:cNvPr>
              <p:cNvSpPr txBox="1">
                <a:spLocks noRot="1" noChangeAspect="1" noMove="1" noResize="1" noEditPoints="1" noAdjustHandles="1" noChangeArrowheads="1" noChangeShapeType="1" noTextEdit="1"/>
              </p:cNvSpPr>
              <p:nvPr/>
            </p:nvSpPr>
            <p:spPr>
              <a:xfrm>
                <a:off x="8250974" y="4237422"/>
                <a:ext cx="961891" cy="646331"/>
              </a:xfrm>
              <a:prstGeom prst="rect">
                <a:avLst/>
              </a:prstGeom>
              <a:blipFill>
                <a:blip r:embed="rId7"/>
                <a:stretch>
                  <a:fillRect l="-5732" r="-5732" b="-13208"/>
                </a:stretch>
              </a:blipFill>
            </p:spPr>
            <p:txBody>
              <a:bodyPr/>
              <a:lstStyle/>
              <a:p>
                <a:r>
                  <a:rPr lang="en-CH">
                    <a:noFill/>
                  </a:rPr>
                  <a:t> </a:t>
                </a:r>
              </a:p>
            </p:txBody>
          </p:sp>
        </mc:Fallback>
      </mc:AlternateContent>
      <p:cxnSp>
        <p:nvCxnSpPr>
          <p:cNvPr id="37" name="Straight Arrow Connector 36">
            <a:extLst>
              <a:ext uri="{FF2B5EF4-FFF2-40B4-BE49-F238E27FC236}">
                <a16:creationId xmlns:a16="http://schemas.microsoft.com/office/drawing/2014/main" id="{731281E9-D3EC-D4BF-6A84-AD11A6516034}"/>
              </a:ext>
            </a:extLst>
          </p:cNvPr>
          <p:cNvCxnSpPr/>
          <p:nvPr/>
        </p:nvCxnSpPr>
        <p:spPr>
          <a:xfrm>
            <a:off x="1196565" y="5132288"/>
            <a:ext cx="8507587" cy="0"/>
          </a:xfrm>
          <a:prstGeom prst="straightConnector1">
            <a:avLst/>
          </a:prstGeom>
          <a:ln w="28575">
            <a:solidFill>
              <a:schemeClr val="tx1"/>
            </a:solidFill>
            <a:tailEnd type="stealth" w="lg" len="lg"/>
          </a:ln>
        </p:spPr>
        <p:style>
          <a:lnRef idx="1">
            <a:schemeClr val="accent1"/>
          </a:lnRef>
          <a:fillRef idx="0">
            <a:schemeClr val="accent1"/>
          </a:fillRef>
          <a:effectRef idx="0">
            <a:schemeClr val="accent1"/>
          </a:effectRef>
          <a:fontRef idx="minor">
            <a:schemeClr val="tx1"/>
          </a:fontRef>
        </p:style>
      </p:cxnSp>
      <p:sp>
        <p:nvSpPr>
          <p:cNvPr id="38" name="TextBox 37">
            <a:extLst>
              <a:ext uri="{FF2B5EF4-FFF2-40B4-BE49-F238E27FC236}">
                <a16:creationId xmlns:a16="http://schemas.microsoft.com/office/drawing/2014/main" id="{E85B7EAA-1F02-C56A-ED4A-02F40FAA35B5}"/>
              </a:ext>
            </a:extLst>
          </p:cNvPr>
          <p:cNvSpPr txBox="1"/>
          <p:nvPr/>
        </p:nvSpPr>
        <p:spPr>
          <a:xfrm>
            <a:off x="9290898" y="5107777"/>
            <a:ext cx="309826" cy="369332"/>
          </a:xfrm>
          <a:prstGeom prst="rect">
            <a:avLst/>
          </a:prstGeom>
          <a:noFill/>
        </p:spPr>
        <p:txBody>
          <a:bodyPr wrap="square" rtlCol="0">
            <a:spAutoFit/>
          </a:bodyPr>
          <a:lstStyle/>
          <a:p>
            <a:r>
              <a:rPr lang="en-US" b="1" dirty="0"/>
              <a:t>t</a:t>
            </a:r>
            <a:endParaRPr lang="en-CH" b="1" dirty="0"/>
          </a:p>
        </p:txBody>
      </p:sp>
      <p:sp>
        <p:nvSpPr>
          <p:cNvPr id="39" name="TextBox 38">
            <a:extLst>
              <a:ext uri="{FF2B5EF4-FFF2-40B4-BE49-F238E27FC236}">
                <a16:creationId xmlns:a16="http://schemas.microsoft.com/office/drawing/2014/main" id="{DE882D03-3F09-9342-CE76-E1A168AA24A3}"/>
              </a:ext>
            </a:extLst>
          </p:cNvPr>
          <p:cNvSpPr txBox="1"/>
          <p:nvPr/>
        </p:nvSpPr>
        <p:spPr>
          <a:xfrm>
            <a:off x="4698115" y="4375921"/>
            <a:ext cx="1989976" cy="369332"/>
          </a:xfrm>
          <a:prstGeom prst="rect">
            <a:avLst/>
          </a:prstGeom>
          <a:noFill/>
        </p:spPr>
        <p:txBody>
          <a:bodyPr wrap="square">
            <a:spAutoFit/>
          </a:bodyPr>
          <a:lstStyle/>
          <a:p>
            <a:pPr algn="ctr"/>
            <a:r>
              <a:rPr lang="en-US" b="1" dirty="0">
                <a:latin typeface="Cambria Math" panose="02040503050406030204" pitchFamily="18" charset="0"/>
                <a:ea typeface="Cambria Math" panose="02040503050406030204" pitchFamily="18" charset="0"/>
                <a:cs typeface="Arial" panose="020B0604020202020204" pitchFamily="34" charset="0"/>
              </a:rPr>
              <a:t>free precession</a:t>
            </a:r>
          </a:p>
        </p:txBody>
      </p:sp>
      <mc:AlternateContent xmlns:mc="http://schemas.openxmlformats.org/markup-compatibility/2006" xmlns:a14="http://schemas.microsoft.com/office/drawing/2010/main">
        <mc:Choice Requires="a14">
          <p:sp>
            <p:nvSpPr>
              <p:cNvPr id="40" name="TextBox 39">
                <a:extLst>
                  <a:ext uri="{FF2B5EF4-FFF2-40B4-BE49-F238E27FC236}">
                    <a16:creationId xmlns:a16="http://schemas.microsoft.com/office/drawing/2014/main" id="{6EA3DFDF-D4EE-F385-DB06-63B08BF3729F}"/>
                  </a:ext>
                </a:extLst>
              </p:cNvPr>
              <p:cNvSpPr txBox="1"/>
              <p:nvPr/>
            </p:nvSpPr>
            <p:spPr>
              <a:xfrm>
                <a:off x="4055104" y="5424415"/>
                <a:ext cx="4114800" cy="668388"/>
              </a:xfrm>
              <a:prstGeom prst="rect">
                <a:avLst/>
              </a:prstGeom>
              <a:noFill/>
            </p:spPr>
            <p:txBody>
              <a:bodyPr wrap="square" rtlCol="0">
                <a:spAutoFit/>
              </a:bodyPr>
              <a:lstStyle/>
              <a:p>
                <a14:m>
                  <m:oMath xmlns:m="http://schemas.openxmlformats.org/officeDocument/2006/math">
                    <m:f>
                      <m:fPr>
                        <m:ctrlPr>
                          <a:rPr lang="en-US" sz="2200" b="0" i="1" smtClean="0">
                            <a:latin typeface="Cambria Math" panose="02040503050406030204" pitchFamily="18" charset="0"/>
                          </a:rPr>
                        </m:ctrlPr>
                      </m:fPr>
                      <m:num>
                        <m:sSub>
                          <m:sSubPr>
                            <m:ctrlPr>
                              <a:rPr lang="en-US" sz="2200" b="0" i="1" smtClean="0">
                                <a:latin typeface="Cambria Math" panose="02040503050406030204" pitchFamily="18" charset="0"/>
                              </a:rPr>
                            </m:ctrlPr>
                          </m:sSubPr>
                          <m:e>
                            <m:r>
                              <a:rPr lang="en-US" sz="2200" b="0" i="1" smtClean="0">
                                <a:latin typeface="Cambria Math" panose="02040503050406030204" pitchFamily="18" charset="0"/>
                              </a:rPr>
                              <m:t>𝑁</m:t>
                            </m:r>
                          </m:e>
                          <m:sub>
                            <m:r>
                              <a:rPr lang="en-US" sz="2200" b="0" i="1" smtClean="0">
                                <a:latin typeface="Cambria Math" panose="02040503050406030204" pitchFamily="18" charset="0"/>
                              </a:rPr>
                              <m:t>𝑢𝑝</m:t>
                            </m:r>
                          </m:sub>
                        </m:sSub>
                        <m:r>
                          <a:rPr lang="en-US" sz="2200" b="0" i="1" smtClean="0">
                            <a:latin typeface="Cambria Math" panose="02040503050406030204" pitchFamily="18" charset="0"/>
                          </a:rPr>
                          <m:t>−</m:t>
                        </m:r>
                        <m:sSub>
                          <m:sSubPr>
                            <m:ctrlPr>
                              <a:rPr lang="en-US" sz="2200" b="0" i="1" smtClean="0">
                                <a:latin typeface="Cambria Math" panose="02040503050406030204" pitchFamily="18" charset="0"/>
                              </a:rPr>
                            </m:ctrlPr>
                          </m:sSubPr>
                          <m:e>
                            <m:r>
                              <a:rPr lang="en-US" sz="2200" b="0" i="1" smtClean="0">
                                <a:latin typeface="Cambria Math" panose="02040503050406030204" pitchFamily="18" charset="0"/>
                              </a:rPr>
                              <m:t>𝑁</m:t>
                            </m:r>
                          </m:e>
                          <m:sub>
                            <m:r>
                              <a:rPr lang="en-US" sz="2200" b="0" i="1" smtClean="0">
                                <a:latin typeface="Cambria Math" panose="02040503050406030204" pitchFamily="18" charset="0"/>
                              </a:rPr>
                              <m:t>𝑑𝑜𝑤𝑛</m:t>
                            </m:r>
                          </m:sub>
                        </m:sSub>
                      </m:num>
                      <m:den>
                        <m:sSub>
                          <m:sSubPr>
                            <m:ctrlPr>
                              <a:rPr lang="en-US" sz="2200" b="0" i="1" smtClean="0">
                                <a:latin typeface="Cambria Math" panose="02040503050406030204" pitchFamily="18" charset="0"/>
                              </a:rPr>
                            </m:ctrlPr>
                          </m:sSubPr>
                          <m:e>
                            <m:r>
                              <a:rPr lang="en-US" sz="2200" b="0" i="1" smtClean="0">
                                <a:latin typeface="Cambria Math" panose="02040503050406030204" pitchFamily="18" charset="0"/>
                              </a:rPr>
                              <m:t>𝑁</m:t>
                            </m:r>
                          </m:e>
                          <m:sub>
                            <m:r>
                              <a:rPr lang="en-US" sz="2200" b="0" i="1" smtClean="0">
                                <a:latin typeface="Cambria Math" panose="02040503050406030204" pitchFamily="18" charset="0"/>
                              </a:rPr>
                              <m:t>𝑢𝑝</m:t>
                            </m:r>
                          </m:sub>
                        </m:sSub>
                        <m:r>
                          <a:rPr lang="en-US" sz="2200" b="0" i="1" smtClean="0">
                            <a:latin typeface="Cambria Math" panose="02040503050406030204" pitchFamily="18" charset="0"/>
                          </a:rPr>
                          <m:t>+</m:t>
                        </m:r>
                        <m:sSub>
                          <m:sSubPr>
                            <m:ctrlPr>
                              <a:rPr lang="en-US" sz="2200" b="0" i="1" smtClean="0">
                                <a:latin typeface="Cambria Math" panose="02040503050406030204" pitchFamily="18" charset="0"/>
                              </a:rPr>
                            </m:ctrlPr>
                          </m:sSubPr>
                          <m:e>
                            <m:r>
                              <a:rPr lang="en-US" sz="2200" b="0" i="1" smtClean="0">
                                <a:latin typeface="Cambria Math" panose="02040503050406030204" pitchFamily="18" charset="0"/>
                              </a:rPr>
                              <m:t>𝑁</m:t>
                            </m:r>
                          </m:e>
                          <m:sub>
                            <m:r>
                              <a:rPr lang="en-US" sz="2200" b="0" i="1" smtClean="0">
                                <a:latin typeface="Cambria Math" panose="02040503050406030204" pitchFamily="18" charset="0"/>
                              </a:rPr>
                              <m:t>𝑑𝑜𝑤𝑛</m:t>
                            </m:r>
                          </m:sub>
                        </m:sSub>
                      </m:den>
                    </m:f>
                    <m:r>
                      <a:rPr lang="en-US" sz="2200" b="0" i="1" smtClean="0">
                        <a:latin typeface="Cambria Math" panose="02040503050406030204" pitchFamily="18" charset="0"/>
                      </a:rPr>
                      <m:t>=−</m:t>
                    </m:r>
                    <m:r>
                      <a:rPr lang="en-US" sz="2200" b="0" i="1" smtClean="0">
                        <a:latin typeface="Cambria Math" panose="02040503050406030204" pitchFamily="18" charset="0"/>
                        <a:ea typeface="Cambria Math" panose="02040503050406030204" pitchFamily="18" charset="0"/>
                      </a:rPr>
                      <m:t>𝛼</m:t>
                    </m:r>
                    <m:func>
                      <m:funcPr>
                        <m:ctrlPr>
                          <a:rPr lang="en-US" sz="2200" b="0" i="1" smtClean="0">
                            <a:latin typeface="Cambria Math" panose="02040503050406030204" pitchFamily="18" charset="0"/>
                            <a:ea typeface="Cambria Math" panose="02040503050406030204" pitchFamily="18" charset="0"/>
                          </a:rPr>
                        </m:ctrlPr>
                      </m:funcPr>
                      <m:fName>
                        <m:r>
                          <m:rPr>
                            <m:sty m:val="p"/>
                          </m:rPr>
                          <a:rPr lang="en-US" sz="2200" b="0" i="0" smtClean="0">
                            <a:latin typeface="Cambria Math" panose="02040503050406030204" pitchFamily="18" charset="0"/>
                            <a:ea typeface="Cambria Math" panose="02040503050406030204" pitchFamily="18" charset="0"/>
                          </a:rPr>
                          <m:t>cos</m:t>
                        </m:r>
                      </m:fName>
                      <m:e>
                        <m:r>
                          <a:rPr lang="en-US" sz="2200" b="0" i="1" smtClean="0">
                            <a:latin typeface="Cambria Math" panose="02040503050406030204" pitchFamily="18" charset="0"/>
                            <a:ea typeface="Cambria Math" panose="02040503050406030204" pitchFamily="18" charset="0"/>
                          </a:rPr>
                          <m:t>(</m:t>
                        </m:r>
                        <m:r>
                          <a:rPr lang="en-US" sz="2200" i="1">
                            <a:latin typeface="Cambria Math" panose="02040503050406030204" pitchFamily="18" charset="0"/>
                            <a:ea typeface="Cambria Math" panose="02040503050406030204" pitchFamily="18" charset="0"/>
                          </a:rPr>
                          <m:t>𝜋</m:t>
                        </m:r>
                        <m:f>
                          <m:fPr>
                            <m:ctrlPr>
                              <a:rPr lang="en-US" sz="2200" i="1" smtClean="0">
                                <a:latin typeface="Cambria Math" panose="02040503050406030204" pitchFamily="18" charset="0"/>
                                <a:ea typeface="Cambria Math" panose="02040503050406030204" pitchFamily="18" charset="0"/>
                              </a:rPr>
                            </m:ctrlPr>
                          </m:fPr>
                          <m:num>
                            <m:sSub>
                              <m:sSubPr>
                                <m:ctrlPr>
                                  <a:rPr lang="en-US" sz="2200" b="0" i="1" smtClean="0">
                                    <a:latin typeface="Cambria Math" panose="02040503050406030204" pitchFamily="18" charset="0"/>
                                    <a:ea typeface="Cambria Math" panose="02040503050406030204" pitchFamily="18" charset="0"/>
                                  </a:rPr>
                                </m:ctrlPr>
                              </m:sSubPr>
                              <m:e>
                                <m:r>
                                  <a:rPr lang="en-US" sz="2200" i="1" smtClean="0">
                                    <a:latin typeface="Cambria Math" panose="02040503050406030204" pitchFamily="18" charset="0"/>
                                    <a:ea typeface="Cambria Math" panose="02040503050406030204" pitchFamily="18" charset="0"/>
                                  </a:rPr>
                                  <m:t>𝜔</m:t>
                                </m:r>
                              </m:e>
                              <m:sub>
                                <m:r>
                                  <a:rPr lang="en-US" sz="2200" b="0" i="1" smtClean="0">
                                    <a:latin typeface="Cambria Math" panose="02040503050406030204" pitchFamily="18" charset="0"/>
                                    <a:ea typeface="Cambria Math" panose="02040503050406030204" pitchFamily="18" charset="0"/>
                                  </a:rPr>
                                  <m:t>𝑟𝑓</m:t>
                                </m:r>
                              </m:sub>
                            </m:sSub>
                            <m:r>
                              <a:rPr lang="en-US" sz="2200" b="0" i="1" smtClean="0">
                                <a:latin typeface="Cambria Math" panose="02040503050406030204" pitchFamily="18" charset="0"/>
                                <a:ea typeface="Cambria Math" panose="02040503050406030204" pitchFamily="18" charset="0"/>
                              </a:rPr>
                              <m:t>−</m:t>
                            </m:r>
                            <m:sSub>
                              <m:sSubPr>
                                <m:ctrlPr>
                                  <a:rPr lang="en-US" sz="2200" b="0" i="1" smtClean="0">
                                    <a:latin typeface="Cambria Math" panose="02040503050406030204" pitchFamily="18" charset="0"/>
                                    <a:ea typeface="Cambria Math" panose="02040503050406030204" pitchFamily="18" charset="0"/>
                                  </a:rPr>
                                </m:ctrlPr>
                              </m:sSubPr>
                              <m:e>
                                <m:r>
                                  <a:rPr lang="en-US" sz="2200" b="0" i="1" smtClean="0">
                                    <a:latin typeface="Cambria Math" panose="02040503050406030204" pitchFamily="18" charset="0"/>
                                    <a:ea typeface="Cambria Math" panose="02040503050406030204" pitchFamily="18" charset="0"/>
                                  </a:rPr>
                                  <m:t>𝜔</m:t>
                                </m:r>
                              </m:e>
                              <m:sub>
                                <m:r>
                                  <a:rPr lang="en-US" sz="2200" b="0" i="1" smtClean="0">
                                    <a:latin typeface="Cambria Math" panose="02040503050406030204" pitchFamily="18" charset="0"/>
                                    <a:ea typeface="Cambria Math" panose="02040503050406030204" pitchFamily="18" charset="0"/>
                                  </a:rPr>
                                  <m:t>𝑛</m:t>
                                </m:r>
                              </m:sub>
                            </m:sSub>
                          </m:num>
                          <m:den>
                            <m:r>
                              <a:rPr lang="en-US" sz="2200" i="1" smtClean="0">
                                <a:latin typeface="Cambria Math" panose="02040503050406030204" pitchFamily="18" charset="0"/>
                                <a:ea typeface="Cambria Math" panose="02040503050406030204" pitchFamily="18" charset="0"/>
                              </a:rPr>
                              <m:t>∆</m:t>
                            </m:r>
                            <m:r>
                              <a:rPr lang="en-US" sz="2200" i="1" smtClean="0">
                                <a:latin typeface="Cambria Math" panose="02040503050406030204" pitchFamily="18" charset="0"/>
                                <a:ea typeface="Cambria Math" panose="02040503050406030204" pitchFamily="18" charset="0"/>
                              </a:rPr>
                              <m:t>𝜈</m:t>
                            </m:r>
                          </m:den>
                        </m:f>
                        <m:r>
                          <a:rPr lang="en-US" sz="2200" b="0" i="1" smtClean="0">
                            <a:latin typeface="Cambria Math" panose="02040503050406030204" pitchFamily="18" charset="0"/>
                            <a:ea typeface="Cambria Math" panose="02040503050406030204" pitchFamily="18" charset="0"/>
                          </a:rPr>
                          <m:t>)</m:t>
                        </m:r>
                      </m:e>
                    </m:func>
                  </m:oMath>
                </a14:m>
                <a:r>
                  <a:rPr lang="en-US" sz="2200" dirty="0"/>
                  <a:t>  </a:t>
                </a:r>
                <a:endParaRPr lang="en-CH" sz="2200" dirty="0"/>
              </a:p>
            </p:txBody>
          </p:sp>
        </mc:Choice>
        <mc:Fallback xmlns="">
          <p:sp>
            <p:nvSpPr>
              <p:cNvPr id="40" name="TextBox 39">
                <a:extLst>
                  <a:ext uri="{FF2B5EF4-FFF2-40B4-BE49-F238E27FC236}">
                    <a16:creationId xmlns:a16="http://schemas.microsoft.com/office/drawing/2014/main" id="{6EA3DFDF-D4EE-F385-DB06-63B08BF3729F}"/>
                  </a:ext>
                </a:extLst>
              </p:cNvPr>
              <p:cNvSpPr txBox="1">
                <a:spLocks noRot="1" noChangeAspect="1" noMove="1" noResize="1" noEditPoints="1" noAdjustHandles="1" noChangeArrowheads="1" noChangeShapeType="1" noTextEdit="1"/>
              </p:cNvSpPr>
              <p:nvPr/>
            </p:nvSpPr>
            <p:spPr>
              <a:xfrm>
                <a:off x="4055104" y="5424415"/>
                <a:ext cx="4114800" cy="668388"/>
              </a:xfrm>
              <a:prstGeom prst="rect">
                <a:avLst/>
              </a:prstGeom>
              <a:blipFill>
                <a:blip r:embed="rId8"/>
                <a:stretch>
                  <a:fillRect/>
                </a:stretch>
              </a:blipFill>
            </p:spPr>
            <p:txBody>
              <a:bodyPr/>
              <a:lstStyle/>
              <a:p>
                <a:r>
                  <a:rPr lang="en-CH">
                    <a:noFill/>
                  </a:rPr>
                  <a:t> </a:t>
                </a:r>
              </a:p>
            </p:txBody>
          </p:sp>
        </mc:Fallback>
      </mc:AlternateContent>
    </p:spTree>
    <p:extLst>
      <p:ext uri="{BB962C8B-B14F-4D97-AF65-F5344CB8AC3E}">
        <p14:creationId xmlns:p14="http://schemas.microsoft.com/office/powerpoint/2010/main" val="184250934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F2F4AA91-1E28-4D28-90EA-96E7476EC057}"/>
              </a:ext>
            </a:extLst>
          </p:cNvPr>
          <p:cNvSpPr>
            <a:spLocks noGrp="1"/>
          </p:cNvSpPr>
          <p:nvPr>
            <p:ph type="title"/>
          </p:nvPr>
        </p:nvSpPr>
        <p:spPr>
          <a:xfrm>
            <a:off x="540040" y="330941"/>
            <a:ext cx="9234275" cy="700194"/>
          </a:xfrm>
        </p:spPr>
        <p:txBody>
          <a:bodyPr>
            <a:normAutofit/>
          </a:bodyPr>
          <a:lstStyle/>
          <a:p>
            <a:r>
              <a:rPr lang="en-US" sz="4000" dirty="0">
                <a:latin typeface="Arial" panose="020B0604020202020204" pitchFamily="34" charset="0"/>
                <a:cs typeface="Arial" panose="020B0604020202020204" pitchFamily="34" charset="0"/>
              </a:rPr>
              <a:t>State of the art</a:t>
            </a:r>
            <a:endParaRPr lang="en-CH" sz="4000" dirty="0">
              <a:latin typeface="Arial" panose="020B0604020202020204" pitchFamily="34" charset="0"/>
              <a:cs typeface="Arial" panose="020B0604020202020204" pitchFamily="34" charset="0"/>
            </a:endParaRPr>
          </a:p>
        </p:txBody>
      </p:sp>
      <p:sp>
        <p:nvSpPr>
          <p:cNvPr id="5" name="Date Placeholder 4">
            <a:extLst>
              <a:ext uri="{FF2B5EF4-FFF2-40B4-BE49-F238E27FC236}">
                <a16:creationId xmlns:a16="http://schemas.microsoft.com/office/drawing/2014/main" id="{B838D173-E2D3-4B6B-A980-DA5AAB3C7CF9}"/>
              </a:ext>
            </a:extLst>
          </p:cNvPr>
          <p:cNvSpPr>
            <a:spLocks noGrp="1"/>
          </p:cNvSpPr>
          <p:nvPr>
            <p:ph type="dt" sz="half" idx="10"/>
          </p:nvPr>
        </p:nvSpPr>
        <p:spPr/>
        <p:txBody>
          <a:bodyPr/>
          <a:lstStyle/>
          <a:p>
            <a:r>
              <a:rPr lang="en-CH" dirty="0"/>
              <a:t>30/06/2022</a:t>
            </a:r>
          </a:p>
        </p:txBody>
      </p:sp>
      <p:sp>
        <p:nvSpPr>
          <p:cNvPr id="6" name="Slide Number Placeholder 5">
            <a:extLst>
              <a:ext uri="{FF2B5EF4-FFF2-40B4-BE49-F238E27FC236}">
                <a16:creationId xmlns:a16="http://schemas.microsoft.com/office/drawing/2014/main" id="{B8BE0773-1D77-4ACB-8FD6-6901CFE26A20}"/>
              </a:ext>
            </a:extLst>
          </p:cNvPr>
          <p:cNvSpPr>
            <a:spLocks noGrp="1"/>
          </p:cNvSpPr>
          <p:nvPr>
            <p:ph type="sldNum" sz="quarter" idx="12"/>
          </p:nvPr>
        </p:nvSpPr>
        <p:spPr/>
        <p:txBody>
          <a:bodyPr/>
          <a:lstStyle/>
          <a:p>
            <a:fld id="{23905025-47AE-4B7E-805F-3DBF72E0B8DF}" type="slidenum">
              <a:rPr lang="en-CH" smtClean="0"/>
              <a:t>3</a:t>
            </a:fld>
            <a:endParaRPr lang="en-CH" dirty="0"/>
          </a:p>
        </p:txBody>
      </p:sp>
      <p:sp>
        <p:nvSpPr>
          <p:cNvPr id="2" name="Footer Placeholder 1">
            <a:extLst>
              <a:ext uri="{FF2B5EF4-FFF2-40B4-BE49-F238E27FC236}">
                <a16:creationId xmlns:a16="http://schemas.microsoft.com/office/drawing/2014/main" id="{B732F688-BF8C-4C8A-B8B6-ADE9B4C62168}"/>
              </a:ext>
            </a:extLst>
          </p:cNvPr>
          <p:cNvSpPr>
            <a:spLocks noGrp="1"/>
          </p:cNvSpPr>
          <p:nvPr>
            <p:ph type="ftr" sz="quarter" idx="11"/>
          </p:nvPr>
        </p:nvSpPr>
        <p:spPr/>
        <p:txBody>
          <a:bodyPr/>
          <a:lstStyle/>
          <a:p>
            <a:r>
              <a:rPr lang="de-DE"/>
              <a:t>Anastasio Fratangelo - SPS 2022</a:t>
            </a:r>
            <a:endParaRPr lang="en-CH"/>
          </a:p>
        </p:txBody>
      </p:sp>
      <mc:AlternateContent xmlns:mc="http://schemas.openxmlformats.org/markup-compatibility/2006" xmlns:a14="http://schemas.microsoft.com/office/drawing/2010/main">
        <mc:Choice Requires="a14">
          <p:sp>
            <p:nvSpPr>
              <p:cNvPr id="16" name="TextBox 15">
                <a:extLst>
                  <a:ext uri="{FF2B5EF4-FFF2-40B4-BE49-F238E27FC236}">
                    <a16:creationId xmlns:a16="http://schemas.microsoft.com/office/drawing/2014/main" id="{EC092CF9-782C-46DC-9254-F31E100A8A0A}"/>
                  </a:ext>
                </a:extLst>
              </p:cNvPr>
              <p:cNvSpPr txBox="1"/>
              <p:nvPr/>
            </p:nvSpPr>
            <p:spPr>
              <a:xfrm>
                <a:off x="5584050" y="1915016"/>
                <a:ext cx="6607949" cy="3184077"/>
              </a:xfrm>
              <a:prstGeom prst="rect">
                <a:avLst/>
              </a:prstGeom>
              <a:noFill/>
            </p:spPr>
            <p:txBody>
              <a:bodyPr wrap="square" rtlCol="0">
                <a:spAutoFit/>
              </a:bodyPr>
              <a:lstStyle/>
              <a:p>
                <a:pPr marL="342900" indent="-342900">
                  <a:buFont typeface="Arial" panose="020B0604020202020204" pitchFamily="34" charset="0"/>
                  <a:buChar char="•"/>
                </a:pPr>
                <a:r>
                  <a:rPr lang="en-US" sz="2000" dirty="0"/>
                  <a:t>Standard Model predicts a neutron </a:t>
                </a:r>
                <a:r>
                  <a:rPr lang="en-US" sz="2000" b="1" dirty="0"/>
                  <a:t>EDM</a:t>
                </a:r>
                <a:r>
                  <a:rPr lang="en-US" sz="2000" dirty="0"/>
                  <a:t>:                    </a:t>
                </a:r>
                <a14:m>
                  <m:oMath xmlns:m="http://schemas.openxmlformats.org/officeDocument/2006/math">
                    <m:d>
                      <m:dPr>
                        <m:begChr m:val="|"/>
                        <m:endChr m:val="|"/>
                        <m:ctrlPr>
                          <a:rPr lang="en-US" sz="2000" b="1" i="1" dirty="0" smtClean="0">
                            <a:latin typeface="Cambria Math" panose="02040503050406030204" pitchFamily="18" charset="0"/>
                            <a:ea typeface="Cambria Math" panose="02040503050406030204" pitchFamily="18" charset="0"/>
                          </a:rPr>
                        </m:ctrlPr>
                      </m:dPr>
                      <m:e>
                        <m:sSub>
                          <m:sSubPr>
                            <m:ctrlPr>
                              <a:rPr lang="en-US" sz="2000" b="1" i="1" dirty="0" smtClean="0">
                                <a:latin typeface="Cambria Math" panose="02040503050406030204" pitchFamily="18" charset="0"/>
                                <a:ea typeface="Cambria Math" panose="02040503050406030204" pitchFamily="18" charset="0"/>
                              </a:rPr>
                            </m:ctrlPr>
                          </m:sSubPr>
                          <m:e>
                            <m:r>
                              <a:rPr lang="en-US" sz="2000" b="1" i="1" dirty="0" smtClean="0">
                                <a:latin typeface="Cambria Math" panose="02040503050406030204" pitchFamily="18" charset="0"/>
                                <a:ea typeface="Cambria Math" panose="02040503050406030204" pitchFamily="18" charset="0"/>
                              </a:rPr>
                              <m:t>𝒅</m:t>
                            </m:r>
                          </m:e>
                          <m:sub>
                            <m:r>
                              <a:rPr lang="en-US" sz="2000" b="1" i="1" dirty="0" smtClean="0">
                                <a:latin typeface="Cambria Math" panose="02040503050406030204" pitchFamily="18" charset="0"/>
                                <a:ea typeface="Cambria Math" panose="02040503050406030204" pitchFamily="18" charset="0"/>
                              </a:rPr>
                              <m:t>𝒏</m:t>
                            </m:r>
                          </m:sub>
                        </m:sSub>
                      </m:e>
                    </m:d>
                    <m:r>
                      <a:rPr lang="en-US" sz="2000" b="1" i="1" dirty="0" smtClean="0">
                        <a:latin typeface="Cambria Math" panose="02040503050406030204" pitchFamily="18" charset="0"/>
                        <a:ea typeface="Cambria Math" panose="02040503050406030204" pitchFamily="18" charset="0"/>
                      </a:rPr>
                      <m:t>&lt;</m:t>
                    </m:r>
                    <m:sSup>
                      <m:sSupPr>
                        <m:ctrlPr>
                          <a:rPr lang="en-US" sz="2000" b="1" i="1" dirty="0" smtClean="0">
                            <a:latin typeface="Cambria Math" panose="02040503050406030204" pitchFamily="18" charset="0"/>
                          </a:rPr>
                        </m:ctrlPr>
                      </m:sSupPr>
                      <m:e>
                        <m:r>
                          <a:rPr lang="en-US" sz="2000" b="1" i="1" dirty="0" smtClean="0">
                            <a:latin typeface="Cambria Math" panose="02040503050406030204" pitchFamily="18" charset="0"/>
                          </a:rPr>
                          <m:t>𝟏𝟎</m:t>
                        </m:r>
                      </m:e>
                      <m:sup>
                        <m:r>
                          <a:rPr lang="en-US" sz="2000" b="1" i="1" dirty="0" smtClean="0">
                            <a:latin typeface="Cambria Math" panose="02040503050406030204" pitchFamily="18" charset="0"/>
                          </a:rPr>
                          <m:t>−</m:t>
                        </m:r>
                        <m:r>
                          <a:rPr lang="en-US" sz="2000" b="1" i="1" dirty="0" smtClean="0">
                            <a:latin typeface="Cambria Math" panose="02040503050406030204" pitchFamily="18" charset="0"/>
                          </a:rPr>
                          <m:t>𝟑𝟏</m:t>
                        </m:r>
                        <m:r>
                          <a:rPr lang="en-US" sz="2000" b="1" i="1" dirty="0" smtClean="0">
                            <a:latin typeface="Cambria Math" panose="02040503050406030204" pitchFamily="18" charset="0"/>
                            <a:ea typeface="Cambria Math" panose="02040503050406030204" pitchFamily="18" charset="0"/>
                          </a:rPr>
                          <m:t>±</m:t>
                        </m:r>
                        <m:r>
                          <a:rPr lang="en-US" sz="2000" b="1" i="1" dirty="0" smtClean="0">
                            <a:latin typeface="Cambria Math" panose="02040503050406030204" pitchFamily="18" charset="0"/>
                            <a:ea typeface="Cambria Math" panose="02040503050406030204" pitchFamily="18" charset="0"/>
                          </a:rPr>
                          <m:t>𝟏</m:t>
                        </m:r>
                      </m:sup>
                    </m:sSup>
                    <m:r>
                      <a:rPr lang="en-US" sz="2000" b="1" i="1" dirty="0" smtClean="0">
                        <a:latin typeface="Cambria Math" panose="02040503050406030204" pitchFamily="18" charset="0"/>
                        <a:ea typeface="Cambria Math" panose="02040503050406030204" pitchFamily="18" charset="0"/>
                      </a:rPr>
                      <m:t> </m:t>
                    </m:r>
                    <m:r>
                      <a:rPr lang="en-US" sz="2000" b="1" i="1" dirty="0" smtClean="0">
                        <a:latin typeface="Cambria Math" panose="02040503050406030204" pitchFamily="18" charset="0"/>
                      </a:rPr>
                      <m:t>𝒆</m:t>
                    </m:r>
                    <m:r>
                      <a:rPr lang="en-US" sz="2000" b="1" i="1" dirty="0" smtClean="0">
                        <a:latin typeface="Cambria Math" panose="02040503050406030204" pitchFamily="18" charset="0"/>
                        <a:ea typeface="Cambria Math" panose="02040503050406030204" pitchFamily="18" charset="0"/>
                      </a:rPr>
                      <m:t>∙</m:t>
                    </m:r>
                    <m:r>
                      <a:rPr lang="en-US" sz="2000" b="1" i="0" dirty="0" smtClean="0">
                        <a:latin typeface="Cambria Math" panose="02040503050406030204" pitchFamily="18" charset="0"/>
                      </a:rPr>
                      <m:t>𝐜𝐦</m:t>
                    </m:r>
                  </m:oMath>
                </a14:m>
                <a:endParaRPr lang="en-US" sz="2000" dirty="0"/>
              </a:p>
              <a:p>
                <a:pPr marL="342900" indent="-342900">
                  <a:buFont typeface="Arial" panose="020B0604020202020204" pitchFamily="34" charset="0"/>
                  <a:buChar char="•"/>
                </a:pPr>
                <a:endParaRPr lang="en-US" sz="2000" dirty="0"/>
              </a:p>
              <a:p>
                <a:pPr marL="342900" indent="-342900">
                  <a:buFont typeface="Arial" panose="020B0604020202020204" pitchFamily="34" charset="0"/>
                  <a:buChar char="•"/>
                </a:pPr>
                <a:r>
                  <a:rPr lang="en-US" sz="2000" dirty="0"/>
                  <a:t>UCNs improved the sensitivity in the search for nEDM thanks to longer interaction time </a:t>
                </a:r>
              </a:p>
              <a:p>
                <a:pPr marL="285750" indent="-285750">
                  <a:buFont typeface="Arial" panose="020B0604020202020204" pitchFamily="34" charset="0"/>
                  <a:buChar char="•"/>
                </a:pPr>
                <a:endParaRPr lang="en-US" sz="2000" dirty="0"/>
              </a:p>
              <a:p>
                <a:pPr marL="285750" indent="-285750">
                  <a:buFont typeface="Arial" panose="020B0604020202020204" pitchFamily="34" charset="0"/>
                  <a:buChar char="•"/>
                </a:pPr>
                <a:r>
                  <a:rPr lang="en-US" sz="2000" dirty="0"/>
                  <a:t>Current </a:t>
                </a:r>
                <a:r>
                  <a:rPr lang="en-US" sz="2000" b="1" dirty="0">
                    <a:solidFill>
                      <a:srgbClr val="0070C0"/>
                    </a:solidFill>
                  </a:rPr>
                  <a:t>best upper limit </a:t>
                </a:r>
                <a14:m>
                  <m:oMath xmlns:m="http://schemas.openxmlformats.org/officeDocument/2006/math">
                    <m:d>
                      <m:dPr>
                        <m:begChr m:val="|"/>
                        <m:endChr m:val="|"/>
                        <m:ctrlPr>
                          <a:rPr lang="en-US" sz="2000" b="1" i="1" smtClean="0">
                            <a:solidFill>
                              <a:srgbClr val="0070C0"/>
                            </a:solidFill>
                            <a:latin typeface="Cambria Math" panose="02040503050406030204" pitchFamily="18" charset="0"/>
                          </a:rPr>
                        </m:ctrlPr>
                      </m:dPr>
                      <m:e>
                        <m:sSub>
                          <m:sSubPr>
                            <m:ctrlPr>
                              <a:rPr lang="en-US" sz="2000" b="1" i="1" smtClean="0">
                                <a:solidFill>
                                  <a:srgbClr val="0070C0"/>
                                </a:solidFill>
                                <a:latin typeface="Cambria Math" panose="02040503050406030204" pitchFamily="18" charset="0"/>
                              </a:rPr>
                            </m:ctrlPr>
                          </m:sSubPr>
                          <m:e>
                            <m:r>
                              <a:rPr lang="en-US" sz="2000" b="1" i="1" smtClean="0">
                                <a:solidFill>
                                  <a:srgbClr val="0070C0"/>
                                </a:solidFill>
                                <a:latin typeface="Cambria Math" panose="02040503050406030204" pitchFamily="18" charset="0"/>
                              </a:rPr>
                              <m:t>𝒅</m:t>
                            </m:r>
                          </m:e>
                          <m:sub>
                            <m:r>
                              <a:rPr lang="en-US" sz="2000" b="1" i="1" smtClean="0">
                                <a:solidFill>
                                  <a:srgbClr val="0070C0"/>
                                </a:solidFill>
                                <a:latin typeface="Cambria Math" panose="02040503050406030204" pitchFamily="18" charset="0"/>
                              </a:rPr>
                              <m:t>𝒏</m:t>
                            </m:r>
                          </m:sub>
                        </m:sSub>
                      </m:e>
                    </m:d>
                    <m:r>
                      <a:rPr lang="en-US" sz="2000" b="1" i="1" smtClean="0">
                        <a:solidFill>
                          <a:srgbClr val="0070C0"/>
                        </a:solidFill>
                        <a:latin typeface="Cambria Math" panose="02040503050406030204" pitchFamily="18" charset="0"/>
                      </a:rPr>
                      <m:t>&lt;</m:t>
                    </m:r>
                    <m:r>
                      <a:rPr lang="en-US" sz="2000" b="1" i="1" smtClean="0">
                        <a:solidFill>
                          <a:srgbClr val="0070C0"/>
                        </a:solidFill>
                        <a:latin typeface="Cambria Math" panose="02040503050406030204" pitchFamily="18" charset="0"/>
                      </a:rPr>
                      <m:t>𝟏</m:t>
                    </m:r>
                    <m:r>
                      <a:rPr lang="en-US" sz="2000" b="1" i="1" smtClean="0">
                        <a:solidFill>
                          <a:srgbClr val="0070C0"/>
                        </a:solidFill>
                        <a:latin typeface="Cambria Math" panose="02040503050406030204" pitchFamily="18" charset="0"/>
                      </a:rPr>
                      <m:t>.</m:t>
                    </m:r>
                    <m:r>
                      <a:rPr lang="en-US" sz="2000" b="1" i="1" smtClean="0">
                        <a:solidFill>
                          <a:srgbClr val="0070C0"/>
                        </a:solidFill>
                        <a:latin typeface="Cambria Math" panose="02040503050406030204" pitchFamily="18" charset="0"/>
                      </a:rPr>
                      <m:t>𝟖</m:t>
                    </m:r>
                    <m:r>
                      <a:rPr lang="en-US" sz="2000" b="1" i="1" smtClean="0">
                        <a:solidFill>
                          <a:srgbClr val="0070C0"/>
                        </a:solidFill>
                        <a:latin typeface="Cambria Math" panose="02040503050406030204" pitchFamily="18" charset="0"/>
                        <a:ea typeface="Cambria Math" panose="02040503050406030204" pitchFamily="18" charset="0"/>
                      </a:rPr>
                      <m:t>×</m:t>
                    </m:r>
                    <m:sSup>
                      <m:sSupPr>
                        <m:ctrlPr>
                          <a:rPr lang="en-US" sz="2000" b="1" i="1" smtClean="0">
                            <a:solidFill>
                              <a:srgbClr val="0070C0"/>
                            </a:solidFill>
                            <a:latin typeface="Cambria Math" panose="02040503050406030204" pitchFamily="18" charset="0"/>
                            <a:ea typeface="Cambria Math" panose="02040503050406030204" pitchFamily="18" charset="0"/>
                          </a:rPr>
                        </m:ctrlPr>
                      </m:sSupPr>
                      <m:e>
                        <m:r>
                          <a:rPr lang="en-US" sz="2000" b="1" i="1" smtClean="0">
                            <a:solidFill>
                              <a:srgbClr val="0070C0"/>
                            </a:solidFill>
                            <a:latin typeface="Cambria Math" panose="02040503050406030204" pitchFamily="18" charset="0"/>
                            <a:ea typeface="Cambria Math" panose="02040503050406030204" pitchFamily="18" charset="0"/>
                          </a:rPr>
                          <m:t>𝟏𝟎</m:t>
                        </m:r>
                      </m:e>
                      <m:sup>
                        <m:r>
                          <a:rPr lang="en-US" sz="2000" b="1" i="1" smtClean="0">
                            <a:solidFill>
                              <a:srgbClr val="0070C0"/>
                            </a:solidFill>
                            <a:latin typeface="Cambria Math" panose="02040503050406030204" pitchFamily="18" charset="0"/>
                            <a:ea typeface="Cambria Math" panose="02040503050406030204" pitchFamily="18" charset="0"/>
                          </a:rPr>
                          <m:t>−</m:t>
                        </m:r>
                        <m:r>
                          <a:rPr lang="en-US" sz="2000" b="1" i="1" smtClean="0">
                            <a:solidFill>
                              <a:srgbClr val="0070C0"/>
                            </a:solidFill>
                            <a:latin typeface="Cambria Math" panose="02040503050406030204" pitchFamily="18" charset="0"/>
                            <a:ea typeface="Cambria Math" panose="02040503050406030204" pitchFamily="18" charset="0"/>
                          </a:rPr>
                          <m:t>𝟐𝟔</m:t>
                        </m:r>
                      </m:sup>
                    </m:sSup>
                  </m:oMath>
                </a14:m>
                <a:r>
                  <a:rPr lang="en-US" sz="2000" dirty="0"/>
                  <a:t> </a:t>
                </a:r>
                <a14:m>
                  <m:oMath xmlns:m="http://schemas.openxmlformats.org/officeDocument/2006/math">
                    <m:r>
                      <a:rPr lang="en-US" sz="2000" b="0" i="0" smtClean="0">
                        <a:solidFill>
                          <a:srgbClr val="0070C0"/>
                        </a:solidFill>
                        <a:latin typeface="Cambria Math" panose="02040503050406030204" pitchFamily="18" charset="0"/>
                        <a:ea typeface="Cambria Math" panose="02040503050406030204" pitchFamily="18" charset="0"/>
                      </a:rPr>
                      <m:t>                        </m:t>
                    </m:r>
                  </m:oMath>
                </a14:m>
                <a:endParaRPr lang="en-US" sz="2000" b="0" i="0" dirty="0">
                  <a:solidFill>
                    <a:srgbClr val="0070C0"/>
                  </a:solidFill>
                  <a:latin typeface="Cambria Math" panose="02040503050406030204" pitchFamily="18" charset="0"/>
                  <a:ea typeface="Cambria Math" panose="02040503050406030204" pitchFamily="18" charset="0"/>
                </a:endParaRPr>
              </a:p>
              <a:p>
                <a:r>
                  <a:rPr lang="en-US" sz="2000" b="1" dirty="0">
                    <a:solidFill>
                      <a:srgbClr val="0070C0"/>
                    </a:solidFill>
                    <a:ea typeface="Cambria Math" panose="02040503050406030204" pitchFamily="18" charset="0"/>
                  </a:rPr>
                  <a:t>     </a:t>
                </a:r>
                <a14:m>
                  <m:oMath xmlns:m="http://schemas.openxmlformats.org/officeDocument/2006/math">
                    <m:r>
                      <a:rPr lang="en-US" sz="2000" b="1" i="1">
                        <a:solidFill>
                          <a:srgbClr val="0070C0"/>
                        </a:solidFill>
                        <a:latin typeface="Cambria Math" panose="02040503050406030204" pitchFamily="18" charset="0"/>
                        <a:ea typeface="Cambria Math" panose="02040503050406030204" pitchFamily="18" charset="0"/>
                      </a:rPr>
                      <m:t>𝒆</m:t>
                    </m:r>
                    <m:r>
                      <a:rPr lang="en-US" sz="2000" b="1" i="1">
                        <a:solidFill>
                          <a:srgbClr val="0070C0"/>
                        </a:solidFill>
                        <a:latin typeface="Cambria Math" panose="02040503050406030204" pitchFamily="18" charset="0"/>
                        <a:ea typeface="Cambria Math" panose="02040503050406030204" pitchFamily="18" charset="0"/>
                      </a:rPr>
                      <m:t>∙</m:t>
                    </m:r>
                    <m:r>
                      <a:rPr lang="en-US" sz="2000" b="1">
                        <a:solidFill>
                          <a:srgbClr val="0070C0"/>
                        </a:solidFill>
                        <a:latin typeface="Cambria Math" panose="02040503050406030204" pitchFamily="18" charset="0"/>
                        <a:ea typeface="Cambria Math" panose="02040503050406030204" pitchFamily="18" charset="0"/>
                      </a:rPr>
                      <m:t>𝐜𝐦</m:t>
                    </m:r>
                    <m:r>
                      <a:rPr lang="en-US" sz="2000" b="1">
                        <a:solidFill>
                          <a:srgbClr val="0070C0"/>
                        </a:solidFill>
                        <a:latin typeface="Cambria Math" panose="02040503050406030204" pitchFamily="18" charset="0"/>
                        <a:ea typeface="Cambria Math" panose="02040503050406030204" pitchFamily="18" charset="0"/>
                      </a:rPr>
                      <m:t>   </m:t>
                    </m:r>
                    <m:r>
                      <m:rPr>
                        <m:nor/>
                      </m:rPr>
                      <a:rPr lang="en-GB" sz="2000" b="1" dirty="0">
                        <a:solidFill>
                          <a:srgbClr val="0070C0"/>
                        </a:solidFill>
                      </a:rPr>
                      <m:t>(90% </m:t>
                    </m:r>
                    <m:r>
                      <m:rPr>
                        <m:nor/>
                      </m:rPr>
                      <a:rPr lang="en-GB" sz="2000" b="1" dirty="0">
                        <a:solidFill>
                          <a:srgbClr val="0070C0"/>
                        </a:solidFill>
                      </a:rPr>
                      <m:t>C</m:t>
                    </m:r>
                    <m:r>
                      <m:rPr>
                        <m:nor/>
                      </m:rPr>
                      <a:rPr lang="en-GB" sz="2000" b="1" dirty="0">
                        <a:solidFill>
                          <a:srgbClr val="0070C0"/>
                        </a:solidFill>
                      </a:rPr>
                      <m:t>.</m:t>
                    </m:r>
                    <m:r>
                      <m:rPr>
                        <m:nor/>
                      </m:rPr>
                      <a:rPr lang="en-GB" sz="2000" b="1" dirty="0">
                        <a:solidFill>
                          <a:srgbClr val="0070C0"/>
                        </a:solidFill>
                      </a:rPr>
                      <m:t>L</m:t>
                    </m:r>
                    <m:r>
                      <m:rPr>
                        <m:nor/>
                      </m:rPr>
                      <a:rPr lang="en-GB" sz="2000" b="1" dirty="0">
                        <a:solidFill>
                          <a:srgbClr val="0070C0"/>
                        </a:solidFill>
                      </a:rPr>
                      <m:t>.)</m:t>
                    </m:r>
                    <m:r>
                      <m:rPr>
                        <m:nor/>
                      </m:rPr>
                      <a:rPr lang="en-US" sz="2000" b="1" baseline="30000" dirty="0">
                        <a:solidFill>
                          <a:srgbClr val="0070C0"/>
                        </a:solidFill>
                      </a:rPr>
                      <m:t>[1]</m:t>
                    </m:r>
                    <m:r>
                      <a:rPr lang="en-US" sz="2000" b="1" i="1" baseline="30000" dirty="0">
                        <a:solidFill>
                          <a:srgbClr val="0070C0"/>
                        </a:solidFill>
                        <a:latin typeface="Cambria Math" panose="02040503050406030204" pitchFamily="18" charset="0"/>
                      </a:rPr>
                      <m:t> </m:t>
                    </m:r>
                  </m:oMath>
                </a14:m>
                <a:r>
                  <a:rPr lang="en-US" sz="2000" dirty="0"/>
                  <a:t>set by the nEDM experiment at</a:t>
                </a:r>
              </a:p>
              <a:p>
                <a:r>
                  <a:rPr lang="en-US" sz="2000" dirty="0"/>
                  <a:t>     Paul Scherrer Institute</a:t>
                </a:r>
              </a:p>
              <a:p>
                <a:endParaRPr lang="en-US" sz="2000" dirty="0"/>
              </a:p>
            </p:txBody>
          </p:sp>
        </mc:Choice>
        <mc:Fallback xmlns="">
          <p:sp>
            <p:nvSpPr>
              <p:cNvPr id="16" name="TextBox 15">
                <a:extLst>
                  <a:ext uri="{FF2B5EF4-FFF2-40B4-BE49-F238E27FC236}">
                    <a16:creationId xmlns:a16="http://schemas.microsoft.com/office/drawing/2014/main" id="{EC092CF9-782C-46DC-9254-F31E100A8A0A}"/>
                  </a:ext>
                </a:extLst>
              </p:cNvPr>
              <p:cNvSpPr txBox="1">
                <a:spLocks noRot="1" noChangeAspect="1" noMove="1" noResize="1" noEditPoints="1" noAdjustHandles="1" noChangeArrowheads="1" noChangeShapeType="1" noTextEdit="1"/>
              </p:cNvSpPr>
              <p:nvPr/>
            </p:nvSpPr>
            <p:spPr>
              <a:xfrm>
                <a:off x="5584050" y="1915016"/>
                <a:ext cx="6607949" cy="3184077"/>
              </a:xfrm>
              <a:prstGeom prst="rect">
                <a:avLst/>
              </a:prstGeom>
              <a:blipFill>
                <a:blip r:embed="rId3"/>
                <a:stretch>
                  <a:fillRect l="-830" t="-958"/>
                </a:stretch>
              </a:blipFill>
            </p:spPr>
            <p:txBody>
              <a:bodyPr/>
              <a:lstStyle/>
              <a:p>
                <a:r>
                  <a:rPr lang="en-CH">
                    <a:noFill/>
                  </a:rPr>
                  <a:t> </a:t>
                </a:r>
              </a:p>
            </p:txBody>
          </p:sp>
        </mc:Fallback>
      </mc:AlternateContent>
      <mc:AlternateContent xmlns:mc="http://schemas.openxmlformats.org/markup-compatibility/2006" xmlns:a14="http://schemas.microsoft.com/office/drawing/2010/main">
        <mc:Choice Requires="a14">
          <p:sp>
            <p:nvSpPr>
              <p:cNvPr id="19" name="TextBox 18">
                <a:extLst>
                  <a:ext uri="{FF2B5EF4-FFF2-40B4-BE49-F238E27FC236}">
                    <a16:creationId xmlns:a16="http://schemas.microsoft.com/office/drawing/2014/main" id="{94D2AFA2-6EE7-4C99-8810-2E87A7F2F598}"/>
                  </a:ext>
                </a:extLst>
              </p:cNvPr>
              <p:cNvSpPr txBox="1"/>
              <p:nvPr/>
            </p:nvSpPr>
            <p:spPr>
              <a:xfrm>
                <a:off x="8495926" y="6181373"/>
                <a:ext cx="3474129" cy="276999"/>
              </a:xfrm>
              <a:prstGeom prst="rect">
                <a:avLst/>
              </a:prstGeom>
              <a:noFill/>
            </p:spPr>
            <p:txBody>
              <a:bodyPr wrap="square">
                <a:spAutoFit/>
              </a:bodyPr>
              <a:lstStyle/>
              <a:p>
                <a14:m>
                  <m:oMath xmlns:m="http://schemas.openxmlformats.org/officeDocument/2006/math">
                    <m:r>
                      <m:rPr>
                        <m:nor/>
                      </m:rPr>
                      <a:rPr lang="en-US" sz="1200" baseline="30000" dirty="0" smtClean="0">
                        <a:solidFill>
                          <a:srgbClr val="0070C0"/>
                        </a:solidFill>
                        <a:latin typeface="Aileron SemiBold"/>
                      </a:rPr>
                      <m:t>[</m:t>
                    </m:r>
                    <m:r>
                      <m:rPr>
                        <m:nor/>
                      </m:rPr>
                      <a:rPr lang="en-US" sz="1200" b="0" i="0" baseline="30000" dirty="0" smtClean="0">
                        <a:solidFill>
                          <a:srgbClr val="0070C0"/>
                        </a:solidFill>
                        <a:latin typeface="Aileron SemiBold"/>
                      </a:rPr>
                      <m:t>1</m:t>
                    </m:r>
                    <m:r>
                      <m:rPr>
                        <m:nor/>
                      </m:rPr>
                      <a:rPr lang="en-US" sz="1200" baseline="30000" dirty="0" smtClean="0">
                        <a:solidFill>
                          <a:srgbClr val="0070C0"/>
                        </a:solidFill>
                        <a:latin typeface="Aileron SemiBold"/>
                      </a:rPr>
                      <m:t>]</m:t>
                    </m:r>
                    <m:r>
                      <a:rPr lang="en-US" sz="1200" i="1" baseline="30000" dirty="0">
                        <a:solidFill>
                          <a:srgbClr val="0070C0"/>
                        </a:solidFill>
                        <a:latin typeface="Cambria Math" panose="02040503050406030204" pitchFamily="18" charset="0"/>
                      </a:rPr>
                      <m:t> </m:t>
                    </m:r>
                  </m:oMath>
                </a14:m>
                <a:r>
                  <a:rPr lang="de-DE" sz="1200" dirty="0">
                    <a:solidFill>
                      <a:srgbClr val="0070C0"/>
                    </a:solidFill>
                    <a:effectLst/>
                    <a:latin typeface="Aileron SemiBold"/>
                  </a:rPr>
                  <a:t>Abel, C. et al. Phys. Rev. Lett. 124, 081803 (2020) </a:t>
                </a:r>
                <a:endParaRPr lang="en-CH" sz="1200" dirty="0">
                  <a:solidFill>
                    <a:srgbClr val="0070C0"/>
                  </a:solidFill>
                  <a:latin typeface="Aileron SemiBold"/>
                </a:endParaRPr>
              </a:p>
            </p:txBody>
          </p:sp>
        </mc:Choice>
        <mc:Fallback xmlns="">
          <p:sp>
            <p:nvSpPr>
              <p:cNvPr id="19" name="TextBox 18">
                <a:extLst>
                  <a:ext uri="{FF2B5EF4-FFF2-40B4-BE49-F238E27FC236}">
                    <a16:creationId xmlns:a16="http://schemas.microsoft.com/office/drawing/2014/main" id="{94D2AFA2-6EE7-4C99-8810-2E87A7F2F598}"/>
                  </a:ext>
                </a:extLst>
              </p:cNvPr>
              <p:cNvSpPr txBox="1">
                <a:spLocks noRot="1" noChangeAspect="1" noMove="1" noResize="1" noEditPoints="1" noAdjustHandles="1" noChangeArrowheads="1" noChangeShapeType="1" noTextEdit="1"/>
              </p:cNvSpPr>
              <p:nvPr/>
            </p:nvSpPr>
            <p:spPr>
              <a:xfrm>
                <a:off x="8495926" y="6181373"/>
                <a:ext cx="3474129" cy="276999"/>
              </a:xfrm>
              <a:prstGeom prst="rect">
                <a:avLst/>
              </a:prstGeom>
              <a:blipFill>
                <a:blip r:embed="rId4"/>
                <a:stretch>
                  <a:fillRect b="-17778"/>
                </a:stretch>
              </a:blipFill>
            </p:spPr>
            <p:txBody>
              <a:bodyPr/>
              <a:lstStyle/>
              <a:p>
                <a:r>
                  <a:rPr lang="en-CH">
                    <a:noFill/>
                  </a:rPr>
                  <a:t> </a:t>
                </a:r>
              </a:p>
            </p:txBody>
          </p:sp>
        </mc:Fallback>
      </mc:AlternateContent>
      <p:grpSp>
        <p:nvGrpSpPr>
          <p:cNvPr id="12" name="Group 11">
            <a:extLst>
              <a:ext uri="{FF2B5EF4-FFF2-40B4-BE49-F238E27FC236}">
                <a16:creationId xmlns:a16="http://schemas.microsoft.com/office/drawing/2014/main" id="{2138018F-1555-4959-80DB-B9463C1D145E}"/>
              </a:ext>
            </a:extLst>
          </p:cNvPr>
          <p:cNvGrpSpPr/>
          <p:nvPr/>
        </p:nvGrpSpPr>
        <p:grpSpPr>
          <a:xfrm>
            <a:off x="86081" y="1602799"/>
            <a:ext cx="5394664" cy="3652402"/>
            <a:chOff x="287045" y="2880909"/>
            <a:chExt cx="4597349" cy="3221737"/>
          </a:xfrm>
        </p:grpSpPr>
        <p:pic>
          <p:nvPicPr>
            <p:cNvPr id="15" name="Picture 14" descr="A picture containing chart&#10;&#10;Description automatically generated">
              <a:extLst>
                <a:ext uri="{FF2B5EF4-FFF2-40B4-BE49-F238E27FC236}">
                  <a16:creationId xmlns:a16="http://schemas.microsoft.com/office/drawing/2014/main" id="{F146FE9F-8A67-4144-BABC-B79EE5874258}"/>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87045" y="2880909"/>
              <a:ext cx="4597349" cy="3221737"/>
            </a:xfrm>
            <a:prstGeom prst="rect">
              <a:avLst/>
            </a:prstGeom>
          </p:spPr>
        </p:pic>
        <p:cxnSp>
          <p:nvCxnSpPr>
            <p:cNvPr id="21" name="Straight Connector 20">
              <a:extLst>
                <a:ext uri="{FF2B5EF4-FFF2-40B4-BE49-F238E27FC236}">
                  <a16:creationId xmlns:a16="http://schemas.microsoft.com/office/drawing/2014/main" id="{FC8F7944-C25B-42EE-925D-B6A5FFB0C26C}"/>
                </a:ext>
              </a:extLst>
            </p:cNvPr>
            <p:cNvCxnSpPr/>
            <p:nvPr/>
          </p:nvCxnSpPr>
          <p:spPr>
            <a:xfrm flipV="1">
              <a:off x="2405848" y="3595456"/>
              <a:ext cx="0" cy="1526960"/>
            </a:xfrm>
            <a:prstGeom prst="line">
              <a:avLst/>
            </a:prstGeom>
            <a:ln w="28575"/>
          </p:spPr>
          <p:style>
            <a:lnRef idx="2">
              <a:schemeClr val="accent5"/>
            </a:lnRef>
            <a:fillRef idx="0">
              <a:schemeClr val="accent5"/>
            </a:fillRef>
            <a:effectRef idx="1">
              <a:schemeClr val="accent5"/>
            </a:effectRef>
            <a:fontRef idx="minor">
              <a:schemeClr val="tx1"/>
            </a:fontRef>
          </p:style>
        </p:cxnSp>
        <p:sp>
          <p:nvSpPr>
            <p:cNvPr id="22" name="TextBox 21">
              <a:extLst>
                <a:ext uri="{FF2B5EF4-FFF2-40B4-BE49-F238E27FC236}">
                  <a16:creationId xmlns:a16="http://schemas.microsoft.com/office/drawing/2014/main" id="{8577FE77-8124-4C49-ACED-CA1E431B7673}"/>
                </a:ext>
              </a:extLst>
            </p:cNvPr>
            <p:cNvSpPr txBox="1"/>
            <p:nvPr/>
          </p:nvSpPr>
          <p:spPr>
            <a:xfrm>
              <a:off x="1597980" y="4848705"/>
              <a:ext cx="763475" cy="271486"/>
            </a:xfrm>
            <a:prstGeom prst="rect">
              <a:avLst/>
            </a:prstGeom>
            <a:noFill/>
          </p:spPr>
          <p:txBody>
            <a:bodyPr wrap="square" rtlCol="0">
              <a:spAutoFit/>
            </a:bodyPr>
            <a:lstStyle/>
            <a:p>
              <a:r>
                <a:rPr lang="en-US" sz="1400" b="1" dirty="0">
                  <a:solidFill>
                    <a:schemeClr val="bg2">
                      <a:lumMod val="50000"/>
                    </a:schemeClr>
                  </a:solidFill>
                </a:rPr>
                <a:t>Beam</a:t>
              </a:r>
              <a:endParaRPr lang="en-CH" sz="1400" b="1" dirty="0">
                <a:solidFill>
                  <a:schemeClr val="bg2">
                    <a:lumMod val="50000"/>
                  </a:schemeClr>
                </a:solidFill>
              </a:endParaRPr>
            </a:p>
          </p:txBody>
        </p:sp>
        <p:sp>
          <p:nvSpPr>
            <p:cNvPr id="23" name="TextBox 22">
              <a:extLst>
                <a:ext uri="{FF2B5EF4-FFF2-40B4-BE49-F238E27FC236}">
                  <a16:creationId xmlns:a16="http://schemas.microsoft.com/office/drawing/2014/main" id="{D17038EF-E29D-455C-9A3B-8ACA1C6878C8}"/>
                </a:ext>
              </a:extLst>
            </p:cNvPr>
            <p:cNvSpPr txBox="1"/>
            <p:nvPr/>
          </p:nvSpPr>
          <p:spPr>
            <a:xfrm>
              <a:off x="2585719" y="4848705"/>
              <a:ext cx="763475" cy="307777"/>
            </a:xfrm>
            <a:prstGeom prst="rect">
              <a:avLst/>
            </a:prstGeom>
            <a:noFill/>
          </p:spPr>
          <p:txBody>
            <a:bodyPr wrap="square" rtlCol="0">
              <a:spAutoFit/>
            </a:bodyPr>
            <a:lstStyle/>
            <a:p>
              <a:r>
                <a:rPr lang="en-US" sz="1400" b="1" dirty="0">
                  <a:solidFill>
                    <a:schemeClr val="accent5"/>
                  </a:solidFill>
                </a:rPr>
                <a:t>UCN</a:t>
              </a:r>
              <a:endParaRPr lang="en-CH" sz="1400" b="1" dirty="0">
                <a:solidFill>
                  <a:schemeClr val="accent5"/>
                </a:solidFill>
              </a:endParaRPr>
            </a:p>
          </p:txBody>
        </p:sp>
      </p:grpSp>
    </p:spTree>
    <p:extLst>
      <p:ext uri="{BB962C8B-B14F-4D97-AF65-F5344CB8AC3E}">
        <p14:creationId xmlns:p14="http://schemas.microsoft.com/office/powerpoint/2010/main" val="64900470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542692DE-264E-B1A8-8778-6B8B1082D7AB}"/>
              </a:ext>
            </a:extLst>
          </p:cNvPr>
          <p:cNvSpPr>
            <a:spLocks noGrp="1"/>
          </p:cNvSpPr>
          <p:nvPr>
            <p:ph type="dt" sz="half" idx="10"/>
          </p:nvPr>
        </p:nvSpPr>
        <p:spPr/>
        <p:txBody>
          <a:bodyPr/>
          <a:lstStyle/>
          <a:p>
            <a:r>
              <a:rPr lang="en-CH"/>
              <a:t>30/06/2022</a:t>
            </a:r>
          </a:p>
        </p:txBody>
      </p:sp>
      <p:sp>
        <p:nvSpPr>
          <p:cNvPr id="5" name="Footer Placeholder 4">
            <a:extLst>
              <a:ext uri="{FF2B5EF4-FFF2-40B4-BE49-F238E27FC236}">
                <a16:creationId xmlns:a16="http://schemas.microsoft.com/office/drawing/2014/main" id="{1BD95973-850B-CA38-A0E7-61EFC473E759}"/>
              </a:ext>
            </a:extLst>
          </p:cNvPr>
          <p:cNvSpPr>
            <a:spLocks noGrp="1"/>
          </p:cNvSpPr>
          <p:nvPr>
            <p:ph type="ftr" sz="quarter" idx="11"/>
          </p:nvPr>
        </p:nvSpPr>
        <p:spPr/>
        <p:txBody>
          <a:bodyPr/>
          <a:lstStyle/>
          <a:p>
            <a:r>
              <a:rPr lang="de-DE" dirty="0"/>
              <a:t>Anastasio Fratangelo - SPS 2022</a:t>
            </a:r>
            <a:endParaRPr lang="en-CH" dirty="0"/>
          </a:p>
        </p:txBody>
      </p:sp>
      <p:sp>
        <p:nvSpPr>
          <p:cNvPr id="6" name="Slide Number Placeholder 5">
            <a:extLst>
              <a:ext uri="{FF2B5EF4-FFF2-40B4-BE49-F238E27FC236}">
                <a16:creationId xmlns:a16="http://schemas.microsoft.com/office/drawing/2014/main" id="{292B9C24-9D92-C5B6-FFAF-1CD7BCCFD5DB}"/>
              </a:ext>
            </a:extLst>
          </p:cNvPr>
          <p:cNvSpPr>
            <a:spLocks noGrp="1"/>
          </p:cNvSpPr>
          <p:nvPr>
            <p:ph type="sldNum" sz="quarter" idx="12"/>
          </p:nvPr>
        </p:nvSpPr>
        <p:spPr/>
        <p:txBody>
          <a:bodyPr/>
          <a:lstStyle/>
          <a:p>
            <a:fld id="{75296900-6D4F-4D74-9CE0-C92A13E82878}" type="slidenum">
              <a:rPr lang="en-CH" smtClean="0"/>
              <a:t>4</a:t>
            </a:fld>
            <a:endParaRPr lang="en-CH"/>
          </a:p>
        </p:txBody>
      </p:sp>
      <p:sp>
        <p:nvSpPr>
          <p:cNvPr id="7" name="Title 2">
            <a:extLst>
              <a:ext uri="{FF2B5EF4-FFF2-40B4-BE49-F238E27FC236}">
                <a16:creationId xmlns:a16="http://schemas.microsoft.com/office/drawing/2014/main" id="{BD720784-0051-D025-AD9C-1F4B70E93722}"/>
              </a:ext>
            </a:extLst>
          </p:cNvPr>
          <p:cNvSpPr>
            <a:spLocks noGrp="1"/>
          </p:cNvSpPr>
          <p:nvPr>
            <p:ph type="title"/>
          </p:nvPr>
        </p:nvSpPr>
        <p:spPr>
          <a:xfrm>
            <a:off x="540040" y="330941"/>
            <a:ext cx="9234275" cy="700194"/>
          </a:xfrm>
        </p:spPr>
        <p:txBody>
          <a:bodyPr>
            <a:normAutofit/>
          </a:bodyPr>
          <a:lstStyle/>
          <a:p>
            <a:r>
              <a:rPr lang="en-US" sz="4000" dirty="0">
                <a:latin typeface="Arial" panose="020B0604020202020204" pitchFamily="34" charset="0"/>
                <a:cs typeface="Arial" panose="020B0604020202020204" pitchFamily="34" charset="0"/>
              </a:rPr>
              <a:t>Ramsey’s technique</a:t>
            </a:r>
            <a:endParaRPr lang="en-CH" sz="4000" dirty="0">
              <a:latin typeface="Arial" panose="020B0604020202020204" pitchFamily="34" charset="0"/>
              <a:cs typeface="Arial" panose="020B0604020202020204" pitchFamily="34" charset="0"/>
            </a:endParaRPr>
          </a:p>
        </p:txBody>
      </p:sp>
      <p:grpSp>
        <p:nvGrpSpPr>
          <p:cNvPr id="2" name="Group 1">
            <a:extLst>
              <a:ext uri="{FF2B5EF4-FFF2-40B4-BE49-F238E27FC236}">
                <a16:creationId xmlns:a16="http://schemas.microsoft.com/office/drawing/2014/main" id="{1D0D4C0B-1108-3F8E-F6F1-2945484DE87E}"/>
              </a:ext>
            </a:extLst>
          </p:cNvPr>
          <p:cNvGrpSpPr/>
          <p:nvPr/>
        </p:nvGrpSpPr>
        <p:grpSpPr>
          <a:xfrm>
            <a:off x="735032" y="1328002"/>
            <a:ext cx="10721935" cy="2582396"/>
            <a:chOff x="943320" y="1250272"/>
            <a:chExt cx="10721935" cy="2582396"/>
          </a:xfrm>
        </p:grpSpPr>
        <p:pic>
          <p:nvPicPr>
            <p:cNvPr id="8" name="Picture 7">
              <a:extLst>
                <a:ext uri="{FF2B5EF4-FFF2-40B4-BE49-F238E27FC236}">
                  <a16:creationId xmlns:a16="http://schemas.microsoft.com/office/drawing/2014/main" id="{6507DC6A-6BC8-189B-D38D-AB71E2EE6665}"/>
                </a:ext>
              </a:extLst>
            </p:cNvPr>
            <p:cNvPicPr>
              <a:picLocks noChangeAspect="1"/>
            </p:cNvPicPr>
            <p:nvPr/>
          </p:nvPicPr>
          <p:blipFill rotWithShape="1">
            <a:blip r:embed="rId3">
              <a:extLst>
                <a:ext uri="{28A0092B-C50C-407E-A947-70E740481C1C}">
                  <a14:useLocalDpi xmlns:a14="http://schemas.microsoft.com/office/drawing/2010/main" val="0"/>
                </a:ext>
              </a:extLst>
            </a:blip>
            <a:srcRect l="19242" t="9009" r="19419" b="25225"/>
            <a:stretch/>
          </p:blipFill>
          <p:spPr>
            <a:xfrm>
              <a:off x="1111117" y="2338719"/>
              <a:ext cx="683582" cy="695325"/>
            </a:xfrm>
            <a:prstGeom prst="rect">
              <a:avLst/>
            </a:prstGeom>
          </p:spPr>
        </p:pic>
        <p:pic>
          <p:nvPicPr>
            <p:cNvPr id="9" name="Picture 8">
              <a:extLst>
                <a:ext uri="{FF2B5EF4-FFF2-40B4-BE49-F238E27FC236}">
                  <a16:creationId xmlns:a16="http://schemas.microsoft.com/office/drawing/2014/main" id="{F92E7138-1CB8-4542-289D-CF53319C16BD}"/>
                </a:ext>
              </a:extLst>
            </p:cNvPr>
            <p:cNvPicPr>
              <a:picLocks noChangeAspect="1"/>
            </p:cNvPicPr>
            <p:nvPr/>
          </p:nvPicPr>
          <p:blipFill rotWithShape="1">
            <a:blip r:embed="rId4">
              <a:extLst>
                <a:ext uri="{28A0092B-C50C-407E-A947-70E740481C1C}">
                  <a14:useLocalDpi xmlns:a14="http://schemas.microsoft.com/office/drawing/2010/main" val="0"/>
                </a:ext>
              </a:extLst>
            </a:blip>
            <a:srcRect l="5517" t="7831" r="1835" b="10147"/>
            <a:stretch/>
          </p:blipFill>
          <p:spPr>
            <a:xfrm>
              <a:off x="2355309" y="2338719"/>
              <a:ext cx="961890" cy="695325"/>
            </a:xfrm>
            <a:prstGeom prst="rect">
              <a:avLst/>
            </a:prstGeom>
          </p:spPr>
        </p:pic>
        <p:pic>
          <p:nvPicPr>
            <p:cNvPr id="10" name="Picture 9">
              <a:extLst>
                <a:ext uri="{FF2B5EF4-FFF2-40B4-BE49-F238E27FC236}">
                  <a16:creationId xmlns:a16="http://schemas.microsoft.com/office/drawing/2014/main" id="{79BCD108-EFE5-8F20-2E43-E0C31A1B94DA}"/>
                </a:ext>
              </a:extLst>
            </p:cNvPr>
            <p:cNvPicPr>
              <a:picLocks noChangeAspect="1"/>
            </p:cNvPicPr>
            <p:nvPr/>
          </p:nvPicPr>
          <p:blipFill rotWithShape="1">
            <a:blip r:embed="rId5">
              <a:extLst>
                <a:ext uri="{28A0092B-C50C-407E-A947-70E740481C1C}">
                  <a14:useLocalDpi xmlns:a14="http://schemas.microsoft.com/office/drawing/2010/main" val="0"/>
                </a:ext>
              </a:extLst>
            </a:blip>
            <a:srcRect l="6735" r="13988" b="10377"/>
            <a:stretch/>
          </p:blipFill>
          <p:spPr>
            <a:xfrm>
              <a:off x="5225878" y="2410868"/>
              <a:ext cx="1094914" cy="623176"/>
            </a:xfrm>
            <a:prstGeom prst="rect">
              <a:avLst/>
            </a:prstGeom>
          </p:spPr>
        </p:pic>
        <p:pic>
          <p:nvPicPr>
            <p:cNvPr id="11" name="Picture 10">
              <a:extLst>
                <a:ext uri="{FF2B5EF4-FFF2-40B4-BE49-F238E27FC236}">
                  <a16:creationId xmlns:a16="http://schemas.microsoft.com/office/drawing/2014/main" id="{04578C9E-D97F-7DAC-73BE-FF07AA937685}"/>
                </a:ext>
              </a:extLst>
            </p:cNvPr>
            <p:cNvPicPr>
              <a:picLocks noChangeAspect="1"/>
            </p:cNvPicPr>
            <p:nvPr/>
          </p:nvPicPr>
          <p:blipFill rotWithShape="1">
            <a:blip r:embed="rId6">
              <a:extLst>
                <a:ext uri="{28A0092B-C50C-407E-A947-70E740481C1C}">
                  <a14:useLocalDpi xmlns:a14="http://schemas.microsoft.com/office/drawing/2010/main" val="0"/>
                </a:ext>
              </a:extLst>
            </a:blip>
            <a:srcRect t="1" b="9993"/>
            <a:stretch/>
          </p:blipFill>
          <p:spPr>
            <a:xfrm>
              <a:off x="8419462" y="2519538"/>
              <a:ext cx="1019175" cy="780154"/>
            </a:xfrm>
            <a:prstGeom prst="rect">
              <a:avLst/>
            </a:prstGeom>
          </p:spPr>
        </p:pic>
        <p:pic>
          <p:nvPicPr>
            <p:cNvPr id="12" name="Picture 11">
              <a:extLst>
                <a:ext uri="{FF2B5EF4-FFF2-40B4-BE49-F238E27FC236}">
                  <a16:creationId xmlns:a16="http://schemas.microsoft.com/office/drawing/2014/main" id="{38BC9CF5-7553-5F69-3A1A-F74C4BB23CDA}"/>
                </a:ext>
              </a:extLst>
            </p:cNvPr>
            <p:cNvPicPr>
              <a:picLocks noChangeAspect="1"/>
            </p:cNvPicPr>
            <p:nvPr/>
          </p:nvPicPr>
          <p:blipFill rotWithShape="1">
            <a:blip r:embed="rId3">
              <a:extLst>
                <a:ext uri="{28A0092B-C50C-407E-A947-70E740481C1C}">
                  <a14:useLocalDpi xmlns:a14="http://schemas.microsoft.com/office/drawing/2010/main" val="0"/>
                </a:ext>
              </a:extLst>
            </a:blip>
            <a:srcRect l="19242" t="9009" r="19419" b="25225"/>
            <a:stretch/>
          </p:blipFill>
          <p:spPr>
            <a:xfrm>
              <a:off x="9912440" y="1685421"/>
              <a:ext cx="683582" cy="695325"/>
            </a:xfrm>
            <a:prstGeom prst="rect">
              <a:avLst/>
            </a:prstGeom>
          </p:spPr>
        </p:pic>
        <p:pic>
          <p:nvPicPr>
            <p:cNvPr id="13" name="Picture 12">
              <a:extLst>
                <a:ext uri="{FF2B5EF4-FFF2-40B4-BE49-F238E27FC236}">
                  <a16:creationId xmlns:a16="http://schemas.microsoft.com/office/drawing/2014/main" id="{1D85B42A-2F26-CFA3-88F6-8E61A649357B}"/>
                </a:ext>
              </a:extLst>
            </p:cNvPr>
            <p:cNvPicPr>
              <a:picLocks noChangeAspect="1"/>
            </p:cNvPicPr>
            <p:nvPr/>
          </p:nvPicPr>
          <p:blipFill rotWithShape="1">
            <a:blip r:embed="rId6">
              <a:extLst>
                <a:ext uri="{28A0092B-C50C-407E-A947-70E740481C1C}">
                  <a14:useLocalDpi xmlns:a14="http://schemas.microsoft.com/office/drawing/2010/main" val="0"/>
                </a:ext>
              </a:extLst>
            </a:blip>
            <a:srcRect t="1" b="9993"/>
            <a:stretch/>
          </p:blipFill>
          <p:spPr>
            <a:xfrm rot="10800000">
              <a:off x="8511347" y="1829690"/>
              <a:ext cx="1019175" cy="780154"/>
            </a:xfrm>
            <a:prstGeom prst="rect">
              <a:avLst/>
            </a:prstGeom>
          </p:spPr>
        </p:pic>
        <p:pic>
          <p:nvPicPr>
            <p:cNvPr id="14" name="Picture 13">
              <a:extLst>
                <a:ext uri="{FF2B5EF4-FFF2-40B4-BE49-F238E27FC236}">
                  <a16:creationId xmlns:a16="http://schemas.microsoft.com/office/drawing/2014/main" id="{517B2E22-4DB1-638C-5280-42028A31621C}"/>
                </a:ext>
              </a:extLst>
            </p:cNvPr>
            <p:cNvPicPr>
              <a:picLocks noChangeAspect="1"/>
            </p:cNvPicPr>
            <p:nvPr/>
          </p:nvPicPr>
          <p:blipFill rotWithShape="1">
            <a:blip r:embed="rId3">
              <a:extLst>
                <a:ext uri="{28A0092B-C50C-407E-A947-70E740481C1C}">
                  <a14:useLocalDpi xmlns:a14="http://schemas.microsoft.com/office/drawing/2010/main" val="0"/>
                </a:ext>
              </a:extLst>
            </a:blip>
            <a:srcRect l="19242" t="9009" r="19419" b="25225"/>
            <a:stretch/>
          </p:blipFill>
          <p:spPr>
            <a:xfrm rot="10800000">
              <a:off x="9957101" y="2722456"/>
              <a:ext cx="683582" cy="695325"/>
            </a:xfrm>
            <a:prstGeom prst="rect">
              <a:avLst/>
            </a:prstGeom>
          </p:spPr>
        </p:pic>
        <p:sp>
          <p:nvSpPr>
            <p:cNvPr id="15" name="TextBox 14">
              <a:extLst>
                <a:ext uri="{FF2B5EF4-FFF2-40B4-BE49-F238E27FC236}">
                  <a16:creationId xmlns:a16="http://schemas.microsoft.com/office/drawing/2014/main" id="{F5D668F6-C571-6DAE-A1E3-377B8D2A1AFC}"/>
                </a:ext>
              </a:extLst>
            </p:cNvPr>
            <p:cNvSpPr txBox="1"/>
            <p:nvPr/>
          </p:nvSpPr>
          <p:spPr>
            <a:xfrm>
              <a:off x="9438637" y="1250272"/>
              <a:ext cx="1890944" cy="369332"/>
            </a:xfrm>
            <a:prstGeom prst="rect">
              <a:avLst/>
            </a:prstGeom>
            <a:noFill/>
          </p:spPr>
          <p:txBody>
            <a:bodyPr wrap="square" rtlCol="0">
              <a:spAutoFit/>
            </a:bodyPr>
            <a:lstStyle/>
            <a:p>
              <a:r>
                <a:rPr lang="en-US" b="1" dirty="0"/>
                <a:t>Final spin states</a:t>
              </a:r>
              <a:endParaRPr lang="en-CH" b="1" dirty="0"/>
            </a:p>
          </p:txBody>
        </p:sp>
        <p:sp>
          <p:nvSpPr>
            <p:cNvPr id="16" name="TextBox 15">
              <a:extLst>
                <a:ext uri="{FF2B5EF4-FFF2-40B4-BE49-F238E27FC236}">
                  <a16:creationId xmlns:a16="http://schemas.microsoft.com/office/drawing/2014/main" id="{96B3FF9A-B070-200A-A4FD-E706334B976D}"/>
                </a:ext>
              </a:extLst>
            </p:cNvPr>
            <p:cNvSpPr txBox="1"/>
            <p:nvPr/>
          </p:nvSpPr>
          <p:spPr>
            <a:xfrm>
              <a:off x="10839631" y="1847446"/>
              <a:ext cx="497150" cy="369332"/>
            </a:xfrm>
            <a:prstGeom prst="rect">
              <a:avLst/>
            </a:prstGeom>
            <a:noFill/>
          </p:spPr>
          <p:txBody>
            <a:bodyPr wrap="square" rtlCol="0">
              <a:spAutoFit/>
            </a:bodyPr>
            <a:lstStyle/>
            <a:p>
              <a:r>
                <a:rPr lang="en-US" dirty="0"/>
                <a:t>UP</a:t>
              </a:r>
              <a:endParaRPr lang="en-CH" dirty="0"/>
            </a:p>
          </p:txBody>
        </p:sp>
        <p:sp>
          <p:nvSpPr>
            <p:cNvPr id="17" name="TextBox 16">
              <a:extLst>
                <a:ext uri="{FF2B5EF4-FFF2-40B4-BE49-F238E27FC236}">
                  <a16:creationId xmlns:a16="http://schemas.microsoft.com/office/drawing/2014/main" id="{6FFB434D-7B5E-28ED-2345-34918ACCD251}"/>
                </a:ext>
              </a:extLst>
            </p:cNvPr>
            <p:cNvSpPr txBox="1"/>
            <p:nvPr/>
          </p:nvSpPr>
          <p:spPr>
            <a:xfrm>
              <a:off x="10839631" y="2849378"/>
              <a:ext cx="825624" cy="369332"/>
            </a:xfrm>
            <a:prstGeom prst="rect">
              <a:avLst/>
            </a:prstGeom>
            <a:noFill/>
          </p:spPr>
          <p:txBody>
            <a:bodyPr wrap="square" rtlCol="0">
              <a:spAutoFit/>
            </a:bodyPr>
            <a:lstStyle/>
            <a:p>
              <a:r>
                <a:rPr lang="en-US" dirty="0"/>
                <a:t>DOWN</a:t>
              </a:r>
              <a:endParaRPr lang="en-CH" dirty="0"/>
            </a:p>
          </p:txBody>
        </p:sp>
        <p:sp>
          <p:nvSpPr>
            <p:cNvPr id="18" name="TextBox 17">
              <a:extLst>
                <a:ext uri="{FF2B5EF4-FFF2-40B4-BE49-F238E27FC236}">
                  <a16:creationId xmlns:a16="http://schemas.microsoft.com/office/drawing/2014/main" id="{F22FA495-2C7B-DEB0-2F3E-3BF5348055AB}"/>
                </a:ext>
              </a:extLst>
            </p:cNvPr>
            <p:cNvSpPr txBox="1"/>
            <p:nvPr/>
          </p:nvSpPr>
          <p:spPr>
            <a:xfrm>
              <a:off x="10839631" y="2348412"/>
              <a:ext cx="497150" cy="369332"/>
            </a:xfrm>
            <a:prstGeom prst="rect">
              <a:avLst/>
            </a:prstGeom>
            <a:noFill/>
          </p:spPr>
          <p:txBody>
            <a:bodyPr wrap="square" rtlCol="0">
              <a:spAutoFit/>
            </a:bodyPr>
            <a:lstStyle/>
            <a:p>
              <a:r>
                <a:rPr lang="en-US" dirty="0"/>
                <a:t>OR</a:t>
              </a:r>
              <a:endParaRPr lang="en-CH" dirty="0"/>
            </a:p>
          </p:txBody>
        </p:sp>
        <p:cxnSp>
          <p:nvCxnSpPr>
            <p:cNvPr id="19" name="Straight Arrow Connector 18">
              <a:extLst>
                <a:ext uri="{FF2B5EF4-FFF2-40B4-BE49-F238E27FC236}">
                  <a16:creationId xmlns:a16="http://schemas.microsoft.com/office/drawing/2014/main" id="{05943E94-893F-27B8-E952-1F591DC806E2}"/>
                </a:ext>
              </a:extLst>
            </p:cNvPr>
            <p:cNvCxnSpPr>
              <a:cxnSpLocks/>
            </p:cNvCxnSpPr>
            <p:nvPr/>
          </p:nvCxnSpPr>
          <p:spPr>
            <a:xfrm flipV="1">
              <a:off x="6560595" y="2228072"/>
              <a:ext cx="1750911" cy="38177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0" name="Straight Arrow Connector 19">
              <a:extLst>
                <a:ext uri="{FF2B5EF4-FFF2-40B4-BE49-F238E27FC236}">
                  <a16:creationId xmlns:a16="http://schemas.microsoft.com/office/drawing/2014/main" id="{254F8839-D638-7F75-3757-0118E1E2D132}"/>
                </a:ext>
              </a:extLst>
            </p:cNvPr>
            <p:cNvCxnSpPr>
              <a:cxnSpLocks/>
            </p:cNvCxnSpPr>
            <p:nvPr/>
          </p:nvCxnSpPr>
          <p:spPr>
            <a:xfrm>
              <a:off x="6560595" y="2769529"/>
              <a:ext cx="1750911" cy="20595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1" name="Arrow: Up 20">
              <a:extLst>
                <a:ext uri="{FF2B5EF4-FFF2-40B4-BE49-F238E27FC236}">
                  <a16:creationId xmlns:a16="http://schemas.microsoft.com/office/drawing/2014/main" id="{BC808623-6359-F8E0-A27B-336648B91D57}"/>
                </a:ext>
              </a:extLst>
            </p:cNvPr>
            <p:cNvSpPr/>
            <p:nvPr/>
          </p:nvSpPr>
          <p:spPr>
            <a:xfrm>
              <a:off x="2738817" y="3387230"/>
              <a:ext cx="136939" cy="376017"/>
            </a:xfrm>
            <a:prstGeom prst="upArrow">
              <a:avLst/>
            </a:prstGeom>
            <a:solidFill>
              <a:srgbClr val="0066FF"/>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22" name="TextBox 21">
              <a:extLst>
                <a:ext uri="{FF2B5EF4-FFF2-40B4-BE49-F238E27FC236}">
                  <a16:creationId xmlns:a16="http://schemas.microsoft.com/office/drawing/2014/main" id="{D18651D2-20A0-0D63-2486-F50379A7DCB2}"/>
                </a:ext>
              </a:extLst>
            </p:cNvPr>
            <p:cNvSpPr txBox="1"/>
            <p:nvPr/>
          </p:nvSpPr>
          <p:spPr>
            <a:xfrm>
              <a:off x="2347928" y="3353109"/>
              <a:ext cx="454675" cy="430887"/>
            </a:xfrm>
            <a:prstGeom prst="rect">
              <a:avLst/>
            </a:prstGeom>
            <a:noFill/>
          </p:spPr>
          <p:txBody>
            <a:bodyPr wrap="square" rtlCol="0">
              <a:spAutoFit/>
            </a:bodyPr>
            <a:lstStyle/>
            <a:p>
              <a:r>
                <a:rPr lang="en-US" sz="2200" b="1" i="1" dirty="0">
                  <a:solidFill>
                    <a:srgbClr val="0066FF"/>
                  </a:solidFill>
                </a:rPr>
                <a:t>B</a:t>
              </a:r>
              <a:r>
                <a:rPr lang="en-US" sz="2200" b="1" baseline="-25000" dirty="0">
                  <a:solidFill>
                    <a:srgbClr val="0066FF"/>
                  </a:solidFill>
                </a:rPr>
                <a:t>0</a:t>
              </a:r>
              <a:endParaRPr lang="en-CH" sz="2200" b="1" baseline="-25000" dirty="0">
                <a:solidFill>
                  <a:srgbClr val="0066FF"/>
                </a:solidFill>
              </a:endParaRPr>
            </a:p>
          </p:txBody>
        </p:sp>
        <p:sp>
          <p:nvSpPr>
            <p:cNvPr id="23" name="Arrow: Up 22">
              <a:extLst>
                <a:ext uri="{FF2B5EF4-FFF2-40B4-BE49-F238E27FC236}">
                  <a16:creationId xmlns:a16="http://schemas.microsoft.com/office/drawing/2014/main" id="{0A60C1F6-D968-B546-53EB-7DBA60DC762D}"/>
                </a:ext>
              </a:extLst>
            </p:cNvPr>
            <p:cNvSpPr/>
            <p:nvPr/>
          </p:nvSpPr>
          <p:spPr>
            <a:xfrm>
              <a:off x="5560840" y="3362701"/>
              <a:ext cx="136939" cy="376017"/>
            </a:xfrm>
            <a:prstGeom prst="upArrow">
              <a:avLst/>
            </a:prstGeom>
            <a:solidFill>
              <a:srgbClr val="0066FF"/>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24" name="TextBox 23">
              <a:extLst>
                <a:ext uri="{FF2B5EF4-FFF2-40B4-BE49-F238E27FC236}">
                  <a16:creationId xmlns:a16="http://schemas.microsoft.com/office/drawing/2014/main" id="{6CD608C3-E47D-89EE-7180-5489F070471C}"/>
                </a:ext>
              </a:extLst>
            </p:cNvPr>
            <p:cNvSpPr txBox="1"/>
            <p:nvPr/>
          </p:nvSpPr>
          <p:spPr>
            <a:xfrm>
              <a:off x="5169951" y="3328580"/>
              <a:ext cx="454675" cy="430887"/>
            </a:xfrm>
            <a:prstGeom prst="rect">
              <a:avLst/>
            </a:prstGeom>
            <a:noFill/>
          </p:spPr>
          <p:txBody>
            <a:bodyPr wrap="square" rtlCol="0">
              <a:spAutoFit/>
            </a:bodyPr>
            <a:lstStyle/>
            <a:p>
              <a:r>
                <a:rPr lang="en-US" sz="2200" b="1" i="1" dirty="0">
                  <a:solidFill>
                    <a:srgbClr val="0066FF"/>
                  </a:solidFill>
                </a:rPr>
                <a:t>B</a:t>
              </a:r>
              <a:r>
                <a:rPr lang="en-US" sz="2200" b="1" baseline="-25000" dirty="0">
                  <a:solidFill>
                    <a:srgbClr val="0066FF"/>
                  </a:solidFill>
                </a:rPr>
                <a:t>0</a:t>
              </a:r>
              <a:endParaRPr lang="en-CH" sz="2200" b="1" baseline="-25000" dirty="0">
                <a:solidFill>
                  <a:srgbClr val="0066FF"/>
                </a:solidFill>
              </a:endParaRPr>
            </a:p>
          </p:txBody>
        </p:sp>
        <p:sp>
          <p:nvSpPr>
            <p:cNvPr id="25" name="TextBox 24">
              <a:extLst>
                <a:ext uri="{FF2B5EF4-FFF2-40B4-BE49-F238E27FC236}">
                  <a16:creationId xmlns:a16="http://schemas.microsoft.com/office/drawing/2014/main" id="{8943A75A-B366-E05C-5A83-C05EABC7F8E0}"/>
                </a:ext>
              </a:extLst>
            </p:cNvPr>
            <p:cNvSpPr txBox="1"/>
            <p:nvPr/>
          </p:nvSpPr>
          <p:spPr>
            <a:xfrm>
              <a:off x="2862576" y="3367571"/>
              <a:ext cx="615502" cy="430887"/>
            </a:xfrm>
            <a:prstGeom prst="rect">
              <a:avLst/>
            </a:prstGeom>
            <a:noFill/>
          </p:spPr>
          <p:txBody>
            <a:bodyPr wrap="square" rtlCol="0">
              <a:spAutoFit/>
            </a:bodyPr>
            <a:lstStyle/>
            <a:p>
              <a:r>
                <a:rPr lang="en-US" sz="2200" dirty="0">
                  <a:solidFill>
                    <a:srgbClr val="0066FF"/>
                  </a:solidFill>
                </a:rPr>
                <a:t>+</a:t>
              </a:r>
              <a:r>
                <a:rPr lang="en-US" sz="2200" b="1" i="1" dirty="0">
                  <a:solidFill>
                    <a:srgbClr val="0066FF"/>
                  </a:solidFill>
                </a:rPr>
                <a:t>B</a:t>
              </a:r>
              <a:r>
                <a:rPr lang="en-US" sz="2200" b="1" baseline="-25000" dirty="0">
                  <a:solidFill>
                    <a:srgbClr val="0066FF"/>
                  </a:solidFill>
                </a:rPr>
                <a:t>rf</a:t>
              </a:r>
              <a:endParaRPr lang="en-CH" sz="2200" b="1" baseline="-25000" dirty="0">
                <a:solidFill>
                  <a:srgbClr val="0066FF"/>
                </a:solidFill>
              </a:endParaRPr>
            </a:p>
          </p:txBody>
        </p:sp>
        <p:sp>
          <p:nvSpPr>
            <p:cNvPr id="26" name="Arrow: Up 25">
              <a:extLst>
                <a:ext uri="{FF2B5EF4-FFF2-40B4-BE49-F238E27FC236}">
                  <a16:creationId xmlns:a16="http://schemas.microsoft.com/office/drawing/2014/main" id="{8CD60DEC-CB55-B085-43DD-6F6778BDC7E9}"/>
                </a:ext>
              </a:extLst>
            </p:cNvPr>
            <p:cNvSpPr/>
            <p:nvPr/>
          </p:nvSpPr>
          <p:spPr>
            <a:xfrm>
              <a:off x="8803269" y="3421440"/>
              <a:ext cx="136939" cy="376017"/>
            </a:xfrm>
            <a:prstGeom prst="upArrow">
              <a:avLst/>
            </a:prstGeom>
            <a:solidFill>
              <a:srgbClr val="0066FF"/>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27" name="TextBox 26">
              <a:extLst>
                <a:ext uri="{FF2B5EF4-FFF2-40B4-BE49-F238E27FC236}">
                  <a16:creationId xmlns:a16="http://schemas.microsoft.com/office/drawing/2014/main" id="{9F7D91AC-8C3D-340D-780F-ED0816AD6569}"/>
                </a:ext>
              </a:extLst>
            </p:cNvPr>
            <p:cNvSpPr txBox="1"/>
            <p:nvPr/>
          </p:nvSpPr>
          <p:spPr>
            <a:xfrm>
              <a:off x="8445890" y="3394004"/>
              <a:ext cx="454675" cy="430887"/>
            </a:xfrm>
            <a:prstGeom prst="rect">
              <a:avLst/>
            </a:prstGeom>
            <a:noFill/>
          </p:spPr>
          <p:txBody>
            <a:bodyPr wrap="square" rtlCol="0">
              <a:spAutoFit/>
            </a:bodyPr>
            <a:lstStyle/>
            <a:p>
              <a:r>
                <a:rPr lang="en-US" sz="2200" b="1" i="1" dirty="0">
                  <a:solidFill>
                    <a:srgbClr val="0066FF"/>
                  </a:solidFill>
                </a:rPr>
                <a:t>B</a:t>
              </a:r>
              <a:r>
                <a:rPr lang="en-US" sz="2200" b="1" baseline="-25000" dirty="0">
                  <a:solidFill>
                    <a:srgbClr val="0066FF"/>
                  </a:solidFill>
                </a:rPr>
                <a:t>0</a:t>
              </a:r>
              <a:endParaRPr lang="en-CH" sz="2200" b="1" baseline="-25000" dirty="0">
                <a:solidFill>
                  <a:srgbClr val="0066FF"/>
                </a:solidFill>
              </a:endParaRPr>
            </a:p>
          </p:txBody>
        </p:sp>
        <p:sp>
          <p:nvSpPr>
            <p:cNvPr id="28" name="TextBox 27">
              <a:extLst>
                <a:ext uri="{FF2B5EF4-FFF2-40B4-BE49-F238E27FC236}">
                  <a16:creationId xmlns:a16="http://schemas.microsoft.com/office/drawing/2014/main" id="{9283D0FE-60DC-2C9B-0DEA-F74FB13ECFE0}"/>
                </a:ext>
              </a:extLst>
            </p:cNvPr>
            <p:cNvSpPr txBox="1"/>
            <p:nvPr/>
          </p:nvSpPr>
          <p:spPr>
            <a:xfrm>
              <a:off x="8863241" y="3401781"/>
              <a:ext cx="688620" cy="430887"/>
            </a:xfrm>
            <a:prstGeom prst="rect">
              <a:avLst/>
            </a:prstGeom>
            <a:noFill/>
          </p:spPr>
          <p:txBody>
            <a:bodyPr wrap="square" rtlCol="0">
              <a:spAutoFit/>
            </a:bodyPr>
            <a:lstStyle/>
            <a:p>
              <a:r>
                <a:rPr lang="en-US" sz="2200" dirty="0">
                  <a:solidFill>
                    <a:srgbClr val="0066FF"/>
                  </a:solidFill>
                </a:rPr>
                <a:t>+</a:t>
              </a:r>
              <a:r>
                <a:rPr lang="en-US" sz="2200" b="1" i="1" dirty="0">
                  <a:solidFill>
                    <a:srgbClr val="0066FF"/>
                  </a:solidFill>
                </a:rPr>
                <a:t>B</a:t>
              </a:r>
              <a:r>
                <a:rPr lang="en-US" sz="2200" b="1" baseline="-25000" dirty="0">
                  <a:solidFill>
                    <a:srgbClr val="0066FF"/>
                  </a:solidFill>
                </a:rPr>
                <a:t>rf</a:t>
              </a:r>
              <a:endParaRPr lang="en-CH" sz="2200" b="1" baseline="-25000" dirty="0">
                <a:solidFill>
                  <a:srgbClr val="0066FF"/>
                </a:solidFill>
              </a:endParaRPr>
            </a:p>
          </p:txBody>
        </p:sp>
        <p:sp>
          <p:nvSpPr>
            <p:cNvPr id="29" name="TextBox 28">
              <a:extLst>
                <a:ext uri="{FF2B5EF4-FFF2-40B4-BE49-F238E27FC236}">
                  <a16:creationId xmlns:a16="http://schemas.microsoft.com/office/drawing/2014/main" id="{57952434-05F7-1CBB-71A1-8EE7A3112BED}"/>
                </a:ext>
              </a:extLst>
            </p:cNvPr>
            <p:cNvSpPr txBox="1"/>
            <p:nvPr/>
          </p:nvSpPr>
          <p:spPr>
            <a:xfrm>
              <a:off x="943320" y="1385079"/>
              <a:ext cx="1328639" cy="923330"/>
            </a:xfrm>
            <a:prstGeom prst="rect">
              <a:avLst/>
            </a:prstGeom>
            <a:noFill/>
          </p:spPr>
          <p:txBody>
            <a:bodyPr wrap="square">
              <a:spAutoFit/>
            </a:bodyPr>
            <a:lstStyle/>
            <a:p>
              <a:r>
                <a:rPr lang="en-US" b="1" dirty="0">
                  <a:cs typeface="Arial" panose="020B0604020202020204" pitchFamily="34" charset="0"/>
                </a:rPr>
                <a:t>Polarized</a:t>
              </a:r>
            </a:p>
            <a:p>
              <a:r>
                <a:rPr lang="en-US" b="1" dirty="0">
                  <a:cs typeface="Arial" panose="020B0604020202020204" pitchFamily="34" charset="0"/>
                </a:rPr>
                <a:t>Ultracold Neutrons</a:t>
              </a:r>
              <a:endParaRPr lang="en-CH" b="1" dirty="0"/>
            </a:p>
          </p:txBody>
        </p:sp>
        <p:sp>
          <p:nvSpPr>
            <p:cNvPr id="30" name="Arrow: Up 29">
              <a:extLst>
                <a:ext uri="{FF2B5EF4-FFF2-40B4-BE49-F238E27FC236}">
                  <a16:creationId xmlns:a16="http://schemas.microsoft.com/office/drawing/2014/main" id="{31B7C655-D373-E382-AAA5-CBE69B4A0F2E}"/>
                </a:ext>
              </a:extLst>
            </p:cNvPr>
            <p:cNvSpPr/>
            <p:nvPr/>
          </p:nvSpPr>
          <p:spPr>
            <a:xfrm>
              <a:off x="1568405" y="3406494"/>
              <a:ext cx="136939" cy="376017"/>
            </a:xfrm>
            <a:prstGeom prst="upArrow">
              <a:avLst/>
            </a:prstGeom>
            <a:solidFill>
              <a:srgbClr val="0066FF"/>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solidFill>
                  <a:srgbClr val="0066FF"/>
                </a:solidFill>
              </a:endParaRPr>
            </a:p>
          </p:txBody>
        </p:sp>
        <p:sp>
          <p:nvSpPr>
            <p:cNvPr id="31" name="TextBox 30">
              <a:extLst>
                <a:ext uri="{FF2B5EF4-FFF2-40B4-BE49-F238E27FC236}">
                  <a16:creationId xmlns:a16="http://schemas.microsoft.com/office/drawing/2014/main" id="{329B5269-8458-5D79-C647-D14845571D22}"/>
                </a:ext>
              </a:extLst>
            </p:cNvPr>
            <p:cNvSpPr txBox="1"/>
            <p:nvPr/>
          </p:nvSpPr>
          <p:spPr>
            <a:xfrm>
              <a:off x="1177516" y="3372373"/>
              <a:ext cx="454675" cy="430887"/>
            </a:xfrm>
            <a:prstGeom prst="rect">
              <a:avLst/>
            </a:prstGeom>
            <a:noFill/>
          </p:spPr>
          <p:txBody>
            <a:bodyPr wrap="square" rtlCol="0">
              <a:spAutoFit/>
            </a:bodyPr>
            <a:lstStyle/>
            <a:p>
              <a:r>
                <a:rPr lang="en-US" sz="2200" b="1" i="1" dirty="0">
                  <a:solidFill>
                    <a:srgbClr val="0066FF"/>
                  </a:solidFill>
                </a:rPr>
                <a:t>B</a:t>
              </a:r>
              <a:r>
                <a:rPr lang="en-US" sz="2200" b="1" baseline="-25000" dirty="0">
                  <a:solidFill>
                    <a:srgbClr val="0066FF"/>
                  </a:solidFill>
                </a:rPr>
                <a:t>0</a:t>
              </a:r>
              <a:endParaRPr lang="en-CH" sz="2200" b="1" baseline="-25000" dirty="0">
                <a:solidFill>
                  <a:srgbClr val="0066FF"/>
                </a:solidFill>
              </a:endParaRPr>
            </a:p>
          </p:txBody>
        </p:sp>
        <p:sp>
          <p:nvSpPr>
            <p:cNvPr id="32" name="TextBox 31">
              <a:extLst>
                <a:ext uri="{FF2B5EF4-FFF2-40B4-BE49-F238E27FC236}">
                  <a16:creationId xmlns:a16="http://schemas.microsoft.com/office/drawing/2014/main" id="{4B97B640-3FC1-6BF1-86E8-AD89F011015E}"/>
                </a:ext>
              </a:extLst>
            </p:cNvPr>
            <p:cNvSpPr txBox="1"/>
            <p:nvPr/>
          </p:nvSpPr>
          <p:spPr>
            <a:xfrm>
              <a:off x="5822325" y="3320885"/>
              <a:ext cx="311782" cy="446276"/>
            </a:xfrm>
            <a:prstGeom prst="rect">
              <a:avLst/>
            </a:prstGeom>
            <a:noFill/>
          </p:spPr>
          <p:txBody>
            <a:bodyPr wrap="square" rtlCol="0">
              <a:spAutoFit/>
            </a:bodyPr>
            <a:lstStyle/>
            <a:p>
              <a:r>
                <a:rPr lang="en-US" sz="2300" b="1" i="1" dirty="0">
                  <a:ln>
                    <a:solidFill>
                      <a:srgbClr val="FF0000"/>
                    </a:solidFill>
                  </a:ln>
                  <a:solidFill>
                    <a:srgbClr val="FF0000"/>
                  </a:solidFill>
                </a:rPr>
                <a:t>E</a:t>
              </a:r>
              <a:endParaRPr lang="en-CH" sz="2300" b="1" baseline="-25000" dirty="0">
                <a:ln>
                  <a:solidFill>
                    <a:srgbClr val="FF0000"/>
                  </a:solidFill>
                </a:ln>
                <a:solidFill>
                  <a:srgbClr val="FF0000"/>
                </a:solidFill>
              </a:endParaRPr>
            </a:p>
          </p:txBody>
        </p:sp>
        <p:sp>
          <p:nvSpPr>
            <p:cNvPr id="33" name="Arrow: Up 32">
              <a:extLst>
                <a:ext uri="{FF2B5EF4-FFF2-40B4-BE49-F238E27FC236}">
                  <a16:creationId xmlns:a16="http://schemas.microsoft.com/office/drawing/2014/main" id="{3E442D83-4FA1-F078-0876-C319404E2535}"/>
                </a:ext>
              </a:extLst>
            </p:cNvPr>
            <p:cNvSpPr/>
            <p:nvPr/>
          </p:nvSpPr>
          <p:spPr>
            <a:xfrm>
              <a:off x="6121714" y="3362701"/>
              <a:ext cx="136939" cy="376017"/>
            </a:xfrm>
            <a:prstGeom prst="upArrow">
              <a:avLst/>
            </a:prstGeom>
            <a:solidFill>
              <a:srgbClr val="FF00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solidFill>
                  <a:srgbClr val="FF0000"/>
                </a:solidFill>
              </a:endParaRPr>
            </a:p>
          </p:txBody>
        </p:sp>
        <p:sp>
          <p:nvSpPr>
            <p:cNvPr id="34" name="Arrow: Up 33">
              <a:extLst>
                <a:ext uri="{FF2B5EF4-FFF2-40B4-BE49-F238E27FC236}">
                  <a16:creationId xmlns:a16="http://schemas.microsoft.com/office/drawing/2014/main" id="{30ACF3B6-2F86-D4F6-F0B5-FA28C88E6FAB}"/>
                </a:ext>
              </a:extLst>
            </p:cNvPr>
            <p:cNvSpPr/>
            <p:nvPr/>
          </p:nvSpPr>
          <p:spPr>
            <a:xfrm rot="10800000">
              <a:off x="6325901" y="3378135"/>
              <a:ext cx="136939" cy="376017"/>
            </a:xfrm>
            <a:prstGeom prst="upArrow">
              <a:avLst/>
            </a:prstGeom>
            <a:solidFill>
              <a:srgbClr val="FF00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solidFill>
                  <a:srgbClr val="FF0000"/>
                </a:solidFill>
              </a:endParaRPr>
            </a:p>
          </p:txBody>
        </p:sp>
      </p:grpSp>
      <mc:AlternateContent xmlns:mc="http://schemas.openxmlformats.org/markup-compatibility/2006" xmlns:a14="http://schemas.microsoft.com/office/drawing/2010/main">
        <mc:Choice Requires="a14">
          <p:sp>
            <p:nvSpPr>
              <p:cNvPr id="35" name="TextBox 34">
                <a:extLst>
                  <a:ext uri="{FF2B5EF4-FFF2-40B4-BE49-F238E27FC236}">
                    <a16:creationId xmlns:a16="http://schemas.microsoft.com/office/drawing/2014/main" id="{CB15ACD1-15A9-4BF2-7B14-7E0DCC886DB9}"/>
                  </a:ext>
                </a:extLst>
              </p:cNvPr>
              <p:cNvSpPr txBox="1"/>
              <p:nvPr/>
            </p:nvSpPr>
            <p:spPr>
              <a:xfrm>
                <a:off x="2147215" y="4220005"/>
                <a:ext cx="1096448" cy="707886"/>
              </a:xfrm>
              <a:prstGeom prst="rect">
                <a:avLst/>
              </a:prstGeom>
              <a:noFill/>
            </p:spPr>
            <p:txBody>
              <a:bodyPr wrap="square">
                <a:spAutoFit/>
              </a:bodyPr>
              <a:lstStyle/>
              <a:p>
                <a:pPr algn="ctr"/>
                <a14:m>
                  <m:oMath xmlns:m="http://schemas.openxmlformats.org/officeDocument/2006/math">
                    <m:r>
                      <a:rPr lang="el-GR" sz="2000" b="1" i="1" dirty="0" smtClean="0">
                        <a:latin typeface="Cambria Math" panose="02040503050406030204" pitchFamily="18" charset="0"/>
                        <a:ea typeface="Cambria Math" panose="02040503050406030204" pitchFamily="18" charset="0"/>
                        <a:cs typeface="Arial" panose="020B0604020202020204" pitchFamily="34" charset="0"/>
                      </a:rPr>
                      <m:t>𝝅</m:t>
                    </m:r>
                    <m:r>
                      <a:rPr lang="en-US" sz="2000" b="1" i="1" dirty="0" smtClean="0">
                        <a:latin typeface="Cambria Math" panose="02040503050406030204" pitchFamily="18" charset="0"/>
                        <a:ea typeface="Cambria Math" panose="02040503050406030204" pitchFamily="18" charset="0"/>
                        <a:cs typeface="Arial" panose="020B0604020202020204" pitchFamily="34" charset="0"/>
                      </a:rPr>
                      <m:t>/</m:t>
                    </m:r>
                    <m:r>
                      <a:rPr lang="en-US" sz="2000" b="1" i="1" dirty="0" smtClean="0">
                        <a:latin typeface="Cambria Math" panose="02040503050406030204" pitchFamily="18" charset="0"/>
                        <a:ea typeface="Cambria Math" panose="02040503050406030204" pitchFamily="18" charset="0"/>
                        <a:cs typeface="Arial" panose="020B0604020202020204" pitchFamily="34" charset="0"/>
                      </a:rPr>
                      <m:t>𝟐</m:t>
                    </m:r>
                  </m:oMath>
                </a14:m>
                <a:r>
                  <a:rPr lang="en-US" sz="2000" b="1" dirty="0">
                    <a:ea typeface="Cambria Math" panose="02040503050406030204" pitchFamily="18" charset="0"/>
                  </a:rPr>
                  <a:t> </a:t>
                </a:r>
              </a:p>
              <a:p>
                <a:pPr algn="ctr"/>
                <a:r>
                  <a:rPr lang="en-US" sz="2000" b="1" dirty="0">
                    <a:ea typeface="Cambria Math" panose="02040503050406030204" pitchFamily="18" charset="0"/>
                  </a:rPr>
                  <a:t>spin flip</a:t>
                </a:r>
              </a:p>
            </p:txBody>
          </p:sp>
        </mc:Choice>
        <mc:Fallback xmlns="">
          <p:sp>
            <p:nvSpPr>
              <p:cNvPr id="35" name="TextBox 34">
                <a:extLst>
                  <a:ext uri="{FF2B5EF4-FFF2-40B4-BE49-F238E27FC236}">
                    <a16:creationId xmlns:a16="http://schemas.microsoft.com/office/drawing/2014/main" id="{CB15ACD1-15A9-4BF2-7B14-7E0DCC886DB9}"/>
                  </a:ext>
                </a:extLst>
              </p:cNvPr>
              <p:cNvSpPr txBox="1">
                <a:spLocks noRot="1" noChangeAspect="1" noMove="1" noResize="1" noEditPoints="1" noAdjustHandles="1" noChangeArrowheads="1" noChangeShapeType="1" noTextEdit="1"/>
              </p:cNvSpPr>
              <p:nvPr/>
            </p:nvSpPr>
            <p:spPr>
              <a:xfrm>
                <a:off x="2147215" y="4220005"/>
                <a:ext cx="1096448" cy="707886"/>
              </a:xfrm>
              <a:prstGeom prst="rect">
                <a:avLst/>
              </a:prstGeom>
              <a:blipFill>
                <a:blip r:embed="rId7"/>
                <a:stretch>
                  <a:fillRect l="-2222" r="-2222" b="-14655"/>
                </a:stretch>
              </a:blipFill>
            </p:spPr>
            <p:txBody>
              <a:bodyPr/>
              <a:lstStyle/>
              <a:p>
                <a:r>
                  <a:rPr lang="en-CH">
                    <a:noFill/>
                  </a:rPr>
                  <a:t> </a:t>
                </a:r>
              </a:p>
            </p:txBody>
          </p:sp>
        </mc:Fallback>
      </mc:AlternateContent>
      <mc:AlternateContent xmlns:mc="http://schemas.openxmlformats.org/markup-compatibility/2006" xmlns:a14="http://schemas.microsoft.com/office/drawing/2010/main">
        <mc:Choice Requires="a14">
          <p:sp>
            <p:nvSpPr>
              <p:cNvPr id="36" name="TextBox 35">
                <a:extLst>
                  <a:ext uri="{FF2B5EF4-FFF2-40B4-BE49-F238E27FC236}">
                    <a16:creationId xmlns:a16="http://schemas.microsoft.com/office/drawing/2014/main" id="{3F0D9F94-4532-1310-5C44-627F9D8BF94D}"/>
                  </a:ext>
                </a:extLst>
              </p:cNvPr>
              <p:cNvSpPr txBox="1"/>
              <p:nvPr/>
            </p:nvSpPr>
            <p:spPr>
              <a:xfrm>
                <a:off x="8185620" y="4220005"/>
                <a:ext cx="1092599" cy="707886"/>
              </a:xfrm>
              <a:prstGeom prst="rect">
                <a:avLst/>
              </a:prstGeom>
              <a:noFill/>
            </p:spPr>
            <p:txBody>
              <a:bodyPr wrap="square">
                <a:spAutoFit/>
              </a:bodyPr>
              <a:lstStyle/>
              <a:p>
                <a:pPr algn="ctr"/>
                <a14:m>
                  <m:oMath xmlns:m="http://schemas.openxmlformats.org/officeDocument/2006/math">
                    <m:r>
                      <a:rPr lang="el-GR" sz="2000" b="1" i="1" dirty="0" smtClean="0">
                        <a:latin typeface="Cambria Math" panose="02040503050406030204" pitchFamily="18" charset="0"/>
                        <a:ea typeface="Cambria Math" panose="02040503050406030204" pitchFamily="18" charset="0"/>
                        <a:cs typeface="Arial" panose="020B0604020202020204" pitchFamily="34" charset="0"/>
                      </a:rPr>
                      <m:t>𝝅</m:t>
                    </m:r>
                    <m:r>
                      <a:rPr lang="en-US" sz="2000" b="1" i="1" dirty="0" smtClean="0">
                        <a:latin typeface="Cambria Math" panose="02040503050406030204" pitchFamily="18" charset="0"/>
                        <a:ea typeface="Cambria Math" panose="02040503050406030204" pitchFamily="18" charset="0"/>
                        <a:cs typeface="Arial" panose="020B0604020202020204" pitchFamily="34" charset="0"/>
                      </a:rPr>
                      <m:t>/</m:t>
                    </m:r>
                    <m:r>
                      <a:rPr lang="en-US" sz="2000" b="1" i="1" dirty="0" smtClean="0">
                        <a:latin typeface="Cambria Math" panose="02040503050406030204" pitchFamily="18" charset="0"/>
                        <a:ea typeface="Cambria Math" panose="02040503050406030204" pitchFamily="18" charset="0"/>
                        <a:cs typeface="Arial" panose="020B0604020202020204" pitchFamily="34" charset="0"/>
                      </a:rPr>
                      <m:t>𝟐</m:t>
                    </m:r>
                  </m:oMath>
                </a14:m>
                <a:r>
                  <a:rPr lang="en-US" sz="2000" b="1" dirty="0">
                    <a:ea typeface="Cambria Math" panose="02040503050406030204" pitchFamily="18" charset="0"/>
                  </a:rPr>
                  <a:t> </a:t>
                </a:r>
              </a:p>
              <a:p>
                <a:pPr algn="ctr"/>
                <a:r>
                  <a:rPr lang="en-US" sz="2000" b="1" dirty="0">
                    <a:ea typeface="Cambria Math" panose="02040503050406030204" pitchFamily="18" charset="0"/>
                  </a:rPr>
                  <a:t>spin flip</a:t>
                </a:r>
              </a:p>
            </p:txBody>
          </p:sp>
        </mc:Choice>
        <mc:Fallback xmlns="">
          <p:sp>
            <p:nvSpPr>
              <p:cNvPr id="36" name="TextBox 35">
                <a:extLst>
                  <a:ext uri="{FF2B5EF4-FFF2-40B4-BE49-F238E27FC236}">
                    <a16:creationId xmlns:a16="http://schemas.microsoft.com/office/drawing/2014/main" id="{3F0D9F94-4532-1310-5C44-627F9D8BF94D}"/>
                  </a:ext>
                </a:extLst>
              </p:cNvPr>
              <p:cNvSpPr txBox="1">
                <a:spLocks noRot="1" noChangeAspect="1" noMove="1" noResize="1" noEditPoints="1" noAdjustHandles="1" noChangeArrowheads="1" noChangeShapeType="1" noTextEdit="1"/>
              </p:cNvSpPr>
              <p:nvPr/>
            </p:nvSpPr>
            <p:spPr>
              <a:xfrm>
                <a:off x="8185620" y="4220005"/>
                <a:ext cx="1092599" cy="707886"/>
              </a:xfrm>
              <a:prstGeom prst="rect">
                <a:avLst/>
              </a:prstGeom>
              <a:blipFill>
                <a:blip r:embed="rId8"/>
                <a:stretch>
                  <a:fillRect l="-2793" r="-2235" b="-14655"/>
                </a:stretch>
              </a:blipFill>
            </p:spPr>
            <p:txBody>
              <a:bodyPr/>
              <a:lstStyle/>
              <a:p>
                <a:r>
                  <a:rPr lang="en-CH">
                    <a:noFill/>
                  </a:rPr>
                  <a:t> </a:t>
                </a:r>
              </a:p>
            </p:txBody>
          </p:sp>
        </mc:Fallback>
      </mc:AlternateContent>
      <p:cxnSp>
        <p:nvCxnSpPr>
          <p:cNvPr id="37" name="Straight Arrow Connector 36">
            <a:extLst>
              <a:ext uri="{FF2B5EF4-FFF2-40B4-BE49-F238E27FC236}">
                <a16:creationId xmlns:a16="http://schemas.microsoft.com/office/drawing/2014/main" id="{731281E9-D3EC-D4BF-6A84-AD11A6516034}"/>
              </a:ext>
            </a:extLst>
          </p:cNvPr>
          <p:cNvCxnSpPr/>
          <p:nvPr/>
        </p:nvCxnSpPr>
        <p:spPr>
          <a:xfrm>
            <a:off x="1196565" y="5132288"/>
            <a:ext cx="8507587" cy="0"/>
          </a:xfrm>
          <a:prstGeom prst="straightConnector1">
            <a:avLst/>
          </a:prstGeom>
          <a:ln w="28575">
            <a:solidFill>
              <a:schemeClr val="tx1"/>
            </a:solidFill>
            <a:tailEnd type="stealth" w="lg" len="lg"/>
          </a:ln>
        </p:spPr>
        <p:style>
          <a:lnRef idx="1">
            <a:schemeClr val="accent1"/>
          </a:lnRef>
          <a:fillRef idx="0">
            <a:schemeClr val="accent1"/>
          </a:fillRef>
          <a:effectRef idx="0">
            <a:schemeClr val="accent1"/>
          </a:effectRef>
          <a:fontRef idx="minor">
            <a:schemeClr val="tx1"/>
          </a:fontRef>
        </p:style>
      </p:cxnSp>
      <p:sp>
        <p:nvSpPr>
          <p:cNvPr id="38" name="TextBox 37">
            <a:extLst>
              <a:ext uri="{FF2B5EF4-FFF2-40B4-BE49-F238E27FC236}">
                <a16:creationId xmlns:a16="http://schemas.microsoft.com/office/drawing/2014/main" id="{E85B7EAA-1F02-C56A-ED4A-02F40FAA35B5}"/>
              </a:ext>
            </a:extLst>
          </p:cNvPr>
          <p:cNvSpPr txBox="1"/>
          <p:nvPr/>
        </p:nvSpPr>
        <p:spPr>
          <a:xfrm>
            <a:off x="9290897" y="5107777"/>
            <a:ext cx="872005" cy="369332"/>
          </a:xfrm>
          <a:prstGeom prst="rect">
            <a:avLst/>
          </a:prstGeom>
          <a:noFill/>
        </p:spPr>
        <p:txBody>
          <a:bodyPr wrap="square" rtlCol="0">
            <a:spAutoFit/>
          </a:bodyPr>
          <a:lstStyle/>
          <a:p>
            <a:r>
              <a:rPr lang="en-US" b="1" dirty="0"/>
              <a:t>time</a:t>
            </a:r>
            <a:endParaRPr lang="en-CH" b="1" dirty="0"/>
          </a:p>
        </p:txBody>
      </p:sp>
      <p:sp>
        <p:nvSpPr>
          <p:cNvPr id="39" name="TextBox 38">
            <a:extLst>
              <a:ext uri="{FF2B5EF4-FFF2-40B4-BE49-F238E27FC236}">
                <a16:creationId xmlns:a16="http://schemas.microsoft.com/office/drawing/2014/main" id="{DE882D03-3F09-9342-CE76-E1A168AA24A3}"/>
              </a:ext>
            </a:extLst>
          </p:cNvPr>
          <p:cNvSpPr txBox="1"/>
          <p:nvPr/>
        </p:nvSpPr>
        <p:spPr>
          <a:xfrm>
            <a:off x="4698115" y="4375921"/>
            <a:ext cx="1989976" cy="400110"/>
          </a:xfrm>
          <a:prstGeom prst="rect">
            <a:avLst/>
          </a:prstGeom>
          <a:noFill/>
        </p:spPr>
        <p:txBody>
          <a:bodyPr wrap="square">
            <a:spAutoFit/>
          </a:bodyPr>
          <a:lstStyle/>
          <a:p>
            <a:pPr algn="ctr"/>
            <a:r>
              <a:rPr lang="en-US" sz="2000" b="1" dirty="0">
                <a:ea typeface="Cambria Math" panose="02040503050406030204" pitchFamily="18" charset="0"/>
                <a:cs typeface="Arial" panose="020B0604020202020204" pitchFamily="34" charset="0"/>
              </a:rPr>
              <a:t>free precession</a:t>
            </a:r>
          </a:p>
        </p:txBody>
      </p:sp>
      <mc:AlternateContent xmlns:mc="http://schemas.openxmlformats.org/markup-compatibility/2006" xmlns:a14="http://schemas.microsoft.com/office/drawing/2010/main">
        <mc:Choice Requires="a14">
          <p:sp>
            <p:nvSpPr>
              <p:cNvPr id="40" name="TextBox 39">
                <a:extLst>
                  <a:ext uri="{FF2B5EF4-FFF2-40B4-BE49-F238E27FC236}">
                    <a16:creationId xmlns:a16="http://schemas.microsoft.com/office/drawing/2014/main" id="{6EA3DFDF-D4EE-F385-DB06-63B08BF3729F}"/>
                  </a:ext>
                </a:extLst>
              </p:cNvPr>
              <p:cNvSpPr txBox="1"/>
              <p:nvPr/>
            </p:nvSpPr>
            <p:spPr>
              <a:xfrm>
                <a:off x="3635703" y="5360977"/>
                <a:ext cx="4114800" cy="766685"/>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US" sz="2200" i="1" smtClean="0">
                              <a:latin typeface="Cambria Math" panose="02040503050406030204" pitchFamily="18" charset="0"/>
                              <a:ea typeface="Cambria Math" panose="02040503050406030204" pitchFamily="18" charset="0"/>
                            </a:rPr>
                          </m:ctrlPr>
                        </m:sSubPr>
                        <m:e>
                          <m:r>
                            <a:rPr lang="en-US" sz="2200" b="0" i="1" smtClean="0">
                              <a:latin typeface="Cambria Math" panose="02040503050406030204" pitchFamily="18" charset="0"/>
                              <a:ea typeface="Cambria Math" panose="02040503050406030204" pitchFamily="18" charset="0"/>
                            </a:rPr>
                            <m:t>𝑓</m:t>
                          </m:r>
                        </m:e>
                        <m:sub>
                          <m:r>
                            <m:rPr>
                              <m:sty m:val="p"/>
                            </m:rPr>
                            <a:rPr lang="en-US" sz="2200" i="0">
                              <a:latin typeface="Cambria Math" panose="02040503050406030204" pitchFamily="18" charset="0"/>
                              <a:ea typeface="Cambria Math" panose="02040503050406030204" pitchFamily="18" charset="0"/>
                            </a:rPr>
                            <m:t>n</m:t>
                          </m:r>
                        </m:sub>
                      </m:sSub>
                      <m:r>
                        <a:rPr lang="en-US" sz="2200" b="0" i="1" smtClean="0">
                          <a:latin typeface="Cambria Math" panose="02040503050406030204" pitchFamily="18" charset="0"/>
                        </a:rPr>
                        <m:t>=</m:t>
                      </m:r>
                      <m:d>
                        <m:dPr>
                          <m:begChr m:val="|"/>
                          <m:endChr m:val="|"/>
                          <m:ctrlPr>
                            <a:rPr lang="en-US" sz="2200" b="0" i="1" smtClean="0">
                              <a:latin typeface="Cambria Math" panose="02040503050406030204" pitchFamily="18" charset="0"/>
                            </a:rPr>
                          </m:ctrlPr>
                        </m:dPr>
                        <m:e>
                          <m:f>
                            <m:fPr>
                              <m:ctrlPr>
                                <a:rPr lang="en-US" sz="2200" b="0" i="1" smtClean="0">
                                  <a:latin typeface="Cambria Math" panose="02040503050406030204" pitchFamily="18" charset="0"/>
                                </a:rPr>
                              </m:ctrlPr>
                            </m:fPr>
                            <m:num>
                              <m:sSub>
                                <m:sSubPr>
                                  <m:ctrlPr>
                                    <a:rPr lang="en-US" sz="2200" b="0" i="1" smtClean="0">
                                      <a:latin typeface="Cambria Math" panose="02040503050406030204" pitchFamily="18" charset="0"/>
                                      <a:ea typeface="Cambria Math" panose="02040503050406030204" pitchFamily="18" charset="0"/>
                                    </a:rPr>
                                  </m:ctrlPr>
                                </m:sSubPr>
                                <m:e>
                                  <m:r>
                                    <a:rPr lang="en-US" sz="2200" b="0" i="1" smtClean="0">
                                      <a:latin typeface="Cambria Math" panose="02040503050406030204" pitchFamily="18" charset="0"/>
                                      <a:ea typeface="Cambria Math" panose="02040503050406030204" pitchFamily="18" charset="0"/>
                                    </a:rPr>
                                    <m:t>𝛾</m:t>
                                  </m:r>
                                </m:e>
                                <m:sub>
                                  <m:r>
                                    <m:rPr>
                                      <m:sty m:val="p"/>
                                    </m:rPr>
                                    <a:rPr lang="en-US" sz="2200" b="0" i="0" smtClean="0">
                                      <a:latin typeface="Cambria Math" panose="02040503050406030204" pitchFamily="18" charset="0"/>
                                      <a:ea typeface="Cambria Math" panose="02040503050406030204" pitchFamily="18" charset="0"/>
                                    </a:rPr>
                                    <m:t>n</m:t>
                                  </m:r>
                                </m:sub>
                              </m:sSub>
                            </m:num>
                            <m:den>
                              <m:r>
                                <a:rPr lang="en-US" sz="2200" b="0" i="1" smtClean="0">
                                  <a:latin typeface="Cambria Math" panose="02040503050406030204" pitchFamily="18" charset="0"/>
                                </a:rPr>
                                <m:t>2</m:t>
                              </m:r>
                              <m:r>
                                <a:rPr lang="en-US" sz="2200" b="0" i="1" smtClean="0">
                                  <a:latin typeface="Cambria Math" panose="02040503050406030204" pitchFamily="18" charset="0"/>
                                  <a:ea typeface="Cambria Math" panose="02040503050406030204" pitchFamily="18" charset="0"/>
                                </a:rPr>
                                <m:t>𝜋</m:t>
                              </m:r>
                            </m:den>
                          </m:f>
                          <m:sSub>
                            <m:sSubPr>
                              <m:ctrlPr>
                                <a:rPr lang="en-US" sz="2200" b="0" i="1" smtClean="0">
                                  <a:latin typeface="Cambria Math" panose="02040503050406030204" pitchFamily="18" charset="0"/>
                                </a:rPr>
                              </m:ctrlPr>
                            </m:sSubPr>
                            <m:e>
                              <m:r>
                                <a:rPr lang="en-US" sz="2200" b="0" i="1" smtClean="0">
                                  <a:latin typeface="Cambria Math" panose="02040503050406030204" pitchFamily="18" charset="0"/>
                                </a:rPr>
                                <m:t>𝐵</m:t>
                              </m:r>
                            </m:e>
                            <m:sub>
                              <m:r>
                                <a:rPr lang="en-US" sz="2200" b="0" i="1" smtClean="0">
                                  <a:latin typeface="Cambria Math" panose="02040503050406030204" pitchFamily="18" charset="0"/>
                                </a:rPr>
                                <m:t>0</m:t>
                              </m:r>
                            </m:sub>
                          </m:sSub>
                        </m:e>
                      </m:d>
                      <m:r>
                        <a:rPr lang="en-US" sz="2200" i="1">
                          <a:latin typeface="Cambria Math" panose="02040503050406030204" pitchFamily="18" charset="0"/>
                          <a:ea typeface="Cambria Math" panose="02040503050406030204" pitchFamily="18" charset="0"/>
                        </a:rPr>
                        <m:t>±</m:t>
                      </m:r>
                      <m:r>
                        <a:rPr lang="en-US" sz="2200" b="0" i="1" smtClean="0">
                          <a:latin typeface="Cambria Math" panose="02040503050406030204" pitchFamily="18" charset="0"/>
                          <a:ea typeface="Cambria Math" panose="02040503050406030204" pitchFamily="18" charset="0"/>
                        </a:rPr>
                        <m:t> </m:t>
                      </m:r>
                      <m:f>
                        <m:fPr>
                          <m:ctrlPr>
                            <a:rPr lang="en-US" sz="2200" b="0" i="1" smtClean="0">
                              <a:latin typeface="Cambria Math" panose="02040503050406030204" pitchFamily="18" charset="0"/>
                              <a:ea typeface="Cambria Math" panose="02040503050406030204" pitchFamily="18" charset="0"/>
                            </a:rPr>
                          </m:ctrlPr>
                        </m:fPr>
                        <m:num>
                          <m:sSub>
                            <m:sSubPr>
                              <m:ctrlPr>
                                <a:rPr lang="en-US" sz="2200" b="0" i="1" smtClean="0">
                                  <a:latin typeface="Cambria Math" panose="02040503050406030204" pitchFamily="18" charset="0"/>
                                  <a:ea typeface="Cambria Math" panose="02040503050406030204" pitchFamily="18" charset="0"/>
                                </a:rPr>
                              </m:ctrlPr>
                            </m:sSubPr>
                            <m:e>
                              <m:r>
                                <a:rPr lang="en-US" sz="2200" b="0" i="1" smtClean="0">
                                  <a:latin typeface="Cambria Math" panose="02040503050406030204" pitchFamily="18" charset="0"/>
                                  <a:ea typeface="Cambria Math" panose="02040503050406030204" pitchFamily="18" charset="0"/>
                                </a:rPr>
                                <m:t>𝑑</m:t>
                              </m:r>
                            </m:e>
                            <m:sub>
                              <m:r>
                                <m:rPr>
                                  <m:sty m:val="p"/>
                                </m:rPr>
                                <a:rPr lang="en-US" sz="2200" b="0" i="0" smtClean="0">
                                  <a:latin typeface="Cambria Math" panose="02040503050406030204" pitchFamily="18" charset="0"/>
                                  <a:ea typeface="Cambria Math" panose="02040503050406030204" pitchFamily="18" charset="0"/>
                                </a:rPr>
                                <m:t>n</m:t>
                              </m:r>
                            </m:sub>
                          </m:sSub>
                        </m:num>
                        <m:den>
                          <m:r>
                            <a:rPr lang="en-US" sz="2200" b="0" i="1" smtClean="0">
                              <a:latin typeface="Cambria Math" panose="02040503050406030204" pitchFamily="18" charset="0"/>
                              <a:ea typeface="Cambria Math" panose="02040503050406030204" pitchFamily="18" charset="0"/>
                            </a:rPr>
                            <m:t>𝜋</m:t>
                          </m:r>
                          <m:r>
                            <a:rPr lang="en-US" sz="2200" i="1">
                              <a:latin typeface="Cambria Math" panose="02040503050406030204" pitchFamily="18" charset="0"/>
                              <a:ea typeface="Cambria Math" panose="02040503050406030204" pitchFamily="18" charset="0"/>
                            </a:rPr>
                            <m:t>ℏ</m:t>
                          </m:r>
                        </m:den>
                      </m:f>
                      <m:r>
                        <a:rPr lang="en-US" sz="2200" b="0" i="1" smtClean="0">
                          <a:latin typeface="Cambria Math" panose="02040503050406030204" pitchFamily="18" charset="0"/>
                          <a:ea typeface="Cambria Math" panose="02040503050406030204" pitchFamily="18" charset="0"/>
                        </a:rPr>
                        <m:t>𝐸</m:t>
                      </m:r>
                    </m:oMath>
                  </m:oMathPara>
                </a14:m>
                <a:endParaRPr lang="en-CH" sz="2200" dirty="0"/>
              </a:p>
            </p:txBody>
          </p:sp>
        </mc:Choice>
        <mc:Fallback xmlns="">
          <p:sp>
            <p:nvSpPr>
              <p:cNvPr id="40" name="TextBox 39">
                <a:extLst>
                  <a:ext uri="{FF2B5EF4-FFF2-40B4-BE49-F238E27FC236}">
                    <a16:creationId xmlns:a16="http://schemas.microsoft.com/office/drawing/2014/main" id="{6EA3DFDF-D4EE-F385-DB06-63B08BF3729F}"/>
                  </a:ext>
                </a:extLst>
              </p:cNvPr>
              <p:cNvSpPr txBox="1">
                <a:spLocks noRot="1" noChangeAspect="1" noMove="1" noResize="1" noEditPoints="1" noAdjustHandles="1" noChangeArrowheads="1" noChangeShapeType="1" noTextEdit="1"/>
              </p:cNvSpPr>
              <p:nvPr/>
            </p:nvSpPr>
            <p:spPr>
              <a:xfrm>
                <a:off x="3635703" y="5360977"/>
                <a:ext cx="4114800" cy="766685"/>
              </a:xfrm>
              <a:prstGeom prst="rect">
                <a:avLst/>
              </a:prstGeom>
              <a:blipFill>
                <a:blip r:embed="rId9"/>
                <a:stretch>
                  <a:fillRect/>
                </a:stretch>
              </a:blipFill>
            </p:spPr>
            <p:txBody>
              <a:bodyPr/>
              <a:lstStyle/>
              <a:p>
                <a:r>
                  <a:rPr lang="en-CH">
                    <a:noFill/>
                  </a:rPr>
                  <a:t> </a:t>
                </a:r>
              </a:p>
            </p:txBody>
          </p:sp>
        </mc:Fallback>
      </mc:AlternateContent>
    </p:spTree>
    <p:extLst>
      <p:ext uri="{BB962C8B-B14F-4D97-AF65-F5344CB8AC3E}">
        <p14:creationId xmlns:p14="http://schemas.microsoft.com/office/powerpoint/2010/main" val="63078733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542692DE-264E-B1A8-8778-6B8B1082D7AB}"/>
              </a:ext>
            </a:extLst>
          </p:cNvPr>
          <p:cNvSpPr>
            <a:spLocks noGrp="1"/>
          </p:cNvSpPr>
          <p:nvPr>
            <p:ph type="dt" sz="half" idx="10"/>
          </p:nvPr>
        </p:nvSpPr>
        <p:spPr/>
        <p:txBody>
          <a:bodyPr/>
          <a:lstStyle/>
          <a:p>
            <a:r>
              <a:rPr lang="en-CH"/>
              <a:t>30/06/2022</a:t>
            </a:r>
          </a:p>
        </p:txBody>
      </p:sp>
      <p:sp>
        <p:nvSpPr>
          <p:cNvPr id="5" name="Footer Placeholder 4">
            <a:extLst>
              <a:ext uri="{FF2B5EF4-FFF2-40B4-BE49-F238E27FC236}">
                <a16:creationId xmlns:a16="http://schemas.microsoft.com/office/drawing/2014/main" id="{1BD95973-850B-CA38-A0E7-61EFC473E759}"/>
              </a:ext>
            </a:extLst>
          </p:cNvPr>
          <p:cNvSpPr>
            <a:spLocks noGrp="1"/>
          </p:cNvSpPr>
          <p:nvPr>
            <p:ph type="ftr" sz="quarter" idx="11"/>
          </p:nvPr>
        </p:nvSpPr>
        <p:spPr/>
        <p:txBody>
          <a:bodyPr/>
          <a:lstStyle/>
          <a:p>
            <a:r>
              <a:rPr lang="de-DE" dirty="0"/>
              <a:t>Anastasio Fratangelo - SPS 2022</a:t>
            </a:r>
            <a:endParaRPr lang="en-CH" dirty="0"/>
          </a:p>
        </p:txBody>
      </p:sp>
      <p:sp>
        <p:nvSpPr>
          <p:cNvPr id="6" name="Slide Number Placeholder 5">
            <a:extLst>
              <a:ext uri="{FF2B5EF4-FFF2-40B4-BE49-F238E27FC236}">
                <a16:creationId xmlns:a16="http://schemas.microsoft.com/office/drawing/2014/main" id="{292B9C24-9D92-C5B6-FFAF-1CD7BCCFD5DB}"/>
              </a:ext>
            </a:extLst>
          </p:cNvPr>
          <p:cNvSpPr>
            <a:spLocks noGrp="1"/>
          </p:cNvSpPr>
          <p:nvPr>
            <p:ph type="sldNum" sz="quarter" idx="12"/>
          </p:nvPr>
        </p:nvSpPr>
        <p:spPr/>
        <p:txBody>
          <a:bodyPr/>
          <a:lstStyle/>
          <a:p>
            <a:fld id="{75296900-6D4F-4D74-9CE0-C92A13E82878}" type="slidenum">
              <a:rPr lang="en-CH" smtClean="0"/>
              <a:t>5</a:t>
            </a:fld>
            <a:endParaRPr lang="en-CH"/>
          </a:p>
        </p:txBody>
      </p:sp>
      <p:sp>
        <p:nvSpPr>
          <p:cNvPr id="7" name="Title 2">
            <a:extLst>
              <a:ext uri="{FF2B5EF4-FFF2-40B4-BE49-F238E27FC236}">
                <a16:creationId xmlns:a16="http://schemas.microsoft.com/office/drawing/2014/main" id="{BD720784-0051-D025-AD9C-1F4B70E93722}"/>
              </a:ext>
            </a:extLst>
          </p:cNvPr>
          <p:cNvSpPr>
            <a:spLocks noGrp="1"/>
          </p:cNvSpPr>
          <p:nvPr>
            <p:ph type="title"/>
          </p:nvPr>
        </p:nvSpPr>
        <p:spPr>
          <a:xfrm>
            <a:off x="540040" y="330941"/>
            <a:ext cx="9234275" cy="700194"/>
          </a:xfrm>
        </p:spPr>
        <p:txBody>
          <a:bodyPr>
            <a:normAutofit/>
          </a:bodyPr>
          <a:lstStyle/>
          <a:p>
            <a:r>
              <a:rPr lang="en-US" sz="4000" dirty="0">
                <a:latin typeface="Arial" panose="020B0604020202020204" pitchFamily="34" charset="0"/>
                <a:cs typeface="Arial" panose="020B0604020202020204" pitchFamily="34" charset="0"/>
              </a:rPr>
              <a:t>Ramsey signal</a:t>
            </a:r>
            <a:endParaRPr lang="en-CH" sz="4000" dirty="0">
              <a:latin typeface="Arial" panose="020B0604020202020204" pitchFamily="34" charset="0"/>
              <a:cs typeface="Arial" panose="020B0604020202020204" pitchFamily="34" charset="0"/>
            </a:endParaRPr>
          </a:p>
        </p:txBody>
      </p:sp>
      <mc:AlternateContent xmlns:mc="http://schemas.openxmlformats.org/markup-compatibility/2006" xmlns:a14="http://schemas.microsoft.com/office/drawing/2010/main">
        <mc:Choice Requires="a14">
          <p:sp>
            <p:nvSpPr>
              <p:cNvPr id="40" name="TextBox 39">
                <a:extLst>
                  <a:ext uri="{FF2B5EF4-FFF2-40B4-BE49-F238E27FC236}">
                    <a16:creationId xmlns:a16="http://schemas.microsoft.com/office/drawing/2014/main" id="{6EA3DFDF-D4EE-F385-DB06-63B08BF3729F}"/>
                  </a:ext>
                </a:extLst>
              </p:cNvPr>
              <p:cNvSpPr txBox="1"/>
              <p:nvPr/>
            </p:nvSpPr>
            <p:spPr>
              <a:xfrm>
                <a:off x="7716915" y="3052186"/>
                <a:ext cx="4114800" cy="766685"/>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US" sz="2200" i="1" smtClean="0">
                              <a:latin typeface="Cambria Math" panose="02040503050406030204" pitchFamily="18" charset="0"/>
                              <a:ea typeface="Cambria Math" panose="02040503050406030204" pitchFamily="18" charset="0"/>
                            </a:rPr>
                          </m:ctrlPr>
                        </m:sSubPr>
                        <m:e>
                          <m:r>
                            <a:rPr lang="en-US" sz="2200" b="0" i="1" smtClean="0">
                              <a:latin typeface="Cambria Math" panose="02040503050406030204" pitchFamily="18" charset="0"/>
                              <a:ea typeface="Cambria Math" panose="02040503050406030204" pitchFamily="18" charset="0"/>
                            </a:rPr>
                            <m:t>𝑓</m:t>
                          </m:r>
                        </m:e>
                        <m:sub>
                          <m:r>
                            <m:rPr>
                              <m:sty m:val="p"/>
                            </m:rPr>
                            <a:rPr lang="en-US" sz="2200" i="0">
                              <a:latin typeface="Cambria Math" panose="02040503050406030204" pitchFamily="18" charset="0"/>
                              <a:ea typeface="Cambria Math" panose="02040503050406030204" pitchFamily="18" charset="0"/>
                            </a:rPr>
                            <m:t>n</m:t>
                          </m:r>
                        </m:sub>
                      </m:sSub>
                      <m:r>
                        <a:rPr lang="en-US" sz="2200" b="0" i="1" smtClean="0">
                          <a:latin typeface="Cambria Math" panose="02040503050406030204" pitchFamily="18" charset="0"/>
                        </a:rPr>
                        <m:t>=</m:t>
                      </m:r>
                      <m:d>
                        <m:dPr>
                          <m:begChr m:val="|"/>
                          <m:endChr m:val="|"/>
                          <m:ctrlPr>
                            <a:rPr lang="en-US" sz="2200" b="0" i="1" smtClean="0">
                              <a:latin typeface="Cambria Math" panose="02040503050406030204" pitchFamily="18" charset="0"/>
                            </a:rPr>
                          </m:ctrlPr>
                        </m:dPr>
                        <m:e>
                          <m:f>
                            <m:fPr>
                              <m:ctrlPr>
                                <a:rPr lang="en-US" sz="2200" b="0" i="1" smtClean="0">
                                  <a:latin typeface="Cambria Math" panose="02040503050406030204" pitchFamily="18" charset="0"/>
                                </a:rPr>
                              </m:ctrlPr>
                            </m:fPr>
                            <m:num>
                              <m:sSub>
                                <m:sSubPr>
                                  <m:ctrlPr>
                                    <a:rPr lang="en-US" sz="2200" b="0" i="1" smtClean="0">
                                      <a:latin typeface="Cambria Math" panose="02040503050406030204" pitchFamily="18" charset="0"/>
                                      <a:ea typeface="Cambria Math" panose="02040503050406030204" pitchFamily="18" charset="0"/>
                                    </a:rPr>
                                  </m:ctrlPr>
                                </m:sSubPr>
                                <m:e>
                                  <m:r>
                                    <a:rPr lang="en-US" sz="2200" b="0" i="1" smtClean="0">
                                      <a:latin typeface="Cambria Math" panose="02040503050406030204" pitchFamily="18" charset="0"/>
                                      <a:ea typeface="Cambria Math" panose="02040503050406030204" pitchFamily="18" charset="0"/>
                                    </a:rPr>
                                    <m:t>𝛾</m:t>
                                  </m:r>
                                </m:e>
                                <m:sub>
                                  <m:r>
                                    <m:rPr>
                                      <m:sty m:val="p"/>
                                    </m:rPr>
                                    <a:rPr lang="en-US" sz="2200" b="0" i="0" smtClean="0">
                                      <a:latin typeface="Cambria Math" panose="02040503050406030204" pitchFamily="18" charset="0"/>
                                      <a:ea typeface="Cambria Math" panose="02040503050406030204" pitchFamily="18" charset="0"/>
                                    </a:rPr>
                                    <m:t>n</m:t>
                                  </m:r>
                                </m:sub>
                              </m:sSub>
                            </m:num>
                            <m:den>
                              <m:r>
                                <a:rPr lang="en-US" sz="2200" b="0" i="1" smtClean="0">
                                  <a:latin typeface="Cambria Math" panose="02040503050406030204" pitchFamily="18" charset="0"/>
                                </a:rPr>
                                <m:t>2</m:t>
                              </m:r>
                              <m:r>
                                <a:rPr lang="en-US" sz="2200" b="0" i="1" smtClean="0">
                                  <a:latin typeface="Cambria Math" panose="02040503050406030204" pitchFamily="18" charset="0"/>
                                  <a:ea typeface="Cambria Math" panose="02040503050406030204" pitchFamily="18" charset="0"/>
                                </a:rPr>
                                <m:t>𝜋</m:t>
                              </m:r>
                            </m:den>
                          </m:f>
                          <m:sSub>
                            <m:sSubPr>
                              <m:ctrlPr>
                                <a:rPr lang="en-US" sz="2200" b="0" i="1" smtClean="0">
                                  <a:latin typeface="Cambria Math" panose="02040503050406030204" pitchFamily="18" charset="0"/>
                                </a:rPr>
                              </m:ctrlPr>
                            </m:sSubPr>
                            <m:e>
                              <m:r>
                                <a:rPr lang="en-US" sz="2200" b="0" i="1" smtClean="0">
                                  <a:latin typeface="Cambria Math" panose="02040503050406030204" pitchFamily="18" charset="0"/>
                                </a:rPr>
                                <m:t>𝐵</m:t>
                              </m:r>
                            </m:e>
                            <m:sub>
                              <m:r>
                                <a:rPr lang="en-US" sz="2200" b="0" i="1" smtClean="0">
                                  <a:latin typeface="Cambria Math" panose="02040503050406030204" pitchFamily="18" charset="0"/>
                                </a:rPr>
                                <m:t>0</m:t>
                              </m:r>
                            </m:sub>
                          </m:sSub>
                        </m:e>
                      </m:d>
                      <m:r>
                        <a:rPr lang="en-US" sz="2200" i="1">
                          <a:latin typeface="Cambria Math" panose="02040503050406030204" pitchFamily="18" charset="0"/>
                          <a:ea typeface="Cambria Math" panose="02040503050406030204" pitchFamily="18" charset="0"/>
                        </a:rPr>
                        <m:t>±</m:t>
                      </m:r>
                      <m:r>
                        <a:rPr lang="en-US" sz="2200" b="0" i="1" smtClean="0">
                          <a:latin typeface="Cambria Math" panose="02040503050406030204" pitchFamily="18" charset="0"/>
                          <a:ea typeface="Cambria Math" panose="02040503050406030204" pitchFamily="18" charset="0"/>
                        </a:rPr>
                        <m:t> </m:t>
                      </m:r>
                      <m:f>
                        <m:fPr>
                          <m:ctrlPr>
                            <a:rPr lang="en-US" sz="2200" b="0" i="1" smtClean="0">
                              <a:latin typeface="Cambria Math" panose="02040503050406030204" pitchFamily="18" charset="0"/>
                              <a:ea typeface="Cambria Math" panose="02040503050406030204" pitchFamily="18" charset="0"/>
                            </a:rPr>
                          </m:ctrlPr>
                        </m:fPr>
                        <m:num>
                          <m:sSub>
                            <m:sSubPr>
                              <m:ctrlPr>
                                <a:rPr lang="en-US" sz="2200" b="0" i="1" smtClean="0">
                                  <a:latin typeface="Cambria Math" panose="02040503050406030204" pitchFamily="18" charset="0"/>
                                  <a:ea typeface="Cambria Math" panose="02040503050406030204" pitchFamily="18" charset="0"/>
                                </a:rPr>
                              </m:ctrlPr>
                            </m:sSubPr>
                            <m:e>
                              <m:r>
                                <a:rPr lang="en-US" sz="2200" b="0" i="1" smtClean="0">
                                  <a:latin typeface="Cambria Math" panose="02040503050406030204" pitchFamily="18" charset="0"/>
                                  <a:ea typeface="Cambria Math" panose="02040503050406030204" pitchFamily="18" charset="0"/>
                                </a:rPr>
                                <m:t>𝑑</m:t>
                              </m:r>
                            </m:e>
                            <m:sub>
                              <m:r>
                                <m:rPr>
                                  <m:sty m:val="p"/>
                                </m:rPr>
                                <a:rPr lang="en-US" sz="2200" b="0" i="0" smtClean="0">
                                  <a:latin typeface="Cambria Math" panose="02040503050406030204" pitchFamily="18" charset="0"/>
                                  <a:ea typeface="Cambria Math" panose="02040503050406030204" pitchFamily="18" charset="0"/>
                                </a:rPr>
                                <m:t>n</m:t>
                              </m:r>
                            </m:sub>
                          </m:sSub>
                        </m:num>
                        <m:den>
                          <m:r>
                            <a:rPr lang="en-US" sz="2200" b="0" i="1" smtClean="0">
                              <a:latin typeface="Cambria Math" panose="02040503050406030204" pitchFamily="18" charset="0"/>
                              <a:ea typeface="Cambria Math" panose="02040503050406030204" pitchFamily="18" charset="0"/>
                            </a:rPr>
                            <m:t>𝜋</m:t>
                          </m:r>
                          <m:r>
                            <a:rPr lang="en-US" sz="2200" i="1">
                              <a:latin typeface="Cambria Math" panose="02040503050406030204" pitchFamily="18" charset="0"/>
                              <a:ea typeface="Cambria Math" panose="02040503050406030204" pitchFamily="18" charset="0"/>
                            </a:rPr>
                            <m:t>ℏ</m:t>
                          </m:r>
                        </m:den>
                      </m:f>
                      <m:r>
                        <a:rPr lang="en-US" sz="2200" b="0" i="1" smtClean="0">
                          <a:latin typeface="Cambria Math" panose="02040503050406030204" pitchFamily="18" charset="0"/>
                          <a:ea typeface="Cambria Math" panose="02040503050406030204" pitchFamily="18" charset="0"/>
                        </a:rPr>
                        <m:t>𝐸</m:t>
                      </m:r>
                    </m:oMath>
                  </m:oMathPara>
                </a14:m>
                <a:endParaRPr lang="en-CH" sz="2200" dirty="0"/>
              </a:p>
            </p:txBody>
          </p:sp>
        </mc:Choice>
        <mc:Fallback xmlns="">
          <p:sp>
            <p:nvSpPr>
              <p:cNvPr id="40" name="TextBox 39">
                <a:extLst>
                  <a:ext uri="{FF2B5EF4-FFF2-40B4-BE49-F238E27FC236}">
                    <a16:creationId xmlns:a16="http://schemas.microsoft.com/office/drawing/2014/main" id="{6EA3DFDF-D4EE-F385-DB06-63B08BF3729F}"/>
                  </a:ext>
                </a:extLst>
              </p:cNvPr>
              <p:cNvSpPr txBox="1">
                <a:spLocks noRot="1" noChangeAspect="1" noMove="1" noResize="1" noEditPoints="1" noAdjustHandles="1" noChangeArrowheads="1" noChangeShapeType="1" noTextEdit="1"/>
              </p:cNvSpPr>
              <p:nvPr/>
            </p:nvSpPr>
            <p:spPr>
              <a:xfrm>
                <a:off x="7716915" y="3052186"/>
                <a:ext cx="4114800" cy="766685"/>
              </a:xfrm>
              <a:prstGeom prst="rect">
                <a:avLst/>
              </a:prstGeom>
              <a:blipFill>
                <a:blip r:embed="rId3"/>
                <a:stretch>
                  <a:fillRect/>
                </a:stretch>
              </a:blipFill>
            </p:spPr>
            <p:txBody>
              <a:bodyPr/>
              <a:lstStyle/>
              <a:p>
                <a:r>
                  <a:rPr lang="en-CH">
                    <a:noFill/>
                  </a:rPr>
                  <a:t> </a:t>
                </a:r>
              </a:p>
            </p:txBody>
          </p:sp>
        </mc:Fallback>
      </mc:AlternateContent>
      <p:sp>
        <p:nvSpPr>
          <p:cNvPr id="8" name="Rectangle 7">
            <a:extLst>
              <a:ext uri="{FF2B5EF4-FFF2-40B4-BE49-F238E27FC236}">
                <a16:creationId xmlns:a16="http://schemas.microsoft.com/office/drawing/2014/main" id="{C91DC793-0313-81C7-7B8C-FD11CECAA0AB}"/>
              </a:ext>
            </a:extLst>
          </p:cNvPr>
          <p:cNvSpPr/>
          <p:nvPr/>
        </p:nvSpPr>
        <p:spPr>
          <a:xfrm>
            <a:off x="1049117" y="2577737"/>
            <a:ext cx="292003" cy="188105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pic>
        <p:nvPicPr>
          <p:cNvPr id="19" name="Picture 18" descr="Chart, line chart&#10;&#10;Description automatically generated">
            <a:extLst>
              <a:ext uri="{FF2B5EF4-FFF2-40B4-BE49-F238E27FC236}">
                <a16:creationId xmlns:a16="http://schemas.microsoft.com/office/drawing/2014/main" id="{ADDE3A6D-EE04-E27C-6E0A-2FC8ED772383}"/>
              </a:ext>
            </a:extLst>
          </p:cNvPr>
          <p:cNvPicPr>
            <a:picLocks noChangeAspect="1"/>
          </p:cNvPicPr>
          <p:nvPr/>
        </p:nvPicPr>
        <p:blipFill rotWithShape="1">
          <a:blip r:embed="rId4">
            <a:extLst>
              <a:ext uri="{28A0092B-C50C-407E-A947-70E740481C1C}">
                <a14:useLocalDpi xmlns:a14="http://schemas.microsoft.com/office/drawing/2010/main" val="0"/>
              </a:ext>
            </a:extLst>
          </a:blip>
          <a:srcRect l="4793"/>
          <a:stretch/>
        </p:blipFill>
        <p:spPr>
          <a:xfrm>
            <a:off x="1325878" y="977812"/>
            <a:ext cx="6564087" cy="5423981"/>
          </a:xfrm>
          <a:prstGeom prst="rect">
            <a:avLst/>
          </a:prstGeom>
        </p:spPr>
      </p:pic>
      <p:cxnSp>
        <p:nvCxnSpPr>
          <p:cNvPr id="21" name="Straight Arrow Connector 20">
            <a:extLst>
              <a:ext uri="{FF2B5EF4-FFF2-40B4-BE49-F238E27FC236}">
                <a16:creationId xmlns:a16="http://schemas.microsoft.com/office/drawing/2014/main" id="{97C3C0A9-71B2-AEC3-818E-F4FA5163694B}"/>
              </a:ext>
            </a:extLst>
          </p:cNvPr>
          <p:cNvCxnSpPr>
            <a:cxnSpLocks/>
          </p:cNvCxnSpPr>
          <p:nvPr/>
        </p:nvCxnSpPr>
        <p:spPr>
          <a:xfrm flipH="1">
            <a:off x="4872446" y="3435529"/>
            <a:ext cx="374468" cy="0"/>
          </a:xfrm>
          <a:prstGeom prst="straightConnector1">
            <a:avLst/>
          </a:prstGeom>
          <a:ln w="57150">
            <a:solidFill>
              <a:srgbClr val="FF0000"/>
            </a:solidFill>
            <a:tailEnd type="triangle"/>
          </a:ln>
        </p:spPr>
        <p:style>
          <a:lnRef idx="1">
            <a:schemeClr val="dk1"/>
          </a:lnRef>
          <a:fillRef idx="0">
            <a:schemeClr val="dk1"/>
          </a:fillRef>
          <a:effectRef idx="0">
            <a:schemeClr val="dk1"/>
          </a:effectRef>
          <a:fontRef idx="minor">
            <a:schemeClr val="tx1"/>
          </a:fontRef>
        </p:style>
      </p:cxnSp>
      <p:cxnSp>
        <p:nvCxnSpPr>
          <p:cNvPr id="22" name="Straight Arrow Connector 21">
            <a:extLst>
              <a:ext uri="{FF2B5EF4-FFF2-40B4-BE49-F238E27FC236}">
                <a16:creationId xmlns:a16="http://schemas.microsoft.com/office/drawing/2014/main" id="{6D3E699F-5423-4F30-9FDC-EFC89ED795F8}"/>
              </a:ext>
            </a:extLst>
          </p:cNvPr>
          <p:cNvCxnSpPr>
            <a:cxnSpLocks/>
          </p:cNvCxnSpPr>
          <p:nvPr/>
        </p:nvCxnSpPr>
        <p:spPr>
          <a:xfrm>
            <a:off x="5388427" y="3435529"/>
            <a:ext cx="365760" cy="0"/>
          </a:xfrm>
          <a:prstGeom prst="straightConnector1">
            <a:avLst/>
          </a:prstGeom>
          <a:ln w="57150">
            <a:solidFill>
              <a:srgbClr val="FF0000"/>
            </a:solidFill>
            <a:tailEnd type="triangle"/>
          </a:ln>
        </p:spPr>
        <p:style>
          <a:lnRef idx="1">
            <a:schemeClr val="dk1"/>
          </a:lnRef>
          <a:fillRef idx="0">
            <a:schemeClr val="dk1"/>
          </a:fillRef>
          <a:effectRef idx="0">
            <a:schemeClr val="dk1"/>
          </a:effectRef>
          <a:fontRef idx="minor">
            <a:schemeClr val="tx1"/>
          </a:fontRef>
        </p:style>
      </p:cxnSp>
      <mc:AlternateContent xmlns:mc="http://schemas.openxmlformats.org/markup-compatibility/2006" xmlns:a14="http://schemas.microsoft.com/office/drawing/2010/main">
        <mc:Choice Requires="a14">
          <p:sp>
            <p:nvSpPr>
              <p:cNvPr id="20" name="TextBox 19">
                <a:extLst>
                  <a:ext uri="{FF2B5EF4-FFF2-40B4-BE49-F238E27FC236}">
                    <a16:creationId xmlns:a16="http://schemas.microsoft.com/office/drawing/2014/main" id="{0EB19F6E-DD53-76C3-EA8C-FBB993182888}"/>
                  </a:ext>
                </a:extLst>
              </p:cNvPr>
              <p:cNvSpPr txBox="1"/>
              <p:nvPr/>
            </p:nvSpPr>
            <p:spPr>
              <a:xfrm rot="16200000">
                <a:off x="-385557" y="3037419"/>
                <a:ext cx="2521007" cy="783163"/>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f>
                        <m:fPr>
                          <m:ctrlPr>
                            <a:rPr lang="en-US" sz="2200" b="1" i="1" smtClean="0">
                              <a:latin typeface="Cambria Math" panose="02040503050406030204" pitchFamily="18" charset="0"/>
                            </a:rPr>
                          </m:ctrlPr>
                        </m:fPr>
                        <m:num>
                          <m:sSub>
                            <m:sSubPr>
                              <m:ctrlPr>
                                <a:rPr lang="en-US" sz="2200" b="1" i="1" smtClean="0">
                                  <a:latin typeface="Cambria Math" panose="02040503050406030204" pitchFamily="18" charset="0"/>
                                </a:rPr>
                              </m:ctrlPr>
                            </m:sSubPr>
                            <m:e>
                              <m:r>
                                <a:rPr lang="en-US" sz="2200" b="1" i="1" smtClean="0">
                                  <a:latin typeface="Cambria Math" panose="02040503050406030204" pitchFamily="18" charset="0"/>
                                </a:rPr>
                                <m:t>𝑵</m:t>
                              </m:r>
                            </m:e>
                            <m:sub>
                              <m:r>
                                <a:rPr lang="en-US" sz="2200" b="1" i="1" smtClean="0">
                                  <a:latin typeface="Cambria Math" panose="02040503050406030204" pitchFamily="18" charset="0"/>
                                  <a:ea typeface="Cambria Math" panose="02040503050406030204" pitchFamily="18" charset="0"/>
                                </a:rPr>
                                <m:t>↑</m:t>
                              </m:r>
                            </m:sub>
                          </m:sSub>
                          <m:r>
                            <a:rPr lang="en-US" sz="2200" b="1" i="1" smtClean="0">
                              <a:latin typeface="Cambria Math" panose="02040503050406030204" pitchFamily="18" charset="0"/>
                            </a:rPr>
                            <m:t>−</m:t>
                          </m:r>
                          <m:sSub>
                            <m:sSubPr>
                              <m:ctrlPr>
                                <a:rPr lang="en-US" sz="2200" b="1" i="1" smtClean="0">
                                  <a:latin typeface="Cambria Math" panose="02040503050406030204" pitchFamily="18" charset="0"/>
                                </a:rPr>
                              </m:ctrlPr>
                            </m:sSubPr>
                            <m:e>
                              <m:r>
                                <a:rPr lang="en-US" sz="2200" b="1" i="1" smtClean="0">
                                  <a:latin typeface="Cambria Math" panose="02040503050406030204" pitchFamily="18" charset="0"/>
                                </a:rPr>
                                <m:t>𝑵</m:t>
                              </m:r>
                            </m:e>
                            <m:sub>
                              <m:r>
                                <a:rPr lang="en-US" sz="2200" b="1" i="1" smtClean="0">
                                  <a:latin typeface="Cambria Math" panose="02040503050406030204" pitchFamily="18" charset="0"/>
                                  <a:ea typeface="Cambria Math" panose="02040503050406030204" pitchFamily="18" charset="0"/>
                                </a:rPr>
                                <m:t>↓</m:t>
                              </m:r>
                            </m:sub>
                          </m:sSub>
                        </m:num>
                        <m:den>
                          <m:sSub>
                            <m:sSubPr>
                              <m:ctrlPr>
                                <a:rPr lang="en-US" sz="2200" b="1" i="1" smtClean="0">
                                  <a:latin typeface="Cambria Math" panose="02040503050406030204" pitchFamily="18" charset="0"/>
                                </a:rPr>
                              </m:ctrlPr>
                            </m:sSubPr>
                            <m:e>
                              <m:r>
                                <a:rPr lang="en-US" sz="2200" b="1" i="1" smtClean="0">
                                  <a:latin typeface="Cambria Math" panose="02040503050406030204" pitchFamily="18" charset="0"/>
                                </a:rPr>
                                <m:t>𝑵</m:t>
                              </m:r>
                            </m:e>
                            <m:sub>
                              <m:r>
                                <a:rPr lang="en-US" sz="2200" b="1" i="1" smtClean="0">
                                  <a:latin typeface="Cambria Math" panose="02040503050406030204" pitchFamily="18" charset="0"/>
                                  <a:ea typeface="Cambria Math" panose="02040503050406030204" pitchFamily="18" charset="0"/>
                                </a:rPr>
                                <m:t>↑</m:t>
                              </m:r>
                            </m:sub>
                          </m:sSub>
                          <m:r>
                            <a:rPr lang="en-US" sz="2200" b="1" i="1" smtClean="0">
                              <a:latin typeface="Cambria Math" panose="02040503050406030204" pitchFamily="18" charset="0"/>
                            </a:rPr>
                            <m:t>+</m:t>
                          </m:r>
                          <m:sSub>
                            <m:sSubPr>
                              <m:ctrlPr>
                                <a:rPr lang="en-US" sz="2200" b="1" i="1" smtClean="0">
                                  <a:latin typeface="Cambria Math" panose="02040503050406030204" pitchFamily="18" charset="0"/>
                                </a:rPr>
                              </m:ctrlPr>
                            </m:sSubPr>
                            <m:e>
                              <m:r>
                                <a:rPr lang="en-US" sz="2200" b="1" i="1" smtClean="0">
                                  <a:latin typeface="Cambria Math" panose="02040503050406030204" pitchFamily="18" charset="0"/>
                                </a:rPr>
                                <m:t>𝑵</m:t>
                              </m:r>
                            </m:e>
                            <m:sub>
                              <m:r>
                                <a:rPr lang="en-US" sz="2200" b="1" i="1" smtClean="0">
                                  <a:latin typeface="Cambria Math" panose="02040503050406030204" pitchFamily="18" charset="0"/>
                                  <a:ea typeface="Cambria Math" panose="02040503050406030204" pitchFamily="18" charset="0"/>
                                </a:rPr>
                                <m:t>↓</m:t>
                              </m:r>
                            </m:sub>
                          </m:sSub>
                        </m:den>
                      </m:f>
                    </m:oMath>
                  </m:oMathPara>
                </a14:m>
                <a:endParaRPr lang="en-CH" sz="2200" dirty="0"/>
              </a:p>
            </p:txBody>
          </p:sp>
        </mc:Choice>
        <mc:Fallback xmlns="">
          <p:sp>
            <p:nvSpPr>
              <p:cNvPr id="20" name="TextBox 19">
                <a:extLst>
                  <a:ext uri="{FF2B5EF4-FFF2-40B4-BE49-F238E27FC236}">
                    <a16:creationId xmlns:a16="http://schemas.microsoft.com/office/drawing/2014/main" id="{0EB19F6E-DD53-76C3-EA8C-FBB993182888}"/>
                  </a:ext>
                </a:extLst>
              </p:cNvPr>
              <p:cNvSpPr txBox="1">
                <a:spLocks noRot="1" noChangeAspect="1" noMove="1" noResize="1" noEditPoints="1" noAdjustHandles="1" noChangeArrowheads="1" noChangeShapeType="1" noTextEdit="1"/>
              </p:cNvSpPr>
              <p:nvPr/>
            </p:nvSpPr>
            <p:spPr>
              <a:xfrm rot="16200000">
                <a:off x="-385557" y="3037419"/>
                <a:ext cx="2521007" cy="783163"/>
              </a:xfrm>
              <a:prstGeom prst="rect">
                <a:avLst/>
              </a:prstGeom>
              <a:blipFill>
                <a:blip r:embed="rId5"/>
                <a:stretch>
                  <a:fillRect/>
                </a:stretch>
              </a:blipFill>
            </p:spPr>
            <p:txBody>
              <a:bodyPr/>
              <a:lstStyle/>
              <a:p>
                <a:r>
                  <a:rPr lang="en-CH">
                    <a:noFill/>
                  </a:rPr>
                  <a:t> </a:t>
                </a:r>
              </a:p>
            </p:txBody>
          </p:sp>
        </mc:Fallback>
      </mc:AlternateContent>
    </p:spTree>
    <p:extLst>
      <p:ext uri="{BB962C8B-B14F-4D97-AF65-F5344CB8AC3E}">
        <p14:creationId xmlns:p14="http://schemas.microsoft.com/office/powerpoint/2010/main" val="49510796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542692DE-264E-B1A8-8778-6B8B1082D7AB}"/>
              </a:ext>
            </a:extLst>
          </p:cNvPr>
          <p:cNvSpPr>
            <a:spLocks noGrp="1"/>
          </p:cNvSpPr>
          <p:nvPr>
            <p:ph type="dt" sz="half" idx="10"/>
          </p:nvPr>
        </p:nvSpPr>
        <p:spPr/>
        <p:txBody>
          <a:bodyPr/>
          <a:lstStyle/>
          <a:p>
            <a:r>
              <a:rPr lang="en-CH"/>
              <a:t>30/06/2022</a:t>
            </a:r>
          </a:p>
        </p:txBody>
      </p:sp>
      <p:sp>
        <p:nvSpPr>
          <p:cNvPr id="5" name="Footer Placeholder 4">
            <a:extLst>
              <a:ext uri="{FF2B5EF4-FFF2-40B4-BE49-F238E27FC236}">
                <a16:creationId xmlns:a16="http://schemas.microsoft.com/office/drawing/2014/main" id="{1BD95973-850B-CA38-A0E7-61EFC473E759}"/>
              </a:ext>
            </a:extLst>
          </p:cNvPr>
          <p:cNvSpPr>
            <a:spLocks noGrp="1"/>
          </p:cNvSpPr>
          <p:nvPr>
            <p:ph type="ftr" sz="quarter" idx="11"/>
          </p:nvPr>
        </p:nvSpPr>
        <p:spPr/>
        <p:txBody>
          <a:bodyPr/>
          <a:lstStyle/>
          <a:p>
            <a:r>
              <a:rPr lang="de-DE"/>
              <a:t>Anastasio Fratangelo - SPS 2022</a:t>
            </a:r>
            <a:endParaRPr lang="en-CH"/>
          </a:p>
        </p:txBody>
      </p:sp>
      <p:sp>
        <p:nvSpPr>
          <p:cNvPr id="6" name="Slide Number Placeholder 5">
            <a:extLst>
              <a:ext uri="{FF2B5EF4-FFF2-40B4-BE49-F238E27FC236}">
                <a16:creationId xmlns:a16="http://schemas.microsoft.com/office/drawing/2014/main" id="{292B9C24-9D92-C5B6-FFAF-1CD7BCCFD5DB}"/>
              </a:ext>
            </a:extLst>
          </p:cNvPr>
          <p:cNvSpPr>
            <a:spLocks noGrp="1"/>
          </p:cNvSpPr>
          <p:nvPr>
            <p:ph type="sldNum" sz="quarter" idx="12"/>
          </p:nvPr>
        </p:nvSpPr>
        <p:spPr/>
        <p:txBody>
          <a:bodyPr/>
          <a:lstStyle/>
          <a:p>
            <a:fld id="{75296900-6D4F-4D74-9CE0-C92A13E82878}" type="slidenum">
              <a:rPr lang="en-CH" smtClean="0"/>
              <a:t>6</a:t>
            </a:fld>
            <a:endParaRPr lang="en-CH"/>
          </a:p>
        </p:txBody>
      </p:sp>
      <p:sp>
        <p:nvSpPr>
          <p:cNvPr id="7" name="Title 2">
            <a:extLst>
              <a:ext uri="{FF2B5EF4-FFF2-40B4-BE49-F238E27FC236}">
                <a16:creationId xmlns:a16="http://schemas.microsoft.com/office/drawing/2014/main" id="{6F06748E-51F0-670E-4A8C-E218025B943B}"/>
              </a:ext>
            </a:extLst>
          </p:cNvPr>
          <p:cNvSpPr>
            <a:spLocks noGrp="1"/>
          </p:cNvSpPr>
          <p:nvPr>
            <p:ph type="title"/>
          </p:nvPr>
        </p:nvSpPr>
        <p:spPr>
          <a:xfrm>
            <a:off x="540040" y="330941"/>
            <a:ext cx="9234275" cy="700194"/>
          </a:xfrm>
        </p:spPr>
        <p:txBody>
          <a:bodyPr>
            <a:normAutofit/>
          </a:bodyPr>
          <a:lstStyle/>
          <a:p>
            <a:r>
              <a:rPr lang="en-US" sz="4000" dirty="0">
                <a:latin typeface="Arial" panose="020B0604020202020204" pitchFamily="34" charset="0"/>
                <a:cs typeface="Arial" panose="020B0604020202020204" pitchFamily="34" charset="0"/>
              </a:rPr>
              <a:t>Experimental apparatus</a:t>
            </a:r>
            <a:endParaRPr lang="en-CH" sz="4000" dirty="0">
              <a:latin typeface="Arial" panose="020B0604020202020204" pitchFamily="34" charset="0"/>
              <a:cs typeface="Arial" panose="020B0604020202020204" pitchFamily="34" charset="0"/>
            </a:endParaRPr>
          </a:p>
        </p:txBody>
      </p:sp>
      <p:pic>
        <p:nvPicPr>
          <p:cNvPr id="11" name="Picture 10" descr="A picture containing device, miller&#10;&#10;Description automatically generated">
            <a:extLst>
              <a:ext uri="{FF2B5EF4-FFF2-40B4-BE49-F238E27FC236}">
                <a16:creationId xmlns:a16="http://schemas.microsoft.com/office/drawing/2014/main" id="{7680B53B-BFC3-2019-BCEF-827AB12CEA2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87200" y="1028481"/>
            <a:ext cx="9654971" cy="5330524"/>
          </a:xfrm>
          <a:prstGeom prst="rect">
            <a:avLst/>
          </a:prstGeom>
        </p:spPr>
      </p:pic>
      <p:sp>
        <p:nvSpPr>
          <p:cNvPr id="2" name="Arrow: Right 1">
            <a:extLst>
              <a:ext uri="{FF2B5EF4-FFF2-40B4-BE49-F238E27FC236}">
                <a16:creationId xmlns:a16="http://schemas.microsoft.com/office/drawing/2014/main" id="{3237464F-F855-E3C9-5AFD-F100AD081BA9}"/>
              </a:ext>
            </a:extLst>
          </p:cNvPr>
          <p:cNvSpPr/>
          <p:nvPr/>
        </p:nvSpPr>
        <p:spPr>
          <a:xfrm rot="16200000">
            <a:off x="7713584" y="3763705"/>
            <a:ext cx="479321" cy="206479"/>
          </a:xfrm>
          <a:prstGeom prst="rightArrow">
            <a:avLst/>
          </a:prstGeom>
          <a:solidFill>
            <a:schemeClr val="accent1">
              <a:lumMod val="60000"/>
              <a:lumOff val="4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3" name="TextBox 2">
            <a:extLst>
              <a:ext uri="{FF2B5EF4-FFF2-40B4-BE49-F238E27FC236}">
                <a16:creationId xmlns:a16="http://schemas.microsoft.com/office/drawing/2014/main" id="{47D83056-5802-6D76-E10A-4629801E04F7}"/>
              </a:ext>
            </a:extLst>
          </p:cNvPr>
          <p:cNvSpPr txBox="1"/>
          <p:nvPr/>
        </p:nvSpPr>
        <p:spPr>
          <a:xfrm>
            <a:off x="7576456" y="3733842"/>
            <a:ext cx="480028" cy="369332"/>
          </a:xfrm>
          <a:prstGeom prst="rect">
            <a:avLst/>
          </a:prstGeom>
          <a:noFill/>
        </p:spPr>
        <p:txBody>
          <a:bodyPr wrap="square" rtlCol="0">
            <a:spAutoFit/>
          </a:bodyPr>
          <a:lstStyle/>
          <a:p>
            <a:r>
              <a:rPr lang="en-US" b="1" dirty="0">
                <a:solidFill>
                  <a:srgbClr val="8FAADC"/>
                </a:solidFill>
              </a:rPr>
              <a:t>B</a:t>
            </a:r>
            <a:r>
              <a:rPr lang="en-US" b="1" baseline="-25000" dirty="0">
                <a:solidFill>
                  <a:srgbClr val="8FAADC"/>
                </a:solidFill>
              </a:rPr>
              <a:t>0</a:t>
            </a:r>
            <a:endParaRPr lang="en-CH" b="1" baseline="-25000" dirty="0">
              <a:solidFill>
                <a:srgbClr val="8FAADC"/>
              </a:solidFill>
            </a:endParaRPr>
          </a:p>
        </p:txBody>
      </p:sp>
      <p:cxnSp>
        <p:nvCxnSpPr>
          <p:cNvPr id="9" name="Straight Arrow Connector 8">
            <a:extLst>
              <a:ext uri="{FF2B5EF4-FFF2-40B4-BE49-F238E27FC236}">
                <a16:creationId xmlns:a16="http://schemas.microsoft.com/office/drawing/2014/main" id="{D2BE592E-37A9-FD4A-D7B2-F28F16A158ED}"/>
              </a:ext>
            </a:extLst>
          </p:cNvPr>
          <p:cNvCxnSpPr>
            <a:cxnSpLocks/>
          </p:cNvCxnSpPr>
          <p:nvPr/>
        </p:nvCxnSpPr>
        <p:spPr>
          <a:xfrm flipV="1">
            <a:off x="6367299" y="4959087"/>
            <a:ext cx="3287603" cy="763287"/>
          </a:xfrm>
          <a:prstGeom prst="straightConnector1">
            <a:avLst/>
          </a:prstGeom>
          <a:ln>
            <a:solidFill>
              <a:schemeClr val="tx1"/>
            </a:solidFill>
            <a:headEnd type="triangle"/>
            <a:tailEnd type="triangle"/>
          </a:ln>
        </p:spPr>
        <p:style>
          <a:lnRef idx="1">
            <a:schemeClr val="dk1"/>
          </a:lnRef>
          <a:fillRef idx="0">
            <a:schemeClr val="dk1"/>
          </a:fillRef>
          <a:effectRef idx="0">
            <a:schemeClr val="dk1"/>
          </a:effectRef>
          <a:fontRef idx="minor">
            <a:schemeClr val="tx1"/>
          </a:fontRef>
        </p:style>
      </p:cxnSp>
      <p:cxnSp>
        <p:nvCxnSpPr>
          <p:cNvPr id="12" name="Straight Arrow Connector 11">
            <a:extLst>
              <a:ext uri="{FF2B5EF4-FFF2-40B4-BE49-F238E27FC236}">
                <a16:creationId xmlns:a16="http://schemas.microsoft.com/office/drawing/2014/main" id="{C3D750A4-D890-D265-42CB-AF458A8D879D}"/>
              </a:ext>
            </a:extLst>
          </p:cNvPr>
          <p:cNvCxnSpPr>
            <a:cxnSpLocks/>
          </p:cNvCxnSpPr>
          <p:nvPr/>
        </p:nvCxnSpPr>
        <p:spPr>
          <a:xfrm flipH="1" flipV="1">
            <a:off x="4431890" y="4815348"/>
            <a:ext cx="1902542" cy="907026"/>
          </a:xfrm>
          <a:prstGeom prst="straightConnector1">
            <a:avLst/>
          </a:prstGeom>
          <a:ln>
            <a:solidFill>
              <a:schemeClr val="tx1"/>
            </a:solidFill>
            <a:headEnd type="triangle"/>
            <a:tailEnd type="none"/>
          </a:ln>
        </p:spPr>
        <p:style>
          <a:lnRef idx="1">
            <a:schemeClr val="dk1"/>
          </a:lnRef>
          <a:fillRef idx="0">
            <a:schemeClr val="dk1"/>
          </a:fillRef>
          <a:effectRef idx="0">
            <a:schemeClr val="dk1"/>
          </a:effectRef>
          <a:fontRef idx="minor">
            <a:schemeClr val="tx1"/>
          </a:fontRef>
        </p:style>
      </p:cxnSp>
      <p:cxnSp>
        <p:nvCxnSpPr>
          <p:cNvPr id="17" name="Straight Arrow Connector 16">
            <a:extLst>
              <a:ext uri="{FF2B5EF4-FFF2-40B4-BE49-F238E27FC236}">
                <a16:creationId xmlns:a16="http://schemas.microsoft.com/office/drawing/2014/main" id="{8E8E092C-339E-1C24-6508-E9451E2F7904}"/>
              </a:ext>
            </a:extLst>
          </p:cNvPr>
          <p:cNvCxnSpPr>
            <a:cxnSpLocks/>
          </p:cNvCxnSpPr>
          <p:nvPr/>
        </p:nvCxnSpPr>
        <p:spPr>
          <a:xfrm>
            <a:off x="3982065" y="4623619"/>
            <a:ext cx="147483" cy="66368"/>
          </a:xfrm>
          <a:prstGeom prst="straightConnector1">
            <a:avLst/>
          </a:prstGeom>
          <a:ln>
            <a:solidFill>
              <a:schemeClr val="tx1"/>
            </a:solidFill>
            <a:headEnd type="triangle"/>
            <a:tailEnd type="none"/>
          </a:ln>
        </p:spPr>
        <p:style>
          <a:lnRef idx="1">
            <a:schemeClr val="dk1"/>
          </a:lnRef>
          <a:fillRef idx="0">
            <a:schemeClr val="dk1"/>
          </a:fillRef>
          <a:effectRef idx="0">
            <a:schemeClr val="dk1"/>
          </a:effectRef>
          <a:fontRef idx="minor">
            <a:schemeClr val="tx1"/>
          </a:fontRef>
        </p:style>
      </p:cxnSp>
      <p:sp>
        <p:nvSpPr>
          <p:cNvPr id="25" name="TextBox 24">
            <a:extLst>
              <a:ext uri="{FF2B5EF4-FFF2-40B4-BE49-F238E27FC236}">
                <a16:creationId xmlns:a16="http://schemas.microsoft.com/office/drawing/2014/main" id="{B0F90855-81A1-640F-7DDD-26FA838499E9}"/>
              </a:ext>
            </a:extLst>
          </p:cNvPr>
          <p:cNvSpPr txBox="1"/>
          <p:nvPr/>
        </p:nvSpPr>
        <p:spPr>
          <a:xfrm>
            <a:off x="4985657" y="4815348"/>
            <a:ext cx="812918" cy="369332"/>
          </a:xfrm>
          <a:prstGeom prst="rect">
            <a:avLst/>
          </a:prstGeom>
          <a:noFill/>
        </p:spPr>
        <p:txBody>
          <a:bodyPr wrap="square" rtlCol="0">
            <a:spAutoFit/>
          </a:bodyPr>
          <a:lstStyle/>
          <a:p>
            <a:r>
              <a:rPr lang="en-US" dirty="0"/>
              <a:t>5.2 m</a:t>
            </a:r>
            <a:endParaRPr lang="en-CH" dirty="0"/>
          </a:p>
        </p:txBody>
      </p:sp>
      <p:sp>
        <p:nvSpPr>
          <p:cNvPr id="26" name="TextBox 25">
            <a:extLst>
              <a:ext uri="{FF2B5EF4-FFF2-40B4-BE49-F238E27FC236}">
                <a16:creationId xmlns:a16="http://schemas.microsoft.com/office/drawing/2014/main" id="{59179775-11F1-D322-6F72-1A5FCDECDB0B}"/>
              </a:ext>
            </a:extLst>
          </p:cNvPr>
          <p:cNvSpPr txBox="1"/>
          <p:nvPr/>
        </p:nvSpPr>
        <p:spPr>
          <a:xfrm>
            <a:off x="8153400" y="5268861"/>
            <a:ext cx="812918" cy="369332"/>
          </a:xfrm>
          <a:prstGeom prst="rect">
            <a:avLst/>
          </a:prstGeom>
          <a:noFill/>
        </p:spPr>
        <p:txBody>
          <a:bodyPr wrap="square" rtlCol="0">
            <a:spAutoFit/>
          </a:bodyPr>
          <a:lstStyle/>
          <a:p>
            <a:r>
              <a:rPr lang="en-US" dirty="0"/>
              <a:t>5.2 m</a:t>
            </a:r>
            <a:endParaRPr lang="en-CH" dirty="0"/>
          </a:p>
        </p:txBody>
      </p:sp>
      <p:sp>
        <p:nvSpPr>
          <p:cNvPr id="27" name="Arrow: Right 26">
            <a:extLst>
              <a:ext uri="{FF2B5EF4-FFF2-40B4-BE49-F238E27FC236}">
                <a16:creationId xmlns:a16="http://schemas.microsoft.com/office/drawing/2014/main" id="{28F63795-D021-1753-978B-1DF2B2794B59}"/>
              </a:ext>
            </a:extLst>
          </p:cNvPr>
          <p:cNvSpPr/>
          <p:nvPr/>
        </p:nvSpPr>
        <p:spPr>
          <a:xfrm rot="21083869">
            <a:off x="1195693" y="4553564"/>
            <a:ext cx="479321" cy="206479"/>
          </a:xfrm>
          <a:prstGeom prst="rightArrow">
            <a:avLst/>
          </a:prstGeom>
          <a:solidFill>
            <a:srgbClr val="92D050"/>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28" name="TextBox 27">
            <a:extLst>
              <a:ext uri="{FF2B5EF4-FFF2-40B4-BE49-F238E27FC236}">
                <a16:creationId xmlns:a16="http://schemas.microsoft.com/office/drawing/2014/main" id="{67FF8804-0852-13E5-8063-ABBA5208B353}"/>
              </a:ext>
            </a:extLst>
          </p:cNvPr>
          <p:cNvSpPr txBox="1"/>
          <p:nvPr/>
        </p:nvSpPr>
        <p:spPr>
          <a:xfrm rot="21061138">
            <a:off x="943370" y="4254287"/>
            <a:ext cx="812918" cy="369332"/>
          </a:xfrm>
          <a:prstGeom prst="rect">
            <a:avLst/>
          </a:prstGeom>
          <a:noFill/>
        </p:spPr>
        <p:txBody>
          <a:bodyPr wrap="square" rtlCol="0">
            <a:spAutoFit/>
          </a:bodyPr>
          <a:lstStyle/>
          <a:p>
            <a:r>
              <a:rPr lang="en-US" b="1" dirty="0">
                <a:solidFill>
                  <a:srgbClr val="92D050"/>
                </a:solidFill>
              </a:rPr>
              <a:t>UCNs</a:t>
            </a:r>
            <a:endParaRPr lang="en-CH" b="1" dirty="0">
              <a:solidFill>
                <a:srgbClr val="92D050"/>
              </a:solidFill>
            </a:endParaRPr>
          </a:p>
        </p:txBody>
      </p:sp>
      <p:sp>
        <p:nvSpPr>
          <p:cNvPr id="29" name="Arrow: Right 28">
            <a:extLst>
              <a:ext uri="{FF2B5EF4-FFF2-40B4-BE49-F238E27FC236}">
                <a16:creationId xmlns:a16="http://schemas.microsoft.com/office/drawing/2014/main" id="{AD9D10E4-E1FA-8FB8-C0CF-F5F26ADC8F1F}"/>
              </a:ext>
            </a:extLst>
          </p:cNvPr>
          <p:cNvSpPr/>
          <p:nvPr/>
        </p:nvSpPr>
        <p:spPr>
          <a:xfrm rot="20948648">
            <a:off x="2687624" y="4277715"/>
            <a:ext cx="479321" cy="206479"/>
          </a:xfrm>
          <a:prstGeom prst="rightArrow">
            <a:avLst/>
          </a:prstGeom>
          <a:solidFill>
            <a:srgbClr val="92D050"/>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30" name="Arrow: Right 29">
            <a:extLst>
              <a:ext uri="{FF2B5EF4-FFF2-40B4-BE49-F238E27FC236}">
                <a16:creationId xmlns:a16="http://schemas.microsoft.com/office/drawing/2014/main" id="{56C66A96-4BD0-9576-568D-0DB388C4EC6C}"/>
              </a:ext>
            </a:extLst>
          </p:cNvPr>
          <p:cNvSpPr/>
          <p:nvPr/>
        </p:nvSpPr>
        <p:spPr>
          <a:xfrm rot="19094802">
            <a:off x="4203616" y="3784468"/>
            <a:ext cx="479321" cy="206479"/>
          </a:xfrm>
          <a:prstGeom prst="rightArrow">
            <a:avLst/>
          </a:prstGeom>
          <a:solidFill>
            <a:srgbClr val="92D050"/>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31" name="Arrow: Right 30">
            <a:extLst>
              <a:ext uri="{FF2B5EF4-FFF2-40B4-BE49-F238E27FC236}">
                <a16:creationId xmlns:a16="http://schemas.microsoft.com/office/drawing/2014/main" id="{CE21B351-C92B-CBFB-D560-90D487E5B050}"/>
              </a:ext>
            </a:extLst>
          </p:cNvPr>
          <p:cNvSpPr/>
          <p:nvPr/>
        </p:nvSpPr>
        <p:spPr>
          <a:xfrm rot="19323667">
            <a:off x="4554958" y="3318858"/>
            <a:ext cx="381484" cy="128400"/>
          </a:xfrm>
          <a:prstGeom prst="rightArrow">
            <a:avLst/>
          </a:prstGeom>
          <a:solidFill>
            <a:srgbClr val="92D050"/>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32" name="Arrow: Right 31">
            <a:extLst>
              <a:ext uri="{FF2B5EF4-FFF2-40B4-BE49-F238E27FC236}">
                <a16:creationId xmlns:a16="http://schemas.microsoft.com/office/drawing/2014/main" id="{D3458AA2-B940-FE66-135D-7316037E2527}"/>
              </a:ext>
            </a:extLst>
          </p:cNvPr>
          <p:cNvSpPr/>
          <p:nvPr/>
        </p:nvSpPr>
        <p:spPr>
          <a:xfrm rot="20704521">
            <a:off x="4760894" y="3701918"/>
            <a:ext cx="381484" cy="128400"/>
          </a:xfrm>
          <a:prstGeom prst="rightArrow">
            <a:avLst/>
          </a:prstGeom>
          <a:solidFill>
            <a:srgbClr val="92D050"/>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33" name="Arrow: Right 32">
            <a:extLst>
              <a:ext uri="{FF2B5EF4-FFF2-40B4-BE49-F238E27FC236}">
                <a16:creationId xmlns:a16="http://schemas.microsoft.com/office/drawing/2014/main" id="{33991ED1-F857-6DBE-2A29-49F9B0326CD4}"/>
              </a:ext>
            </a:extLst>
          </p:cNvPr>
          <p:cNvSpPr/>
          <p:nvPr/>
        </p:nvSpPr>
        <p:spPr>
          <a:xfrm rot="21159111">
            <a:off x="5372236" y="3148119"/>
            <a:ext cx="381484" cy="128400"/>
          </a:xfrm>
          <a:prstGeom prst="rightArrow">
            <a:avLst/>
          </a:prstGeom>
          <a:solidFill>
            <a:srgbClr val="92D050"/>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34" name="Arrow: Right 33">
            <a:extLst>
              <a:ext uri="{FF2B5EF4-FFF2-40B4-BE49-F238E27FC236}">
                <a16:creationId xmlns:a16="http://schemas.microsoft.com/office/drawing/2014/main" id="{2F3B24D4-D0C3-87EC-4133-2F027FDD182D}"/>
              </a:ext>
            </a:extLst>
          </p:cNvPr>
          <p:cNvSpPr/>
          <p:nvPr/>
        </p:nvSpPr>
        <p:spPr>
          <a:xfrm rot="21131771">
            <a:off x="5410140" y="3591607"/>
            <a:ext cx="381484" cy="128400"/>
          </a:xfrm>
          <a:prstGeom prst="rightArrow">
            <a:avLst/>
          </a:prstGeom>
          <a:solidFill>
            <a:srgbClr val="92D050"/>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35" name="Rectangle 34">
            <a:extLst>
              <a:ext uri="{FF2B5EF4-FFF2-40B4-BE49-F238E27FC236}">
                <a16:creationId xmlns:a16="http://schemas.microsoft.com/office/drawing/2014/main" id="{4B0C8D3D-762A-E033-E1E0-BE53356FA741}"/>
              </a:ext>
            </a:extLst>
          </p:cNvPr>
          <p:cNvSpPr/>
          <p:nvPr/>
        </p:nvSpPr>
        <p:spPr>
          <a:xfrm>
            <a:off x="6553083" y="3212319"/>
            <a:ext cx="529772" cy="216681"/>
          </a:xfrm>
          <a:prstGeom prst="rect">
            <a:avLst/>
          </a:prstGeom>
          <a:solidFill>
            <a:srgbClr val="92D050">
              <a:alpha val="40000"/>
            </a:srgbClr>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36" name="Arrow: Right 35">
            <a:extLst>
              <a:ext uri="{FF2B5EF4-FFF2-40B4-BE49-F238E27FC236}">
                <a16:creationId xmlns:a16="http://schemas.microsoft.com/office/drawing/2014/main" id="{66282ACD-6D41-32F5-A445-3BC23F329E9A}"/>
              </a:ext>
            </a:extLst>
          </p:cNvPr>
          <p:cNvSpPr/>
          <p:nvPr/>
        </p:nvSpPr>
        <p:spPr>
          <a:xfrm rot="10500713">
            <a:off x="5246622" y="3141881"/>
            <a:ext cx="381484" cy="128400"/>
          </a:xfrm>
          <a:prstGeom prst="rightArrow">
            <a:avLst/>
          </a:prstGeom>
          <a:solidFill>
            <a:srgbClr val="92D050"/>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37" name="Arrow: Right 36">
            <a:extLst>
              <a:ext uri="{FF2B5EF4-FFF2-40B4-BE49-F238E27FC236}">
                <a16:creationId xmlns:a16="http://schemas.microsoft.com/office/drawing/2014/main" id="{7F0E7712-1BA5-A6A0-4112-4FC794B079B5}"/>
              </a:ext>
            </a:extLst>
          </p:cNvPr>
          <p:cNvSpPr/>
          <p:nvPr/>
        </p:nvSpPr>
        <p:spPr>
          <a:xfrm rot="10500713">
            <a:off x="5289853" y="3608830"/>
            <a:ext cx="381484" cy="128400"/>
          </a:xfrm>
          <a:prstGeom prst="rightArrow">
            <a:avLst/>
          </a:prstGeom>
          <a:solidFill>
            <a:srgbClr val="92D050"/>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38" name="Arrow: Right 37">
            <a:extLst>
              <a:ext uri="{FF2B5EF4-FFF2-40B4-BE49-F238E27FC236}">
                <a16:creationId xmlns:a16="http://schemas.microsoft.com/office/drawing/2014/main" id="{D2B5A097-7B56-BEF0-CB52-7B90A5526585}"/>
              </a:ext>
            </a:extLst>
          </p:cNvPr>
          <p:cNvSpPr/>
          <p:nvPr/>
        </p:nvSpPr>
        <p:spPr>
          <a:xfrm rot="9928943">
            <a:off x="3922835" y="3760033"/>
            <a:ext cx="381484" cy="128400"/>
          </a:xfrm>
          <a:prstGeom prst="rightArrow">
            <a:avLst/>
          </a:prstGeom>
          <a:solidFill>
            <a:srgbClr val="92D050"/>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39" name="Arrow: Right 38">
            <a:extLst>
              <a:ext uri="{FF2B5EF4-FFF2-40B4-BE49-F238E27FC236}">
                <a16:creationId xmlns:a16="http://schemas.microsoft.com/office/drawing/2014/main" id="{89B02C1C-F3FA-A020-5F9D-80E1AE818030}"/>
              </a:ext>
            </a:extLst>
          </p:cNvPr>
          <p:cNvSpPr/>
          <p:nvPr/>
        </p:nvSpPr>
        <p:spPr>
          <a:xfrm rot="8261041">
            <a:off x="4323023" y="4092957"/>
            <a:ext cx="381484" cy="128400"/>
          </a:xfrm>
          <a:prstGeom prst="rightArrow">
            <a:avLst/>
          </a:prstGeom>
          <a:solidFill>
            <a:srgbClr val="92D050"/>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40" name="Arrow: Right 39">
            <a:extLst>
              <a:ext uri="{FF2B5EF4-FFF2-40B4-BE49-F238E27FC236}">
                <a16:creationId xmlns:a16="http://schemas.microsoft.com/office/drawing/2014/main" id="{D24BB4CE-037A-FAFA-FACC-CB806B46D690}"/>
              </a:ext>
            </a:extLst>
          </p:cNvPr>
          <p:cNvSpPr/>
          <p:nvPr/>
        </p:nvSpPr>
        <p:spPr>
          <a:xfrm rot="5665607">
            <a:off x="3646422" y="3973589"/>
            <a:ext cx="219930" cy="123865"/>
          </a:xfrm>
          <a:prstGeom prst="rightArrow">
            <a:avLst/>
          </a:prstGeom>
          <a:solidFill>
            <a:srgbClr val="92D050"/>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41" name="Arrow: Right 40">
            <a:extLst>
              <a:ext uri="{FF2B5EF4-FFF2-40B4-BE49-F238E27FC236}">
                <a16:creationId xmlns:a16="http://schemas.microsoft.com/office/drawing/2014/main" id="{B1CD7082-F167-35D4-1B58-FFEB4BAECB98}"/>
              </a:ext>
            </a:extLst>
          </p:cNvPr>
          <p:cNvSpPr/>
          <p:nvPr/>
        </p:nvSpPr>
        <p:spPr>
          <a:xfrm rot="5400000">
            <a:off x="4161888" y="4527940"/>
            <a:ext cx="279646" cy="147482"/>
          </a:xfrm>
          <a:prstGeom prst="rightArrow">
            <a:avLst/>
          </a:prstGeom>
          <a:solidFill>
            <a:srgbClr val="92D050"/>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Tree>
    <p:extLst>
      <p:ext uri="{BB962C8B-B14F-4D97-AF65-F5344CB8AC3E}">
        <p14:creationId xmlns:p14="http://schemas.microsoft.com/office/powerpoint/2010/main" val="15680915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8"/>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7"/>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29"/>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30"/>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32"/>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31"/>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33"/>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34"/>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xit" presetSubtype="0" fill="hold" grpId="1" nodeType="clickEffect">
                                  <p:stCondLst>
                                    <p:cond delay="0"/>
                                  </p:stCondLst>
                                  <p:childTnLst>
                                    <p:set>
                                      <p:cBhvr>
                                        <p:cTn id="30" dur="1" fill="hold">
                                          <p:stCondLst>
                                            <p:cond delay="0"/>
                                          </p:stCondLst>
                                        </p:cTn>
                                        <p:tgtEl>
                                          <p:spTgt spid="28"/>
                                        </p:tgtEl>
                                        <p:attrNameLst>
                                          <p:attrName>style.visibility</p:attrName>
                                        </p:attrNameLst>
                                      </p:cBhvr>
                                      <p:to>
                                        <p:strVal val="hidden"/>
                                      </p:to>
                                    </p:set>
                                  </p:childTnLst>
                                </p:cTn>
                              </p:par>
                              <p:par>
                                <p:cTn id="31" presetID="1" presetClass="exit" presetSubtype="0" fill="hold" grpId="1" nodeType="withEffect">
                                  <p:stCondLst>
                                    <p:cond delay="0"/>
                                  </p:stCondLst>
                                  <p:childTnLst>
                                    <p:set>
                                      <p:cBhvr>
                                        <p:cTn id="32" dur="1" fill="hold">
                                          <p:stCondLst>
                                            <p:cond delay="0"/>
                                          </p:stCondLst>
                                        </p:cTn>
                                        <p:tgtEl>
                                          <p:spTgt spid="27"/>
                                        </p:tgtEl>
                                        <p:attrNameLst>
                                          <p:attrName>style.visibility</p:attrName>
                                        </p:attrNameLst>
                                      </p:cBhvr>
                                      <p:to>
                                        <p:strVal val="hidden"/>
                                      </p:to>
                                    </p:set>
                                  </p:childTnLst>
                                </p:cTn>
                              </p:par>
                              <p:par>
                                <p:cTn id="33" presetID="1" presetClass="exit" presetSubtype="0" fill="hold" grpId="1" nodeType="withEffect">
                                  <p:stCondLst>
                                    <p:cond delay="0"/>
                                  </p:stCondLst>
                                  <p:childTnLst>
                                    <p:set>
                                      <p:cBhvr>
                                        <p:cTn id="34" dur="1" fill="hold">
                                          <p:stCondLst>
                                            <p:cond delay="0"/>
                                          </p:stCondLst>
                                        </p:cTn>
                                        <p:tgtEl>
                                          <p:spTgt spid="29"/>
                                        </p:tgtEl>
                                        <p:attrNameLst>
                                          <p:attrName>style.visibility</p:attrName>
                                        </p:attrNameLst>
                                      </p:cBhvr>
                                      <p:to>
                                        <p:strVal val="hidden"/>
                                      </p:to>
                                    </p:set>
                                  </p:childTnLst>
                                </p:cTn>
                              </p:par>
                              <p:par>
                                <p:cTn id="35" presetID="1" presetClass="exit" presetSubtype="0" fill="hold" grpId="1" nodeType="withEffect">
                                  <p:stCondLst>
                                    <p:cond delay="0"/>
                                  </p:stCondLst>
                                  <p:childTnLst>
                                    <p:set>
                                      <p:cBhvr>
                                        <p:cTn id="36" dur="1" fill="hold">
                                          <p:stCondLst>
                                            <p:cond delay="0"/>
                                          </p:stCondLst>
                                        </p:cTn>
                                        <p:tgtEl>
                                          <p:spTgt spid="30"/>
                                        </p:tgtEl>
                                        <p:attrNameLst>
                                          <p:attrName>style.visibility</p:attrName>
                                        </p:attrNameLst>
                                      </p:cBhvr>
                                      <p:to>
                                        <p:strVal val="hidden"/>
                                      </p:to>
                                    </p:set>
                                  </p:childTnLst>
                                </p:cTn>
                              </p:par>
                              <p:par>
                                <p:cTn id="37" presetID="1" presetClass="exit" presetSubtype="0" fill="hold" grpId="1" nodeType="withEffect">
                                  <p:stCondLst>
                                    <p:cond delay="0"/>
                                  </p:stCondLst>
                                  <p:childTnLst>
                                    <p:set>
                                      <p:cBhvr>
                                        <p:cTn id="38" dur="1" fill="hold">
                                          <p:stCondLst>
                                            <p:cond delay="0"/>
                                          </p:stCondLst>
                                        </p:cTn>
                                        <p:tgtEl>
                                          <p:spTgt spid="33"/>
                                        </p:tgtEl>
                                        <p:attrNameLst>
                                          <p:attrName>style.visibility</p:attrName>
                                        </p:attrNameLst>
                                      </p:cBhvr>
                                      <p:to>
                                        <p:strVal val="hidden"/>
                                      </p:to>
                                    </p:set>
                                  </p:childTnLst>
                                </p:cTn>
                              </p:par>
                              <p:par>
                                <p:cTn id="39" presetID="1" presetClass="exit" presetSubtype="0" fill="hold" grpId="1" nodeType="withEffect">
                                  <p:stCondLst>
                                    <p:cond delay="0"/>
                                  </p:stCondLst>
                                  <p:childTnLst>
                                    <p:set>
                                      <p:cBhvr>
                                        <p:cTn id="40" dur="1" fill="hold">
                                          <p:stCondLst>
                                            <p:cond delay="0"/>
                                          </p:stCondLst>
                                        </p:cTn>
                                        <p:tgtEl>
                                          <p:spTgt spid="34"/>
                                        </p:tgtEl>
                                        <p:attrNameLst>
                                          <p:attrName>style.visibility</p:attrName>
                                        </p:attrNameLst>
                                      </p:cBhvr>
                                      <p:to>
                                        <p:strVal val="hidden"/>
                                      </p:to>
                                    </p:set>
                                  </p:childTnLst>
                                </p:cTn>
                              </p:par>
                              <p:par>
                                <p:cTn id="41" presetID="1" presetClass="exit" presetSubtype="0" fill="hold" grpId="1" nodeType="withEffect">
                                  <p:stCondLst>
                                    <p:cond delay="0"/>
                                  </p:stCondLst>
                                  <p:childTnLst>
                                    <p:set>
                                      <p:cBhvr>
                                        <p:cTn id="42" dur="1" fill="hold">
                                          <p:stCondLst>
                                            <p:cond delay="0"/>
                                          </p:stCondLst>
                                        </p:cTn>
                                        <p:tgtEl>
                                          <p:spTgt spid="32"/>
                                        </p:tgtEl>
                                        <p:attrNameLst>
                                          <p:attrName>style.visibility</p:attrName>
                                        </p:attrNameLst>
                                      </p:cBhvr>
                                      <p:to>
                                        <p:strVal val="hidden"/>
                                      </p:to>
                                    </p:set>
                                  </p:childTnLst>
                                </p:cTn>
                              </p:par>
                              <p:par>
                                <p:cTn id="43" presetID="1" presetClass="exit" presetSubtype="0" fill="hold" grpId="1" nodeType="withEffect">
                                  <p:stCondLst>
                                    <p:cond delay="0"/>
                                  </p:stCondLst>
                                  <p:childTnLst>
                                    <p:set>
                                      <p:cBhvr>
                                        <p:cTn id="44" dur="1" fill="hold">
                                          <p:stCondLst>
                                            <p:cond delay="0"/>
                                          </p:stCondLst>
                                        </p:cTn>
                                        <p:tgtEl>
                                          <p:spTgt spid="31"/>
                                        </p:tgtEl>
                                        <p:attrNameLst>
                                          <p:attrName>style.visibility</p:attrName>
                                        </p:attrNameLst>
                                      </p:cBhvr>
                                      <p:to>
                                        <p:strVal val="hidden"/>
                                      </p:to>
                                    </p:set>
                                  </p:childTnLst>
                                </p:cTn>
                              </p:par>
                              <p:par>
                                <p:cTn id="45" presetID="1" presetClass="entr" presetSubtype="0" fill="hold" grpId="0" nodeType="withEffect">
                                  <p:stCondLst>
                                    <p:cond delay="0"/>
                                  </p:stCondLst>
                                  <p:childTnLst>
                                    <p:set>
                                      <p:cBhvr>
                                        <p:cTn id="46" dur="1" fill="hold">
                                          <p:stCondLst>
                                            <p:cond delay="0"/>
                                          </p:stCondLst>
                                        </p:cTn>
                                        <p:tgtEl>
                                          <p:spTgt spid="35"/>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xit" presetSubtype="0" fill="hold" grpId="1" nodeType="clickEffect">
                                  <p:stCondLst>
                                    <p:cond delay="0"/>
                                  </p:stCondLst>
                                  <p:childTnLst>
                                    <p:set>
                                      <p:cBhvr>
                                        <p:cTn id="50" dur="1" fill="hold">
                                          <p:stCondLst>
                                            <p:cond delay="0"/>
                                          </p:stCondLst>
                                        </p:cTn>
                                        <p:tgtEl>
                                          <p:spTgt spid="35"/>
                                        </p:tgtEl>
                                        <p:attrNameLst>
                                          <p:attrName>style.visibility</p:attrName>
                                        </p:attrNameLst>
                                      </p:cBhvr>
                                      <p:to>
                                        <p:strVal val="hidden"/>
                                      </p:to>
                                    </p:set>
                                  </p:childTnLst>
                                </p:cTn>
                              </p:par>
                              <p:par>
                                <p:cTn id="51" presetID="1" presetClass="entr" presetSubtype="0" fill="hold" grpId="0" nodeType="withEffect">
                                  <p:stCondLst>
                                    <p:cond delay="0"/>
                                  </p:stCondLst>
                                  <p:childTnLst>
                                    <p:set>
                                      <p:cBhvr>
                                        <p:cTn id="52" dur="1" fill="hold">
                                          <p:stCondLst>
                                            <p:cond delay="0"/>
                                          </p:stCondLst>
                                        </p:cTn>
                                        <p:tgtEl>
                                          <p:spTgt spid="36"/>
                                        </p:tgtEl>
                                        <p:attrNameLst>
                                          <p:attrName>style.visibility</p:attrName>
                                        </p:attrNameLst>
                                      </p:cBhvr>
                                      <p:to>
                                        <p:strVal val="visible"/>
                                      </p:to>
                                    </p:set>
                                  </p:childTnLst>
                                </p:cTn>
                              </p:par>
                              <p:par>
                                <p:cTn id="53" presetID="1" presetClass="entr" presetSubtype="0" fill="hold" grpId="0" nodeType="withEffect">
                                  <p:stCondLst>
                                    <p:cond delay="0"/>
                                  </p:stCondLst>
                                  <p:childTnLst>
                                    <p:set>
                                      <p:cBhvr>
                                        <p:cTn id="54" dur="1" fill="hold">
                                          <p:stCondLst>
                                            <p:cond delay="0"/>
                                          </p:stCondLst>
                                        </p:cTn>
                                        <p:tgtEl>
                                          <p:spTgt spid="37"/>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grpId="0" nodeType="clickEffect">
                                  <p:stCondLst>
                                    <p:cond delay="0"/>
                                  </p:stCondLst>
                                  <p:childTnLst>
                                    <p:set>
                                      <p:cBhvr>
                                        <p:cTn id="58" dur="1" fill="hold">
                                          <p:stCondLst>
                                            <p:cond delay="0"/>
                                          </p:stCondLst>
                                        </p:cTn>
                                        <p:tgtEl>
                                          <p:spTgt spid="39"/>
                                        </p:tgtEl>
                                        <p:attrNameLst>
                                          <p:attrName>style.visibility</p:attrName>
                                        </p:attrNameLst>
                                      </p:cBhvr>
                                      <p:to>
                                        <p:strVal val="visible"/>
                                      </p:to>
                                    </p:set>
                                  </p:childTnLst>
                                </p:cTn>
                              </p:par>
                              <p:par>
                                <p:cTn id="59" presetID="1" presetClass="entr" presetSubtype="0" fill="hold" grpId="0" nodeType="withEffect">
                                  <p:stCondLst>
                                    <p:cond delay="0"/>
                                  </p:stCondLst>
                                  <p:childTnLst>
                                    <p:set>
                                      <p:cBhvr>
                                        <p:cTn id="60" dur="1" fill="hold">
                                          <p:stCondLst>
                                            <p:cond delay="0"/>
                                          </p:stCondLst>
                                        </p:cTn>
                                        <p:tgtEl>
                                          <p:spTgt spid="38"/>
                                        </p:tgtEl>
                                        <p:attrNameLst>
                                          <p:attrName>style.visibility</p:attrName>
                                        </p:attrNameLst>
                                      </p:cBhvr>
                                      <p:to>
                                        <p:strVal val="visible"/>
                                      </p:to>
                                    </p:set>
                                  </p:childTnLst>
                                </p:cTn>
                              </p:par>
                            </p:childTnLst>
                          </p:cTn>
                        </p:par>
                      </p:childTnLst>
                    </p:cTn>
                  </p:par>
                  <p:par>
                    <p:cTn id="61" fill="hold">
                      <p:stCondLst>
                        <p:cond delay="indefinite"/>
                      </p:stCondLst>
                      <p:childTnLst>
                        <p:par>
                          <p:cTn id="62" fill="hold">
                            <p:stCondLst>
                              <p:cond delay="0"/>
                            </p:stCondLst>
                            <p:childTnLst>
                              <p:par>
                                <p:cTn id="63" presetID="1" presetClass="entr" presetSubtype="0" fill="hold" grpId="0" nodeType="clickEffect">
                                  <p:stCondLst>
                                    <p:cond delay="0"/>
                                  </p:stCondLst>
                                  <p:childTnLst>
                                    <p:set>
                                      <p:cBhvr>
                                        <p:cTn id="64" dur="1" fill="hold">
                                          <p:stCondLst>
                                            <p:cond delay="0"/>
                                          </p:stCondLst>
                                        </p:cTn>
                                        <p:tgtEl>
                                          <p:spTgt spid="41"/>
                                        </p:tgtEl>
                                        <p:attrNameLst>
                                          <p:attrName>style.visibility</p:attrName>
                                        </p:attrNameLst>
                                      </p:cBhvr>
                                      <p:to>
                                        <p:strVal val="visible"/>
                                      </p:to>
                                    </p:set>
                                  </p:childTnLst>
                                </p:cTn>
                              </p:par>
                              <p:par>
                                <p:cTn id="65" presetID="1" presetClass="entr" presetSubtype="0" fill="hold" grpId="0" nodeType="withEffect">
                                  <p:stCondLst>
                                    <p:cond delay="0"/>
                                  </p:stCondLst>
                                  <p:childTnLst>
                                    <p:set>
                                      <p:cBhvr>
                                        <p:cTn id="66" dur="1" fill="hold">
                                          <p:stCondLst>
                                            <p:cond delay="0"/>
                                          </p:stCondLst>
                                        </p:cTn>
                                        <p:tgtEl>
                                          <p:spTgt spid="4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27" grpId="1" animBg="1"/>
      <p:bldP spid="28" grpId="0"/>
      <p:bldP spid="28" grpId="1"/>
      <p:bldP spid="29" grpId="0" animBg="1"/>
      <p:bldP spid="29" grpId="1" animBg="1"/>
      <p:bldP spid="30" grpId="0" animBg="1"/>
      <p:bldP spid="30" grpId="1" animBg="1"/>
      <p:bldP spid="31" grpId="0" animBg="1"/>
      <p:bldP spid="31" grpId="1" animBg="1"/>
      <p:bldP spid="32" grpId="0" animBg="1"/>
      <p:bldP spid="32" grpId="1" animBg="1"/>
      <p:bldP spid="33" grpId="0" animBg="1"/>
      <p:bldP spid="33" grpId="1" animBg="1"/>
      <p:bldP spid="34" grpId="0" animBg="1"/>
      <p:bldP spid="34" grpId="1" animBg="1"/>
      <p:bldP spid="35" grpId="0" animBg="1"/>
      <p:bldP spid="35" grpId="1" animBg="1"/>
      <p:bldP spid="36" grpId="0" animBg="1"/>
      <p:bldP spid="37" grpId="0" animBg="1"/>
      <p:bldP spid="38" grpId="0" animBg="1"/>
      <p:bldP spid="39" grpId="0" animBg="1"/>
      <p:bldP spid="40" grpId="0" animBg="1"/>
      <p:bldP spid="41"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542692DE-264E-B1A8-8778-6B8B1082D7AB}"/>
              </a:ext>
            </a:extLst>
          </p:cNvPr>
          <p:cNvSpPr>
            <a:spLocks noGrp="1"/>
          </p:cNvSpPr>
          <p:nvPr>
            <p:ph type="dt" sz="half" idx="10"/>
          </p:nvPr>
        </p:nvSpPr>
        <p:spPr/>
        <p:txBody>
          <a:bodyPr/>
          <a:lstStyle/>
          <a:p>
            <a:r>
              <a:rPr lang="en-CH"/>
              <a:t>30/06/2022</a:t>
            </a:r>
          </a:p>
        </p:txBody>
      </p:sp>
      <p:sp>
        <p:nvSpPr>
          <p:cNvPr id="5" name="Footer Placeholder 4">
            <a:extLst>
              <a:ext uri="{FF2B5EF4-FFF2-40B4-BE49-F238E27FC236}">
                <a16:creationId xmlns:a16="http://schemas.microsoft.com/office/drawing/2014/main" id="{1BD95973-850B-CA38-A0E7-61EFC473E759}"/>
              </a:ext>
            </a:extLst>
          </p:cNvPr>
          <p:cNvSpPr>
            <a:spLocks noGrp="1"/>
          </p:cNvSpPr>
          <p:nvPr>
            <p:ph type="ftr" sz="quarter" idx="11"/>
          </p:nvPr>
        </p:nvSpPr>
        <p:spPr/>
        <p:txBody>
          <a:bodyPr/>
          <a:lstStyle/>
          <a:p>
            <a:r>
              <a:rPr lang="de-DE"/>
              <a:t>Anastasio Fratangelo - SPS 2022</a:t>
            </a:r>
            <a:endParaRPr lang="en-CH"/>
          </a:p>
        </p:txBody>
      </p:sp>
      <p:sp>
        <p:nvSpPr>
          <p:cNvPr id="6" name="Slide Number Placeholder 5">
            <a:extLst>
              <a:ext uri="{FF2B5EF4-FFF2-40B4-BE49-F238E27FC236}">
                <a16:creationId xmlns:a16="http://schemas.microsoft.com/office/drawing/2014/main" id="{292B9C24-9D92-C5B6-FFAF-1CD7BCCFD5DB}"/>
              </a:ext>
            </a:extLst>
          </p:cNvPr>
          <p:cNvSpPr>
            <a:spLocks noGrp="1"/>
          </p:cNvSpPr>
          <p:nvPr>
            <p:ph type="sldNum" sz="quarter" idx="12"/>
          </p:nvPr>
        </p:nvSpPr>
        <p:spPr/>
        <p:txBody>
          <a:bodyPr/>
          <a:lstStyle/>
          <a:p>
            <a:fld id="{75296900-6D4F-4D74-9CE0-C92A13E82878}" type="slidenum">
              <a:rPr lang="en-CH" smtClean="0"/>
              <a:t>7</a:t>
            </a:fld>
            <a:endParaRPr lang="en-CH"/>
          </a:p>
        </p:txBody>
      </p:sp>
      <p:sp>
        <p:nvSpPr>
          <p:cNvPr id="7" name="Title 2">
            <a:extLst>
              <a:ext uri="{FF2B5EF4-FFF2-40B4-BE49-F238E27FC236}">
                <a16:creationId xmlns:a16="http://schemas.microsoft.com/office/drawing/2014/main" id="{B3A3E02E-C1AE-A6F9-FEF4-8EC47A47E071}"/>
              </a:ext>
            </a:extLst>
          </p:cNvPr>
          <p:cNvSpPr>
            <a:spLocks noGrp="1"/>
          </p:cNvSpPr>
          <p:nvPr>
            <p:ph type="title"/>
          </p:nvPr>
        </p:nvSpPr>
        <p:spPr>
          <a:xfrm>
            <a:off x="540040" y="330941"/>
            <a:ext cx="9234275" cy="700194"/>
          </a:xfrm>
        </p:spPr>
        <p:txBody>
          <a:bodyPr>
            <a:normAutofit/>
          </a:bodyPr>
          <a:lstStyle/>
          <a:p>
            <a:r>
              <a:rPr lang="en-US" sz="4000" dirty="0">
                <a:latin typeface="Arial" panose="020B0604020202020204" pitchFamily="34" charset="0"/>
                <a:cs typeface="Arial" panose="020B0604020202020204" pitchFamily="34" charset="0"/>
              </a:rPr>
              <a:t>Magnetic shielding</a:t>
            </a:r>
            <a:endParaRPr lang="en-CH" sz="4000" dirty="0">
              <a:latin typeface="Arial" panose="020B0604020202020204" pitchFamily="34" charset="0"/>
              <a:cs typeface="Arial" panose="020B0604020202020204" pitchFamily="34" charset="0"/>
            </a:endParaRPr>
          </a:p>
        </p:txBody>
      </p:sp>
      <p:pic>
        <p:nvPicPr>
          <p:cNvPr id="9" name="Picture 8" descr="Diagram, engineering drawing&#10;&#10;Description automatically generated">
            <a:extLst>
              <a:ext uri="{FF2B5EF4-FFF2-40B4-BE49-F238E27FC236}">
                <a16:creationId xmlns:a16="http://schemas.microsoft.com/office/drawing/2014/main" id="{7B715E27-704B-8811-2149-E733D96EC0A0}"/>
              </a:ext>
            </a:extLst>
          </p:cNvPr>
          <p:cNvPicPr>
            <a:picLocks noChangeAspect="1"/>
          </p:cNvPicPr>
          <p:nvPr/>
        </p:nvPicPr>
        <p:blipFill rotWithShape="1">
          <a:blip r:embed="rId3">
            <a:extLst>
              <a:ext uri="{28A0092B-C50C-407E-A947-70E740481C1C}">
                <a14:useLocalDpi xmlns:a14="http://schemas.microsoft.com/office/drawing/2010/main" val="0"/>
              </a:ext>
            </a:extLst>
          </a:blip>
          <a:srcRect t="2509" b="2020"/>
          <a:stretch/>
        </p:blipFill>
        <p:spPr>
          <a:xfrm>
            <a:off x="5888417" y="369845"/>
            <a:ext cx="5624854" cy="5986505"/>
          </a:xfrm>
          <a:prstGeom prst="rect">
            <a:avLst/>
          </a:prstGeom>
        </p:spPr>
      </p:pic>
      <p:sp>
        <p:nvSpPr>
          <p:cNvPr id="3" name="TextBox 2">
            <a:extLst>
              <a:ext uri="{FF2B5EF4-FFF2-40B4-BE49-F238E27FC236}">
                <a16:creationId xmlns:a16="http://schemas.microsoft.com/office/drawing/2014/main" id="{1399FFDC-078F-29A3-6C3A-0293E6646D2A}"/>
              </a:ext>
            </a:extLst>
          </p:cNvPr>
          <p:cNvSpPr txBox="1"/>
          <p:nvPr/>
        </p:nvSpPr>
        <p:spPr>
          <a:xfrm>
            <a:off x="678730" y="1074509"/>
            <a:ext cx="4958396" cy="5016758"/>
          </a:xfrm>
          <a:prstGeom prst="rect">
            <a:avLst/>
          </a:prstGeom>
          <a:noFill/>
        </p:spPr>
        <p:txBody>
          <a:bodyPr wrap="square" rtlCol="0">
            <a:spAutoFit/>
          </a:bodyPr>
          <a:lstStyle/>
          <a:p>
            <a:r>
              <a:rPr lang="en-US" sz="2000" dirty="0">
                <a:cs typeface="Arial" panose="020B0604020202020204" pitchFamily="34" charset="0"/>
              </a:rPr>
              <a:t>Passive magnetic shield:</a:t>
            </a:r>
          </a:p>
          <a:p>
            <a:endParaRPr lang="en-US" sz="2000" dirty="0">
              <a:cs typeface="Arial" panose="020B0604020202020204" pitchFamily="34" charset="0"/>
            </a:endParaRPr>
          </a:p>
          <a:p>
            <a:pPr marL="742950" lvl="1" indent="-285750">
              <a:buFont typeface="Arial" panose="020B0604020202020204" pitchFamily="34" charset="0"/>
              <a:buChar char="•"/>
            </a:pPr>
            <a:r>
              <a:rPr lang="en-US" sz="2000" b="1" dirty="0">
                <a:cs typeface="Arial" panose="020B0604020202020204" pitchFamily="34" charset="0"/>
              </a:rPr>
              <a:t>6 </a:t>
            </a:r>
            <a:r>
              <a:rPr lang="en-US" sz="2000" dirty="0">
                <a:cs typeface="Arial" panose="020B0604020202020204" pitchFamily="34" charset="0"/>
              </a:rPr>
              <a:t>cubic</a:t>
            </a:r>
            <a:r>
              <a:rPr lang="en-US" sz="2000" b="1" dirty="0">
                <a:cs typeface="Arial" panose="020B0604020202020204" pitchFamily="34" charset="0"/>
              </a:rPr>
              <a:t> layers of MuMetal </a:t>
            </a:r>
            <a:r>
              <a:rPr lang="en-US" sz="2000" dirty="0">
                <a:cs typeface="Arial" panose="020B0604020202020204" pitchFamily="34" charset="0"/>
              </a:rPr>
              <a:t>and </a:t>
            </a:r>
            <a:r>
              <a:rPr lang="en-US" sz="2000" b="1" dirty="0">
                <a:cs typeface="Arial" panose="020B0604020202020204" pitchFamily="34" charset="0"/>
              </a:rPr>
              <a:t>1 layer of Aluminum</a:t>
            </a:r>
            <a:r>
              <a:rPr lang="en-US" sz="2000" dirty="0">
                <a:cs typeface="Arial" panose="020B0604020202020204" pitchFamily="34" charset="0"/>
              </a:rPr>
              <a:t> for RF shielding</a:t>
            </a:r>
          </a:p>
          <a:p>
            <a:pPr marL="742950" lvl="1" indent="-285750">
              <a:buFont typeface="Arial" panose="020B0604020202020204" pitchFamily="34" charset="0"/>
              <a:buChar char="•"/>
            </a:pPr>
            <a:endParaRPr lang="en-US" sz="2000" dirty="0">
              <a:cs typeface="Arial" panose="020B0604020202020204" pitchFamily="34" charset="0"/>
            </a:endParaRPr>
          </a:p>
          <a:p>
            <a:pPr marL="742950" lvl="1" indent="-285750">
              <a:buFont typeface="Arial" panose="020B0604020202020204" pitchFamily="34" charset="0"/>
              <a:buChar char="•"/>
            </a:pPr>
            <a:r>
              <a:rPr lang="en-US" sz="2000" dirty="0">
                <a:cs typeface="Arial" panose="020B0604020202020204" pitchFamily="34" charset="0"/>
              </a:rPr>
              <a:t>Shielding factor of 10</a:t>
            </a:r>
            <a:r>
              <a:rPr lang="en-US" sz="2000" baseline="30000" dirty="0">
                <a:cs typeface="Arial" panose="020B0604020202020204" pitchFamily="34" charset="0"/>
              </a:rPr>
              <a:t>5</a:t>
            </a:r>
            <a:r>
              <a:rPr lang="en-US" sz="2000" dirty="0">
                <a:cs typeface="Arial" panose="020B0604020202020204" pitchFamily="34" charset="0"/>
              </a:rPr>
              <a:t> at 0.01 Hz</a:t>
            </a:r>
          </a:p>
          <a:p>
            <a:pPr marL="742950" lvl="1" indent="-285750">
              <a:buFont typeface="Arial" panose="020B0604020202020204" pitchFamily="34" charset="0"/>
              <a:buChar char="•"/>
            </a:pPr>
            <a:endParaRPr lang="en-US" sz="2000" dirty="0">
              <a:cs typeface="Arial" panose="020B0604020202020204" pitchFamily="34" charset="0"/>
            </a:endParaRPr>
          </a:p>
          <a:p>
            <a:pPr marL="742950" lvl="1" indent="-285750">
              <a:buFont typeface="Arial" panose="020B0604020202020204" pitchFamily="34" charset="0"/>
              <a:buChar char="•"/>
            </a:pPr>
            <a:r>
              <a:rPr lang="en-US" sz="2000" dirty="0">
                <a:cs typeface="Arial" panose="020B0604020202020204" pitchFamily="34" charset="0"/>
              </a:rPr>
              <a:t>Residual magnetic field in the central region </a:t>
            </a:r>
            <a:r>
              <a:rPr lang="en-US" sz="2000" b="1" dirty="0">
                <a:cs typeface="Arial" panose="020B0604020202020204" pitchFamily="34" charset="0"/>
              </a:rPr>
              <a:t>B</a:t>
            </a:r>
            <a:r>
              <a:rPr lang="en-US" sz="2000" b="1" baseline="-25000" dirty="0">
                <a:cs typeface="Arial" panose="020B0604020202020204" pitchFamily="34" charset="0"/>
              </a:rPr>
              <a:t>x </a:t>
            </a:r>
            <a:r>
              <a:rPr lang="en-US" sz="2000" b="1" dirty="0">
                <a:cs typeface="Arial" panose="020B0604020202020204" pitchFamily="34" charset="0"/>
              </a:rPr>
              <a:t>,B</a:t>
            </a:r>
            <a:r>
              <a:rPr lang="en-US" sz="2000" b="1" baseline="-25000" dirty="0">
                <a:cs typeface="Arial" panose="020B0604020202020204" pitchFamily="34" charset="0"/>
              </a:rPr>
              <a:t>y </a:t>
            </a:r>
            <a:r>
              <a:rPr lang="en-US" sz="2000" b="1" dirty="0">
                <a:cs typeface="Arial" panose="020B0604020202020204" pitchFamily="34" charset="0"/>
              </a:rPr>
              <a:t>,B</a:t>
            </a:r>
            <a:r>
              <a:rPr lang="en-US" sz="2000" b="1" baseline="-25000" dirty="0">
                <a:cs typeface="Arial" panose="020B0604020202020204" pitchFamily="34" charset="0"/>
              </a:rPr>
              <a:t>z</a:t>
            </a:r>
            <a:r>
              <a:rPr lang="en-US" sz="2000" b="1" dirty="0">
                <a:cs typeface="Arial" panose="020B0604020202020204" pitchFamily="34" charset="0"/>
              </a:rPr>
              <a:t> &lt; 150pT</a:t>
            </a:r>
          </a:p>
          <a:p>
            <a:endParaRPr lang="en-US" sz="2000" dirty="0">
              <a:cs typeface="Arial" panose="020B0604020202020204" pitchFamily="34" charset="0"/>
            </a:endParaRPr>
          </a:p>
          <a:p>
            <a:endParaRPr lang="en-US" sz="2000" dirty="0">
              <a:cs typeface="Arial" panose="020B0604020202020204" pitchFamily="34" charset="0"/>
            </a:endParaRPr>
          </a:p>
          <a:p>
            <a:r>
              <a:rPr lang="en-US" sz="2000" dirty="0">
                <a:cs typeface="Arial" panose="020B0604020202020204" pitchFamily="34" charset="0"/>
              </a:rPr>
              <a:t>Active magnetic shield:</a:t>
            </a:r>
          </a:p>
          <a:p>
            <a:endParaRPr lang="en-US" sz="2000" dirty="0">
              <a:cs typeface="Arial" panose="020B0604020202020204" pitchFamily="34" charset="0"/>
            </a:endParaRPr>
          </a:p>
          <a:p>
            <a:pPr marL="742950" lvl="1" indent="-285750">
              <a:buFont typeface="Arial" panose="020B0604020202020204" pitchFamily="34" charset="0"/>
              <a:buChar char="•"/>
            </a:pPr>
            <a:r>
              <a:rPr lang="en-US" sz="2000" dirty="0">
                <a:cs typeface="Arial" panose="020B0604020202020204" pitchFamily="34" charset="0"/>
              </a:rPr>
              <a:t>system of actively controlled coils to compensate for external magnetic fields</a:t>
            </a:r>
          </a:p>
        </p:txBody>
      </p:sp>
      <p:cxnSp>
        <p:nvCxnSpPr>
          <p:cNvPr id="10" name="Straight Arrow Connector 9">
            <a:extLst>
              <a:ext uri="{FF2B5EF4-FFF2-40B4-BE49-F238E27FC236}">
                <a16:creationId xmlns:a16="http://schemas.microsoft.com/office/drawing/2014/main" id="{93D45F42-3648-C71C-041B-61D2E5834859}"/>
              </a:ext>
            </a:extLst>
          </p:cNvPr>
          <p:cNvCxnSpPr>
            <a:cxnSpLocks/>
          </p:cNvCxnSpPr>
          <p:nvPr/>
        </p:nvCxnSpPr>
        <p:spPr>
          <a:xfrm flipH="1">
            <a:off x="9774315" y="848607"/>
            <a:ext cx="1283326" cy="1385546"/>
          </a:xfrm>
          <a:prstGeom prst="straightConnector1">
            <a:avLst/>
          </a:prstGeom>
          <a:ln w="38100">
            <a:tailEnd type="triangle"/>
          </a:ln>
        </p:spPr>
        <p:style>
          <a:lnRef idx="1">
            <a:schemeClr val="dk1"/>
          </a:lnRef>
          <a:fillRef idx="0">
            <a:schemeClr val="dk1"/>
          </a:fillRef>
          <a:effectRef idx="0">
            <a:schemeClr val="dk1"/>
          </a:effectRef>
          <a:fontRef idx="minor">
            <a:schemeClr val="tx1"/>
          </a:fontRef>
        </p:style>
      </p:cxnSp>
      <p:sp>
        <p:nvSpPr>
          <p:cNvPr id="12" name="TextBox 11">
            <a:extLst>
              <a:ext uri="{FF2B5EF4-FFF2-40B4-BE49-F238E27FC236}">
                <a16:creationId xmlns:a16="http://schemas.microsoft.com/office/drawing/2014/main" id="{F2E3DBCA-3287-94AC-7713-7F513071C4BA}"/>
              </a:ext>
            </a:extLst>
          </p:cNvPr>
          <p:cNvSpPr txBox="1"/>
          <p:nvPr/>
        </p:nvSpPr>
        <p:spPr>
          <a:xfrm>
            <a:off x="10450287" y="202276"/>
            <a:ext cx="1731200" cy="707886"/>
          </a:xfrm>
          <a:prstGeom prst="rect">
            <a:avLst/>
          </a:prstGeom>
          <a:noFill/>
        </p:spPr>
        <p:txBody>
          <a:bodyPr wrap="square" rtlCol="0">
            <a:spAutoFit/>
          </a:bodyPr>
          <a:lstStyle/>
          <a:p>
            <a:r>
              <a:rPr lang="en-US" sz="2000" dirty="0"/>
              <a:t>Magnetically shielded room</a:t>
            </a:r>
            <a:endParaRPr lang="en-CH" sz="2000" dirty="0"/>
          </a:p>
        </p:txBody>
      </p:sp>
    </p:spTree>
    <p:extLst>
      <p:ext uri="{BB962C8B-B14F-4D97-AF65-F5344CB8AC3E}">
        <p14:creationId xmlns:p14="http://schemas.microsoft.com/office/powerpoint/2010/main" val="252500279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542692DE-264E-B1A8-8778-6B8B1082D7AB}"/>
              </a:ext>
            </a:extLst>
          </p:cNvPr>
          <p:cNvSpPr>
            <a:spLocks noGrp="1"/>
          </p:cNvSpPr>
          <p:nvPr>
            <p:ph type="dt" sz="half" idx="10"/>
          </p:nvPr>
        </p:nvSpPr>
        <p:spPr/>
        <p:txBody>
          <a:bodyPr/>
          <a:lstStyle/>
          <a:p>
            <a:r>
              <a:rPr lang="en-CH"/>
              <a:t>30/06/2022</a:t>
            </a:r>
          </a:p>
        </p:txBody>
      </p:sp>
      <p:sp>
        <p:nvSpPr>
          <p:cNvPr id="5" name="Footer Placeholder 4">
            <a:extLst>
              <a:ext uri="{FF2B5EF4-FFF2-40B4-BE49-F238E27FC236}">
                <a16:creationId xmlns:a16="http://schemas.microsoft.com/office/drawing/2014/main" id="{1BD95973-850B-CA38-A0E7-61EFC473E759}"/>
              </a:ext>
            </a:extLst>
          </p:cNvPr>
          <p:cNvSpPr>
            <a:spLocks noGrp="1"/>
          </p:cNvSpPr>
          <p:nvPr>
            <p:ph type="ftr" sz="quarter" idx="11"/>
          </p:nvPr>
        </p:nvSpPr>
        <p:spPr/>
        <p:txBody>
          <a:bodyPr/>
          <a:lstStyle/>
          <a:p>
            <a:r>
              <a:rPr lang="de-DE"/>
              <a:t>Anastasio Fratangelo - SPS 2022</a:t>
            </a:r>
            <a:endParaRPr lang="en-CH"/>
          </a:p>
        </p:txBody>
      </p:sp>
      <p:sp>
        <p:nvSpPr>
          <p:cNvPr id="6" name="Slide Number Placeholder 5">
            <a:extLst>
              <a:ext uri="{FF2B5EF4-FFF2-40B4-BE49-F238E27FC236}">
                <a16:creationId xmlns:a16="http://schemas.microsoft.com/office/drawing/2014/main" id="{292B9C24-9D92-C5B6-FFAF-1CD7BCCFD5DB}"/>
              </a:ext>
            </a:extLst>
          </p:cNvPr>
          <p:cNvSpPr>
            <a:spLocks noGrp="1"/>
          </p:cNvSpPr>
          <p:nvPr>
            <p:ph type="sldNum" sz="quarter" idx="12"/>
          </p:nvPr>
        </p:nvSpPr>
        <p:spPr/>
        <p:txBody>
          <a:bodyPr/>
          <a:lstStyle/>
          <a:p>
            <a:fld id="{75296900-6D4F-4D74-9CE0-C92A13E82878}" type="slidenum">
              <a:rPr lang="en-CH" smtClean="0"/>
              <a:t>8</a:t>
            </a:fld>
            <a:endParaRPr lang="en-CH"/>
          </a:p>
        </p:txBody>
      </p:sp>
      <p:sp>
        <p:nvSpPr>
          <p:cNvPr id="7" name="Title 2">
            <a:extLst>
              <a:ext uri="{FF2B5EF4-FFF2-40B4-BE49-F238E27FC236}">
                <a16:creationId xmlns:a16="http://schemas.microsoft.com/office/drawing/2014/main" id="{38FB599F-41D2-B15F-7C9F-D1AF6E6D7DC0}"/>
              </a:ext>
            </a:extLst>
          </p:cNvPr>
          <p:cNvSpPr>
            <a:spLocks noGrp="1"/>
          </p:cNvSpPr>
          <p:nvPr>
            <p:ph type="title"/>
          </p:nvPr>
        </p:nvSpPr>
        <p:spPr>
          <a:xfrm>
            <a:off x="540040" y="330941"/>
            <a:ext cx="9234275" cy="700194"/>
          </a:xfrm>
        </p:spPr>
        <p:txBody>
          <a:bodyPr>
            <a:normAutofit/>
          </a:bodyPr>
          <a:lstStyle/>
          <a:p>
            <a:r>
              <a:rPr lang="en-US" sz="4000" dirty="0">
                <a:latin typeface="Arial" panose="020B0604020202020204" pitchFamily="34" charset="0"/>
                <a:cs typeface="Arial" panose="020B0604020202020204" pitchFamily="34" charset="0"/>
              </a:rPr>
              <a:t>Precession chambers</a:t>
            </a:r>
            <a:endParaRPr lang="en-CH" sz="4000" dirty="0">
              <a:latin typeface="Arial" panose="020B0604020202020204" pitchFamily="34" charset="0"/>
              <a:cs typeface="Arial" panose="020B0604020202020204" pitchFamily="34" charset="0"/>
            </a:endParaRPr>
          </a:p>
        </p:txBody>
      </p:sp>
      <p:pic>
        <p:nvPicPr>
          <p:cNvPr id="3" name="Picture 2" descr="Diagram&#10;&#10;Description automatically generated">
            <a:extLst>
              <a:ext uri="{FF2B5EF4-FFF2-40B4-BE49-F238E27FC236}">
                <a16:creationId xmlns:a16="http://schemas.microsoft.com/office/drawing/2014/main" id="{936DDE6F-8DD1-8D3B-E5EB-B17ECA09E4E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659141" y="1110289"/>
            <a:ext cx="8873718" cy="4637422"/>
          </a:xfrm>
          <a:prstGeom prst="rect">
            <a:avLst/>
          </a:prstGeom>
        </p:spPr>
      </p:pic>
      <p:cxnSp>
        <p:nvCxnSpPr>
          <p:cNvPr id="8" name="Straight Arrow Connector 7">
            <a:extLst>
              <a:ext uri="{FF2B5EF4-FFF2-40B4-BE49-F238E27FC236}">
                <a16:creationId xmlns:a16="http://schemas.microsoft.com/office/drawing/2014/main" id="{33CC3D6F-894C-6877-5DB0-02B94EF80818}"/>
              </a:ext>
            </a:extLst>
          </p:cNvPr>
          <p:cNvCxnSpPr>
            <a:cxnSpLocks/>
          </p:cNvCxnSpPr>
          <p:nvPr/>
        </p:nvCxnSpPr>
        <p:spPr>
          <a:xfrm flipV="1">
            <a:off x="1300899" y="4779391"/>
            <a:ext cx="1630837" cy="65988"/>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1" name="Straight Arrow Connector 10">
            <a:extLst>
              <a:ext uri="{FF2B5EF4-FFF2-40B4-BE49-F238E27FC236}">
                <a16:creationId xmlns:a16="http://schemas.microsoft.com/office/drawing/2014/main" id="{600C18C9-D423-BF4A-FD25-FA8E668A6333}"/>
              </a:ext>
            </a:extLst>
          </p:cNvPr>
          <p:cNvCxnSpPr>
            <a:cxnSpLocks/>
          </p:cNvCxnSpPr>
          <p:nvPr/>
        </p:nvCxnSpPr>
        <p:spPr>
          <a:xfrm flipV="1">
            <a:off x="1300898" y="2641078"/>
            <a:ext cx="1630837" cy="65988"/>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2" name="TextBox 11">
            <a:extLst>
              <a:ext uri="{FF2B5EF4-FFF2-40B4-BE49-F238E27FC236}">
                <a16:creationId xmlns:a16="http://schemas.microsoft.com/office/drawing/2014/main" id="{64616035-4C5B-0D99-7E14-E4312A0818F9}"/>
              </a:ext>
            </a:extLst>
          </p:cNvPr>
          <p:cNvSpPr txBox="1"/>
          <p:nvPr/>
        </p:nvSpPr>
        <p:spPr>
          <a:xfrm>
            <a:off x="1027545" y="2267031"/>
            <a:ext cx="876693" cy="369332"/>
          </a:xfrm>
          <a:prstGeom prst="rect">
            <a:avLst/>
          </a:prstGeom>
          <a:noFill/>
        </p:spPr>
        <p:txBody>
          <a:bodyPr wrap="square" rtlCol="0">
            <a:spAutoFit/>
          </a:bodyPr>
          <a:lstStyle/>
          <a:p>
            <a:r>
              <a:rPr lang="en-US" b="1" dirty="0"/>
              <a:t>UCNs</a:t>
            </a:r>
            <a:endParaRPr lang="en-CH" b="1" dirty="0"/>
          </a:p>
        </p:txBody>
      </p:sp>
      <p:sp>
        <p:nvSpPr>
          <p:cNvPr id="13" name="TextBox 12">
            <a:extLst>
              <a:ext uri="{FF2B5EF4-FFF2-40B4-BE49-F238E27FC236}">
                <a16:creationId xmlns:a16="http://schemas.microsoft.com/office/drawing/2014/main" id="{F237BB8D-5293-2B1B-28AB-E56F4C68BD4A}"/>
              </a:ext>
            </a:extLst>
          </p:cNvPr>
          <p:cNvSpPr txBox="1"/>
          <p:nvPr/>
        </p:nvSpPr>
        <p:spPr>
          <a:xfrm>
            <a:off x="1027544" y="4441656"/>
            <a:ext cx="876693" cy="369332"/>
          </a:xfrm>
          <a:prstGeom prst="rect">
            <a:avLst/>
          </a:prstGeom>
          <a:noFill/>
        </p:spPr>
        <p:txBody>
          <a:bodyPr wrap="square" rtlCol="0">
            <a:spAutoFit/>
          </a:bodyPr>
          <a:lstStyle/>
          <a:p>
            <a:r>
              <a:rPr lang="en-US" b="1" dirty="0"/>
              <a:t>UCNs</a:t>
            </a:r>
            <a:endParaRPr lang="en-CH" b="1" dirty="0"/>
          </a:p>
        </p:txBody>
      </p:sp>
      <p:cxnSp>
        <p:nvCxnSpPr>
          <p:cNvPr id="9" name="Straight Arrow Connector 8">
            <a:extLst>
              <a:ext uri="{FF2B5EF4-FFF2-40B4-BE49-F238E27FC236}">
                <a16:creationId xmlns:a16="http://schemas.microsoft.com/office/drawing/2014/main" id="{4C94D721-5D4A-1E63-2EDD-131838FA9665}"/>
              </a:ext>
            </a:extLst>
          </p:cNvPr>
          <p:cNvCxnSpPr/>
          <p:nvPr/>
        </p:nvCxnSpPr>
        <p:spPr>
          <a:xfrm>
            <a:off x="3718560" y="3770811"/>
            <a:ext cx="0" cy="539932"/>
          </a:xfrm>
          <a:prstGeom prst="straightConnector1">
            <a:avLst/>
          </a:prstGeom>
          <a:ln w="28575">
            <a:headEnd type="triangle"/>
            <a:tailEnd type="triangle"/>
          </a:ln>
        </p:spPr>
        <p:style>
          <a:lnRef idx="1">
            <a:schemeClr val="dk1"/>
          </a:lnRef>
          <a:fillRef idx="0">
            <a:schemeClr val="dk1"/>
          </a:fillRef>
          <a:effectRef idx="0">
            <a:schemeClr val="dk1"/>
          </a:effectRef>
          <a:fontRef idx="minor">
            <a:schemeClr val="tx1"/>
          </a:fontRef>
        </p:style>
      </p:cxnSp>
      <p:cxnSp>
        <p:nvCxnSpPr>
          <p:cNvPr id="14" name="Straight Arrow Connector 13">
            <a:extLst>
              <a:ext uri="{FF2B5EF4-FFF2-40B4-BE49-F238E27FC236}">
                <a16:creationId xmlns:a16="http://schemas.microsoft.com/office/drawing/2014/main" id="{BF84EC14-B556-4B7F-458D-E61E38369077}"/>
              </a:ext>
            </a:extLst>
          </p:cNvPr>
          <p:cNvCxnSpPr>
            <a:cxnSpLocks/>
          </p:cNvCxnSpPr>
          <p:nvPr/>
        </p:nvCxnSpPr>
        <p:spPr>
          <a:xfrm flipH="1">
            <a:off x="3718560" y="3675018"/>
            <a:ext cx="1593669" cy="0"/>
          </a:xfrm>
          <a:prstGeom prst="straightConnector1">
            <a:avLst/>
          </a:prstGeom>
          <a:ln w="28575">
            <a:headEnd type="triangle"/>
            <a:tailEnd type="triangle"/>
          </a:ln>
        </p:spPr>
        <p:style>
          <a:lnRef idx="1">
            <a:schemeClr val="dk1"/>
          </a:lnRef>
          <a:fillRef idx="0">
            <a:schemeClr val="dk1"/>
          </a:fillRef>
          <a:effectRef idx="0">
            <a:schemeClr val="dk1"/>
          </a:effectRef>
          <a:fontRef idx="minor">
            <a:schemeClr val="tx1"/>
          </a:fontRef>
        </p:style>
      </p:cxnSp>
      <p:sp>
        <p:nvSpPr>
          <p:cNvPr id="17" name="TextBox 16">
            <a:extLst>
              <a:ext uri="{FF2B5EF4-FFF2-40B4-BE49-F238E27FC236}">
                <a16:creationId xmlns:a16="http://schemas.microsoft.com/office/drawing/2014/main" id="{75E3E212-AEDB-6C9D-C739-915796873564}"/>
              </a:ext>
            </a:extLst>
          </p:cNvPr>
          <p:cNvSpPr txBox="1"/>
          <p:nvPr/>
        </p:nvSpPr>
        <p:spPr>
          <a:xfrm>
            <a:off x="4038600" y="3289574"/>
            <a:ext cx="1021079" cy="430887"/>
          </a:xfrm>
          <a:prstGeom prst="rect">
            <a:avLst/>
          </a:prstGeom>
          <a:noFill/>
        </p:spPr>
        <p:txBody>
          <a:bodyPr wrap="square" rtlCol="0">
            <a:spAutoFit/>
          </a:bodyPr>
          <a:lstStyle/>
          <a:p>
            <a:r>
              <a:rPr lang="en-US" sz="2200" b="1" dirty="0"/>
              <a:t>40 cm</a:t>
            </a:r>
            <a:endParaRPr lang="en-CH" sz="2200" b="1" dirty="0"/>
          </a:p>
        </p:txBody>
      </p:sp>
      <p:sp>
        <p:nvSpPr>
          <p:cNvPr id="18" name="TextBox 17">
            <a:extLst>
              <a:ext uri="{FF2B5EF4-FFF2-40B4-BE49-F238E27FC236}">
                <a16:creationId xmlns:a16="http://schemas.microsoft.com/office/drawing/2014/main" id="{32F2CE70-B5C6-FC58-4199-0282B74D77B5}"/>
              </a:ext>
            </a:extLst>
          </p:cNvPr>
          <p:cNvSpPr txBox="1"/>
          <p:nvPr/>
        </p:nvSpPr>
        <p:spPr>
          <a:xfrm>
            <a:off x="2858589" y="3780105"/>
            <a:ext cx="1021079" cy="430887"/>
          </a:xfrm>
          <a:prstGeom prst="rect">
            <a:avLst/>
          </a:prstGeom>
          <a:noFill/>
        </p:spPr>
        <p:txBody>
          <a:bodyPr wrap="square" rtlCol="0">
            <a:spAutoFit/>
          </a:bodyPr>
          <a:lstStyle/>
          <a:p>
            <a:r>
              <a:rPr lang="en-US" sz="2200" b="1" dirty="0"/>
              <a:t>12 cm</a:t>
            </a:r>
            <a:endParaRPr lang="en-CH" sz="2200" b="1" dirty="0"/>
          </a:p>
        </p:txBody>
      </p:sp>
      <p:sp>
        <p:nvSpPr>
          <p:cNvPr id="15" name="Arrow: Right 14">
            <a:extLst>
              <a:ext uri="{FF2B5EF4-FFF2-40B4-BE49-F238E27FC236}">
                <a16:creationId xmlns:a16="http://schemas.microsoft.com/office/drawing/2014/main" id="{19E0F3DC-5896-8F66-D646-7BB3E72889E0}"/>
              </a:ext>
            </a:extLst>
          </p:cNvPr>
          <p:cNvSpPr/>
          <p:nvPr/>
        </p:nvSpPr>
        <p:spPr>
          <a:xfrm rot="16200000">
            <a:off x="1269125" y="3493548"/>
            <a:ext cx="479321" cy="206479"/>
          </a:xfrm>
          <a:prstGeom prst="rightArrow">
            <a:avLst/>
          </a:prstGeom>
          <a:solidFill>
            <a:schemeClr val="accent1">
              <a:lumMod val="60000"/>
              <a:lumOff val="4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16" name="TextBox 15">
            <a:extLst>
              <a:ext uri="{FF2B5EF4-FFF2-40B4-BE49-F238E27FC236}">
                <a16:creationId xmlns:a16="http://schemas.microsoft.com/office/drawing/2014/main" id="{D37EF234-8020-36CA-CBA8-0D85CCFC87E9}"/>
              </a:ext>
            </a:extLst>
          </p:cNvPr>
          <p:cNvSpPr txBox="1"/>
          <p:nvPr/>
        </p:nvSpPr>
        <p:spPr>
          <a:xfrm>
            <a:off x="1523633" y="3492764"/>
            <a:ext cx="1021079" cy="369332"/>
          </a:xfrm>
          <a:prstGeom prst="rect">
            <a:avLst/>
          </a:prstGeom>
          <a:noFill/>
        </p:spPr>
        <p:txBody>
          <a:bodyPr wrap="square" rtlCol="0">
            <a:spAutoFit/>
          </a:bodyPr>
          <a:lstStyle/>
          <a:p>
            <a:r>
              <a:rPr lang="en-US" b="1" dirty="0">
                <a:solidFill>
                  <a:srgbClr val="8FAADC"/>
                </a:solidFill>
              </a:rPr>
              <a:t>B</a:t>
            </a:r>
            <a:r>
              <a:rPr lang="en-US" b="1" baseline="-25000" dirty="0">
                <a:solidFill>
                  <a:srgbClr val="8FAADC"/>
                </a:solidFill>
              </a:rPr>
              <a:t>0 </a:t>
            </a:r>
            <a:r>
              <a:rPr lang="en-US" b="1" dirty="0">
                <a:solidFill>
                  <a:srgbClr val="8FAADC"/>
                </a:solidFill>
              </a:rPr>
              <a:t>= 1 µT</a:t>
            </a:r>
            <a:endParaRPr lang="en-CH" b="1" baseline="-25000" dirty="0">
              <a:solidFill>
                <a:srgbClr val="8FAADC"/>
              </a:solidFill>
            </a:endParaRPr>
          </a:p>
        </p:txBody>
      </p:sp>
      <p:sp>
        <p:nvSpPr>
          <p:cNvPr id="20" name="Arrow: Right 19">
            <a:extLst>
              <a:ext uri="{FF2B5EF4-FFF2-40B4-BE49-F238E27FC236}">
                <a16:creationId xmlns:a16="http://schemas.microsoft.com/office/drawing/2014/main" id="{EDF91591-0DE3-31E9-A911-8E315608C847}"/>
              </a:ext>
            </a:extLst>
          </p:cNvPr>
          <p:cNvSpPr/>
          <p:nvPr/>
        </p:nvSpPr>
        <p:spPr>
          <a:xfrm rot="5400000">
            <a:off x="5490012" y="3898633"/>
            <a:ext cx="365125" cy="188501"/>
          </a:xfrm>
          <a:prstGeom prst="right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21" name="Arrow: Right 20">
            <a:extLst>
              <a:ext uri="{FF2B5EF4-FFF2-40B4-BE49-F238E27FC236}">
                <a16:creationId xmlns:a16="http://schemas.microsoft.com/office/drawing/2014/main" id="{B497C450-FE38-41D8-E58D-F31490748C04}"/>
              </a:ext>
            </a:extLst>
          </p:cNvPr>
          <p:cNvSpPr/>
          <p:nvPr/>
        </p:nvSpPr>
        <p:spPr>
          <a:xfrm rot="16200000">
            <a:off x="5490012" y="3202077"/>
            <a:ext cx="365125" cy="188501"/>
          </a:xfrm>
          <a:prstGeom prst="right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22" name="TextBox 21">
            <a:extLst>
              <a:ext uri="{FF2B5EF4-FFF2-40B4-BE49-F238E27FC236}">
                <a16:creationId xmlns:a16="http://schemas.microsoft.com/office/drawing/2014/main" id="{6F14E4BC-33D3-FAEE-2D89-98749A5BF148}"/>
              </a:ext>
            </a:extLst>
          </p:cNvPr>
          <p:cNvSpPr txBox="1"/>
          <p:nvPr/>
        </p:nvSpPr>
        <p:spPr>
          <a:xfrm>
            <a:off x="5737329" y="3812970"/>
            <a:ext cx="1857169" cy="430887"/>
          </a:xfrm>
          <a:prstGeom prst="rect">
            <a:avLst/>
          </a:prstGeom>
          <a:noFill/>
        </p:spPr>
        <p:txBody>
          <a:bodyPr wrap="square" rtlCol="0">
            <a:spAutoFit/>
          </a:bodyPr>
          <a:lstStyle/>
          <a:p>
            <a:r>
              <a:rPr lang="en-US" sz="2200" b="1" dirty="0">
                <a:solidFill>
                  <a:srgbClr val="FF0000"/>
                </a:solidFill>
              </a:rPr>
              <a:t>E = 15 kV/cm</a:t>
            </a:r>
            <a:endParaRPr lang="en-CH" sz="2200" b="1" dirty="0">
              <a:solidFill>
                <a:srgbClr val="FF0000"/>
              </a:solidFill>
            </a:endParaRPr>
          </a:p>
        </p:txBody>
      </p:sp>
    </p:spTree>
    <p:extLst>
      <p:ext uri="{BB962C8B-B14F-4D97-AF65-F5344CB8AC3E}">
        <p14:creationId xmlns:p14="http://schemas.microsoft.com/office/powerpoint/2010/main" val="10648770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542692DE-264E-B1A8-8778-6B8B1082D7AB}"/>
              </a:ext>
            </a:extLst>
          </p:cNvPr>
          <p:cNvSpPr>
            <a:spLocks noGrp="1"/>
          </p:cNvSpPr>
          <p:nvPr>
            <p:ph type="dt" sz="half" idx="10"/>
          </p:nvPr>
        </p:nvSpPr>
        <p:spPr/>
        <p:txBody>
          <a:bodyPr/>
          <a:lstStyle/>
          <a:p>
            <a:r>
              <a:rPr lang="en-CH" dirty="0"/>
              <a:t>30/06/2022</a:t>
            </a:r>
          </a:p>
        </p:txBody>
      </p:sp>
      <p:sp>
        <p:nvSpPr>
          <p:cNvPr id="5" name="Footer Placeholder 4">
            <a:extLst>
              <a:ext uri="{FF2B5EF4-FFF2-40B4-BE49-F238E27FC236}">
                <a16:creationId xmlns:a16="http://schemas.microsoft.com/office/drawing/2014/main" id="{1BD95973-850B-CA38-A0E7-61EFC473E759}"/>
              </a:ext>
            </a:extLst>
          </p:cNvPr>
          <p:cNvSpPr>
            <a:spLocks noGrp="1"/>
          </p:cNvSpPr>
          <p:nvPr>
            <p:ph type="ftr" sz="quarter" idx="11"/>
          </p:nvPr>
        </p:nvSpPr>
        <p:spPr/>
        <p:txBody>
          <a:bodyPr/>
          <a:lstStyle/>
          <a:p>
            <a:r>
              <a:rPr lang="de-DE"/>
              <a:t>Anastasio Fratangelo - SPS 2022</a:t>
            </a:r>
            <a:endParaRPr lang="en-CH"/>
          </a:p>
        </p:txBody>
      </p:sp>
      <p:sp>
        <p:nvSpPr>
          <p:cNvPr id="6" name="Slide Number Placeholder 5">
            <a:extLst>
              <a:ext uri="{FF2B5EF4-FFF2-40B4-BE49-F238E27FC236}">
                <a16:creationId xmlns:a16="http://schemas.microsoft.com/office/drawing/2014/main" id="{292B9C24-9D92-C5B6-FFAF-1CD7BCCFD5DB}"/>
              </a:ext>
            </a:extLst>
          </p:cNvPr>
          <p:cNvSpPr>
            <a:spLocks noGrp="1"/>
          </p:cNvSpPr>
          <p:nvPr>
            <p:ph type="sldNum" sz="quarter" idx="12"/>
          </p:nvPr>
        </p:nvSpPr>
        <p:spPr/>
        <p:txBody>
          <a:bodyPr/>
          <a:lstStyle/>
          <a:p>
            <a:fld id="{75296900-6D4F-4D74-9CE0-C92A13E82878}" type="slidenum">
              <a:rPr lang="en-CH" smtClean="0"/>
              <a:t>9</a:t>
            </a:fld>
            <a:endParaRPr lang="en-CH"/>
          </a:p>
        </p:txBody>
      </p:sp>
      <p:sp>
        <p:nvSpPr>
          <p:cNvPr id="7" name="Title 2">
            <a:extLst>
              <a:ext uri="{FF2B5EF4-FFF2-40B4-BE49-F238E27FC236}">
                <a16:creationId xmlns:a16="http://schemas.microsoft.com/office/drawing/2014/main" id="{C1C011E0-D15C-568D-8450-F4F55171FA5D}"/>
              </a:ext>
            </a:extLst>
          </p:cNvPr>
          <p:cNvSpPr txBox="1">
            <a:spLocks/>
          </p:cNvSpPr>
          <p:nvPr/>
        </p:nvSpPr>
        <p:spPr>
          <a:xfrm>
            <a:off x="540040" y="330941"/>
            <a:ext cx="11045502" cy="700194"/>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4000" dirty="0">
                <a:latin typeface="Arial" panose="020B0604020202020204" pitchFamily="34" charset="0"/>
                <a:cs typeface="Arial" panose="020B0604020202020204" pitchFamily="34" charset="0"/>
              </a:rPr>
              <a:t>Cesium magnetometers</a:t>
            </a:r>
          </a:p>
        </p:txBody>
      </p:sp>
      <p:sp>
        <p:nvSpPr>
          <p:cNvPr id="8" name="TextBox 7">
            <a:extLst>
              <a:ext uri="{FF2B5EF4-FFF2-40B4-BE49-F238E27FC236}">
                <a16:creationId xmlns:a16="http://schemas.microsoft.com/office/drawing/2014/main" id="{D51392FB-8ED7-7E5A-4083-301042E37C77}"/>
              </a:ext>
            </a:extLst>
          </p:cNvPr>
          <p:cNvSpPr txBox="1"/>
          <p:nvPr/>
        </p:nvSpPr>
        <p:spPr>
          <a:xfrm>
            <a:off x="678730" y="1718165"/>
            <a:ext cx="4608568" cy="3477875"/>
          </a:xfrm>
          <a:prstGeom prst="rect">
            <a:avLst/>
          </a:prstGeom>
          <a:noFill/>
        </p:spPr>
        <p:txBody>
          <a:bodyPr wrap="square" rtlCol="0">
            <a:spAutoFit/>
          </a:bodyPr>
          <a:lstStyle/>
          <a:p>
            <a:r>
              <a:rPr lang="en-US" sz="2000" dirty="0">
                <a:cs typeface="Arial" panose="020B0604020202020204" pitchFamily="34" charset="0"/>
              </a:rPr>
              <a:t>The Cesium magnetometers for the magnetic field gradients calculation.</a:t>
            </a:r>
          </a:p>
          <a:p>
            <a:endParaRPr lang="en-US" sz="2000" dirty="0">
              <a:cs typeface="Arial" panose="020B0604020202020204" pitchFamily="34" charset="0"/>
            </a:endParaRPr>
          </a:p>
          <a:p>
            <a:pPr marL="742950" lvl="1" indent="-285750">
              <a:buFont typeface="Arial" panose="020B0604020202020204" pitchFamily="34" charset="0"/>
              <a:buChar char="•"/>
            </a:pPr>
            <a:r>
              <a:rPr lang="en-US" sz="2000" dirty="0">
                <a:cs typeface="Arial" panose="020B0604020202020204" pitchFamily="34" charset="0"/>
              </a:rPr>
              <a:t>Array of 112 Cs sensors</a:t>
            </a:r>
          </a:p>
          <a:p>
            <a:pPr lvl="1"/>
            <a:endParaRPr lang="en-US" sz="2000" dirty="0">
              <a:cs typeface="Arial" panose="020B0604020202020204" pitchFamily="34" charset="0"/>
            </a:endParaRPr>
          </a:p>
          <a:p>
            <a:pPr marL="742950" lvl="1" indent="-285750">
              <a:buFont typeface="Arial" panose="020B0604020202020204" pitchFamily="34" charset="0"/>
              <a:buChar char="•"/>
            </a:pPr>
            <a:r>
              <a:rPr lang="en-US" sz="2000" dirty="0">
                <a:cs typeface="Arial" panose="020B0604020202020204" pitchFamily="34" charset="0"/>
              </a:rPr>
              <a:t>Optical pumping of the Cs vapor</a:t>
            </a:r>
          </a:p>
          <a:p>
            <a:pPr lvl="1"/>
            <a:endParaRPr lang="en-US" sz="2000" dirty="0">
              <a:cs typeface="Arial" panose="020B0604020202020204" pitchFamily="34" charset="0"/>
            </a:endParaRPr>
          </a:p>
          <a:p>
            <a:pPr marL="742950" lvl="1" indent="-285750">
              <a:buFont typeface="Arial" panose="020B0604020202020204" pitchFamily="34" charset="0"/>
              <a:buChar char="•"/>
            </a:pPr>
            <a:r>
              <a:rPr lang="en-US" sz="2000" dirty="0">
                <a:cs typeface="Arial" panose="020B0604020202020204" pitchFamily="34" charset="0"/>
              </a:rPr>
              <a:t>Accuracy goal below 5 pT</a:t>
            </a:r>
          </a:p>
          <a:p>
            <a:pPr lvl="1"/>
            <a:endParaRPr lang="en-US" sz="2000" dirty="0">
              <a:cs typeface="Arial" panose="020B0604020202020204" pitchFamily="34" charset="0"/>
            </a:endParaRPr>
          </a:p>
          <a:p>
            <a:r>
              <a:rPr lang="en-US" sz="2000" dirty="0">
                <a:cs typeface="Arial" panose="020B0604020202020204" pitchFamily="34" charset="0"/>
              </a:rPr>
              <a:t>More information in </a:t>
            </a:r>
            <a:r>
              <a:rPr lang="en-US" sz="2000" b="1" dirty="0">
                <a:cs typeface="Arial" panose="020B0604020202020204" pitchFamily="34" charset="0"/>
              </a:rPr>
              <a:t>Victoria Kletzl’s talk</a:t>
            </a:r>
          </a:p>
          <a:p>
            <a:pPr marL="742950" lvl="1" indent="-285750">
              <a:buFont typeface="Arial" panose="020B0604020202020204" pitchFamily="34" charset="0"/>
              <a:buChar char="•"/>
            </a:pPr>
            <a:endParaRPr lang="en-US" sz="2000" dirty="0">
              <a:cs typeface="Arial" panose="020B0604020202020204" pitchFamily="34" charset="0"/>
            </a:endParaRPr>
          </a:p>
        </p:txBody>
      </p:sp>
      <p:grpSp>
        <p:nvGrpSpPr>
          <p:cNvPr id="14" name="Group 13">
            <a:extLst>
              <a:ext uri="{FF2B5EF4-FFF2-40B4-BE49-F238E27FC236}">
                <a16:creationId xmlns:a16="http://schemas.microsoft.com/office/drawing/2014/main" id="{079BB4B6-5958-B8CA-ADFA-E892DF0A1354}"/>
              </a:ext>
            </a:extLst>
          </p:cNvPr>
          <p:cNvGrpSpPr/>
          <p:nvPr/>
        </p:nvGrpSpPr>
        <p:grpSpPr>
          <a:xfrm>
            <a:off x="5054320" y="1548582"/>
            <a:ext cx="7137679" cy="3728778"/>
            <a:chOff x="4904518" y="1580640"/>
            <a:chExt cx="7073681" cy="3696719"/>
          </a:xfrm>
        </p:grpSpPr>
        <p:grpSp>
          <p:nvGrpSpPr>
            <p:cNvPr id="13" name="Group 12">
              <a:extLst>
                <a:ext uri="{FF2B5EF4-FFF2-40B4-BE49-F238E27FC236}">
                  <a16:creationId xmlns:a16="http://schemas.microsoft.com/office/drawing/2014/main" id="{A3464C6F-3A70-7F2F-56C5-B53D2DF788CD}"/>
                </a:ext>
              </a:extLst>
            </p:cNvPr>
            <p:cNvGrpSpPr/>
            <p:nvPr/>
          </p:nvGrpSpPr>
          <p:grpSpPr>
            <a:xfrm>
              <a:off x="4904518" y="1580640"/>
              <a:ext cx="7073681" cy="3696719"/>
              <a:chOff x="4904518" y="1580640"/>
              <a:chExt cx="7073681" cy="3696719"/>
            </a:xfrm>
          </p:grpSpPr>
          <p:pic>
            <p:nvPicPr>
              <p:cNvPr id="10" name="Picture 9" descr="Diagram&#10;&#10;Description automatically generated">
                <a:extLst>
                  <a:ext uri="{FF2B5EF4-FFF2-40B4-BE49-F238E27FC236}">
                    <a16:creationId xmlns:a16="http://schemas.microsoft.com/office/drawing/2014/main" id="{8CFC1852-4901-1457-1D32-B3D0180263C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04518" y="1580640"/>
                <a:ext cx="7073681" cy="3696719"/>
              </a:xfrm>
              <a:prstGeom prst="rect">
                <a:avLst/>
              </a:prstGeom>
            </p:spPr>
          </p:pic>
          <p:sp>
            <p:nvSpPr>
              <p:cNvPr id="2" name="Rectangle 1">
                <a:extLst>
                  <a:ext uri="{FF2B5EF4-FFF2-40B4-BE49-F238E27FC236}">
                    <a16:creationId xmlns:a16="http://schemas.microsoft.com/office/drawing/2014/main" id="{8EEE648C-F2DD-B574-28DE-FF7CB5CCD965}"/>
                  </a:ext>
                </a:extLst>
              </p:cNvPr>
              <p:cNvSpPr/>
              <p:nvPr/>
            </p:nvSpPr>
            <p:spPr>
              <a:xfrm>
                <a:off x="4904518" y="2424518"/>
                <a:ext cx="7073681" cy="2342823"/>
              </a:xfrm>
              <a:prstGeom prst="rect">
                <a:avLst/>
              </a:prstGeom>
              <a:solidFill>
                <a:schemeClr val="bg1">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grpSp>
        <p:cxnSp>
          <p:nvCxnSpPr>
            <p:cNvPr id="12" name="Straight Connector 11">
              <a:extLst>
                <a:ext uri="{FF2B5EF4-FFF2-40B4-BE49-F238E27FC236}">
                  <a16:creationId xmlns:a16="http://schemas.microsoft.com/office/drawing/2014/main" id="{767CCFD4-3568-1348-4EDE-5007B5FEB618}"/>
                </a:ext>
              </a:extLst>
            </p:cNvPr>
            <p:cNvCxnSpPr/>
            <p:nvPr/>
          </p:nvCxnSpPr>
          <p:spPr>
            <a:xfrm flipH="1">
              <a:off x="8466386" y="2126343"/>
              <a:ext cx="1494971" cy="2844800"/>
            </a:xfrm>
            <a:prstGeom prst="line">
              <a:avLst/>
            </a:prstGeom>
            <a:ln w="9525">
              <a:solidFill>
                <a:schemeClr val="tx1"/>
              </a:solidFill>
              <a:tailEnd type="ova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86750904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3475</TotalTime>
  <Words>1573</Words>
  <Application>Microsoft Office PowerPoint</Application>
  <PresentationFormat>Widescreen</PresentationFormat>
  <Paragraphs>317</Paragraphs>
  <Slides>27</Slides>
  <Notes>18</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27</vt:i4>
      </vt:variant>
    </vt:vector>
  </HeadingPairs>
  <TitlesOfParts>
    <vt:vector size="33" baseType="lpstr">
      <vt:lpstr>Aileron SemiBold</vt:lpstr>
      <vt:lpstr>Arial</vt:lpstr>
      <vt:lpstr>Calibri</vt:lpstr>
      <vt:lpstr>Calibri Light</vt:lpstr>
      <vt:lpstr>Cambria Math</vt:lpstr>
      <vt:lpstr>Office Theme</vt:lpstr>
      <vt:lpstr>PowerPoint Presentation</vt:lpstr>
      <vt:lpstr>Why measure the neutron Electric Dipole Moment?</vt:lpstr>
      <vt:lpstr>State of the art</vt:lpstr>
      <vt:lpstr>Ramsey’s technique</vt:lpstr>
      <vt:lpstr>Ramsey signal</vt:lpstr>
      <vt:lpstr>Experimental apparatus</vt:lpstr>
      <vt:lpstr>Magnetic shielding</vt:lpstr>
      <vt:lpstr>Precession chambers</vt:lpstr>
      <vt:lpstr>PowerPoint Presentation</vt:lpstr>
      <vt:lpstr>PowerPoint Presentation</vt:lpstr>
      <vt:lpstr>PowerPoint Presentation</vt:lpstr>
      <vt:lpstr>PowerPoint Presentation</vt:lpstr>
      <vt:lpstr>PowerPoint Presentation</vt:lpstr>
      <vt:lpstr>BACK UP SLIDES</vt:lpstr>
      <vt:lpstr>Precession chambers</vt:lpstr>
      <vt:lpstr>PowerPoint Presentation</vt:lpstr>
      <vt:lpstr>Measurement schematic</vt:lpstr>
      <vt:lpstr>PowerPoint Presentation</vt:lpstr>
      <vt:lpstr>Vacuum vessel</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How to measure the neutron EDM?</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Fratangelo, Anastasio (LHEP)</dc:creator>
  <cp:lastModifiedBy>Fratangelo, Anastasio (LHEP)</cp:lastModifiedBy>
  <cp:revision>94</cp:revision>
  <dcterms:created xsi:type="dcterms:W3CDTF">2022-05-28T06:10:53Z</dcterms:created>
  <dcterms:modified xsi:type="dcterms:W3CDTF">2022-06-30T10:06:12Z</dcterms:modified>
</cp:coreProperties>
</file>