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7"/>
  </p:notesMasterIdLst>
  <p:sldIdLst>
    <p:sldId id="280" r:id="rId2"/>
    <p:sldId id="281" r:id="rId3"/>
    <p:sldId id="282" r:id="rId4"/>
    <p:sldId id="279" r:id="rId5"/>
    <p:sldId id="263" r:id="rId6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865"/>
    <p:restoredTop sz="96327"/>
  </p:normalViewPr>
  <p:slideViewPr>
    <p:cSldViewPr snapToGrid="0" snapToObjects="1">
      <p:cViewPr>
        <p:scale>
          <a:sx n="140" d="100"/>
          <a:sy n="140" d="100"/>
        </p:scale>
        <p:origin x="1160" y="4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K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51FA0B9-F0EF-4741-8AB5-D518D959AEB9}" type="datetimeFigureOut">
              <a:rPr lang="en-KR" smtClean="0"/>
              <a:t>2022/01/26</a:t>
            </a:fld>
            <a:endParaRPr lang="en-K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K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K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0283B06-AE4E-B944-878E-212758AF2AC0}" type="slidenum">
              <a:rPr lang="en-KR" smtClean="0"/>
              <a:t>‹#›</a:t>
            </a:fld>
            <a:endParaRPr lang="en-KR"/>
          </a:p>
        </p:txBody>
      </p:sp>
    </p:spTree>
    <p:extLst>
      <p:ext uri="{BB962C8B-B14F-4D97-AF65-F5344CB8AC3E}">
        <p14:creationId xmlns:p14="http://schemas.microsoft.com/office/powerpoint/2010/main" val="3667146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31325" y="3135143"/>
            <a:ext cx="8729345" cy="771899"/>
          </a:xfrm>
        </p:spPr>
        <p:txBody>
          <a:bodyPr anchor="b">
            <a:normAutofit/>
          </a:bodyPr>
          <a:lstStyle>
            <a:lvl1pPr algn="ctr">
              <a:defRPr sz="4000" b="1"/>
            </a:lvl1pPr>
          </a:lstStyle>
          <a:p>
            <a:r>
              <a:rPr lang="en-GB" altLang="ko-KR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0162" y="3934650"/>
            <a:ext cx="7031670" cy="48495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altLang="ko-KR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608145" y="4754331"/>
            <a:ext cx="975707" cy="233584"/>
          </a:xfrm>
        </p:spPr>
        <p:txBody>
          <a:bodyPr/>
          <a:lstStyle>
            <a:lvl1pPr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kumimoji="1" lang="en-US" altLang="ko-KR"/>
              <a:t>2021. 11. 25.</a:t>
            </a:r>
            <a:endParaRPr kumimoji="1"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250504" y="4504142"/>
            <a:ext cx="3690985" cy="171495"/>
          </a:xfrm>
        </p:spPr>
        <p:txBody>
          <a:bodyPr/>
          <a:lstStyle>
            <a:lvl1pPr algn="ctr"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kumimoji="1" lang="en-US" altLang="ko-KR"/>
              <a:t>SQM2022 LOC Meeting</a:t>
            </a:r>
            <a:endParaRPr kumimoji="1" lang="ko-KR" altLang="en-US" dirty="0"/>
          </a:p>
        </p:txBody>
      </p:sp>
      <p:pic>
        <p:nvPicPr>
          <p:cNvPr id="8" name="그래픽 7" descr="가로 막대형 차트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169613" y="1445233"/>
            <a:ext cx="1852772" cy="185277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en-GB" altLang="ko-KR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066830"/>
            <a:ext cx="10515600" cy="5476938"/>
          </a:xfrm>
        </p:spPr>
        <p:txBody>
          <a:bodyPr/>
          <a:lstStyle>
            <a:lvl1pPr>
              <a:lnSpc>
                <a:spcPct val="100000"/>
              </a:lnSpc>
              <a:defRPr b="1"/>
            </a:lvl1pPr>
            <a:lvl2pPr>
              <a:lnSpc>
                <a:spcPct val="100000"/>
              </a:lnSpc>
              <a:defRPr/>
            </a:lvl2pPr>
            <a:lvl3pPr>
              <a:lnSpc>
                <a:spcPct val="100000"/>
              </a:lnSpc>
              <a:defRPr/>
            </a:lvl3pPr>
            <a:lvl4pPr>
              <a:lnSpc>
                <a:spcPct val="100000"/>
              </a:lnSpc>
              <a:defRPr/>
            </a:lvl4pPr>
            <a:lvl5pPr>
              <a:lnSpc>
                <a:spcPct val="100000"/>
              </a:lnSpc>
              <a:defRPr/>
            </a:lvl5pPr>
          </a:lstStyle>
          <a:p>
            <a:pPr lvl="0"/>
            <a:r>
              <a:rPr lang="en-GB" altLang="ko-KR"/>
              <a:t>Click to edit Master text styles</a:t>
            </a:r>
          </a:p>
          <a:p>
            <a:pPr lvl="1"/>
            <a:r>
              <a:rPr lang="en-GB" altLang="ko-KR"/>
              <a:t>Second level</a:t>
            </a:r>
          </a:p>
          <a:p>
            <a:pPr lvl="2"/>
            <a:r>
              <a:rPr lang="en-GB" altLang="ko-KR"/>
              <a:t>Third level</a:t>
            </a:r>
          </a:p>
          <a:p>
            <a:pPr lvl="3"/>
            <a:r>
              <a:rPr lang="en-GB" altLang="ko-KR"/>
              <a:t>Fourth level</a:t>
            </a:r>
          </a:p>
          <a:p>
            <a:pPr lvl="4"/>
            <a:r>
              <a:rPr lang="en-GB" altLang="ko-KR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543768"/>
            <a:ext cx="2743200" cy="177707"/>
          </a:xfrm>
        </p:spPr>
        <p:txBody>
          <a:bodyPr/>
          <a:lstStyle>
            <a:lvl1pPr>
              <a:defRPr sz="1100"/>
            </a:lvl1pPr>
          </a:lstStyle>
          <a:p>
            <a:r>
              <a:rPr kumimoji="1" lang="en-US" altLang="ko-KR"/>
              <a:t>2021. 11. 25.</a:t>
            </a:r>
            <a:endParaRPr kumimoji="1" lang="ko-KR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543768"/>
            <a:ext cx="4114800" cy="177707"/>
          </a:xfrm>
        </p:spPr>
        <p:txBody>
          <a:bodyPr/>
          <a:lstStyle>
            <a:lvl1pPr>
              <a:defRPr sz="1100"/>
            </a:lvl1pPr>
          </a:lstStyle>
          <a:p>
            <a:r>
              <a:rPr kumimoji="1" lang="en-US" altLang="ko-KR" dirty="0"/>
              <a:t>SQM2022 LOC Meeting</a:t>
            </a:r>
            <a:endParaRPr kumimoji="1" lang="ko-KR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543768"/>
            <a:ext cx="2743200" cy="177707"/>
          </a:xfrm>
        </p:spPr>
        <p:txBody>
          <a:bodyPr/>
          <a:lstStyle>
            <a:lvl1pPr>
              <a:defRPr sz="1100"/>
            </a:lvl1pPr>
          </a:lstStyle>
          <a:p>
            <a:fld id="{0A78DAB5-C89A-CE4D-8279-D4ED139171C4}" type="slidenum">
              <a:rPr kumimoji="1" lang="ko-KR" altLang="en-US" smtClean="0"/>
              <a:t>‹#›</a:t>
            </a:fld>
            <a:endParaRPr kumimoji="1" lang="ko-KR" altLang="en-US"/>
          </a:p>
        </p:txBody>
      </p:sp>
      <p:cxnSp>
        <p:nvCxnSpPr>
          <p:cNvPr id="10" name="직선 연결선 9"/>
          <p:cNvCxnSpPr>
            <a:cxnSpLocks/>
          </p:cNvCxnSpPr>
          <p:nvPr/>
        </p:nvCxnSpPr>
        <p:spPr>
          <a:xfrm>
            <a:off x="838200" y="618681"/>
            <a:ext cx="9312668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텍스트 개체 틀 11"/>
          <p:cNvSpPr>
            <a:spLocks noGrp="1"/>
          </p:cNvSpPr>
          <p:nvPr>
            <p:ph type="body" sz="quarter" idx="13" hasCustomPrompt="1"/>
          </p:nvPr>
        </p:nvSpPr>
        <p:spPr>
          <a:xfrm>
            <a:off x="838200" y="627810"/>
            <a:ext cx="9261475" cy="333375"/>
          </a:xfrm>
        </p:spPr>
        <p:txBody>
          <a:bodyPr/>
          <a:lstStyle>
            <a:lvl1pPr marL="0" indent="0">
              <a:buNone/>
              <a:defRPr b="1"/>
            </a:lvl1pPr>
          </a:lstStyle>
          <a:p>
            <a:pPr lvl="0"/>
            <a:r>
              <a:rPr lang="ko-KR" altLang="en-US" dirty="0"/>
              <a:t>서브 제목 입력</a:t>
            </a:r>
          </a:p>
        </p:txBody>
      </p:sp>
      <p:pic>
        <p:nvPicPr>
          <p:cNvPr id="13" name="Picture 4">
            <a:extLst>
              <a:ext uri="{FF2B5EF4-FFF2-40B4-BE49-F238E27FC236}">
                <a16:creationId xmlns:a16="http://schemas.microsoft.com/office/drawing/2014/main" id="{092BC920-3E30-6B45-A866-C12D01691E30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077" t="18764" r="12208" b="19389"/>
          <a:stretch/>
        </p:blipFill>
        <p:spPr bwMode="auto">
          <a:xfrm>
            <a:off x="10377266" y="0"/>
            <a:ext cx="1814734" cy="8730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 altLang="ko-KR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altLang="ko-KR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en-GB" altLang="ko-KR"/>
              <a:t>Click to edit Master title style</a:t>
            </a:r>
            <a:endParaRPr lang="en-US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543768"/>
            <a:ext cx="2743200" cy="177707"/>
          </a:xfrm>
        </p:spPr>
        <p:txBody>
          <a:bodyPr/>
          <a:lstStyle>
            <a:lvl1pPr>
              <a:defRPr sz="1100"/>
            </a:lvl1pPr>
          </a:lstStyle>
          <a:p>
            <a:r>
              <a:rPr kumimoji="1" lang="en-US" altLang="ko-KR"/>
              <a:t>2021. 11. 25.</a:t>
            </a:r>
            <a:endParaRPr kumimoji="1" lang="ko-KR" alt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543768"/>
            <a:ext cx="4114800" cy="177707"/>
          </a:xfrm>
        </p:spPr>
        <p:txBody>
          <a:bodyPr/>
          <a:lstStyle>
            <a:lvl1pPr>
              <a:defRPr sz="1100"/>
            </a:lvl1pPr>
          </a:lstStyle>
          <a:p>
            <a:r>
              <a:rPr kumimoji="1" lang="en-US" altLang="ko-KR" dirty="0"/>
              <a:t>SQM2022 LOC Meeting</a:t>
            </a:r>
            <a:endParaRPr kumimoji="1" lang="ko-KR" altLang="en-US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543768"/>
            <a:ext cx="2743200" cy="177707"/>
          </a:xfrm>
        </p:spPr>
        <p:txBody>
          <a:bodyPr/>
          <a:lstStyle>
            <a:lvl1pPr>
              <a:defRPr sz="1100"/>
            </a:lvl1pPr>
          </a:lstStyle>
          <a:p>
            <a:fld id="{0A78DAB5-C89A-CE4D-8279-D4ED139171C4}" type="slidenum">
              <a:rPr kumimoji="1" lang="ko-KR" altLang="en-US" smtClean="0"/>
              <a:t>‹#›</a:t>
            </a:fld>
            <a:endParaRPr kumimoji="1" lang="ko-KR" altLang="en-US"/>
          </a:p>
        </p:txBody>
      </p:sp>
      <p:cxnSp>
        <p:nvCxnSpPr>
          <p:cNvPr id="15" name="직선 연결선 14"/>
          <p:cNvCxnSpPr>
            <a:cxnSpLocks/>
          </p:cNvCxnSpPr>
          <p:nvPr/>
        </p:nvCxnSpPr>
        <p:spPr>
          <a:xfrm>
            <a:off x="838200" y="618681"/>
            <a:ext cx="9312668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텍스트 개체 틀 11"/>
          <p:cNvSpPr>
            <a:spLocks noGrp="1"/>
          </p:cNvSpPr>
          <p:nvPr>
            <p:ph type="body" sz="quarter" idx="13" hasCustomPrompt="1"/>
          </p:nvPr>
        </p:nvSpPr>
        <p:spPr>
          <a:xfrm>
            <a:off x="838200" y="627810"/>
            <a:ext cx="9261475" cy="333375"/>
          </a:xfrm>
        </p:spPr>
        <p:txBody>
          <a:bodyPr/>
          <a:lstStyle>
            <a:lvl1pPr marL="0" indent="0">
              <a:buNone/>
              <a:defRPr b="1"/>
            </a:lvl1pPr>
          </a:lstStyle>
          <a:p>
            <a:pPr lvl="0"/>
            <a:r>
              <a:rPr lang="ko-KR" altLang="en-US" dirty="0"/>
              <a:t>서브 제목 입력</a:t>
            </a:r>
          </a:p>
        </p:txBody>
      </p:sp>
      <p:pic>
        <p:nvPicPr>
          <p:cNvPr id="11" name="Picture 4">
            <a:extLst>
              <a:ext uri="{FF2B5EF4-FFF2-40B4-BE49-F238E27FC236}">
                <a16:creationId xmlns:a16="http://schemas.microsoft.com/office/drawing/2014/main" id="{B8C60DD8-D726-A146-8D2D-9875842130C7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077" t="18764" r="12208" b="19389"/>
          <a:stretch/>
        </p:blipFill>
        <p:spPr bwMode="auto">
          <a:xfrm>
            <a:off x="10377266" y="0"/>
            <a:ext cx="1814734" cy="8730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543768"/>
            <a:ext cx="2743200" cy="177707"/>
          </a:xfrm>
        </p:spPr>
        <p:txBody>
          <a:bodyPr/>
          <a:lstStyle>
            <a:lvl1pPr>
              <a:defRPr sz="1100"/>
            </a:lvl1pPr>
          </a:lstStyle>
          <a:p>
            <a:r>
              <a:rPr kumimoji="1" lang="en-US" altLang="ko-KR"/>
              <a:t>2021. 11. 25.</a:t>
            </a:r>
            <a:endParaRPr kumimoji="1" lang="ko-KR" alt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543768"/>
            <a:ext cx="4114800" cy="177707"/>
          </a:xfrm>
        </p:spPr>
        <p:txBody>
          <a:bodyPr/>
          <a:lstStyle>
            <a:lvl1pPr>
              <a:defRPr sz="1100"/>
            </a:lvl1pPr>
          </a:lstStyle>
          <a:p>
            <a:r>
              <a:rPr kumimoji="1" lang="en-US" altLang="ko-KR" dirty="0"/>
              <a:t>SQM2022 LOC Meeting</a:t>
            </a:r>
            <a:endParaRPr kumimoji="1" lang="ko-KR" alt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543768"/>
            <a:ext cx="2743200" cy="177707"/>
          </a:xfrm>
        </p:spPr>
        <p:txBody>
          <a:bodyPr/>
          <a:lstStyle>
            <a:lvl1pPr>
              <a:defRPr sz="1100"/>
            </a:lvl1pPr>
          </a:lstStyle>
          <a:p>
            <a:fld id="{0A78DAB5-C89A-CE4D-8279-D4ED139171C4}" type="slidenum">
              <a:rPr kumimoji="1" lang="ko-KR" altLang="en-US" smtClean="0"/>
              <a:t>‹#›</a:t>
            </a:fld>
            <a:endParaRPr kumimoji="1"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99821"/>
            <a:ext cx="9260695" cy="4761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dirty="0"/>
              <a:t>마스터 제목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515438"/>
            <a:ext cx="10515600" cy="46615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dirty="0"/>
              <a:t>마스터 텍스트 스타일 편집</a:t>
            </a:r>
          </a:p>
          <a:p>
            <a:pPr lvl="1"/>
            <a:r>
              <a:rPr lang="ko-KR" altLang="en-US" dirty="0"/>
              <a:t>둘째 수준</a:t>
            </a:r>
          </a:p>
          <a:p>
            <a:pPr lvl="2"/>
            <a:r>
              <a:rPr lang="ko-KR" altLang="en-US" dirty="0"/>
              <a:t>셋째 수준</a:t>
            </a:r>
          </a:p>
          <a:p>
            <a:pPr lvl="3"/>
            <a:r>
              <a:rPr lang="ko-KR" altLang="en-US" dirty="0"/>
              <a:t>넷째 수준</a:t>
            </a:r>
          </a:p>
          <a:p>
            <a:pPr lvl="4"/>
            <a:r>
              <a:rPr lang="ko-KR" altLang="en-US" dirty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kumimoji="1" lang="en-US" altLang="ko-KR"/>
              <a:t>2021. 11. 25.</a:t>
            </a:r>
            <a:endParaRPr kumimoji="1" lang="ko-KR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kumimoji="1" lang="en-US" altLang="ko-KR"/>
              <a:t>SQM2022 LOC Meeting</a:t>
            </a:r>
            <a:endParaRPr kumimoji="1"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78DAB5-C89A-CE4D-8279-D4ED139171C4}" type="slidenum">
              <a:rPr kumimoji="1" lang="ko-KR" altLang="en-US" smtClean="0"/>
              <a:t>‹#›</a:t>
            </a:fld>
            <a:endParaRPr kumimoji="1" lang="ko-KR" altLang="en-US"/>
          </a:p>
        </p:txBody>
      </p:sp>
    </p:spTree>
    <p:extLst>
      <p:ext uri="{BB962C8B-B14F-4D97-AF65-F5344CB8AC3E}">
        <p14:creationId xmlns:p14="http://schemas.microsoft.com/office/powerpoint/2010/main" val="694647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hf sldNum="0" hdr="0"/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378784-F674-EA46-A449-7A29EAC22E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ko-KR" altLang="en-US" dirty="0"/>
              <a:t>예산 및 회계</a:t>
            </a:r>
            <a:endParaRPr lang="en-CH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4930F9C3-BD79-144A-8B34-177DD9FD709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23962" y="659929"/>
            <a:ext cx="9261475" cy="333375"/>
          </a:xfrm>
        </p:spPr>
        <p:txBody>
          <a:bodyPr/>
          <a:lstStyle/>
          <a:p>
            <a:r>
              <a:rPr lang="ko-KR" altLang="en-US" dirty="0"/>
              <a:t>예산 산정</a:t>
            </a:r>
            <a:r>
              <a:rPr lang="en-US" altLang="ko-KR" dirty="0"/>
              <a:t>:  (</a:t>
            </a:r>
            <a:r>
              <a:rPr lang="ko-KR" altLang="en-US" dirty="0"/>
              <a:t>등록비</a:t>
            </a:r>
            <a:r>
              <a:rPr lang="en-US" altLang="ko-KR" dirty="0"/>
              <a:t>:</a:t>
            </a:r>
            <a:r>
              <a:rPr lang="ko-KR" altLang="en-US" dirty="0"/>
              <a:t> ₩</a:t>
            </a:r>
            <a:r>
              <a:rPr lang="en-US" altLang="ko-KR" dirty="0"/>
              <a:t>650,000,</a:t>
            </a:r>
            <a:r>
              <a:rPr lang="ko-KR" altLang="en-US" dirty="0"/>
              <a:t> </a:t>
            </a:r>
            <a:r>
              <a:rPr lang="en-US" altLang="ko-KR" dirty="0"/>
              <a:t>$550,</a:t>
            </a:r>
            <a:r>
              <a:rPr lang="ko-KR" altLang="en-US" dirty="0"/>
              <a:t>  </a:t>
            </a:r>
            <a:r>
              <a:rPr lang="en-FR" dirty="0">
                <a:latin typeface="Arial" panose="020B0604020202020204" pitchFamily="34" charset="0"/>
              </a:rPr>
              <a:t>€500</a:t>
            </a:r>
            <a:r>
              <a:rPr lang="en-US" altLang="ko-KR" dirty="0"/>
              <a:t>)</a:t>
            </a:r>
          </a:p>
          <a:p>
            <a:endParaRPr lang="en-US" altLang="ko-KR" dirty="0"/>
          </a:p>
          <a:p>
            <a:endParaRPr lang="en-CH"/>
          </a:p>
        </p:txBody>
      </p:sp>
      <p:graphicFrame>
        <p:nvGraphicFramePr>
          <p:cNvPr id="25" name="Table 24">
            <a:extLst>
              <a:ext uri="{FF2B5EF4-FFF2-40B4-BE49-F238E27FC236}">
                <a16:creationId xmlns:a16="http://schemas.microsoft.com/office/drawing/2014/main" id="{89AE92E7-66D4-764F-9F89-FA0A4406E97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59473859"/>
              </p:ext>
            </p:extLst>
          </p:nvPr>
        </p:nvGraphicFramePr>
        <p:xfrm>
          <a:off x="4224429" y="4318116"/>
          <a:ext cx="2215319" cy="756804"/>
        </p:xfrm>
        <a:graphic>
          <a:graphicData uri="http://schemas.openxmlformats.org/drawingml/2006/table">
            <a:tbl>
              <a:tblPr/>
              <a:tblGrid>
                <a:gridCol w="850905">
                  <a:extLst>
                    <a:ext uri="{9D8B030D-6E8A-4147-A177-3AD203B41FA5}">
                      <a16:colId xmlns:a16="http://schemas.microsoft.com/office/drawing/2014/main" val="2397673112"/>
                    </a:ext>
                  </a:extLst>
                </a:gridCol>
                <a:gridCol w="654229">
                  <a:extLst>
                    <a:ext uri="{9D8B030D-6E8A-4147-A177-3AD203B41FA5}">
                      <a16:colId xmlns:a16="http://schemas.microsoft.com/office/drawing/2014/main" val="2556714626"/>
                    </a:ext>
                  </a:extLst>
                </a:gridCol>
                <a:gridCol w="710185">
                  <a:extLst>
                    <a:ext uri="{9D8B030D-6E8A-4147-A177-3AD203B41FA5}">
                      <a16:colId xmlns:a16="http://schemas.microsoft.com/office/drawing/2014/main" val="1589598485"/>
                    </a:ext>
                  </a:extLst>
                </a:gridCol>
              </a:tblGrid>
              <a:tr h="378402">
                <a:tc rowSpan="2">
                  <a:txBody>
                    <a:bodyPr/>
                    <a:lstStyle/>
                    <a:p>
                      <a:pPr algn="ctr" fontAlgn="b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수수료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이니시스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F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3,50%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96934107"/>
                  </a:ext>
                </a:extLst>
              </a:tr>
              <a:tr h="378402">
                <a:tc vMerge="1">
                  <a:txBody>
                    <a:bodyPr/>
                    <a:lstStyle/>
                    <a:p>
                      <a:pPr algn="l" fontAlgn="b"/>
                      <a:r>
                        <a:rPr lang="en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에스크로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F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4,40%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8319951"/>
                  </a:ext>
                </a:extLst>
              </a:tr>
            </a:tbl>
          </a:graphicData>
        </a:graphic>
      </p:graphicFrame>
      <p:graphicFrame>
        <p:nvGraphicFramePr>
          <p:cNvPr id="26" name="Table 25">
            <a:extLst>
              <a:ext uri="{FF2B5EF4-FFF2-40B4-BE49-F238E27FC236}">
                <a16:creationId xmlns:a16="http://schemas.microsoft.com/office/drawing/2014/main" id="{0FE9747C-88CD-724A-9820-CB0348E9A7A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86188504"/>
              </p:ext>
            </p:extLst>
          </p:nvPr>
        </p:nvGraphicFramePr>
        <p:xfrm>
          <a:off x="4232583" y="3461161"/>
          <a:ext cx="2215319" cy="786223"/>
        </p:xfrm>
        <a:graphic>
          <a:graphicData uri="http://schemas.openxmlformats.org/drawingml/2006/table">
            <a:tbl>
              <a:tblPr/>
              <a:tblGrid>
                <a:gridCol w="2215319">
                  <a:extLst>
                    <a:ext uri="{9D8B030D-6E8A-4147-A177-3AD203B41FA5}">
                      <a16:colId xmlns:a16="http://schemas.microsoft.com/office/drawing/2014/main" val="553813526"/>
                    </a:ext>
                  </a:extLst>
                </a:gridCol>
              </a:tblGrid>
              <a:tr h="505429">
                <a:tc>
                  <a:txBody>
                    <a:bodyPr/>
                    <a:lstStyle/>
                    <a:p>
                      <a:pPr rtl="0" fontAlgn="ctr"/>
                      <a:r>
                        <a:rPr lang="ko-KR" altLang="en-US" sz="1000" dirty="0">
                          <a:effectLst/>
                        </a:rPr>
                        <a:t>현재</a:t>
                      </a:r>
                      <a:r>
                        <a:rPr lang="en-US" altLang="ko-KR" sz="1000" dirty="0">
                          <a:effectLst/>
                        </a:rPr>
                        <a:t> </a:t>
                      </a:r>
                      <a:r>
                        <a:rPr lang="ko-KR" altLang="en-US" sz="1000" dirty="0" err="1">
                          <a:effectLst/>
                        </a:rPr>
                        <a:t>스폰서십의</a:t>
                      </a:r>
                      <a:r>
                        <a:rPr lang="ko-KR" altLang="en-US" sz="1000" dirty="0">
                          <a:effectLst/>
                        </a:rPr>
                        <a:t> </a:t>
                      </a:r>
                      <a:r>
                        <a:rPr lang="en-US" altLang="ko-KR" sz="1000" dirty="0">
                          <a:effectLst/>
                        </a:rPr>
                        <a:t>Young scientists </a:t>
                      </a:r>
                      <a:r>
                        <a:rPr lang="ko-KR" altLang="en-US" sz="1000" dirty="0">
                          <a:effectLst/>
                        </a:rPr>
                        <a:t>강제</a:t>
                      </a:r>
                      <a:r>
                        <a:rPr lang="en-US" altLang="ko-KR" sz="1000" dirty="0">
                          <a:effectLst/>
                        </a:rPr>
                        <a:t> </a:t>
                      </a:r>
                      <a:r>
                        <a:rPr lang="ko-KR" altLang="en-US" sz="1000" dirty="0" err="1">
                          <a:effectLst/>
                        </a:rPr>
                        <a:t>집행총액</a:t>
                      </a:r>
                      <a:endParaRPr lang="ko-KR" altLang="en-US" sz="1000" dirty="0">
                        <a:effectLst/>
                      </a:endParaRPr>
                    </a:p>
                  </a:txBody>
                  <a:tcPr marL="28575" marR="28575" marT="19050" marB="1905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27381408"/>
                  </a:ext>
                </a:extLst>
              </a:tr>
              <a:tr h="280794">
                <a:tc>
                  <a:txBody>
                    <a:bodyPr/>
                    <a:lstStyle/>
                    <a:p>
                      <a:pPr algn="r" rtl="0" fontAlgn="ctr"/>
                      <a:r>
                        <a:rPr lang="en-FR" sz="1000" dirty="0">
                          <a:effectLst/>
                        </a:rPr>
                        <a:t>₩10,446,966</a:t>
                      </a:r>
                    </a:p>
                  </a:txBody>
                  <a:tcPr marL="28575" marR="28575" marT="19050" marB="1905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E1C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06943606"/>
                  </a:ext>
                </a:extLst>
              </a:tr>
            </a:tbl>
          </a:graphicData>
        </a:graphic>
      </p:graphicFrame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2F5A1460-DE86-3D4C-834A-FD039CF296B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46273926"/>
              </p:ext>
            </p:extLst>
          </p:nvPr>
        </p:nvGraphicFramePr>
        <p:xfrm>
          <a:off x="332116" y="3461161"/>
          <a:ext cx="3802564" cy="1670976"/>
        </p:xfrm>
        <a:graphic>
          <a:graphicData uri="http://schemas.openxmlformats.org/drawingml/2006/table">
            <a:tbl>
              <a:tblPr/>
              <a:tblGrid>
                <a:gridCol w="950641">
                  <a:extLst>
                    <a:ext uri="{9D8B030D-6E8A-4147-A177-3AD203B41FA5}">
                      <a16:colId xmlns:a16="http://schemas.microsoft.com/office/drawing/2014/main" val="4118373916"/>
                    </a:ext>
                  </a:extLst>
                </a:gridCol>
                <a:gridCol w="950641">
                  <a:extLst>
                    <a:ext uri="{9D8B030D-6E8A-4147-A177-3AD203B41FA5}">
                      <a16:colId xmlns:a16="http://schemas.microsoft.com/office/drawing/2014/main" val="751445138"/>
                    </a:ext>
                  </a:extLst>
                </a:gridCol>
                <a:gridCol w="950641">
                  <a:extLst>
                    <a:ext uri="{9D8B030D-6E8A-4147-A177-3AD203B41FA5}">
                      <a16:colId xmlns:a16="http://schemas.microsoft.com/office/drawing/2014/main" val="1197829058"/>
                    </a:ext>
                  </a:extLst>
                </a:gridCol>
                <a:gridCol w="950641">
                  <a:extLst>
                    <a:ext uri="{9D8B030D-6E8A-4147-A177-3AD203B41FA5}">
                      <a16:colId xmlns:a16="http://schemas.microsoft.com/office/drawing/2014/main" val="1080814111"/>
                    </a:ext>
                  </a:extLst>
                </a:gridCol>
              </a:tblGrid>
              <a:tr h="139916">
                <a:tc rowSpan="4"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1">
                          <a:effectLst/>
                        </a:rPr>
                        <a:t>등록인원</a:t>
                      </a:r>
                    </a:p>
                  </a:txBody>
                  <a:tcPr marL="21008" marR="21008" marT="14005" marB="14005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FR" sz="800" b="1">
                        <a:effectLst/>
                      </a:endParaRPr>
                    </a:p>
                  </a:txBody>
                  <a:tcPr marL="21008" marR="21008" marT="14005" marB="1400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800" b="1">
                          <a:effectLst/>
                        </a:rPr>
                        <a:t>e.a</a:t>
                      </a:r>
                    </a:p>
                  </a:txBody>
                  <a:tcPr marL="21008" marR="21008" marT="14005" marB="1400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800" b="1">
                          <a:effectLst/>
                        </a:rPr>
                        <a:t>학생지원</a:t>
                      </a:r>
                    </a:p>
                  </a:txBody>
                  <a:tcPr marL="21008" marR="21008" marT="14005" marB="1400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46603309"/>
                  </a:ext>
                </a:extLst>
              </a:tr>
              <a:tr h="267433"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ko-KR" altLang="en-US" sz="800" b="1">
                          <a:effectLst/>
                        </a:rPr>
                        <a:t>총 </a:t>
                      </a:r>
                      <a:r>
                        <a:rPr lang="en-GB" sz="800" b="1">
                          <a:effectLst/>
                        </a:rPr>
                        <a:t>Plenary session talk </a:t>
                      </a:r>
                      <a:r>
                        <a:rPr lang="ko-KR" altLang="en-US" sz="800" b="1">
                          <a:effectLst/>
                        </a:rPr>
                        <a:t>수</a:t>
                      </a:r>
                    </a:p>
                  </a:txBody>
                  <a:tcPr marL="21008" marR="21008" marT="14005" marB="1400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FR" sz="800" b="1">
                          <a:effectLst/>
                        </a:rPr>
                        <a:t>48</a:t>
                      </a:r>
                    </a:p>
                  </a:txBody>
                  <a:tcPr marL="21008" marR="21008" marT="14005" marB="1400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FR" sz="800" b="1">
                        <a:effectLst/>
                      </a:endParaRPr>
                    </a:p>
                  </a:txBody>
                  <a:tcPr marL="21008" marR="21008" marT="14005" marB="1400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6662670"/>
                  </a:ext>
                </a:extLst>
              </a:tr>
              <a:tr h="202818"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ko-KR" altLang="en-US" sz="800" b="1" dirty="0">
                          <a:effectLst/>
                        </a:rPr>
                        <a:t>총 </a:t>
                      </a:r>
                      <a:r>
                        <a:rPr lang="en-GB" sz="800" b="1" dirty="0">
                          <a:effectLst/>
                        </a:rPr>
                        <a:t>parallel talk </a:t>
                      </a:r>
                      <a:r>
                        <a:rPr lang="ko-KR" altLang="en-US" sz="800" b="1" dirty="0">
                          <a:effectLst/>
                        </a:rPr>
                        <a:t>수</a:t>
                      </a:r>
                    </a:p>
                  </a:txBody>
                  <a:tcPr marL="21008" marR="21008" marT="14005" marB="1400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FR" sz="800" b="1">
                          <a:effectLst/>
                        </a:rPr>
                        <a:t>100</a:t>
                      </a:r>
                    </a:p>
                  </a:txBody>
                  <a:tcPr marL="21008" marR="21008" marT="14005" marB="1400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FR" sz="800" b="1">
                        <a:effectLst/>
                      </a:endParaRPr>
                    </a:p>
                  </a:txBody>
                  <a:tcPr marL="21008" marR="21008" marT="14005" marB="1400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60620181"/>
                  </a:ext>
                </a:extLst>
              </a:tr>
              <a:tr h="139916"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ko-KR" altLang="en-US" sz="800" b="1">
                          <a:effectLst/>
                        </a:rPr>
                        <a:t>총 </a:t>
                      </a:r>
                      <a:r>
                        <a:rPr lang="en-GB" sz="800" b="1">
                          <a:effectLst/>
                        </a:rPr>
                        <a:t>talk </a:t>
                      </a:r>
                      <a:r>
                        <a:rPr lang="ko-KR" altLang="en-US" sz="800" b="1">
                          <a:effectLst/>
                        </a:rPr>
                        <a:t>수</a:t>
                      </a:r>
                    </a:p>
                  </a:txBody>
                  <a:tcPr marL="21008" marR="21008" marT="14005" marB="1400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FR" sz="800" b="1">
                          <a:solidFill>
                            <a:srgbClr val="0000FF"/>
                          </a:solidFill>
                          <a:effectLst/>
                        </a:rPr>
                        <a:t>148</a:t>
                      </a:r>
                    </a:p>
                  </a:txBody>
                  <a:tcPr marL="21008" marR="21008" marT="14005" marB="1400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FR" sz="800" b="1">
                          <a:solidFill>
                            <a:srgbClr val="0000FF"/>
                          </a:solidFill>
                          <a:effectLst/>
                        </a:rPr>
                        <a:t>40</a:t>
                      </a:r>
                    </a:p>
                  </a:txBody>
                  <a:tcPr marL="21008" marR="21008" marT="14005" marB="1400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92919855"/>
                  </a:ext>
                </a:extLst>
              </a:tr>
              <a:tr h="202818">
                <a:tc>
                  <a:txBody>
                    <a:bodyPr/>
                    <a:lstStyle/>
                    <a:p>
                      <a:pPr rtl="0" fontAlgn="b"/>
                      <a:r>
                        <a:rPr lang="ko-KR" altLang="en-US" sz="800" b="1">
                          <a:effectLst/>
                        </a:rPr>
                        <a:t>최대 등록 예상 인원</a:t>
                      </a:r>
                    </a:p>
                  </a:txBody>
                  <a:tcPr marL="21008" marR="21008" marT="14005" marB="14005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ko-KR" altLang="en-US" sz="800" b="1">
                          <a:effectLst/>
                        </a:rPr>
                        <a:t>예상 </a:t>
                      </a:r>
                      <a:r>
                        <a:rPr lang="en-GB" sz="800" b="1">
                          <a:effectLst/>
                        </a:rPr>
                        <a:t>talk </a:t>
                      </a:r>
                      <a:r>
                        <a:rPr lang="ko-KR" altLang="en-US" sz="800" b="1">
                          <a:effectLst/>
                        </a:rPr>
                        <a:t>수의 </a:t>
                      </a:r>
                      <a:r>
                        <a:rPr lang="en-US" altLang="ko-KR" sz="800" b="1">
                          <a:effectLst/>
                        </a:rPr>
                        <a:t>2</a:t>
                      </a:r>
                      <a:r>
                        <a:rPr lang="ko-KR" altLang="en-US" sz="800" b="1">
                          <a:effectLst/>
                        </a:rPr>
                        <a:t>배</a:t>
                      </a:r>
                    </a:p>
                  </a:txBody>
                  <a:tcPr marL="21008" marR="21008" marT="14005" marB="1400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FR" sz="800" b="1">
                          <a:solidFill>
                            <a:srgbClr val="FF0000"/>
                          </a:solidFill>
                          <a:effectLst/>
                        </a:rPr>
                        <a:t>300</a:t>
                      </a:r>
                    </a:p>
                  </a:txBody>
                  <a:tcPr marL="21008" marR="21008" marT="14005" marB="1400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FR" sz="800" b="1">
                          <a:solidFill>
                            <a:srgbClr val="FF0000"/>
                          </a:solidFill>
                          <a:effectLst/>
                        </a:rPr>
                        <a:t>50</a:t>
                      </a:r>
                    </a:p>
                  </a:txBody>
                  <a:tcPr marL="21008" marR="21008" marT="14005" marB="1400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41024647"/>
                  </a:ext>
                </a:extLst>
              </a:tr>
              <a:tr h="139916">
                <a:tc>
                  <a:txBody>
                    <a:bodyPr/>
                    <a:lstStyle/>
                    <a:p>
                      <a:pPr rtl="0" fontAlgn="b"/>
                      <a:r>
                        <a:rPr lang="ko-KR" altLang="en-US" sz="800" b="1">
                          <a:effectLst/>
                        </a:rPr>
                        <a:t>예측 인원</a:t>
                      </a:r>
                    </a:p>
                  </a:txBody>
                  <a:tcPr marL="21008" marR="21008" marT="14005" marB="14005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altLang="ko-KR" sz="800" b="1">
                          <a:effectLst/>
                        </a:rPr>
                        <a:t>200</a:t>
                      </a:r>
                      <a:r>
                        <a:rPr lang="ko-KR" altLang="en-US" sz="800" b="1">
                          <a:effectLst/>
                        </a:rPr>
                        <a:t>명으로 예측</a:t>
                      </a:r>
                    </a:p>
                  </a:txBody>
                  <a:tcPr marL="21008" marR="21008" marT="14005" marB="1400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FR" sz="800" b="1">
                          <a:solidFill>
                            <a:srgbClr val="34A853"/>
                          </a:solidFill>
                          <a:effectLst/>
                        </a:rPr>
                        <a:t>200</a:t>
                      </a:r>
                    </a:p>
                  </a:txBody>
                  <a:tcPr marL="21008" marR="21008" marT="14005" marB="1400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FR" sz="800" b="1">
                          <a:solidFill>
                            <a:srgbClr val="34A853"/>
                          </a:solidFill>
                          <a:effectLst/>
                        </a:rPr>
                        <a:t>50</a:t>
                      </a:r>
                    </a:p>
                  </a:txBody>
                  <a:tcPr marL="21008" marR="21008" marT="14005" marB="1400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04946090"/>
                  </a:ext>
                </a:extLst>
              </a:tr>
              <a:tr h="253692">
                <a:tc>
                  <a:txBody>
                    <a:bodyPr/>
                    <a:lstStyle/>
                    <a:p>
                      <a:pPr rtl="0" fontAlgn="b"/>
                      <a:r>
                        <a:rPr lang="en-GB" sz="800" b="1">
                          <a:effectLst/>
                        </a:rPr>
                        <a:t>Hybrid50</a:t>
                      </a:r>
                    </a:p>
                  </a:txBody>
                  <a:tcPr marL="21008" marR="21008" marT="14005" marB="14005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800" b="1">
                          <a:effectLst/>
                        </a:rPr>
                        <a:t>Hybrid 50</a:t>
                      </a:r>
                      <a:r>
                        <a:rPr lang="ko-KR" altLang="en-US" sz="800" b="1">
                          <a:effectLst/>
                        </a:rPr>
                        <a:t>명으로 예측</a:t>
                      </a:r>
                    </a:p>
                  </a:txBody>
                  <a:tcPr marL="21008" marR="21008" marT="14005" marB="1400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FR" sz="800" b="1">
                          <a:solidFill>
                            <a:srgbClr val="F1C232"/>
                          </a:solidFill>
                          <a:effectLst/>
                        </a:rPr>
                        <a:t>50</a:t>
                      </a:r>
                    </a:p>
                  </a:txBody>
                  <a:tcPr marL="21008" marR="21008" marT="14005" marB="1400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FR" sz="800" b="1">
                          <a:solidFill>
                            <a:srgbClr val="F1C232"/>
                          </a:solidFill>
                          <a:effectLst/>
                        </a:rPr>
                        <a:t>20</a:t>
                      </a:r>
                    </a:p>
                  </a:txBody>
                  <a:tcPr marL="21008" marR="21008" marT="14005" marB="1400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35766363"/>
                  </a:ext>
                </a:extLst>
              </a:tr>
              <a:tr h="253692">
                <a:tc>
                  <a:txBody>
                    <a:bodyPr/>
                    <a:lstStyle/>
                    <a:p>
                      <a:pPr rtl="0" fontAlgn="b"/>
                      <a:r>
                        <a:rPr lang="en-GB" sz="800" b="1">
                          <a:effectLst/>
                        </a:rPr>
                        <a:t>Hybrid100</a:t>
                      </a:r>
                    </a:p>
                  </a:txBody>
                  <a:tcPr marL="21008" marR="21008" marT="14005" marB="14005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800" b="1">
                          <a:effectLst/>
                        </a:rPr>
                        <a:t>Hybrid 100</a:t>
                      </a:r>
                      <a:r>
                        <a:rPr lang="ko-KR" altLang="en-US" sz="800" b="1">
                          <a:effectLst/>
                        </a:rPr>
                        <a:t>명으로 예측</a:t>
                      </a:r>
                    </a:p>
                  </a:txBody>
                  <a:tcPr marL="21008" marR="21008" marT="14005" marB="1400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FR" sz="800" b="1">
                          <a:solidFill>
                            <a:srgbClr val="7F6000"/>
                          </a:solidFill>
                          <a:effectLst/>
                        </a:rPr>
                        <a:t>100</a:t>
                      </a:r>
                    </a:p>
                  </a:txBody>
                  <a:tcPr marL="21008" marR="21008" marT="14005" marB="1400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FR" sz="800" b="1" dirty="0">
                          <a:solidFill>
                            <a:srgbClr val="7F6000"/>
                          </a:solidFill>
                          <a:effectLst/>
                        </a:rPr>
                        <a:t>20</a:t>
                      </a:r>
                    </a:p>
                  </a:txBody>
                  <a:tcPr marL="21008" marR="21008" marT="14005" marB="1400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66772726"/>
                  </a:ext>
                </a:extLst>
              </a:tr>
            </a:tbl>
          </a:graphicData>
        </a:graphic>
      </p:graphicFrame>
      <p:sp>
        <p:nvSpPr>
          <p:cNvPr id="9" name="Rectangle 8">
            <a:extLst>
              <a:ext uri="{FF2B5EF4-FFF2-40B4-BE49-F238E27FC236}">
                <a16:creationId xmlns:a16="http://schemas.microsoft.com/office/drawing/2014/main" id="{4ACE2405-CFAE-064B-A662-EABF1ED05607}"/>
              </a:ext>
            </a:extLst>
          </p:cNvPr>
          <p:cNvSpPr/>
          <p:nvPr/>
        </p:nvSpPr>
        <p:spPr>
          <a:xfrm>
            <a:off x="340583" y="2481838"/>
            <a:ext cx="6115786" cy="931929"/>
          </a:xfrm>
          <a:prstGeom prst="rect">
            <a:avLst/>
          </a:prstGeom>
          <a:noFill/>
          <a:ln w="476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FR" dirty="0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14A1ECA6-927D-2E47-8FE8-EBB2DC7A2267}"/>
              </a:ext>
            </a:extLst>
          </p:cNvPr>
          <p:cNvSpPr/>
          <p:nvPr/>
        </p:nvSpPr>
        <p:spPr>
          <a:xfrm>
            <a:off x="6656327" y="5943742"/>
            <a:ext cx="5412202" cy="666724"/>
          </a:xfrm>
          <a:prstGeom prst="rect">
            <a:avLst/>
          </a:prstGeom>
          <a:noFill/>
          <a:ln w="476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FR" dirty="0"/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A4F81EE2-A16E-8340-A666-26E6F72E202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05639286"/>
              </p:ext>
            </p:extLst>
          </p:nvPr>
        </p:nvGraphicFramePr>
        <p:xfrm>
          <a:off x="332116" y="1077280"/>
          <a:ext cx="6115787" cy="2319551"/>
        </p:xfrm>
        <a:graphic>
          <a:graphicData uri="http://schemas.openxmlformats.org/drawingml/2006/table">
            <a:tbl>
              <a:tblPr/>
              <a:tblGrid>
                <a:gridCol w="700548">
                  <a:extLst>
                    <a:ext uri="{9D8B030D-6E8A-4147-A177-3AD203B41FA5}">
                      <a16:colId xmlns:a16="http://schemas.microsoft.com/office/drawing/2014/main" val="1681502342"/>
                    </a:ext>
                  </a:extLst>
                </a:gridCol>
                <a:gridCol w="1043817">
                  <a:extLst>
                    <a:ext uri="{9D8B030D-6E8A-4147-A177-3AD203B41FA5}">
                      <a16:colId xmlns:a16="http://schemas.microsoft.com/office/drawing/2014/main" val="4117722635"/>
                    </a:ext>
                  </a:extLst>
                </a:gridCol>
                <a:gridCol w="1036811">
                  <a:extLst>
                    <a:ext uri="{9D8B030D-6E8A-4147-A177-3AD203B41FA5}">
                      <a16:colId xmlns:a16="http://schemas.microsoft.com/office/drawing/2014/main" val="2443458091"/>
                    </a:ext>
                  </a:extLst>
                </a:gridCol>
                <a:gridCol w="1008790">
                  <a:extLst>
                    <a:ext uri="{9D8B030D-6E8A-4147-A177-3AD203B41FA5}">
                      <a16:colId xmlns:a16="http://schemas.microsoft.com/office/drawing/2014/main" val="1642459168"/>
                    </a:ext>
                  </a:extLst>
                </a:gridCol>
                <a:gridCol w="931729">
                  <a:extLst>
                    <a:ext uri="{9D8B030D-6E8A-4147-A177-3AD203B41FA5}">
                      <a16:colId xmlns:a16="http://schemas.microsoft.com/office/drawing/2014/main" val="3631519504"/>
                    </a:ext>
                  </a:extLst>
                </a:gridCol>
                <a:gridCol w="1394092">
                  <a:extLst>
                    <a:ext uri="{9D8B030D-6E8A-4147-A177-3AD203B41FA5}">
                      <a16:colId xmlns:a16="http://schemas.microsoft.com/office/drawing/2014/main" val="3402703117"/>
                    </a:ext>
                  </a:extLst>
                </a:gridCol>
              </a:tblGrid>
              <a:tr h="178427">
                <a:tc>
                  <a:txBody>
                    <a:bodyPr/>
                    <a:lstStyle/>
                    <a:p>
                      <a:pPr rtl="0" fontAlgn="b"/>
                      <a:endParaRPr lang="en-KR" sz="800">
                        <a:effectLst/>
                      </a:endParaRPr>
                    </a:p>
                  </a:txBody>
                  <a:tcPr marL="17461" marR="17461" marT="11641" marB="11641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800" b="1">
                          <a:effectLst/>
                        </a:rPr>
                        <a:t>항목</a:t>
                      </a:r>
                    </a:p>
                  </a:txBody>
                  <a:tcPr marL="17461" marR="17461" marT="11641" marB="11641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800" b="1">
                          <a:effectLst/>
                        </a:rPr>
                        <a:t>내용</a:t>
                      </a:r>
                    </a:p>
                  </a:txBody>
                  <a:tcPr marL="17461" marR="17461" marT="11641" marB="11641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800" b="1">
                          <a:effectLst/>
                        </a:rPr>
                        <a:t>부가항목</a:t>
                      </a:r>
                    </a:p>
                  </a:txBody>
                  <a:tcPr marL="17461" marR="17461" marT="11641" marB="11641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1">
                          <a:effectLst/>
                        </a:rPr>
                        <a:t>KRW</a:t>
                      </a:r>
                    </a:p>
                  </a:txBody>
                  <a:tcPr marL="17461" marR="17461" marT="11641" marB="11641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1">
                          <a:effectLst/>
                        </a:rPr>
                        <a:t>KRW (</a:t>
                      </a:r>
                      <a:r>
                        <a:rPr lang="ko-KR" altLang="en-US" sz="800" b="1">
                          <a:effectLst/>
                        </a:rPr>
                        <a:t>수수료 공제후</a:t>
                      </a:r>
                      <a:r>
                        <a:rPr lang="en-US" altLang="ko-KR" sz="800" b="1">
                          <a:effectLst/>
                        </a:rPr>
                        <a:t>)</a:t>
                      </a:r>
                    </a:p>
                  </a:txBody>
                  <a:tcPr marL="17461" marR="17461" marT="11641" marB="11641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36842196"/>
                  </a:ext>
                </a:extLst>
              </a:tr>
              <a:tr h="178427">
                <a:tc rowSpan="7">
                  <a:txBody>
                    <a:bodyPr/>
                    <a:lstStyle/>
                    <a:p>
                      <a:pPr algn="ctr" rtl="0" fontAlgn="ctr"/>
                      <a:r>
                        <a:rPr lang="en-US" sz="800" dirty="0">
                          <a:effectLst/>
                        </a:rPr>
                        <a:t>INCOME</a:t>
                      </a:r>
                    </a:p>
                  </a:txBody>
                  <a:tcPr marL="17461" marR="17461" marT="11641" marB="11641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5"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>
                          <a:effectLst/>
                        </a:rPr>
                        <a:t>등록비</a:t>
                      </a:r>
                    </a:p>
                  </a:txBody>
                  <a:tcPr marL="17461" marR="17461" marT="11641" marB="11641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800">
                        <a:effectLst/>
                      </a:endParaRPr>
                    </a:p>
                  </a:txBody>
                  <a:tcPr marL="17461" marR="17461" marT="11641" marB="11641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800">
                          <a:solidFill>
                            <a:srgbClr val="0000FF"/>
                          </a:solidFill>
                          <a:effectLst/>
                        </a:rPr>
                        <a:t>최소 예상 </a:t>
                      </a:r>
                      <a:r>
                        <a:rPr lang="en-US" altLang="ko-KR" sz="800">
                          <a:solidFill>
                            <a:srgbClr val="0000FF"/>
                          </a:solidFill>
                          <a:effectLst/>
                        </a:rPr>
                        <a:t>(148)</a:t>
                      </a:r>
                    </a:p>
                  </a:txBody>
                  <a:tcPr marL="17461" marR="17461" marT="11641" marB="11641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KR" sz="800">
                          <a:solidFill>
                            <a:srgbClr val="0000FF"/>
                          </a:solidFill>
                          <a:effectLst/>
                        </a:rPr>
                        <a:t>₩86,333,333</a:t>
                      </a:r>
                    </a:p>
                  </a:txBody>
                  <a:tcPr marL="17461" marR="17461" marT="11641" marB="11641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KR" sz="800">
                          <a:solidFill>
                            <a:srgbClr val="0000FF"/>
                          </a:solidFill>
                          <a:effectLst/>
                        </a:rPr>
                        <a:t>₩82,534,667</a:t>
                      </a:r>
                    </a:p>
                  </a:txBody>
                  <a:tcPr marL="17461" marR="17461" marT="11641" marB="11641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76292825"/>
                  </a:ext>
                </a:extLst>
              </a:tr>
              <a:tr h="178427">
                <a:tc vMerge="1">
                  <a:txBody>
                    <a:bodyPr/>
                    <a:lstStyle/>
                    <a:p>
                      <a:endParaRPr lang="en-K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K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0" fontAlgn="b"/>
                      <a:endParaRPr lang="en-KR" sz="800">
                        <a:effectLst/>
                      </a:endParaRPr>
                    </a:p>
                  </a:txBody>
                  <a:tcPr marL="17461" marR="17461" marT="11641" marB="11641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800">
                          <a:solidFill>
                            <a:srgbClr val="34A853"/>
                          </a:solidFill>
                          <a:effectLst/>
                        </a:rPr>
                        <a:t>예측값 </a:t>
                      </a:r>
                      <a:r>
                        <a:rPr lang="en-US" altLang="ko-KR" sz="800">
                          <a:solidFill>
                            <a:srgbClr val="34A853"/>
                          </a:solidFill>
                          <a:effectLst/>
                        </a:rPr>
                        <a:t>(200)</a:t>
                      </a:r>
                    </a:p>
                  </a:txBody>
                  <a:tcPr marL="17461" marR="17461" marT="11641" marB="11641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KR" sz="800">
                          <a:solidFill>
                            <a:srgbClr val="34A853"/>
                          </a:solidFill>
                          <a:effectLst/>
                        </a:rPr>
                        <a:t>₩116,666,667</a:t>
                      </a:r>
                    </a:p>
                  </a:txBody>
                  <a:tcPr marL="17461" marR="17461" marT="11641" marB="11641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KR" sz="800">
                          <a:solidFill>
                            <a:srgbClr val="34A853"/>
                          </a:solidFill>
                          <a:effectLst/>
                        </a:rPr>
                        <a:t>₩111,533,333</a:t>
                      </a:r>
                    </a:p>
                  </a:txBody>
                  <a:tcPr marL="17461" marR="17461" marT="11641" marB="11641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41923508"/>
                  </a:ext>
                </a:extLst>
              </a:tr>
              <a:tr h="178427">
                <a:tc vMerge="1">
                  <a:txBody>
                    <a:bodyPr/>
                    <a:lstStyle/>
                    <a:p>
                      <a:endParaRPr lang="en-K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K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0" fontAlgn="b"/>
                      <a:endParaRPr lang="en-KR" sz="800">
                        <a:effectLst/>
                      </a:endParaRPr>
                    </a:p>
                  </a:txBody>
                  <a:tcPr marL="17461" marR="17461" marT="11641" marB="11641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800">
                          <a:solidFill>
                            <a:srgbClr val="EA4335"/>
                          </a:solidFill>
                          <a:effectLst/>
                        </a:rPr>
                        <a:t>최대 예상 </a:t>
                      </a:r>
                      <a:r>
                        <a:rPr lang="en-US" altLang="ko-KR" sz="800">
                          <a:solidFill>
                            <a:srgbClr val="EA4335"/>
                          </a:solidFill>
                          <a:effectLst/>
                        </a:rPr>
                        <a:t>(300)</a:t>
                      </a:r>
                    </a:p>
                  </a:txBody>
                  <a:tcPr marL="17461" marR="17461" marT="11641" marB="11641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KR" sz="800">
                          <a:solidFill>
                            <a:srgbClr val="EA4335"/>
                          </a:solidFill>
                          <a:effectLst/>
                        </a:rPr>
                        <a:t>₩175,000,000</a:t>
                      </a:r>
                    </a:p>
                  </a:txBody>
                  <a:tcPr marL="17461" marR="17461" marT="11641" marB="11641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KR" sz="800">
                          <a:solidFill>
                            <a:srgbClr val="EA4335"/>
                          </a:solidFill>
                          <a:effectLst/>
                        </a:rPr>
                        <a:t>₩167,300,000</a:t>
                      </a:r>
                    </a:p>
                  </a:txBody>
                  <a:tcPr marL="17461" marR="17461" marT="11641" marB="11641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47619663"/>
                  </a:ext>
                </a:extLst>
              </a:tr>
              <a:tr h="178427">
                <a:tc vMerge="1">
                  <a:txBody>
                    <a:bodyPr/>
                    <a:lstStyle/>
                    <a:p>
                      <a:endParaRPr lang="en-K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K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0" fontAlgn="b"/>
                      <a:endParaRPr lang="en-KR" sz="800">
                        <a:effectLst/>
                      </a:endParaRPr>
                    </a:p>
                  </a:txBody>
                  <a:tcPr marL="17461" marR="17461" marT="11641" marB="11641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>
                          <a:solidFill>
                            <a:srgbClr val="F1C232"/>
                          </a:solidFill>
                          <a:effectLst/>
                        </a:rPr>
                        <a:t>Hybrid50</a:t>
                      </a:r>
                    </a:p>
                  </a:txBody>
                  <a:tcPr marL="17461" marR="17461" marT="11641" marB="11641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KR" sz="800">
                          <a:solidFill>
                            <a:srgbClr val="F1C232"/>
                          </a:solidFill>
                          <a:effectLst/>
                        </a:rPr>
                        <a:t>₩29,166,667</a:t>
                      </a:r>
                    </a:p>
                  </a:txBody>
                  <a:tcPr marL="17461" marR="17461" marT="11641" marB="11641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KR" sz="800">
                          <a:solidFill>
                            <a:srgbClr val="F1C232"/>
                          </a:solidFill>
                          <a:effectLst/>
                        </a:rPr>
                        <a:t>₩27,883,333</a:t>
                      </a:r>
                    </a:p>
                  </a:txBody>
                  <a:tcPr marL="17461" marR="17461" marT="11641" marB="11641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34456173"/>
                  </a:ext>
                </a:extLst>
              </a:tr>
              <a:tr h="178427">
                <a:tc vMerge="1">
                  <a:txBody>
                    <a:bodyPr/>
                    <a:lstStyle/>
                    <a:p>
                      <a:endParaRPr lang="en-K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K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0" fontAlgn="b"/>
                      <a:endParaRPr lang="en-KR" sz="800">
                        <a:effectLst/>
                      </a:endParaRPr>
                    </a:p>
                  </a:txBody>
                  <a:tcPr marL="17461" marR="17461" marT="11641" marB="11641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>
                          <a:solidFill>
                            <a:srgbClr val="7F6000"/>
                          </a:solidFill>
                          <a:effectLst/>
                        </a:rPr>
                        <a:t>Hybrid100</a:t>
                      </a:r>
                    </a:p>
                  </a:txBody>
                  <a:tcPr marL="17461" marR="17461" marT="11641" marB="11641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KR" sz="800">
                          <a:solidFill>
                            <a:srgbClr val="7F6000"/>
                          </a:solidFill>
                          <a:effectLst/>
                        </a:rPr>
                        <a:t>₩58,333,333</a:t>
                      </a:r>
                    </a:p>
                  </a:txBody>
                  <a:tcPr marL="17461" marR="17461" marT="11641" marB="11641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KR" sz="800">
                          <a:solidFill>
                            <a:srgbClr val="7F6000"/>
                          </a:solidFill>
                          <a:effectLst/>
                        </a:rPr>
                        <a:t>₩55,766,667</a:t>
                      </a:r>
                    </a:p>
                  </a:txBody>
                  <a:tcPr marL="17461" marR="17461" marT="11641" marB="11641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44412674"/>
                  </a:ext>
                </a:extLst>
              </a:tr>
              <a:tr h="178427">
                <a:tc vMerge="1">
                  <a:txBody>
                    <a:bodyPr/>
                    <a:lstStyle/>
                    <a:p>
                      <a:endParaRPr lang="en-KR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dirty="0">
                          <a:effectLst/>
                        </a:rPr>
                        <a:t>스폰서</a:t>
                      </a:r>
                    </a:p>
                  </a:txBody>
                  <a:tcPr marL="17461" marR="17461" marT="11641" marB="11641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800">
                          <a:effectLst/>
                        </a:rPr>
                        <a:t>해외</a:t>
                      </a:r>
                    </a:p>
                  </a:txBody>
                  <a:tcPr marL="17461" marR="17461" marT="11641" marB="11641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800">
                        <a:effectLst/>
                      </a:endParaRPr>
                    </a:p>
                  </a:txBody>
                  <a:tcPr marL="17461" marR="17461" marT="11641" marB="11641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KR" sz="800">
                          <a:solidFill>
                            <a:srgbClr val="FF00FF"/>
                          </a:solidFill>
                          <a:effectLst/>
                        </a:rPr>
                        <a:t>₩50,000,000</a:t>
                      </a:r>
                    </a:p>
                  </a:txBody>
                  <a:tcPr marL="17461" marR="17461" marT="11641" marB="11641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KR" sz="800">
                          <a:solidFill>
                            <a:srgbClr val="FF00FF"/>
                          </a:solidFill>
                          <a:effectLst/>
                        </a:rPr>
                        <a:t>₩50,000,000</a:t>
                      </a:r>
                    </a:p>
                  </a:txBody>
                  <a:tcPr marL="17461" marR="17461" marT="11641" marB="11641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06350989"/>
                  </a:ext>
                </a:extLst>
              </a:tr>
              <a:tr h="178427">
                <a:tc vMerge="1">
                  <a:txBody>
                    <a:bodyPr/>
                    <a:lstStyle/>
                    <a:p>
                      <a:endParaRPr lang="en-K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K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800">
                          <a:effectLst/>
                        </a:rPr>
                        <a:t>국내</a:t>
                      </a:r>
                    </a:p>
                  </a:txBody>
                  <a:tcPr marL="17461" marR="17461" marT="11641" marB="11641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800" dirty="0">
                        <a:effectLst/>
                      </a:endParaRPr>
                    </a:p>
                  </a:txBody>
                  <a:tcPr marL="17461" marR="17461" marT="11641" marB="11641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KR" sz="800">
                          <a:solidFill>
                            <a:srgbClr val="FF00FF"/>
                          </a:solidFill>
                          <a:effectLst/>
                        </a:rPr>
                        <a:t>₩50,000,000</a:t>
                      </a:r>
                    </a:p>
                  </a:txBody>
                  <a:tcPr marL="17461" marR="17461" marT="11641" marB="11641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KR" sz="800" dirty="0">
                          <a:solidFill>
                            <a:srgbClr val="FF00FF"/>
                          </a:solidFill>
                          <a:effectLst/>
                        </a:rPr>
                        <a:t>₩50,000,000</a:t>
                      </a:r>
                    </a:p>
                  </a:txBody>
                  <a:tcPr marL="17461" marR="17461" marT="11641" marB="11641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51566533"/>
                  </a:ext>
                </a:extLst>
              </a:tr>
              <a:tr h="178427">
                <a:tc rowSpan="5" gridSpan="3"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>
                          <a:effectLst/>
                        </a:rPr>
                        <a:t>총액</a:t>
                      </a:r>
                    </a:p>
                  </a:txBody>
                  <a:tcPr marL="17461" marR="17461" marT="11641" marB="11641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5" hMerge="1">
                  <a:txBody>
                    <a:bodyPr/>
                    <a:lstStyle/>
                    <a:p>
                      <a:endParaRPr lang="en-KR"/>
                    </a:p>
                  </a:txBody>
                  <a:tcPr/>
                </a:tc>
                <a:tc rowSpan="5" hMerge="1">
                  <a:txBody>
                    <a:bodyPr/>
                    <a:lstStyle/>
                    <a:p>
                      <a:endParaRPr lang="en-K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800" b="1">
                          <a:solidFill>
                            <a:srgbClr val="0000FF"/>
                          </a:solidFill>
                          <a:effectLst/>
                        </a:rPr>
                        <a:t>최소</a:t>
                      </a:r>
                    </a:p>
                  </a:txBody>
                  <a:tcPr marL="17461" marR="17461" marT="11641" marB="11641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KR" sz="800" b="1">
                          <a:solidFill>
                            <a:srgbClr val="0000FF"/>
                          </a:solidFill>
                          <a:effectLst/>
                        </a:rPr>
                        <a:t>₩186,333,333</a:t>
                      </a:r>
                    </a:p>
                  </a:txBody>
                  <a:tcPr marL="17461" marR="17461" marT="11641" marB="11641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KR" sz="800" b="1">
                          <a:solidFill>
                            <a:srgbClr val="0000FF"/>
                          </a:solidFill>
                          <a:effectLst/>
                        </a:rPr>
                        <a:t>₩182,534,667</a:t>
                      </a:r>
                    </a:p>
                  </a:txBody>
                  <a:tcPr marL="17461" marR="17461" marT="11641" marB="11641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79818625"/>
                  </a:ext>
                </a:extLst>
              </a:tr>
              <a:tr h="178427">
                <a:tc gridSpan="3" vMerge="1">
                  <a:txBody>
                    <a:bodyPr/>
                    <a:lstStyle/>
                    <a:p>
                      <a:endParaRPr lang="en-K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K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K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800" b="1">
                          <a:solidFill>
                            <a:srgbClr val="EA4335"/>
                          </a:solidFill>
                          <a:effectLst/>
                        </a:rPr>
                        <a:t>최대</a:t>
                      </a:r>
                    </a:p>
                  </a:txBody>
                  <a:tcPr marL="17461" marR="17461" marT="11641" marB="11641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KR" sz="800" b="1">
                          <a:solidFill>
                            <a:srgbClr val="EA4335"/>
                          </a:solidFill>
                          <a:effectLst/>
                        </a:rPr>
                        <a:t>₩275,000,000</a:t>
                      </a:r>
                    </a:p>
                  </a:txBody>
                  <a:tcPr marL="17461" marR="17461" marT="11641" marB="11641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KR" sz="800" b="1">
                          <a:solidFill>
                            <a:srgbClr val="EA4335"/>
                          </a:solidFill>
                          <a:effectLst/>
                        </a:rPr>
                        <a:t>₩267,300,000</a:t>
                      </a:r>
                    </a:p>
                  </a:txBody>
                  <a:tcPr marL="17461" marR="17461" marT="11641" marB="11641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43207864"/>
                  </a:ext>
                </a:extLst>
              </a:tr>
              <a:tr h="178427">
                <a:tc gridSpan="3" vMerge="1">
                  <a:txBody>
                    <a:bodyPr/>
                    <a:lstStyle/>
                    <a:p>
                      <a:endParaRPr lang="en-K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K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K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800">
                          <a:solidFill>
                            <a:srgbClr val="34A853"/>
                          </a:solidFill>
                          <a:effectLst/>
                        </a:rPr>
                        <a:t>예측값</a:t>
                      </a:r>
                    </a:p>
                  </a:txBody>
                  <a:tcPr marL="17461" marR="17461" marT="11641" marB="11641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KR" sz="800" b="1">
                          <a:solidFill>
                            <a:srgbClr val="34A853"/>
                          </a:solidFill>
                          <a:effectLst/>
                        </a:rPr>
                        <a:t>₩216,666,667</a:t>
                      </a:r>
                    </a:p>
                  </a:txBody>
                  <a:tcPr marL="17461" marR="17461" marT="11641" marB="11641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KR" sz="800" b="1">
                          <a:solidFill>
                            <a:srgbClr val="34A853"/>
                          </a:solidFill>
                          <a:effectLst/>
                        </a:rPr>
                        <a:t>₩211,533,333</a:t>
                      </a:r>
                    </a:p>
                  </a:txBody>
                  <a:tcPr marL="17461" marR="17461" marT="11641" marB="11641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68706457"/>
                  </a:ext>
                </a:extLst>
              </a:tr>
              <a:tr h="178427">
                <a:tc gridSpan="3" vMerge="1">
                  <a:txBody>
                    <a:bodyPr/>
                    <a:lstStyle/>
                    <a:p>
                      <a:endParaRPr lang="en-K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K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K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>
                          <a:solidFill>
                            <a:srgbClr val="F1C232"/>
                          </a:solidFill>
                          <a:effectLst/>
                        </a:rPr>
                        <a:t>Hybrid50</a:t>
                      </a:r>
                    </a:p>
                  </a:txBody>
                  <a:tcPr marL="17461" marR="17461" marT="11641" marB="11641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KR" sz="800" b="1">
                          <a:solidFill>
                            <a:srgbClr val="F1C232"/>
                          </a:solidFill>
                          <a:effectLst/>
                        </a:rPr>
                        <a:t>₩129,166,667</a:t>
                      </a:r>
                    </a:p>
                  </a:txBody>
                  <a:tcPr marL="17461" marR="17461" marT="11641" marB="11641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KR" sz="800" b="1">
                          <a:solidFill>
                            <a:srgbClr val="F1C232"/>
                          </a:solidFill>
                          <a:effectLst/>
                        </a:rPr>
                        <a:t>₩127,883,333</a:t>
                      </a:r>
                    </a:p>
                  </a:txBody>
                  <a:tcPr marL="17461" marR="17461" marT="11641" marB="11641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01057772"/>
                  </a:ext>
                </a:extLst>
              </a:tr>
              <a:tr h="178427">
                <a:tc gridSpan="3" vMerge="1">
                  <a:txBody>
                    <a:bodyPr/>
                    <a:lstStyle/>
                    <a:p>
                      <a:endParaRPr lang="en-K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K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K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>
                          <a:solidFill>
                            <a:srgbClr val="7F6000"/>
                          </a:solidFill>
                          <a:effectLst/>
                        </a:rPr>
                        <a:t>Hybrid100</a:t>
                      </a:r>
                    </a:p>
                  </a:txBody>
                  <a:tcPr marL="17461" marR="17461" marT="11641" marB="11641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KR" sz="800" b="1">
                          <a:solidFill>
                            <a:srgbClr val="7F6000"/>
                          </a:solidFill>
                          <a:effectLst/>
                        </a:rPr>
                        <a:t>₩158,333,333</a:t>
                      </a:r>
                    </a:p>
                  </a:txBody>
                  <a:tcPr marL="17461" marR="17461" marT="11641" marB="11641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KR" sz="800" b="1" dirty="0">
                          <a:solidFill>
                            <a:srgbClr val="7F6000"/>
                          </a:solidFill>
                          <a:effectLst/>
                        </a:rPr>
                        <a:t>₩155,766,667</a:t>
                      </a:r>
                    </a:p>
                  </a:txBody>
                  <a:tcPr marL="17461" marR="17461" marT="11641" marB="11641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81496236"/>
                  </a:ext>
                </a:extLst>
              </a:tr>
            </a:tbl>
          </a:graphicData>
        </a:graphic>
      </p:graphicFrame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394C1E55-62C2-5248-89E8-63002C0FF77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31091666"/>
              </p:ext>
            </p:extLst>
          </p:nvPr>
        </p:nvGraphicFramePr>
        <p:xfrm>
          <a:off x="323962" y="5179531"/>
          <a:ext cx="6115786" cy="1600200"/>
        </p:xfrm>
        <a:graphic>
          <a:graphicData uri="http://schemas.openxmlformats.org/drawingml/2006/table">
            <a:tbl>
              <a:tblPr/>
              <a:tblGrid>
                <a:gridCol w="1959170">
                  <a:extLst>
                    <a:ext uri="{9D8B030D-6E8A-4147-A177-3AD203B41FA5}">
                      <a16:colId xmlns:a16="http://schemas.microsoft.com/office/drawing/2014/main" val="3904535024"/>
                    </a:ext>
                  </a:extLst>
                </a:gridCol>
                <a:gridCol w="2475437">
                  <a:extLst>
                    <a:ext uri="{9D8B030D-6E8A-4147-A177-3AD203B41FA5}">
                      <a16:colId xmlns:a16="http://schemas.microsoft.com/office/drawing/2014/main" val="3848994461"/>
                    </a:ext>
                  </a:extLst>
                </a:gridCol>
                <a:gridCol w="1681179">
                  <a:extLst>
                    <a:ext uri="{9D8B030D-6E8A-4147-A177-3AD203B41FA5}">
                      <a16:colId xmlns:a16="http://schemas.microsoft.com/office/drawing/2014/main" val="1727725275"/>
                    </a:ext>
                  </a:extLst>
                </a:gridCol>
              </a:tblGrid>
              <a:tr h="200025">
                <a:tc>
                  <a:txBody>
                    <a:bodyPr/>
                    <a:lstStyle/>
                    <a:p>
                      <a:pPr rtl="0" fontAlgn="b"/>
                      <a:endParaRPr lang="en-KR" sz="800">
                        <a:effectLst/>
                      </a:endParaRP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>
                          <a:effectLst/>
                        </a:rPr>
                        <a:t>Late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>
                          <a:effectLst/>
                        </a:rPr>
                        <a:t>Early bird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38657448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rtl="0" fontAlgn="b"/>
                      <a:r>
                        <a:rPr lang="ko-KR" altLang="en-US" sz="800">
                          <a:solidFill>
                            <a:srgbClr val="FBBC04"/>
                          </a:solidFill>
                          <a:effectLst/>
                        </a:rPr>
                        <a:t>등록비 </a:t>
                      </a:r>
                      <a:r>
                        <a:rPr lang="en-US" altLang="ko-KR" sz="800">
                          <a:solidFill>
                            <a:srgbClr val="FBBC04"/>
                          </a:solidFill>
                          <a:effectLst/>
                        </a:rPr>
                        <a:t>(</a:t>
                      </a:r>
                      <a:r>
                        <a:rPr lang="en-US" sz="800">
                          <a:solidFill>
                            <a:srgbClr val="FBBC04"/>
                          </a:solidFill>
                          <a:effectLst/>
                        </a:rPr>
                        <a:t>USD)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KR" sz="800">
                          <a:solidFill>
                            <a:srgbClr val="FBBC04"/>
                          </a:solidFill>
                          <a:effectLst/>
                        </a:rPr>
                        <a:t>$550.00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E1C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KR" sz="800">
                          <a:solidFill>
                            <a:srgbClr val="FBBC04"/>
                          </a:solidFill>
                          <a:effectLst/>
                        </a:rPr>
                        <a:t>$470.00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E1C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43518771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rtl="0" fontAlgn="b"/>
                      <a:r>
                        <a:rPr lang="ko-KR" altLang="en-US" sz="800">
                          <a:solidFill>
                            <a:srgbClr val="FBBC04"/>
                          </a:solidFill>
                          <a:effectLst/>
                        </a:rPr>
                        <a:t>현시각 </a:t>
                      </a:r>
                      <a:r>
                        <a:rPr lang="en-US" altLang="ko-KR" sz="800">
                          <a:solidFill>
                            <a:srgbClr val="FBBC04"/>
                          </a:solidFill>
                          <a:effectLst/>
                        </a:rPr>
                        <a:t>1</a:t>
                      </a:r>
                      <a:r>
                        <a:rPr lang="en-US" sz="800">
                          <a:solidFill>
                            <a:srgbClr val="FBBC04"/>
                          </a:solidFill>
                          <a:effectLst/>
                        </a:rPr>
                        <a:t>USD</a:t>
                      </a:r>
                      <a:r>
                        <a:rPr lang="ko-KR" altLang="en-US" sz="800">
                          <a:solidFill>
                            <a:srgbClr val="FBBC04"/>
                          </a:solidFill>
                          <a:effectLst/>
                        </a:rPr>
                        <a:t>의 </a:t>
                      </a:r>
                      <a:r>
                        <a:rPr lang="en-US" altLang="ko-KR" sz="800">
                          <a:solidFill>
                            <a:srgbClr val="FBBC04"/>
                          </a:solidFill>
                          <a:effectLst/>
                        </a:rPr>
                        <a:t>"</a:t>
                      </a:r>
                      <a:r>
                        <a:rPr lang="ko-KR" altLang="en-US" sz="800">
                          <a:solidFill>
                            <a:srgbClr val="FBBC04"/>
                          </a:solidFill>
                          <a:effectLst/>
                        </a:rPr>
                        <a:t>원</a:t>
                      </a:r>
                      <a:r>
                        <a:rPr lang="en-US" altLang="ko-KR" sz="800">
                          <a:solidFill>
                            <a:srgbClr val="FBBC04"/>
                          </a:solidFill>
                          <a:effectLst/>
                        </a:rPr>
                        <a:t>" </a:t>
                      </a:r>
                      <a:r>
                        <a:rPr lang="ko-KR" altLang="en-US" sz="800">
                          <a:solidFill>
                            <a:srgbClr val="FBBC04"/>
                          </a:solidFill>
                          <a:effectLst/>
                        </a:rPr>
                        <a:t>환율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KR" sz="800">
                          <a:solidFill>
                            <a:srgbClr val="FBBC04"/>
                          </a:solidFill>
                          <a:effectLst/>
                        </a:rPr>
                        <a:t>₩1,197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KR" sz="800">
                          <a:solidFill>
                            <a:srgbClr val="FBBC04"/>
                          </a:solidFill>
                          <a:effectLst/>
                        </a:rPr>
                        <a:t>₩1,197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15414051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rtl="0" fontAlgn="b"/>
                      <a:r>
                        <a:rPr lang="en-US" sz="800">
                          <a:solidFill>
                            <a:srgbClr val="FBBC04"/>
                          </a:solidFill>
                          <a:effectLst/>
                        </a:rPr>
                        <a:t>USD </a:t>
                      </a:r>
                      <a:r>
                        <a:rPr lang="ko-KR" altLang="en-US" sz="800">
                          <a:solidFill>
                            <a:srgbClr val="FBBC04"/>
                          </a:solidFill>
                          <a:effectLst/>
                        </a:rPr>
                        <a:t>등록비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KR" sz="800">
                          <a:solidFill>
                            <a:srgbClr val="FBBC04"/>
                          </a:solidFill>
                          <a:effectLst/>
                        </a:rPr>
                        <a:t>₩658,292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KR" sz="800">
                          <a:solidFill>
                            <a:srgbClr val="FBBC04"/>
                          </a:solidFill>
                          <a:effectLst/>
                        </a:rPr>
                        <a:t>₩562,541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93827188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rtl="0" fontAlgn="b"/>
                      <a:r>
                        <a:rPr lang="ko-KR" altLang="en-US" sz="800">
                          <a:solidFill>
                            <a:srgbClr val="FF6D01"/>
                          </a:solidFill>
                          <a:effectLst/>
                        </a:rPr>
                        <a:t>등록비 </a:t>
                      </a:r>
                      <a:r>
                        <a:rPr lang="en-US" altLang="ko-KR" sz="800">
                          <a:solidFill>
                            <a:srgbClr val="FF6D01"/>
                          </a:solidFill>
                          <a:effectLst/>
                        </a:rPr>
                        <a:t>(</a:t>
                      </a:r>
                      <a:r>
                        <a:rPr lang="en-US" sz="800">
                          <a:solidFill>
                            <a:srgbClr val="FF6D01"/>
                          </a:solidFill>
                          <a:effectLst/>
                        </a:rPr>
                        <a:t>euro)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KR" sz="800">
                          <a:solidFill>
                            <a:srgbClr val="FF6D01"/>
                          </a:solidFill>
                          <a:effectLst/>
                        </a:rPr>
                        <a:t>€500.00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KR" sz="800">
                          <a:solidFill>
                            <a:srgbClr val="FF6D01"/>
                          </a:solidFill>
                          <a:effectLst/>
                        </a:rPr>
                        <a:t>€420.00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59113582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rtl="0" fontAlgn="b"/>
                      <a:r>
                        <a:rPr lang="ko-KR" altLang="en-US" sz="800">
                          <a:solidFill>
                            <a:srgbClr val="FF6D01"/>
                          </a:solidFill>
                          <a:effectLst/>
                        </a:rPr>
                        <a:t>현시각 </a:t>
                      </a:r>
                      <a:r>
                        <a:rPr lang="en-US" altLang="ko-KR" sz="800">
                          <a:solidFill>
                            <a:srgbClr val="FF6D01"/>
                          </a:solidFill>
                          <a:effectLst/>
                        </a:rPr>
                        <a:t>1</a:t>
                      </a:r>
                      <a:r>
                        <a:rPr lang="ko-KR" altLang="en-US" sz="800">
                          <a:solidFill>
                            <a:srgbClr val="FF6D01"/>
                          </a:solidFill>
                          <a:effectLst/>
                        </a:rPr>
                        <a:t>유로의 </a:t>
                      </a:r>
                      <a:r>
                        <a:rPr lang="en-US" altLang="ko-KR" sz="800">
                          <a:solidFill>
                            <a:srgbClr val="FF6D01"/>
                          </a:solidFill>
                          <a:effectLst/>
                        </a:rPr>
                        <a:t>"</a:t>
                      </a:r>
                      <a:r>
                        <a:rPr lang="ko-KR" altLang="en-US" sz="800">
                          <a:solidFill>
                            <a:srgbClr val="FF6D01"/>
                          </a:solidFill>
                          <a:effectLst/>
                        </a:rPr>
                        <a:t>원</a:t>
                      </a:r>
                      <a:r>
                        <a:rPr lang="en-US" altLang="ko-KR" sz="800">
                          <a:solidFill>
                            <a:srgbClr val="FF6D01"/>
                          </a:solidFill>
                          <a:effectLst/>
                        </a:rPr>
                        <a:t>" </a:t>
                      </a:r>
                      <a:r>
                        <a:rPr lang="ko-KR" altLang="en-US" sz="800">
                          <a:solidFill>
                            <a:srgbClr val="FF6D01"/>
                          </a:solidFill>
                          <a:effectLst/>
                        </a:rPr>
                        <a:t>환율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KR" sz="800">
                          <a:solidFill>
                            <a:srgbClr val="FF6D01"/>
                          </a:solidFill>
                          <a:effectLst/>
                        </a:rPr>
                        <a:t>₩1,353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KR" sz="800">
                          <a:solidFill>
                            <a:srgbClr val="FF6D01"/>
                          </a:solidFill>
                          <a:effectLst/>
                        </a:rPr>
                        <a:t>₩1,353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58940060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rtl="0" fontAlgn="b"/>
                      <a:r>
                        <a:rPr lang="ko-KR" altLang="en-US" sz="800">
                          <a:solidFill>
                            <a:srgbClr val="FF6D01"/>
                          </a:solidFill>
                          <a:effectLst/>
                        </a:rPr>
                        <a:t>유로 등록비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KR" sz="800">
                          <a:solidFill>
                            <a:srgbClr val="FF6D01"/>
                          </a:solidFill>
                          <a:effectLst/>
                        </a:rPr>
                        <a:t>₩676,678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KR" sz="800">
                          <a:solidFill>
                            <a:srgbClr val="FF6D01"/>
                          </a:solidFill>
                          <a:effectLst/>
                        </a:rPr>
                        <a:t>₩568,409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93288076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rtl="0" fontAlgn="b"/>
                      <a:r>
                        <a:rPr lang="ko-KR" altLang="en-US" sz="800" b="1">
                          <a:solidFill>
                            <a:srgbClr val="9900FF"/>
                          </a:solidFill>
                          <a:effectLst/>
                        </a:rPr>
                        <a:t>등록비 </a:t>
                      </a:r>
                      <a:r>
                        <a:rPr lang="en-US" altLang="ko-KR" sz="800" b="1">
                          <a:solidFill>
                            <a:srgbClr val="9900FF"/>
                          </a:solidFill>
                          <a:effectLst/>
                        </a:rPr>
                        <a:t>(</a:t>
                      </a:r>
                      <a:r>
                        <a:rPr lang="en-US" sz="800" b="1">
                          <a:solidFill>
                            <a:srgbClr val="9900FF"/>
                          </a:solidFill>
                          <a:effectLst/>
                        </a:rPr>
                        <a:t>KRW)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KR" sz="800" b="1">
                          <a:solidFill>
                            <a:srgbClr val="9900FF"/>
                          </a:solidFill>
                          <a:effectLst/>
                        </a:rPr>
                        <a:t>₩650,000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KR" sz="800" b="1" dirty="0">
                          <a:solidFill>
                            <a:srgbClr val="9900FF"/>
                          </a:solidFill>
                          <a:effectLst/>
                        </a:rPr>
                        <a:t>₩550,000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80790678"/>
                  </a:ext>
                </a:extLst>
              </a:tr>
            </a:tbl>
          </a:graphicData>
        </a:graphic>
      </p:graphicFrame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id="{D09BB892-1146-B14C-A380-92EF794E9BA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40407988"/>
              </p:ext>
            </p:extLst>
          </p:nvPr>
        </p:nvGraphicFramePr>
        <p:xfrm>
          <a:off x="6656327" y="826616"/>
          <a:ext cx="5412201" cy="5783850"/>
        </p:xfrm>
        <a:graphic>
          <a:graphicData uri="http://schemas.openxmlformats.org/drawingml/2006/table">
            <a:tbl>
              <a:tblPr/>
              <a:tblGrid>
                <a:gridCol w="802996">
                  <a:extLst>
                    <a:ext uri="{9D8B030D-6E8A-4147-A177-3AD203B41FA5}">
                      <a16:colId xmlns:a16="http://schemas.microsoft.com/office/drawing/2014/main" val="3369876422"/>
                    </a:ext>
                  </a:extLst>
                </a:gridCol>
                <a:gridCol w="1196468">
                  <a:extLst>
                    <a:ext uri="{9D8B030D-6E8A-4147-A177-3AD203B41FA5}">
                      <a16:colId xmlns:a16="http://schemas.microsoft.com/office/drawing/2014/main" val="3548865792"/>
                    </a:ext>
                  </a:extLst>
                </a:gridCol>
                <a:gridCol w="1385676">
                  <a:extLst>
                    <a:ext uri="{9D8B030D-6E8A-4147-A177-3AD203B41FA5}">
                      <a16:colId xmlns:a16="http://schemas.microsoft.com/office/drawing/2014/main" val="3933809077"/>
                    </a:ext>
                  </a:extLst>
                </a:gridCol>
                <a:gridCol w="959076">
                  <a:extLst>
                    <a:ext uri="{9D8B030D-6E8A-4147-A177-3AD203B41FA5}">
                      <a16:colId xmlns:a16="http://schemas.microsoft.com/office/drawing/2014/main" val="2426087607"/>
                    </a:ext>
                  </a:extLst>
                </a:gridCol>
                <a:gridCol w="1067985">
                  <a:extLst>
                    <a:ext uri="{9D8B030D-6E8A-4147-A177-3AD203B41FA5}">
                      <a16:colId xmlns:a16="http://schemas.microsoft.com/office/drawing/2014/main" val="1726832066"/>
                    </a:ext>
                  </a:extLst>
                </a:gridCol>
              </a:tblGrid>
              <a:tr h="115763">
                <a:tc>
                  <a:txBody>
                    <a:bodyPr/>
                    <a:lstStyle/>
                    <a:p>
                      <a:pPr rtl="0" fontAlgn="b"/>
                      <a:endParaRPr lang="en-KR" sz="800">
                        <a:effectLst/>
                      </a:endParaRPr>
                    </a:p>
                  </a:txBody>
                  <a:tcPr marL="4957" marR="4957" marT="3305" marB="3305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800" b="1">
                          <a:effectLst/>
                        </a:rPr>
                        <a:t>항목</a:t>
                      </a:r>
                    </a:p>
                  </a:txBody>
                  <a:tcPr marL="4957" marR="4957" marT="3305" marB="330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800" b="1">
                          <a:effectLst/>
                        </a:rPr>
                        <a:t>내용</a:t>
                      </a:r>
                    </a:p>
                  </a:txBody>
                  <a:tcPr marL="4957" marR="4957" marT="3305" marB="330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800" b="1">
                          <a:effectLst/>
                        </a:rPr>
                        <a:t>부가항목</a:t>
                      </a:r>
                    </a:p>
                  </a:txBody>
                  <a:tcPr marL="4957" marR="4957" marT="3305" marB="330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1">
                          <a:effectLst/>
                        </a:rPr>
                        <a:t>KRW</a:t>
                      </a:r>
                    </a:p>
                  </a:txBody>
                  <a:tcPr marL="4957" marR="4957" marT="3305" marB="330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07174329"/>
                  </a:ext>
                </a:extLst>
              </a:tr>
              <a:tr h="115763">
                <a:tc rowSpan="39">
                  <a:txBody>
                    <a:bodyPr/>
                    <a:lstStyle/>
                    <a:p>
                      <a:pPr algn="ctr" rtl="0" fontAlgn="ctr"/>
                      <a:r>
                        <a:rPr lang="en-US" sz="800">
                          <a:effectLst/>
                        </a:rPr>
                        <a:t>OUTCOME</a:t>
                      </a:r>
                    </a:p>
                  </a:txBody>
                  <a:tcPr marL="4957" marR="4957" marT="3305" marB="3305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5"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>
                          <a:effectLst/>
                        </a:rPr>
                        <a:t>행정</a:t>
                      </a:r>
                      <a:r>
                        <a:rPr lang="en-US" altLang="ko-KR" sz="800">
                          <a:effectLst/>
                        </a:rPr>
                        <a:t>/</a:t>
                      </a:r>
                      <a:r>
                        <a:rPr lang="ko-KR" altLang="en-US" sz="800">
                          <a:effectLst/>
                        </a:rPr>
                        <a:t>운영비용</a:t>
                      </a:r>
                    </a:p>
                  </a:txBody>
                  <a:tcPr marL="4957" marR="4957" marT="3305" marB="3305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>
                          <a:effectLst/>
                        </a:rPr>
                        <a:t>부산대학교 공간사용료</a:t>
                      </a:r>
                    </a:p>
                  </a:txBody>
                  <a:tcPr marL="4957" marR="4957" marT="3305" marB="3305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ctr"/>
                      <a:endParaRPr lang="en-KR" sz="800">
                        <a:effectLst/>
                      </a:endParaRPr>
                    </a:p>
                  </a:txBody>
                  <a:tcPr marL="4957" marR="4957" marT="3305" marB="3305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KR" sz="800">
                          <a:effectLst/>
                        </a:rPr>
                        <a:t>₩644,460</a:t>
                      </a:r>
                    </a:p>
                  </a:txBody>
                  <a:tcPr marL="4957" marR="4957" marT="3305" marB="330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6565586"/>
                  </a:ext>
                </a:extLst>
              </a:tr>
              <a:tr h="115763">
                <a:tc vMerge="1">
                  <a:txBody>
                    <a:bodyPr/>
                    <a:lstStyle/>
                    <a:p>
                      <a:endParaRPr lang="en-K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K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>
                          <a:effectLst/>
                        </a:rPr>
                        <a:t>법인인감</a:t>
                      </a:r>
                    </a:p>
                  </a:txBody>
                  <a:tcPr marL="4957" marR="4957" marT="3305" marB="3305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ctr"/>
                      <a:endParaRPr lang="en-KR" sz="800">
                        <a:effectLst/>
                      </a:endParaRPr>
                    </a:p>
                  </a:txBody>
                  <a:tcPr marL="4957" marR="4957" marT="3305" marB="3305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KR" sz="800">
                          <a:effectLst/>
                        </a:rPr>
                        <a:t>₩30,000</a:t>
                      </a:r>
                    </a:p>
                  </a:txBody>
                  <a:tcPr marL="4957" marR="4957" marT="3305" marB="3305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73941158"/>
                  </a:ext>
                </a:extLst>
              </a:tr>
              <a:tr h="115763">
                <a:tc vMerge="1">
                  <a:txBody>
                    <a:bodyPr/>
                    <a:lstStyle/>
                    <a:p>
                      <a:endParaRPr lang="en-K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K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>
                          <a:effectLst/>
                        </a:rPr>
                        <a:t>공동인증서구매</a:t>
                      </a:r>
                    </a:p>
                  </a:txBody>
                  <a:tcPr marL="4957" marR="4957" marT="3305" marB="3305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ctr"/>
                      <a:endParaRPr lang="en-KR" sz="800">
                        <a:effectLst/>
                      </a:endParaRPr>
                    </a:p>
                  </a:txBody>
                  <a:tcPr marL="4957" marR="4957" marT="3305" marB="3305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KR" sz="800">
                          <a:effectLst/>
                        </a:rPr>
                        <a:t>₩8,800</a:t>
                      </a:r>
                    </a:p>
                  </a:txBody>
                  <a:tcPr marL="4957" marR="4957" marT="3305" marB="3305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54012193"/>
                  </a:ext>
                </a:extLst>
              </a:tr>
              <a:tr h="115763">
                <a:tc vMerge="1">
                  <a:txBody>
                    <a:bodyPr/>
                    <a:lstStyle/>
                    <a:p>
                      <a:endParaRPr lang="en-K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K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>
                          <a:effectLst/>
                        </a:rPr>
                        <a:t>서울보증보험료</a:t>
                      </a:r>
                    </a:p>
                  </a:txBody>
                  <a:tcPr marL="4957" marR="4957" marT="3305" marB="3305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ctr"/>
                      <a:endParaRPr lang="en-KR" sz="800">
                        <a:effectLst/>
                      </a:endParaRPr>
                    </a:p>
                  </a:txBody>
                  <a:tcPr marL="4957" marR="4957" marT="3305" marB="3305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KR" sz="800">
                          <a:effectLst/>
                        </a:rPr>
                        <a:t>₩1,224,570</a:t>
                      </a:r>
                    </a:p>
                  </a:txBody>
                  <a:tcPr marL="4957" marR="4957" marT="3305" marB="330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55795388"/>
                  </a:ext>
                </a:extLst>
              </a:tr>
              <a:tr h="33689">
                <a:tc vMerge="1">
                  <a:txBody>
                    <a:bodyPr/>
                    <a:lstStyle/>
                    <a:p>
                      <a:endParaRPr lang="en-K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K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dirty="0">
                          <a:effectLst/>
                        </a:rPr>
                        <a:t>KG</a:t>
                      </a:r>
                      <a:r>
                        <a:rPr lang="ko-KR" altLang="en-US" sz="800" dirty="0" err="1">
                          <a:effectLst/>
                        </a:rPr>
                        <a:t>이니시스</a:t>
                      </a:r>
                      <a:r>
                        <a:rPr lang="ko-KR" altLang="en-US" sz="800" dirty="0">
                          <a:effectLst/>
                        </a:rPr>
                        <a:t> 등록비</a:t>
                      </a:r>
                      <a:r>
                        <a:rPr lang="en-US" altLang="ko-KR" sz="800" dirty="0">
                          <a:effectLst/>
                        </a:rPr>
                        <a:t>+</a:t>
                      </a:r>
                      <a:r>
                        <a:rPr lang="ko-KR" altLang="en-US" sz="800" dirty="0">
                          <a:effectLst/>
                        </a:rPr>
                        <a:t>연회비</a:t>
                      </a:r>
                    </a:p>
                  </a:txBody>
                  <a:tcPr marL="4957" marR="4957" marT="3305" marB="330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800" dirty="0">
                        <a:effectLst/>
                      </a:endParaRPr>
                    </a:p>
                  </a:txBody>
                  <a:tcPr marL="4957" marR="4957" marT="3305" marB="330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KR" sz="800" dirty="0">
                          <a:effectLst/>
                        </a:rPr>
                        <a:t>₩500,000</a:t>
                      </a:r>
                    </a:p>
                  </a:txBody>
                  <a:tcPr marL="4957" marR="4957" marT="3305" marB="330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60324262"/>
                  </a:ext>
                </a:extLst>
              </a:tr>
              <a:tr h="115763">
                <a:tc vMerge="1">
                  <a:txBody>
                    <a:bodyPr/>
                    <a:lstStyle/>
                    <a:p>
                      <a:endParaRPr lang="en-K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0" fontAlgn="ctr"/>
                      <a:endParaRPr lang="en-KR" sz="800">
                        <a:effectLst/>
                      </a:endParaRPr>
                    </a:p>
                  </a:txBody>
                  <a:tcPr marL="4957" marR="4957" marT="3305" marB="3305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800" b="1">
                          <a:effectLst/>
                        </a:rPr>
                        <a:t>총액</a:t>
                      </a:r>
                    </a:p>
                  </a:txBody>
                  <a:tcPr marL="4957" marR="4957" marT="3305" marB="330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800">
                        <a:effectLst/>
                      </a:endParaRPr>
                    </a:p>
                  </a:txBody>
                  <a:tcPr marL="4957" marR="4957" marT="3305" marB="330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KR" sz="800" b="1">
                          <a:effectLst/>
                        </a:rPr>
                        <a:t>₩7,000,000</a:t>
                      </a:r>
                    </a:p>
                  </a:txBody>
                  <a:tcPr marL="4957" marR="4957" marT="3305" marB="330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07680247"/>
                  </a:ext>
                </a:extLst>
              </a:tr>
              <a:tr h="115763">
                <a:tc vMerge="1">
                  <a:txBody>
                    <a:bodyPr/>
                    <a:lstStyle/>
                    <a:p>
                      <a:endParaRPr lang="en-KR"/>
                    </a:p>
                  </a:txBody>
                  <a:tcPr/>
                </a:tc>
                <a:tc rowSpan="5">
                  <a:txBody>
                    <a:bodyPr/>
                    <a:lstStyle/>
                    <a:p>
                      <a:pPr algn="ctr" rtl="0" fontAlgn="ctr"/>
                      <a:r>
                        <a:rPr lang="en-US" sz="800">
                          <a:effectLst/>
                        </a:rPr>
                        <a:t>Student support</a:t>
                      </a:r>
                    </a:p>
                  </a:txBody>
                  <a:tcPr marL="4957" marR="4957" marT="3305" marB="3305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KR" sz="800">
                        <a:effectLst/>
                      </a:endParaRPr>
                    </a:p>
                  </a:txBody>
                  <a:tcPr marL="4957" marR="4957" marT="3305" marB="3305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800">
                          <a:solidFill>
                            <a:srgbClr val="0000FF"/>
                          </a:solidFill>
                          <a:effectLst/>
                        </a:rPr>
                        <a:t>최소 예상 </a:t>
                      </a:r>
                      <a:r>
                        <a:rPr lang="en-US" altLang="ko-KR" sz="800">
                          <a:solidFill>
                            <a:srgbClr val="0000FF"/>
                          </a:solidFill>
                          <a:effectLst/>
                        </a:rPr>
                        <a:t>(40)</a:t>
                      </a:r>
                    </a:p>
                  </a:txBody>
                  <a:tcPr marL="4957" marR="4957" marT="3305" marB="330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KR" sz="800">
                          <a:solidFill>
                            <a:srgbClr val="0000FF"/>
                          </a:solidFill>
                          <a:effectLst/>
                        </a:rPr>
                        <a:t>₩26,000,000</a:t>
                      </a:r>
                    </a:p>
                  </a:txBody>
                  <a:tcPr marL="4957" marR="4957" marT="3305" marB="3305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94042321"/>
                  </a:ext>
                </a:extLst>
              </a:tr>
              <a:tr h="115763">
                <a:tc vMerge="1">
                  <a:txBody>
                    <a:bodyPr/>
                    <a:lstStyle/>
                    <a:p>
                      <a:endParaRPr lang="en-K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K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KR" sz="800">
                        <a:effectLst/>
                      </a:endParaRPr>
                    </a:p>
                  </a:txBody>
                  <a:tcPr marL="4957" marR="4957" marT="3305" marB="3305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800">
                          <a:solidFill>
                            <a:srgbClr val="34A853"/>
                          </a:solidFill>
                          <a:effectLst/>
                        </a:rPr>
                        <a:t>예측값 </a:t>
                      </a:r>
                      <a:r>
                        <a:rPr lang="en-US" altLang="ko-KR" sz="800">
                          <a:solidFill>
                            <a:srgbClr val="34A853"/>
                          </a:solidFill>
                          <a:effectLst/>
                        </a:rPr>
                        <a:t>(50)</a:t>
                      </a:r>
                    </a:p>
                  </a:txBody>
                  <a:tcPr marL="4957" marR="4957" marT="3305" marB="330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KR" sz="800">
                          <a:solidFill>
                            <a:srgbClr val="34A853"/>
                          </a:solidFill>
                          <a:effectLst/>
                        </a:rPr>
                        <a:t>₩32,500,000</a:t>
                      </a:r>
                    </a:p>
                  </a:txBody>
                  <a:tcPr marL="4957" marR="4957" marT="3305" marB="3305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4149425"/>
                  </a:ext>
                </a:extLst>
              </a:tr>
              <a:tr h="115763">
                <a:tc vMerge="1">
                  <a:txBody>
                    <a:bodyPr/>
                    <a:lstStyle/>
                    <a:p>
                      <a:endParaRPr lang="en-K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K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KR" sz="800">
                        <a:effectLst/>
                      </a:endParaRPr>
                    </a:p>
                  </a:txBody>
                  <a:tcPr marL="4957" marR="4957" marT="3305" marB="3305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800">
                          <a:solidFill>
                            <a:srgbClr val="FF0000"/>
                          </a:solidFill>
                          <a:effectLst/>
                        </a:rPr>
                        <a:t>최대 예상 </a:t>
                      </a:r>
                      <a:r>
                        <a:rPr lang="en-US" altLang="ko-KR" sz="800">
                          <a:solidFill>
                            <a:srgbClr val="FF0000"/>
                          </a:solidFill>
                          <a:effectLst/>
                        </a:rPr>
                        <a:t>(50)</a:t>
                      </a:r>
                    </a:p>
                  </a:txBody>
                  <a:tcPr marL="4957" marR="4957" marT="3305" marB="330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KR" sz="800">
                          <a:solidFill>
                            <a:srgbClr val="FF0000"/>
                          </a:solidFill>
                          <a:effectLst/>
                        </a:rPr>
                        <a:t>₩32,500,000</a:t>
                      </a:r>
                    </a:p>
                  </a:txBody>
                  <a:tcPr marL="4957" marR="4957" marT="3305" marB="3305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94571026"/>
                  </a:ext>
                </a:extLst>
              </a:tr>
              <a:tr h="115763">
                <a:tc vMerge="1">
                  <a:txBody>
                    <a:bodyPr/>
                    <a:lstStyle/>
                    <a:p>
                      <a:endParaRPr lang="en-K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K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KR" sz="800">
                        <a:effectLst/>
                      </a:endParaRPr>
                    </a:p>
                  </a:txBody>
                  <a:tcPr marL="4957" marR="4957" marT="3305" marB="3305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1">
                          <a:solidFill>
                            <a:srgbClr val="F1C232"/>
                          </a:solidFill>
                          <a:effectLst/>
                        </a:rPr>
                        <a:t>Hybrid50</a:t>
                      </a:r>
                    </a:p>
                  </a:txBody>
                  <a:tcPr marL="4957" marR="4957" marT="3305" marB="330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KR" sz="800">
                          <a:solidFill>
                            <a:srgbClr val="F1C232"/>
                          </a:solidFill>
                          <a:effectLst/>
                        </a:rPr>
                        <a:t>₩13,000,000</a:t>
                      </a:r>
                    </a:p>
                  </a:txBody>
                  <a:tcPr marL="4957" marR="4957" marT="3305" marB="3305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72797146"/>
                  </a:ext>
                </a:extLst>
              </a:tr>
              <a:tr h="115763">
                <a:tc vMerge="1">
                  <a:txBody>
                    <a:bodyPr/>
                    <a:lstStyle/>
                    <a:p>
                      <a:endParaRPr lang="en-K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K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0" fontAlgn="ctr"/>
                      <a:endParaRPr lang="en-KR" sz="800">
                        <a:effectLst/>
                      </a:endParaRPr>
                    </a:p>
                  </a:txBody>
                  <a:tcPr marL="4957" marR="4957" marT="3305" marB="3305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1">
                          <a:solidFill>
                            <a:srgbClr val="7F6000"/>
                          </a:solidFill>
                          <a:effectLst/>
                        </a:rPr>
                        <a:t>Hybrid100</a:t>
                      </a:r>
                    </a:p>
                  </a:txBody>
                  <a:tcPr marL="4957" marR="4957" marT="3305" marB="330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KR" sz="800">
                          <a:solidFill>
                            <a:srgbClr val="7F6000"/>
                          </a:solidFill>
                          <a:effectLst/>
                        </a:rPr>
                        <a:t>₩13,000,000</a:t>
                      </a:r>
                    </a:p>
                  </a:txBody>
                  <a:tcPr marL="4957" marR="4957" marT="3305" marB="3305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64040300"/>
                  </a:ext>
                </a:extLst>
              </a:tr>
              <a:tr h="115763">
                <a:tc vMerge="1">
                  <a:txBody>
                    <a:bodyPr/>
                    <a:lstStyle/>
                    <a:p>
                      <a:endParaRPr lang="en-KR"/>
                    </a:p>
                  </a:txBody>
                  <a:tcPr/>
                </a:tc>
                <a:tc rowSpan="6"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>
                          <a:effectLst/>
                        </a:rPr>
                        <a:t>운영비</a:t>
                      </a:r>
                    </a:p>
                  </a:txBody>
                  <a:tcPr marL="4957" marR="4957" marT="3305" marB="3305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800">
                          <a:effectLst/>
                        </a:rPr>
                        <a:t>대관료</a:t>
                      </a:r>
                    </a:p>
                  </a:txBody>
                  <a:tcPr marL="4957" marR="4957" marT="3305" marB="330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800">
                        <a:effectLst/>
                      </a:endParaRPr>
                    </a:p>
                  </a:txBody>
                  <a:tcPr marL="4957" marR="4957" marT="3305" marB="330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KR" sz="800">
                          <a:effectLst/>
                        </a:rPr>
                        <a:t>₩50,000,000</a:t>
                      </a:r>
                    </a:p>
                  </a:txBody>
                  <a:tcPr marL="4957" marR="4957" marT="3305" marB="330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32013524"/>
                  </a:ext>
                </a:extLst>
              </a:tr>
              <a:tr h="115763">
                <a:tc vMerge="1">
                  <a:txBody>
                    <a:bodyPr/>
                    <a:lstStyle/>
                    <a:p>
                      <a:endParaRPr lang="en-K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KR"/>
                    </a:p>
                  </a:txBody>
                  <a:tcPr/>
                </a:tc>
                <a:tc rowSpan="5">
                  <a:txBody>
                    <a:bodyPr/>
                    <a:lstStyle/>
                    <a:p>
                      <a:pPr rtl="0" fontAlgn="ctr"/>
                      <a:r>
                        <a:rPr lang="ko-KR" altLang="en-US" sz="800">
                          <a:effectLst/>
                        </a:rPr>
                        <a:t>식음료비</a:t>
                      </a:r>
                    </a:p>
                  </a:txBody>
                  <a:tcPr marL="4957" marR="4957" marT="3305" marB="3305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800" b="1">
                          <a:solidFill>
                            <a:srgbClr val="0000FF"/>
                          </a:solidFill>
                          <a:effectLst/>
                        </a:rPr>
                        <a:t>최소</a:t>
                      </a:r>
                    </a:p>
                  </a:txBody>
                  <a:tcPr marL="4957" marR="4957" marT="3305" marB="330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KR" sz="800">
                          <a:solidFill>
                            <a:srgbClr val="0000FF"/>
                          </a:solidFill>
                          <a:effectLst/>
                        </a:rPr>
                        <a:t>₩77,848,000</a:t>
                      </a:r>
                    </a:p>
                  </a:txBody>
                  <a:tcPr marL="4957" marR="4957" marT="3305" marB="330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17721617"/>
                  </a:ext>
                </a:extLst>
              </a:tr>
              <a:tr h="115763">
                <a:tc vMerge="1">
                  <a:txBody>
                    <a:bodyPr/>
                    <a:lstStyle/>
                    <a:p>
                      <a:endParaRPr lang="en-K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K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K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800" b="1">
                          <a:solidFill>
                            <a:srgbClr val="34A853"/>
                          </a:solidFill>
                          <a:effectLst/>
                        </a:rPr>
                        <a:t>중간</a:t>
                      </a:r>
                    </a:p>
                  </a:txBody>
                  <a:tcPr marL="4957" marR="4957" marT="3305" marB="330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KR" sz="800">
                          <a:solidFill>
                            <a:srgbClr val="34A853"/>
                          </a:solidFill>
                          <a:effectLst/>
                        </a:rPr>
                        <a:t>₩105,200,000</a:t>
                      </a:r>
                    </a:p>
                  </a:txBody>
                  <a:tcPr marL="4957" marR="4957" marT="3305" marB="330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18112433"/>
                  </a:ext>
                </a:extLst>
              </a:tr>
              <a:tr h="115763">
                <a:tc vMerge="1">
                  <a:txBody>
                    <a:bodyPr/>
                    <a:lstStyle/>
                    <a:p>
                      <a:endParaRPr lang="en-K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K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K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800" b="1">
                          <a:solidFill>
                            <a:srgbClr val="FF0000"/>
                          </a:solidFill>
                          <a:effectLst/>
                        </a:rPr>
                        <a:t>최대</a:t>
                      </a:r>
                    </a:p>
                  </a:txBody>
                  <a:tcPr marL="4957" marR="4957" marT="3305" marB="330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KR" sz="800">
                          <a:solidFill>
                            <a:srgbClr val="FF0000"/>
                          </a:solidFill>
                          <a:effectLst/>
                        </a:rPr>
                        <a:t>₩157,800,000</a:t>
                      </a:r>
                    </a:p>
                  </a:txBody>
                  <a:tcPr marL="4957" marR="4957" marT="3305" marB="330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47042759"/>
                  </a:ext>
                </a:extLst>
              </a:tr>
              <a:tr h="115763">
                <a:tc vMerge="1">
                  <a:txBody>
                    <a:bodyPr/>
                    <a:lstStyle/>
                    <a:p>
                      <a:endParaRPr lang="en-K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K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K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1">
                          <a:solidFill>
                            <a:srgbClr val="F1C232"/>
                          </a:solidFill>
                          <a:effectLst/>
                        </a:rPr>
                        <a:t>Hybrid50</a:t>
                      </a:r>
                    </a:p>
                  </a:txBody>
                  <a:tcPr marL="4957" marR="4957" marT="3305" marB="330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KR" sz="800" b="1">
                          <a:solidFill>
                            <a:srgbClr val="F1C232"/>
                          </a:solidFill>
                          <a:effectLst/>
                        </a:rPr>
                        <a:t>₩26,300,000</a:t>
                      </a:r>
                    </a:p>
                  </a:txBody>
                  <a:tcPr marL="4957" marR="4957" marT="3305" marB="330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5021980"/>
                  </a:ext>
                </a:extLst>
              </a:tr>
              <a:tr h="115763">
                <a:tc vMerge="1">
                  <a:txBody>
                    <a:bodyPr/>
                    <a:lstStyle/>
                    <a:p>
                      <a:endParaRPr lang="en-K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K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K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1">
                          <a:solidFill>
                            <a:srgbClr val="7F6000"/>
                          </a:solidFill>
                          <a:effectLst/>
                        </a:rPr>
                        <a:t>Hybrid100</a:t>
                      </a:r>
                    </a:p>
                  </a:txBody>
                  <a:tcPr marL="4957" marR="4957" marT="3305" marB="330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KR" sz="800" b="1">
                          <a:solidFill>
                            <a:srgbClr val="7F6000"/>
                          </a:solidFill>
                          <a:effectLst/>
                        </a:rPr>
                        <a:t>₩52,600,000</a:t>
                      </a:r>
                    </a:p>
                  </a:txBody>
                  <a:tcPr marL="4957" marR="4957" marT="3305" marB="330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566207"/>
                  </a:ext>
                </a:extLst>
              </a:tr>
              <a:tr h="115763">
                <a:tc vMerge="1">
                  <a:txBody>
                    <a:bodyPr/>
                    <a:lstStyle/>
                    <a:p>
                      <a:endParaRPr lang="en-K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>
                          <a:effectLst/>
                          <a:latin typeface="Roboto" panose="02000000000000000000" pitchFamily="2" charset="0"/>
                        </a:rPr>
                        <a:t>IAC dinner</a:t>
                      </a:r>
                    </a:p>
                  </a:txBody>
                  <a:tcPr marL="4957" marR="4957" marT="3305" marB="3305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800">
                        <a:effectLst/>
                      </a:endParaRPr>
                    </a:p>
                  </a:txBody>
                  <a:tcPr marL="4957" marR="4957" marT="3305" marB="330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endParaRPr lang="en-KR" sz="800">
                        <a:solidFill>
                          <a:srgbClr val="0000FF"/>
                        </a:solidFill>
                        <a:effectLst/>
                      </a:endParaRPr>
                    </a:p>
                  </a:txBody>
                  <a:tcPr marL="4957" marR="4957" marT="3305" marB="330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KR" sz="800">
                          <a:effectLst/>
                        </a:rPr>
                        <a:t>₩2,000,000</a:t>
                      </a:r>
                    </a:p>
                  </a:txBody>
                  <a:tcPr marL="4957" marR="4957" marT="3305" marB="3305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68586975"/>
                  </a:ext>
                </a:extLst>
              </a:tr>
              <a:tr h="115763">
                <a:tc vMerge="1">
                  <a:txBody>
                    <a:bodyPr/>
                    <a:lstStyle/>
                    <a:p>
                      <a:endParaRPr lang="en-KR"/>
                    </a:p>
                  </a:txBody>
                  <a:tcPr/>
                </a:tc>
                <a:tc rowSpan="5">
                  <a:txBody>
                    <a:bodyPr/>
                    <a:lstStyle/>
                    <a:p>
                      <a:pPr algn="ctr" rtl="0" fontAlgn="ctr"/>
                      <a:r>
                        <a:rPr lang="en-US" sz="800" b="0">
                          <a:effectLst/>
                          <a:latin typeface="Roboto" panose="02000000000000000000" pitchFamily="2" charset="0"/>
                        </a:rPr>
                        <a:t>Participant material</a:t>
                      </a:r>
                    </a:p>
                  </a:txBody>
                  <a:tcPr marL="4957" marR="4957" marT="3305" marB="3305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ctr"/>
                      <a:endParaRPr lang="en-KR" sz="800">
                        <a:effectLst/>
                      </a:endParaRPr>
                    </a:p>
                  </a:txBody>
                  <a:tcPr marL="4957" marR="4957" marT="3305" marB="3305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800">
                          <a:solidFill>
                            <a:srgbClr val="0000FF"/>
                          </a:solidFill>
                          <a:effectLst/>
                        </a:rPr>
                        <a:t>최소 예상 </a:t>
                      </a:r>
                      <a:r>
                        <a:rPr lang="en-US" altLang="ko-KR" sz="800">
                          <a:solidFill>
                            <a:srgbClr val="0000FF"/>
                          </a:solidFill>
                          <a:effectLst/>
                        </a:rPr>
                        <a:t>(148)</a:t>
                      </a:r>
                    </a:p>
                  </a:txBody>
                  <a:tcPr marL="4957" marR="4957" marT="3305" marB="330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KR" sz="800">
                          <a:solidFill>
                            <a:srgbClr val="0000FF"/>
                          </a:solidFill>
                          <a:effectLst/>
                        </a:rPr>
                        <a:t>₩7,500,000</a:t>
                      </a:r>
                    </a:p>
                  </a:txBody>
                  <a:tcPr marL="4957" marR="4957" marT="3305" marB="3305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8926598"/>
                  </a:ext>
                </a:extLst>
              </a:tr>
              <a:tr h="115763">
                <a:tc vMerge="1">
                  <a:txBody>
                    <a:bodyPr/>
                    <a:lstStyle/>
                    <a:p>
                      <a:endParaRPr lang="en-K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K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0" fontAlgn="ctr"/>
                      <a:endParaRPr lang="en-KR" sz="800">
                        <a:effectLst/>
                      </a:endParaRPr>
                    </a:p>
                  </a:txBody>
                  <a:tcPr marL="4957" marR="4957" marT="3305" marB="3305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800">
                          <a:solidFill>
                            <a:srgbClr val="34A853"/>
                          </a:solidFill>
                          <a:effectLst/>
                        </a:rPr>
                        <a:t>예측값 </a:t>
                      </a:r>
                      <a:r>
                        <a:rPr lang="en-US" altLang="ko-KR" sz="800">
                          <a:solidFill>
                            <a:srgbClr val="34A853"/>
                          </a:solidFill>
                          <a:effectLst/>
                        </a:rPr>
                        <a:t>(200)</a:t>
                      </a:r>
                    </a:p>
                  </a:txBody>
                  <a:tcPr marL="4957" marR="4957" marT="3305" marB="330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KR" sz="800">
                          <a:solidFill>
                            <a:srgbClr val="34A853"/>
                          </a:solidFill>
                          <a:effectLst/>
                        </a:rPr>
                        <a:t>₩10,000,000</a:t>
                      </a:r>
                    </a:p>
                  </a:txBody>
                  <a:tcPr marL="4957" marR="4957" marT="3305" marB="3305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86367249"/>
                  </a:ext>
                </a:extLst>
              </a:tr>
              <a:tr h="115763">
                <a:tc vMerge="1">
                  <a:txBody>
                    <a:bodyPr/>
                    <a:lstStyle/>
                    <a:p>
                      <a:endParaRPr lang="en-K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K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0" fontAlgn="ctr"/>
                      <a:endParaRPr lang="en-KR" sz="800">
                        <a:effectLst/>
                      </a:endParaRPr>
                    </a:p>
                  </a:txBody>
                  <a:tcPr marL="4957" marR="4957" marT="3305" marB="3305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800">
                          <a:solidFill>
                            <a:srgbClr val="FF0000"/>
                          </a:solidFill>
                          <a:effectLst/>
                        </a:rPr>
                        <a:t>최대 예상 </a:t>
                      </a:r>
                      <a:r>
                        <a:rPr lang="en-US" altLang="ko-KR" sz="800">
                          <a:solidFill>
                            <a:srgbClr val="FF0000"/>
                          </a:solidFill>
                          <a:effectLst/>
                        </a:rPr>
                        <a:t>(300)</a:t>
                      </a:r>
                    </a:p>
                  </a:txBody>
                  <a:tcPr marL="4957" marR="4957" marT="3305" marB="330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KR" sz="800">
                          <a:solidFill>
                            <a:srgbClr val="FF0000"/>
                          </a:solidFill>
                          <a:effectLst/>
                        </a:rPr>
                        <a:t>₩15,000,000</a:t>
                      </a:r>
                    </a:p>
                  </a:txBody>
                  <a:tcPr marL="4957" marR="4957" marT="3305" marB="3305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42388826"/>
                  </a:ext>
                </a:extLst>
              </a:tr>
              <a:tr h="115763">
                <a:tc vMerge="1">
                  <a:txBody>
                    <a:bodyPr/>
                    <a:lstStyle/>
                    <a:p>
                      <a:endParaRPr lang="en-K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K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0" fontAlgn="ctr"/>
                      <a:endParaRPr lang="en-KR" sz="800">
                        <a:effectLst/>
                      </a:endParaRPr>
                    </a:p>
                  </a:txBody>
                  <a:tcPr marL="4957" marR="4957" marT="3305" marB="3305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1">
                          <a:solidFill>
                            <a:srgbClr val="F1C232"/>
                          </a:solidFill>
                          <a:effectLst/>
                        </a:rPr>
                        <a:t>Hybrid50</a:t>
                      </a:r>
                    </a:p>
                  </a:txBody>
                  <a:tcPr marL="4957" marR="4957" marT="3305" marB="330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KR" sz="800">
                          <a:solidFill>
                            <a:srgbClr val="F1C232"/>
                          </a:solidFill>
                          <a:effectLst/>
                        </a:rPr>
                        <a:t>₩5,000,000</a:t>
                      </a:r>
                    </a:p>
                  </a:txBody>
                  <a:tcPr marL="4957" marR="4957" marT="3305" marB="3305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92211720"/>
                  </a:ext>
                </a:extLst>
              </a:tr>
              <a:tr h="115763">
                <a:tc vMerge="1">
                  <a:txBody>
                    <a:bodyPr/>
                    <a:lstStyle/>
                    <a:p>
                      <a:endParaRPr lang="en-K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K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0" fontAlgn="ctr"/>
                      <a:endParaRPr lang="en-KR" sz="800">
                        <a:effectLst/>
                      </a:endParaRPr>
                    </a:p>
                  </a:txBody>
                  <a:tcPr marL="4957" marR="4957" marT="3305" marB="3305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1">
                          <a:solidFill>
                            <a:srgbClr val="7F6000"/>
                          </a:solidFill>
                          <a:effectLst/>
                        </a:rPr>
                        <a:t>Hybrid100</a:t>
                      </a:r>
                    </a:p>
                  </a:txBody>
                  <a:tcPr marL="4957" marR="4957" marT="3305" marB="330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KR" sz="800">
                          <a:solidFill>
                            <a:srgbClr val="7F6000"/>
                          </a:solidFill>
                          <a:effectLst/>
                        </a:rPr>
                        <a:t>₩5,000,000</a:t>
                      </a:r>
                    </a:p>
                  </a:txBody>
                  <a:tcPr marL="4957" marR="4957" marT="3305" marB="3305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08332200"/>
                  </a:ext>
                </a:extLst>
              </a:tr>
              <a:tr h="115763">
                <a:tc vMerge="1">
                  <a:txBody>
                    <a:bodyPr/>
                    <a:lstStyle/>
                    <a:p>
                      <a:endParaRPr lang="en-K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>
                          <a:effectLst/>
                          <a:latin typeface="Roboto" panose="02000000000000000000" pitchFamily="2" charset="0"/>
                        </a:rPr>
                        <a:t>Proceedings</a:t>
                      </a:r>
                    </a:p>
                  </a:txBody>
                  <a:tcPr marL="4957" marR="4957" marT="3305" marB="3305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ctr"/>
                      <a:endParaRPr lang="en-KR" sz="800">
                        <a:effectLst/>
                      </a:endParaRPr>
                    </a:p>
                  </a:txBody>
                  <a:tcPr marL="4957" marR="4957" marT="3305" marB="3305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800">
                          <a:solidFill>
                            <a:srgbClr val="FF0000"/>
                          </a:solidFill>
                          <a:effectLst/>
                        </a:rPr>
                        <a:t>최대 예상 </a:t>
                      </a:r>
                      <a:r>
                        <a:rPr lang="en-US" altLang="ko-KR" sz="800">
                          <a:solidFill>
                            <a:srgbClr val="FF0000"/>
                          </a:solidFill>
                          <a:effectLst/>
                        </a:rPr>
                        <a:t>(300)</a:t>
                      </a:r>
                    </a:p>
                  </a:txBody>
                  <a:tcPr marL="4957" marR="4957" marT="3305" marB="330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KR" sz="800">
                          <a:solidFill>
                            <a:srgbClr val="FF0000"/>
                          </a:solidFill>
                          <a:effectLst/>
                        </a:rPr>
                        <a:t>₩7,500,000</a:t>
                      </a:r>
                    </a:p>
                  </a:txBody>
                  <a:tcPr marL="4957" marR="4957" marT="3305" marB="3305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54079747"/>
                  </a:ext>
                </a:extLst>
              </a:tr>
              <a:tr h="115763">
                <a:tc vMerge="1">
                  <a:txBody>
                    <a:bodyPr/>
                    <a:lstStyle/>
                    <a:p>
                      <a:endParaRPr lang="en-KR"/>
                    </a:p>
                  </a:txBody>
                  <a:tcPr/>
                </a:tc>
                <a:tc rowSpan="5"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>
                          <a:effectLst/>
                        </a:rPr>
                        <a:t>예비비</a:t>
                      </a:r>
                    </a:p>
                  </a:txBody>
                  <a:tcPr marL="4957" marR="4957" marT="3305" marB="3305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5">
                  <a:txBody>
                    <a:bodyPr/>
                    <a:lstStyle/>
                    <a:p>
                      <a:pPr rtl="0" fontAlgn="b"/>
                      <a:endParaRPr lang="en-KR" sz="800">
                        <a:effectLst/>
                      </a:endParaRPr>
                    </a:p>
                  </a:txBody>
                  <a:tcPr marL="4957" marR="4957" marT="3305" marB="330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800" b="1">
                          <a:solidFill>
                            <a:srgbClr val="0000FF"/>
                          </a:solidFill>
                          <a:effectLst/>
                        </a:rPr>
                        <a:t>최소</a:t>
                      </a:r>
                    </a:p>
                  </a:txBody>
                  <a:tcPr marL="4957" marR="4957" marT="3305" marB="330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KR" sz="800">
                          <a:solidFill>
                            <a:srgbClr val="0000FF"/>
                          </a:solidFill>
                          <a:effectLst/>
                        </a:rPr>
                        <a:t>₩5,000,000</a:t>
                      </a:r>
                    </a:p>
                  </a:txBody>
                  <a:tcPr marL="4957" marR="4957" marT="3305" marB="330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73741257"/>
                  </a:ext>
                </a:extLst>
              </a:tr>
              <a:tr h="115763">
                <a:tc vMerge="1">
                  <a:txBody>
                    <a:bodyPr/>
                    <a:lstStyle/>
                    <a:p>
                      <a:endParaRPr lang="en-K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K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K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800" b="1">
                          <a:solidFill>
                            <a:srgbClr val="34A853"/>
                          </a:solidFill>
                          <a:effectLst/>
                        </a:rPr>
                        <a:t>중간</a:t>
                      </a:r>
                    </a:p>
                  </a:txBody>
                  <a:tcPr marL="4957" marR="4957" marT="3305" marB="330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KR" sz="800">
                          <a:solidFill>
                            <a:srgbClr val="34A853"/>
                          </a:solidFill>
                          <a:effectLst/>
                        </a:rPr>
                        <a:t>₩5,000,000</a:t>
                      </a:r>
                    </a:p>
                  </a:txBody>
                  <a:tcPr marL="4957" marR="4957" marT="3305" marB="330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91476654"/>
                  </a:ext>
                </a:extLst>
              </a:tr>
              <a:tr h="115763">
                <a:tc vMerge="1">
                  <a:txBody>
                    <a:bodyPr/>
                    <a:lstStyle/>
                    <a:p>
                      <a:endParaRPr lang="en-K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K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K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800" b="1">
                          <a:solidFill>
                            <a:srgbClr val="FF0000"/>
                          </a:solidFill>
                          <a:effectLst/>
                        </a:rPr>
                        <a:t>최대</a:t>
                      </a:r>
                    </a:p>
                  </a:txBody>
                  <a:tcPr marL="4957" marR="4957" marT="3305" marB="330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KR" sz="800">
                          <a:solidFill>
                            <a:srgbClr val="FF0000"/>
                          </a:solidFill>
                          <a:effectLst/>
                        </a:rPr>
                        <a:t>₩5,000,000</a:t>
                      </a:r>
                    </a:p>
                  </a:txBody>
                  <a:tcPr marL="4957" marR="4957" marT="3305" marB="330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74919320"/>
                  </a:ext>
                </a:extLst>
              </a:tr>
              <a:tr h="115763">
                <a:tc vMerge="1">
                  <a:txBody>
                    <a:bodyPr/>
                    <a:lstStyle/>
                    <a:p>
                      <a:endParaRPr lang="en-K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K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K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1">
                          <a:solidFill>
                            <a:srgbClr val="F1C232"/>
                          </a:solidFill>
                          <a:effectLst/>
                        </a:rPr>
                        <a:t>Hybrid50</a:t>
                      </a:r>
                    </a:p>
                  </a:txBody>
                  <a:tcPr marL="4957" marR="4957" marT="3305" marB="330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KR" sz="800">
                          <a:solidFill>
                            <a:srgbClr val="F1C232"/>
                          </a:solidFill>
                          <a:effectLst/>
                        </a:rPr>
                        <a:t>₩5,000,000</a:t>
                      </a:r>
                    </a:p>
                  </a:txBody>
                  <a:tcPr marL="4957" marR="4957" marT="3305" marB="330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78742966"/>
                  </a:ext>
                </a:extLst>
              </a:tr>
              <a:tr h="115763">
                <a:tc vMerge="1">
                  <a:txBody>
                    <a:bodyPr/>
                    <a:lstStyle/>
                    <a:p>
                      <a:endParaRPr lang="en-K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K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K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1">
                          <a:solidFill>
                            <a:srgbClr val="7F6000"/>
                          </a:solidFill>
                          <a:effectLst/>
                        </a:rPr>
                        <a:t>Hybrid100</a:t>
                      </a:r>
                    </a:p>
                  </a:txBody>
                  <a:tcPr marL="4957" marR="4957" marT="3305" marB="330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KR" sz="800">
                          <a:solidFill>
                            <a:srgbClr val="7F6000"/>
                          </a:solidFill>
                          <a:effectLst/>
                        </a:rPr>
                        <a:t>₩5,000,000</a:t>
                      </a:r>
                    </a:p>
                  </a:txBody>
                  <a:tcPr marL="4957" marR="4957" marT="3305" marB="330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45320747"/>
                  </a:ext>
                </a:extLst>
              </a:tr>
              <a:tr h="115763">
                <a:tc vMerge="1">
                  <a:txBody>
                    <a:bodyPr/>
                    <a:lstStyle/>
                    <a:p>
                      <a:endParaRPr lang="en-KR"/>
                    </a:p>
                  </a:txBody>
                  <a:tcPr/>
                </a:tc>
                <a:tc rowSpan="5">
                  <a:txBody>
                    <a:bodyPr/>
                    <a:lstStyle/>
                    <a:p>
                      <a:pPr algn="ctr" rtl="0" fontAlgn="ctr"/>
                      <a:r>
                        <a:rPr lang="en-US" sz="800" b="1">
                          <a:effectLst/>
                        </a:rPr>
                        <a:t>BBQ</a:t>
                      </a:r>
                    </a:p>
                  </a:txBody>
                  <a:tcPr marL="4957" marR="4957" marT="3305" marB="3305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ctr"/>
                      <a:endParaRPr lang="en-KR" sz="800">
                        <a:effectLst/>
                      </a:endParaRPr>
                    </a:p>
                  </a:txBody>
                  <a:tcPr marL="4957" marR="4957" marT="3305" marB="3305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800" b="1">
                          <a:solidFill>
                            <a:srgbClr val="0000FF"/>
                          </a:solidFill>
                          <a:effectLst/>
                        </a:rPr>
                        <a:t>최소</a:t>
                      </a:r>
                    </a:p>
                  </a:txBody>
                  <a:tcPr marL="4957" marR="4957" marT="3305" marB="330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KR" sz="800" b="1">
                          <a:solidFill>
                            <a:srgbClr val="0000FF"/>
                          </a:solidFill>
                          <a:effectLst/>
                        </a:rPr>
                        <a:t>₩5,920,000</a:t>
                      </a:r>
                    </a:p>
                  </a:txBody>
                  <a:tcPr marL="4957" marR="4957" marT="3305" marB="330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72640097"/>
                  </a:ext>
                </a:extLst>
              </a:tr>
              <a:tr h="115763">
                <a:tc vMerge="1">
                  <a:txBody>
                    <a:bodyPr/>
                    <a:lstStyle/>
                    <a:p>
                      <a:endParaRPr lang="en-K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K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0" fontAlgn="ctr"/>
                      <a:endParaRPr lang="en-KR" sz="800">
                        <a:effectLst/>
                      </a:endParaRPr>
                    </a:p>
                  </a:txBody>
                  <a:tcPr marL="4957" marR="4957" marT="3305" marB="3305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800" b="1">
                          <a:solidFill>
                            <a:srgbClr val="34A853"/>
                          </a:solidFill>
                          <a:effectLst/>
                        </a:rPr>
                        <a:t>중간</a:t>
                      </a:r>
                    </a:p>
                  </a:txBody>
                  <a:tcPr marL="4957" marR="4957" marT="3305" marB="330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KR" sz="800" b="0">
                          <a:solidFill>
                            <a:srgbClr val="34A853"/>
                          </a:solidFill>
                          <a:effectLst/>
                          <a:latin typeface="Inconsolata" pitchFamily="49" charset="77"/>
                        </a:rPr>
                        <a:t>₩8,000,000</a:t>
                      </a:r>
                    </a:p>
                  </a:txBody>
                  <a:tcPr marL="4957" marR="4957" marT="3305" marB="330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60745615"/>
                  </a:ext>
                </a:extLst>
              </a:tr>
              <a:tr h="115763">
                <a:tc vMerge="1">
                  <a:txBody>
                    <a:bodyPr/>
                    <a:lstStyle/>
                    <a:p>
                      <a:endParaRPr lang="en-K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K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0" fontAlgn="ctr"/>
                      <a:endParaRPr lang="en-KR" sz="800">
                        <a:effectLst/>
                      </a:endParaRPr>
                    </a:p>
                  </a:txBody>
                  <a:tcPr marL="4957" marR="4957" marT="3305" marB="3305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800" b="1">
                          <a:solidFill>
                            <a:srgbClr val="EA4335"/>
                          </a:solidFill>
                          <a:effectLst/>
                        </a:rPr>
                        <a:t>최대</a:t>
                      </a:r>
                    </a:p>
                  </a:txBody>
                  <a:tcPr marL="4957" marR="4957" marT="3305" marB="330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KR" sz="800" b="0">
                          <a:solidFill>
                            <a:srgbClr val="EA4335"/>
                          </a:solidFill>
                          <a:effectLst/>
                          <a:latin typeface="Inconsolata" pitchFamily="49" charset="77"/>
                        </a:rPr>
                        <a:t>₩12,000,000</a:t>
                      </a:r>
                    </a:p>
                  </a:txBody>
                  <a:tcPr marL="4957" marR="4957" marT="3305" marB="330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36536798"/>
                  </a:ext>
                </a:extLst>
              </a:tr>
              <a:tr h="115763">
                <a:tc vMerge="1">
                  <a:txBody>
                    <a:bodyPr/>
                    <a:lstStyle/>
                    <a:p>
                      <a:endParaRPr lang="en-K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K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0" fontAlgn="ctr"/>
                      <a:endParaRPr lang="en-KR" sz="800">
                        <a:effectLst/>
                      </a:endParaRPr>
                    </a:p>
                  </a:txBody>
                  <a:tcPr marL="4957" marR="4957" marT="3305" marB="3305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1">
                          <a:solidFill>
                            <a:srgbClr val="F1C232"/>
                          </a:solidFill>
                          <a:effectLst/>
                        </a:rPr>
                        <a:t>Hybrid50</a:t>
                      </a:r>
                    </a:p>
                  </a:txBody>
                  <a:tcPr marL="4957" marR="4957" marT="3305" marB="330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KR" sz="800" b="0">
                          <a:solidFill>
                            <a:srgbClr val="F1C232"/>
                          </a:solidFill>
                          <a:effectLst/>
                          <a:latin typeface="Inconsolata" pitchFamily="49" charset="77"/>
                        </a:rPr>
                        <a:t>₩2,000,000</a:t>
                      </a:r>
                    </a:p>
                  </a:txBody>
                  <a:tcPr marL="4957" marR="4957" marT="3305" marB="330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40138793"/>
                  </a:ext>
                </a:extLst>
              </a:tr>
              <a:tr h="115763">
                <a:tc vMerge="1">
                  <a:txBody>
                    <a:bodyPr/>
                    <a:lstStyle/>
                    <a:p>
                      <a:endParaRPr lang="en-K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K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0" fontAlgn="ctr"/>
                      <a:endParaRPr lang="en-KR" sz="800">
                        <a:effectLst/>
                      </a:endParaRPr>
                    </a:p>
                  </a:txBody>
                  <a:tcPr marL="4957" marR="4957" marT="3305" marB="3305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1">
                          <a:solidFill>
                            <a:srgbClr val="7F6000"/>
                          </a:solidFill>
                          <a:effectLst/>
                        </a:rPr>
                        <a:t>Hybrid100</a:t>
                      </a:r>
                    </a:p>
                  </a:txBody>
                  <a:tcPr marL="4957" marR="4957" marT="3305" marB="330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KR" sz="800" b="0">
                          <a:solidFill>
                            <a:srgbClr val="7F6000"/>
                          </a:solidFill>
                          <a:effectLst/>
                          <a:latin typeface="Inconsolata" pitchFamily="49" charset="77"/>
                        </a:rPr>
                        <a:t>₩4,000,000</a:t>
                      </a:r>
                    </a:p>
                  </a:txBody>
                  <a:tcPr marL="4957" marR="4957" marT="3305" marB="330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19584434"/>
                  </a:ext>
                </a:extLst>
              </a:tr>
              <a:tr h="115763">
                <a:tc vMerge="1">
                  <a:txBody>
                    <a:bodyPr/>
                    <a:lstStyle/>
                    <a:p>
                      <a:endParaRPr lang="en-KR"/>
                    </a:p>
                  </a:txBody>
                  <a:tcPr/>
                </a:tc>
                <a:tc rowSpan="5"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>
                          <a:effectLst/>
                        </a:rPr>
                        <a:t>손실보전액</a:t>
                      </a:r>
                    </a:p>
                  </a:txBody>
                  <a:tcPr marL="4957" marR="4957" marT="3305" marB="3305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800">
                          <a:effectLst/>
                        </a:rPr>
                        <a:t>보증금액</a:t>
                      </a:r>
                    </a:p>
                  </a:txBody>
                  <a:tcPr marL="4957" marR="4957" marT="3305" marB="330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800" b="1">
                          <a:solidFill>
                            <a:srgbClr val="0000FF"/>
                          </a:solidFill>
                          <a:effectLst/>
                        </a:rPr>
                        <a:t>최소</a:t>
                      </a:r>
                    </a:p>
                  </a:txBody>
                  <a:tcPr marL="4957" marR="4957" marT="3305" marB="330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KR" sz="800">
                          <a:effectLst/>
                        </a:rPr>
                        <a:t>₩0</a:t>
                      </a:r>
                    </a:p>
                  </a:txBody>
                  <a:tcPr marL="4957" marR="4957" marT="3305" marB="330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6259735"/>
                  </a:ext>
                </a:extLst>
              </a:tr>
              <a:tr h="115763">
                <a:tc vMerge="1">
                  <a:txBody>
                    <a:bodyPr/>
                    <a:lstStyle/>
                    <a:p>
                      <a:endParaRPr lang="en-K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K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KR" sz="800">
                          <a:effectLst/>
                        </a:rPr>
                        <a:t>₩75,000,000</a:t>
                      </a:r>
                    </a:p>
                  </a:txBody>
                  <a:tcPr marL="4957" marR="4957" marT="3305" marB="330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800" b="1">
                          <a:solidFill>
                            <a:srgbClr val="34A853"/>
                          </a:solidFill>
                          <a:effectLst/>
                        </a:rPr>
                        <a:t>중간</a:t>
                      </a:r>
                    </a:p>
                  </a:txBody>
                  <a:tcPr marL="4957" marR="4957" marT="3305" marB="330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KR" sz="800">
                          <a:effectLst/>
                        </a:rPr>
                        <a:t>₩0</a:t>
                      </a:r>
                    </a:p>
                  </a:txBody>
                  <a:tcPr marL="4957" marR="4957" marT="3305" marB="330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49077675"/>
                  </a:ext>
                </a:extLst>
              </a:tr>
              <a:tr h="115763">
                <a:tc vMerge="1">
                  <a:txBody>
                    <a:bodyPr/>
                    <a:lstStyle/>
                    <a:p>
                      <a:endParaRPr lang="en-K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K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0" fontAlgn="b"/>
                      <a:endParaRPr lang="en-KR" sz="800">
                        <a:effectLst/>
                      </a:endParaRPr>
                    </a:p>
                  </a:txBody>
                  <a:tcPr marL="4957" marR="4957" marT="3305" marB="330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800" b="1">
                          <a:solidFill>
                            <a:srgbClr val="EA4335"/>
                          </a:solidFill>
                          <a:effectLst/>
                        </a:rPr>
                        <a:t>최대</a:t>
                      </a:r>
                    </a:p>
                  </a:txBody>
                  <a:tcPr marL="4957" marR="4957" marT="3305" marB="330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KR" sz="800" dirty="0">
                          <a:effectLst/>
                        </a:rPr>
                        <a:t>₩0</a:t>
                      </a:r>
                    </a:p>
                  </a:txBody>
                  <a:tcPr marL="4957" marR="4957" marT="3305" marB="330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80102356"/>
                  </a:ext>
                </a:extLst>
              </a:tr>
              <a:tr h="115763">
                <a:tc vMerge="1">
                  <a:txBody>
                    <a:bodyPr/>
                    <a:lstStyle/>
                    <a:p>
                      <a:endParaRPr lang="en-K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K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0" fontAlgn="b"/>
                      <a:endParaRPr lang="en-KR" sz="800">
                        <a:effectLst/>
                      </a:endParaRPr>
                    </a:p>
                  </a:txBody>
                  <a:tcPr marL="4957" marR="4957" marT="3305" marB="330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1">
                          <a:solidFill>
                            <a:srgbClr val="F1C232"/>
                          </a:solidFill>
                          <a:effectLst/>
                        </a:rPr>
                        <a:t>Hybrid50</a:t>
                      </a:r>
                    </a:p>
                  </a:txBody>
                  <a:tcPr marL="4957" marR="4957" marT="3305" marB="330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KR" sz="800">
                          <a:effectLst/>
                        </a:rPr>
                        <a:t>₩0</a:t>
                      </a:r>
                    </a:p>
                  </a:txBody>
                  <a:tcPr marL="4957" marR="4957" marT="3305" marB="330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83973609"/>
                  </a:ext>
                </a:extLst>
              </a:tr>
              <a:tr h="115763">
                <a:tc vMerge="1">
                  <a:txBody>
                    <a:bodyPr/>
                    <a:lstStyle/>
                    <a:p>
                      <a:endParaRPr lang="en-K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K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0" fontAlgn="b"/>
                      <a:endParaRPr lang="en-KR" sz="800">
                        <a:effectLst/>
                      </a:endParaRPr>
                    </a:p>
                  </a:txBody>
                  <a:tcPr marL="4957" marR="4957" marT="3305" marB="330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1">
                          <a:solidFill>
                            <a:srgbClr val="7F6000"/>
                          </a:solidFill>
                          <a:effectLst/>
                        </a:rPr>
                        <a:t>Hybrid100</a:t>
                      </a:r>
                    </a:p>
                  </a:txBody>
                  <a:tcPr marL="4957" marR="4957" marT="3305" marB="330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KR" sz="800" dirty="0">
                          <a:effectLst/>
                        </a:rPr>
                        <a:t>₩0</a:t>
                      </a:r>
                    </a:p>
                  </a:txBody>
                  <a:tcPr marL="4957" marR="4957" marT="3305" marB="330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11217131"/>
                  </a:ext>
                </a:extLst>
              </a:tr>
              <a:tr h="115763">
                <a:tc rowSpan="5" gridSpan="3"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1">
                          <a:effectLst/>
                        </a:rPr>
                        <a:t>총액</a:t>
                      </a:r>
                    </a:p>
                  </a:txBody>
                  <a:tcPr marL="4957" marR="4957" marT="3305" marB="3305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5" hMerge="1">
                  <a:txBody>
                    <a:bodyPr/>
                    <a:lstStyle/>
                    <a:p>
                      <a:endParaRPr lang="en-KR"/>
                    </a:p>
                  </a:txBody>
                  <a:tcPr/>
                </a:tc>
                <a:tc rowSpan="5" hMerge="1">
                  <a:txBody>
                    <a:bodyPr/>
                    <a:lstStyle/>
                    <a:p>
                      <a:endParaRPr lang="en-K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800" b="1">
                          <a:solidFill>
                            <a:srgbClr val="0000FF"/>
                          </a:solidFill>
                          <a:effectLst/>
                        </a:rPr>
                        <a:t>최소</a:t>
                      </a:r>
                    </a:p>
                  </a:txBody>
                  <a:tcPr marL="4957" marR="4957" marT="3305" marB="330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KR" sz="800" b="1">
                          <a:solidFill>
                            <a:srgbClr val="0000FF"/>
                          </a:solidFill>
                          <a:effectLst/>
                        </a:rPr>
                        <a:t>₩188,768,000</a:t>
                      </a:r>
                    </a:p>
                  </a:txBody>
                  <a:tcPr marL="4957" marR="4957" marT="3305" marB="330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0852161"/>
                  </a:ext>
                </a:extLst>
              </a:tr>
              <a:tr h="115763">
                <a:tc gridSpan="3" vMerge="1">
                  <a:txBody>
                    <a:bodyPr/>
                    <a:lstStyle/>
                    <a:p>
                      <a:endParaRPr lang="en-K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K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K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800" b="1">
                          <a:solidFill>
                            <a:srgbClr val="34A853"/>
                          </a:solidFill>
                          <a:effectLst/>
                        </a:rPr>
                        <a:t>중간</a:t>
                      </a:r>
                    </a:p>
                  </a:txBody>
                  <a:tcPr marL="4957" marR="4957" marT="3305" marB="330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KR" sz="800" b="1">
                          <a:solidFill>
                            <a:srgbClr val="34A853"/>
                          </a:solidFill>
                          <a:effectLst/>
                        </a:rPr>
                        <a:t>₩177,200,000</a:t>
                      </a:r>
                    </a:p>
                  </a:txBody>
                  <a:tcPr marL="4957" marR="4957" marT="3305" marB="330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89818819"/>
                  </a:ext>
                </a:extLst>
              </a:tr>
              <a:tr h="115763">
                <a:tc gridSpan="3" vMerge="1">
                  <a:txBody>
                    <a:bodyPr/>
                    <a:lstStyle/>
                    <a:p>
                      <a:endParaRPr lang="en-K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K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K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800" b="1">
                          <a:solidFill>
                            <a:srgbClr val="FF0000"/>
                          </a:solidFill>
                          <a:effectLst/>
                        </a:rPr>
                        <a:t>최대</a:t>
                      </a:r>
                    </a:p>
                  </a:txBody>
                  <a:tcPr marL="4957" marR="4957" marT="3305" marB="330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KR" sz="800" b="1">
                          <a:solidFill>
                            <a:srgbClr val="FF0000"/>
                          </a:solidFill>
                          <a:effectLst/>
                        </a:rPr>
                        <a:t>₩238,800,000</a:t>
                      </a:r>
                    </a:p>
                  </a:txBody>
                  <a:tcPr marL="4957" marR="4957" marT="3305" marB="330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6960514"/>
                  </a:ext>
                </a:extLst>
              </a:tr>
              <a:tr h="115763">
                <a:tc gridSpan="3" vMerge="1">
                  <a:txBody>
                    <a:bodyPr/>
                    <a:lstStyle/>
                    <a:p>
                      <a:endParaRPr lang="en-K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K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K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1">
                          <a:solidFill>
                            <a:srgbClr val="F1C232"/>
                          </a:solidFill>
                          <a:effectLst/>
                        </a:rPr>
                        <a:t>Hybrid50</a:t>
                      </a:r>
                    </a:p>
                  </a:txBody>
                  <a:tcPr marL="4957" marR="4957" marT="3305" marB="330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KR" sz="800" b="1">
                          <a:solidFill>
                            <a:srgbClr val="F1C232"/>
                          </a:solidFill>
                          <a:effectLst/>
                        </a:rPr>
                        <a:t>₩117,800,000</a:t>
                      </a:r>
                    </a:p>
                  </a:txBody>
                  <a:tcPr marL="4957" marR="4957" marT="3305" marB="330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44087984"/>
                  </a:ext>
                </a:extLst>
              </a:tr>
              <a:tr h="115763">
                <a:tc gridSpan="3" vMerge="1">
                  <a:txBody>
                    <a:bodyPr/>
                    <a:lstStyle/>
                    <a:p>
                      <a:endParaRPr lang="en-K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K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K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1">
                          <a:solidFill>
                            <a:srgbClr val="7F6000"/>
                          </a:solidFill>
                          <a:effectLst/>
                        </a:rPr>
                        <a:t>Hybrid100</a:t>
                      </a:r>
                    </a:p>
                  </a:txBody>
                  <a:tcPr marL="4957" marR="4957" marT="3305" marB="330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KR" sz="800" b="1" dirty="0">
                          <a:solidFill>
                            <a:srgbClr val="7F6000"/>
                          </a:solidFill>
                          <a:effectLst/>
                        </a:rPr>
                        <a:t>₩146,100,000</a:t>
                      </a:r>
                    </a:p>
                  </a:txBody>
                  <a:tcPr marL="4957" marR="4957" marT="3305" marB="330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3546941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060013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378784-F674-EA46-A449-7A29EAC22E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ko-KR" altLang="en-US" dirty="0"/>
              <a:t>예산 및 회계</a:t>
            </a:r>
            <a:endParaRPr lang="en-CH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4930F9C3-BD79-144A-8B34-177DD9FD709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23962" y="659929"/>
            <a:ext cx="9261475" cy="333375"/>
          </a:xfrm>
        </p:spPr>
        <p:txBody>
          <a:bodyPr/>
          <a:lstStyle/>
          <a:p>
            <a:r>
              <a:rPr lang="ko-KR" altLang="en-US" dirty="0"/>
              <a:t>예산 산정</a:t>
            </a:r>
            <a:r>
              <a:rPr lang="en-US" altLang="ko-KR" dirty="0"/>
              <a:t>:  (</a:t>
            </a:r>
            <a:r>
              <a:rPr lang="ko-KR" altLang="en-US" dirty="0"/>
              <a:t>등록비</a:t>
            </a:r>
            <a:r>
              <a:rPr lang="en-US" altLang="ko-KR" dirty="0"/>
              <a:t>:</a:t>
            </a:r>
            <a:r>
              <a:rPr lang="ko-KR" altLang="en-US" dirty="0"/>
              <a:t> ₩</a:t>
            </a:r>
            <a:r>
              <a:rPr lang="en-US" altLang="ko-KR" dirty="0"/>
              <a:t>650,000,</a:t>
            </a:r>
            <a:r>
              <a:rPr lang="ko-KR" altLang="en-US" dirty="0"/>
              <a:t> </a:t>
            </a:r>
            <a:r>
              <a:rPr lang="en-US" altLang="ko-KR" dirty="0"/>
              <a:t>$550,</a:t>
            </a:r>
            <a:r>
              <a:rPr lang="ko-KR" altLang="en-US" dirty="0"/>
              <a:t>  </a:t>
            </a:r>
            <a:r>
              <a:rPr lang="en-FR" dirty="0">
                <a:latin typeface="Arial" panose="020B0604020202020204" pitchFamily="34" charset="0"/>
              </a:rPr>
              <a:t>€500</a:t>
            </a:r>
            <a:r>
              <a:rPr lang="en-US" altLang="ko-KR" dirty="0"/>
              <a:t>)</a:t>
            </a:r>
          </a:p>
          <a:p>
            <a:endParaRPr lang="en-US" altLang="ko-KR" dirty="0"/>
          </a:p>
          <a:p>
            <a:endParaRPr lang="en-CH"/>
          </a:p>
        </p:txBody>
      </p:sp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id="{D00CAB27-1C74-6544-AE57-1CE7A76F2CC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61493460"/>
              </p:ext>
            </p:extLst>
          </p:nvPr>
        </p:nvGraphicFramePr>
        <p:xfrm>
          <a:off x="7032875" y="1972395"/>
          <a:ext cx="4959507" cy="1324381"/>
        </p:xfrm>
        <a:graphic>
          <a:graphicData uri="http://schemas.openxmlformats.org/drawingml/2006/table">
            <a:tbl>
              <a:tblPr/>
              <a:tblGrid>
                <a:gridCol w="1287398">
                  <a:extLst>
                    <a:ext uri="{9D8B030D-6E8A-4147-A177-3AD203B41FA5}">
                      <a16:colId xmlns:a16="http://schemas.microsoft.com/office/drawing/2014/main" val="2460366932"/>
                    </a:ext>
                  </a:extLst>
                </a:gridCol>
                <a:gridCol w="1278757">
                  <a:extLst>
                    <a:ext uri="{9D8B030D-6E8A-4147-A177-3AD203B41FA5}">
                      <a16:colId xmlns:a16="http://schemas.microsoft.com/office/drawing/2014/main" val="2897856202"/>
                    </a:ext>
                  </a:extLst>
                </a:gridCol>
                <a:gridCol w="1244197">
                  <a:extLst>
                    <a:ext uri="{9D8B030D-6E8A-4147-A177-3AD203B41FA5}">
                      <a16:colId xmlns:a16="http://schemas.microsoft.com/office/drawing/2014/main" val="1813647618"/>
                    </a:ext>
                  </a:extLst>
                </a:gridCol>
                <a:gridCol w="1149155">
                  <a:extLst>
                    <a:ext uri="{9D8B030D-6E8A-4147-A177-3AD203B41FA5}">
                      <a16:colId xmlns:a16="http://schemas.microsoft.com/office/drawing/2014/main" val="1813345229"/>
                    </a:ext>
                  </a:extLst>
                </a:gridCol>
              </a:tblGrid>
              <a:tr h="206656"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1000">
                          <a:effectLst/>
                        </a:rPr>
                        <a:t>대관료</a:t>
                      </a:r>
                    </a:p>
                  </a:txBody>
                  <a:tcPr marL="25256" marR="25256" marT="16838" marB="1683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FR" sz="1000">
                          <a:effectLst/>
                        </a:rPr>
                        <a:t>₩50,</a:t>
                      </a:r>
                      <a:r>
                        <a:rPr lang="en-US" sz="1000" dirty="0">
                          <a:effectLst/>
                        </a:rPr>
                        <a:t>0</a:t>
                      </a:r>
                      <a:r>
                        <a:rPr lang="en-FR" sz="1000">
                          <a:effectLst/>
                        </a:rPr>
                        <a:t>00,000</a:t>
                      </a:r>
                    </a:p>
                  </a:txBody>
                  <a:tcPr marL="25256" marR="25256" marT="16838" marB="16838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1000" dirty="0">
                          <a:effectLst/>
                        </a:rPr>
                        <a:t>학생지원</a:t>
                      </a:r>
                      <a:endParaRPr lang="en-FR" sz="1000">
                        <a:effectLst/>
                      </a:endParaRPr>
                    </a:p>
                  </a:txBody>
                  <a:tcPr marL="25256" marR="25256" marT="16838" marB="16838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FR" sz="1000">
                          <a:effectLst/>
                        </a:rPr>
                        <a:t>₩</a:t>
                      </a:r>
                      <a:r>
                        <a:rPr lang="en-US" altLang="ko-KR" sz="1000" dirty="0">
                          <a:effectLst/>
                        </a:rPr>
                        <a:t>13,000,000</a:t>
                      </a:r>
                      <a:endParaRPr lang="en-FR" sz="1000" dirty="0">
                        <a:effectLst/>
                      </a:endParaRPr>
                    </a:p>
                  </a:txBody>
                  <a:tcPr marL="25256" marR="25256" marT="16838" marB="16838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14865347"/>
                  </a:ext>
                </a:extLst>
              </a:tr>
              <a:tr h="372575"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1000" dirty="0">
                          <a:effectLst/>
                        </a:rPr>
                        <a:t>최소보증금액</a:t>
                      </a:r>
                    </a:p>
                  </a:txBody>
                  <a:tcPr marL="25256" marR="25256" marT="16838" marB="1683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FR" sz="1000">
                          <a:effectLst/>
                        </a:rPr>
                        <a:t>₩</a:t>
                      </a:r>
                      <a:r>
                        <a:rPr lang="en-US" sz="1000" dirty="0">
                          <a:effectLst/>
                        </a:rPr>
                        <a:t>75</a:t>
                      </a:r>
                      <a:r>
                        <a:rPr lang="en-FR" sz="1000">
                          <a:effectLst/>
                        </a:rPr>
                        <a:t>,000,000</a:t>
                      </a:r>
                    </a:p>
                  </a:txBody>
                  <a:tcPr marL="25256" marR="25256" marT="16838" marB="16838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1000" dirty="0">
                          <a:effectLst/>
                        </a:rPr>
                        <a:t>대관료 무료 </a:t>
                      </a:r>
                      <a:endParaRPr lang="en-US" altLang="ko-KR" sz="1000" dirty="0">
                        <a:effectLst/>
                      </a:endParaRPr>
                    </a:p>
                    <a:p>
                      <a:pPr algn="ctr" rtl="0" fontAlgn="b"/>
                      <a:r>
                        <a:rPr lang="ko-KR" altLang="en-US" sz="1000" dirty="0">
                          <a:effectLst/>
                        </a:rPr>
                        <a:t>최소식음료비</a:t>
                      </a:r>
                    </a:p>
                  </a:txBody>
                  <a:tcPr marL="25256" marR="25256" marT="16838" marB="16838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FR" sz="1000">
                          <a:effectLst/>
                        </a:rPr>
                        <a:t>₩100,000,000</a:t>
                      </a:r>
                    </a:p>
                  </a:txBody>
                  <a:tcPr marL="25256" marR="25256" marT="16838" marB="16838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8142358"/>
                  </a:ext>
                </a:extLst>
              </a:tr>
              <a:tr h="372575"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1000">
                          <a:effectLst/>
                        </a:rPr>
                        <a:t>일인당 식음료비</a:t>
                      </a:r>
                    </a:p>
                  </a:txBody>
                  <a:tcPr marL="25256" marR="25256" marT="16838" marB="1683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FR" sz="1000">
                          <a:effectLst/>
                        </a:rPr>
                        <a:t>₩5</a:t>
                      </a:r>
                      <a:r>
                        <a:rPr lang="en-US" sz="1000" dirty="0">
                          <a:effectLst/>
                        </a:rPr>
                        <a:t>26</a:t>
                      </a:r>
                      <a:r>
                        <a:rPr lang="en-FR" sz="1000">
                          <a:effectLst/>
                        </a:rPr>
                        <a:t>,000</a:t>
                      </a:r>
                    </a:p>
                  </a:txBody>
                  <a:tcPr marL="25256" marR="25256" marT="16838" marB="16838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1000">
                          <a:effectLst/>
                        </a:rPr>
                        <a:t>일인당 </a:t>
                      </a:r>
                      <a:r>
                        <a:rPr lang="en-GB" sz="1000">
                          <a:effectLst/>
                        </a:rPr>
                        <a:t>BBQ</a:t>
                      </a:r>
                    </a:p>
                  </a:txBody>
                  <a:tcPr marL="25256" marR="25256" marT="16838" marB="16838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FR" sz="1000">
                          <a:effectLst/>
                        </a:rPr>
                        <a:t>₩</a:t>
                      </a:r>
                      <a:r>
                        <a:rPr lang="en-US" sz="1000" dirty="0">
                          <a:effectLst/>
                        </a:rPr>
                        <a:t>0</a:t>
                      </a:r>
                    </a:p>
                  </a:txBody>
                  <a:tcPr marL="25256" marR="25256" marT="16838" marB="16838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38715692"/>
                  </a:ext>
                </a:extLst>
              </a:tr>
              <a:tr h="372575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altLang="ko-KR" sz="1000" dirty="0">
                          <a:effectLst/>
                        </a:rPr>
                        <a:t>IAC dinner</a:t>
                      </a:r>
                      <a:endParaRPr lang="ko-KR" altLang="en-US" sz="1000" dirty="0">
                        <a:effectLst/>
                      </a:endParaRPr>
                    </a:p>
                  </a:txBody>
                  <a:tcPr marL="25256" marR="25256" marT="16838" marB="1683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FR" sz="1000">
                          <a:effectLst/>
                        </a:rPr>
                        <a:t>₩</a:t>
                      </a:r>
                      <a:r>
                        <a:rPr lang="en-US" sz="1000" dirty="0">
                          <a:effectLst/>
                        </a:rPr>
                        <a:t>2,000</a:t>
                      </a:r>
                      <a:r>
                        <a:rPr lang="en-FR" sz="1000">
                          <a:effectLst/>
                        </a:rPr>
                        <a:t>,000</a:t>
                      </a:r>
                    </a:p>
                  </a:txBody>
                  <a:tcPr marL="25256" marR="25256" marT="16838" marB="16838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endParaRPr lang="en-GB" sz="1000">
                        <a:effectLst/>
                      </a:endParaRPr>
                    </a:p>
                  </a:txBody>
                  <a:tcPr marL="25256" marR="25256" marT="16838" marB="16838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endParaRPr lang="en-US" sz="1000" dirty="0">
                        <a:effectLst/>
                      </a:endParaRPr>
                    </a:p>
                  </a:txBody>
                  <a:tcPr marL="25256" marR="25256" marT="16838" marB="16838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42658093"/>
                  </a:ext>
                </a:extLst>
              </a:tr>
            </a:tbl>
          </a:graphicData>
        </a:graphic>
      </p:graphicFrame>
      <p:pic>
        <p:nvPicPr>
          <p:cNvPr id="2050" name="Picture 2">
            <a:extLst>
              <a:ext uri="{FF2B5EF4-FFF2-40B4-BE49-F238E27FC236}">
                <a16:creationId xmlns:a16="http://schemas.microsoft.com/office/drawing/2014/main" id="{F17593B8-9166-D342-89D0-1C008464415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5488" y="1292762"/>
            <a:ext cx="5620512" cy="26836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0AEB9A28-3908-6949-BEBC-EE3CE0DD445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34757050"/>
              </p:ext>
            </p:extLst>
          </p:nvPr>
        </p:nvGraphicFramePr>
        <p:xfrm>
          <a:off x="7032875" y="4378428"/>
          <a:ext cx="4959507" cy="1194244"/>
        </p:xfrm>
        <a:graphic>
          <a:graphicData uri="http://schemas.openxmlformats.org/drawingml/2006/table">
            <a:tbl>
              <a:tblPr/>
              <a:tblGrid>
                <a:gridCol w="1287398">
                  <a:extLst>
                    <a:ext uri="{9D8B030D-6E8A-4147-A177-3AD203B41FA5}">
                      <a16:colId xmlns:a16="http://schemas.microsoft.com/office/drawing/2014/main" val="2460366932"/>
                    </a:ext>
                  </a:extLst>
                </a:gridCol>
                <a:gridCol w="1278757">
                  <a:extLst>
                    <a:ext uri="{9D8B030D-6E8A-4147-A177-3AD203B41FA5}">
                      <a16:colId xmlns:a16="http://schemas.microsoft.com/office/drawing/2014/main" val="2897856202"/>
                    </a:ext>
                  </a:extLst>
                </a:gridCol>
                <a:gridCol w="1244197">
                  <a:extLst>
                    <a:ext uri="{9D8B030D-6E8A-4147-A177-3AD203B41FA5}">
                      <a16:colId xmlns:a16="http://schemas.microsoft.com/office/drawing/2014/main" val="1813647618"/>
                    </a:ext>
                  </a:extLst>
                </a:gridCol>
                <a:gridCol w="1149155">
                  <a:extLst>
                    <a:ext uri="{9D8B030D-6E8A-4147-A177-3AD203B41FA5}">
                      <a16:colId xmlns:a16="http://schemas.microsoft.com/office/drawing/2014/main" val="1813345229"/>
                    </a:ext>
                  </a:extLst>
                </a:gridCol>
              </a:tblGrid>
              <a:tr h="185729"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1000">
                          <a:effectLst/>
                        </a:rPr>
                        <a:t>대관료</a:t>
                      </a:r>
                    </a:p>
                  </a:txBody>
                  <a:tcPr marL="25256" marR="25256" marT="16838" marB="1683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FR" sz="1000">
                          <a:effectLst/>
                        </a:rPr>
                        <a:t>₩50,</a:t>
                      </a:r>
                      <a:r>
                        <a:rPr lang="en-US" sz="1000" dirty="0">
                          <a:effectLst/>
                        </a:rPr>
                        <a:t>0</a:t>
                      </a:r>
                      <a:r>
                        <a:rPr lang="en-FR" sz="1000">
                          <a:effectLst/>
                        </a:rPr>
                        <a:t>00,000</a:t>
                      </a:r>
                    </a:p>
                  </a:txBody>
                  <a:tcPr marL="25256" marR="25256" marT="16838" marB="16838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1000" dirty="0">
                          <a:effectLst/>
                        </a:rPr>
                        <a:t>학생지원</a:t>
                      </a:r>
                      <a:endParaRPr lang="en-FR" sz="1000">
                        <a:effectLst/>
                      </a:endParaRPr>
                    </a:p>
                  </a:txBody>
                  <a:tcPr marL="25256" marR="25256" marT="16838" marB="16838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FR" sz="1000">
                          <a:effectLst/>
                        </a:rPr>
                        <a:t>₩</a:t>
                      </a:r>
                      <a:r>
                        <a:rPr lang="en-US" altLang="ko-KR" sz="1000" dirty="0">
                          <a:effectLst/>
                        </a:rPr>
                        <a:t>13,000,000</a:t>
                      </a:r>
                      <a:endParaRPr lang="en-FR" sz="1000">
                        <a:effectLst/>
                      </a:endParaRPr>
                    </a:p>
                  </a:txBody>
                  <a:tcPr marL="25256" marR="25256" marT="16838" marB="16838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14865347"/>
                  </a:ext>
                </a:extLst>
              </a:tr>
              <a:tr h="334846"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1000" dirty="0">
                          <a:effectLst/>
                        </a:rPr>
                        <a:t>최소보증금액</a:t>
                      </a:r>
                    </a:p>
                  </a:txBody>
                  <a:tcPr marL="25256" marR="25256" marT="16838" marB="1683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FR" sz="1000">
                          <a:effectLst/>
                        </a:rPr>
                        <a:t>₩</a:t>
                      </a:r>
                      <a:r>
                        <a:rPr lang="en-US" sz="1000" dirty="0">
                          <a:effectLst/>
                        </a:rPr>
                        <a:t>75</a:t>
                      </a:r>
                      <a:r>
                        <a:rPr lang="en-FR" sz="1000">
                          <a:effectLst/>
                        </a:rPr>
                        <a:t>,000,000</a:t>
                      </a:r>
                    </a:p>
                  </a:txBody>
                  <a:tcPr marL="25256" marR="25256" marT="16838" marB="16838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1000" dirty="0">
                          <a:effectLst/>
                        </a:rPr>
                        <a:t>대관료 무료 </a:t>
                      </a:r>
                      <a:endParaRPr lang="en-US" altLang="ko-KR" sz="1000" dirty="0">
                        <a:effectLst/>
                      </a:endParaRPr>
                    </a:p>
                    <a:p>
                      <a:pPr algn="ctr" rtl="0" fontAlgn="b"/>
                      <a:r>
                        <a:rPr lang="ko-KR" altLang="en-US" sz="1000" dirty="0">
                          <a:effectLst/>
                        </a:rPr>
                        <a:t>최소식음료비</a:t>
                      </a:r>
                    </a:p>
                  </a:txBody>
                  <a:tcPr marL="25256" marR="25256" marT="16838" marB="16838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FR" sz="1000">
                          <a:effectLst/>
                        </a:rPr>
                        <a:t>₩100,000,000</a:t>
                      </a:r>
                    </a:p>
                  </a:txBody>
                  <a:tcPr marL="25256" marR="25256" marT="16838" marB="16838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8142358"/>
                  </a:ext>
                </a:extLst>
              </a:tr>
              <a:tr h="334846"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1000">
                          <a:effectLst/>
                        </a:rPr>
                        <a:t>일인당 식음료비</a:t>
                      </a:r>
                    </a:p>
                  </a:txBody>
                  <a:tcPr marL="25256" marR="25256" marT="16838" marB="1683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FR" sz="1000">
                          <a:effectLst/>
                        </a:rPr>
                        <a:t>₩5</a:t>
                      </a:r>
                      <a:r>
                        <a:rPr lang="en-US" sz="1000" dirty="0">
                          <a:effectLst/>
                        </a:rPr>
                        <a:t>26</a:t>
                      </a:r>
                      <a:r>
                        <a:rPr lang="en-FR" sz="1000">
                          <a:effectLst/>
                        </a:rPr>
                        <a:t>,000</a:t>
                      </a:r>
                    </a:p>
                  </a:txBody>
                  <a:tcPr marL="25256" marR="25256" marT="16838" marB="16838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1000">
                          <a:effectLst/>
                        </a:rPr>
                        <a:t>일인당 </a:t>
                      </a:r>
                      <a:r>
                        <a:rPr lang="en-GB" sz="1000">
                          <a:effectLst/>
                        </a:rPr>
                        <a:t>BBQ</a:t>
                      </a:r>
                    </a:p>
                  </a:txBody>
                  <a:tcPr marL="25256" marR="25256" marT="16838" marB="16838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FR" sz="1000">
                          <a:effectLst/>
                        </a:rPr>
                        <a:t>₩</a:t>
                      </a:r>
                      <a:r>
                        <a:rPr lang="en-US" sz="1000" dirty="0">
                          <a:effectLst/>
                        </a:rPr>
                        <a:t>40,000</a:t>
                      </a:r>
                    </a:p>
                  </a:txBody>
                  <a:tcPr marL="25256" marR="25256" marT="16838" marB="16838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38715692"/>
                  </a:ext>
                </a:extLst>
              </a:tr>
              <a:tr h="334846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altLang="ko-KR" sz="1000" dirty="0">
                          <a:effectLst/>
                        </a:rPr>
                        <a:t>IAC dinner</a:t>
                      </a:r>
                      <a:endParaRPr lang="ko-KR" altLang="en-US" sz="1000" dirty="0">
                        <a:effectLst/>
                      </a:endParaRPr>
                    </a:p>
                  </a:txBody>
                  <a:tcPr marL="25256" marR="25256" marT="16838" marB="1683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FR" sz="1000">
                          <a:effectLst/>
                        </a:rPr>
                        <a:t>₩</a:t>
                      </a:r>
                      <a:r>
                        <a:rPr lang="en-US" sz="1000" dirty="0">
                          <a:effectLst/>
                        </a:rPr>
                        <a:t>2,000</a:t>
                      </a:r>
                      <a:r>
                        <a:rPr lang="en-FR" sz="1000">
                          <a:effectLst/>
                        </a:rPr>
                        <a:t>,000</a:t>
                      </a:r>
                    </a:p>
                  </a:txBody>
                  <a:tcPr marL="25256" marR="25256" marT="16838" marB="16838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endParaRPr lang="en-GB" sz="1000">
                        <a:effectLst/>
                      </a:endParaRPr>
                    </a:p>
                  </a:txBody>
                  <a:tcPr marL="25256" marR="25256" marT="16838" marB="16838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endParaRPr lang="en-US" sz="1000" dirty="0">
                        <a:effectLst/>
                      </a:endParaRPr>
                    </a:p>
                  </a:txBody>
                  <a:tcPr marL="25256" marR="25256" marT="16838" marB="16838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42658093"/>
                  </a:ext>
                </a:extLst>
              </a:tr>
            </a:tbl>
          </a:graphicData>
        </a:graphic>
      </p:graphicFrame>
      <p:pic>
        <p:nvPicPr>
          <p:cNvPr id="2052" name="Picture 4">
            <a:extLst>
              <a:ext uri="{FF2B5EF4-FFF2-40B4-BE49-F238E27FC236}">
                <a16:creationId xmlns:a16="http://schemas.microsoft.com/office/drawing/2014/main" id="{5D4AA1A2-1CA5-1147-8091-B84E1BCC97C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496" y="3734722"/>
            <a:ext cx="5620511" cy="26836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178569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378784-F674-EA46-A449-7A29EAC22E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ko-KR" altLang="en-US" dirty="0"/>
              <a:t>예산 및 회계</a:t>
            </a:r>
            <a:endParaRPr lang="en-CH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4930F9C3-BD79-144A-8B34-177DD9FD709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23962" y="659929"/>
            <a:ext cx="9261475" cy="333375"/>
          </a:xfrm>
        </p:spPr>
        <p:txBody>
          <a:bodyPr/>
          <a:lstStyle/>
          <a:p>
            <a:r>
              <a:rPr lang="ko-KR" altLang="en-US" dirty="0"/>
              <a:t>예산 산정</a:t>
            </a:r>
            <a:r>
              <a:rPr lang="en-US" altLang="ko-KR" dirty="0"/>
              <a:t>:  (</a:t>
            </a:r>
            <a:r>
              <a:rPr lang="ko-KR" altLang="en-US" dirty="0"/>
              <a:t>등록비</a:t>
            </a:r>
            <a:r>
              <a:rPr lang="en-US" altLang="ko-KR" dirty="0"/>
              <a:t>:</a:t>
            </a:r>
            <a:r>
              <a:rPr lang="ko-KR" altLang="en-US" dirty="0"/>
              <a:t> ₩</a:t>
            </a:r>
            <a:r>
              <a:rPr lang="en-US" altLang="ko-KR" dirty="0"/>
              <a:t>650,000,</a:t>
            </a:r>
            <a:r>
              <a:rPr lang="ko-KR" altLang="en-US" dirty="0"/>
              <a:t> </a:t>
            </a:r>
            <a:r>
              <a:rPr lang="en-US" altLang="ko-KR" dirty="0"/>
              <a:t>$550,</a:t>
            </a:r>
            <a:r>
              <a:rPr lang="ko-KR" altLang="en-US" dirty="0"/>
              <a:t>  </a:t>
            </a:r>
            <a:r>
              <a:rPr lang="en-FR" dirty="0">
                <a:latin typeface="Arial" panose="020B0604020202020204" pitchFamily="34" charset="0"/>
              </a:rPr>
              <a:t>€500</a:t>
            </a:r>
            <a:r>
              <a:rPr lang="en-US" altLang="ko-KR" dirty="0"/>
              <a:t>)</a:t>
            </a:r>
          </a:p>
          <a:p>
            <a:endParaRPr lang="en-US" altLang="ko-KR" dirty="0"/>
          </a:p>
          <a:p>
            <a:endParaRPr lang="en-CH"/>
          </a:p>
        </p:txBody>
      </p:sp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id="{D00CAB27-1C74-6544-AE57-1CE7A76F2CC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02244406"/>
              </p:ext>
            </p:extLst>
          </p:nvPr>
        </p:nvGraphicFramePr>
        <p:xfrm>
          <a:off x="7032875" y="1972395"/>
          <a:ext cx="4959507" cy="1456201"/>
        </p:xfrm>
        <a:graphic>
          <a:graphicData uri="http://schemas.openxmlformats.org/drawingml/2006/table">
            <a:tbl>
              <a:tblPr/>
              <a:tblGrid>
                <a:gridCol w="1287398">
                  <a:extLst>
                    <a:ext uri="{9D8B030D-6E8A-4147-A177-3AD203B41FA5}">
                      <a16:colId xmlns:a16="http://schemas.microsoft.com/office/drawing/2014/main" val="2460366932"/>
                    </a:ext>
                  </a:extLst>
                </a:gridCol>
                <a:gridCol w="1278757">
                  <a:extLst>
                    <a:ext uri="{9D8B030D-6E8A-4147-A177-3AD203B41FA5}">
                      <a16:colId xmlns:a16="http://schemas.microsoft.com/office/drawing/2014/main" val="2897856202"/>
                    </a:ext>
                  </a:extLst>
                </a:gridCol>
                <a:gridCol w="1244197">
                  <a:extLst>
                    <a:ext uri="{9D8B030D-6E8A-4147-A177-3AD203B41FA5}">
                      <a16:colId xmlns:a16="http://schemas.microsoft.com/office/drawing/2014/main" val="1813647618"/>
                    </a:ext>
                  </a:extLst>
                </a:gridCol>
                <a:gridCol w="1149155">
                  <a:extLst>
                    <a:ext uri="{9D8B030D-6E8A-4147-A177-3AD203B41FA5}">
                      <a16:colId xmlns:a16="http://schemas.microsoft.com/office/drawing/2014/main" val="1813345229"/>
                    </a:ext>
                  </a:extLst>
                </a:gridCol>
              </a:tblGrid>
              <a:tr h="206656"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1000">
                          <a:effectLst/>
                        </a:rPr>
                        <a:t>대관료</a:t>
                      </a:r>
                    </a:p>
                  </a:txBody>
                  <a:tcPr marL="25256" marR="25256" marT="16838" marB="1683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FR" sz="1000">
                          <a:effectLst/>
                        </a:rPr>
                        <a:t>₩50,</a:t>
                      </a:r>
                      <a:r>
                        <a:rPr lang="en-US" sz="1000" dirty="0">
                          <a:effectLst/>
                        </a:rPr>
                        <a:t>0</a:t>
                      </a:r>
                      <a:r>
                        <a:rPr lang="en-FR" sz="1000">
                          <a:effectLst/>
                        </a:rPr>
                        <a:t>00,000</a:t>
                      </a:r>
                    </a:p>
                  </a:txBody>
                  <a:tcPr marL="25256" marR="25256" marT="16838" marB="16838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1000" dirty="0">
                          <a:effectLst/>
                        </a:rPr>
                        <a:t>학생지원</a:t>
                      </a:r>
                      <a:endParaRPr lang="en-FR" sz="1000">
                        <a:effectLst/>
                      </a:endParaRPr>
                    </a:p>
                  </a:txBody>
                  <a:tcPr marL="25256" marR="25256" marT="16838" marB="16838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FR" sz="1000">
                          <a:effectLst/>
                        </a:rPr>
                        <a:t>₩</a:t>
                      </a:r>
                      <a:r>
                        <a:rPr lang="en-US" sz="1000" dirty="0">
                          <a:effectLst/>
                        </a:rPr>
                        <a:t>11,000,000</a:t>
                      </a:r>
                      <a:r>
                        <a:rPr lang="en-US" altLang="ko-KR" sz="1000" dirty="0">
                          <a:effectLst/>
                        </a:rPr>
                        <a:t>+</a:t>
                      </a:r>
                      <a:r>
                        <a:rPr lang="en-FR" sz="1000">
                          <a:effectLst/>
                        </a:rPr>
                        <a:t>₩</a:t>
                      </a:r>
                      <a:r>
                        <a:rPr lang="en-US" sz="1000" dirty="0">
                          <a:effectLst/>
                        </a:rPr>
                        <a:t>70,000*</a:t>
                      </a:r>
                      <a:r>
                        <a:rPr lang="ko-KR" altLang="en-US" sz="1000" dirty="0">
                          <a:effectLst/>
                        </a:rPr>
                        <a:t>학생수</a:t>
                      </a:r>
                      <a:endParaRPr lang="en-US" altLang="ko-KR" sz="1000" dirty="0">
                        <a:effectLst/>
                      </a:endParaRPr>
                    </a:p>
                  </a:txBody>
                  <a:tcPr marL="25256" marR="25256" marT="16838" marB="16838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14865347"/>
                  </a:ext>
                </a:extLst>
              </a:tr>
              <a:tr h="372575"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1000" dirty="0">
                          <a:effectLst/>
                        </a:rPr>
                        <a:t>최소보증금액</a:t>
                      </a:r>
                    </a:p>
                  </a:txBody>
                  <a:tcPr marL="25256" marR="25256" marT="16838" marB="1683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FR" sz="1000">
                          <a:effectLst/>
                        </a:rPr>
                        <a:t>₩</a:t>
                      </a:r>
                      <a:r>
                        <a:rPr lang="en-US" sz="1000" dirty="0">
                          <a:effectLst/>
                        </a:rPr>
                        <a:t>75</a:t>
                      </a:r>
                      <a:r>
                        <a:rPr lang="en-FR" sz="1000">
                          <a:effectLst/>
                        </a:rPr>
                        <a:t>,000,000</a:t>
                      </a:r>
                    </a:p>
                  </a:txBody>
                  <a:tcPr marL="25256" marR="25256" marT="16838" marB="16838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1000" dirty="0">
                          <a:effectLst/>
                        </a:rPr>
                        <a:t>대관료 무료 </a:t>
                      </a:r>
                      <a:endParaRPr lang="en-US" altLang="ko-KR" sz="1000" dirty="0">
                        <a:effectLst/>
                      </a:endParaRPr>
                    </a:p>
                    <a:p>
                      <a:pPr algn="ctr" rtl="0" fontAlgn="b"/>
                      <a:r>
                        <a:rPr lang="ko-KR" altLang="en-US" sz="1000" dirty="0">
                          <a:effectLst/>
                        </a:rPr>
                        <a:t>최소식음료비</a:t>
                      </a:r>
                    </a:p>
                  </a:txBody>
                  <a:tcPr marL="25256" marR="25256" marT="16838" marB="16838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FR" sz="1000">
                          <a:effectLst/>
                        </a:rPr>
                        <a:t>₩100,000,000</a:t>
                      </a:r>
                    </a:p>
                  </a:txBody>
                  <a:tcPr marL="25256" marR="25256" marT="16838" marB="16838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8142358"/>
                  </a:ext>
                </a:extLst>
              </a:tr>
              <a:tr h="372575"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1000">
                          <a:effectLst/>
                        </a:rPr>
                        <a:t>일인당 식음료비</a:t>
                      </a:r>
                    </a:p>
                  </a:txBody>
                  <a:tcPr marL="25256" marR="25256" marT="16838" marB="1683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FR" sz="1000">
                          <a:effectLst/>
                        </a:rPr>
                        <a:t>₩5</a:t>
                      </a:r>
                      <a:r>
                        <a:rPr lang="en-US" sz="1000" dirty="0">
                          <a:effectLst/>
                        </a:rPr>
                        <a:t>26</a:t>
                      </a:r>
                      <a:r>
                        <a:rPr lang="en-FR" sz="1000">
                          <a:effectLst/>
                        </a:rPr>
                        <a:t>,000</a:t>
                      </a:r>
                    </a:p>
                  </a:txBody>
                  <a:tcPr marL="25256" marR="25256" marT="16838" marB="16838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1000">
                          <a:effectLst/>
                        </a:rPr>
                        <a:t>일인당 </a:t>
                      </a:r>
                      <a:r>
                        <a:rPr lang="en-GB" sz="1000">
                          <a:effectLst/>
                        </a:rPr>
                        <a:t>BBQ</a:t>
                      </a:r>
                    </a:p>
                  </a:txBody>
                  <a:tcPr marL="25256" marR="25256" marT="16838" marB="16838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FR" sz="1000">
                          <a:effectLst/>
                        </a:rPr>
                        <a:t>₩</a:t>
                      </a:r>
                      <a:r>
                        <a:rPr lang="en-US" sz="1000" dirty="0">
                          <a:effectLst/>
                        </a:rPr>
                        <a:t>0</a:t>
                      </a:r>
                    </a:p>
                  </a:txBody>
                  <a:tcPr marL="25256" marR="25256" marT="16838" marB="16838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38715692"/>
                  </a:ext>
                </a:extLst>
              </a:tr>
              <a:tr h="372575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altLang="ko-KR" sz="1000" dirty="0">
                          <a:effectLst/>
                        </a:rPr>
                        <a:t>IAC dinner</a:t>
                      </a:r>
                      <a:endParaRPr lang="ko-KR" altLang="en-US" sz="1000" dirty="0">
                        <a:effectLst/>
                      </a:endParaRPr>
                    </a:p>
                  </a:txBody>
                  <a:tcPr marL="25256" marR="25256" marT="16838" marB="1683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FR" sz="1000">
                          <a:effectLst/>
                        </a:rPr>
                        <a:t>₩</a:t>
                      </a:r>
                      <a:r>
                        <a:rPr lang="en-US" sz="1000" dirty="0">
                          <a:effectLst/>
                        </a:rPr>
                        <a:t>2,000</a:t>
                      </a:r>
                      <a:r>
                        <a:rPr lang="en-FR" sz="1000">
                          <a:effectLst/>
                        </a:rPr>
                        <a:t>,000</a:t>
                      </a:r>
                    </a:p>
                  </a:txBody>
                  <a:tcPr marL="25256" marR="25256" marT="16838" marB="16838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endParaRPr lang="en-GB" sz="1000">
                        <a:effectLst/>
                      </a:endParaRPr>
                    </a:p>
                  </a:txBody>
                  <a:tcPr marL="25256" marR="25256" marT="16838" marB="16838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endParaRPr lang="en-US" sz="1000" dirty="0">
                        <a:effectLst/>
                      </a:endParaRPr>
                    </a:p>
                  </a:txBody>
                  <a:tcPr marL="25256" marR="25256" marT="16838" marB="16838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42658093"/>
                  </a:ext>
                </a:extLst>
              </a:tr>
            </a:tbl>
          </a:graphicData>
        </a:graphic>
      </p:graphicFrame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0AEB9A28-3908-6949-BEBC-EE3CE0DD445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59188035"/>
              </p:ext>
            </p:extLst>
          </p:nvPr>
        </p:nvGraphicFramePr>
        <p:xfrm>
          <a:off x="7032875" y="4378428"/>
          <a:ext cx="4959507" cy="1346644"/>
        </p:xfrm>
        <a:graphic>
          <a:graphicData uri="http://schemas.openxmlformats.org/drawingml/2006/table">
            <a:tbl>
              <a:tblPr/>
              <a:tblGrid>
                <a:gridCol w="1287398">
                  <a:extLst>
                    <a:ext uri="{9D8B030D-6E8A-4147-A177-3AD203B41FA5}">
                      <a16:colId xmlns:a16="http://schemas.microsoft.com/office/drawing/2014/main" val="2460366932"/>
                    </a:ext>
                  </a:extLst>
                </a:gridCol>
                <a:gridCol w="1278757">
                  <a:extLst>
                    <a:ext uri="{9D8B030D-6E8A-4147-A177-3AD203B41FA5}">
                      <a16:colId xmlns:a16="http://schemas.microsoft.com/office/drawing/2014/main" val="2897856202"/>
                    </a:ext>
                  </a:extLst>
                </a:gridCol>
                <a:gridCol w="1244197">
                  <a:extLst>
                    <a:ext uri="{9D8B030D-6E8A-4147-A177-3AD203B41FA5}">
                      <a16:colId xmlns:a16="http://schemas.microsoft.com/office/drawing/2014/main" val="1813647618"/>
                    </a:ext>
                  </a:extLst>
                </a:gridCol>
                <a:gridCol w="1149155">
                  <a:extLst>
                    <a:ext uri="{9D8B030D-6E8A-4147-A177-3AD203B41FA5}">
                      <a16:colId xmlns:a16="http://schemas.microsoft.com/office/drawing/2014/main" val="1813345229"/>
                    </a:ext>
                  </a:extLst>
                </a:gridCol>
              </a:tblGrid>
              <a:tr h="185729"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1000">
                          <a:effectLst/>
                        </a:rPr>
                        <a:t>대관료</a:t>
                      </a:r>
                    </a:p>
                  </a:txBody>
                  <a:tcPr marL="25256" marR="25256" marT="16838" marB="1683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FR" sz="1000">
                          <a:effectLst/>
                        </a:rPr>
                        <a:t>₩50,</a:t>
                      </a:r>
                      <a:r>
                        <a:rPr lang="en-US" sz="1000" dirty="0">
                          <a:effectLst/>
                        </a:rPr>
                        <a:t>0</a:t>
                      </a:r>
                      <a:r>
                        <a:rPr lang="en-FR" sz="1000">
                          <a:effectLst/>
                        </a:rPr>
                        <a:t>00,000</a:t>
                      </a:r>
                    </a:p>
                  </a:txBody>
                  <a:tcPr marL="25256" marR="25256" marT="16838" marB="16838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1000" dirty="0">
                          <a:effectLst/>
                        </a:rPr>
                        <a:t>학생지원</a:t>
                      </a:r>
                      <a:endParaRPr lang="en-FR" sz="1000">
                        <a:effectLst/>
                      </a:endParaRPr>
                    </a:p>
                  </a:txBody>
                  <a:tcPr marL="25256" marR="25256" marT="16838" marB="16838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FR" sz="1000">
                          <a:effectLst/>
                        </a:rPr>
                        <a:t>₩</a:t>
                      </a:r>
                      <a:r>
                        <a:rPr lang="en-US" sz="1000" dirty="0">
                          <a:effectLst/>
                        </a:rPr>
                        <a:t>11,000,000</a:t>
                      </a:r>
                      <a:r>
                        <a:rPr lang="en-US" altLang="ko-KR" sz="1000" dirty="0">
                          <a:effectLst/>
                        </a:rPr>
                        <a:t>+</a:t>
                      </a:r>
                      <a:r>
                        <a:rPr lang="en-FR" sz="1000">
                          <a:effectLst/>
                        </a:rPr>
                        <a:t>₩</a:t>
                      </a:r>
                      <a:r>
                        <a:rPr lang="en-US" sz="1000" dirty="0">
                          <a:effectLst/>
                        </a:rPr>
                        <a:t>70,000*</a:t>
                      </a:r>
                      <a:r>
                        <a:rPr lang="ko-KR" altLang="en-US" sz="1000" dirty="0">
                          <a:effectLst/>
                        </a:rPr>
                        <a:t>학생수</a:t>
                      </a:r>
                      <a:endParaRPr lang="en-US" altLang="ko-KR" sz="1000" dirty="0">
                        <a:effectLst/>
                      </a:endParaRPr>
                    </a:p>
                  </a:txBody>
                  <a:tcPr marL="25256" marR="25256" marT="16838" marB="16838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14865347"/>
                  </a:ext>
                </a:extLst>
              </a:tr>
              <a:tr h="334846"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1000" dirty="0">
                          <a:effectLst/>
                        </a:rPr>
                        <a:t>최소보증금액</a:t>
                      </a:r>
                    </a:p>
                  </a:txBody>
                  <a:tcPr marL="25256" marR="25256" marT="16838" marB="1683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FR" sz="1000">
                          <a:effectLst/>
                        </a:rPr>
                        <a:t>₩</a:t>
                      </a:r>
                      <a:r>
                        <a:rPr lang="en-US" sz="1000" dirty="0">
                          <a:effectLst/>
                        </a:rPr>
                        <a:t>75</a:t>
                      </a:r>
                      <a:r>
                        <a:rPr lang="en-FR" sz="1000">
                          <a:effectLst/>
                        </a:rPr>
                        <a:t>,000,000</a:t>
                      </a:r>
                    </a:p>
                  </a:txBody>
                  <a:tcPr marL="25256" marR="25256" marT="16838" marB="16838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1000" dirty="0">
                          <a:effectLst/>
                        </a:rPr>
                        <a:t>대관료 무료 </a:t>
                      </a:r>
                      <a:endParaRPr lang="en-US" altLang="ko-KR" sz="1000" dirty="0">
                        <a:effectLst/>
                      </a:endParaRPr>
                    </a:p>
                    <a:p>
                      <a:pPr algn="ctr" rtl="0" fontAlgn="b"/>
                      <a:r>
                        <a:rPr lang="ko-KR" altLang="en-US" sz="1000" dirty="0">
                          <a:effectLst/>
                        </a:rPr>
                        <a:t>최소식음료비</a:t>
                      </a:r>
                    </a:p>
                  </a:txBody>
                  <a:tcPr marL="25256" marR="25256" marT="16838" marB="16838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FR" sz="1000">
                          <a:effectLst/>
                        </a:rPr>
                        <a:t>₩100,000,000</a:t>
                      </a:r>
                    </a:p>
                  </a:txBody>
                  <a:tcPr marL="25256" marR="25256" marT="16838" marB="16838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8142358"/>
                  </a:ext>
                </a:extLst>
              </a:tr>
              <a:tr h="334846"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1000">
                          <a:effectLst/>
                        </a:rPr>
                        <a:t>일인당 식음료비</a:t>
                      </a:r>
                    </a:p>
                  </a:txBody>
                  <a:tcPr marL="25256" marR="25256" marT="16838" marB="1683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FR" sz="1000">
                          <a:effectLst/>
                        </a:rPr>
                        <a:t>₩5</a:t>
                      </a:r>
                      <a:r>
                        <a:rPr lang="en-US" sz="1000" dirty="0">
                          <a:effectLst/>
                        </a:rPr>
                        <a:t>26</a:t>
                      </a:r>
                      <a:r>
                        <a:rPr lang="en-FR" sz="1000">
                          <a:effectLst/>
                        </a:rPr>
                        <a:t>,000</a:t>
                      </a:r>
                    </a:p>
                  </a:txBody>
                  <a:tcPr marL="25256" marR="25256" marT="16838" marB="16838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1000">
                          <a:effectLst/>
                        </a:rPr>
                        <a:t>일인당 </a:t>
                      </a:r>
                      <a:r>
                        <a:rPr lang="en-GB" sz="1000">
                          <a:effectLst/>
                        </a:rPr>
                        <a:t>BBQ</a:t>
                      </a:r>
                    </a:p>
                  </a:txBody>
                  <a:tcPr marL="25256" marR="25256" marT="16838" marB="16838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FR" sz="1000">
                          <a:effectLst/>
                        </a:rPr>
                        <a:t>₩</a:t>
                      </a:r>
                      <a:r>
                        <a:rPr lang="en-US" sz="1000" dirty="0">
                          <a:effectLst/>
                        </a:rPr>
                        <a:t>40,000</a:t>
                      </a:r>
                    </a:p>
                  </a:txBody>
                  <a:tcPr marL="25256" marR="25256" marT="16838" marB="16838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38715692"/>
                  </a:ext>
                </a:extLst>
              </a:tr>
              <a:tr h="334846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altLang="ko-KR" sz="1000" dirty="0">
                          <a:effectLst/>
                        </a:rPr>
                        <a:t>IAC dinner</a:t>
                      </a:r>
                      <a:endParaRPr lang="ko-KR" altLang="en-US" sz="1000" dirty="0">
                        <a:effectLst/>
                      </a:endParaRPr>
                    </a:p>
                  </a:txBody>
                  <a:tcPr marL="25256" marR="25256" marT="16838" marB="1683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FR" sz="1000">
                          <a:effectLst/>
                        </a:rPr>
                        <a:t>₩</a:t>
                      </a:r>
                      <a:r>
                        <a:rPr lang="en-US" sz="1000" dirty="0">
                          <a:effectLst/>
                        </a:rPr>
                        <a:t>2,000</a:t>
                      </a:r>
                      <a:r>
                        <a:rPr lang="en-FR" sz="1000">
                          <a:effectLst/>
                        </a:rPr>
                        <a:t>,000</a:t>
                      </a:r>
                    </a:p>
                  </a:txBody>
                  <a:tcPr marL="25256" marR="25256" marT="16838" marB="16838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endParaRPr lang="en-GB" sz="1000">
                        <a:effectLst/>
                      </a:endParaRPr>
                    </a:p>
                  </a:txBody>
                  <a:tcPr marL="25256" marR="25256" marT="16838" marB="16838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endParaRPr lang="en-US" sz="1000" dirty="0">
                        <a:effectLst/>
                      </a:endParaRPr>
                    </a:p>
                  </a:txBody>
                  <a:tcPr marL="25256" marR="25256" marT="16838" marB="16838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42658093"/>
                  </a:ext>
                </a:extLst>
              </a:tr>
            </a:tbl>
          </a:graphicData>
        </a:graphic>
      </p:graphicFrame>
      <p:pic>
        <p:nvPicPr>
          <p:cNvPr id="3074" name="Picture 2">
            <a:extLst>
              <a:ext uri="{FF2B5EF4-FFF2-40B4-BE49-F238E27FC236}">
                <a16:creationId xmlns:a16="http://schemas.microsoft.com/office/drawing/2014/main" id="{1FF38947-3DAC-0A4B-8803-B6591B84678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962" y="3952101"/>
            <a:ext cx="6085982" cy="29058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>
            <a:extLst>
              <a:ext uri="{FF2B5EF4-FFF2-40B4-BE49-F238E27FC236}">
                <a16:creationId xmlns:a16="http://schemas.microsoft.com/office/drawing/2014/main" id="{8748DAE1-AD59-7044-8AAE-1A630ECA151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962" y="1077279"/>
            <a:ext cx="5989320" cy="28597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95142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378784-F674-EA46-A449-7A29EAC22E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ko-KR" altLang="en-US" dirty="0"/>
              <a:t>스폰서</a:t>
            </a:r>
            <a:endParaRPr lang="en-CH" dirty="0"/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AB806DF4-BA2B-E049-BF2F-66835CE5D3C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36601753"/>
              </p:ext>
            </p:extLst>
          </p:nvPr>
        </p:nvGraphicFramePr>
        <p:xfrm>
          <a:off x="717802" y="3525022"/>
          <a:ext cx="10756395" cy="3056390"/>
        </p:xfrm>
        <a:graphic>
          <a:graphicData uri="http://schemas.openxmlformats.org/drawingml/2006/table">
            <a:tbl>
              <a:tblPr/>
              <a:tblGrid>
                <a:gridCol w="1197817">
                  <a:extLst>
                    <a:ext uri="{9D8B030D-6E8A-4147-A177-3AD203B41FA5}">
                      <a16:colId xmlns:a16="http://schemas.microsoft.com/office/drawing/2014/main" val="2240951591"/>
                    </a:ext>
                  </a:extLst>
                </a:gridCol>
                <a:gridCol w="2371676">
                  <a:extLst>
                    <a:ext uri="{9D8B030D-6E8A-4147-A177-3AD203B41FA5}">
                      <a16:colId xmlns:a16="http://schemas.microsoft.com/office/drawing/2014/main" val="3683616400"/>
                    </a:ext>
                  </a:extLst>
                </a:gridCol>
                <a:gridCol w="1197817">
                  <a:extLst>
                    <a:ext uri="{9D8B030D-6E8A-4147-A177-3AD203B41FA5}">
                      <a16:colId xmlns:a16="http://schemas.microsoft.com/office/drawing/2014/main" val="2368984572"/>
                    </a:ext>
                  </a:extLst>
                </a:gridCol>
                <a:gridCol w="1197817">
                  <a:extLst>
                    <a:ext uri="{9D8B030D-6E8A-4147-A177-3AD203B41FA5}">
                      <a16:colId xmlns:a16="http://schemas.microsoft.com/office/drawing/2014/main" val="1046113988"/>
                    </a:ext>
                  </a:extLst>
                </a:gridCol>
                <a:gridCol w="1197817">
                  <a:extLst>
                    <a:ext uri="{9D8B030D-6E8A-4147-A177-3AD203B41FA5}">
                      <a16:colId xmlns:a16="http://schemas.microsoft.com/office/drawing/2014/main" val="108208017"/>
                    </a:ext>
                  </a:extLst>
                </a:gridCol>
                <a:gridCol w="1197817">
                  <a:extLst>
                    <a:ext uri="{9D8B030D-6E8A-4147-A177-3AD203B41FA5}">
                      <a16:colId xmlns:a16="http://schemas.microsoft.com/office/drawing/2014/main" val="3976584466"/>
                    </a:ext>
                  </a:extLst>
                </a:gridCol>
                <a:gridCol w="1197817">
                  <a:extLst>
                    <a:ext uri="{9D8B030D-6E8A-4147-A177-3AD203B41FA5}">
                      <a16:colId xmlns:a16="http://schemas.microsoft.com/office/drawing/2014/main" val="440319454"/>
                    </a:ext>
                  </a:extLst>
                </a:gridCol>
                <a:gridCol w="1197817">
                  <a:extLst>
                    <a:ext uri="{9D8B030D-6E8A-4147-A177-3AD203B41FA5}">
                      <a16:colId xmlns:a16="http://schemas.microsoft.com/office/drawing/2014/main" val="605804875"/>
                    </a:ext>
                  </a:extLst>
                </a:gridCol>
              </a:tblGrid>
              <a:tr h="164306"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900">
                          <a:effectLst/>
                        </a:rPr>
                        <a:t>스폰서 </a:t>
                      </a:r>
                      <a:r>
                        <a:rPr lang="en-US" altLang="ko-KR" sz="900">
                          <a:effectLst/>
                        </a:rPr>
                        <a:t>(</a:t>
                      </a:r>
                      <a:r>
                        <a:rPr lang="ko-KR" altLang="en-US" sz="900">
                          <a:effectLst/>
                        </a:rPr>
                        <a:t>국내</a:t>
                      </a:r>
                      <a:r>
                        <a:rPr lang="en-US" altLang="ko-KR" sz="900">
                          <a:effectLst/>
                        </a:rPr>
                        <a:t>)</a:t>
                      </a: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900">
                        <a:effectLst/>
                      </a:endParaRP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900">
                          <a:effectLst/>
                        </a:rPr>
                        <a:t>Contact</a:t>
                      </a: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900">
                          <a:effectLst/>
                        </a:rPr>
                        <a:t>Approval</a:t>
                      </a: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900">
                          <a:effectLst/>
                        </a:rPr>
                        <a:t>납입완료</a:t>
                      </a: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900">
                        <a:effectLst/>
                      </a:endParaRP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900">
                          <a:effectLst/>
                        </a:rPr>
                        <a:t>현지통화</a:t>
                      </a: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900">
                          <a:effectLst/>
                        </a:rPr>
                        <a:t>한국통화</a:t>
                      </a: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38597989"/>
                  </a:ext>
                </a:extLst>
              </a:tr>
              <a:tr h="241124">
                <a:tc>
                  <a:txBody>
                    <a:bodyPr/>
                    <a:lstStyle/>
                    <a:p>
                      <a:pPr rtl="0" fontAlgn="b"/>
                      <a:r>
                        <a:rPr lang="en-US" sz="900">
                          <a:effectLst/>
                        </a:rPr>
                        <a:t>BTO(</a:t>
                      </a:r>
                      <a:r>
                        <a:rPr lang="ko-KR" altLang="en-US" sz="900">
                          <a:effectLst/>
                        </a:rPr>
                        <a:t>홍보지원</a:t>
                      </a:r>
                      <a:r>
                        <a:rPr lang="en-US" altLang="ko-KR" sz="900">
                          <a:effectLst/>
                        </a:rPr>
                        <a:t>)</a:t>
                      </a: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ko-KR" altLang="en-US" sz="900">
                          <a:effectLst/>
                        </a:rPr>
                        <a:t>권영성 매니저 </a:t>
                      </a:r>
                      <a:r>
                        <a:rPr lang="en-US" altLang="ko-KR" sz="900">
                          <a:effectLst/>
                        </a:rPr>
                        <a:t>(+82-51-780-2181)</a:t>
                      </a: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KR" sz="900">
                          <a:effectLst/>
                        </a:rPr>
                        <a:t>6/16</a:t>
                      </a: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E1C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KR" sz="900">
                          <a:effectLst/>
                        </a:rPr>
                        <a:t>9/6</a:t>
                      </a: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E1CD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900">
                        <a:effectLst/>
                      </a:endParaRP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900">
                        <a:effectLst/>
                      </a:endParaRP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900">
                        <a:effectLst/>
                      </a:endParaRP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KR" sz="900">
                          <a:effectLst/>
                        </a:rPr>
                        <a:t>₩5,000,000</a:t>
                      </a: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83963455"/>
                  </a:ext>
                </a:extLst>
              </a:tr>
              <a:tr h="164306">
                <a:tc>
                  <a:txBody>
                    <a:bodyPr/>
                    <a:lstStyle/>
                    <a:p>
                      <a:pPr rtl="0" fontAlgn="b"/>
                      <a:r>
                        <a:rPr lang="en-US" sz="900">
                          <a:effectLst/>
                        </a:rPr>
                        <a:t>KTO(</a:t>
                      </a:r>
                      <a:r>
                        <a:rPr lang="ko-KR" altLang="en-US" sz="900">
                          <a:effectLst/>
                        </a:rPr>
                        <a:t>개최지원</a:t>
                      </a:r>
                      <a:r>
                        <a:rPr lang="en-US" altLang="ko-KR" sz="900">
                          <a:effectLst/>
                        </a:rPr>
                        <a:t>)</a:t>
                      </a: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900">
                          <a:effectLst/>
                        </a:rPr>
                        <a:t>K</a:t>
                      </a:r>
                      <a:r>
                        <a:rPr lang="ko-KR" altLang="en-US" sz="900">
                          <a:effectLst/>
                        </a:rPr>
                        <a:t>마이스 </a:t>
                      </a:r>
                      <a:r>
                        <a:rPr lang="en-US" altLang="ko-KR" sz="900">
                          <a:effectLst/>
                        </a:rPr>
                        <a:t>033-738-3298</a:t>
                      </a: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KR" sz="900">
                          <a:effectLst/>
                        </a:rPr>
                        <a:t>8/20</a:t>
                      </a: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E1CD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900">
                        <a:effectLst/>
                      </a:endParaRP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900">
                        <a:effectLst/>
                      </a:endParaRP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900">
                        <a:effectLst/>
                      </a:endParaRP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900">
                        <a:effectLst/>
                      </a:endParaRP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KR" sz="900">
                          <a:effectLst/>
                        </a:rPr>
                        <a:t>₩10,000,000</a:t>
                      </a: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95973673"/>
                  </a:ext>
                </a:extLst>
              </a:tr>
              <a:tr h="241124">
                <a:tc>
                  <a:txBody>
                    <a:bodyPr/>
                    <a:lstStyle/>
                    <a:p>
                      <a:pPr rtl="0" fontAlgn="b"/>
                      <a:r>
                        <a:rPr lang="en-US" sz="900">
                          <a:effectLst/>
                        </a:rPr>
                        <a:t>BTO(</a:t>
                      </a:r>
                      <a:r>
                        <a:rPr lang="ko-KR" altLang="en-US" sz="900">
                          <a:effectLst/>
                        </a:rPr>
                        <a:t>개최지원</a:t>
                      </a:r>
                      <a:r>
                        <a:rPr lang="en-US" altLang="ko-KR" sz="900">
                          <a:effectLst/>
                        </a:rPr>
                        <a:t>)</a:t>
                      </a: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ko-KR" altLang="en-US" sz="900" dirty="0">
                          <a:effectLst/>
                        </a:rPr>
                        <a:t>권영성 매니저 </a:t>
                      </a:r>
                      <a:r>
                        <a:rPr lang="en-US" altLang="ko-KR" sz="900" dirty="0">
                          <a:effectLst/>
                        </a:rPr>
                        <a:t>(+82-51-780-2181)</a:t>
                      </a: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KR" sz="900">
                          <a:effectLst/>
                        </a:rPr>
                        <a:t>8/30</a:t>
                      </a: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E1CD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900">
                        <a:effectLst/>
                      </a:endParaRP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900">
                        <a:effectLst/>
                      </a:endParaRP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900">
                        <a:effectLst/>
                      </a:endParaRP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900">
                        <a:effectLst/>
                      </a:endParaRP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KR" sz="900">
                          <a:effectLst/>
                        </a:rPr>
                        <a:t>₩5,000,000</a:t>
                      </a: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25627162"/>
                  </a:ext>
                </a:extLst>
              </a:tr>
              <a:tr h="164306">
                <a:tc>
                  <a:txBody>
                    <a:bodyPr/>
                    <a:lstStyle/>
                    <a:p>
                      <a:pPr rtl="0" fontAlgn="b"/>
                      <a:r>
                        <a:rPr lang="en-US" sz="900">
                          <a:effectLst/>
                        </a:rPr>
                        <a:t>APCTP</a:t>
                      </a: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900">
                        <a:effectLst/>
                      </a:endParaRP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KR" sz="900">
                          <a:effectLst/>
                        </a:rPr>
                        <a:t>8/30</a:t>
                      </a: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E1CD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900">
                        <a:effectLst/>
                      </a:endParaRP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900">
                        <a:effectLst/>
                      </a:endParaRP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900">
                        <a:effectLst/>
                      </a:endParaRP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900">
                        <a:effectLst/>
                      </a:endParaRP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KR" sz="900">
                          <a:solidFill>
                            <a:srgbClr val="EA4335"/>
                          </a:solidFill>
                          <a:effectLst/>
                        </a:rPr>
                        <a:t>₩5,000,000</a:t>
                      </a: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99477633"/>
                  </a:ext>
                </a:extLst>
              </a:tr>
              <a:tr h="164306">
                <a:tc>
                  <a:txBody>
                    <a:bodyPr/>
                    <a:lstStyle/>
                    <a:p>
                      <a:pPr rtl="0" fontAlgn="b"/>
                      <a:r>
                        <a:rPr lang="en-US" sz="900">
                          <a:effectLst/>
                        </a:rPr>
                        <a:t>KoALICE</a:t>
                      </a: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900">
                        <a:effectLst/>
                      </a:endParaRP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900">
                        <a:effectLst/>
                      </a:endParaRP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900">
                        <a:effectLst/>
                      </a:endParaRP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900">
                        <a:effectLst/>
                      </a:endParaRP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900">
                        <a:effectLst/>
                      </a:endParaRP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900">
                        <a:effectLst/>
                      </a:endParaRP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KR" sz="900">
                          <a:solidFill>
                            <a:srgbClr val="EA4335"/>
                          </a:solidFill>
                          <a:effectLst/>
                        </a:rPr>
                        <a:t>₩20,000,000</a:t>
                      </a: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68991245"/>
                  </a:ext>
                </a:extLst>
              </a:tr>
              <a:tr h="87487">
                <a:tc>
                  <a:txBody>
                    <a:bodyPr/>
                    <a:lstStyle/>
                    <a:p>
                      <a:pPr rtl="0" fontAlgn="b"/>
                      <a:r>
                        <a:rPr lang="en-US" sz="900">
                          <a:effectLst/>
                        </a:rPr>
                        <a:t>kCMS</a:t>
                      </a: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900">
                        <a:effectLst/>
                      </a:endParaRP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KR" sz="900">
                          <a:effectLst/>
                        </a:rPr>
                        <a:t>11/15</a:t>
                      </a: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E1C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KR" sz="900">
                          <a:effectLst/>
                        </a:rPr>
                        <a:t>11/21</a:t>
                      </a: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E1CD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900">
                        <a:effectLst/>
                      </a:endParaRP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900">
                        <a:effectLst/>
                      </a:endParaRP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900">
                        <a:effectLst/>
                      </a:endParaRP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900">
                        <a:effectLst/>
                      </a:endParaRP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03689682"/>
                  </a:ext>
                </a:extLst>
              </a:tr>
              <a:tr h="164306">
                <a:tc>
                  <a:txBody>
                    <a:bodyPr/>
                    <a:lstStyle/>
                    <a:p>
                      <a:pPr rtl="0" fontAlgn="b"/>
                      <a:r>
                        <a:rPr lang="en-US" sz="900">
                          <a:effectLst/>
                        </a:rPr>
                        <a:t>CENUM</a:t>
                      </a: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900">
                        <a:effectLst/>
                      </a:endParaRP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KR" sz="900">
                          <a:effectLst/>
                        </a:rPr>
                        <a:t>11/15</a:t>
                      </a: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E1C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KR" sz="900">
                          <a:effectLst/>
                        </a:rPr>
                        <a:t>11/15</a:t>
                      </a: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E1CD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900">
                        <a:effectLst/>
                      </a:endParaRP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900">
                        <a:effectLst/>
                      </a:endParaRP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900">
                        <a:effectLst/>
                      </a:endParaRP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KR" sz="900">
                          <a:solidFill>
                            <a:srgbClr val="EA4335"/>
                          </a:solidFill>
                          <a:effectLst/>
                        </a:rPr>
                        <a:t>₩10,000,000</a:t>
                      </a: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83342821"/>
                  </a:ext>
                </a:extLst>
              </a:tr>
              <a:tr h="164306">
                <a:tc>
                  <a:txBody>
                    <a:bodyPr/>
                    <a:lstStyle/>
                    <a:p>
                      <a:pPr rtl="0" fontAlgn="b"/>
                      <a:r>
                        <a:rPr lang="en-US" sz="900">
                          <a:effectLst/>
                        </a:rPr>
                        <a:t>CENS</a:t>
                      </a: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900">
                        <a:effectLst/>
                      </a:endParaRP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KR" sz="900">
                          <a:effectLst/>
                        </a:rPr>
                        <a:t>11/15</a:t>
                      </a: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E1C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KR" sz="900">
                          <a:effectLst/>
                        </a:rPr>
                        <a:t>11/16</a:t>
                      </a: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E1CD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900">
                        <a:effectLst/>
                      </a:endParaRP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900">
                        <a:effectLst/>
                      </a:endParaRP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900">
                        <a:effectLst/>
                      </a:endParaRP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KR" sz="900">
                          <a:solidFill>
                            <a:srgbClr val="EA4335"/>
                          </a:solidFill>
                          <a:effectLst/>
                        </a:rPr>
                        <a:t>₩10,000,000</a:t>
                      </a: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43299174"/>
                  </a:ext>
                </a:extLst>
              </a:tr>
              <a:tr h="164306">
                <a:tc>
                  <a:txBody>
                    <a:bodyPr/>
                    <a:lstStyle/>
                    <a:p>
                      <a:pPr rtl="0" fontAlgn="b"/>
                      <a:r>
                        <a:rPr lang="ko-KR" altLang="en-US" sz="900">
                          <a:effectLst/>
                        </a:rPr>
                        <a:t>부산대</a:t>
                      </a: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900">
                        <a:effectLst/>
                      </a:endParaRP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900">
                        <a:effectLst/>
                      </a:endParaRP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900">
                        <a:effectLst/>
                      </a:endParaRP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900">
                        <a:effectLst/>
                      </a:endParaRP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900">
                        <a:effectLst/>
                      </a:endParaRP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900">
                        <a:effectLst/>
                      </a:endParaRP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KR" sz="900">
                          <a:solidFill>
                            <a:srgbClr val="EA4335"/>
                          </a:solidFill>
                          <a:effectLst/>
                        </a:rPr>
                        <a:t>₩10,000,000</a:t>
                      </a: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86365101"/>
                  </a:ext>
                </a:extLst>
              </a:tr>
              <a:tr h="87487">
                <a:tc>
                  <a:txBody>
                    <a:bodyPr/>
                    <a:lstStyle/>
                    <a:p>
                      <a:pPr rtl="0" fontAlgn="b"/>
                      <a:r>
                        <a:rPr lang="en-US" sz="900">
                          <a:effectLst/>
                        </a:rPr>
                        <a:t>RUA</a:t>
                      </a: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900">
                        <a:effectLst/>
                      </a:endParaRP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900">
                        <a:effectLst/>
                      </a:endParaRP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900">
                        <a:effectLst/>
                      </a:endParaRP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900">
                        <a:effectLst/>
                      </a:endParaRP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900">
                        <a:effectLst/>
                      </a:endParaRP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900">
                        <a:effectLst/>
                      </a:endParaRP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900">
                        <a:effectLst/>
                      </a:endParaRP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99034270"/>
                  </a:ext>
                </a:extLst>
              </a:tr>
              <a:tr h="87487">
                <a:tc>
                  <a:txBody>
                    <a:bodyPr/>
                    <a:lstStyle/>
                    <a:p>
                      <a:pPr rtl="0" fontAlgn="b"/>
                      <a:r>
                        <a:rPr lang="en-US" sz="900">
                          <a:effectLst/>
                        </a:rPr>
                        <a:t>RAON</a:t>
                      </a: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900">
                        <a:effectLst/>
                      </a:endParaRP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900">
                        <a:effectLst/>
                      </a:endParaRP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900">
                        <a:effectLst/>
                      </a:endParaRP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900">
                        <a:effectLst/>
                      </a:endParaRP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900">
                        <a:effectLst/>
                      </a:endParaRP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900">
                        <a:effectLst/>
                      </a:endParaRP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900">
                        <a:effectLst/>
                      </a:endParaRP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22775337"/>
                  </a:ext>
                </a:extLst>
              </a:tr>
              <a:tr h="87487">
                <a:tc>
                  <a:txBody>
                    <a:bodyPr/>
                    <a:lstStyle/>
                    <a:p>
                      <a:pPr rtl="0" fontAlgn="b"/>
                      <a:r>
                        <a:rPr lang="en-US" sz="900">
                          <a:effectLst/>
                        </a:rPr>
                        <a:t>PNU</a:t>
                      </a: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900">
                        <a:effectLst/>
                      </a:endParaRP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900">
                        <a:effectLst/>
                      </a:endParaRP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900">
                        <a:effectLst/>
                      </a:endParaRP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900">
                        <a:effectLst/>
                      </a:endParaRP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900">
                        <a:effectLst/>
                      </a:endParaRP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900">
                        <a:effectLst/>
                      </a:endParaRP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900">
                        <a:effectLst/>
                      </a:endParaRP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03933975"/>
                  </a:ext>
                </a:extLst>
              </a:tr>
              <a:tr h="87487">
                <a:tc>
                  <a:txBody>
                    <a:bodyPr/>
                    <a:lstStyle/>
                    <a:p>
                      <a:pPr rtl="0" fontAlgn="b"/>
                      <a:r>
                        <a:rPr lang="en-US" sz="900">
                          <a:effectLst/>
                        </a:rPr>
                        <a:t>NRF</a:t>
                      </a: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900">
                        <a:effectLst/>
                      </a:endParaRP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900">
                        <a:effectLst/>
                      </a:endParaRP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900">
                        <a:effectLst/>
                      </a:endParaRP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900">
                        <a:effectLst/>
                      </a:endParaRP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900">
                        <a:effectLst/>
                      </a:endParaRP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900">
                        <a:effectLst/>
                      </a:endParaRP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900">
                        <a:effectLst/>
                      </a:endParaRP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67421462"/>
                  </a:ext>
                </a:extLst>
              </a:tr>
              <a:tr h="87487">
                <a:tc>
                  <a:txBody>
                    <a:bodyPr/>
                    <a:lstStyle/>
                    <a:p>
                      <a:pPr rtl="0" fontAlgn="b"/>
                      <a:r>
                        <a:rPr lang="en-US" sz="900">
                          <a:effectLst/>
                        </a:rPr>
                        <a:t>KPS</a:t>
                      </a: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900">
                        <a:effectLst/>
                      </a:endParaRP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900">
                        <a:effectLst/>
                      </a:endParaRP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900">
                        <a:effectLst/>
                      </a:endParaRP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900">
                        <a:effectLst/>
                      </a:endParaRP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900">
                        <a:effectLst/>
                      </a:endParaRP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900">
                        <a:effectLst/>
                      </a:endParaRP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900">
                        <a:effectLst/>
                      </a:endParaRP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3034587"/>
                  </a:ext>
                </a:extLst>
              </a:tr>
              <a:tr h="87487">
                <a:tc>
                  <a:txBody>
                    <a:bodyPr/>
                    <a:lstStyle/>
                    <a:p>
                      <a:pPr rtl="0" fontAlgn="b"/>
                      <a:r>
                        <a:rPr lang="en-US" sz="900">
                          <a:effectLst/>
                        </a:rPr>
                        <a:t>NucDiv</a:t>
                      </a: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900">
                        <a:effectLst/>
                      </a:endParaRP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900">
                        <a:effectLst/>
                      </a:endParaRP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900">
                        <a:effectLst/>
                      </a:endParaRP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900">
                        <a:effectLst/>
                      </a:endParaRP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900">
                        <a:effectLst/>
                      </a:endParaRP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900">
                        <a:effectLst/>
                      </a:endParaRP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900">
                        <a:effectLst/>
                      </a:endParaRP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98121157"/>
                  </a:ext>
                </a:extLst>
              </a:tr>
              <a:tr h="164306">
                <a:tc>
                  <a:txBody>
                    <a:bodyPr/>
                    <a:lstStyle/>
                    <a:p>
                      <a:pPr rtl="0" fontAlgn="b"/>
                      <a:endParaRPr lang="en-KR" sz="900">
                        <a:effectLst/>
                      </a:endParaRP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900">
                        <a:effectLst/>
                      </a:endParaRP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900">
                        <a:effectLst/>
                      </a:endParaRP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900">
                        <a:effectLst/>
                      </a:endParaRP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900">
                        <a:effectLst/>
                      </a:endParaRP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900">
                        <a:effectLst/>
                      </a:endParaRP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ko-KR" altLang="en-US" sz="900">
                          <a:effectLst/>
                        </a:rPr>
                        <a:t>납입완료</a:t>
                      </a: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KR" sz="900">
                          <a:effectLst/>
                        </a:rPr>
                        <a:t>₩0</a:t>
                      </a: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26164050"/>
                  </a:ext>
                </a:extLst>
              </a:tr>
              <a:tr h="164306">
                <a:tc>
                  <a:txBody>
                    <a:bodyPr/>
                    <a:lstStyle/>
                    <a:p>
                      <a:pPr rtl="0" fontAlgn="b"/>
                      <a:endParaRPr lang="en-KR" sz="900">
                        <a:effectLst/>
                      </a:endParaRP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900">
                        <a:effectLst/>
                      </a:endParaRP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900">
                        <a:effectLst/>
                      </a:endParaRP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900">
                        <a:effectLst/>
                      </a:endParaRP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900">
                        <a:effectLst/>
                      </a:endParaRP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900">
                        <a:effectLst/>
                      </a:endParaRP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ko-KR" altLang="en-US" sz="900">
                          <a:effectLst/>
                        </a:rPr>
                        <a:t>총 기여금</a:t>
                      </a: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KR" sz="900" dirty="0">
                          <a:effectLst/>
                        </a:rPr>
                        <a:t>₩75,000,000</a:t>
                      </a: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51656032"/>
                  </a:ext>
                </a:extLst>
              </a:tr>
            </a:tbl>
          </a:graphicData>
        </a:graphic>
      </p:graphicFrame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8F1F0F49-1B1C-CA4D-BB04-1F63025822D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41970542"/>
              </p:ext>
            </p:extLst>
          </p:nvPr>
        </p:nvGraphicFramePr>
        <p:xfrm>
          <a:off x="717802" y="787387"/>
          <a:ext cx="10756394" cy="2588670"/>
        </p:xfrm>
        <a:graphic>
          <a:graphicData uri="http://schemas.openxmlformats.org/drawingml/2006/table">
            <a:tbl>
              <a:tblPr/>
              <a:tblGrid>
                <a:gridCol w="1011890">
                  <a:extLst>
                    <a:ext uri="{9D8B030D-6E8A-4147-A177-3AD203B41FA5}">
                      <a16:colId xmlns:a16="http://schemas.microsoft.com/office/drawing/2014/main" val="1121873034"/>
                    </a:ext>
                  </a:extLst>
                </a:gridCol>
                <a:gridCol w="2003544">
                  <a:extLst>
                    <a:ext uri="{9D8B030D-6E8A-4147-A177-3AD203B41FA5}">
                      <a16:colId xmlns:a16="http://schemas.microsoft.com/office/drawing/2014/main" val="3139846292"/>
                    </a:ext>
                  </a:extLst>
                </a:gridCol>
                <a:gridCol w="1011890">
                  <a:extLst>
                    <a:ext uri="{9D8B030D-6E8A-4147-A177-3AD203B41FA5}">
                      <a16:colId xmlns:a16="http://schemas.microsoft.com/office/drawing/2014/main" val="30802911"/>
                    </a:ext>
                  </a:extLst>
                </a:gridCol>
                <a:gridCol w="1011890">
                  <a:extLst>
                    <a:ext uri="{9D8B030D-6E8A-4147-A177-3AD203B41FA5}">
                      <a16:colId xmlns:a16="http://schemas.microsoft.com/office/drawing/2014/main" val="335914372"/>
                    </a:ext>
                  </a:extLst>
                </a:gridCol>
                <a:gridCol w="1011890">
                  <a:extLst>
                    <a:ext uri="{9D8B030D-6E8A-4147-A177-3AD203B41FA5}">
                      <a16:colId xmlns:a16="http://schemas.microsoft.com/office/drawing/2014/main" val="2120732853"/>
                    </a:ext>
                  </a:extLst>
                </a:gridCol>
                <a:gridCol w="1011890">
                  <a:extLst>
                    <a:ext uri="{9D8B030D-6E8A-4147-A177-3AD203B41FA5}">
                      <a16:colId xmlns:a16="http://schemas.microsoft.com/office/drawing/2014/main" val="1410840191"/>
                    </a:ext>
                  </a:extLst>
                </a:gridCol>
                <a:gridCol w="1011890">
                  <a:extLst>
                    <a:ext uri="{9D8B030D-6E8A-4147-A177-3AD203B41FA5}">
                      <a16:colId xmlns:a16="http://schemas.microsoft.com/office/drawing/2014/main" val="1508660387"/>
                    </a:ext>
                  </a:extLst>
                </a:gridCol>
                <a:gridCol w="1011890">
                  <a:extLst>
                    <a:ext uri="{9D8B030D-6E8A-4147-A177-3AD203B41FA5}">
                      <a16:colId xmlns:a16="http://schemas.microsoft.com/office/drawing/2014/main" val="2813562346"/>
                    </a:ext>
                  </a:extLst>
                </a:gridCol>
                <a:gridCol w="1669620">
                  <a:extLst>
                    <a:ext uri="{9D8B030D-6E8A-4147-A177-3AD203B41FA5}">
                      <a16:colId xmlns:a16="http://schemas.microsoft.com/office/drawing/2014/main" val="1508657185"/>
                    </a:ext>
                  </a:extLst>
                </a:gridCol>
              </a:tblGrid>
              <a:tr h="128253"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1000">
                          <a:effectLst/>
                        </a:rPr>
                        <a:t>스폰서 </a:t>
                      </a:r>
                      <a:r>
                        <a:rPr lang="en-US" altLang="ko-KR" sz="1000">
                          <a:effectLst/>
                        </a:rPr>
                        <a:t>(</a:t>
                      </a:r>
                      <a:r>
                        <a:rPr lang="ko-KR" altLang="en-US" sz="1000">
                          <a:effectLst/>
                        </a:rPr>
                        <a:t>해외</a:t>
                      </a:r>
                      <a:r>
                        <a:rPr lang="en-US" altLang="ko-KR" sz="1000">
                          <a:effectLst/>
                        </a:rPr>
                        <a:t>)</a:t>
                      </a:r>
                    </a:p>
                  </a:txBody>
                  <a:tcPr marL="15133" marR="15133" marT="10089" marB="10089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1000">
                        <a:effectLst/>
                      </a:endParaRPr>
                    </a:p>
                  </a:txBody>
                  <a:tcPr marL="15133" marR="15133" marT="10089" marB="10089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000">
                          <a:effectLst/>
                        </a:rPr>
                        <a:t>Contact</a:t>
                      </a:r>
                    </a:p>
                  </a:txBody>
                  <a:tcPr marL="15133" marR="15133" marT="10089" marB="10089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000">
                          <a:effectLst/>
                        </a:rPr>
                        <a:t>Approval</a:t>
                      </a:r>
                    </a:p>
                  </a:txBody>
                  <a:tcPr marL="15133" marR="15133" marT="10089" marB="10089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1000">
                          <a:effectLst/>
                        </a:rPr>
                        <a:t>납입완료</a:t>
                      </a:r>
                    </a:p>
                  </a:txBody>
                  <a:tcPr marL="15133" marR="15133" marT="10089" marB="10089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1000">
                        <a:effectLst/>
                      </a:endParaRPr>
                    </a:p>
                  </a:txBody>
                  <a:tcPr marL="15133" marR="15133" marT="10089" marB="10089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1000">
                          <a:effectLst/>
                        </a:rPr>
                        <a:t>현지통화</a:t>
                      </a:r>
                    </a:p>
                  </a:txBody>
                  <a:tcPr marL="15133" marR="15133" marT="10089" marB="10089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1000">
                          <a:effectLst/>
                        </a:rPr>
                        <a:t>한국통화</a:t>
                      </a:r>
                    </a:p>
                  </a:txBody>
                  <a:tcPr marL="15133" marR="15133" marT="10089" marB="10089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1000">
                          <a:effectLst/>
                        </a:rPr>
                        <a:t>비고</a:t>
                      </a:r>
                    </a:p>
                  </a:txBody>
                  <a:tcPr marL="15133" marR="15133" marT="10089" marB="10089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4290481"/>
                  </a:ext>
                </a:extLst>
              </a:tr>
              <a:tr h="128253">
                <a:tc>
                  <a:txBody>
                    <a:bodyPr/>
                    <a:lstStyle/>
                    <a:p>
                      <a:pPr rtl="0" fontAlgn="b"/>
                      <a:r>
                        <a:rPr lang="en-US" sz="1000">
                          <a:effectLst/>
                        </a:rPr>
                        <a:t>IUPAP</a:t>
                      </a:r>
                    </a:p>
                  </a:txBody>
                  <a:tcPr marL="15133" marR="15133" marT="10089" marB="10089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1000">
                          <a:effectLst/>
                        </a:rPr>
                        <a:t>Joachim Stroth</a:t>
                      </a:r>
                    </a:p>
                  </a:txBody>
                  <a:tcPr marL="15133" marR="15133" marT="10089" marB="10089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KR" sz="1000">
                          <a:effectLst/>
                        </a:rPr>
                        <a:t>5/31</a:t>
                      </a:r>
                    </a:p>
                  </a:txBody>
                  <a:tcPr marL="15133" marR="15133" marT="10089" marB="10089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E1C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KR" sz="1000">
                          <a:effectLst/>
                        </a:rPr>
                        <a:t>6/13</a:t>
                      </a:r>
                    </a:p>
                  </a:txBody>
                  <a:tcPr marL="15133" marR="15133" marT="10089" marB="10089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E1CD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1000">
                        <a:effectLst/>
                      </a:endParaRPr>
                    </a:p>
                  </a:txBody>
                  <a:tcPr marL="15133" marR="15133" marT="10089" marB="10089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KR" sz="1000">
                          <a:effectLst/>
                        </a:rPr>
                        <a:t>5000</a:t>
                      </a:r>
                    </a:p>
                  </a:txBody>
                  <a:tcPr marL="15133" marR="15133" marT="10089" marB="10089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000">
                          <a:effectLst/>
                        </a:rPr>
                        <a:t>EUR</a:t>
                      </a:r>
                    </a:p>
                  </a:txBody>
                  <a:tcPr marL="15133" marR="15133" marT="10089" marB="10089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KR" sz="1000">
                          <a:effectLst/>
                        </a:rPr>
                        <a:t>₩6,766,964</a:t>
                      </a:r>
                    </a:p>
                  </a:txBody>
                  <a:tcPr marL="15133" marR="15133" marT="10089" marB="10089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1000">
                        <a:effectLst/>
                      </a:endParaRPr>
                    </a:p>
                  </a:txBody>
                  <a:tcPr marL="15133" marR="15133" marT="10089" marB="10089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14698444"/>
                  </a:ext>
                </a:extLst>
              </a:tr>
              <a:tr h="128253">
                <a:tc>
                  <a:txBody>
                    <a:bodyPr/>
                    <a:lstStyle/>
                    <a:p>
                      <a:pPr rtl="0" fontAlgn="b"/>
                      <a:r>
                        <a:rPr lang="en-US" sz="1000">
                          <a:effectLst/>
                        </a:rPr>
                        <a:t>GSI-EMMI</a:t>
                      </a:r>
                    </a:p>
                  </a:txBody>
                  <a:tcPr marL="15133" marR="15133" marT="10089" marB="10089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1000">
                          <a:effectLst/>
                        </a:rPr>
                        <a:t>Paolo Giubellino, Carlo Ewerz</a:t>
                      </a:r>
                    </a:p>
                  </a:txBody>
                  <a:tcPr marL="15133" marR="15133" marT="10089" marB="10089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KR" sz="1000">
                          <a:effectLst/>
                        </a:rPr>
                        <a:t>7/20</a:t>
                      </a:r>
                    </a:p>
                  </a:txBody>
                  <a:tcPr marL="15133" marR="15133" marT="10089" marB="10089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E1C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KR" sz="1000">
                          <a:effectLst/>
                        </a:rPr>
                        <a:t>11/8</a:t>
                      </a:r>
                    </a:p>
                  </a:txBody>
                  <a:tcPr marL="15133" marR="15133" marT="10089" marB="10089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E1CD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1000">
                        <a:effectLst/>
                      </a:endParaRPr>
                    </a:p>
                  </a:txBody>
                  <a:tcPr marL="15133" marR="15133" marT="10089" marB="10089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KR" sz="1000">
                          <a:effectLst/>
                        </a:rPr>
                        <a:t>2500</a:t>
                      </a:r>
                    </a:p>
                  </a:txBody>
                  <a:tcPr marL="15133" marR="15133" marT="10089" marB="10089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000">
                          <a:effectLst/>
                        </a:rPr>
                        <a:t>EUR</a:t>
                      </a:r>
                    </a:p>
                  </a:txBody>
                  <a:tcPr marL="15133" marR="15133" marT="10089" marB="10089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KR" sz="1000">
                          <a:effectLst/>
                        </a:rPr>
                        <a:t>₩3,383,482</a:t>
                      </a:r>
                    </a:p>
                  </a:txBody>
                  <a:tcPr marL="15133" marR="15133" marT="10089" marB="10089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1000">
                          <a:solidFill>
                            <a:srgbClr val="EA4335"/>
                          </a:solidFill>
                          <a:effectLst/>
                        </a:rPr>
                        <a:t>Early-career participants</a:t>
                      </a:r>
                    </a:p>
                  </a:txBody>
                  <a:tcPr marL="15133" marR="15133" marT="10089" marB="10089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17194329"/>
                  </a:ext>
                </a:extLst>
              </a:tr>
              <a:tr h="128253">
                <a:tc>
                  <a:txBody>
                    <a:bodyPr/>
                    <a:lstStyle/>
                    <a:p>
                      <a:pPr rtl="0" fontAlgn="b"/>
                      <a:r>
                        <a:rPr lang="en-US" sz="1000">
                          <a:effectLst/>
                        </a:rPr>
                        <a:t>GSI-FAIR</a:t>
                      </a:r>
                    </a:p>
                  </a:txBody>
                  <a:tcPr marL="15133" marR="15133" marT="10089" marB="10089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1000">
                        <a:effectLst/>
                      </a:endParaRPr>
                    </a:p>
                  </a:txBody>
                  <a:tcPr marL="15133" marR="15133" marT="10089" marB="10089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KR" sz="1000">
                          <a:effectLst/>
                        </a:rPr>
                        <a:t>11/2</a:t>
                      </a:r>
                    </a:p>
                  </a:txBody>
                  <a:tcPr marL="15133" marR="15133" marT="10089" marB="10089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E1C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KR" sz="1000">
                          <a:effectLst/>
                        </a:rPr>
                        <a:t>118</a:t>
                      </a:r>
                    </a:p>
                  </a:txBody>
                  <a:tcPr marL="15133" marR="15133" marT="10089" marB="10089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E1CD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1000">
                        <a:effectLst/>
                      </a:endParaRPr>
                    </a:p>
                  </a:txBody>
                  <a:tcPr marL="15133" marR="15133" marT="10089" marB="10089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KR" sz="1000">
                          <a:effectLst/>
                        </a:rPr>
                        <a:t>2000</a:t>
                      </a:r>
                    </a:p>
                  </a:txBody>
                  <a:tcPr marL="15133" marR="15133" marT="10089" marB="10089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000">
                          <a:effectLst/>
                        </a:rPr>
                        <a:t>EUR</a:t>
                      </a:r>
                    </a:p>
                  </a:txBody>
                  <a:tcPr marL="15133" marR="15133" marT="10089" marB="10089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KR" sz="1000">
                          <a:effectLst/>
                        </a:rPr>
                        <a:t>₩2,706,786</a:t>
                      </a:r>
                    </a:p>
                  </a:txBody>
                  <a:tcPr marL="15133" marR="15133" marT="10089" marB="10089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1000">
                          <a:solidFill>
                            <a:srgbClr val="EA4335"/>
                          </a:solidFill>
                          <a:effectLst/>
                        </a:rPr>
                        <a:t>Student/Young Scientist</a:t>
                      </a:r>
                    </a:p>
                  </a:txBody>
                  <a:tcPr marL="15133" marR="15133" marT="10089" marB="10089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64325856"/>
                  </a:ext>
                </a:extLst>
              </a:tr>
              <a:tr h="128253">
                <a:tc>
                  <a:txBody>
                    <a:bodyPr/>
                    <a:lstStyle/>
                    <a:p>
                      <a:pPr rtl="0" fontAlgn="b"/>
                      <a:r>
                        <a:rPr lang="en-US" sz="1000">
                          <a:effectLst/>
                        </a:rPr>
                        <a:t>CCNU</a:t>
                      </a:r>
                    </a:p>
                  </a:txBody>
                  <a:tcPr marL="15133" marR="15133" marT="10089" marB="10089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1000">
                          <a:effectLst/>
                        </a:rPr>
                        <a:t>Nu Xu, Xiaofeng Luo</a:t>
                      </a:r>
                    </a:p>
                  </a:txBody>
                  <a:tcPr marL="15133" marR="15133" marT="10089" marB="10089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KR" sz="1000">
                          <a:effectLst/>
                        </a:rPr>
                        <a:t>7/19</a:t>
                      </a:r>
                    </a:p>
                  </a:txBody>
                  <a:tcPr marL="15133" marR="15133" marT="10089" marB="10089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E1C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KR" sz="1000">
                          <a:effectLst/>
                        </a:rPr>
                        <a:t>9/18</a:t>
                      </a:r>
                    </a:p>
                  </a:txBody>
                  <a:tcPr marL="15133" marR="15133" marT="10089" marB="10089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E1C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KR" sz="1000">
                          <a:effectLst/>
                        </a:rPr>
                        <a:t>9/18</a:t>
                      </a:r>
                    </a:p>
                  </a:txBody>
                  <a:tcPr marL="15133" marR="15133" marT="10089" marB="10089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E1C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KR" sz="1000">
                          <a:effectLst/>
                        </a:rPr>
                        <a:t>3000</a:t>
                      </a:r>
                    </a:p>
                  </a:txBody>
                  <a:tcPr marL="15133" marR="15133" marT="10089" marB="10089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000">
                          <a:effectLst/>
                        </a:rPr>
                        <a:t>USD</a:t>
                      </a:r>
                    </a:p>
                  </a:txBody>
                  <a:tcPr marL="15133" marR="15133" marT="10089" marB="10089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KR" sz="1000">
                          <a:solidFill>
                            <a:srgbClr val="FF0000"/>
                          </a:solidFill>
                          <a:effectLst/>
                        </a:rPr>
                        <a:t>₩3,609,381</a:t>
                      </a:r>
                    </a:p>
                  </a:txBody>
                  <a:tcPr marL="15133" marR="15133" marT="10089" marB="10089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1000">
                          <a:solidFill>
                            <a:srgbClr val="EA4335"/>
                          </a:solidFill>
                          <a:effectLst/>
                        </a:rPr>
                        <a:t>Student/Young Scientist</a:t>
                      </a:r>
                    </a:p>
                  </a:txBody>
                  <a:tcPr marL="15133" marR="15133" marT="10089" marB="10089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56436087"/>
                  </a:ext>
                </a:extLst>
              </a:tr>
              <a:tr h="128253">
                <a:tc>
                  <a:txBody>
                    <a:bodyPr/>
                    <a:lstStyle/>
                    <a:p>
                      <a:pPr rtl="0" fontAlgn="b"/>
                      <a:r>
                        <a:rPr lang="en-US" sz="1000">
                          <a:effectLst/>
                        </a:rPr>
                        <a:t>Purdue Univ.</a:t>
                      </a:r>
                    </a:p>
                  </a:txBody>
                  <a:tcPr marL="15133" marR="15133" marT="10089" marB="10089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1000">
                          <a:effectLst/>
                        </a:rPr>
                        <a:t>Fuqiang Wang</a:t>
                      </a:r>
                    </a:p>
                  </a:txBody>
                  <a:tcPr marL="15133" marR="15133" marT="10089" marB="10089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KR" sz="1000">
                          <a:effectLst/>
                        </a:rPr>
                        <a:t>7/16</a:t>
                      </a:r>
                    </a:p>
                  </a:txBody>
                  <a:tcPr marL="15133" marR="15133" marT="10089" marB="10089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E1C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KR" sz="1000">
                          <a:effectLst/>
                        </a:rPr>
                        <a:t>8/3</a:t>
                      </a:r>
                    </a:p>
                  </a:txBody>
                  <a:tcPr marL="15133" marR="15133" marT="10089" marB="10089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E1CD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1000">
                        <a:effectLst/>
                      </a:endParaRPr>
                    </a:p>
                  </a:txBody>
                  <a:tcPr marL="15133" marR="15133" marT="10089" marB="10089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KR" sz="1000">
                          <a:effectLst/>
                        </a:rPr>
                        <a:t>2000</a:t>
                      </a:r>
                    </a:p>
                  </a:txBody>
                  <a:tcPr marL="15133" marR="15133" marT="10089" marB="10089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000">
                          <a:effectLst/>
                        </a:rPr>
                        <a:t>USD</a:t>
                      </a:r>
                    </a:p>
                  </a:txBody>
                  <a:tcPr marL="15133" marR="15133" marT="10089" marB="10089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KR" sz="1000">
                          <a:effectLst/>
                        </a:rPr>
                        <a:t>₩2,395,110</a:t>
                      </a:r>
                    </a:p>
                  </a:txBody>
                  <a:tcPr marL="15133" marR="15133" marT="10089" marB="10089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1000">
                        <a:effectLst/>
                      </a:endParaRPr>
                    </a:p>
                  </a:txBody>
                  <a:tcPr marL="15133" marR="15133" marT="10089" marB="10089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45827094"/>
                  </a:ext>
                </a:extLst>
              </a:tr>
              <a:tr h="128253">
                <a:tc>
                  <a:txBody>
                    <a:bodyPr/>
                    <a:lstStyle/>
                    <a:p>
                      <a:pPr rtl="0" fontAlgn="b"/>
                      <a:r>
                        <a:rPr lang="en-US" sz="1000">
                          <a:effectLst/>
                        </a:rPr>
                        <a:t>TU Munich</a:t>
                      </a:r>
                    </a:p>
                  </a:txBody>
                  <a:tcPr marL="15133" marR="15133" marT="10089" marB="10089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1000">
                          <a:effectLst/>
                        </a:rPr>
                        <a:t>Laura Fabbietti</a:t>
                      </a:r>
                    </a:p>
                  </a:txBody>
                  <a:tcPr marL="15133" marR="15133" marT="10089" marB="10089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KR" sz="1000">
                          <a:effectLst/>
                        </a:rPr>
                        <a:t>7/16</a:t>
                      </a:r>
                    </a:p>
                  </a:txBody>
                  <a:tcPr marL="15133" marR="15133" marT="10089" marB="10089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E1C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KR" sz="1000">
                          <a:effectLst/>
                        </a:rPr>
                        <a:t>11/13</a:t>
                      </a:r>
                    </a:p>
                  </a:txBody>
                  <a:tcPr marL="15133" marR="15133" marT="10089" marB="10089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E1CD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1000">
                        <a:effectLst/>
                      </a:endParaRPr>
                    </a:p>
                  </a:txBody>
                  <a:tcPr marL="15133" marR="15133" marT="10089" marB="10089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1000">
                        <a:effectLst/>
                      </a:endParaRPr>
                    </a:p>
                  </a:txBody>
                  <a:tcPr marL="15133" marR="15133" marT="10089" marB="10089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1000">
                        <a:effectLst/>
                      </a:endParaRPr>
                    </a:p>
                  </a:txBody>
                  <a:tcPr marL="15133" marR="15133" marT="10089" marB="10089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endParaRPr lang="en-KR" sz="1000">
                        <a:effectLst/>
                      </a:endParaRPr>
                    </a:p>
                  </a:txBody>
                  <a:tcPr marL="15133" marR="15133" marT="10089" marB="10089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1000">
                        <a:effectLst/>
                      </a:endParaRPr>
                    </a:p>
                  </a:txBody>
                  <a:tcPr marL="15133" marR="15133" marT="10089" marB="10089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53881501"/>
                  </a:ext>
                </a:extLst>
              </a:tr>
              <a:tr h="128253">
                <a:tc>
                  <a:txBody>
                    <a:bodyPr/>
                    <a:lstStyle/>
                    <a:p>
                      <a:pPr rtl="0" fontAlgn="b"/>
                      <a:r>
                        <a:rPr lang="en-US" sz="1000">
                          <a:effectLst/>
                        </a:rPr>
                        <a:t>SUBATECH</a:t>
                      </a:r>
                    </a:p>
                  </a:txBody>
                  <a:tcPr marL="15133" marR="15133" marT="10089" marB="10089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1000">
                          <a:effectLst/>
                        </a:rPr>
                        <a:t>Joerg Aichelin</a:t>
                      </a:r>
                    </a:p>
                  </a:txBody>
                  <a:tcPr marL="15133" marR="15133" marT="10089" marB="10089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KR" sz="1000">
                          <a:effectLst/>
                        </a:rPr>
                        <a:t>7/16</a:t>
                      </a:r>
                    </a:p>
                  </a:txBody>
                  <a:tcPr marL="15133" marR="15133" marT="10089" marB="10089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E1CD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1000">
                          <a:effectLst/>
                        </a:rPr>
                        <a:t>YET</a:t>
                      </a:r>
                    </a:p>
                  </a:txBody>
                  <a:tcPr marL="15133" marR="15133" marT="10089" marB="10089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8B2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1000">
                        <a:effectLst/>
                      </a:endParaRPr>
                    </a:p>
                  </a:txBody>
                  <a:tcPr marL="15133" marR="15133" marT="10089" marB="10089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1000">
                        <a:effectLst/>
                      </a:endParaRPr>
                    </a:p>
                  </a:txBody>
                  <a:tcPr marL="15133" marR="15133" marT="10089" marB="10089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1000">
                        <a:effectLst/>
                      </a:endParaRPr>
                    </a:p>
                  </a:txBody>
                  <a:tcPr marL="15133" marR="15133" marT="10089" marB="10089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endParaRPr lang="en-KR" sz="1000">
                        <a:effectLst/>
                      </a:endParaRPr>
                    </a:p>
                  </a:txBody>
                  <a:tcPr marL="15133" marR="15133" marT="10089" marB="10089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1000">
                        <a:effectLst/>
                      </a:endParaRPr>
                    </a:p>
                  </a:txBody>
                  <a:tcPr marL="15133" marR="15133" marT="10089" marB="10089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88974455"/>
                  </a:ext>
                </a:extLst>
              </a:tr>
              <a:tr h="128253">
                <a:tc>
                  <a:txBody>
                    <a:bodyPr/>
                    <a:lstStyle/>
                    <a:p>
                      <a:pPr rtl="0" fontAlgn="b"/>
                      <a:r>
                        <a:rPr lang="en-US" sz="1000">
                          <a:effectLst/>
                        </a:rPr>
                        <a:t>CERN</a:t>
                      </a:r>
                    </a:p>
                  </a:txBody>
                  <a:tcPr marL="15133" marR="15133" marT="10089" marB="10089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1000">
                          <a:effectLst/>
                        </a:rPr>
                        <a:t>Luciano Musa</a:t>
                      </a:r>
                    </a:p>
                  </a:txBody>
                  <a:tcPr marL="15133" marR="15133" marT="10089" marB="10089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KR" sz="1000">
                          <a:effectLst/>
                        </a:rPr>
                        <a:t>7/16</a:t>
                      </a:r>
                    </a:p>
                  </a:txBody>
                  <a:tcPr marL="15133" marR="15133" marT="10089" marB="10089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E1C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KR" sz="1000">
                          <a:effectLst/>
                        </a:rPr>
                        <a:t>11/17</a:t>
                      </a:r>
                    </a:p>
                  </a:txBody>
                  <a:tcPr marL="15133" marR="15133" marT="10089" marB="10089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E1CD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1000">
                        <a:effectLst/>
                      </a:endParaRPr>
                    </a:p>
                  </a:txBody>
                  <a:tcPr marL="15133" marR="15133" marT="10089" marB="10089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KR" sz="1000">
                          <a:effectLst/>
                        </a:rPr>
                        <a:t>3000</a:t>
                      </a:r>
                    </a:p>
                  </a:txBody>
                  <a:tcPr marL="15133" marR="15133" marT="10089" marB="10089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000">
                          <a:effectLst/>
                        </a:rPr>
                        <a:t>CHF</a:t>
                      </a:r>
                    </a:p>
                  </a:txBody>
                  <a:tcPr marL="15133" marR="15133" marT="10089" marB="10089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KR" sz="1000">
                          <a:effectLst/>
                        </a:rPr>
                        <a:t>₩3,915,252</a:t>
                      </a:r>
                    </a:p>
                  </a:txBody>
                  <a:tcPr marL="15133" marR="15133" marT="10089" marB="10089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1000">
                        <a:effectLst/>
                      </a:endParaRPr>
                    </a:p>
                  </a:txBody>
                  <a:tcPr marL="15133" marR="15133" marT="10089" marB="10089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86696893"/>
                  </a:ext>
                </a:extLst>
              </a:tr>
              <a:tr h="128253">
                <a:tc>
                  <a:txBody>
                    <a:bodyPr/>
                    <a:lstStyle/>
                    <a:p>
                      <a:pPr rtl="0" fontAlgn="b"/>
                      <a:r>
                        <a:rPr lang="en-US" sz="1000">
                          <a:effectLst/>
                        </a:rPr>
                        <a:t>LBL</a:t>
                      </a:r>
                    </a:p>
                  </a:txBody>
                  <a:tcPr marL="15133" marR="15133" marT="10089" marB="10089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1000">
                          <a:effectLst/>
                        </a:rPr>
                        <a:t>Grazyna Odyniec</a:t>
                      </a:r>
                    </a:p>
                  </a:txBody>
                  <a:tcPr marL="15133" marR="15133" marT="10089" marB="10089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KR" sz="1000">
                          <a:effectLst/>
                        </a:rPr>
                        <a:t>7/16</a:t>
                      </a:r>
                    </a:p>
                  </a:txBody>
                  <a:tcPr marL="15133" marR="15133" marT="10089" marB="10089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E1C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KR" sz="1000">
                          <a:effectLst/>
                        </a:rPr>
                        <a:t>11/23</a:t>
                      </a:r>
                    </a:p>
                  </a:txBody>
                  <a:tcPr marL="15133" marR="15133" marT="10089" marB="10089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E1CD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1000">
                        <a:effectLst/>
                      </a:endParaRPr>
                    </a:p>
                  </a:txBody>
                  <a:tcPr marL="15133" marR="15133" marT="10089" marB="10089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1000">
                        <a:effectLst/>
                      </a:endParaRPr>
                    </a:p>
                  </a:txBody>
                  <a:tcPr marL="15133" marR="15133" marT="10089" marB="10089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1000">
                        <a:effectLst/>
                      </a:endParaRPr>
                    </a:p>
                  </a:txBody>
                  <a:tcPr marL="15133" marR="15133" marT="10089" marB="10089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endParaRPr lang="en-KR" sz="1000">
                        <a:effectLst/>
                      </a:endParaRPr>
                    </a:p>
                  </a:txBody>
                  <a:tcPr marL="15133" marR="15133" marT="10089" marB="10089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1000">
                        <a:effectLst/>
                      </a:endParaRPr>
                    </a:p>
                  </a:txBody>
                  <a:tcPr marL="15133" marR="15133" marT="10089" marB="10089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3077544"/>
                  </a:ext>
                </a:extLst>
              </a:tr>
              <a:tr h="128253">
                <a:tc>
                  <a:txBody>
                    <a:bodyPr/>
                    <a:lstStyle/>
                    <a:p>
                      <a:pPr rtl="0" fontAlgn="b"/>
                      <a:r>
                        <a:rPr lang="en-US" sz="1000">
                          <a:effectLst/>
                        </a:rPr>
                        <a:t>BNL</a:t>
                      </a:r>
                    </a:p>
                  </a:txBody>
                  <a:tcPr marL="15133" marR="15133" marT="10089" marB="10089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1000">
                          <a:effectLst/>
                        </a:rPr>
                        <a:t>Zhangbu Xu</a:t>
                      </a:r>
                    </a:p>
                  </a:txBody>
                  <a:tcPr marL="15133" marR="15133" marT="10089" marB="10089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KR" sz="1000">
                          <a:effectLst/>
                        </a:rPr>
                        <a:t>7/16</a:t>
                      </a:r>
                    </a:p>
                  </a:txBody>
                  <a:tcPr marL="15133" marR="15133" marT="10089" marB="10089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E1C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KR" sz="1000">
                          <a:effectLst/>
                        </a:rPr>
                        <a:t>8/5</a:t>
                      </a:r>
                    </a:p>
                  </a:txBody>
                  <a:tcPr marL="15133" marR="15133" marT="10089" marB="10089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E1C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KR" sz="1000">
                          <a:effectLst/>
                        </a:rPr>
                        <a:t>8/26</a:t>
                      </a:r>
                    </a:p>
                  </a:txBody>
                  <a:tcPr marL="15133" marR="15133" marT="10089" marB="10089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E1C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KR" sz="1000">
                          <a:effectLst/>
                        </a:rPr>
                        <a:t>3000</a:t>
                      </a:r>
                    </a:p>
                  </a:txBody>
                  <a:tcPr marL="15133" marR="15133" marT="10089" marB="10089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000">
                          <a:effectLst/>
                        </a:rPr>
                        <a:t>USD</a:t>
                      </a:r>
                    </a:p>
                  </a:txBody>
                  <a:tcPr marL="15133" marR="15133" marT="10089" marB="10089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KR" sz="1000">
                          <a:solidFill>
                            <a:srgbClr val="FF0000"/>
                          </a:solidFill>
                          <a:effectLst/>
                        </a:rPr>
                        <a:t>₩3,459,485</a:t>
                      </a:r>
                    </a:p>
                  </a:txBody>
                  <a:tcPr marL="15133" marR="15133" marT="10089" marB="10089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1000">
                          <a:solidFill>
                            <a:srgbClr val="EA4335"/>
                          </a:solidFill>
                          <a:effectLst/>
                        </a:rPr>
                        <a:t>Student</a:t>
                      </a:r>
                    </a:p>
                  </a:txBody>
                  <a:tcPr marL="15133" marR="15133" marT="10089" marB="10089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61080875"/>
                  </a:ext>
                </a:extLst>
              </a:tr>
              <a:tr h="128253">
                <a:tc>
                  <a:txBody>
                    <a:bodyPr/>
                    <a:lstStyle/>
                    <a:p>
                      <a:pPr rtl="0" fontAlgn="b"/>
                      <a:r>
                        <a:rPr lang="en-US" sz="1000">
                          <a:effectLst/>
                        </a:rPr>
                        <a:t>INFN-Bari</a:t>
                      </a:r>
                    </a:p>
                  </a:txBody>
                  <a:tcPr marL="15133" marR="15133" marT="10089" marB="10089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1000">
                          <a:effectLst/>
                        </a:rPr>
                        <a:t>Domenico Elia</a:t>
                      </a:r>
                    </a:p>
                  </a:txBody>
                  <a:tcPr marL="15133" marR="15133" marT="10089" marB="10089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KR" sz="1000">
                          <a:effectLst/>
                        </a:rPr>
                        <a:t>7/20</a:t>
                      </a:r>
                    </a:p>
                  </a:txBody>
                  <a:tcPr marL="15133" marR="15133" marT="10089" marB="10089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E1CD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1000">
                          <a:effectLst/>
                        </a:rPr>
                        <a:t>YET</a:t>
                      </a:r>
                    </a:p>
                  </a:txBody>
                  <a:tcPr marL="15133" marR="15133" marT="10089" marB="10089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8B2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1000">
                        <a:effectLst/>
                      </a:endParaRPr>
                    </a:p>
                  </a:txBody>
                  <a:tcPr marL="15133" marR="15133" marT="10089" marB="10089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1000">
                        <a:effectLst/>
                      </a:endParaRPr>
                    </a:p>
                  </a:txBody>
                  <a:tcPr marL="15133" marR="15133" marT="10089" marB="10089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1000">
                        <a:effectLst/>
                      </a:endParaRPr>
                    </a:p>
                  </a:txBody>
                  <a:tcPr marL="15133" marR="15133" marT="10089" marB="10089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endParaRPr lang="en-KR" sz="1000">
                        <a:effectLst/>
                      </a:endParaRPr>
                    </a:p>
                  </a:txBody>
                  <a:tcPr marL="15133" marR="15133" marT="10089" marB="10089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1000">
                        <a:effectLst/>
                      </a:endParaRPr>
                    </a:p>
                  </a:txBody>
                  <a:tcPr marL="15133" marR="15133" marT="10089" marB="10089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0950150"/>
                  </a:ext>
                </a:extLst>
              </a:tr>
              <a:tr h="128253">
                <a:tc>
                  <a:txBody>
                    <a:bodyPr/>
                    <a:lstStyle/>
                    <a:p>
                      <a:pPr rtl="0" fontAlgn="b"/>
                      <a:r>
                        <a:rPr lang="en-US" sz="1000">
                          <a:effectLst/>
                        </a:rPr>
                        <a:t>HFHF</a:t>
                      </a:r>
                    </a:p>
                  </a:txBody>
                  <a:tcPr marL="15133" marR="15133" marT="10089" marB="10089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1000">
                          <a:effectLst/>
                        </a:rPr>
                        <a:t>Marcus Bleicher</a:t>
                      </a:r>
                    </a:p>
                  </a:txBody>
                  <a:tcPr marL="15133" marR="15133" marT="10089" marB="10089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KR" sz="1000">
                          <a:effectLst/>
                        </a:rPr>
                        <a:t>6/25</a:t>
                      </a:r>
                    </a:p>
                  </a:txBody>
                  <a:tcPr marL="15133" marR="15133" marT="10089" marB="10089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E1C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KR" sz="1000">
                          <a:effectLst/>
                        </a:rPr>
                        <a:t>7/3</a:t>
                      </a:r>
                    </a:p>
                  </a:txBody>
                  <a:tcPr marL="15133" marR="15133" marT="10089" marB="10089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E1C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KR" sz="1000">
                          <a:effectLst/>
                        </a:rPr>
                        <a:t>10/28</a:t>
                      </a:r>
                    </a:p>
                  </a:txBody>
                  <a:tcPr marL="15133" marR="15133" marT="10089" marB="10089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E1C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KR" sz="1000">
                          <a:effectLst/>
                        </a:rPr>
                        <a:t>3500</a:t>
                      </a:r>
                    </a:p>
                  </a:txBody>
                  <a:tcPr marL="15133" marR="15133" marT="10089" marB="10089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000">
                          <a:effectLst/>
                        </a:rPr>
                        <a:t>EUR</a:t>
                      </a:r>
                    </a:p>
                  </a:txBody>
                  <a:tcPr marL="15133" marR="15133" marT="10089" marB="10089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KR" sz="1000">
                          <a:solidFill>
                            <a:srgbClr val="EA4335"/>
                          </a:solidFill>
                          <a:effectLst/>
                        </a:rPr>
                        <a:t>₩4,672,535</a:t>
                      </a:r>
                    </a:p>
                  </a:txBody>
                  <a:tcPr marL="15133" marR="15133" marT="10089" marB="10089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1000">
                        <a:effectLst/>
                      </a:endParaRPr>
                    </a:p>
                  </a:txBody>
                  <a:tcPr marL="15133" marR="15133" marT="10089" marB="10089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19544032"/>
                  </a:ext>
                </a:extLst>
              </a:tr>
              <a:tr h="128253">
                <a:tc>
                  <a:txBody>
                    <a:bodyPr/>
                    <a:lstStyle/>
                    <a:p>
                      <a:pPr rtl="0" fontAlgn="b"/>
                      <a:endParaRPr lang="en-KR" sz="1000">
                        <a:effectLst/>
                      </a:endParaRPr>
                    </a:p>
                  </a:txBody>
                  <a:tcPr marL="15133" marR="15133" marT="10089" marB="10089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1000">
                        <a:effectLst/>
                      </a:endParaRPr>
                    </a:p>
                  </a:txBody>
                  <a:tcPr marL="15133" marR="15133" marT="10089" marB="10089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1000">
                        <a:effectLst/>
                      </a:endParaRPr>
                    </a:p>
                  </a:txBody>
                  <a:tcPr marL="15133" marR="15133" marT="10089" marB="10089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1000">
                        <a:effectLst/>
                      </a:endParaRPr>
                    </a:p>
                  </a:txBody>
                  <a:tcPr marL="15133" marR="15133" marT="10089" marB="10089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1000">
                        <a:effectLst/>
                      </a:endParaRPr>
                    </a:p>
                  </a:txBody>
                  <a:tcPr marL="15133" marR="15133" marT="10089" marB="10089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1000">
                        <a:effectLst/>
                      </a:endParaRPr>
                    </a:p>
                  </a:txBody>
                  <a:tcPr marL="15133" marR="15133" marT="10089" marB="10089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ko-KR" altLang="en-US" sz="1000">
                          <a:effectLst/>
                        </a:rPr>
                        <a:t>납입완료</a:t>
                      </a:r>
                    </a:p>
                  </a:txBody>
                  <a:tcPr marL="15133" marR="15133" marT="10089" marB="10089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KR" sz="1000">
                          <a:effectLst/>
                        </a:rPr>
                        <a:t>₩11,741,401</a:t>
                      </a:r>
                    </a:p>
                  </a:txBody>
                  <a:tcPr marL="15133" marR="15133" marT="10089" marB="10089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1000">
                        <a:effectLst/>
                      </a:endParaRPr>
                    </a:p>
                  </a:txBody>
                  <a:tcPr marL="15133" marR="15133" marT="10089" marB="10089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98256676"/>
                  </a:ext>
                </a:extLst>
              </a:tr>
              <a:tr h="128253">
                <a:tc>
                  <a:txBody>
                    <a:bodyPr/>
                    <a:lstStyle/>
                    <a:p>
                      <a:pPr rtl="0" fontAlgn="b"/>
                      <a:endParaRPr lang="en-KR" sz="1000">
                        <a:effectLst/>
                      </a:endParaRPr>
                    </a:p>
                  </a:txBody>
                  <a:tcPr marL="15133" marR="15133" marT="10089" marB="10089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1000">
                        <a:effectLst/>
                      </a:endParaRPr>
                    </a:p>
                  </a:txBody>
                  <a:tcPr marL="15133" marR="15133" marT="10089" marB="10089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1000">
                        <a:effectLst/>
                      </a:endParaRPr>
                    </a:p>
                  </a:txBody>
                  <a:tcPr marL="15133" marR="15133" marT="10089" marB="10089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1000">
                        <a:effectLst/>
                      </a:endParaRPr>
                    </a:p>
                  </a:txBody>
                  <a:tcPr marL="15133" marR="15133" marT="10089" marB="10089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1000">
                        <a:effectLst/>
                      </a:endParaRPr>
                    </a:p>
                  </a:txBody>
                  <a:tcPr marL="15133" marR="15133" marT="10089" marB="10089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1000">
                        <a:effectLst/>
                      </a:endParaRPr>
                    </a:p>
                  </a:txBody>
                  <a:tcPr marL="15133" marR="15133" marT="10089" marB="10089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ko-KR" altLang="en-US" sz="1000">
                          <a:effectLst/>
                        </a:rPr>
                        <a:t>총 기여금</a:t>
                      </a:r>
                    </a:p>
                  </a:txBody>
                  <a:tcPr marL="15133" marR="15133" marT="10089" marB="10089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KR" sz="1000">
                          <a:effectLst/>
                        </a:rPr>
                        <a:t>₩30,908,995</a:t>
                      </a:r>
                    </a:p>
                  </a:txBody>
                  <a:tcPr marL="15133" marR="15133" marT="10089" marB="10089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1000" dirty="0">
                        <a:effectLst/>
                      </a:endParaRPr>
                    </a:p>
                  </a:txBody>
                  <a:tcPr marL="15133" marR="15133" marT="10089" marB="10089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2355722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884360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378784-F674-EA46-A449-7A29EAC22E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ko-KR" altLang="en-US" dirty="0"/>
              <a:t>예산 및 회계</a:t>
            </a:r>
            <a:endParaRPr lang="en-CH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CF2FD2F-B507-3E49-BF56-2A0CA5CEF9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ko-KR"/>
              <a:t>2021. 11. 25.</a:t>
            </a:r>
            <a:endParaRPr kumimoji="1" lang="ko-KR" alt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C25AC4-8AD5-0041-AABC-63F3B357AF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ko-KR"/>
              <a:t>SQM2022 LOC Meeting</a:t>
            </a:r>
            <a:endParaRPr kumimoji="1" lang="ko-KR" altLang="en-US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4930F9C3-BD79-144A-8B34-177DD9FD709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ko-KR" altLang="en-US" dirty="0" err="1"/>
              <a:t>회계내용</a:t>
            </a:r>
            <a:endParaRPr lang="en-US" altLang="ko-KR" dirty="0"/>
          </a:p>
          <a:p>
            <a:endParaRPr lang="en-CH"/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90781EFC-C20B-CA42-B401-F23F678E0C6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32794986"/>
              </p:ext>
            </p:extLst>
          </p:nvPr>
        </p:nvGraphicFramePr>
        <p:xfrm>
          <a:off x="838200" y="1190714"/>
          <a:ext cx="10989369" cy="4694880"/>
        </p:xfrm>
        <a:graphic>
          <a:graphicData uri="http://schemas.openxmlformats.org/drawingml/2006/table">
            <a:tbl>
              <a:tblPr/>
              <a:tblGrid>
                <a:gridCol w="948103">
                  <a:extLst>
                    <a:ext uri="{9D8B030D-6E8A-4147-A177-3AD203B41FA5}">
                      <a16:colId xmlns:a16="http://schemas.microsoft.com/office/drawing/2014/main" val="3680701529"/>
                    </a:ext>
                  </a:extLst>
                </a:gridCol>
                <a:gridCol w="1025676">
                  <a:extLst>
                    <a:ext uri="{9D8B030D-6E8A-4147-A177-3AD203B41FA5}">
                      <a16:colId xmlns:a16="http://schemas.microsoft.com/office/drawing/2014/main" val="2386708873"/>
                    </a:ext>
                  </a:extLst>
                </a:gridCol>
                <a:gridCol w="1310105">
                  <a:extLst>
                    <a:ext uri="{9D8B030D-6E8A-4147-A177-3AD203B41FA5}">
                      <a16:colId xmlns:a16="http://schemas.microsoft.com/office/drawing/2014/main" val="3746850113"/>
                    </a:ext>
                  </a:extLst>
                </a:gridCol>
                <a:gridCol w="861911">
                  <a:extLst>
                    <a:ext uri="{9D8B030D-6E8A-4147-A177-3AD203B41FA5}">
                      <a16:colId xmlns:a16="http://schemas.microsoft.com/office/drawing/2014/main" val="4228867781"/>
                    </a:ext>
                  </a:extLst>
                </a:gridCol>
                <a:gridCol w="861911">
                  <a:extLst>
                    <a:ext uri="{9D8B030D-6E8A-4147-A177-3AD203B41FA5}">
                      <a16:colId xmlns:a16="http://schemas.microsoft.com/office/drawing/2014/main" val="3079593801"/>
                    </a:ext>
                  </a:extLst>
                </a:gridCol>
                <a:gridCol w="861911">
                  <a:extLst>
                    <a:ext uri="{9D8B030D-6E8A-4147-A177-3AD203B41FA5}">
                      <a16:colId xmlns:a16="http://schemas.microsoft.com/office/drawing/2014/main" val="2235862854"/>
                    </a:ext>
                  </a:extLst>
                </a:gridCol>
                <a:gridCol w="1077388">
                  <a:extLst>
                    <a:ext uri="{9D8B030D-6E8A-4147-A177-3AD203B41FA5}">
                      <a16:colId xmlns:a16="http://schemas.microsoft.com/office/drawing/2014/main" val="3944667024"/>
                    </a:ext>
                  </a:extLst>
                </a:gridCol>
                <a:gridCol w="1017056">
                  <a:extLst>
                    <a:ext uri="{9D8B030D-6E8A-4147-A177-3AD203B41FA5}">
                      <a16:colId xmlns:a16="http://schemas.microsoft.com/office/drawing/2014/main" val="3352734568"/>
                    </a:ext>
                  </a:extLst>
                </a:gridCol>
                <a:gridCol w="3025308">
                  <a:extLst>
                    <a:ext uri="{9D8B030D-6E8A-4147-A177-3AD203B41FA5}">
                      <a16:colId xmlns:a16="http://schemas.microsoft.com/office/drawing/2014/main" val="2774609075"/>
                    </a:ext>
                  </a:extLst>
                </a:gridCol>
              </a:tblGrid>
              <a:tr h="163507"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1200" b="1">
                          <a:solidFill>
                            <a:srgbClr val="0000FF"/>
                          </a:solidFill>
                          <a:effectLst/>
                        </a:rPr>
                        <a:t>거래일자</a:t>
                      </a:r>
                    </a:p>
                  </a:txBody>
                  <a:tcPr marL="11313" marR="11313" marT="7542" marB="7542" anchor="b">
                    <a:lnL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1200" b="1">
                          <a:solidFill>
                            <a:srgbClr val="0000FF"/>
                          </a:solidFill>
                          <a:effectLst/>
                        </a:rPr>
                        <a:t>입금</a:t>
                      </a:r>
                    </a:p>
                  </a:txBody>
                  <a:tcPr marL="11313" marR="11313" marT="7542" marB="754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1200" b="1">
                          <a:solidFill>
                            <a:srgbClr val="0000FF"/>
                          </a:solidFill>
                          <a:effectLst/>
                        </a:rPr>
                        <a:t>출금</a:t>
                      </a:r>
                    </a:p>
                  </a:txBody>
                  <a:tcPr marL="11313" marR="11313" marT="7542" marB="754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1200" b="1">
                          <a:solidFill>
                            <a:srgbClr val="0000FF"/>
                          </a:solidFill>
                          <a:effectLst/>
                        </a:rPr>
                        <a:t>항목</a:t>
                      </a:r>
                    </a:p>
                  </a:txBody>
                  <a:tcPr marL="11313" marR="11313" marT="7542" marB="754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1200" b="1">
                          <a:solidFill>
                            <a:srgbClr val="0000FF"/>
                          </a:solidFill>
                          <a:effectLst/>
                        </a:rPr>
                        <a:t>비고</a:t>
                      </a:r>
                    </a:p>
                  </a:txBody>
                  <a:tcPr marL="11313" marR="11313" marT="7542" marB="754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1200" b="1">
                          <a:solidFill>
                            <a:srgbClr val="FF0000"/>
                          </a:solidFill>
                          <a:effectLst/>
                        </a:rPr>
                        <a:t>차변</a:t>
                      </a:r>
                    </a:p>
                  </a:txBody>
                  <a:tcPr marL="11313" marR="11313" marT="7542" marB="754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1200" b="1">
                          <a:solidFill>
                            <a:srgbClr val="FF0000"/>
                          </a:solidFill>
                          <a:effectLst/>
                        </a:rPr>
                        <a:t>대변</a:t>
                      </a:r>
                    </a:p>
                  </a:txBody>
                  <a:tcPr marL="11313" marR="11313" marT="7542" marB="754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1200" b="1">
                          <a:solidFill>
                            <a:srgbClr val="FF0000"/>
                          </a:solidFill>
                          <a:effectLst/>
                        </a:rPr>
                        <a:t>항목</a:t>
                      </a:r>
                    </a:p>
                  </a:txBody>
                  <a:tcPr marL="11313" marR="11313" marT="7542" marB="754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1200" b="1">
                          <a:solidFill>
                            <a:srgbClr val="FF0000"/>
                          </a:solidFill>
                          <a:effectLst/>
                        </a:rPr>
                        <a:t>비고</a:t>
                      </a:r>
                    </a:p>
                  </a:txBody>
                  <a:tcPr marL="11313" marR="11313" marT="7542" marB="754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24420013"/>
                  </a:ext>
                </a:extLst>
              </a:tr>
              <a:tr h="166259">
                <a:tc>
                  <a:txBody>
                    <a:bodyPr/>
                    <a:lstStyle/>
                    <a:p>
                      <a:pPr algn="ctr" rtl="0" fontAlgn="b"/>
                      <a:r>
                        <a:rPr lang="en-FR" sz="1200">
                          <a:effectLst/>
                        </a:rPr>
                        <a:t>2021.08.04</a:t>
                      </a:r>
                    </a:p>
                  </a:txBody>
                  <a:tcPr marL="11313" marR="11313" marT="7542" marB="7542" anchor="b">
                    <a:lnL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FR" sz="1200">
                          <a:effectLst/>
                        </a:rPr>
                        <a:t>₩1,000,000</a:t>
                      </a:r>
                    </a:p>
                  </a:txBody>
                  <a:tcPr marL="11313" marR="11313" marT="7542" marB="754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FR" sz="1200">
                        <a:effectLst/>
                      </a:endParaRPr>
                    </a:p>
                  </a:txBody>
                  <a:tcPr marL="11313" marR="11313" marT="7542" marB="754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1200">
                          <a:effectLst/>
                        </a:rPr>
                        <a:t>계좌</a:t>
                      </a:r>
                    </a:p>
                  </a:txBody>
                  <a:tcPr marL="11313" marR="11313" marT="7542" marB="754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1200">
                          <a:effectLst/>
                        </a:rPr>
                        <a:t>농협</a:t>
                      </a:r>
                    </a:p>
                  </a:txBody>
                  <a:tcPr marL="11313" marR="11313" marT="7542" marB="754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FR" sz="1200">
                        <a:effectLst/>
                      </a:endParaRPr>
                    </a:p>
                  </a:txBody>
                  <a:tcPr marL="11313" marR="11313" marT="7542" marB="754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FR" sz="1200">
                          <a:effectLst/>
                        </a:rPr>
                        <a:t>₩1,000,000</a:t>
                      </a:r>
                    </a:p>
                  </a:txBody>
                  <a:tcPr marL="11313" marR="11313" marT="7542" marB="754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1200">
                          <a:effectLst/>
                        </a:rPr>
                        <a:t>대출금</a:t>
                      </a:r>
                    </a:p>
                  </a:txBody>
                  <a:tcPr marL="11313" marR="11313" marT="7542" marB="754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ko-KR" altLang="en-US" sz="1200">
                          <a:effectLst/>
                        </a:rPr>
                        <a:t>유인권 교수님</a:t>
                      </a:r>
                      <a:r>
                        <a:rPr lang="en-US" altLang="ko-KR" sz="1200">
                          <a:effectLst/>
                        </a:rPr>
                        <a:t>, </a:t>
                      </a:r>
                      <a:r>
                        <a:rPr lang="ko-KR" altLang="en-US" sz="1200">
                          <a:effectLst/>
                        </a:rPr>
                        <a:t>임시대여금</a:t>
                      </a:r>
                    </a:p>
                  </a:txBody>
                  <a:tcPr marL="11313" marR="11313" marT="7542" marB="754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21586700"/>
                  </a:ext>
                </a:extLst>
              </a:tr>
              <a:tr h="166259">
                <a:tc>
                  <a:txBody>
                    <a:bodyPr/>
                    <a:lstStyle/>
                    <a:p>
                      <a:pPr algn="ctr" rtl="0" fontAlgn="b"/>
                      <a:r>
                        <a:rPr lang="en-FR" sz="1200">
                          <a:effectLst/>
                        </a:rPr>
                        <a:t>2021.08.04</a:t>
                      </a:r>
                    </a:p>
                  </a:txBody>
                  <a:tcPr marL="11313" marR="11313" marT="7542" marB="7542" anchor="b">
                    <a:lnL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FR" sz="1200">
                        <a:effectLst/>
                      </a:endParaRPr>
                    </a:p>
                  </a:txBody>
                  <a:tcPr marL="11313" marR="11313" marT="7542" marB="754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FR" sz="1200">
                          <a:effectLst/>
                        </a:rPr>
                        <a:t>₩30,000</a:t>
                      </a:r>
                    </a:p>
                  </a:txBody>
                  <a:tcPr marL="11313" marR="11313" marT="7542" marB="754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1200">
                          <a:effectLst/>
                        </a:rPr>
                        <a:t>계좌</a:t>
                      </a:r>
                    </a:p>
                  </a:txBody>
                  <a:tcPr marL="11313" marR="11313" marT="7542" marB="754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1200">
                          <a:effectLst/>
                        </a:rPr>
                        <a:t>농협</a:t>
                      </a:r>
                    </a:p>
                  </a:txBody>
                  <a:tcPr marL="11313" marR="11313" marT="7542" marB="754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FR" sz="1200">
                          <a:effectLst/>
                        </a:rPr>
                        <a:t>₩30,000</a:t>
                      </a:r>
                    </a:p>
                  </a:txBody>
                  <a:tcPr marL="11313" marR="11313" marT="7542" marB="754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FR" sz="1200">
                        <a:effectLst/>
                      </a:endParaRPr>
                    </a:p>
                  </a:txBody>
                  <a:tcPr marL="11313" marR="11313" marT="7542" marB="754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1200">
                          <a:effectLst/>
                        </a:rPr>
                        <a:t>비용</a:t>
                      </a:r>
                    </a:p>
                  </a:txBody>
                  <a:tcPr marL="11313" marR="11313" marT="7542" marB="754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ko-KR" altLang="en-US" sz="1200">
                          <a:effectLst/>
                        </a:rPr>
                        <a:t>법인인감 구매</a:t>
                      </a:r>
                    </a:p>
                  </a:txBody>
                  <a:tcPr marL="11313" marR="11313" marT="7542" marB="754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12304009"/>
                  </a:ext>
                </a:extLst>
              </a:tr>
              <a:tr h="166259">
                <a:tc>
                  <a:txBody>
                    <a:bodyPr/>
                    <a:lstStyle/>
                    <a:p>
                      <a:pPr algn="ctr" rtl="0" fontAlgn="b"/>
                      <a:r>
                        <a:rPr lang="en-FR" sz="1200">
                          <a:effectLst/>
                        </a:rPr>
                        <a:t>2021.08.04</a:t>
                      </a:r>
                    </a:p>
                  </a:txBody>
                  <a:tcPr marL="11313" marR="11313" marT="7542" marB="7542" anchor="b">
                    <a:lnL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FR" sz="1200">
                        <a:effectLst/>
                      </a:endParaRPr>
                    </a:p>
                  </a:txBody>
                  <a:tcPr marL="11313" marR="11313" marT="7542" marB="754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FR" sz="1200">
                          <a:effectLst/>
                        </a:rPr>
                        <a:t>₩8,800</a:t>
                      </a:r>
                    </a:p>
                  </a:txBody>
                  <a:tcPr marL="11313" marR="11313" marT="7542" marB="754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1200">
                          <a:effectLst/>
                        </a:rPr>
                        <a:t>계좌</a:t>
                      </a:r>
                    </a:p>
                  </a:txBody>
                  <a:tcPr marL="11313" marR="11313" marT="7542" marB="754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1200">
                          <a:effectLst/>
                        </a:rPr>
                        <a:t>농협</a:t>
                      </a:r>
                    </a:p>
                  </a:txBody>
                  <a:tcPr marL="11313" marR="11313" marT="7542" marB="754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FR" sz="1200">
                          <a:effectLst/>
                        </a:rPr>
                        <a:t>₩8,800</a:t>
                      </a:r>
                    </a:p>
                  </a:txBody>
                  <a:tcPr marL="11313" marR="11313" marT="7542" marB="754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FR" sz="1200">
                        <a:effectLst/>
                      </a:endParaRPr>
                    </a:p>
                  </a:txBody>
                  <a:tcPr marL="11313" marR="11313" marT="7542" marB="754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1200">
                          <a:effectLst/>
                        </a:rPr>
                        <a:t>비용</a:t>
                      </a:r>
                    </a:p>
                  </a:txBody>
                  <a:tcPr marL="11313" marR="11313" marT="7542" marB="754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ko-KR" altLang="en-US" sz="1200">
                          <a:effectLst/>
                        </a:rPr>
                        <a:t>공동인증서구매*</a:t>
                      </a:r>
                      <a:r>
                        <a:rPr lang="en-US" altLang="ko-KR" sz="1200">
                          <a:effectLst/>
                        </a:rPr>
                        <a:t>2</a:t>
                      </a:r>
                      <a:r>
                        <a:rPr lang="ko-KR" altLang="en-US" sz="1200">
                          <a:effectLst/>
                        </a:rPr>
                        <a:t>개</a:t>
                      </a:r>
                    </a:p>
                  </a:txBody>
                  <a:tcPr marL="11313" marR="11313" marT="7542" marB="754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8360468"/>
                  </a:ext>
                </a:extLst>
              </a:tr>
              <a:tr h="166259">
                <a:tc>
                  <a:txBody>
                    <a:bodyPr/>
                    <a:lstStyle/>
                    <a:p>
                      <a:pPr algn="ctr" rtl="0" fontAlgn="b"/>
                      <a:r>
                        <a:rPr lang="en-FR" sz="1200">
                          <a:effectLst/>
                        </a:rPr>
                        <a:t>2021.08.09</a:t>
                      </a:r>
                    </a:p>
                  </a:txBody>
                  <a:tcPr marL="11313" marR="11313" marT="7542" marB="7542" anchor="b">
                    <a:lnL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FR" sz="1200">
                        <a:effectLst/>
                      </a:endParaRPr>
                    </a:p>
                  </a:txBody>
                  <a:tcPr marL="11313" marR="11313" marT="7542" marB="754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FR" sz="1200">
                          <a:effectLst/>
                        </a:rPr>
                        <a:t>₩644,460</a:t>
                      </a:r>
                    </a:p>
                  </a:txBody>
                  <a:tcPr marL="11313" marR="11313" marT="7542" marB="754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1200">
                          <a:effectLst/>
                        </a:rPr>
                        <a:t>계좌</a:t>
                      </a:r>
                    </a:p>
                  </a:txBody>
                  <a:tcPr marL="11313" marR="11313" marT="7542" marB="754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1200">
                          <a:effectLst/>
                        </a:rPr>
                        <a:t>농협</a:t>
                      </a:r>
                    </a:p>
                  </a:txBody>
                  <a:tcPr marL="11313" marR="11313" marT="7542" marB="754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FR" sz="1200">
                          <a:effectLst/>
                        </a:rPr>
                        <a:t>₩644,460</a:t>
                      </a:r>
                    </a:p>
                  </a:txBody>
                  <a:tcPr marL="11313" marR="11313" marT="7542" marB="754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FR" sz="1200">
                        <a:effectLst/>
                      </a:endParaRPr>
                    </a:p>
                  </a:txBody>
                  <a:tcPr marL="11313" marR="11313" marT="7542" marB="754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1200">
                          <a:effectLst/>
                        </a:rPr>
                        <a:t>비용</a:t>
                      </a:r>
                    </a:p>
                  </a:txBody>
                  <a:tcPr marL="11313" marR="11313" marT="7542" marB="754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ko-KR" altLang="en-US" sz="1200">
                          <a:effectLst/>
                        </a:rPr>
                        <a:t>학교공간사용료 납부</a:t>
                      </a:r>
                    </a:p>
                  </a:txBody>
                  <a:tcPr marL="11313" marR="11313" marT="7542" marB="754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93653136"/>
                  </a:ext>
                </a:extLst>
              </a:tr>
              <a:tr h="166259">
                <a:tc>
                  <a:txBody>
                    <a:bodyPr/>
                    <a:lstStyle/>
                    <a:p>
                      <a:pPr algn="ctr" rtl="0" fontAlgn="b"/>
                      <a:r>
                        <a:rPr lang="en-FR" sz="1200">
                          <a:solidFill>
                            <a:srgbClr val="9900FF"/>
                          </a:solidFill>
                          <a:effectLst/>
                        </a:rPr>
                        <a:t>2021.08.26</a:t>
                      </a:r>
                    </a:p>
                  </a:txBody>
                  <a:tcPr marL="11313" marR="11313" marT="7542" marB="7542" anchor="b">
                    <a:lnL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FR" sz="1200">
                          <a:solidFill>
                            <a:srgbClr val="9900FF"/>
                          </a:solidFill>
                          <a:effectLst/>
                        </a:rPr>
                        <a:t>₩3,459,485</a:t>
                      </a:r>
                    </a:p>
                  </a:txBody>
                  <a:tcPr marL="11313" marR="11313" marT="7542" marB="754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FR" sz="1200">
                        <a:effectLst/>
                      </a:endParaRPr>
                    </a:p>
                  </a:txBody>
                  <a:tcPr marL="11313" marR="11313" marT="7542" marB="754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1200">
                          <a:solidFill>
                            <a:srgbClr val="9900FF"/>
                          </a:solidFill>
                          <a:effectLst/>
                        </a:rPr>
                        <a:t>계좌</a:t>
                      </a:r>
                    </a:p>
                  </a:txBody>
                  <a:tcPr marL="11313" marR="11313" marT="7542" marB="754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1200">
                          <a:solidFill>
                            <a:srgbClr val="9900FF"/>
                          </a:solidFill>
                          <a:effectLst/>
                        </a:rPr>
                        <a:t>농협</a:t>
                      </a:r>
                    </a:p>
                  </a:txBody>
                  <a:tcPr marL="11313" marR="11313" marT="7542" marB="754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FR" sz="1200">
                        <a:effectLst/>
                      </a:endParaRPr>
                    </a:p>
                  </a:txBody>
                  <a:tcPr marL="11313" marR="11313" marT="7542" marB="754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FR" sz="1200">
                          <a:solidFill>
                            <a:srgbClr val="9900FF"/>
                          </a:solidFill>
                          <a:effectLst/>
                        </a:rPr>
                        <a:t>₩3,459,485</a:t>
                      </a:r>
                    </a:p>
                  </a:txBody>
                  <a:tcPr marL="11313" marR="11313" marT="7542" marB="754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1200">
                          <a:solidFill>
                            <a:srgbClr val="9900FF"/>
                          </a:solidFill>
                          <a:effectLst/>
                        </a:rPr>
                        <a:t>기여금</a:t>
                      </a:r>
                    </a:p>
                  </a:txBody>
                  <a:tcPr marL="11313" marR="11313" marT="7542" marB="754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1200">
                          <a:solidFill>
                            <a:srgbClr val="9900FF"/>
                          </a:solidFill>
                          <a:effectLst/>
                        </a:rPr>
                        <a:t>BNL </a:t>
                      </a:r>
                      <a:r>
                        <a:rPr lang="ko-KR" altLang="en-US" sz="1200">
                          <a:solidFill>
                            <a:srgbClr val="9900FF"/>
                          </a:solidFill>
                          <a:effectLst/>
                        </a:rPr>
                        <a:t>스폰서십 입금</a:t>
                      </a:r>
                    </a:p>
                  </a:txBody>
                  <a:tcPr marL="11313" marR="11313" marT="7542" marB="754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99319765"/>
                  </a:ext>
                </a:extLst>
              </a:tr>
              <a:tr h="316216">
                <a:tc>
                  <a:txBody>
                    <a:bodyPr/>
                    <a:lstStyle/>
                    <a:p>
                      <a:pPr algn="ctr" rtl="0" fontAlgn="b"/>
                      <a:r>
                        <a:rPr lang="en-FR" sz="1200">
                          <a:effectLst/>
                        </a:rPr>
                        <a:t>2021.08.30</a:t>
                      </a:r>
                    </a:p>
                  </a:txBody>
                  <a:tcPr marL="11313" marR="11313" marT="7542" marB="7542" anchor="b">
                    <a:lnL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FR" sz="1200">
                        <a:effectLst/>
                      </a:endParaRPr>
                    </a:p>
                  </a:txBody>
                  <a:tcPr marL="11313" marR="11313" marT="7542" marB="754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FR" sz="1200">
                          <a:effectLst/>
                        </a:rPr>
                        <a:t>₩1,224,570</a:t>
                      </a:r>
                    </a:p>
                  </a:txBody>
                  <a:tcPr marL="11313" marR="11313" marT="7542" marB="754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1200">
                          <a:effectLst/>
                        </a:rPr>
                        <a:t>계좌</a:t>
                      </a:r>
                    </a:p>
                  </a:txBody>
                  <a:tcPr marL="11313" marR="11313" marT="7542" marB="754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1200">
                          <a:effectLst/>
                        </a:rPr>
                        <a:t>농협</a:t>
                      </a:r>
                    </a:p>
                  </a:txBody>
                  <a:tcPr marL="11313" marR="11313" marT="7542" marB="754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FR" sz="1200">
                          <a:effectLst/>
                        </a:rPr>
                        <a:t>₩1,224,570</a:t>
                      </a:r>
                    </a:p>
                  </a:txBody>
                  <a:tcPr marL="11313" marR="11313" marT="7542" marB="754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FR" sz="1200">
                        <a:effectLst/>
                      </a:endParaRPr>
                    </a:p>
                  </a:txBody>
                  <a:tcPr marL="11313" marR="11313" marT="7542" marB="754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1200">
                          <a:effectLst/>
                        </a:rPr>
                        <a:t>비용</a:t>
                      </a:r>
                    </a:p>
                  </a:txBody>
                  <a:tcPr marL="11313" marR="11313" marT="7542" marB="754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ko-KR" altLang="en-US" sz="1200">
                          <a:effectLst/>
                        </a:rPr>
                        <a:t>서울보증보험 보험료</a:t>
                      </a:r>
                    </a:p>
                  </a:txBody>
                  <a:tcPr marL="11313" marR="11313" marT="7542" marB="754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94242714"/>
                  </a:ext>
                </a:extLst>
              </a:tr>
              <a:tr h="316216">
                <a:tc>
                  <a:txBody>
                    <a:bodyPr/>
                    <a:lstStyle/>
                    <a:p>
                      <a:pPr algn="ctr" rtl="0" fontAlgn="b"/>
                      <a:r>
                        <a:rPr lang="en-FR" sz="1200">
                          <a:effectLst/>
                        </a:rPr>
                        <a:t>2021.08.31</a:t>
                      </a:r>
                    </a:p>
                  </a:txBody>
                  <a:tcPr marL="11313" marR="11313" marT="7542" marB="7542" anchor="b">
                    <a:lnL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FR" sz="1200">
                        <a:effectLst/>
                      </a:endParaRPr>
                    </a:p>
                  </a:txBody>
                  <a:tcPr marL="11313" marR="11313" marT="7542" marB="754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FR" sz="1200">
                          <a:effectLst/>
                        </a:rPr>
                        <a:t>₩1,000,000</a:t>
                      </a:r>
                    </a:p>
                  </a:txBody>
                  <a:tcPr marL="11313" marR="11313" marT="7542" marB="754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1200">
                          <a:effectLst/>
                        </a:rPr>
                        <a:t>계좌</a:t>
                      </a:r>
                    </a:p>
                  </a:txBody>
                  <a:tcPr marL="11313" marR="11313" marT="7542" marB="754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1200">
                          <a:effectLst/>
                        </a:rPr>
                        <a:t>농협</a:t>
                      </a:r>
                    </a:p>
                  </a:txBody>
                  <a:tcPr marL="11313" marR="11313" marT="7542" marB="754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FR" sz="1200">
                          <a:effectLst/>
                        </a:rPr>
                        <a:t>₩1,000,000</a:t>
                      </a:r>
                    </a:p>
                  </a:txBody>
                  <a:tcPr marL="11313" marR="11313" marT="7542" marB="754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FR" sz="1200">
                        <a:effectLst/>
                      </a:endParaRPr>
                    </a:p>
                  </a:txBody>
                  <a:tcPr marL="11313" marR="11313" marT="7542" marB="754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1200">
                          <a:effectLst/>
                        </a:rPr>
                        <a:t>자산</a:t>
                      </a:r>
                    </a:p>
                  </a:txBody>
                  <a:tcPr marL="11313" marR="11313" marT="7542" marB="754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ko-KR" altLang="en-US" sz="1200">
                          <a:effectLst/>
                        </a:rPr>
                        <a:t>유인권 교수님</a:t>
                      </a:r>
                      <a:r>
                        <a:rPr lang="en-US" altLang="ko-KR" sz="1200">
                          <a:effectLst/>
                        </a:rPr>
                        <a:t>, </a:t>
                      </a:r>
                      <a:r>
                        <a:rPr lang="ko-KR" altLang="en-US" sz="1200">
                          <a:effectLst/>
                        </a:rPr>
                        <a:t>임시대여금 상환</a:t>
                      </a:r>
                    </a:p>
                  </a:txBody>
                  <a:tcPr marL="11313" marR="11313" marT="7542" marB="754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87576418"/>
                  </a:ext>
                </a:extLst>
              </a:tr>
              <a:tr h="166259">
                <a:tc>
                  <a:txBody>
                    <a:bodyPr/>
                    <a:lstStyle/>
                    <a:p>
                      <a:pPr algn="ctr" rtl="0" fontAlgn="b"/>
                      <a:r>
                        <a:rPr lang="en-FR" sz="1200">
                          <a:solidFill>
                            <a:srgbClr val="9900FF"/>
                          </a:solidFill>
                          <a:effectLst/>
                        </a:rPr>
                        <a:t>2021.09.23</a:t>
                      </a:r>
                    </a:p>
                  </a:txBody>
                  <a:tcPr marL="11313" marR="11313" marT="7542" marB="7542" anchor="b">
                    <a:lnL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FR" sz="1200">
                          <a:solidFill>
                            <a:srgbClr val="9900FF"/>
                          </a:solidFill>
                          <a:effectLst/>
                        </a:rPr>
                        <a:t>₩3,609,381</a:t>
                      </a:r>
                    </a:p>
                  </a:txBody>
                  <a:tcPr marL="11313" marR="11313" marT="7542" marB="754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FR" sz="1200">
                        <a:effectLst/>
                      </a:endParaRPr>
                    </a:p>
                  </a:txBody>
                  <a:tcPr marL="11313" marR="11313" marT="7542" marB="754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1200">
                          <a:solidFill>
                            <a:srgbClr val="9900FF"/>
                          </a:solidFill>
                          <a:effectLst/>
                        </a:rPr>
                        <a:t>계좌</a:t>
                      </a:r>
                    </a:p>
                  </a:txBody>
                  <a:tcPr marL="11313" marR="11313" marT="7542" marB="754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1200">
                          <a:solidFill>
                            <a:srgbClr val="9900FF"/>
                          </a:solidFill>
                          <a:effectLst/>
                        </a:rPr>
                        <a:t>농협</a:t>
                      </a:r>
                    </a:p>
                  </a:txBody>
                  <a:tcPr marL="11313" marR="11313" marT="7542" marB="754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FR" sz="1200">
                        <a:effectLst/>
                      </a:endParaRPr>
                    </a:p>
                  </a:txBody>
                  <a:tcPr marL="11313" marR="11313" marT="7542" marB="754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FR" sz="1200">
                          <a:solidFill>
                            <a:srgbClr val="9900FF"/>
                          </a:solidFill>
                          <a:effectLst/>
                        </a:rPr>
                        <a:t>₩3,609,381</a:t>
                      </a:r>
                    </a:p>
                  </a:txBody>
                  <a:tcPr marL="11313" marR="11313" marT="7542" marB="754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1200">
                          <a:solidFill>
                            <a:srgbClr val="9900FF"/>
                          </a:solidFill>
                          <a:effectLst/>
                        </a:rPr>
                        <a:t>기여금</a:t>
                      </a:r>
                    </a:p>
                  </a:txBody>
                  <a:tcPr marL="11313" marR="11313" marT="7542" marB="754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1200">
                          <a:solidFill>
                            <a:srgbClr val="9900FF"/>
                          </a:solidFill>
                          <a:effectLst/>
                        </a:rPr>
                        <a:t>CCNU </a:t>
                      </a:r>
                      <a:r>
                        <a:rPr lang="ko-KR" altLang="en-US" sz="1200">
                          <a:solidFill>
                            <a:srgbClr val="9900FF"/>
                          </a:solidFill>
                          <a:effectLst/>
                        </a:rPr>
                        <a:t>스폰서쉽 입금</a:t>
                      </a:r>
                    </a:p>
                  </a:txBody>
                  <a:tcPr marL="11313" marR="11313" marT="7542" marB="754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53359039"/>
                  </a:ext>
                </a:extLst>
              </a:tr>
              <a:tr h="166259">
                <a:tc>
                  <a:txBody>
                    <a:bodyPr/>
                    <a:lstStyle/>
                    <a:p>
                      <a:pPr algn="ctr" rtl="0" fontAlgn="b"/>
                      <a:r>
                        <a:rPr lang="en-FR" sz="1200">
                          <a:solidFill>
                            <a:srgbClr val="9900FF"/>
                          </a:solidFill>
                          <a:effectLst/>
                        </a:rPr>
                        <a:t>2021.10.27</a:t>
                      </a:r>
                    </a:p>
                  </a:txBody>
                  <a:tcPr marL="11313" marR="11313" marT="7542" marB="7542" anchor="b">
                    <a:lnL w="28575" cap="flat" cmpd="sng" algn="ctr">
                      <a:solidFill>
                        <a:srgbClr val="EA43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FR" sz="1200">
                          <a:solidFill>
                            <a:srgbClr val="9900FF"/>
                          </a:solidFill>
                          <a:effectLst/>
                        </a:rPr>
                        <a:t>₩4,672,535</a:t>
                      </a:r>
                    </a:p>
                  </a:txBody>
                  <a:tcPr marL="11313" marR="11313" marT="7542" marB="754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FR" sz="1200">
                        <a:effectLst/>
                      </a:endParaRPr>
                    </a:p>
                  </a:txBody>
                  <a:tcPr marL="11313" marR="11313" marT="7542" marB="754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1200">
                          <a:solidFill>
                            <a:srgbClr val="9900FF"/>
                          </a:solidFill>
                          <a:effectLst/>
                        </a:rPr>
                        <a:t>계좌</a:t>
                      </a:r>
                    </a:p>
                  </a:txBody>
                  <a:tcPr marL="11313" marR="11313" marT="7542" marB="754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1200">
                          <a:solidFill>
                            <a:srgbClr val="9900FF"/>
                          </a:solidFill>
                          <a:effectLst/>
                        </a:rPr>
                        <a:t>농협</a:t>
                      </a:r>
                    </a:p>
                  </a:txBody>
                  <a:tcPr marL="11313" marR="11313" marT="7542" marB="754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FR" sz="1200">
                        <a:effectLst/>
                      </a:endParaRPr>
                    </a:p>
                  </a:txBody>
                  <a:tcPr marL="11313" marR="11313" marT="7542" marB="754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FR" sz="1200">
                          <a:solidFill>
                            <a:srgbClr val="9900FF"/>
                          </a:solidFill>
                          <a:effectLst/>
                        </a:rPr>
                        <a:t>₩4,672,535</a:t>
                      </a:r>
                    </a:p>
                  </a:txBody>
                  <a:tcPr marL="11313" marR="11313" marT="7542" marB="754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1200">
                          <a:solidFill>
                            <a:srgbClr val="9900FF"/>
                          </a:solidFill>
                          <a:effectLst/>
                        </a:rPr>
                        <a:t>기여금</a:t>
                      </a:r>
                    </a:p>
                  </a:txBody>
                  <a:tcPr marL="11313" marR="11313" marT="7542" marB="754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1200">
                          <a:solidFill>
                            <a:srgbClr val="9900FF"/>
                          </a:solidFill>
                          <a:effectLst/>
                        </a:rPr>
                        <a:t>GSI HFHF </a:t>
                      </a:r>
                      <a:r>
                        <a:rPr lang="ko-KR" altLang="en-US" sz="1200">
                          <a:solidFill>
                            <a:srgbClr val="9900FF"/>
                          </a:solidFill>
                          <a:effectLst/>
                        </a:rPr>
                        <a:t>스픈서쉽 입금</a:t>
                      </a:r>
                    </a:p>
                  </a:txBody>
                  <a:tcPr marL="11313" marR="11313" marT="7542" marB="754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EA43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42079545"/>
                  </a:ext>
                </a:extLst>
              </a:tr>
              <a:tr h="166259">
                <a:tc>
                  <a:txBody>
                    <a:bodyPr/>
                    <a:lstStyle/>
                    <a:p>
                      <a:pPr algn="ctr" rtl="0" fontAlgn="b"/>
                      <a:r>
                        <a:rPr lang="en-FR" sz="1200">
                          <a:effectLst/>
                        </a:rPr>
                        <a:t>2021.11.24</a:t>
                      </a:r>
                    </a:p>
                  </a:txBody>
                  <a:tcPr marL="11313" marR="11313" marT="7542" marB="7542" anchor="b">
                    <a:lnL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endParaRPr lang="en-FR" sz="1200">
                        <a:effectLst/>
                      </a:endParaRPr>
                    </a:p>
                  </a:txBody>
                  <a:tcPr marL="11313" marR="11313" marT="7542" marB="754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FR" sz="1200">
                          <a:effectLst/>
                        </a:rPr>
                        <a:t>₩29,090</a:t>
                      </a:r>
                    </a:p>
                  </a:txBody>
                  <a:tcPr marL="11313" marR="11313" marT="7542" marB="754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1200">
                          <a:effectLst/>
                        </a:rPr>
                        <a:t>계좌</a:t>
                      </a:r>
                    </a:p>
                  </a:txBody>
                  <a:tcPr marL="11313" marR="11313" marT="7542" marB="754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1200">
                          <a:effectLst/>
                        </a:rPr>
                        <a:t>농협</a:t>
                      </a:r>
                    </a:p>
                  </a:txBody>
                  <a:tcPr marL="11313" marR="11313" marT="7542" marB="754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FR" sz="1200">
                          <a:effectLst/>
                        </a:rPr>
                        <a:t>₩29,090</a:t>
                      </a:r>
                    </a:p>
                  </a:txBody>
                  <a:tcPr marL="11313" marR="11313" marT="7542" marB="754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FR" sz="1200">
                        <a:effectLst/>
                      </a:endParaRPr>
                    </a:p>
                  </a:txBody>
                  <a:tcPr marL="11313" marR="11313" marT="7542" marB="754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1200">
                          <a:effectLst/>
                        </a:rPr>
                        <a:t>비용</a:t>
                      </a:r>
                    </a:p>
                  </a:txBody>
                  <a:tcPr marL="11313" marR="11313" marT="7542" marB="754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ko-KR" altLang="en-US" sz="1200">
                          <a:effectLst/>
                        </a:rPr>
                        <a:t>주소용라벨지 구입</a:t>
                      </a:r>
                    </a:p>
                  </a:txBody>
                  <a:tcPr marL="11313" marR="11313" marT="7542" marB="754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01537971"/>
                  </a:ext>
                </a:extLst>
              </a:tr>
              <a:tr h="166259">
                <a:tc>
                  <a:txBody>
                    <a:bodyPr/>
                    <a:lstStyle/>
                    <a:p>
                      <a:pPr algn="ctr" rtl="0" fontAlgn="b"/>
                      <a:r>
                        <a:rPr lang="en-FR" sz="1200">
                          <a:effectLst/>
                        </a:rPr>
                        <a:t>2021.12.13</a:t>
                      </a:r>
                    </a:p>
                  </a:txBody>
                  <a:tcPr marL="11313" marR="11313" marT="7542" marB="7542" anchor="b">
                    <a:lnL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FR" sz="1200">
                          <a:effectLst/>
                        </a:rPr>
                        <a:t>₩29,090</a:t>
                      </a:r>
                    </a:p>
                  </a:txBody>
                  <a:tcPr marL="11313" marR="11313" marT="7542" marB="754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FR" sz="1200">
                        <a:effectLst/>
                      </a:endParaRPr>
                    </a:p>
                  </a:txBody>
                  <a:tcPr marL="11313" marR="11313" marT="7542" marB="754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1200">
                          <a:effectLst/>
                        </a:rPr>
                        <a:t>계좌</a:t>
                      </a:r>
                    </a:p>
                  </a:txBody>
                  <a:tcPr marL="11313" marR="11313" marT="7542" marB="754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1200">
                          <a:effectLst/>
                        </a:rPr>
                        <a:t>농협</a:t>
                      </a:r>
                    </a:p>
                  </a:txBody>
                  <a:tcPr marL="11313" marR="11313" marT="7542" marB="754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FR" sz="1200">
                        <a:effectLst/>
                      </a:endParaRPr>
                    </a:p>
                  </a:txBody>
                  <a:tcPr marL="11313" marR="11313" marT="7542" marB="754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FR" sz="1200">
                          <a:effectLst/>
                        </a:rPr>
                        <a:t>₩29,090</a:t>
                      </a:r>
                    </a:p>
                  </a:txBody>
                  <a:tcPr marL="11313" marR="11313" marT="7542" marB="754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1200">
                          <a:effectLst/>
                        </a:rPr>
                        <a:t>비용취소</a:t>
                      </a:r>
                    </a:p>
                  </a:txBody>
                  <a:tcPr marL="11313" marR="11313" marT="7542" marB="754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ko-KR" altLang="en-US" sz="1200">
                          <a:effectLst/>
                        </a:rPr>
                        <a:t>주소용라벨지 지마켓구입취소</a:t>
                      </a:r>
                    </a:p>
                  </a:txBody>
                  <a:tcPr marL="11313" marR="11313" marT="7542" marB="754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27589023"/>
                  </a:ext>
                </a:extLst>
              </a:tr>
              <a:tr h="166259">
                <a:tc>
                  <a:txBody>
                    <a:bodyPr/>
                    <a:lstStyle/>
                    <a:p>
                      <a:pPr algn="ctr" rtl="0" fontAlgn="b"/>
                      <a:r>
                        <a:rPr lang="en-FR" sz="1200">
                          <a:effectLst/>
                        </a:rPr>
                        <a:t>2021.12.02</a:t>
                      </a:r>
                    </a:p>
                  </a:txBody>
                  <a:tcPr marL="11313" marR="11313" marT="7542" marB="7542" anchor="b">
                    <a:lnL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endParaRPr lang="en-FR" sz="1200">
                        <a:effectLst/>
                      </a:endParaRPr>
                    </a:p>
                  </a:txBody>
                  <a:tcPr marL="11313" marR="11313" marT="7542" marB="754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FR" sz="1200">
                          <a:effectLst/>
                        </a:rPr>
                        <a:t>₩18,960</a:t>
                      </a:r>
                    </a:p>
                  </a:txBody>
                  <a:tcPr marL="11313" marR="11313" marT="7542" marB="754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1200">
                          <a:effectLst/>
                        </a:rPr>
                        <a:t>계좌</a:t>
                      </a:r>
                    </a:p>
                  </a:txBody>
                  <a:tcPr marL="11313" marR="11313" marT="7542" marB="754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1200">
                          <a:effectLst/>
                        </a:rPr>
                        <a:t>농협</a:t>
                      </a:r>
                    </a:p>
                  </a:txBody>
                  <a:tcPr marL="11313" marR="11313" marT="7542" marB="754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FR" sz="1200">
                          <a:effectLst/>
                        </a:rPr>
                        <a:t>₩18,960</a:t>
                      </a:r>
                    </a:p>
                  </a:txBody>
                  <a:tcPr marL="11313" marR="11313" marT="7542" marB="754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FR" sz="1200">
                        <a:effectLst/>
                      </a:endParaRPr>
                    </a:p>
                  </a:txBody>
                  <a:tcPr marL="11313" marR="11313" marT="7542" marB="754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1200">
                          <a:effectLst/>
                        </a:rPr>
                        <a:t>비용</a:t>
                      </a:r>
                    </a:p>
                  </a:txBody>
                  <a:tcPr marL="11313" marR="11313" marT="7542" marB="754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ko-KR" altLang="en-US" sz="1200">
                          <a:effectLst/>
                        </a:rPr>
                        <a:t>주소용라벨지 쿠맹구매</a:t>
                      </a:r>
                    </a:p>
                  </a:txBody>
                  <a:tcPr marL="11313" marR="11313" marT="7542" marB="754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57456854"/>
                  </a:ext>
                </a:extLst>
              </a:tr>
              <a:tr h="166259">
                <a:tc>
                  <a:txBody>
                    <a:bodyPr/>
                    <a:lstStyle/>
                    <a:p>
                      <a:pPr algn="ctr" rtl="0" fontAlgn="b"/>
                      <a:r>
                        <a:rPr lang="en-FR" sz="1200">
                          <a:effectLst/>
                        </a:rPr>
                        <a:t>2021.12.09</a:t>
                      </a:r>
                    </a:p>
                  </a:txBody>
                  <a:tcPr marL="11313" marR="11313" marT="7542" marB="7542" anchor="b">
                    <a:lnL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endParaRPr lang="en-FR" sz="1200">
                        <a:effectLst/>
                      </a:endParaRPr>
                    </a:p>
                  </a:txBody>
                  <a:tcPr marL="11313" marR="11313" marT="7542" marB="754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FR" sz="1200">
                          <a:effectLst/>
                        </a:rPr>
                        <a:t>₩1,064,750</a:t>
                      </a:r>
                    </a:p>
                  </a:txBody>
                  <a:tcPr marL="11313" marR="11313" marT="7542" marB="754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1200">
                          <a:effectLst/>
                        </a:rPr>
                        <a:t>계좌</a:t>
                      </a:r>
                    </a:p>
                  </a:txBody>
                  <a:tcPr marL="11313" marR="11313" marT="7542" marB="754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1200">
                          <a:effectLst/>
                        </a:rPr>
                        <a:t>농협</a:t>
                      </a:r>
                    </a:p>
                  </a:txBody>
                  <a:tcPr marL="11313" marR="11313" marT="7542" marB="754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FR" sz="1200">
                        <a:effectLst/>
                      </a:endParaRPr>
                    </a:p>
                  </a:txBody>
                  <a:tcPr marL="11313" marR="11313" marT="7542" marB="754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FR" sz="1200">
                          <a:effectLst/>
                        </a:rPr>
                        <a:t>₩1,064,750</a:t>
                      </a:r>
                    </a:p>
                  </a:txBody>
                  <a:tcPr marL="11313" marR="11313" marT="7542" marB="754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1200">
                          <a:effectLst/>
                        </a:rPr>
                        <a:t>비용</a:t>
                      </a:r>
                    </a:p>
                  </a:txBody>
                  <a:tcPr marL="11313" marR="11313" marT="7542" marB="754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1200">
                          <a:effectLst/>
                        </a:rPr>
                        <a:t>SQM</a:t>
                      </a:r>
                      <a:r>
                        <a:rPr lang="ko-KR" altLang="en-US" sz="1200">
                          <a:effectLst/>
                        </a:rPr>
                        <a:t>포스터 각국배포우체국 발송비용</a:t>
                      </a:r>
                    </a:p>
                  </a:txBody>
                  <a:tcPr marL="11313" marR="11313" marT="7542" marB="754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57964563"/>
                  </a:ext>
                </a:extLst>
              </a:tr>
              <a:tr h="166259">
                <a:tc>
                  <a:txBody>
                    <a:bodyPr/>
                    <a:lstStyle/>
                    <a:p>
                      <a:pPr algn="ctr" rtl="0" fontAlgn="b"/>
                      <a:r>
                        <a:rPr lang="en-FR" sz="1200">
                          <a:solidFill>
                            <a:srgbClr val="9900FF"/>
                          </a:solidFill>
                          <a:effectLst/>
                        </a:rPr>
                        <a:t>2021.12.09</a:t>
                      </a:r>
                    </a:p>
                  </a:txBody>
                  <a:tcPr marL="11313" marR="11313" marT="7542" marB="7542" anchor="b">
                    <a:lnL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FR" sz="1200">
                          <a:solidFill>
                            <a:srgbClr val="9900FF"/>
                          </a:solidFill>
                          <a:effectLst/>
                        </a:rPr>
                        <a:t>₩3,295,875</a:t>
                      </a:r>
                    </a:p>
                  </a:txBody>
                  <a:tcPr marL="11313" marR="11313" marT="7542" marB="754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FR" sz="1200">
                        <a:effectLst/>
                      </a:endParaRPr>
                    </a:p>
                  </a:txBody>
                  <a:tcPr marL="11313" marR="11313" marT="7542" marB="754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1200">
                          <a:solidFill>
                            <a:srgbClr val="9900FF"/>
                          </a:solidFill>
                          <a:effectLst/>
                        </a:rPr>
                        <a:t>계좌</a:t>
                      </a:r>
                    </a:p>
                  </a:txBody>
                  <a:tcPr marL="11313" marR="11313" marT="7542" marB="754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1200">
                          <a:solidFill>
                            <a:srgbClr val="9900FF"/>
                          </a:solidFill>
                          <a:effectLst/>
                        </a:rPr>
                        <a:t>농협</a:t>
                      </a:r>
                    </a:p>
                  </a:txBody>
                  <a:tcPr marL="11313" marR="11313" marT="7542" marB="754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FR" sz="1200">
                        <a:effectLst/>
                      </a:endParaRPr>
                    </a:p>
                  </a:txBody>
                  <a:tcPr marL="11313" marR="11313" marT="7542" marB="754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FR" sz="1200">
                          <a:solidFill>
                            <a:srgbClr val="9900FF"/>
                          </a:solidFill>
                          <a:effectLst/>
                        </a:rPr>
                        <a:t>₩3,295,875</a:t>
                      </a:r>
                    </a:p>
                  </a:txBody>
                  <a:tcPr marL="11313" marR="11313" marT="7542" marB="754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1200">
                          <a:solidFill>
                            <a:srgbClr val="9900FF"/>
                          </a:solidFill>
                          <a:effectLst/>
                        </a:rPr>
                        <a:t>기여금</a:t>
                      </a:r>
                    </a:p>
                  </a:txBody>
                  <a:tcPr marL="11313" marR="11313" marT="7542" marB="754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1200">
                          <a:solidFill>
                            <a:srgbClr val="9900FF"/>
                          </a:solidFill>
                          <a:effectLst/>
                        </a:rPr>
                        <a:t>GSI EMMI </a:t>
                      </a:r>
                      <a:r>
                        <a:rPr lang="ko-KR" altLang="en-US" sz="1200">
                          <a:solidFill>
                            <a:srgbClr val="9900FF"/>
                          </a:solidFill>
                          <a:effectLst/>
                        </a:rPr>
                        <a:t>스폰서쉽 입금</a:t>
                      </a:r>
                    </a:p>
                  </a:txBody>
                  <a:tcPr marL="11313" marR="11313" marT="7542" marB="754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41006236"/>
                  </a:ext>
                </a:extLst>
              </a:tr>
              <a:tr h="166259">
                <a:tc>
                  <a:txBody>
                    <a:bodyPr/>
                    <a:lstStyle/>
                    <a:p>
                      <a:pPr algn="ctr" rtl="0" fontAlgn="b"/>
                      <a:r>
                        <a:rPr lang="en-FR" sz="1200">
                          <a:effectLst/>
                        </a:rPr>
                        <a:t>2021.12.14</a:t>
                      </a:r>
                    </a:p>
                  </a:txBody>
                  <a:tcPr marL="11313" marR="11313" marT="7542" marB="7542" anchor="b">
                    <a:lnL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endParaRPr lang="en-FR" sz="1200">
                        <a:effectLst/>
                      </a:endParaRPr>
                    </a:p>
                  </a:txBody>
                  <a:tcPr marL="11313" marR="11313" marT="7542" marB="754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FR" sz="1200">
                          <a:effectLst/>
                        </a:rPr>
                        <a:t>₩843,160</a:t>
                      </a:r>
                    </a:p>
                  </a:txBody>
                  <a:tcPr marL="11313" marR="11313" marT="7542" marB="754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1200">
                          <a:effectLst/>
                        </a:rPr>
                        <a:t>계좌</a:t>
                      </a:r>
                    </a:p>
                  </a:txBody>
                  <a:tcPr marL="11313" marR="11313" marT="7542" marB="754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1200">
                          <a:effectLst/>
                        </a:rPr>
                        <a:t>농협</a:t>
                      </a:r>
                    </a:p>
                  </a:txBody>
                  <a:tcPr marL="11313" marR="11313" marT="7542" marB="754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FR" sz="1200">
                          <a:effectLst/>
                        </a:rPr>
                        <a:t>₩843,160</a:t>
                      </a:r>
                    </a:p>
                  </a:txBody>
                  <a:tcPr marL="11313" marR="11313" marT="7542" marB="754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FR" sz="1200">
                        <a:effectLst/>
                      </a:endParaRPr>
                    </a:p>
                  </a:txBody>
                  <a:tcPr marL="11313" marR="11313" marT="7542" marB="754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1200">
                          <a:effectLst/>
                        </a:rPr>
                        <a:t>비용</a:t>
                      </a:r>
                    </a:p>
                  </a:txBody>
                  <a:tcPr marL="11313" marR="11313" marT="7542" marB="754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1200">
                          <a:effectLst/>
                        </a:rPr>
                        <a:t>SQM</a:t>
                      </a:r>
                      <a:r>
                        <a:rPr lang="ko-KR" altLang="en-US" sz="1200">
                          <a:effectLst/>
                        </a:rPr>
                        <a:t>포스터 각국배포우체국 발송비용</a:t>
                      </a:r>
                    </a:p>
                  </a:txBody>
                  <a:tcPr marL="11313" marR="11313" marT="7542" marB="754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54932001"/>
                  </a:ext>
                </a:extLst>
              </a:tr>
              <a:tr h="316216">
                <a:tc>
                  <a:txBody>
                    <a:bodyPr/>
                    <a:lstStyle/>
                    <a:p>
                      <a:pPr algn="ctr" rtl="0" fontAlgn="b"/>
                      <a:r>
                        <a:rPr lang="en-FR" sz="1200">
                          <a:solidFill>
                            <a:srgbClr val="9900FF"/>
                          </a:solidFill>
                          <a:effectLst/>
                        </a:rPr>
                        <a:t>2021.12.20</a:t>
                      </a:r>
                    </a:p>
                  </a:txBody>
                  <a:tcPr marL="11313" marR="11313" marT="7542" marB="7542" anchor="b">
                    <a:lnL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FR" sz="1200">
                          <a:solidFill>
                            <a:srgbClr val="9900FF"/>
                          </a:solidFill>
                          <a:effectLst/>
                        </a:rPr>
                        <a:t>₩1,073,000</a:t>
                      </a:r>
                    </a:p>
                  </a:txBody>
                  <a:tcPr marL="11313" marR="11313" marT="7542" marB="754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FR" sz="1200">
                        <a:effectLst/>
                      </a:endParaRPr>
                    </a:p>
                  </a:txBody>
                  <a:tcPr marL="11313" marR="11313" marT="7542" marB="754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1200">
                          <a:solidFill>
                            <a:srgbClr val="9900FF"/>
                          </a:solidFill>
                          <a:effectLst/>
                        </a:rPr>
                        <a:t>계좌</a:t>
                      </a:r>
                    </a:p>
                  </a:txBody>
                  <a:tcPr marL="11313" marR="11313" marT="7542" marB="754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1200">
                          <a:solidFill>
                            <a:srgbClr val="9900FF"/>
                          </a:solidFill>
                          <a:effectLst/>
                        </a:rPr>
                        <a:t>농협</a:t>
                      </a:r>
                    </a:p>
                  </a:txBody>
                  <a:tcPr marL="11313" marR="11313" marT="7542" marB="754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FR" sz="1200">
                        <a:effectLst/>
                      </a:endParaRPr>
                    </a:p>
                  </a:txBody>
                  <a:tcPr marL="11313" marR="11313" marT="7542" marB="754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FR" sz="1200">
                          <a:solidFill>
                            <a:srgbClr val="9900FF"/>
                          </a:solidFill>
                          <a:effectLst/>
                        </a:rPr>
                        <a:t>₩1,073,000</a:t>
                      </a:r>
                    </a:p>
                  </a:txBody>
                  <a:tcPr marL="11313" marR="11313" marT="7542" marB="754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1200">
                          <a:solidFill>
                            <a:srgbClr val="9900FF"/>
                          </a:solidFill>
                          <a:effectLst/>
                        </a:rPr>
                        <a:t>기여금</a:t>
                      </a:r>
                    </a:p>
                  </a:txBody>
                  <a:tcPr marL="11313" marR="11313" marT="7542" marB="754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ko-KR" altLang="en-US" sz="1200">
                          <a:solidFill>
                            <a:srgbClr val="9900FF"/>
                          </a:solidFill>
                          <a:effectLst/>
                        </a:rPr>
                        <a:t>부산관광공사 직접비용제외 기여금 입금</a:t>
                      </a:r>
                    </a:p>
                  </a:txBody>
                  <a:tcPr marL="11313" marR="11313" marT="7542" marB="754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94239989"/>
                  </a:ext>
                </a:extLst>
              </a:tr>
              <a:tr h="166259">
                <a:tc>
                  <a:txBody>
                    <a:bodyPr/>
                    <a:lstStyle/>
                    <a:p>
                      <a:pPr algn="ctr" rtl="0" fontAlgn="b"/>
                      <a:r>
                        <a:rPr lang="en-FR" sz="1200">
                          <a:solidFill>
                            <a:srgbClr val="9900FF"/>
                          </a:solidFill>
                          <a:effectLst/>
                        </a:rPr>
                        <a:t>2021.12.25</a:t>
                      </a:r>
                    </a:p>
                  </a:txBody>
                  <a:tcPr marL="11313" marR="11313" marT="7542" marB="7542" anchor="b">
                    <a:lnL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FR" sz="1200">
                          <a:solidFill>
                            <a:srgbClr val="9900FF"/>
                          </a:solidFill>
                          <a:effectLst/>
                        </a:rPr>
                        <a:t>₩2,662,800</a:t>
                      </a:r>
                    </a:p>
                  </a:txBody>
                  <a:tcPr marL="11313" marR="11313" marT="7542" marB="754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FR" sz="1200">
                        <a:effectLst/>
                      </a:endParaRPr>
                    </a:p>
                  </a:txBody>
                  <a:tcPr marL="11313" marR="11313" marT="7542" marB="754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1200">
                          <a:solidFill>
                            <a:srgbClr val="9900FF"/>
                          </a:solidFill>
                          <a:effectLst/>
                        </a:rPr>
                        <a:t>계좌</a:t>
                      </a:r>
                    </a:p>
                  </a:txBody>
                  <a:tcPr marL="11313" marR="11313" marT="7542" marB="754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1200">
                          <a:solidFill>
                            <a:srgbClr val="9900FF"/>
                          </a:solidFill>
                          <a:effectLst/>
                        </a:rPr>
                        <a:t>농협</a:t>
                      </a:r>
                    </a:p>
                  </a:txBody>
                  <a:tcPr marL="11313" marR="11313" marT="7542" marB="754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FR" sz="1200">
                        <a:effectLst/>
                      </a:endParaRPr>
                    </a:p>
                  </a:txBody>
                  <a:tcPr marL="11313" marR="11313" marT="7542" marB="754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FR" sz="1200">
                          <a:solidFill>
                            <a:srgbClr val="9900FF"/>
                          </a:solidFill>
                          <a:effectLst/>
                        </a:rPr>
                        <a:t>₩2,662,800</a:t>
                      </a:r>
                    </a:p>
                  </a:txBody>
                  <a:tcPr marL="11313" marR="11313" marT="7542" marB="754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1200">
                          <a:solidFill>
                            <a:srgbClr val="9900FF"/>
                          </a:solidFill>
                          <a:effectLst/>
                        </a:rPr>
                        <a:t>기여금</a:t>
                      </a:r>
                    </a:p>
                  </a:txBody>
                  <a:tcPr marL="11313" marR="11313" marT="7542" marB="754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1200">
                          <a:solidFill>
                            <a:srgbClr val="9900FF"/>
                          </a:solidFill>
                          <a:effectLst/>
                        </a:rPr>
                        <a:t>GSI FAIR </a:t>
                      </a:r>
                      <a:r>
                        <a:rPr lang="ko-KR" altLang="en-US" sz="1200">
                          <a:solidFill>
                            <a:srgbClr val="9900FF"/>
                          </a:solidFill>
                          <a:effectLst/>
                        </a:rPr>
                        <a:t>스폰서쉽 입금</a:t>
                      </a:r>
                    </a:p>
                  </a:txBody>
                  <a:tcPr marL="11313" marR="11313" marT="7542" marB="754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39794149"/>
                  </a:ext>
                </a:extLst>
              </a:tr>
              <a:tr h="166259">
                <a:tc>
                  <a:txBody>
                    <a:bodyPr/>
                    <a:lstStyle/>
                    <a:p>
                      <a:pPr algn="ctr" rtl="0" fontAlgn="b"/>
                      <a:r>
                        <a:rPr lang="en-FR" sz="1200">
                          <a:effectLst/>
                        </a:rPr>
                        <a:t>2021.12.25</a:t>
                      </a:r>
                    </a:p>
                  </a:txBody>
                  <a:tcPr marL="11313" marR="11313" marT="7542" marB="7542" anchor="b">
                    <a:lnL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FR" sz="1200">
                          <a:effectLst/>
                        </a:rPr>
                        <a:t>₩2,336</a:t>
                      </a:r>
                    </a:p>
                  </a:txBody>
                  <a:tcPr marL="11313" marR="11313" marT="7542" marB="754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FR" sz="1200">
                        <a:effectLst/>
                      </a:endParaRPr>
                    </a:p>
                  </a:txBody>
                  <a:tcPr marL="11313" marR="11313" marT="7542" marB="754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1200">
                          <a:effectLst/>
                        </a:rPr>
                        <a:t>계좌</a:t>
                      </a:r>
                    </a:p>
                  </a:txBody>
                  <a:tcPr marL="11313" marR="11313" marT="7542" marB="754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1200">
                          <a:effectLst/>
                        </a:rPr>
                        <a:t>농협</a:t>
                      </a:r>
                    </a:p>
                  </a:txBody>
                  <a:tcPr marL="11313" marR="11313" marT="7542" marB="754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FR" sz="1200">
                        <a:effectLst/>
                      </a:endParaRPr>
                    </a:p>
                  </a:txBody>
                  <a:tcPr marL="11313" marR="11313" marT="7542" marB="754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FR" sz="1200">
                          <a:effectLst/>
                        </a:rPr>
                        <a:t>₩2,336</a:t>
                      </a:r>
                    </a:p>
                  </a:txBody>
                  <a:tcPr marL="11313" marR="11313" marT="7542" marB="754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1200">
                          <a:effectLst/>
                        </a:rPr>
                        <a:t>결산이자</a:t>
                      </a:r>
                    </a:p>
                  </a:txBody>
                  <a:tcPr marL="11313" marR="11313" marT="7542" marB="754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FR" sz="1200">
                        <a:effectLst/>
                      </a:endParaRPr>
                    </a:p>
                  </a:txBody>
                  <a:tcPr marL="11313" marR="11313" marT="7542" marB="754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19853098"/>
                  </a:ext>
                </a:extLst>
              </a:tr>
              <a:tr h="163507">
                <a:tc>
                  <a:txBody>
                    <a:bodyPr/>
                    <a:lstStyle/>
                    <a:p>
                      <a:pPr rtl="0" fontAlgn="b"/>
                      <a:endParaRPr lang="en-FR" sz="1200">
                        <a:effectLst/>
                      </a:endParaRPr>
                    </a:p>
                  </a:txBody>
                  <a:tcPr marL="11313" marR="11313" marT="7542" marB="7542" anchor="b">
                    <a:lnL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endParaRPr lang="en-FR" sz="1200">
                        <a:effectLst/>
                      </a:endParaRPr>
                    </a:p>
                  </a:txBody>
                  <a:tcPr marL="11313" marR="11313" marT="7542" marB="754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FR" sz="1200">
                        <a:effectLst/>
                      </a:endParaRPr>
                    </a:p>
                  </a:txBody>
                  <a:tcPr marL="11313" marR="11313" marT="7542" marB="754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FR" sz="1200">
                        <a:effectLst/>
                      </a:endParaRPr>
                    </a:p>
                  </a:txBody>
                  <a:tcPr marL="11313" marR="11313" marT="7542" marB="754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FR" sz="1200">
                        <a:effectLst/>
                      </a:endParaRPr>
                    </a:p>
                  </a:txBody>
                  <a:tcPr marL="11313" marR="11313" marT="7542" marB="754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FR" sz="1200">
                        <a:effectLst/>
                      </a:endParaRPr>
                    </a:p>
                  </a:txBody>
                  <a:tcPr marL="11313" marR="11313" marT="7542" marB="754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FR" sz="1200">
                        <a:effectLst/>
                      </a:endParaRPr>
                    </a:p>
                  </a:txBody>
                  <a:tcPr marL="11313" marR="11313" marT="7542" marB="754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FR" sz="1200">
                        <a:effectLst/>
                      </a:endParaRPr>
                    </a:p>
                  </a:txBody>
                  <a:tcPr marL="11313" marR="11313" marT="7542" marB="754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FR" sz="1200">
                        <a:effectLst/>
                      </a:endParaRPr>
                    </a:p>
                  </a:txBody>
                  <a:tcPr marL="11313" marR="11313" marT="7542" marB="754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45526518"/>
                  </a:ext>
                </a:extLst>
              </a:tr>
              <a:tr h="316216"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1200">
                          <a:effectLst/>
                        </a:rPr>
                        <a:t>총계</a:t>
                      </a:r>
                    </a:p>
                  </a:txBody>
                  <a:tcPr marL="11313" marR="11313" marT="7542" marB="7542" anchor="b">
                    <a:lnL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FR" sz="1200">
                          <a:effectLst/>
                        </a:rPr>
                        <a:t>₩19,804,502</a:t>
                      </a:r>
                    </a:p>
                  </a:txBody>
                  <a:tcPr marL="11313" marR="11313" marT="7542" marB="754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FR" sz="1200">
                          <a:effectLst/>
                        </a:rPr>
                        <a:t>₩4,863,790</a:t>
                      </a:r>
                    </a:p>
                  </a:txBody>
                  <a:tcPr marL="11313" marR="11313" marT="7542" marB="754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1200">
                          <a:effectLst/>
                        </a:rPr>
                        <a:t>계좌잔고</a:t>
                      </a:r>
                    </a:p>
                  </a:txBody>
                  <a:tcPr marL="11313" marR="11313" marT="7542" marB="754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FR" sz="1200" b="1" dirty="0">
                          <a:solidFill>
                            <a:srgbClr val="34A853"/>
                          </a:solidFill>
                          <a:effectLst/>
                        </a:rPr>
                        <a:t>₩14,940,712</a:t>
                      </a:r>
                    </a:p>
                  </a:txBody>
                  <a:tcPr marL="11313" marR="11313" marT="7542" marB="754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FR" sz="1200">
                          <a:effectLst/>
                        </a:rPr>
                        <a:t>₩3,799,040</a:t>
                      </a:r>
                    </a:p>
                  </a:txBody>
                  <a:tcPr marL="11313" marR="11313" marT="7542" marB="754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FR" sz="1200">
                          <a:effectLst/>
                        </a:rPr>
                        <a:t>₩19,804,502</a:t>
                      </a:r>
                    </a:p>
                  </a:txBody>
                  <a:tcPr marL="11313" marR="11313" marT="7542" marB="754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endParaRPr lang="en-FR" sz="1200">
                        <a:effectLst/>
                      </a:endParaRPr>
                    </a:p>
                  </a:txBody>
                  <a:tcPr marL="11313" marR="11313" marT="7542" marB="754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FR" sz="1200" dirty="0">
                        <a:effectLst/>
                      </a:endParaRPr>
                    </a:p>
                  </a:txBody>
                  <a:tcPr marL="11313" marR="11313" marT="7542" marB="754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3653411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75965017"/>
      </p:ext>
    </p:extLst>
  </p:cSld>
  <p:clrMapOvr>
    <a:masterClrMapping/>
  </p:clrMapOvr>
</p:sld>
</file>

<file path=ppt/theme/theme1.xml><?xml version="1.0" encoding="utf-8"?>
<a:theme xmlns:a="http://schemas.openxmlformats.org/drawingml/2006/main" name="HIPEx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사용자 지정 1">
      <a:majorFont>
        <a:latin typeface="Century Gothic"/>
        <a:ea typeface="나눔바른고딕"/>
        <a:cs typeface=""/>
      </a:majorFont>
      <a:minorFont>
        <a:latin typeface="Century Gothic"/>
        <a:ea typeface="나눔바른고딕 Light"/>
        <a:cs typeface="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HIPEx" id="{5888C0A2-213F-FA44-B752-9BBB0666A2D9}" vid="{6B949BED-1873-054F-B5B7-3930196FC509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HIPEx</Template>
  <TotalTime>570</TotalTime>
  <Words>1036</Words>
  <Application>Microsoft Macintosh PowerPoint</Application>
  <PresentationFormat>Widescreen</PresentationFormat>
  <Paragraphs>554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1" baseType="lpstr">
      <vt:lpstr>Arial</vt:lpstr>
      <vt:lpstr>Calibri</vt:lpstr>
      <vt:lpstr>Century Gothic</vt:lpstr>
      <vt:lpstr>Inconsolata</vt:lpstr>
      <vt:lpstr>Roboto</vt:lpstr>
      <vt:lpstr>HIPEx</vt:lpstr>
      <vt:lpstr>예산 및 회계</vt:lpstr>
      <vt:lpstr>예산 및 회계</vt:lpstr>
      <vt:lpstr>예산 및 회계</vt:lpstr>
      <vt:lpstr>스폰서</vt:lpstr>
      <vt:lpstr>예산 및 회계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SQM2022 LOC 보고안건</dc:title>
  <dc:creator>Bong-Hwi Lim</dc:creator>
  <cp:lastModifiedBy>Kim Beomkyu</cp:lastModifiedBy>
  <cp:revision>32</cp:revision>
  <cp:lastPrinted>2021-12-08T05:04:30Z</cp:lastPrinted>
  <dcterms:created xsi:type="dcterms:W3CDTF">2021-10-01T06:11:02Z</dcterms:created>
  <dcterms:modified xsi:type="dcterms:W3CDTF">2022-01-26T05:00:00Z</dcterms:modified>
</cp:coreProperties>
</file>