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868" r:id="rId3"/>
    <p:sldId id="866" r:id="rId4"/>
    <p:sldId id="867" r:id="rId5"/>
    <p:sldId id="264" r:id="rId6"/>
    <p:sldId id="869" r:id="rId7"/>
    <p:sldId id="268" r:id="rId8"/>
    <p:sldId id="270" r:id="rId9"/>
    <p:sldId id="871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6"/>
    <p:restoredTop sz="94645"/>
  </p:normalViewPr>
  <p:slideViewPr>
    <p:cSldViewPr snapToGrid="0" snapToObjects="1">
      <p:cViewPr varScale="1">
        <p:scale>
          <a:sx n="142" d="100"/>
          <a:sy n="142" d="100"/>
        </p:scale>
        <p:origin x="2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8A911-F6D0-1F4E-A893-3CB1F6A59241}" type="datetimeFigureOut">
              <a:rPr lang="en-US" smtClean="0"/>
              <a:t>1/25/22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3FD1F-AA7E-B344-AB41-890D3C7B4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2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2104C-D876-7547-BD6A-DAEDAB4BEC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85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63FD1F-AA7E-B344-AB41-890D3C7B43D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98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C3F69C-CDD5-6F42-B514-2A10078632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434644" cy="865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623781-15FF-C14C-840C-40423523F5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10360"/>
            <a:ext cx="2695083" cy="781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473C6C-5020-904F-B3A3-52D8D3C979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3"/>
          <a:stretch/>
        </p:blipFill>
        <p:spPr>
          <a:xfrm>
            <a:off x="3503055" y="11568"/>
            <a:ext cx="4584879" cy="82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3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7BC58-DC1C-C644-B2FE-F20CC6CB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C0A698-A612-D043-8457-973C52628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321A8-9312-6D45-B4E4-F7FDFBB5D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01F93-FCCA-5D4E-84D4-49DE25149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3381A-CA2F-D442-9F09-A94DC090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8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8D8729-B4C3-6649-9FFD-CBABD34A0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05842B-637E-2E46-A1BC-BDFCEB3C2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79BC2-99F8-4E46-B371-2F216FE8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135FD-3D43-A643-AA0C-55937FCE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4E114-8C51-D542-952E-6D38333AB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2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55296E-50D8-4149-82B4-85E539B87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58" y="0"/>
            <a:ext cx="2434644" cy="865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ADF7D9-D31F-7E46-8070-F776974226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" y="10360"/>
            <a:ext cx="2695083" cy="78118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AEFCA82-0985-A74C-A167-664EF5F85FED}"/>
              </a:ext>
            </a:extLst>
          </p:cNvPr>
          <p:cNvSpPr/>
          <p:nvPr userDrawn="1"/>
        </p:nvSpPr>
        <p:spPr>
          <a:xfrm>
            <a:off x="463639" y="850002"/>
            <a:ext cx="11320530" cy="55926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DAE91D-2920-9647-8868-C000E7A54C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03"/>
          <a:stretch/>
        </p:blipFill>
        <p:spPr>
          <a:xfrm>
            <a:off x="3503055" y="11568"/>
            <a:ext cx="4584879" cy="825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0813B6-0F15-194E-A01E-F8F78F75BE8A}"/>
              </a:ext>
            </a:extLst>
          </p:cNvPr>
          <p:cNvSpPr txBox="1"/>
          <p:nvPr userDrawn="1"/>
        </p:nvSpPr>
        <p:spPr>
          <a:xfrm>
            <a:off x="2571795" y="6477808"/>
            <a:ext cx="6667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baseline="0" dirty="0"/>
              <a:t>Report </a:t>
            </a:r>
            <a:r>
              <a:rPr lang="en-US" sz="1400" i="1" dirty="0"/>
              <a:t>Joint ECFA-</a:t>
            </a:r>
            <a:r>
              <a:rPr lang="en-US" sz="1400" i="1" dirty="0" err="1"/>
              <a:t>ApPEC</a:t>
            </a:r>
            <a:r>
              <a:rPr lang="en-US" sz="1400" i="1" dirty="0"/>
              <a:t>-</a:t>
            </a:r>
            <a:r>
              <a:rPr lang="en-US" sz="1400" i="1" dirty="0" err="1"/>
              <a:t>NuPECC</a:t>
            </a:r>
            <a:r>
              <a:rPr lang="en-US" sz="1400" i="1" dirty="0"/>
              <a:t> Working Group Recognition</a:t>
            </a:r>
            <a:r>
              <a:rPr lang="en-US" sz="1400" i="1" baseline="0" dirty="0"/>
              <a:t> of Individuals </a:t>
            </a:r>
            <a:r>
              <a:rPr lang="mr-IN" sz="1400" i="1" baseline="0" dirty="0"/>
              <a:t>–</a:t>
            </a:r>
            <a:r>
              <a:rPr lang="en-US" sz="1400" i="1" baseline="0" dirty="0"/>
              <a:t> 26</a:t>
            </a:r>
            <a:r>
              <a:rPr lang="en-US" sz="1400" i="1" dirty="0"/>
              <a:t>-01-2022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605CEB-DDB6-B242-9E6E-92AD6D8AF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7374" y="1492203"/>
            <a:ext cx="5299129" cy="198378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 marL="504000">
              <a:defRPr baseline="0">
                <a:solidFill>
                  <a:srgbClr val="7030A0"/>
                </a:solidFill>
              </a:defRPr>
            </a:lvl2pPr>
            <a:lvl3pPr marL="756000">
              <a:defRPr baseline="0">
                <a:solidFill>
                  <a:srgbClr val="C00000"/>
                </a:solidFill>
              </a:defRPr>
            </a:lvl3pPr>
            <a:lvl4pPr marL="1008000">
              <a:defRPr baseline="0">
                <a:solidFill>
                  <a:schemeClr val="tx1"/>
                </a:solidFill>
              </a:defRPr>
            </a:lvl4pPr>
            <a:lvl5pPr marL="12600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246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A54B0-EEDB-D949-BA19-92D073684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45022-BF6F-EF49-8C3F-4366B164C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7BDB3-1741-474F-B967-D91266BC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9E179-100B-BC48-8A7E-5027CCF0C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7ACC2-283C-EC4E-8550-1776FC2D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6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2F2ED-DE04-F841-9585-B9CF927BB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C4997-15D0-034E-833A-FF4EB0D27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8706A-162B-6048-B632-6A338B648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B8D45-7F0B-294B-A7D4-023B4AC6E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54BB6-56B7-A14E-929D-EFC874695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CDAED3-D3D4-4F40-BC56-E1B339D1F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7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EF46C-5405-C145-BFFE-A7E99997E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112DF-3B3E-9348-84DA-819C4F088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1342B-5202-FD49-9DAC-4F85909DC6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8AAA8-43E2-714F-ABFA-6BFBCA0DF4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551354-0959-F346-863E-A36C6EF69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50CDC2-054A-A043-B51E-3168F9442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04EE9B-2CA7-CB40-8F0D-FDFC98809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AE3383-AEEF-DD4F-A226-C6B8EB2E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5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B23B0-2150-2140-A754-E7FF4ECFA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F0FBF1-7517-FB47-B6C0-05F04A6F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E08BC9-B52F-8646-B9C6-F16DA11E4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484DB4-9C32-B54A-A8AF-5CAF3FEF4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9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5E3B9E-EED7-CA41-9433-6DB643DA3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5DEFC3-323F-D848-9110-896DA1DD3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84F0A-D198-4144-BFA2-45BD570E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77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CA1E1-8F03-2F45-89E4-EB951EE6F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6CFAE-BE0F-5940-96F0-2ECB87ECF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D1094-C858-654E-BB09-7F5FFD2F7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7F7060-6711-AB46-8C30-627B6183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AF7A6-E297-E143-9559-663E36842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811D2-1D03-FB4C-9AFF-D25F9C4E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50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3DD9C-F5F8-7D41-AEE9-411D5CF1A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7E5E90-F2AE-8A4B-9D9E-D571392BEE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E34051-1A5A-3C47-80E9-A83C910A0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296A9-48BF-AD4C-863A-D36BAA72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25C77-3E35-EF4F-8BC9-2308E6449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6E5A0-410E-734C-838A-7085104A4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4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21A479-B4FA-AD4F-A21B-EFFF4C53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6A93D-8341-994A-AFE0-1AE279B99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9863C-1911-B649-9B06-43DD2BA1C4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669FA-4769-1648-A229-8F60B4FD2068}" type="datetimeFigureOut">
              <a:rPr lang="en-US" smtClean="0"/>
              <a:t>1/25/22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BD19F-4B38-D74A-A0CE-3A8D5251BB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DC3AC-9F2E-B342-B353-A170E6B24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9B91-103B-0A4F-A341-908F5F21C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5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83F99F-98BA-054B-8EF2-ABE6CFAF349F}"/>
              </a:ext>
            </a:extLst>
          </p:cNvPr>
          <p:cNvSpPr txBox="1">
            <a:spLocks/>
          </p:cNvSpPr>
          <p:nvPr/>
        </p:nvSpPr>
        <p:spPr>
          <a:xfrm>
            <a:off x="898089" y="2174784"/>
            <a:ext cx="10212947" cy="2023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/>
          </a:p>
          <a:p>
            <a:r>
              <a:rPr lang="en-US" sz="3500" dirty="0"/>
              <a:t>Introducing report of the </a:t>
            </a:r>
          </a:p>
          <a:p>
            <a:r>
              <a:rPr lang="en-US" sz="3500" dirty="0"/>
              <a:t>Joint </a:t>
            </a:r>
            <a:r>
              <a:rPr lang="en-US" sz="3500" dirty="0" err="1"/>
              <a:t>ApPEC</a:t>
            </a:r>
            <a:r>
              <a:rPr lang="en-US" sz="3500" dirty="0"/>
              <a:t>-ECFA-</a:t>
            </a:r>
            <a:r>
              <a:rPr lang="en-US" sz="3500" dirty="0" err="1"/>
              <a:t>NuPECC</a:t>
            </a:r>
            <a:r>
              <a:rPr lang="en-US" sz="3500" dirty="0"/>
              <a:t> working group </a:t>
            </a:r>
          </a:p>
          <a:p>
            <a:endParaRPr lang="en-US" sz="800" dirty="0"/>
          </a:p>
          <a:p>
            <a:r>
              <a:rPr lang="en-US" sz="4000" i="1" dirty="0"/>
              <a:t>Recognition of individuals in large collaborations</a:t>
            </a:r>
          </a:p>
          <a:p>
            <a:endParaRPr lang="en-US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214AF7-7E0B-AF47-9833-A76B522A65B7}"/>
              </a:ext>
            </a:extLst>
          </p:cNvPr>
          <p:cNvSpPr txBox="1"/>
          <p:nvPr/>
        </p:nvSpPr>
        <p:spPr>
          <a:xfrm>
            <a:off x="4415246" y="5538651"/>
            <a:ext cx="385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MM for the working group – 26-1-2022</a:t>
            </a:r>
          </a:p>
        </p:txBody>
      </p:sp>
    </p:spTree>
    <p:extLst>
      <p:ext uri="{BB962C8B-B14F-4D97-AF65-F5344CB8AC3E}">
        <p14:creationId xmlns:p14="http://schemas.microsoft.com/office/powerpoint/2010/main" val="123583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60BC44-9C59-2B42-86B3-C174D60B8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956" y="1869370"/>
            <a:ext cx="5080000" cy="3810000"/>
          </a:xfrm>
          <a:prstGeom prst="rect">
            <a:avLst/>
          </a:prstGeom>
          <a:ln w="22225"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921EA2-C2C2-0A47-A0F3-317CA7296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81" y="1857179"/>
            <a:ext cx="3969098" cy="38100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5814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5307" y="1690803"/>
            <a:ext cx="11019003" cy="46634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How to recognize individual scientific contributions and achievements of researchers in large collaborations?</a:t>
            </a:r>
            <a:endParaRPr lang="en-US" sz="200" dirty="0"/>
          </a:p>
          <a:p>
            <a:pPr lvl="1"/>
            <a:r>
              <a:rPr lang="en-US" dirty="0"/>
              <a:t>Also, how can these achievements be made transparent for the evaluators and communities outside the collaborations?</a:t>
            </a:r>
          </a:p>
          <a:p>
            <a:endParaRPr lang="en-US" sz="200" dirty="0"/>
          </a:p>
          <a:p>
            <a:r>
              <a:rPr lang="en-US" dirty="0"/>
              <a:t>A community wide survey (1355 participants) was launched by ECFA in 2018.</a:t>
            </a:r>
            <a:endParaRPr lang="en-US" sz="200" dirty="0"/>
          </a:p>
          <a:p>
            <a:pPr lvl="1"/>
            <a:r>
              <a:rPr lang="en-US" dirty="0"/>
              <a:t>Results indicate significant “unhappiness”, in particular amongst early career scientists in large collaborations, see the extensive report:</a:t>
            </a:r>
          </a:p>
          <a:p>
            <a:pPr lvl="2"/>
            <a:r>
              <a:rPr lang="en-US" dirty="0"/>
              <a:t>https://</a:t>
            </a:r>
            <a:r>
              <a:rPr lang="en-US" dirty="0" err="1"/>
              <a:t>ecfa.web.cern.ch</a:t>
            </a:r>
            <a:r>
              <a:rPr lang="en-US" dirty="0"/>
              <a:t>/sites/</a:t>
            </a:r>
            <a:r>
              <a:rPr lang="en-US" dirty="0" err="1"/>
              <a:t>ecfa.web.cern.ch</a:t>
            </a:r>
            <a:r>
              <a:rPr lang="en-US" dirty="0"/>
              <a:t>/files/ECFA-Survey-Recognition-</a:t>
            </a:r>
            <a:r>
              <a:rPr lang="en-US" dirty="0" err="1"/>
              <a:t>Results.pdf</a:t>
            </a:r>
            <a:r>
              <a:rPr lang="en-US" dirty="0"/>
              <a:t> </a:t>
            </a:r>
          </a:p>
          <a:p>
            <a:pPr lvl="1"/>
            <a:endParaRPr lang="en-US" sz="200" dirty="0"/>
          </a:p>
          <a:p>
            <a:r>
              <a:rPr lang="en-US" dirty="0"/>
              <a:t>Follow-up with our combined APPEC-ECFA-</a:t>
            </a:r>
            <a:r>
              <a:rPr lang="en-US" dirty="0" err="1"/>
              <a:t>NuPECC</a:t>
            </a:r>
            <a:r>
              <a:rPr lang="en-US" dirty="0"/>
              <a:t> working group. </a:t>
            </a:r>
          </a:p>
          <a:p>
            <a:pPr lvl="1"/>
            <a:r>
              <a:rPr lang="en-US" dirty="0"/>
              <a:t>Invite representatives from (large) collaborations to a discussion.</a:t>
            </a:r>
          </a:p>
          <a:p>
            <a:endParaRPr lang="en-US" sz="200" dirty="0"/>
          </a:p>
          <a:p>
            <a:r>
              <a:rPr lang="en-US" i="1" dirty="0"/>
              <a:t>Discuss and exchange best practices, reflect on alternative procedures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4922" y="953037"/>
            <a:ext cx="6072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Reminder: What was the issue?</a:t>
            </a:r>
          </a:p>
        </p:txBody>
      </p:sp>
    </p:spTree>
    <p:extLst>
      <p:ext uri="{BB962C8B-B14F-4D97-AF65-F5344CB8AC3E}">
        <p14:creationId xmlns:p14="http://schemas.microsoft.com/office/powerpoint/2010/main" val="286594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543" y="1741036"/>
            <a:ext cx="9521953" cy="45953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From APPEC: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Karl-Heinz </a:t>
            </a:r>
            <a:r>
              <a:rPr lang="en-US" dirty="0" err="1"/>
              <a:t>Kampert</a:t>
            </a:r>
            <a:r>
              <a:rPr lang="en-US" dirty="0"/>
              <a:t> (</a:t>
            </a:r>
            <a:r>
              <a:rPr lang="en-US" dirty="0" err="1"/>
              <a:t>kampert@uni-wuppertal.de</a:t>
            </a:r>
            <a:r>
              <a:rPr lang="en-US" dirty="0"/>
              <a:t>), co-chair </a:t>
            </a:r>
          </a:p>
          <a:p>
            <a:r>
              <a:rPr lang="en-US" dirty="0"/>
              <a:t>Emmanuel </a:t>
            </a:r>
            <a:r>
              <a:rPr lang="en-US" dirty="0" err="1"/>
              <a:t>Gangler</a:t>
            </a:r>
            <a:r>
              <a:rPr lang="en-US" dirty="0"/>
              <a:t> (emmanuel.gangler@clermont.in2p3.fr ) 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From ECFA: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/>
              <a:t>Bogna</a:t>
            </a:r>
            <a:r>
              <a:rPr lang="en-US" dirty="0"/>
              <a:t> </a:t>
            </a:r>
            <a:r>
              <a:rPr lang="en-US" dirty="0" err="1"/>
              <a:t>Kubik</a:t>
            </a:r>
            <a:r>
              <a:rPr lang="en-US" dirty="0"/>
              <a:t> (bkubik@ipnl.in2p3.fr ) </a:t>
            </a:r>
          </a:p>
          <a:p>
            <a:r>
              <a:rPr lang="en-US" dirty="0" err="1"/>
              <a:t>Djamel</a:t>
            </a:r>
            <a:r>
              <a:rPr lang="en-US" dirty="0"/>
              <a:t> </a:t>
            </a:r>
            <a:r>
              <a:rPr lang="en-US" dirty="0" err="1"/>
              <a:t>Boumediene</a:t>
            </a:r>
            <a:r>
              <a:rPr lang="en-US" dirty="0"/>
              <a:t> (</a:t>
            </a:r>
            <a:r>
              <a:rPr lang="en-US" dirty="0" err="1"/>
              <a:t>Djamel.Boumediene@cern.ch</a:t>
            </a:r>
            <a:r>
              <a:rPr lang="en-US" dirty="0"/>
              <a:t> ) </a:t>
            </a:r>
          </a:p>
          <a:p>
            <a:r>
              <a:rPr lang="en-US" dirty="0"/>
              <a:t>Marcel </a:t>
            </a:r>
            <a:r>
              <a:rPr lang="en-US" dirty="0" err="1"/>
              <a:t>Merk</a:t>
            </a:r>
            <a:r>
              <a:rPr lang="en-US" dirty="0"/>
              <a:t> (</a:t>
            </a:r>
            <a:r>
              <a:rPr lang="en-US" dirty="0" err="1"/>
              <a:t>marcel.merk@nikhef.nl</a:t>
            </a:r>
            <a:r>
              <a:rPr lang="en-US" dirty="0"/>
              <a:t> ), co-chair 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From </a:t>
            </a:r>
            <a:r>
              <a:rPr lang="en-US" b="1" dirty="0" err="1">
                <a:solidFill>
                  <a:schemeClr val="tx1"/>
                </a:solidFill>
              </a:rPr>
              <a:t>NuPECC</a:t>
            </a:r>
            <a:r>
              <a:rPr lang="en-US" b="1" dirty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Eberhard </a:t>
            </a:r>
            <a:r>
              <a:rPr lang="en-US" dirty="0" err="1"/>
              <a:t>Widmann</a:t>
            </a:r>
            <a:r>
              <a:rPr lang="en-US" dirty="0"/>
              <a:t> (</a:t>
            </a:r>
            <a:r>
              <a:rPr lang="en-US" dirty="0" err="1"/>
              <a:t>Eberhard.Widmann@oeaw.ac.at</a:t>
            </a:r>
            <a:r>
              <a:rPr lang="en-US" dirty="0"/>
              <a:t> ), co-chair </a:t>
            </a:r>
          </a:p>
          <a:p>
            <a:r>
              <a:rPr lang="en-US" dirty="0"/>
              <a:t>Gerda </a:t>
            </a:r>
            <a:r>
              <a:rPr lang="en-US" dirty="0" err="1"/>
              <a:t>Neyens</a:t>
            </a:r>
            <a:r>
              <a:rPr lang="en-US" dirty="0"/>
              <a:t> (</a:t>
            </a:r>
            <a:r>
              <a:rPr lang="en-US" dirty="0" err="1"/>
              <a:t>Gerda.neyens@cern.ch</a:t>
            </a:r>
            <a:r>
              <a:rPr lang="en-US" dirty="0"/>
              <a:t> ) </a:t>
            </a:r>
          </a:p>
          <a:p>
            <a:r>
              <a:rPr lang="en-US" dirty="0"/>
              <a:t>Nasser </a:t>
            </a:r>
            <a:r>
              <a:rPr lang="en-US" dirty="0" err="1"/>
              <a:t>Kalantar</a:t>
            </a:r>
            <a:r>
              <a:rPr lang="en-US" dirty="0"/>
              <a:t> (</a:t>
            </a:r>
            <a:r>
              <a:rPr lang="en-US" dirty="0" err="1"/>
              <a:t>nasser@kvi.nl</a:t>
            </a:r>
            <a:r>
              <a:rPr lang="en-US" dirty="0"/>
              <a:t> )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33111" y="953037"/>
            <a:ext cx="4709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Reminder: Who are we?</a:t>
            </a:r>
          </a:p>
        </p:txBody>
      </p:sp>
    </p:spTree>
    <p:extLst>
      <p:ext uri="{BB962C8B-B14F-4D97-AF65-F5344CB8AC3E}">
        <p14:creationId xmlns:p14="http://schemas.microsoft.com/office/powerpoint/2010/main" val="410380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98491" y="1764405"/>
            <a:ext cx="10689464" cy="4362076"/>
          </a:xfrm>
        </p:spPr>
        <p:txBody>
          <a:bodyPr>
            <a:normAutofit/>
          </a:bodyPr>
          <a:lstStyle/>
          <a:p>
            <a:r>
              <a:rPr lang="en-US" dirty="0"/>
              <a:t>Discuss the Recognition issue with large collaborations in our field</a:t>
            </a:r>
          </a:p>
          <a:p>
            <a:r>
              <a:rPr lang="en-US" dirty="0"/>
              <a:t>We have an advisory and exploratory mandate.</a:t>
            </a:r>
          </a:p>
          <a:p>
            <a:pPr lvl="1"/>
            <a:r>
              <a:rPr lang="en-US" dirty="0"/>
              <a:t>exchange and discuss best practices, collect collaboration feedback and reflect on alternative or additional procedures,</a:t>
            </a:r>
          </a:p>
          <a:p>
            <a:pPr lvl="1"/>
            <a:r>
              <a:rPr lang="en-US" dirty="0"/>
              <a:t>no </a:t>
            </a:r>
            <a:r>
              <a:rPr lang="en-US" dirty="0" err="1"/>
              <a:t>ombudscommittee</a:t>
            </a:r>
            <a:r>
              <a:rPr lang="en-US" dirty="0"/>
              <a:t> for individual problems, </a:t>
            </a:r>
          </a:p>
          <a:p>
            <a:pPr lvl="1"/>
            <a:r>
              <a:rPr lang="en-US" dirty="0"/>
              <a:t>report discussion results of collaboration inputs in the report.</a:t>
            </a:r>
          </a:p>
          <a:p>
            <a:pPr lvl="2"/>
            <a:r>
              <a:rPr lang="en-US" i="1" dirty="0"/>
              <a:t>The written document reflects the feedback of the collaborations</a:t>
            </a:r>
          </a:p>
          <a:p>
            <a:r>
              <a:rPr lang="en-US" dirty="0"/>
              <a:t>The collaborations remain themselves responsible and decide whether or not to implement recommendations</a:t>
            </a:r>
          </a:p>
          <a:p>
            <a:pPr lvl="1"/>
            <a:endParaRPr lang="en-US" dirty="0"/>
          </a:p>
          <a:p>
            <a:pPr lvl="1"/>
            <a:endParaRPr lang="en-US" sz="400" dirty="0"/>
          </a:p>
          <a:p>
            <a:endParaRPr lang="en-US" sz="400" dirty="0"/>
          </a:p>
          <a:p>
            <a:endParaRPr lang="en-US" sz="400" dirty="0"/>
          </a:p>
          <a:p>
            <a:pPr lvl="1"/>
            <a:endParaRPr lang="en-US" sz="400" dirty="0"/>
          </a:p>
        </p:txBody>
      </p:sp>
      <p:sp>
        <p:nvSpPr>
          <p:cNvPr id="3" name="TextBox 2"/>
          <p:cNvSpPr txBox="1"/>
          <p:nvPr/>
        </p:nvSpPr>
        <p:spPr>
          <a:xfrm>
            <a:off x="2413309" y="953037"/>
            <a:ext cx="6823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Reminder: What was our mandate?</a:t>
            </a:r>
          </a:p>
        </p:txBody>
      </p:sp>
    </p:spTree>
    <p:extLst>
      <p:ext uri="{BB962C8B-B14F-4D97-AF65-F5344CB8AC3E}">
        <p14:creationId xmlns:p14="http://schemas.microsoft.com/office/powerpoint/2010/main" val="1619347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ABE61D-EEE2-224F-9D56-D49511BB6AFC}"/>
              </a:ext>
            </a:extLst>
          </p:cNvPr>
          <p:cNvSpPr txBox="1"/>
          <p:nvPr/>
        </p:nvSpPr>
        <p:spPr>
          <a:xfrm>
            <a:off x="4587793" y="953037"/>
            <a:ext cx="1891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Activities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6E199E5-0490-B74F-939A-13531A0DD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808" y="1599368"/>
            <a:ext cx="11016992" cy="4689919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/>
              <a:t>July 2019</a:t>
            </a:r>
            <a:r>
              <a:rPr lang="en-US" dirty="0"/>
              <a:t>: Installation of the committee on 13-7-2019 in Ghent</a:t>
            </a:r>
          </a:p>
          <a:p>
            <a:endParaRPr lang="en-US" sz="200" dirty="0"/>
          </a:p>
          <a:p>
            <a:r>
              <a:rPr lang="en-US" u="sng" dirty="0"/>
              <a:t>Oct 2019</a:t>
            </a:r>
            <a:r>
              <a:rPr lang="en-US" dirty="0"/>
              <a:t>: First discussions during JENAS meeting in Orsay/Paris</a:t>
            </a:r>
          </a:p>
          <a:p>
            <a:endParaRPr lang="en-US" sz="200" dirty="0"/>
          </a:p>
          <a:p>
            <a:r>
              <a:rPr lang="en-US" u="sng" dirty="0"/>
              <a:t>Feb 2020</a:t>
            </a:r>
            <a:r>
              <a:rPr lang="en-US" dirty="0"/>
              <a:t>: Completed list of experiments and spokespersons to contact</a:t>
            </a:r>
          </a:p>
          <a:p>
            <a:pPr lvl="1"/>
            <a:r>
              <a:rPr lang="en-US" dirty="0"/>
              <a:t>Full list of “large collab’s” (&gt;40 members) </a:t>
            </a:r>
            <a:r>
              <a:rPr lang="en-US" dirty="0" err="1"/>
              <a:t>particpated</a:t>
            </a:r>
            <a:r>
              <a:rPr lang="en-US" dirty="0"/>
              <a:t> in appendix D of the document. </a:t>
            </a:r>
          </a:p>
          <a:p>
            <a:pPr lvl="1"/>
            <a:r>
              <a:rPr lang="en-US" dirty="0"/>
              <a:t>Pragmatic decision to proceed discussions with APPEC / ECFA / </a:t>
            </a:r>
            <a:r>
              <a:rPr lang="en-US" dirty="0" err="1"/>
              <a:t>NuPECC</a:t>
            </a:r>
            <a:r>
              <a:rPr lang="en-US" dirty="0"/>
              <a:t> in parallel </a:t>
            </a:r>
          </a:p>
          <a:p>
            <a:pPr lvl="1"/>
            <a:endParaRPr lang="en-US" sz="200" dirty="0"/>
          </a:p>
          <a:p>
            <a:r>
              <a:rPr lang="en-US" u="sng" dirty="0"/>
              <a:t>Spring 2020</a:t>
            </a:r>
            <a:r>
              <a:rPr lang="en-US" dirty="0"/>
              <a:t>: Decided to postpone discussions with collaborations due to 			  Covid</a:t>
            </a:r>
          </a:p>
          <a:p>
            <a:pPr lvl="1"/>
            <a:r>
              <a:rPr lang="en-US" dirty="0"/>
              <a:t>We felt that leaders in the field had other priorities </a:t>
            </a:r>
          </a:p>
          <a:p>
            <a:pPr lvl="1"/>
            <a:endParaRPr lang="en-US" sz="200" dirty="0"/>
          </a:p>
          <a:p>
            <a:r>
              <a:rPr lang="en-US" u="sng" dirty="0"/>
              <a:t>June 2020</a:t>
            </a:r>
            <a:r>
              <a:rPr lang="en-US" dirty="0"/>
              <a:t>: Completed list of discussion topics and questions to ask the 		           collaborations</a:t>
            </a:r>
          </a:p>
          <a:p>
            <a:pPr lvl="1"/>
            <a:r>
              <a:rPr lang="en-US" dirty="0"/>
              <a:t>Same questions to each of the JENAS fields</a:t>
            </a:r>
          </a:p>
          <a:p>
            <a:pPr lvl="1"/>
            <a:r>
              <a:rPr lang="en-US" dirty="0"/>
              <a:t>List of questions and answers is included in the  appendix of the document: “raw material”</a:t>
            </a:r>
          </a:p>
          <a:p>
            <a:pPr lvl="1"/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443613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ABE61D-EEE2-224F-9D56-D49511BB6AFC}"/>
              </a:ext>
            </a:extLst>
          </p:cNvPr>
          <p:cNvSpPr txBox="1"/>
          <p:nvPr/>
        </p:nvSpPr>
        <p:spPr>
          <a:xfrm>
            <a:off x="4587793" y="953037"/>
            <a:ext cx="1891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Activities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6E199E5-0490-B74F-939A-13531A0DD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491" y="1683834"/>
            <a:ext cx="10689464" cy="4605453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June-July 2020</a:t>
            </a:r>
            <a:r>
              <a:rPr lang="en-US" dirty="0"/>
              <a:t>: First round meetings with collaborations</a:t>
            </a:r>
          </a:p>
          <a:p>
            <a:pPr lvl="1"/>
            <a:r>
              <a:rPr lang="en-US" dirty="0"/>
              <a:t>Provide background information and of the recognition issue and clarification of our advisory mandate.</a:t>
            </a:r>
          </a:p>
          <a:p>
            <a:pPr lvl="1"/>
            <a:r>
              <a:rPr lang="en-US" dirty="0"/>
              <a:t>Lay out the list of questions to the collaboration and exchange ideas</a:t>
            </a:r>
          </a:p>
          <a:p>
            <a:pPr lvl="1"/>
            <a:r>
              <a:rPr lang="en-US" dirty="0"/>
              <a:t>First discussions with collaboration representatives</a:t>
            </a:r>
          </a:p>
          <a:p>
            <a:pPr lvl="1"/>
            <a:endParaRPr lang="en-US" sz="300" dirty="0"/>
          </a:p>
          <a:p>
            <a:r>
              <a:rPr lang="en-US" u="sng" dirty="0"/>
              <a:t>Oct – Nov 2020</a:t>
            </a:r>
            <a:r>
              <a:rPr lang="en-US" dirty="0"/>
              <a:t>: Second round meetings with collaborations</a:t>
            </a:r>
          </a:p>
          <a:p>
            <a:pPr lvl="1"/>
            <a:r>
              <a:rPr lang="en-US" dirty="0"/>
              <a:t>Collecting the feedback as discussed in the collaborations internally</a:t>
            </a:r>
          </a:p>
          <a:p>
            <a:pPr lvl="1"/>
            <a:r>
              <a:rPr lang="en-US" dirty="0"/>
              <a:t>Exchange feedback/ideas between collaborations</a:t>
            </a:r>
          </a:p>
          <a:p>
            <a:pPr lvl="1"/>
            <a:endParaRPr lang="en-US" sz="300" dirty="0"/>
          </a:p>
          <a:p>
            <a:r>
              <a:rPr lang="en-US" u="sng" dirty="0"/>
              <a:t>Feb-Sep 2021</a:t>
            </a:r>
            <a:r>
              <a:rPr lang="en-US" dirty="0"/>
              <a:t>: Writing process </a:t>
            </a:r>
          </a:p>
          <a:p>
            <a:endParaRPr lang="en-US" sz="300" dirty="0"/>
          </a:p>
          <a:p>
            <a:r>
              <a:rPr lang="en-US" u="sng" dirty="0"/>
              <a:t>Oct 2021</a:t>
            </a:r>
            <a:r>
              <a:rPr lang="en-US" dirty="0"/>
              <a:t>: Draft sent to JENAS chairs</a:t>
            </a:r>
          </a:p>
          <a:p>
            <a:endParaRPr lang="en-US" sz="1300" dirty="0"/>
          </a:p>
          <a:p>
            <a:pPr marL="0" indent="0">
              <a:buNone/>
            </a:pPr>
            <a:r>
              <a:rPr lang="en-US" dirty="0"/>
              <a:t>Process took a bit longer than </a:t>
            </a:r>
            <a:r>
              <a:rPr lang="en-US" dirty="0" err="1"/>
              <a:t>forseen</a:t>
            </a:r>
            <a:endParaRPr lang="en-US" dirty="0"/>
          </a:p>
          <a:p>
            <a:pPr lvl="1"/>
            <a:r>
              <a:rPr lang="en-US" dirty="0"/>
              <a:t>Covid-19 was a factor, as senior group leader in the field were confronted with issues that preceded in urgency the recognition discussion</a:t>
            </a:r>
          </a:p>
          <a:p>
            <a:pPr lvl="1"/>
            <a:endParaRPr lang="en-US" dirty="0"/>
          </a:p>
          <a:p>
            <a:pPr lvl="1"/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3635054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2" y="1666274"/>
            <a:ext cx="10651957" cy="4723375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/>
              <a:t>The “recognition for individual contributions” issue is generally seen as important and relevant; efforts to improve are appreciated by collaborations at large.</a:t>
            </a:r>
          </a:p>
          <a:p>
            <a:pPr lvl="1"/>
            <a:r>
              <a:rPr lang="en-US" dirty="0"/>
              <a:t>Actions/initiatives in various collaborations already being taken.</a:t>
            </a:r>
          </a:p>
          <a:p>
            <a:pPr lvl="1"/>
            <a:r>
              <a:rPr lang="en-US" dirty="0"/>
              <a:t>Several further problematic issues were brought up by large collaborations.  </a:t>
            </a:r>
          </a:p>
          <a:p>
            <a:pPr lvl="1"/>
            <a:r>
              <a:rPr lang="en-US" dirty="0"/>
              <a:t>Collab’s welcome feedback and suggestions; eager to learn outcome.</a:t>
            </a:r>
          </a:p>
          <a:p>
            <a:pPr lvl="1"/>
            <a:endParaRPr lang="en-US" sz="200" dirty="0"/>
          </a:p>
          <a:p>
            <a:r>
              <a:rPr lang="en-US" sz="2600" dirty="0"/>
              <a:t>Outcome of previous ECFA questionnaire was generally not very surprising to collab’s, but helped to raise further awareness.  </a:t>
            </a:r>
          </a:p>
          <a:p>
            <a:endParaRPr lang="en-US" sz="200" dirty="0"/>
          </a:p>
          <a:p>
            <a:pPr marL="228600" lvl="1"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Focus tends to be on early career scientists. However, we should not forget recognition of seniors and their career paths as well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228600" lvl="1">
              <a:spcBef>
                <a:spcPts val="1000"/>
              </a:spcBef>
            </a:pPr>
            <a:endParaRPr lang="en-US" sz="200" dirty="0">
              <a:solidFill>
                <a:schemeClr val="accent1">
                  <a:lumMod val="75000"/>
                </a:schemeClr>
              </a:solidFill>
            </a:endParaRPr>
          </a:p>
          <a:p>
            <a:pPr marL="228600" lvl="1"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Recognition in particular problematic for technical ("enabling") work: detector, software, calibrations, analysis objects,...</a:t>
            </a:r>
          </a:p>
          <a:p>
            <a:pPr marL="228600" lvl="1">
              <a:spcBef>
                <a:spcPts val="1000"/>
              </a:spcBef>
            </a:pPr>
            <a:endParaRPr lang="en-US" sz="200" dirty="0">
              <a:solidFill>
                <a:schemeClr val="accent1">
                  <a:lumMod val="75000"/>
                </a:schemeClr>
              </a:solidFill>
            </a:endParaRPr>
          </a:p>
          <a:p>
            <a:pPr marL="228600" lvl="1"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Problematic issues scale with the size of the collab’s.</a:t>
            </a:r>
          </a:p>
          <a:p>
            <a:pPr marL="480600" lvl="2">
              <a:spcBef>
                <a:spcPts val="1000"/>
              </a:spcBef>
            </a:pPr>
            <a:r>
              <a:rPr lang="en-US" sz="2400" dirty="0">
                <a:solidFill>
                  <a:srgbClr val="7030A0"/>
                </a:solidFill>
              </a:rPr>
              <a:t>(Very) Large collaborations often have measures in place, while small collab’s don’t need them.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3399634" y="953037"/>
            <a:ext cx="4225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General Observations</a:t>
            </a:r>
          </a:p>
        </p:txBody>
      </p:sp>
    </p:spTree>
    <p:extLst>
      <p:ext uri="{BB962C8B-B14F-4D97-AF65-F5344CB8AC3E}">
        <p14:creationId xmlns:p14="http://schemas.microsoft.com/office/powerpoint/2010/main" val="247054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168" y="1797994"/>
            <a:ext cx="10832197" cy="47821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u="sng" dirty="0"/>
              <a:t>Publications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Individual authors in very large collab’s don’t see their role reflected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Talks and Conferences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“Representing” a large collaboration goes at the cost of individual creativity and leads to repetition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Analysis Procedures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Time scales are too long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Information about Individuals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Evaluation of individuals by referees is difficult, in particular outside the field of specialization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Promoting Juniors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Explanations of contributions require understanding how large collaborations work (“convenorships”)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Recognition of Technical work (Detectors, Software, Calibration,…: </a:t>
            </a:r>
            <a:r>
              <a:rPr lang="en-US" dirty="0">
                <a:solidFill>
                  <a:srgbClr val="7030A0"/>
                </a:solidFill>
              </a:rPr>
              <a:t>Technical work is very challenging and extremely important; not sufficiently appreciated.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Governance and decision making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Examples of good practices available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Prizes and Awards</a:t>
            </a:r>
            <a:r>
              <a:rPr lang="en-US" dirty="0"/>
              <a:t>: </a:t>
            </a:r>
            <a:r>
              <a:rPr lang="en-US" dirty="0">
                <a:solidFill>
                  <a:srgbClr val="7030A0"/>
                </a:solidFill>
              </a:rPr>
              <a:t>Many prizes have been initiated, but little attention for non-competitive “rewards”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1967831" y="1054093"/>
            <a:ext cx="8739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Topics discussed </a:t>
            </a:r>
            <a:r>
              <a:rPr lang="en-US" sz="3600" u="sng" dirty="0">
                <a:sym typeface="Wingdings" pitchFamily="2" charset="2"/>
              </a:rPr>
              <a:t> good practice suggestions</a:t>
            </a:r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154017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C5ED2E2C-A9D2-D347-9465-3AE26BD2B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2" y="1727321"/>
            <a:ext cx="10651957" cy="475416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Lack of recognition for individual contributions in (very!) large collaborations is a real and more and more urgent topic.</a:t>
            </a:r>
          </a:p>
          <a:p>
            <a:pPr lvl="1"/>
            <a:r>
              <a:rPr lang="en-US" dirty="0"/>
              <a:t>Potential danger to make our field less interesting to young ambitious scientists</a:t>
            </a:r>
          </a:p>
          <a:p>
            <a:r>
              <a:rPr lang="en-US" dirty="0"/>
              <a:t>(Very) Large collaborations are aware and are taking measures</a:t>
            </a:r>
          </a:p>
          <a:p>
            <a:pPr lvl="1"/>
            <a:r>
              <a:rPr lang="en-US" dirty="0"/>
              <a:t>There are very nice best practices being implemented</a:t>
            </a:r>
          </a:p>
          <a:p>
            <a:pPr lvl="1"/>
            <a:r>
              <a:rPr lang="en-US" dirty="0"/>
              <a:t>We feel that more needs to be done</a:t>
            </a:r>
          </a:p>
          <a:p>
            <a:r>
              <a:rPr lang="en-US" dirty="0"/>
              <a:t>Our committee does not have </a:t>
            </a:r>
            <a:r>
              <a:rPr lang="en-US" i="1" dirty="0"/>
              <a:t>the</a:t>
            </a:r>
            <a:r>
              <a:rPr lang="en-US" dirty="0"/>
              <a:t> solution; our main recommendations are two-fold: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Many good practices already exist in our fields. Collabs should consider them and try to implement as many as possible.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Openly reconsider whether some standard traditions can be reviewed to allow more room for individual freedom, in particular with respect to (conference) presentations and written documentation.</a:t>
            </a:r>
          </a:p>
          <a:p>
            <a:r>
              <a:rPr lang="en-US" dirty="0"/>
              <a:t>A follow-up survey is useful/welcome, including APPEC and </a:t>
            </a:r>
            <a:r>
              <a:rPr lang="en-US" dirty="0" err="1"/>
              <a:t>NuPECC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We should give collab’s time to digest the current report.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97375-16F4-E047-BC54-0468168B5E16}"/>
              </a:ext>
            </a:extLst>
          </p:cNvPr>
          <p:cNvSpPr txBox="1"/>
          <p:nvPr/>
        </p:nvSpPr>
        <p:spPr>
          <a:xfrm>
            <a:off x="3260328" y="1018235"/>
            <a:ext cx="5049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u="sng" dirty="0"/>
              <a:t>Conclusions &amp; next steps?</a:t>
            </a:r>
          </a:p>
        </p:txBody>
      </p:sp>
    </p:spTree>
    <p:extLst>
      <p:ext uri="{BB962C8B-B14F-4D97-AF65-F5344CB8AC3E}">
        <p14:creationId xmlns:p14="http://schemas.microsoft.com/office/powerpoint/2010/main" val="120647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1026</Words>
  <Application>Microsoft Macintosh PowerPoint</Application>
  <PresentationFormat>Widescreen</PresentationFormat>
  <Paragraphs>110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 Merk</dc:creator>
  <cp:lastModifiedBy>Marcel Merk</cp:lastModifiedBy>
  <cp:revision>30</cp:revision>
  <dcterms:created xsi:type="dcterms:W3CDTF">2020-05-07T14:39:04Z</dcterms:created>
  <dcterms:modified xsi:type="dcterms:W3CDTF">2022-01-25T09:16:12Z</dcterms:modified>
</cp:coreProperties>
</file>