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826" r:id="rId3"/>
    <p:sldId id="1111" r:id="rId4"/>
    <p:sldId id="1602" r:id="rId5"/>
    <p:sldId id="1037" r:id="rId6"/>
    <p:sldId id="1607" r:id="rId7"/>
    <p:sldId id="1618" r:id="rId8"/>
    <p:sldId id="1095" r:id="rId9"/>
    <p:sldId id="1075" r:id="rId10"/>
    <p:sldId id="1106" r:id="rId11"/>
    <p:sldId id="1603" r:id="rId12"/>
    <p:sldId id="1077" r:id="rId13"/>
    <p:sldId id="1612" r:id="rId14"/>
    <p:sldId id="1617" r:id="rId15"/>
    <p:sldId id="1605" r:id="rId16"/>
    <p:sldId id="1609" r:id="rId17"/>
    <p:sldId id="1606" r:id="rId18"/>
    <p:sldId id="754" r:id="rId19"/>
    <p:sldId id="1071" r:id="rId20"/>
    <p:sldId id="1098" r:id="rId21"/>
    <p:sldId id="1062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2776"/>
    <a:srgbClr val="552DFF"/>
    <a:srgbClr val="2617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21" autoAdjust="0"/>
    <p:restoredTop sz="94660"/>
  </p:normalViewPr>
  <p:slideViewPr>
    <p:cSldViewPr>
      <p:cViewPr varScale="1">
        <p:scale>
          <a:sx n="64" d="100"/>
          <a:sy n="64" d="100"/>
        </p:scale>
        <p:origin x="568" y="5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4EF2F-58E1-412A-B072-C592C8FC7C15}" type="datetimeFigureOut">
              <a:rPr lang="de-DE" smtClean="0"/>
              <a:t>27.06.2022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05CA2-68BD-4635-A095-24EE0365B0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0015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34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B72CD2-D1D0-4238-85C4-4D2568EDFDEB}" type="slidenum">
              <a:rPr lang="it-IT" smtClean="0">
                <a:latin typeface="Arial" pitchFamily="34" charset="0"/>
              </a:rPr>
              <a:pPr/>
              <a:t>2</a:t>
            </a:fld>
            <a:endParaRPr lang="it-IT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399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CF5817-6AE8-48CC-BE94-CF1EEFBB016B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2923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37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5EDAC339-C17A-400D-9627-D3485FED6CD1}" type="datetimeFigureOut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27.06.2022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2CE49BF3-014A-4ED1-850B-C07A82E41972}" type="slidenum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559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5EDAC339-C17A-400D-9627-D3485FED6CD1}" type="datetimeFigureOut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27.06.2022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2CE49BF3-014A-4ED1-850B-C07A82E41972}" type="slidenum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52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5EDAC339-C17A-400D-9627-D3485FED6CD1}" type="datetimeFigureOut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27.06.2022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2CE49BF3-014A-4ED1-850B-C07A82E41972}" type="slidenum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454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476229" y="1000111"/>
            <a:ext cx="11239577" cy="557216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buFont typeface="Verdana" pitchFamily="34" charset="0"/>
              <a:buChar char="●"/>
              <a:defRPr/>
            </a:lvl1pPr>
            <a:lvl2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  <a:defRPr sz="2133"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900903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459" y="928669"/>
            <a:ext cx="11391941" cy="5643603"/>
          </a:xfrm>
          <a:prstGeom prst="rect">
            <a:avLst/>
          </a:prstGeom>
        </p:spPr>
        <p:txBody>
          <a:bodyPr/>
          <a:lstStyle>
            <a:lvl1pPr marL="355591" indent="-355591">
              <a:defRPr sz="2400"/>
            </a:lvl1pPr>
            <a:lvl2pPr marL="592652" indent="-237061">
              <a:defRPr sz="2133"/>
            </a:lvl2pPr>
            <a:lvl3pPr marL="965176" indent="-372524">
              <a:defRPr sz="1867"/>
            </a:lvl3pPr>
          </a:lstStyle>
          <a:p>
            <a:pPr lvl="0"/>
            <a:r>
              <a:rPr lang="en-US" noProof="0" dirty="0" err="1"/>
              <a:t>Textmasterformate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27229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476229" y="1000111"/>
            <a:ext cx="11239577" cy="557216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buFont typeface="Verdana" pitchFamily="34" charset="0"/>
              <a:buChar char="●"/>
              <a:defRPr/>
            </a:lvl1pPr>
            <a:lvl2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  <a:defRPr sz="2133"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887162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539763" y="1347788"/>
            <a:ext cx="11243735" cy="494030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xfrm>
            <a:off x="11529675" y="870928"/>
            <a:ext cx="239152" cy="160947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86CB4B4D-7CA3-9044-876B-883B54F8677D}" type="slidenum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7848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2024065"/>
            <a:ext cx="10944224" cy="3889375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8554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828676"/>
            <a:ext cx="10944224" cy="5084763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23889" y="5913439"/>
            <a:ext cx="10944225" cy="241299"/>
          </a:xfrm>
          <a:prstGeom prst="rect">
            <a:avLst/>
          </a:prstGeo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203051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9" y="1196978"/>
            <a:ext cx="5292723" cy="4716463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275388" y="1196978"/>
            <a:ext cx="5292725" cy="4716463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5913439"/>
            <a:ext cx="5292727" cy="241299"/>
          </a:xfrm>
          <a:prstGeom prst="rect">
            <a:avLst/>
          </a:prstGeo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275386" y="5913439"/>
            <a:ext cx="5292727" cy="241299"/>
          </a:xfrm>
          <a:prstGeom prst="rect">
            <a:avLst/>
          </a:prstGeo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37942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2024063"/>
            <a:ext cx="5292725" cy="3062288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275390" y="2024063"/>
            <a:ext cx="5292724" cy="3062288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5086352"/>
            <a:ext cx="5292727" cy="241299"/>
          </a:xfrm>
          <a:prstGeom prst="rect">
            <a:avLst/>
          </a:prstGeo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275386" y="5086352"/>
            <a:ext cx="5292727" cy="241299"/>
          </a:xfrm>
          <a:prstGeom prst="rect">
            <a:avLst/>
          </a:prstGeo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92183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052671"/>
            <a:ext cx="10972800" cy="5616780"/>
          </a:xfrm>
          <a:prstGeom prst="rect">
            <a:avLst/>
          </a:prstGeom>
        </p:spPr>
        <p:txBody>
          <a:bodyPr/>
          <a:lstStyle>
            <a:lvl1pPr marL="355591" indent="-355591">
              <a:spcBef>
                <a:spcPts val="0"/>
              </a:spcBef>
              <a:spcAft>
                <a:spcPts val="1600"/>
              </a:spcAft>
              <a:buFontTx/>
              <a:buBlip>
                <a:blip r:embed="rId2"/>
              </a:buBlip>
              <a:defRPr sz="1867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13300" indent="-357708">
              <a:spcBef>
                <a:spcPts val="0"/>
              </a:spcBef>
              <a:spcAft>
                <a:spcPts val="1600"/>
              </a:spcAft>
              <a:buFont typeface="Wingdings 3" pitchFamily="18" charset="2"/>
              <a:buChar char="9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068891" indent="-355591">
              <a:defRPr sz="1333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854491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2024066"/>
            <a:ext cx="8101013" cy="3889375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5913439"/>
            <a:ext cx="8101013" cy="241299"/>
          </a:xfrm>
          <a:prstGeom prst="rect">
            <a:avLst/>
          </a:prstGeo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8934451" y="2033591"/>
            <a:ext cx="2633663" cy="3879847"/>
          </a:xfrm>
          <a:prstGeom prst="rect">
            <a:avLst/>
          </a:prstGeom>
        </p:spPr>
        <p:txBody>
          <a:bodyPr/>
          <a:lstStyle>
            <a:lvl1pPr marL="266693" indent="-266693">
              <a:defRPr sz="1400"/>
            </a:lvl1pPr>
            <a:lvl2pPr marL="542912" indent="-276218">
              <a:defRPr sz="1400"/>
            </a:lvl2pPr>
            <a:lvl3pPr marL="809605" indent="-266693">
              <a:defRPr sz="1400"/>
            </a:lvl3pPr>
            <a:lvl4pPr marL="990575" indent="-180970">
              <a:defRPr sz="1400"/>
            </a:lvl4pPr>
            <a:lvl5pPr marL="1162022" indent="-171446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3688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476230" y="1000111"/>
            <a:ext cx="11239577" cy="557216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buFont typeface="Verdana" pitchFamily="34" charset="0"/>
              <a:buChar char="●"/>
              <a:defRPr/>
            </a:lvl1pPr>
            <a:lvl2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  <a:defRPr sz="2133"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42703296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476230" y="1000111"/>
            <a:ext cx="11239577" cy="557216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buFont typeface="Verdana" pitchFamily="34" charset="0"/>
              <a:buChar char="●"/>
              <a:defRPr/>
            </a:lvl1pPr>
            <a:lvl2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  <a:defRPr sz="2133"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457302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230826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5EDAC339-C17A-400D-9627-D3485FED6CD1}" type="datetimeFigureOut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27.06.2022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2CE49BF3-014A-4ED1-850B-C07A82E41972}" type="slidenum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425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5EDAC339-C17A-400D-9627-D3485FED6CD1}" type="datetimeFigureOut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27.06.2022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2CE49BF3-014A-4ED1-850B-C07A82E41972}" type="slidenum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51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78" y="1535113"/>
            <a:ext cx="5389033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7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5EDAC339-C17A-400D-9627-D3485FED6CD1}" type="datetimeFigureOut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27.06.2022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2CE49BF3-014A-4ED1-850B-C07A82E41972}" type="slidenum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682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5EDAC339-C17A-400D-9627-D3485FED6CD1}" type="datetimeFigureOut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27.06.2022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2CE49BF3-014A-4ED1-850B-C07A82E41972}" type="slidenum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371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5EDAC339-C17A-400D-9627-D3485FED6CD1}" type="datetimeFigureOut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27.06.2022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2CE49BF3-014A-4ED1-850B-C07A82E41972}" type="slidenum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527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23" y="273049"/>
            <a:ext cx="4011084" cy="1162051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62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23" y="1435104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5EDAC339-C17A-400D-9627-D3485FED6CD1}" type="datetimeFigureOut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27.06.2022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2CE49BF3-014A-4ED1-850B-C07A82E41972}" type="slidenum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791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49"/>
            <a:ext cx="73152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5EDAC339-C17A-400D-9627-D3485FED6CD1}" type="datetimeFigureOut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27.06.2022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fld id="{2CE49BF3-014A-4ED1-850B-C07A82E41972}" type="slidenum">
              <a:rPr lang="de-DE" sz="1867" smtClean="0">
                <a:solidFill>
                  <a:prstClr val="black"/>
                </a:solidFill>
                <a:latin typeface="Verdana" pitchFamily="34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867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07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32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7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tiff"/><Relationship Id="rId30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955675" y="-776"/>
            <a:ext cx="11236325" cy="734201"/>
          </a:xfrm>
          <a:prstGeom prst="rect">
            <a:avLst/>
          </a:prstGeom>
          <a:solidFill>
            <a:srgbClr val="26174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6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904D75-B1C0-4A96-9073-74B9885A0CF8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3945" y="127990"/>
            <a:ext cx="374400" cy="374400"/>
          </a:xfrm>
          <a:prstGeom prst="rect">
            <a:avLst/>
          </a:prstGeom>
        </p:spPr>
      </p:pic>
      <p:sp>
        <p:nvSpPr>
          <p:cNvPr id="1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75926" y="34937"/>
            <a:ext cx="6444343" cy="706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dirty="0"/>
          </a:p>
        </p:txBody>
      </p:sp>
      <p:pic>
        <p:nvPicPr>
          <p:cNvPr id="11" name="Picture 20" descr="triangle"/>
          <p:cNvPicPr>
            <a:picLocks noChangeAspect="1" noChangeArrowheads="1"/>
          </p:cNvPicPr>
          <p:nvPr userDrawn="1"/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70286" y="6037274"/>
            <a:ext cx="2220383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2"/>
          <p:cNvSpPr>
            <a:spLocks noChangeArrowheads="1"/>
          </p:cNvSpPr>
          <p:nvPr userDrawn="1"/>
        </p:nvSpPr>
        <p:spPr bwMode="auto">
          <a:xfrm>
            <a:off x="11490345" y="6339683"/>
            <a:ext cx="76810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marR="0" lvl="0" indent="0" algn="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F6B95-4E99-4A4E-BF11-317FFDE8C7D0}" type="slidenum">
              <a:rPr kumimoji="0" lang="de-DE" sz="1067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pPr marL="0" marR="0" lvl="0" indent="0" algn="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11257763" y="6478537"/>
            <a:ext cx="958917" cy="379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M. Porro</a:t>
            </a:r>
          </a:p>
          <a:p>
            <a:pPr marL="0" marR="0" lvl="0" indent="0" algn="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33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iWoRiD</a:t>
            </a:r>
            <a:r>
              <a:rPr kumimoji="0" lang="en-US" sz="9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2022</a:t>
            </a:r>
            <a:endParaRPr kumimoji="0" lang="de-DE" sz="9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" name="Picture 12" descr="logo_5.tif"/>
          <p:cNvPicPr preferRelativeResize="0">
            <a:picLocks noChangeAspect="1"/>
          </p:cNvPicPr>
          <p:nvPr userDrawn="1"/>
        </p:nvPicPr>
        <p:blipFill>
          <a:blip r:embed="rId27" cstate="print"/>
          <a:stretch>
            <a:fillRect/>
          </a:stretch>
        </p:blipFill>
        <p:spPr>
          <a:xfrm>
            <a:off x="0" y="0"/>
            <a:ext cx="975360" cy="733120"/>
          </a:xfrm>
          <a:prstGeom prst="rect">
            <a:avLst/>
          </a:prstGeom>
        </p:spPr>
      </p:pic>
      <p:pic>
        <p:nvPicPr>
          <p:cNvPr id="15" name="Picture 24" descr="uniBergamoLogo">
            <a:extLst>
              <a:ext uri="{FF2B5EF4-FFF2-40B4-BE49-F238E27FC236}">
                <a16:creationId xmlns:a16="http://schemas.microsoft.com/office/drawing/2014/main" id="{0F9FDC29-40AE-43CA-B2A3-D3A817DD1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8" cstate="print">
            <a:clrChange>
              <a:clrFrom>
                <a:srgbClr val="013299"/>
              </a:clrFrom>
              <a:clrTo>
                <a:srgbClr val="01329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21259" y="0"/>
            <a:ext cx="370741" cy="37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8" descr="pnsensor_logo_blue">
            <a:extLst>
              <a:ext uri="{FF2B5EF4-FFF2-40B4-BE49-F238E27FC236}">
                <a16:creationId xmlns:a16="http://schemas.microsoft.com/office/drawing/2014/main" id="{D1E94E1E-3EBC-4903-B008-B2A375853D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9" cstate="print">
            <a:clrChange>
              <a:clrFrom>
                <a:srgbClr val="290F74"/>
              </a:clrFrom>
              <a:clrTo>
                <a:srgbClr val="290F7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64795" y="553749"/>
            <a:ext cx="576263" cy="13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2" descr="logoPolimi">
            <a:extLst>
              <a:ext uri="{FF2B5EF4-FFF2-40B4-BE49-F238E27FC236}">
                <a16:creationId xmlns:a16="http://schemas.microsoft.com/office/drawing/2014/main" id="{F27DA861-2E9E-4431-91C3-5BAEA9868F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0" cstate="print">
            <a:clrChange>
              <a:clrFrom>
                <a:srgbClr val="01029A"/>
              </a:clrFrom>
              <a:clrTo>
                <a:srgbClr val="01029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57527" y="402136"/>
            <a:ext cx="325216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7" descr="logoUniHeidelberg">
            <a:extLst>
              <a:ext uri="{FF2B5EF4-FFF2-40B4-BE49-F238E27FC236}">
                <a16:creationId xmlns:a16="http://schemas.microsoft.com/office/drawing/2014/main" id="{FF24EBAD-DCE6-47B1-8E70-72E6422DE5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87127" y="382726"/>
            <a:ext cx="318770" cy="317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2A6E505C-9381-49B3-85E0-C86AC5EF4C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5062" y="26908"/>
            <a:ext cx="320040" cy="32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6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p:txStyles>
    <p:titleStyle>
      <a:lvl1pPr algn="l" defTabSz="121917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2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5" Type="http://schemas.openxmlformats.org/officeDocument/2006/relationships/image" Target="../media/image23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emf"/><Relationship Id="rId5" Type="http://schemas.openxmlformats.org/officeDocument/2006/relationships/image" Target="../media/image56.jpeg"/><Relationship Id="rId4" Type="http://schemas.openxmlformats.org/officeDocument/2006/relationships/image" Target="../media/image5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10" Type="http://schemas.openxmlformats.org/officeDocument/2006/relationships/image" Target="../media/image20.emf"/><Relationship Id="rId4" Type="http://schemas.openxmlformats.org/officeDocument/2006/relationships/image" Target="../media/image14.png"/><Relationship Id="rId9" Type="http://schemas.openxmlformats.org/officeDocument/2006/relationships/image" Target="../media/image19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59EC6BB-1E82-4B35-88F6-3F824013D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926" y="877078"/>
            <a:ext cx="11709919" cy="478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DSSC soft X-ray Detectors with Mega-frame Readout Capability for the European XFEL</a:t>
            </a:r>
            <a:br>
              <a:rPr lang="en-US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endParaRPr lang="en-US" sz="3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endParaRPr lang="en-US" sz="3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endParaRPr lang="en-US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en-US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en-US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en-US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en-US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en-US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en-US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en-US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en-US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23rd International Workshop on Radiation Imaging Detectors </a:t>
            </a:r>
          </a:p>
          <a:p>
            <a:pPr fontAlgn="auto"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Riva del Garda, Italy</a:t>
            </a:r>
          </a:p>
          <a:p>
            <a:pPr fontAlgn="auto">
              <a:spcAft>
                <a:spcPts val="0"/>
              </a:spcAft>
            </a:pPr>
            <a:endParaRPr lang="en-US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Sensors I, 29.06.2022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F6053B-8F7B-4277-8A63-968255BBF6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70" y="1935050"/>
            <a:ext cx="12192000" cy="712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1600" dirty="0">
                <a:ln w="0"/>
                <a:solidFill>
                  <a:srgbClr val="002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Matteo Porro on behalf of the DSSC Collaboration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975132-CCE9-4B63-9DCC-A0E8258741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0" t="17548" r="21251" b="18102"/>
          <a:stretch/>
        </p:blipFill>
        <p:spPr>
          <a:xfrm>
            <a:off x="8522809" y="2283036"/>
            <a:ext cx="3176561" cy="30901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4836E3-5999-4479-90C9-22C46631C0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83" t="24765" r="31789" b="23391"/>
          <a:stretch/>
        </p:blipFill>
        <p:spPr>
          <a:xfrm>
            <a:off x="581298" y="2344804"/>
            <a:ext cx="3168352" cy="2966643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0191E8-E408-43C8-B600-438B72D671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" r="8688"/>
          <a:stretch/>
        </p:blipFill>
        <p:spPr>
          <a:xfrm>
            <a:off x="4079021" y="2344805"/>
            <a:ext cx="4191862" cy="297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760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925" y="34937"/>
            <a:ext cx="9416664" cy="706439"/>
          </a:xfrm>
        </p:spPr>
        <p:txBody>
          <a:bodyPr/>
          <a:lstStyle/>
          <a:p>
            <a:r>
              <a:rPr lang="en-US" dirty="0"/>
              <a:t>Commissioning &amp; Users’ Experiments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9626321" y="901796"/>
            <a:ext cx="2339102" cy="584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P.I.:</a:t>
            </a:r>
            <a:r>
              <a:rPr lang="de-DE" sz="10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F. Büttner</a:t>
            </a:r>
            <a:r>
              <a:rPr lang="en-US" sz="10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G. Beach, M.I.T.</a:t>
            </a:r>
          </a:p>
          <a:p>
            <a:endParaRPr lang="en-US" sz="106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4513"/>
            <a:r>
              <a:rPr lang="en-US" sz="10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= 778 eV (Co L3-edge)</a:t>
            </a:r>
            <a:endParaRPr lang="de-DE" sz="106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5B65927-70FB-47C3-86B8-A45DDB07C5C4}"/>
              </a:ext>
            </a:extLst>
          </p:cNvPr>
          <p:cNvSpPr/>
          <p:nvPr/>
        </p:nvSpPr>
        <p:spPr>
          <a:xfrm>
            <a:off x="0" y="6220932"/>
            <a:ext cx="1186132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Büttner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F; </a:t>
            </a:r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Observation of fluctuation-mediated picosecond nucleation of a topological phase. </a:t>
            </a:r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Nat. Mater.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20,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30–37 (2021). doi:10.1038/s41563-020-00807-1</a:t>
            </a:r>
            <a:endParaRPr lang="en-DE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Hagström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N. Z</a:t>
            </a:r>
            <a:r>
              <a:rPr lang="en-DE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DE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DE" sz="11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it-IT" sz="11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DE" sz="11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</a:t>
            </a:r>
            <a:r>
              <a:rPr lang="en-DE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Megahertz-rate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Ultrafast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X-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Scattering and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Holographic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Imaging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XFEL. </a:t>
            </a:r>
            <a:r>
              <a:rPr lang="it-IT" sz="1100" i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it-IT" sz="11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(2022)</a:t>
            </a:r>
            <a:r>
              <a:rPr lang="en-DE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doi: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10.48550/arXiv.2201.06350</a:t>
            </a:r>
          </a:p>
          <a:p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Turenne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D.; et al.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Nonequilibrium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Sub–10 Nm Spin-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Soliton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Formation in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FePt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Nanoparticles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11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Sci. </a:t>
            </a:r>
            <a:r>
              <a:rPr lang="it-IT" sz="1100" i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2022, 8, eabn0523.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doi: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10.1126/sciadv.abn0523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2D34433-9843-4AEE-90FD-0F5896BDE872}"/>
              </a:ext>
            </a:extLst>
          </p:cNvPr>
          <p:cNvGrpSpPr>
            <a:grpSpLocks noChangeAspect="1"/>
          </p:cNvGrpSpPr>
          <p:nvPr/>
        </p:nvGrpSpPr>
        <p:grpSpPr>
          <a:xfrm>
            <a:off x="9248426" y="870088"/>
            <a:ext cx="2632356" cy="1300715"/>
            <a:chOff x="8220460" y="756244"/>
            <a:chExt cx="3644284" cy="1800734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BE028D8-9F99-4E69-8A91-C832F0AAB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44318" y="756244"/>
              <a:ext cx="3220426" cy="1800734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30EABFF-E3FB-45FA-96A0-BD86A25E812D}"/>
                </a:ext>
              </a:extLst>
            </p:cNvPr>
            <p:cNvSpPr/>
            <p:nvPr/>
          </p:nvSpPr>
          <p:spPr>
            <a:xfrm>
              <a:off x="8220460" y="914460"/>
              <a:ext cx="553031" cy="3834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[1] </a:t>
              </a:r>
              <a:endParaRPr lang="de-DE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31EE008-7760-41C5-87E8-FAD1A5AE4F68}"/>
              </a:ext>
            </a:extLst>
          </p:cNvPr>
          <p:cNvGrpSpPr>
            <a:grpSpLocks noChangeAspect="1"/>
          </p:cNvGrpSpPr>
          <p:nvPr/>
        </p:nvGrpSpPr>
        <p:grpSpPr>
          <a:xfrm>
            <a:off x="9423267" y="2387352"/>
            <a:ext cx="2410398" cy="1667609"/>
            <a:chOff x="8551840" y="4310338"/>
            <a:chExt cx="3035319" cy="209995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AAD3586-87AC-4157-8E8A-AE40C79E9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21902" y="4327443"/>
              <a:ext cx="2665257" cy="2082849"/>
            </a:xfrm>
            <a:prstGeom prst="round2Diag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79720FF-6830-4A92-AC2F-9B100B478ADA}"/>
                </a:ext>
              </a:extLst>
            </p:cNvPr>
            <p:cNvSpPr/>
            <p:nvPr/>
          </p:nvSpPr>
          <p:spPr>
            <a:xfrm>
              <a:off x="8551840" y="4310338"/>
              <a:ext cx="592597" cy="3488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[2] </a:t>
              </a:r>
              <a:endParaRPr lang="de-DE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3FC6511-AD91-4CCD-8C5D-1CE7E784F297}"/>
              </a:ext>
            </a:extLst>
          </p:cNvPr>
          <p:cNvGrpSpPr>
            <a:grpSpLocks noChangeAspect="1"/>
          </p:cNvGrpSpPr>
          <p:nvPr/>
        </p:nvGrpSpPr>
        <p:grpSpPr>
          <a:xfrm>
            <a:off x="4465057" y="1169561"/>
            <a:ext cx="5016635" cy="4649934"/>
            <a:chOff x="47956" y="1071716"/>
            <a:chExt cx="4614930" cy="427759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F2E9814-2DAF-4400-A29C-050F30DF97B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956" y="1720358"/>
              <a:ext cx="4614930" cy="3628950"/>
              <a:chOff x="195008" y="960880"/>
              <a:chExt cx="3321107" cy="2611552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4473BC92-26C0-4382-973A-517193AC64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381" t="8382" r="11177" b="4160"/>
              <a:stretch/>
            </p:blipFill>
            <p:spPr bwMode="auto">
              <a:xfrm>
                <a:off x="195008" y="960880"/>
                <a:ext cx="3321107" cy="2611552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44806B40-54FE-413D-B938-072CAAB368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13055" y="1069302"/>
                <a:ext cx="673167" cy="617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6CB1D9F-3FFD-491D-BC27-D330835709E4}"/>
                </a:ext>
              </a:extLst>
            </p:cNvPr>
            <p:cNvSpPr/>
            <p:nvPr/>
          </p:nvSpPr>
          <p:spPr>
            <a:xfrm>
              <a:off x="144977" y="1071716"/>
              <a:ext cx="4322479" cy="651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/>
                <a:t>Single-shot diffraction image of pinholes with </a:t>
              </a:r>
              <a:r>
                <a:rPr lang="en-US" sz="2000" b="1" dirty="0"/>
                <a:t>707 eV </a:t>
              </a:r>
              <a:r>
                <a:rPr lang="en-US" sz="2000" dirty="0"/>
                <a:t>photons @ </a:t>
              </a:r>
              <a:r>
                <a:rPr lang="en-US" sz="2000" b="1" dirty="0"/>
                <a:t>4.5 MHz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CEAA780-0C60-4F3C-BAB8-4D83E0F66DCA}"/>
              </a:ext>
            </a:extLst>
          </p:cNvPr>
          <p:cNvGrpSpPr>
            <a:grpSpLocks noChangeAspect="1"/>
          </p:cNvGrpSpPr>
          <p:nvPr/>
        </p:nvGrpSpPr>
        <p:grpSpPr>
          <a:xfrm>
            <a:off x="9423266" y="4146593"/>
            <a:ext cx="2588837" cy="1841319"/>
            <a:chOff x="9423266" y="4146593"/>
            <a:chExt cx="2588837" cy="1841319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30098DAB-D3BA-41A2-819B-369C1A727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/>
          </p:blipFill>
          <p:spPr>
            <a:xfrm>
              <a:off x="9423267" y="4234500"/>
              <a:ext cx="2588836" cy="1753412"/>
            </a:xfrm>
            <a:prstGeom prst="rect">
              <a:avLst/>
            </a:prstGeom>
            <a:ln>
              <a:noFill/>
            </a:ln>
          </p:spPr>
        </p:pic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9C99DB9-4CE2-4D48-984D-1485598D4A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23266" y="4146593"/>
              <a:ext cx="4705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[3] </a:t>
              </a:r>
              <a:endParaRPr lang="de-DE" dirty="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79815CAC-C1B4-4F3B-95C8-F0DE9E4B6537}"/>
              </a:ext>
            </a:extLst>
          </p:cNvPr>
          <p:cNvSpPr txBox="1"/>
          <p:nvPr/>
        </p:nvSpPr>
        <p:spPr>
          <a:xfrm>
            <a:off x="74706" y="748650"/>
            <a:ext cx="4446872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Installation in May 2019 @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Spectroscopy and Coherent Scattering (SCS)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Instrument</a:t>
            </a:r>
          </a:p>
          <a:p>
            <a:pPr marL="380990" indent="-38099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First user experiment May 28, 2019</a:t>
            </a:r>
          </a:p>
          <a:p>
            <a:pPr marL="380990" indent="-38099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Since installation (to Dec 2021):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user experiments at SCS:</a:t>
            </a:r>
          </a:p>
          <a:p>
            <a:pPr marL="1200150" lvl="2" indent="-285750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8 Time resolved scattering</a:t>
            </a:r>
          </a:p>
          <a:p>
            <a:pPr marL="1200150" lvl="2" indent="-285750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7 Time resolved XAS</a:t>
            </a:r>
          </a:p>
          <a:p>
            <a:pPr marL="1200150" lvl="2" indent="-285750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 Time resolved Holography</a:t>
            </a:r>
          </a:p>
          <a:p>
            <a:pPr marL="357188" lvl="1" indent="-357188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DSSC commissioned and installed at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Small Quantum Systems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(SQS) Instrument in 2021</a:t>
            </a:r>
          </a:p>
          <a:p>
            <a:pPr marL="715963" lvl="1" indent="-358775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First experiment performed: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Verdana"/>
              </a:rPr>
              <a:t>"High-repetition rate 3D X-ray imaging of single proteins“, PI: F. Maia, August 2021</a:t>
            </a:r>
          </a:p>
          <a:p>
            <a:pPr marL="715963" lvl="1" indent="-358775">
              <a:spcBef>
                <a:spcPts val="1200"/>
              </a:spcBef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lvl="1" indent="-357188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559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8608D-B0A6-4344-A3CF-6FDEB5D1E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308577-C2C3-40C6-9108-46CAB5FBB5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11" y="2902525"/>
            <a:ext cx="11239577" cy="706439"/>
          </a:xfrm>
        </p:spPr>
        <p:txBody>
          <a:bodyPr anchor="t"/>
          <a:lstStyle/>
          <a:p>
            <a:pPr marL="0" indent="0" algn="ctr">
              <a:buNone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Towards the DEPFET 1 megapixel camera</a:t>
            </a:r>
            <a:endParaRPr lang="de-DE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2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911" y="34937"/>
            <a:ext cx="9081253" cy="706439"/>
          </a:xfrm>
        </p:spPr>
        <p:txBody>
          <a:bodyPr/>
          <a:lstStyle/>
          <a:p>
            <a:r>
              <a:rPr lang="en-US" dirty="0"/>
              <a:t>DEPFET sensors</a:t>
            </a:r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0" y="859938"/>
            <a:ext cx="4902610" cy="513314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the second DSSC camera 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MiniSDD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sensors will be replaced by DEPFET arrays</a:t>
            </a:r>
          </a:p>
          <a:p>
            <a:pPr marL="838190" lvl="1" indent="-380990"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Fully compatible ladder electronics,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additional components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installed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 sensor operation</a:t>
            </a:r>
          </a:p>
          <a:p>
            <a:pPr marL="838190" lvl="1" indent="-380990"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ASIC includes DEPFET FE</a:t>
            </a:r>
          </a:p>
          <a:p>
            <a:pPr marL="838190" lvl="1" indent="-380990">
              <a:buFont typeface="Wingdings" panose="05000000000000000000" pitchFamily="2" charset="2"/>
              <a:buChar char="Ø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lvl="1" indent="-357188">
              <a:buFont typeface="Wingdings" panose="05000000000000000000" pitchFamily="2" charset="2"/>
              <a:buChar char="§"/>
              <a:tabLst>
                <a:tab pos="357188" algn="l"/>
              </a:tabLs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Sensors are produced in a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CMOS foundry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(IMS) and at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PNSensors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4863" lvl="1" indent="-447675">
              <a:buFont typeface="Wingdings" panose="05000000000000000000" pitchFamily="2" charset="2"/>
              <a:buChar char="Ø"/>
              <a:tabLst>
                <a:tab pos="804863" algn="l"/>
              </a:tabLs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8 inch wafers</a:t>
            </a:r>
          </a:p>
          <a:p>
            <a:pPr marL="804863" lvl="1" indent="-447675">
              <a:buFont typeface="Wingdings" panose="05000000000000000000" pitchFamily="2" charset="2"/>
              <a:buChar char="Ø"/>
              <a:tabLst>
                <a:tab pos="804863" algn="l"/>
              </a:tabLs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750 </a:t>
            </a:r>
            <a:r>
              <a:rPr lang="en-US" sz="16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µm thickness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4863" lvl="1" indent="-447675">
              <a:buFont typeface="Wingdings" panose="05000000000000000000" pitchFamily="2" charset="2"/>
              <a:buChar char="Ø"/>
              <a:tabLst>
                <a:tab pos="804863" algn="l"/>
              </a:tabLs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&lt;400 V depletion voltage</a:t>
            </a:r>
          </a:p>
          <a:p>
            <a:pPr marL="357188" lvl="1" indent="-357188">
              <a:buFont typeface="Wingdings" panose="05000000000000000000" pitchFamily="2" charset="2"/>
              <a:buChar char="§"/>
              <a:tabLst>
                <a:tab pos="357188" algn="l"/>
              </a:tabLs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DEPFETs are active pixels that provide a non linear response</a:t>
            </a:r>
          </a:p>
          <a:p>
            <a:pPr marL="768331" indent="-385224"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Low noise for single photon detection</a:t>
            </a:r>
          </a:p>
          <a:p>
            <a:pPr marL="768331" indent="-385224">
              <a:buFont typeface="Wingdings" panose="05000000000000000000" pitchFamily="2" charset="2"/>
              <a:buChar char="Ø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High dynamic range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3108" indent="-383108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3108" indent="-383108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DEPFET arrays are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compatible with the existing DSSC system </a:t>
            </a:r>
          </a:p>
          <a:p>
            <a:pPr>
              <a:tabLst>
                <a:tab pos="768331" algn="l"/>
              </a:tabLs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3108" indent="-383108">
              <a:buFont typeface="Wingdings" panose="05000000000000000000" pitchFamily="2" charset="2"/>
              <a:buChar char="§"/>
              <a:tabLst>
                <a:tab pos="768331" algn="l"/>
              </a:tabLs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Common-source configuration, I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DRAIN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readout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E7DD88D-C917-43F1-A2A3-629A626DBB19}"/>
              </a:ext>
            </a:extLst>
          </p:cNvPr>
          <p:cNvGrpSpPr>
            <a:grpSpLocks noChangeAspect="1"/>
          </p:cNvGrpSpPr>
          <p:nvPr/>
        </p:nvGrpSpPr>
        <p:grpSpPr>
          <a:xfrm>
            <a:off x="8426274" y="1037806"/>
            <a:ext cx="3559554" cy="2023028"/>
            <a:chOff x="9429820" y="1037806"/>
            <a:chExt cx="2556008" cy="145267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505C2D-CD95-4890-B53A-02E20E243FB9}"/>
                </a:ext>
              </a:extLst>
            </p:cNvPr>
            <p:cNvGrpSpPr/>
            <p:nvPr/>
          </p:nvGrpSpPr>
          <p:grpSpPr>
            <a:xfrm>
              <a:off x="9896724" y="1344638"/>
              <a:ext cx="1600975" cy="950633"/>
              <a:chOff x="10033470" y="913541"/>
              <a:chExt cx="1600975" cy="950633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1967EB51-5F99-42F0-9175-1033902F14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38634" y="961415"/>
                <a:ext cx="0" cy="28320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E7A0EFE-034C-4E07-BD7E-F8780F1A96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63680" y="1246775"/>
                <a:ext cx="17495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308B4548-8EED-465D-91A2-7BFE9DEF13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63680" y="1527825"/>
                <a:ext cx="17495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C6D7E25-6E05-46C0-A29B-65B2186499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63680" y="1244620"/>
                <a:ext cx="0" cy="28320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84035AF-4873-482A-8A1C-E6464CF6F5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38634" y="1527825"/>
                <a:ext cx="0" cy="28320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5D56B1E-1B33-4708-8E2E-0657860FE7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08911" y="1244620"/>
                <a:ext cx="0" cy="28320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E488B2D0-B88E-493C-9D43-6CCD75FCC79F}"/>
                  </a:ext>
                </a:extLst>
              </p:cNvPr>
              <p:cNvSpPr/>
              <p:nvPr/>
            </p:nvSpPr>
            <p:spPr>
              <a:xfrm>
                <a:off x="10233733" y="1350817"/>
                <a:ext cx="72000" cy="7090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3600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287F1ED5-521A-43E6-BC21-14C8C4D1764B}"/>
                  </a:ext>
                </a:extLst>
              </p:cNvPr>
              <p:cNvCxnSpPr>
                <a:cxnSpLocks/>
                <a:stCxn id="32" idx="6"/>
                <a:endCxn id="27" idx="2"/>
              </p:cNvCxnSpPr>
              <p:nvPr/>
            </p:nvCxnSpPr>
            <p:spPr>
              <a:xfrm>
                <a:off x="10079189" y="1386221"/>
                <a:ext cx="154544" cy="5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EE0830B-BD2E-4AD1-BFA3-37BBF0B9606A}"/>
                  </a:ext>
                </a:extLst>
              </p:cNvPr>
              <p:cNvSpPr/>
              <p:nvPr/>
            </p:nvSpPr>
            <p:spPr>
              <a:xfrm>
                <a:off x="10519069" y="1818455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3600" dirty="0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D12A6405-F88F-42AA-9212-CC139882E14A}"/>
                  </a:ext>
                </a:extLst>
              </p:cNvPr>
              <p:cNvSpPr/>
              <p:nvPr/>
            </p:nvSpPr>
            <p:spPr>
              <a:xfrm>
                <a:off x="10515774" y="913541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3600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D850D4DD-D8CE-4D4E-BCDD-74E99F39A845}"/>
                  </a:ext>
                </a:extLst>
              </p:cNvPr>
              <p:cNvSpPr/>
              <p:nvPr/>
            </p:nvSpPr>
            <p:spPr>
              <a:xfrm>
                <a:off x="10033470" y="1363361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3600"/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15796FA8-B996-40D7-89D1-67034ABECE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23211" y="1305257"/>
                <a:ext cx="0" cy="1619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752017A-19CC-4E11-A938-7AF16170BD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30529" y="1386219"/>
                <a:ext cx="4374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2C7E2DDF-6CE8-4449-B479-AD66BE823EC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0780548" y="1298742"/>
                <a:ext cx="17495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E2735551-EF14-44A2-962C-E9B14D6E49E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009627" y="1069663"/>
                <a:ext cx="0" cy="28320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C7C522-461C-495E-9EE7-29A20706431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063753" y="1298742"/>
                <a:ext cx="17495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866309F-DFC6-4278-8A01-8111E5FFE9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51230" y="1386219"/>
                <a:ext cx="4374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85719759-4DA4-4F99-A1E6-C56A0E8AFD8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009627" y="1022039"/>
                <a:ext cx="0" cy="28320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596C3C94-7A52-4D01-89CE-10B894261F67}"/>
                  </a:ext>
                </a:extLst>
              </p:cNvPr>
              <p:cNvCxnSpPr>
                <a:cxnSpLocks/>
                <a:stCxn id="48" idx="6"/>
              </p:cNvCxnSpPr>
              <p:nvPr/>
            </p:nvCxnSpPr>
            <p:spPr>
              <a:xfrm>
                <a:off x="11009626" y="963006"/>
                <a:ext cx="1" cy="2006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11E0F62C-36D9-453A-8A0B-0F2123BD060F}"/>
                  </a:ext>
                </a:extLst>
              </p:cNvPr>
              <p:cNvSpPr/>
              <p:nvPr/>
            </p:nvSpPr>
            <p:spPr>
              <a:xfrm rot="5400000">
                <a:off x="10986768" y="917287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3600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2F539FD4-22BD-4716-86DC-742DB7126DAC}"/>
                  </a:ext>
                </a:extLst>
              </p:cNvPr>
              <p:cNvSpPr/>
              <p:nvPr/>
            </p:nvSpPr>
            <p:spPr>
              <a:xfrm>
                <a:off x="11588726" y="1363359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3600" dirty="0"/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D71798E-2B8F-4DA4-9E65-C61AA08D7965}"/>
                </a:ext>
              </a:extLst>
            </p:cNvPr>
            <p:cNvSpPr txBox="1"/>
            <p:nvPr/>
          </p:nvSpPr>
          <p:spPr>
            <a:xfrm>
              <a:off x="10134962" y="1154965"/>
              <a:ext cx="533849" cy="1813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Source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C74CFEE-4405-4D75-88EE-B9315FBB157A}"/>
                </a:ext>
              </a:extLst>
            </p:cNvPr>
            <p:cNvSpPr txBox="1"/>
            <p:nvPr/>
          </p:nvSpPr>
          <p:spPr>
            <a:xfrm>
              <a:off x="10605955" y="1037806"/>
              <a:ext cx="533849" cy="1813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Clear gate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E611289-7567-4AA5-B95C-9A9DFB8FAF6A}"/>
                </a:ext>
              </a:extLst>
            </p:cNvPr>
            <p:cNvSpPr txBox="1"/>
            <p:nvPr/>
          </p:nvSpPr>
          <p:spPr>
            <a:xfrm>
              <a:off x="11451979" y="1716935"/>
              <a:ext cx="533849" cy="1813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Clear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9DEE1FC-BC49-40A2-9F49-BBDB0F9F85EA}"/>
                </a:ext>
              </a:extLst>
            </p:cNvPr>
            <p:cNvSpPr txBox="1"/>
            <p:nvPr/>
          </p:nvSpPr>
          <p:spPr>
            <a:xfrm>
              <a:off x="9429820" y="1703784"/>
              <a:ext cx="533849" cy="1813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Gate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7BA933B-6255-4A91-A8FF-C3AB2F302912}"/>
                </a:ext>
              </a:extLst>
            </p:cNvPr>
            <p:cNvSpPr txBox="1"/>
            <p:nvPr/>
          </p:nvSpPr>
          <p:spPr>
            <a:xfrm>
              <a:off x="10134962" y="2309137"/>
              <a:ext cx="533849" cy="1813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Drain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2344DB32-2D7A-40F8-BF1F-D2058661A7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54136" y="1856955"/>
              <a:ext cx="320941" cy="243915"/>
            </a:xfrm>
            <a:prstGeom prst="straightConnector1">
              <a:avLst/>
            </a:prstGeom>
            <a:ln>
              <a:solidFill>
                <a:srgbClr val="552D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75FB782-26C6-4CA1-9FDE-3740FE41E3F3}"/>
              </a:ext>
            </a:extLst>
          </p:cNvPr>
          <p:cNvSpPr txBox="1"/>
          <p:nvPr/>
        </p:nvSpPr>
        <p:spPr>
          <a:xfrm>
            <a:off x="10299709" y="2392686"/>
            <a:ext cx="1115414" cy="2525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dirty="0">
                <a:solidFill>
                  <a:srgbClr val="552D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gate</a:t>
            </a:r>
            <a:endParaRPr lang="de-DE" sz="1200" dirty="0">
              <a:solidFill>
                <a:srgbClr val="552D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7C06A41-2078-4B07-8EEF-F5EC0C1DCDC3}"/>
              </a:ext>
            </a:extLst>
          </p:cNvPr>
          <p:cNvGrpSpPr/>
          <p:nvPr/>
        </p:nvGrpSpPr>
        <p:grpSpPr>
          <a:xfrm>
            <a:off x="4919879" y="998419"/>
            <a:ext cx="3393701" cy="2249897"/>
            <a:chOff x="4919880" y="977592"/>
            <a:chExt cx="3393701" cy="2249897"/>
          </a:xfrm>
        </p:grpSpPr>
        <p:pic>
          <p:nvPicPr>
            <p:cNvPr id="74" name="Inhaltsplatzhalter 6">
              <a:extLst>
                <a:ext uri="{FF2B5EF4-FFF2-40B4-BE49-F238E27FC236}">
                  <a16:creationId xmlns:a16="http://schemas.microsoft.com/office/drawing/2014/main" id="{295516C0-1F91-4733-86E8-6AF0698C9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19880" y="977592"/>
              <a:ext cx="3393701" cy="1878582"/>
            </a:xfrm>
            <a:prstGeom prst="rect">
              <a:avLst/>
            </a:prstGeom>
          </p:spPr>
        </p:pic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0D8E4F05-697F-406E-B1B9-A9E70903B589}"/>
                </a:ext>
              </a:extLst>
            </p:cNvPr>
            <p:cNvCxnSpPr/>
            <p:nvPr/>
          </p:nvCxnSpPr>
          <p:spPr>
            <a:xfrm flipV="1">
              <a:off x="7209120" y="1625444"/>
              <a:ext cx="481012" cy="862013"/>
            </a:xfrm>
            <a:prstGeom prst="straightConnector1">
              <a:avLst/>
            </a:prstGeom>
            <a:noFill/>
            <a:ln w="38100" cap="flat" cmpd="sng" algn="ctr">
              <a:solidFill>
                <a:srgbClr val="FFFFFF"/>
              </a:solidFill>
              <a:prstDash val="solid"/>
              <a:headEnd type="triangle"/>
              <a:tailEnd type="triangle"/>
            </a:ln>
            <a:effectLst/>
          </p:spPr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8A909122-9295-478D-8031-C0D42DFED0F5}"/>
                </a:ext>
              </a:extLst>
            </p:cNvPr>
            <p:cNvSpPr txBox="1"/>
            <p:nvPr/>
          </p:nvSpPr>
          <p:spPr>
            <a:xfrm rot="17917236">
              <a:off x="6938594" y="1829130"/>
              <a:ext cx="7857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136 µm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983DCC4-44B4-4EFA-A634-73D099D1B441}"/>
                </a:ext>
              </a:extLst>
            </p:cNvPr>
            <p:cNvSpPr txBox="1"/>
            <p:nvPr/>
          </p:nvSpPr>
          <p:spPr>
            <a:xfrm>
              <a:off x="4985514" y="2919712"/>
              <a:ext cx="32624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MiniSDD with passive collecting anode</a:t>
              </a:r>
            </a:p>
          </p:txBody>
        </p: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id="{17B2A5F9-A6FB-43C6-97D0-EBD13157E477}"/>
              </a:ext>
            </a:extLst>
          </p:cNvPr>
          <p:cNvSpPr/>
          <p:nvPr/>
        </p:nvSpPr>
        <p:spPr>
          <a:xfrm>
            <a:off x="141170" y="6111643"/>
            <a:ext cx="106664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Lechner, P.; et al. DEPFET active pixel sensor with non-linear amplification, 2011 IEEE Nuclear Science Symposium Conference Record, 2011, pp. 563-568, doi:10.1109/NSSMIC.2011.6154112.</a:t>
            </a:r>
          </a:p>
          <a:p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Aschauer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S.; et al. First Results on DEPFET Active Pixel Sensors Fabricated in a CMOS Foundry - a Promising Approach for New Detector Development and Scientific Instrumentation. </a:t>
            </a:r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Inst.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2017, 12, P11013–P11013. doi:10.1088/1748-0221/12/11/p11013</a:t>
            </a:r>
            <a:endParaRPr lang="en-DE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5D21DC6-AFC0-4DD0-A5F4-27EC700EFCBF}"/>
              </a:ext>
            </a:extLst>
          </p:cNvPr>
          <p:cNvGrpSpPr/>
          <p:nvPr/>
        </p:nvGrpSpPr>
        <p:grpSpPr>
          <a:xfrm>
            <a:off x="4937147" y="973651"/>
            <a:ext cx="3393702" cy="2299433"/>
            <a:chOff x="4950971" y="3809399"/>
            <a:chExt cx="3393702" cy="2299433"/>
          </a:xfrm>
        </p:grpSpPr>
        <p:pic>
          <p:nvPicPr>
            <p:cNvPr id="69" name="Grafik 5">
              <a:extLst>
                <a:ext uri="{FF2B5EF4-FFF2-40B4-BE49-F238E27FC236}">
                  <a16:creationId xmlns:a16="http://schemas.microsoft.com/office/drawing/2014/main" id="{4A47ACE6-8F57-4B3B-895B-C0D58F745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0972" y="3809399"/>
              <a:ext cx="3393701" cy="1955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CCE78663-7E63-4960-8D62-1C706E0C8962}"/>
                </a:ext>
              </a:extLst>
            </p:cNvPr>
            <p:cNvCxnSpPr/>
            <p:nvPr/>
          </p:nvCxnSpPr>
          <p:spPr>
            <a:xfrm flipV="1">
              <a:off x="5599028" y="3998957"/>
              <a:ext cx="481012" cy="862013"/>
            </a:xfrm>
            <a:prstGeom prst="straightConnector1">
              <a:avLst/>
            </a:prstGeom>
            <a:noFill/>
            <a:ln w="38100" cap="flat" cmpd="sng" algn="ctr">
              <a:solidFill>
                <a:srgbClr val="FFFFFF"/>
              </a:solidFill>
              <a:prstDash val="solid"/>
              <a:headEnd type="triangle"/>
              <a:tailEnd type="triangle"/>
            </a:ln>
            <a:effectLst/>
          </p:spPr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0611EF3-F48E-462C-AF06-E8A2AE8262B4}"/>
                </a:ext>
              </a:extLst>
            </p:cNvPr>
            <p:cNvSpPr txBox="1"/>
            <p:nvPr/>
          </p:nvSpPr>
          <p:spPr>
            <a:xfrm rot="17917236">
              <a:off x="5328502" y="4202643"/>
              <a:ext cx="7857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136 µm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7081E80-1755-42EA-B9CC-C26B75A4CF0E}"/>
                </a:ext>
              </a:extLst>
            </p:cNvPr>
            <p:cNvSpPr txBox="1"/>
            <p:nvPr/>
          </p:nvSpPr>
          <p:spPr>
            <a:xfrm>
              <a:off x="4950971" y="5801055"/>
              <a:ext cx="339370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DEPFET Active Pixel</a:t>
              </a:r>
            </a:p>
          </p:txBody>
        </p:sp>
      </p:grpSp>
      <p:pic>
        <p:nvPicPr>
          <p:cNvPr id="49" name="Grafik 44" descr="dsscDepfetPrinciple111007.jpg">
            <a:extLst>
              <a:ext uri="{FF2B5EF4-FFF2-40B4-BE49-F238E27FC236}">
                <a16:creationId xmlns:a16="http://schemas.microsoft.com/office/drawing/2014/main" id="{74901194-BA99-4EA4-AE05-C8372033B3B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4318" y="3708828"/>
            <a:ext cx="2500778" cy="1808148"/>
          </a:xfrm>
          <a:prstGeom prst="rect">
            <a:avLst/>
          </a:prstGeom>
        </p:spPr>
      </p:pic>
      <p:pic>
        <p:nvPicPr>
          <p:cNvPr id="50" name="Grafik 40" descr="dsscDepfetCurve111007.jpg">
            <a:extLst>
              <a:ext uri="{FF2B5EF4-FFF2-40B4-BE49-F238E27FC236}">
                <a16:creationId xmlns:a16="http://schemas.microsoft.com/office/drawing/2014/main" id="{B449CF57-078B-4380-A127-BAE0E604B76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16188" y="4124912"/>
            <a:ext cx="2546384" cy="1620000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78693223-754A-4F53-A2AB-42C492E583D0}"/>
              </a:ext>
            </a:extLst>
          </p:cNvPr>
          <p:cNvSpPr/>
          <p:nvPr/>
        </p:nvSpPr>
        <p:spPr>
          <a:xfrm>
            <a:off x="6553018" y="5475154"/>
            <a:ext cx="697925" cy="45719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E0B023-4F6A-4B9F-872D-949C661A15D6}"/>
              </a:ext>
            </a:extLst>
          </p:cNvPr>
          <p:cNvSpPr/>
          <p:nvPr/>
        </p:nvSpPr>
        <p:spPr>
          <a:xfrm>
            <a:off x="6543367" y="5362939"/>
            <a:ext cx="1005840" cy="71283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948CFCE-E58D-433E-8D75-3024E70D9A3A}"/>
              </a:ext>
            </a:extLst>
          </p:cNvPr>
          <p:cNvSpPr/>
          <p:nvPr/>
        </p:nvSpPr>
        <p:spPr>
          <a:xfrm>
            <a:off x="6553017" y="5431829"/>
            <a:ext cx="697925" cy="45719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A4E8F52-7E58-4CD2-8938-80EF58E4B11D}"/>
              </a:ext>
            </a:extLst>
          </p:cNvPr>
          <p:cNvSpPr/>
          <p:nvPr/>
        </p:nvSpPr>
        <p:spPr>
          <a:xfrm>
            <a:off x="6528097" y="5283182"/>
            <a:ext cx="1280160" cy="90488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EF38C9F-B3AF-4762-A55C-776E80794C68}"/>
              </a:ext>
            </a:extLst>
          </p:cNvPr>
          <p:cNvSpPr/>
          <p:nvPr/>
        </p:nvSpPr>
        <p:spPr>
          <a:xfrm>
            <a:off x="6536546" y="5338298"/>
            <a:ext cx="731520" cy="90487"/>
          </a:xfrm>
          <a:prstGeom prst="rect">
            <a:avLst/>
          </a:prstGeom>
          <a:solidFill>
            <a:srgbClr val="9C007F"/>
          </a:solidFill>
          <a:ln w="25400" cap="flat" cmpd="sng" algn="ctr">
            <a:solidFill>
              <a:srgbClr val="9C007F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en-US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F1536BE-40B1-41B0-BF48-D8C406BCD5DA}"/>
              </a:ext>
            </a:extLst>
          </p:cNvPr>
          <p:cNvSpPr/>
          <p:nvPr/>
        </p:nvSpPr>
        <p:spPr>
          <a:xfrm>
            <a:off x="6514901" y="5209452"/>
            <a:ext cx="1554480" cy="80963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93784DE-4228-43BD-94B4-EDBCD67D2645}"/>
              </a:ext>
            </a:extLst>
          </p:cNvPr>
          <p:cNvSpPr/>
          <p:nvPr/>
        </p:nvSpPr>
        <p:spPr>
          <a:xfrm>
            <a:off x="8498957" y="5076377"/>
            <a:ext cx="219076" cy="40005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A281025-7CFB-45B3-9AD1-8BDE0E627AFE}"/>
              </a:ext>
            </a:extLst>
          </p:cNvPr>
          <p:cNvSpPr/>
          <p:nvPr/>
        </p:nvSpPr>
        <p:spPr>
          <a:xfrm>
            <a:off x="8741846" y="5076376"/>
            <a:ext cx="214311" cy="40005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8059458-CF85-4655-82E6-045914E67F1D}"/>
              </a:ext>
            </a:extLst>
          </p:cNvPr>
          <p:cNvSpPr/>
          <p:nvPr/>
        </p:nvSpPr>
        <p:spPr>
          <a:xfrm>
            <a:off x="8975209" y="4838251"/>
            <a:ext cx="557212" cy="55245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CB22992-8068-4281-AB47-38B9062AF070}"/>
              </a:ext>
            </a:extLst>
          </p:cNvPr>
          <p:cNvSpPr/>
          <p:nvPr/>
        </p:nvSpPr>
        <p:spPr>
          <a:xfrm>
            <a:off x="9546709" y="4523926"/>
            <a:ext cx="576262" cy="55245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3743BA5-F37E-46B5-AAFB-6CC28108511C}"/>
              </a:ext>
            </a:extLst>
          </p:cNvPr>
          <p:cNvSpPr/>
          <p:nvPr/>
        </p:nvSpPr>
        <p:spPr>
          <a:xfrm>
            <a:off x="10146783" y="4419151"/>
            <a:ext cx="647699" cy="55245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148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6" grpId="0" animBg="1"/>
      <p:bldP spid="57" grpId="0" animBg="1"/>
      <p:bldP spid="57" grpId="1" animBg="1"/>
      <p:bldP spid="58" grpId="0" animBg="1"/>
      <p:bldP spid="60" grpId="0" animBg="1"/>
      <p:bldP spid="65" grpId="0" animBg="1"/>
      <p:bldP spid="66" grpId="0" animBg="1"/>
      <p:bldP spid="81" grpId="0" animBg="1"/>
      <p:bldP spid="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8EDE72-45D5-4A98-AC18-9DAC531E0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465" y="4988603"/>
            <a:ext cx="5760000" cy="14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A31FBC-9AB0-4838-BFD5-BD4A33291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5686" y="3670927"/>
            <a:ext cx="3676901" cy="27576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2A79FB-479F-4136-9F58-0AB79E08E686}"/>
              </a:ext>
            </a:extLst>
          </p:cNvPr>
          <p:cNvSpPr txBox="1"/>
          <p:nvPr/>
        </p:nvSpPr>
        <p:spPr>
          <a:xfrm rot="16200000">
            <a:off x="11060628" y="5477771"/>
            <a:ext cx="1341610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Sensitivity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(eV/ADU)</a:t>
            </a:r>
            <a:endParaRPr kumimoji="0" lang="de-DE" sz="1200" b="0" i="0" u="none" strike="noStrike" kern="0" cap="none" spc="0" normalizeH="0" baseline="-25000" noProof="0" dirty="0" err="1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5C1F5B-7C7F-42F5-975F-2B209175816A}"/>
              </a:ext>
            </a:extLst>
          </p:cNvPr>
          <p:cNvSpPr/>
          <p:nvPr/>
        </p:nvSpPr>
        <p:spPr>
          <a:xfrm>
            <a:off x="6875421" y="5286431"/>
            <a:ext cx="4115301" cy="716501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FFFF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Sensitivity: 198.3 eV/ADU ± 2.2%</a:t>
            </a: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FFFF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White pixels: 0.4% (Backside scratch, High leakage pixels, pixel artifacts) </a:t>
            </a:r>
            <a:endParaRPr lang="de-DE" sz="1400" dirty="0">
              <a:solidFill>
                <a:srgbClr val="FFFFFF"/>
              </a:solidFill>
              <a:latin typeface="Verdana" pitchFamily="34" charset="0"/>
              <a:ea typeface="ＭＳ Ｐゴシック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789236-1CF3-4ED2-AB6D-5BD02D2EDC89}"/>
              </a:ext>
            </a:extLst>
          </p:cNvPr>
          <p:cNvSpPr/>
          <p:nvPr/>
        </p:nvSpPr>
        <p:spPr>
          <a:xfrm>
            <a:off x="6749816" y="6228207"/>
            <a:ext cx="48230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Pixel-wise gain trimming reduces dispersion below 2.2% on the full matrix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7A61411-EF64-4B1B-B3EA-A758A9570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5767" y="862388"/>
            <a:ext cx="3439486" cy="2579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6690BD-080A-40C7-8060-D014435B17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31" y="1052736"/>
            <a:ext cx="3361041" cy="201255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80217F9-88A9-4956-A0E2-E0B287054E98}"/>
              </a:ext>
            </a:extLst>
          </p:cNvPr>
          <p:cNvSpPr txBox="1"/>
          <p:nvPr/>
        </p:nvSpPr>
        <p:spPr>
          <a:xfrm>
            <a:off x="6525665" y="4665781"/>
            <a:ext cx="2612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9999"/>
              </a:buClr>
              <a:buFont typeface="Wingdings" charset="0"/>
              <a:buNone/>
            </a:pPr>
            <a:r>
              <a:rPr lang="en-US" sz="1600" dirty="0">
                <a:solidFill>
                  <a:srgbClr val="FFFFFF"/>
                </a:solidFill>
                <a:latin typeface="Verdana"/>
                <a:ea typeface="ＭＳ Ｐゴシック" charset="0"/>
              </a:rPr>
              <a:t>Test setup at DESY-FEC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ED7FAFF-B5D1-4903-8DAF-C969F7CBEDB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399" t="22453"/>
          <a:stretch/>
        </p:blipFill>
        <p:spPr>
          <a:xfrm>
            <a:off x="6775783" y="3648994"/>
            <a:ext cx="5162117" cy="167832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9C747B0-1EED-4189-AABF-29A6A20AEB30}"/>
              </a:ext>
            </a:extLst>
          </p:cNvPr>
          <p:cNvSpPr/>
          <p:nvPr/>
        </p:nvSpPr>
        <p:spPr>
          <a:xfrm>
            <a:off x="6737983" y="4716126"/>
            <a:ext cx="44966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Sensor-wise DEPFET-drain current trimming capabilities, dispersion below 6% 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93292F-F88F-49F5-B738-DC2830DA0412}"/>
              </a:ext>
            </a:extLst>
          </p:cNvPr>
          <p:cNvSpPr/>
          <p:nvPr/>
        </p:nvSpPr>
        <p:spPr>
          <a:xfrm>
            <a:off x="6942587" y="3774234"/>
            <a:ext cx="3524307" cy="94189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SOURCE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= 5V, V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GATE 1/2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= 2.52/2.57V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D, S1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= 100.1 µA ± 5.5 %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D, S2 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= 100.5 µA ± 5.7 %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F62A31-1916-4EEC-B9B0-0A6AFB7071B4}"/>
              </a:ext>
            </a:extLst>
          </p:cNvPr>
          <p:cNvSpPr txBox="1"/>
          <p:nvPr/>
        </p:nvSpPr>
        <p:spPr>
          <a:xfrm>
            <a:off x="199579" y="3458868"/>
            <a:ext cx="3232125" cy="324036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prototype characterization in the linear range with lab-setup at DESY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100 µA/pixel 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DEPFET-bias current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ENC 18 e- rms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with T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= 50 ns (2.25 MHz), 200 eV/ADU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Down to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9.8 e- rms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with T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= 300 ns (1.125 MHz operation), 37.3 eV/ADU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Near room-temperature conditions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54DD600-2861-4F4E-AA44-9A561454F156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81"/>
          <a:stretch/>
        </p:blipFill>
        <p:spPr>
          <a:xfrm>
            <a:off x="3776234" y="1015179"/>
            <a:ext cx="4317463" cy="2268524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9BFFCD3B-5870-4469-B597-E44262F08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911" y="34937"/>
            <a:ext cx="9081253" cy="706439"/>
          </a:xfrm>
        </p:spPr>
        <p:txBody>
          <a:bodyPr/>
          <a:lstStyle/>
          <a:p>
            <a:r>
              <a:rPr lang="en-US" dirty="0"/>
              <a:t>DEPFET-ladder prototype: </a:t>
            </a:r>
            <a:r>
              <a:rPr lang="en-US" i="1" dirty="0"/>
              <a:t>linear range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978013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C1E35AD-6650-4621-8B8C-FA8F92E78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039" y="3280411"/>
            <a:ext cx="4694961" cy="35162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A61411-EF64-4B1B-B3EA-A758A9570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5767" y="862388"/>
            <a:ext cx="3439486" cy="2579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6690BD-080A-40C7-8060-D014435B1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31" y="1052736"/>
            <a:ext cx="3361041" cy="201255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3F62A31-1916-4EEC-B9B0-0A6AFB7071B4}"/>
              </a:ext>
            </a:extLst>
          </p:cNvPr>
          <p:cNvSpPr txBox="1"/>
          <p:nvPr/>
        </p:nvSpPr>
        <p:spPr>
          <a:xfrm>
            <a:off x="199579" y="3458868"/>
            <a:ext cx="3232125" cy="324036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prototype characterization in the linear range with lab-setup at DESY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100 µA/pixel 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DEPFET-bias current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ENC 18 e- rms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with T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= 50 ns (2.25 MHz), 200 eV/ADU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Down to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9.8 e- rms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with T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= 300 ns (1.125 MHz operation), 37.3 eV/ADU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Near room-temperature conditions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54DD600-2861-4F4E-AA44-9A561454F156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81"/>
          <a:stretch/>
        </p:blipFill>
        <p:spPr>
          <a:xfrm>
            <a:off x="3776234" y="1015179"/>
            <a:ext cx="4317463" cy="2268524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9BFFCD3B-5870-4469-B597-E44262F08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911" y="34937"/>
            <a:ext cx="9081253" cy="706439"/>
          </a:xfrm>
        </p:spPr>
        <p:txBody>
          <a:bodyPr/>
          <a:lstStyle/>
          <a:p>
            <a:r>
              <a:rPr lang="en-US" dirty="0"/>
              <a:t>DEPFET-ladder prototype: </a:t>
            </a:r>
            <a:r>
              <a:rPr lang="en-US" i="1" dirty="0"/>
              <a:t>linear range</a:t>
            </a:r>
            <a:endParaRPr lang="de-DE" i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C8B8E69-4B20-4643-AD50-D5BD2C9BE0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3145" y="3283704"/>
            <a:ext cx="4694962" cy="352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845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C95076-CFAF-4FCD-A947-162183D336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796" y="3242958"/>
            <a:ext cx="4727671" cy="35457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911" y="34937"/>
            <a:ext cx="9081253" cy="706439"/>
          </a:xfrm>
        </p:spPr>
        <p:txBody>
          <a:bodyPr/>
          <a:lstStyle/>
          <a:p>
            <a:r>
              <a:rPr lang="en-US" dirty="0"/>
              <a:t>DEPFET-ladder prototype: </a:t>
            </a:r>
            <a:r>
              <a:rPr lang="en-US" i="1" dirty="0"/>
              <a:t>NL curve</a:t>
            </a:r>
            <a:endParaRPr lang="de-DE" i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8623C66-D755-48C1-9C24-106F30864C59}"/>
              </a:ext>
            </a:extLst>
          </p:cNvPr>
          <p:cNvSpPr txBox="1"/>
          <p:nvPr/>
        </p:nvSpPr>
        <p:spPr>
          <a:xfrm>
            <a:off x="167504" y="741376"/>
            <a:ext cx="5928496" cy="455982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Non linear characteristics evaluation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44" indent="-285744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150 nm thick Al layer on entrance window</a:t>
            </a:r>
          </a:p>
          <a:p>
            <a:pPr marL="285744" indent="-285744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pulser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905 nm, 25 W </a:t>
            </a:r>
          </a:p>
          <a:p>
            <a:pPr marL="285744" indent="-285744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Integrating charge into DEPFET internal gate, no clear between acquisition cycles</a:t>
            </a:r>
          </a:p>
          <a:p>
            <a:pPr marL="285744" indent="-285744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Curve scan with 400 pulses in singe integration mode</a:t>
            </a:r>
          </a:p>
          <a:p>
            <a:pPr marL="285744" indent="-285744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ns integration time</a:t>
            </a:r>
          </a:p>
          <a:p>
            <a:pPr marL="285744" indent="-285744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Dynamic range of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several thousands 1 keV photons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69F5D2-B55A-49EB-BDE2-E7D837922FBA}"/>
              </a:ext>
            </a:extLst>
          </p:cNvPr>
          <p:cNvSpPr/>
          <p:nvPr/>
        </p:nvSpPr>
        <p:spPr>
          <a:xfrm>
            <a:off x="8623461" y="5015835"/>
            <a:ext cx="2148976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Aft>
                <a:spcPts val="450"/>
              </a:spcAft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kink Energy: </a:t>
            </a:r>
          </a:p>
          <a:p>
            <a:pPr lvl="1" defTabSz="685800" fontAlgn="base">
              <a:spcAft>
                <a:spcPts val="450"/>
              </a:spcAft>
              <a:defRPr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80.6 ± 5.4 keV</a:t>
            </a:r>
          </a:p>
          <a:p>
            <a:pPr defTabSz="685800" fontAlgn="base">
              <a:spcAft>
                <a:spcPts val="450"/>
              </a:spcAft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Gain (linear):</a:t>
            </a:r>
          </a:p>
          <a:p>
            <a:pPr lvl="1" defTabSz="685800" fontAlgn="base">
              <a:spcAft>
                <a:spcPts val="450"/>
              </a:spcAft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473 eV/ADU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FB7CDFC-A8DE-4C32-BF97-2430C650BA51}"/>
              </a:ext>
            </a:extLst>
          </p:cNvPr>
          <p:cNvSpPr txBox="1"/>
          <p:nvPr/>
        </p:nvSpPr>
        <p:spPr>
          <a:xfrm>
            <a:off x="7104112" y="732843"/>
            <a:ext cx="1993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DEPFET signal current</a:t>
            </a:r>
            <a:endParaRPr lang="de-DE" sz="1600" dirty="0">
              <a:solidFill>
                <a:srgbClr val="00B050"/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0548345-2A12-47B2-8862-3FE3F949984C}"/>
              </a:ext>
            </a:extLst>
          </p:cNvPr>
          <p:cNvCxnSpPr/>
          <p:nvPr/>
        </p:nvCxnSpPr>
        <p:spPr>
          <a:xfrm>
            <a:off x="6871052" y="906804"/>
            <a:ext cx="212108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5AD1CF07-F567-4712-A334-BFF982ECD253}"/>
              </a:ext>
            </a:extLst>
          </p:cNvPr>
          <p:cNvSpPr txBox="1"/>
          <p:nvPr/>
        </p:nvSpPr>
        <p:spPr>
          <a:xfrm>
            <a:off x="7104112" y="926885"/>
            <a:ext cx="1229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Filter output</a:t>
            </a:r>
            <a:endParaRPr lang="de-DE" sz="1600" dirty="0">
              <a:solidFill>
                <a:srgbClr val="0070C0"/>
              </a:solidFill>
            </a:endParaRP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90C1947-062C-46A4-B92A-6A8D84AD9BBD}"/>
              </a:ext>
            </a:extLst>
          </p:cNvPr>
          <p:cNvCxnSpPr/>
          <p:nvPr/>
        </p:nvCxnSpPr>
        <p:spPr>
          <a:xfrm>
            <a:off x="6871052" y="1100846"/>
            <a:ext cx="212108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32651BB3-C5E8-4D18-BA31-BE20968F929F}"/>
              </a:ext>
            </a:extLst>
          </p:cNvPr>
          <p:cNvSpPr txBox="1"/>
          <p:nvPr/>
        </p:nvSpPr>
        <p:spPr>
          <a:xfrm>
            <a:off x="9439614" y="751393"/>
            <a:ext cx="1814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776"/>
                </a:solidFill>
              </a:rPr>
              <a:t>ADC sampling point</a:t>
            </a:r>
            <a:endParaRPr lang="de-DE" sz="1600" dirty="0">
              <a:solidFill>
                <a:srgbClr val="002776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2D2CDF1-2C52-4FD3-9648-BE2D5D8B1AD6}"/>
              </a:ext>
            </a:extLst>
          </p:cNvPr>
          <p:cNvSpPr txBox="1"/>
          <p:nvPr/>
        </p:nvSpPr>
        <p:spPr>
          <a:xfrm>
            <a:off x="9439614" y="945435"/>
            <a:ext cx="849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FE reset</a:t>
            </a:r>
            <a:endParaRPr lang="de-DE" sz="1600" dirty="0">
              <a:solidFill>
                <a:srgbClr val="FFC000"/>
              </a:solidFill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C87ABDE1-62C0-45EB-BF08-95C44F89BC5B}"/>
              </a:ext>
            </a:extLst>
          </p:cNvPr>
          <p:cNvSpPr/>
          <p:nvPr/>
        </p:nvSpPr>
        <p:spPr>
          <a:xfrm>
            <a:off x="9276604" y="888575"/>
            <a:ext cx="72008" cy="72008"/>
          </a:xfrm>
          <a:prstGeom prst="ellipse">
            <a:avLst/>
          </a:prstGeom>
          <a:solidFill>
            <a:schemeClr val="bg1"/>
          </a:solidFill>
          <a:ln>
            <a:solidFill>
              <a:srgbClr val="002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43DCFDAB-1236-4654-A7EC-E4C65D778597}"/>
              </a:ext>
            </a:extLst>
          </p:cNvPr>
          <p:cNvCxnSpPr/>
          <p:nvPr/>
        </p:nvCxnSpPr>
        <p:spPr>
          <a:xfrm>
            <a:off x="9312608" y="1071397"/>
            <a:ext cx="0" cy="12535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A37234DB-998C-4076-8199-F5FF95064CA8}"/>
              </a:ext>
            </a:extLst>
          </p:cNvPr>
          <p:cNvGrpSpPr/>
          <p:nvPr/>
        </p:nvGrpSpPr>
        <p:grpSpPr>
          <a:xfrm>
            <a:off x="6819996" y="1340768"/>
            <a:ext cx="4673272" cy="1798563"/>
            <a:chOff x="6819996" y="1012467"/>
            <a:chExt cx="4673272" cy="1798563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CF200FF-173C-4322-8011-9B3F2D7F57D2}"/>
                </a:ext>
              </a:extLst>
            </p:cNvPr>
            <p:cNvCxnSpPr>
              <a:cxnSpLocks/>
            </p:cNvCxnSpPr>
            <p:nvPr/>
          </p:nvCxnSpPr>
          <p:spPr>
            <a:xfrm>
              <a:off x="6819996" y="1995336"/>
              <a:ext cx="4673272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D4BAB7F-42A5-4871-BEEF-77817363E8F9}"/>
                </a:ext>
              </a:extLst>
            </p:cNvPr>
            <p:cNvCxnSpPr>
              <a:cxnSpLocks/>
            </p:cNvCxnSpPr>
            <p:nvPr/>
          </p:nvCxnSpPr>
          <p:spPr>
            <a:xfrm>
              <a:off x="6819997" y="2715416"/>
              <a:ext cx="4673271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45F34FB-C7BE-451C-947D-472DFE0A80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52184" y="1347268"/>
              <a:ext cx="0" cy="146376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C9B37B3-3604-48E5-BF91-95BF3FD886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0296" y="1347268"/>
              <a:ext cx="0" cy="146376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F125C57-3532-4EE6-837E-C59F14AA04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68408" y="1347268"/>
              <a:ext cx="0" cy="146376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1D8702E8-42FD-4EC7-B5E4-9B7540EFE9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76520" y="1347268"/>
              <a:ext cx="0" cy="146376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B7B8D44-0DFD-44C2-82DC-FC1EE14A6656}"/>
                </a:ext>
              </a:extLst>
            </p:cNvPr>
            <p:cNvSpPr/>
            <p:nvPr/>
          </p:nvSpPr>
          <p:spPr>
            <a:xfrm>
              <a:off x="7021352" y="2067349"/>
              <a:ext cx="232660" cy="648067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</a:rPr>
                <a:t>clear</a:t>
              </a:r>
              <a:endParaRPr lang="de-DE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9629A84-96C3-40BB-86F3-A920C7DEA341}"/>
                </a:ext>
              </a:extLst>
            </p:cNvPr>
            <p:cNvSpPr/>
            <p:nvPr/>
          </p:nvSpPr>
          <p:spPr>
            <a:xfrm>
              <a:off x="7033709" y="1347268"/>
              <a:ext cx="232660" cy="648067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</a:rPr>
                <a:t>clear</a:t>
              </a:r>
              <a:endParaRPr lang="de-DE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1B552AF-BF9C-4970-9C8D-5DE7C15342A2}"/>
                </a:ext>
              </a:extLst>
            </p:cNvPr>
            <p:cNvCxnSpPr/>
            <p:nvPr/>
          </p:nvCxnSpPr>
          <p:spPr>
            <a:xfrm>
              <a:off x="6819996" y="2139352"/>
              <a:ext cx="212108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83CD84D-F6D6-450E-9484-6508E1D5F652}"/>
                </a:ext>
              </a:extLst>
            </p:cNvPr>
            <p:cNvCxnSpPr/>
            <p:nvPr/>
          </p:nvCxnSpPr>
          <p:spPr>
            <a:xfrm>
              <a:off x="7032104" y="2139352"/>
              <a:ext cx="234265" cy="576064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DA696E3-F980-4B25-A873-A8BC91B05238}"/>
                </a:ext>
              </a:extLst>
            </p:cNvPr>
            <p:cNvCxnSpPr>
              <a:cxnSpLocks/>
            </p:cNvCxnSpPr>
            <p:nvPr/>
          </p:nvCxnSpPr>
          <p:spPr>
            <a:xfrm>
              <a:off x="7266369" y="2715416"/>
              <a:ext cx="485815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BC13FE7-664D-4FF7-AB15-8A226C92E71B}"/>
                </a:ext>
              </a:extLst>
            </p:cNvPr>
            <p:cNvCxnSpPr>
              <a:cxnSpLocks/>
            </p:cNvCxnSpPr>
            <p:nvPr/>
          </p:nvCxnSpPr>
          <p:spPr>
            <a:xfrm>
              <a:off x="7752184" y="2571400"/>
              <a:ext cx="1008112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1ADDF55-9E04-4B63-8D81-E99D45EB0437}"/>
                </a:ext>
              </a:extLst>
            </p:cNvPr>
            <p:cNvCxnSpPr>
              <a:cxnSpLocks/>
            </p:cNvCxnSpPr>
            <p:nvPr/>
          </p:nvCxnSpPr>
          <p:spPr>
            <a:xfrm>
              <a:off x="8760296" y="2427384"/>
              <a:ext cx="1008112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189BD03-3574-47A5-88C1-A066AB1214A2}"/>
                </a:ext>
              </a:extLst>
            </p:cNvPr>
            <p:cNvCxnSpPr>
              <a:cxnSpLocks/>
            </p:cNvCxnSpPr>
            <p:nvPr/>
          </p:nvCxnSpPr>
          <p:spPr>
            <a:xfrm>
              <a:off x="9768408" y="2283368"/>
              <a:ext cx="1008112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60801F1-BF52-4DE0-969E-26B9FB067860}"/>
                </a:ext>
              </a:extLst>
            </p:cNvPr>
            <p:cNvCxnSpPr>
              <a:cxnSpLocks/>
            </p:cNvCxnSpPr>
            <p:nvPr/>
          </p:nvCxnSpPr>
          <p:spPr>
            <a:xfrm>
              <a:off x="10772437" y="2139352"/>
              <a:ext cx="580147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5E651D0-8484-4239-BBC6-BA6436EE2C40}"/>
                </a:ext>
              </a:extLst>
            </p:cNvPr>
            <p:cNvCxnSpPr>
              <a:cxnSpLocks/>
            </p:cNvCxnSpPr>
            <p:nvPr/>
          </p:nvCxnSpPr>
          <p:spPr>
            <a:xfrm>
              <a:off x="7752184" y="2571400"/>
              <a:ext cx="0" cy="144016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249FA9B-59BB-4B7A-81DE-FD6F60B9F55E}"/>
                </a:ext>
              </a:extLst>
            </p:cNvPr>
            <p:cNvCxnSpPr>
              <a:cxnSpLocks/>
            </p:cNvCxnSpPr>
            <p:nvPr/>
          </p:nvCxnSpPr>
          <p:spPr>
            <a:xfrm>
              <a:off x="8760296" y="2427384"/>
              <a:ext cx="0" cy="144016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E04B812-2046-4837-B20A-D18EEF6E7341}"/>
                </a:ext>
              </a:extLst>
            </p:cNvPr>
            <p:cNvCxnSpPr>
              <a:cxnSpLocks/>
            </p:cNvCxnSpPr>
            <p:nvPr/>
          </p:nvCxnSpPr>
          <p:spPr>
            <a:xfrm>
              <a:off x="9768408" y="2283368"/>
              <a:ext cx="0" cy="144016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5B77EDF-93EB-4D62-8218-B1916862573E}"/>
                </a:ext>
              </a:extLst>
            </p:cNvPr>
            <p:cNvCxnSpPr>
              <a:cxnSpLocks/>
            </p:cNvCxnSpPr>
            <p:nvPr/>
          </p:nvCxnSpPr>
          <p:spPr>
            <a:xfrm>
              <a:off x="10772437" y="2139352"/>
              <a:ext cx="0" cy="144016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9C7B067E-577E-4299-B4AC-4BC2DE0685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96200" y="1844824"/>
              <a:ext cx="360040" cy="150511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302F135-9955-4B28-B043-EDDCF76F00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04311" y="1700808"/>
              <a:ext cx="360041" cy="291282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7238F24-F622-4529-8AB6-FB25DB169F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12424" y="1556792"/>
              <a:ext cx="360040" cy="43529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2553668-493F-4D25-BDFE-B36ED43898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0536" y="1412776"/>
              <a:ext cx="360040" cy="579314"/>
            </a:xfrm>
            <a:prstGeom prst="line">
              <a:avLst/>
            </a:prstGeom>
            <a:ln w="25400">
              <a:solidFill>
                <a:srgbClr val="0070C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6031B9FF-1E50-4C0F-95BE-13F2CB1713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56240" y="1844826"/>
              <a:ext cx="288032" cy="1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EAE7D1AB-7CBB-4A6A-B64A-D473D9DAA5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44272" y="1844824"/>
              <a:ext cx="0" cy="144016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5E7746F-79DD-46A0-B99A-63C769185319}"/>
                </a:ext>
              </a:extLst>
            </p:cNvPr>
            <p:cNvCxnSpPr>
              <a:cxnSpLocks/>
            </p:cNvCxnSpPr>
            <p:nvPr/>
          </p:nvCxnSpPr>
          <p:spPr>
            <a:xfrm>
              <a:off x="8544272" y="1988840"/>
              <a:ext cx="360040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228E28F-6B31-46DC-8CA5-5ED8D9E8F8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64352" y="1700808"/>
              <a:ext cx="288032" cy="1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3A7DDF45-4DAC-44FC-8BF1-A062D8ADBB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52384" y="1700808"/>
              <a:ext cx="0" cy="28803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235DFD9F-D7B8-46ED-844D-00413AD4F008}"/>
                </a:ext>
              </a:extLst>
            </p:cNvPr>
            <p:cNvCxnSpPr>
              <a:cxnSpLocks/>
            </p:cNvCxnSpPr>
            <p:nvPr/>
          </p:nvCxnSpPr>
          <p:spPr>
            <a:xfrm>
              <a:off x="9552384" y="1988838"/>
              <a:ext cx="360040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A54E2FE-D782-448F-9479-6FB7E777A9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72464" y="1556792"/>
              <a:ext cx="288032" cy="1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6852AD6D-F252-480F-8F82-1137792725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0496" y="1556792"/>
              <a:ext cx="0" cy="432046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ACD75FAD-9D78-488C-BD63-36FA04297245}"/>
                </a:ext>
              </a:extLst>
            </p:cNvPr>
            <p:cNvCxnSpPr>
              <a:cxnSpLocks/>
            </p:cNvCxnSpPr>
            <p:nvPr/>
          </p:nvCxnSpPr>
          <p:spPr>
            <a:xfrm>
              <a:off x="10560496" y="1988838"/>
              <a:ext cx="360040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9EC11D52-D01F-4F97-A665-1B2D5F5BCFBF}"/>
                </a:ext>
              </a:extLst>
            </p:cNvPr>
            <p:cNvSpPr/>
            <p:nvPr/>
          </p:nvSpPr>
          <p:spPr>
            <a:xfrm>
              <a:off x="8367481" y="1806157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7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39A00509-BC02-499F-9B48-C30CAE5ECE93}"/>
                </a:ext>
              </a:extLst>
            </p:cNvPr>
            <p:cNvSpPr/>
            <p:nvPr/>
          </p:nvSpPr>
          <p:spPr>
            <a:xfrm>
              <a:off x="9367606" y="1665664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7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243255A4-FBFE-4164-9935-246352A3FA58}"/>
                </a:ext>
              </a:extLst>
            </p:cNvPr>
            <p:cNvSpPr/>
            <p:nvPr/>
          </p:nvSpPr>
          <p:spPr>
            <a:xfrm>
              <a:off x="10382019" y="1518026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7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093C92C7-DEE6-44F1-BCA7-427ABEFBC972}"/>
                </a:ext>
              </a:extLst>
            </p:cNvPr>
            <p:cNvCxnSpPr>
              <a:cxnSpLocks/>
            </p:cNvCxnSpPr>
            <p:nvPr/>
          </p:nvCxnSpPr>
          <p:spPr>
            <a:xfrm>
              <a:off x="6819996" y="1995335"/>
              <a:ext cx="1076204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E6152B5A-5A20-47E4-B8DB-9DA902F51051}"/>
                </a:ext>
              </a:extLst>
            </p:cNvPr>
            <p:cNvCxnSpPr/>
            <p:nvPr/>
          </p:nvCxnSpPr>
          <p:spPr>
            <a:xfrm>
              <a:off x="8544272" y="1720266"/>
              <a:ext cx="0" cy="125355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9864158D-C1AC-4031-9863-8C58EEF94DEF}"/>
                </a:ext>
              </a:extLst>
            </p:cNvPr>
            <p:cNvCxnSpPr/>
            <p:nvPr/>
          </p:nvCxnSpPr>
          <p:spPr>
            <a:xfrm>
              <a:off x="9552384" y="1575453"/>
              <a:ext cx="0" cy="125355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B28416B8-ED01-4B50-B958-1075C0E324A4}"/>
                </a:ext>
              </a:extLst>
            </p:cNvPr>
            <p:cNvCxnSpPr/>
            <p:nvPr/>
          </p:nvCxnSpPr>
          <p:spPr>
            <a:xfrm>
              <a:off x="10565498" y="1431437"/>
              <a:ext cx="0" cy="125355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BBE960BD-FE5D-46AF-B194-A49382E3FA2A}"/>
                </a:ext>
              </a:extLst>
            </p:cNvPr>
            <p:cNvSpPr txBox="1"/>
            <p:nvPr/>
          </p:nvSpPr>
          <p:spPr>
            <a:xfrm>
              <a:off x="7210165" y="1012467"/>
              <a:ext cx="9893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LED pulse</a:t>
              </a:r>
              <a:endParaRPr lang="de-DE" sz="16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8847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B8623C66-D755-48C1-9C24-106F30864C59}"/>
              </a:ext>
            </a:extLst>
          </p:cNvPr>
          <p:cNvSpPr txBox="1"/>
          <p:nvPr/>
        </p:nvSpPr>
        <p:spPr>
          <a:xfrm>
            <a:off x="178533" y="755678"/>
            <a:ext cx="7364512" cy="296584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prototype characterization at Small Quantum System (SQS) Instrument @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EuXFEL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ns integration time,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2.25 MHz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operation (beam at 1.1MHz)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 fluorescence (1.486 keV)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Single photon resolution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S/N ~ 30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Near room temperature operation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911" y="34937"/>
            <a:ext cx="9081253" cy="706439"/>
          </a:xfrm>
        </p:spPr>
        <p:txBody>
          <a:bodyPr/>
          <a:lstStyle/>
          <a:p>
            <a:r>
              <a:rPr lang="en-US" dirty="0"/>
              <a:t>DEPFET-ladder prototype: </a:t>
            </a:r>
            <a:r>
              <a:rPr lang="en-US" i="1"/>
              <a:t>beamline tests</a:t>
            </a:r>
            <a:endParaRPr lang="de-DE" i="1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8F3A31F-ACC8-4AB4-BC87-944271BC2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3933055"/>
            <a:ext cx="4147046" cy="27120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84F34BD-CE29-4EE4-8306-AD6AFB5DE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4960" y="3537409"/>
            <a:ext cx="4379549" cy="332059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1B803D0-9745-45D0-8639-A38041C3E99D}"/>
              </a:ext>
            </a:extLst>
          </p:cNvPr>
          <p:cNvGrpSpPr/>
          <p:nvPr/>
        </p:nvGrpSpPr>
        <p:grpSpPr>
          <a:xfrm>
            <a:off x="7595472" y="783978"/>
            <a:ext cx="4379549" cy="2739129"/>
            <a:chOff x="179051" y="3735827"/>
            <a:chExt cx="4591254" cy="2909246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4B5B41D-A993-4B05-A401-CA35BE4ACB70}"/>
                </a:ext>
              </a:extLst>
            </p:cNvPr>
            <p:cNvGrpSpPr/>
            <p:nvPr/>
          </p:nvGrpSpPr>
          <p:grpSpPr>
            <a:xfrm>
              <a:off x="2555662" y="3735827"/>
              <a:ext cx="2214643" cy="1590146"/>
              <a:chOff x="61679" y="2497719"/>
              <a:chExt cx="2214643" cy="1590146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B23A8C59-6524-45B2-B3FA-06A458BA097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7203" t="26850" r="73469" b="28565"/>
              <a:stretch/>
            </p:blipFill>
            <p:spPr>
              <a:xfrm>
                <a:off x="843033" y="2552980"/>
                <a:ext cx="919156" cy="1270654"/>
              </a:xfrm>
              <a:prstGeom prst="rect">
                <a:avLst/>
              </a:prstGeom>
            </p:spPr>
          </p:pic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A7B98AA-9637-46D2-9FC3-39D5858B0F59}"/>
                  </a:ext>
                </a:extLst>
              </p:cNvPr>
              <p:cNvSpPr txBox="1"/>
              <p:nvPr/>
            </p:nvSpPr>
            <p:spPr>
              <a:xfrm>
                <a:off x="61680" y="2590945"/>
                <a:ext cx="8450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Slit</a:t>
                </a: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0.36 mm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Gap  0.65 mm</a:t>
                </a: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C46E0C3-3C39-4361-A808-7C3248A73055}"/>
                  </a:ext>
                </a:extLst>
              </p:cNvPr>
              <p:cNvSpPr txBox="1"/>
              <p:nvPr/>
            </p:nvSpPr>
            <p:spPr>
              <a:xfrm>
                <a:off x="61680" y="3154740"/>
                <a:ext cx="8450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Slit</a:t>
                </a: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0.60 mm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Gap  0.90 mm</a:t>
                </a: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01B2FC7-5D94-4A25-8AD7-EC31095FE810}"/>
                  </a:ext>
                </a:extLst>
              </p:cNvPr>
              <p:cNvSpPr txBox="1"/>
              <p:nvPr/>
            </p:nvSpPr>
            <p:spPr>
              <a:xfrm>
                <a:off x="61679" y="3718533"/>
                <a:ext cx="9587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Slit</a:t>
                </a: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0.85 mm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Gap  1.16 mm</a:t>
                </a: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4270F72-19C5-46DF-838B-789943E72EA7}"/>
                  </a:ext>
                </a:extLst>
              </p:cNvPr>
              <p:cNvSpPr txBox="1"/>
              <p:nvPr/>
            </p:nvSpPr>
            <p:spPr>
              <a:xfrm>
                <a:off x="1610848" y="2497719"/>
                <a:ext cx="54053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2.5 mm</a:t>
                </a: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BDE21D4-BE99-411E-87F7-93F4A7D8C9FC}"/>
                  </a:ext>
                </a:extLst>
              </p:cNvPr>
              <p:cNvSpPr txBox="1"/>
              <p:nvPr/>
            </p:nvSpPr>
            <p:spPr>
              <a:xfrm>
                <a:off x="1610848" y="2699079"/>
                <a:ext cx="45397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 mm</a:t>
                </a: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E7FFFE0-E69A-4E8C-924B-5A7023FB6739}"/>
                  </a:ext>
                </a:extLst>
              </p:cNvPr>
              <p:cNvSpPr txBox="1"/>
              <p:nvPr/>
            </p:nvSpPr>
            <p:spPr>
              <a:xfrm>
                <a:off x="1616556" y="2875366"/>
                <a:ext cx="54053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1.1 mm</a:t>
                </a: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BB49648-AC29-43F1-BC97-C00B9C7D41AB}"/>
                  </a:ext>
                </a:extLst>
              </p:cNvPr>
              <p:cNvSpPr txBox="1"/>
              <p:nvPr/>
            </p:nvSpPr>
            <p:spPr>
              <a:xfrm>
                <a:off x="1619304" y="3029799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1. mm</a:t>
                </a: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FF7F4B8-053E-4957-93D5-F880223D0968}"/>
                  </a:ext>
                </a:extLst>
              </p:cNvPr>
              <p:cNvSpPr txBox="1"/>
              <p:nvPr/>
            </p:nvSpPr>
            <p:spPr>
              <a:xfrm>
                <a:off x="1619304" y="3167089"/>
                <a:ext cx="65594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0.750 mm</a:t>
                </a: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E469CDF-580E-46E4-840F-653327523486}"/>
                  </a:ext>
                </a:extLst>
              </p:cNvPr>
              <p:cNvSpPr txBox="1"/>
              <p:nvPr/>
            </p:nvSpPr>
            <p:spPr>
              <a:xfrm>
                <a:off x="1620373" y="3305905"/>
                <a:ext cx="65594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0.373 mm</a:t>
                </a: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E07DF95-ABB6-4B10-A33C-CE0AC582DB98}"/>
                </a:ext>
              </a:extLst>
            </p:cNvPr>
            <p:cNvGrpSpPr/>
            <p:nvPr/>
          </p:nvGrpSpPr>
          <p:grpSpPr>
            <a:xfrm>
              <a:off x="179051" y="3828735"/>
              <a:ext cx="2234494" cy="1490403"/>
              <a:chOff x="290530" y="868537"/>
              <a:chExt cx="2234494" cy="1490403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11C51607-A38D-48B5-AF69-5350F07FD0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9784" t="23333" r="15490" b="22381"/>
              <a:stretch/>
            </p:blipFill>
            <p:spPr>
              <a:xfrm>
                <a:off x="380365" y="868537"/>
                <a:ext cx="2144659" cy="1175438"/>
              </a:xfrm>
              <a:prstGeom prst="rect">
                <a:avLst/>
              </a:prstGeom>
            </p:spPr>
          </p:pic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A4CFFE0-4D78-42D4-A5C3-06B883AE9E4E}"/>
                  </a:ext>
                </a:extLst>
              </p:cNvPr>
              <p:cNvSpPr txBox="1"/>
              <p:nvPr/>
            </p:nvSpPr>
            <p:spPr>
              <a:xfrm>
                <a:off x="290530" y="2081941"/>
                <a:ext cx="13156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Steel, 0.5 mm</a:t>
                </a:r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F9F820A-2BFC-446E-93A7-9EE47C38E7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468" t="24254" r="7483" b="21164"/>
            <a:stretch/>
          </p:blipFill>
          <p:spPr>
            <a:xfrm>
              <a:off x="246199" y="5621268"/>
              <a:ext cx="3960000" cy="1023805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25D0B86-38ED-43BE-A9A0-9BD944DC9CDF}"/>
                </a:ext>
              </a:extLst>
            </p:cNvPr>
            <p:cNvSpPr txBox="1"/>
            <p:nvPr/>
          </p:nvSpPr>
          <p:spPr>
            <a:xfrm>
              <a:off x="1154183" y="5205322"/>
              <a:ext cx="2144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Run167, E~2 MeV/pixel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868D06F-1CDF-40E4-A6BC-90213B01843E}"/>
              </a:ext>
            </a:extLst>
          </p:cNvPr>
          <p:cNvSpPr txBox="1"/>
          <p:nvPr/>
        </p:nvSpPr>
        <p:spPr>
          <a:xfrm>
            <a:off x="8772975" y="3807571"/>
            <a:ext cx="28357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Details are given in the following talk:</a:t>
            </a:r>
          </a:p>
          <a:p>
            <a:endParaRPr lang="en-US" dirty="0"/>
          </a:p>
          <a:p>
            <a:r>
              <a:rPr lang="en-US" b="1" i="1" dirty="0">
                <a:solidFill>
                  <a:schemeClr val="accent6"/>
                </a:solidFill>
              </a:rPr>
              <a:t>A. Castoldi,  “Qualification and Modeling of the Non-Linear Response of the First Large-Area DEPFET Pixel Sensors with Internal Signal Compression”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7971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911" y="34937"/>
            <a:ext cx="9081253" cy="706439"/>
          </a:xfrm>
        </p:spPr>
        <p:txBody>
          <a:bodyPr/>
          <a:lstStyle/>
          <a:p>
            <a:r>
              <a:rPr lang="en-US" dirty="0"/>
              <a:t>Summary &amp; Conclusions</a:t>
            </a:r>
            <a:endParaRPr lang="de-DE" i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8623C66-D755-48C1-9C24-106F30864C59}"/>
              </a:ext>
            </a:extLst>
          </p:cNvPr>
          <p:cNvSpPr txBox="1"/>
          <p:nvPr/>
        </p:nvSpPr>
        <p:spPr>
          <a:xfrm>
            <a:off x="191344" y="980728"/>
            <a:ext cx="11545120" cy="527991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169863" indent="-169863" algn="just">
              <a:buFont typeface="Wingdings" pitchFamily="2" charset="2"/>
              <a:buChar char="§"/>
              <a:tabLst>
                <a:tab pos="0" algn="l"/>
              </a:tabLst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first 4.5 MHz - 1 M-Pixel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MiniSDD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-based DSSC camera has been completed and successfully installed at 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Spectroscopy and Coherent scattering (SCS) and the Small Quantum Systems (SQS)  scientific instruments of the European XFEL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9863" indent="-169863" algn="just">
              <a:buFont typeface="Wingdings" pitchFamily="2" charset="2"/>
              <a:buChar char="§"/>
              <a:tabLst>
                <a:tab pos="0" algn="l"/>
              </a:tabLst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9863" indent="-169863" algn="just">
              <a:buFont typeface="Wingdings" pitchFamily="2" charset="2"/>
              <a:buChar char="§"/>
              <a:tabLst>
                <a:tab pos="0" algn="l"/>
              </a:tabLst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performance figures of the detector system are in excellent agreement with expectations and confirm the results obtained on the prototype module</a:t>
            </a:r>
          </a:p>
          <a:p>
            <a:pPr algn="just">
              <a:tabLst>
                <a:tab pos="0" algn="l"/>
              </a:tabLst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9863" indent="-169863" algn="just">
              <a:buFont typeface="Wingdings" pitchFamily="2" charset="2"/>
              <a:buChar char="§"/>
              <a:tabLst>
                <a:tab pos="0" algn="l"/>
              </a:tabLst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second 1-Mpixel camera will be based on CMOS-DEPFET active pixel sensors that allow single photon detection and high dynamic range simultaneously. The camera will be available in the first half of 2023</a:t>
            </a:r>
          </a:p>
          <a:p>
            <a:pPr marL="169863" indent="-169863" algn="just">
              <a:buFont typeface="Wingdings" pitchFamily="2" charset="2"/>
              <a:buChar char="§"/>
              <a:tabLst>
                <a:tab pos="0" algn="l"/>
              </a:tabLst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9863" indent="-169863" algn="just">
              <a:buFont typeface="Wingdings" pitchFamily="2" charset="2"/>
              <a:buChar char="§"/>
              <a:tabLst>
                <a:tab pos="0" algn="l"/>
              </a:tabLst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First operation of a CMOS-DEPFET 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ladder confirms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expected improvements given by the DEPFET technology</a:t>
            </a:r>
          </a:p>
          <a:p>
            <a:pPr marL="169863" indent="-169863" algn="just">
              <a:buFont typeface="Wingdings" pitchFamily="2" charset="2"/>
              <a:buChar char="§"/>
              <a:tabLst>
                <a:tab pos="0" algn="l"/>
              </a:tabLst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9863" indent="-169863" algn="just">
              <a:buFont typeface="Wingdings" pitchFamily="2" charset="2"/>
              <a:buChar char="§"/>
              <a:tabLst>
                <a:tab pos="0" algn="l"/>
              </a:tabLst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ENC can be as low as to 9.8 e- rms at 1.1 MHz</a:t>
            </a:r>
          </a:p>
          <a:p>
            <a:pPr marL="169863" indent="-169863" algn="just">
              <a:buFont typeface="Wingdings" pitchFamily="2" charset="2"/>
              <a:buChar char="§"/>
              <a:tabLst>
                <a:tab pos="0" algn="l"/>
              </a:tabLst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9863" indent="-169863" algn="just">
              <a:buFont typeface="Wingdings" pitchFamily="2" charset="2"/>
              <a:buChar char="§"/>
              <a:tabLst>
                <a:tab pos="0" algn="l"/>
              </a:tabLst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Dynamic range is of several thousands 1 keV photons</a:t>
            </a:r>
          </a:p>
        </p:txBody>
      </p:sp>
    </p:spTree>
    <p:extLst>
      <p:ext uri="{BB962C8B-B14F-4D97-AF65-F5344CB8AC3E}">
        <p14:creationId xmlns:p14="http://schemas.microsoft.com/office/powerpoint/2010/main" val="30544009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14106" y="5499597"/>
            <a:ext cx="7369737" cy="1241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33" dirty="0"/>
              <a:t>Thank you </a:t>
            </a:r>
          </a:p>
          <a:p>
            <a:pPr algn="ctr"/>
            <a:r>
              <a:rPr lang="en-US" sz="3733" dirty="0"/>
              <a:t>for your attention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79" r="4119"/>
          <a:stretch/>
        </p:blipFill>
        <p:spPr>
          <a:xfrm>
            <a:off x="1627303" y="977702"/>
            <a:ext cx="8143340" cy="45218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48128" y="1127570"/>
            <a:ext cx="2361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</a:rPr>
              <a:t>DSSC Consortium</a:t>
            </a:r>
            <a:endParaRPr lang="de-DE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01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0"/>
          <p:cNvSpPr txBox="1"/>
          <p:nvPr/>
        </p:nvSpPr>
        <p:spPr>
          <a:xfrm>
            <a:off x="196916" y="5552932"/>
            <a:ext cx="89933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0" hangingPunct="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Power Cycling: total Power Dissipation 263 W (250 µW per Pixel)</a:t>
            </a:r>
          </a:p>
          <a:p>
            <a:pPr marL="457200" indent="-457200" eaLnBrk="0" hangingPunct="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Coolant Load in Vacuum 149 W (142 µW per Pixel)</a:t>
            </a:r>
          </a:p>
          <a:p>
            <a:pPr marL="457200" indent="-457200" eaLnBrk="0" hangingPunct="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 Agreement with Calculations &amp; Expectations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475926" y="34937"/>
            <a:ext cx="9913857" cy="706439"/>
          </a:xfrm>
        </p:spPr>
        <p:txBody>
          <a:bodyPr/>
          <a:lstStyle/>
          <a:p>
            <a:r>
              <a:rPr lang="en-US" dirty="0"/>
              <a:t>Camera Performance: </a:t>
            </a:r>
            <a:r>
              <a:rPr lang="en-US" i="1" dirty="0"/>
              <a:t>Power Consumption</a:t>
            </a:r>
            <a:endParaRPr lang="de-DE" dirty="0"/>
          </a:p>
        </p:txBody>
      </p:sp>
      <p:pic>
        <p:nvPicPr>
          <p:cNvPr id="704542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318" y="903449"/>
            <a:ext cx="8043600" cy="288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1" t="2412" r="6671" b="6345"/>
          <a:stretch/>
        </p:blipFill>
        <p:spPr>
          <a:xfrm>
            <a:off x="0" y="737389"/>
            <a:ext cx="3487232" cy="3477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36588" y="3787829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© DESY</a:t>
            </a:r>
          </a:p>
        </p:txBody>
      </p:sp>
      <p:pic>
        <p:nvPicPr>
          <p:cNvPr id="7034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60" y="3726304"/>
            <a:ext cx="7647517" cy="1837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209972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F78F39F-BAB7-4D2E-99CB-73A229E4B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627" y="3789040"/>
            <a:ext cx="1220400" cy="1220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CF332D-4764-4440-9A28-B86A0AD706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27" y="3848784"/>
            <a:ext cx="1220400" cy="1220400"/>
          </a:xfrm>
          <a:prstGeom prst="rect">
            <a:avLst/>
          </a:prstGeom>
        </p:spPr>
      </p:pic>
      <p:sp>
        <p:nvSpPr>
          <p:cNvPr id="1035" name="TextBox 14"/>
          <p:cNvSpPr txBox="1">
            <a:spLocks noChangeArrowheads="1"/>
          </p:cNvSpPr>
          <p:nvPr/>
        </p:nvSpPr>
        <p:spPr bwMode="auto">
          <a:xfrm>
            <a:off x="336232" y="731148"/>
            <a:ext cx="11351683" cy="284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GB" sz="1400" u="sng" dirty="0">
                <a:latin typeface="Arial" panose="020B0604020202020204" pitchFamily="34" charset="0"/>
                <a:cs typeface="Arial" panose="020B0604020202020204" pitchFamily="34" charset="0"/>
              </a:rPr>
              <a:t>M. Porro</a:t>
            </a:r>
            <a:r>
              <a:rPr lang="en-GB" sz="14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1,9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L. Andricek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S. Aschauer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A. Castoldi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4,5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M. Donato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J. Engelke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F. Erdinger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C. Fiorini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4,5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P. Fischer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H. Graafsma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A. Grande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C. Guazzoni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4,5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K. Hansen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S. Hauf, P. Kalavakuru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H. Klaer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M. Kirchgessner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A. Kugel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M. Kuster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P. Lechner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D. Lomidze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S. Maffessanti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M. Manghisoni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S. Nidhi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V. Re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C. Reckleben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E. Riceputi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R. Richter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A. Samartsev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J. Soldat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L. Strueder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M. Turcato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G. Weidenspointner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C. Wunderer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  <a:p>
            <a:pPr algn="l"/>
            <a:endParaRPr lang="en-GB" sz="1467" dirty="0">
              <a:latin typeface="Arial" panose="020B0604020202020204" pitchFamily="34" charset="0"/>
              <a:cs typeface="Arial" pitchFamily="34" charset="0"/>
            </a:endParaRPr>
          </a:p>
          <a:p>
            <a:pPr marL="237061" indent="-237061"/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1) European XFEL GmbH,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Schenefeld</a:t>
            </a:r>
            <a:r>
              <a:rPr lang="en-GB" sz="1200" dirty="0">
                <a:latin typeface="Arial" pitchFamily="34" charset="0"/>
                <a:cs typeface="Arial" pitchFamily="34" charset="0"/>
              </a:rPr>
              <a:t>, Germany</a:t>
            </a:r>
          </a:p>
          <a:p>
            <a:pPr marL="237061" indent="-237061"/>
            <a:r>
              <a:rPr lang="en-GB" sz="1200" dirty="0">
                <a:latin typeface="Arial" pitchFamily="34" charset="0"/>
                <a:cs typeface="Arial" pitchFamily="34" charset="0"/>
              </a:rPr>
              <a:t>2) </a:t>
            </a:r>
            <a:r>
              <a:rPr lang="en-US" sz="1200" dirty="0">
                <a:latin typeface="Arial" panose="020B0604020202020204" pitchFamily="34" charset="0"/>
                <a:cs typeface="Arial" pitchFamily="34" charset="0"/>
              </a:rPr>
              <a:t>MPG </a:t>
            </a:r>
            <a:r>
              <a:rPr lang="en-US" sz="1200" dirty="0" err="1">
                <a:latin typeface="Arial" panose="020B0604020202020204" pitchFamily="34" charset="0"/>
                <a:cs typeface="Arial" pitchFamily="34" charset="0"/>
              </a:rPr>
              <a:t>Halbleiterlabor</a:t>
            </a:r>
            <a:r>
              <a:rPr lang="en-GB" sz="1200" dirty="0">
                <a:latin typeface="Arial" pitchFamily="34" charset="0"/>
                <a:cs typeface="Arial" pitchFamily="34" charset="0"/>
              </a:rPr>
              <a:t>, Muenchen, Germany</a:t>
            </a:r>
          </a:p>
          <a:p>
            <a:pPr marL="237061" indent="-237061"/>
            <a:r>
              <a:rPr lang="en-GB" sz="1200" dirty="0">
                <a:latin typeface="Arial" pitchFamily="34" charset="0"/>
                <a:cs typeface="Arial" pitchFamily="34" charset="0"/>
              </a:rPr>
              <a:t>3)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PNSensor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 GmbH,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Muenchen</a:t>
            </a:r>
            <a:r>
              <a:rPr lang="en-GB" sz="1200" dirty="0">
                <a:latin typeface="Arial" pitchFamily="34" charset="0"/>
                <a:cs typeface="Arial" pitchFamily="34" charset="0"/>
              </a:rPr>
              <a:t>, Germany</a:t>
            </a:r>
          </a:p>
          <a:p>
            <a:pPr marL="237061" indent="-237061"/>
            <a:r>
              <a:rPr lang="en-GB" sz="1200" dirty="0">
                <a:latin typeface="Arial" pitchFamily="34" charset="0"/>
                <a:cs typeface="Arial" pitchFamily="34" charset="0"/>
              </a:rPr>
              <a:t>4)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Dipartimento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 di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Elettronica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 e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Informazione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,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Politecnico</a:t>
            </a:r>
            <a:r>
              <a:rPr lang="en-GB" sz="1200" dirty="0">
                <a:latin typeface="Arial" pitchFamily="34" charset="0"/>
                <a:cs typeface="Arial" pitchFamily="34" charset="0"/>
              </a:rPr>
              <a:t> di Milano, Milano, Italy</a:t>
            </a:r>
          </a:p>
          <a:p>
            <a:pPr marL="237061" indent="-237061"/>
            <a:r>
              <a:rPr lang="en-GB" sz="1200" dirty="0">
                <a:latin typeface="Arial" pitchFamily="34" charset="0"/>
                <a:cs typeface="Arial" pitchFamily="34" charset="0"/>
              </a:rPr>
              <a:t>5)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Sezione</a:t>
            </a:r>
            <a:r>
              <a:rPr lang="en-GB" sz="1200" dirty="0">
                <a:latin typeface="Arial" pitchFamily="34" charset="0"/>
                <a:cs typeface="Arial" pitchFamily="34" charset="0"/>
              </a:rPr>
              <a:t> di Milano, Italian National Institute of Nuclear Physics (INFN), Milano, Italy</a:t>
            </a:r>
          </a:p>
          <a:p>
            <a:pPr marL="237061" indent="-237061"/>
            <a:r>
              <a:rPr lang="en-GB" sz="1200" dirty="0">
                <a:latin typeface="Arial" pitchFamily="34" charset="0"/>
                <a:cs typeface="Arial" pitchFamily="34" charset="0"/>
              </a:rPr>
              <a:t>6)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Dipartimento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 di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ingegneria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industriale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,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Università</a:t>
            </a:r>
            <a:r>
              <a:rPr lang="en-GB" sz="1200" dirty="0">
                <a:latin typeface="Arial" pitchFamily="34" charset="0"/>
                <a:cs typeface="Arial" pitchFamily="34" charset="0"/>
              </a:rPr>
              <a:t> di Bergamo, Bergamo, Italy</a:t>
            </a:r>
          </a:p>
          <a:p>
            <a:pPr marL="237061" indent="-237061"/>
            <a:r>
              <a:rPr lang="en-GB" sz="1200" dirty="0">
                <a:latin typeface="Arial" pitchFamily="34" charset="0"/>
                <a:cs typeface="Arial" pitchFamily="34" charset="0"/>
              </a:rPr>
              <a:t>7)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Zentrales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Institut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für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Technische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Informatik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,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Universitaet</a:t>
            </a:r>
            <a:r>
              <a:rPr lang="en-GB" sz="1200" dirty="0">
                <a:latin typeface="Arial" pitchFamily="34" charset="0"/>
                <a:cs typeface="Arial" pitchFamily="34" charset="0"/>
              </a:rPr>
              <a:t> Heidelberg, Heidelberg, Germany</a:t>
            </a:r>
          </a:p>
          <a:p>
            <a:pPr marL="237061" indent="-237061"/>
            <a:r>
              <a:rPr lang="en-GB" sz="1200" dirty="0">
                <a:latin typeface="Arial" pitchFamily="34" charset="0"/>
                <a:cs typeface="Arial" pitchFamily="34" charset="0"/>
              </a:rPr>
              <a:t>8)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Deutsches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itchFamily="34" charset="0"/>
              </a:rPr>
              <a:t>Elektronen</a:t>
            </a:r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-Synchrotron DESY, Hamburg, Germany</a:t>
            </a:r>
          </a:p>
          <a:p>
            <a:pPr marL="237061" indent="-237061"/>
            <a:r>
              <a:rPr lang="en-GB" sz="1200" dirty="0">
                <a:latin typeface="Arial" panose="020B0604020202020204" pitchFamily="34" charset="0"/>
                <a:cs typeface="Arial" pitchFamily="34" charset="0"/>
              </a:rPr>
              <a:t>9) </a:t>
            </a:r>
            <a:r>
              <a:rPr lang="en-US" sz="1200" dirty="0">
                <a:latin typeface="Arial" panose="020B0604020202020204" pitchFamily="34" charset="0"/>
                <a:cs typeface="Arial" pitchFamily="34" charset="0"/>
              </a:rPr>
              <a:t>Department of Molecular Sciences and </a:t>
            </a:r>
            <a:r>
              <a:rPr lang="en-US" sz="1200" dirty="0" err="1">
                <a:latin typeface="Arial" panose="020B0604020202020204" pitchFamily="34" charset="0"/>
                <a:cs typeface="Arial" pitchFamily="34" charset="0"/>
              </a:rPr>
              <a:t>Nanosystems</a:t>
            </a:r>
            <a:r>
              <a:rPr lang="en-US" sz="1200" dirty="0">
                <a:latin typeface="Arial" panose="020B0604020202020204" pitchFamily="34" charset="0"/>
                <a:cs typeface="Arial" pitchFamily="34" charset="0"/>
              </a:rPr>
              <a:t>, Ca’ Foscari University of Venice, 30172 Venezia, Italy</a:t>
            </a:r>
            <a:endParaRPr lang="en-GB" sz="1200" dirty="0">
              <a:latin typeface="Arial" panose="020B0604020202020204" pitchFamily="34" charset="0"/>
              <a:cs typeface="Arial" pitchFamily="34" charset="0"/>
            </a:endParaRPr>
          </a:p>
        </p:txBody>
      </p:sp>
      <p:pic>
        <p:nvPicPr>
          <p:cNvPr id="14" name="Picture 30" descr="pnsensor_logo_blue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7804" y="4161241"/>
            <a:ext cx="2471573" cy="65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2" descr="logoinfn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1066" y="5411093"/>
            <a:ext cx="1286933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Logo_Heidelberg_Siegel_klein_SCREEN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8040" y="3842547"/>
            <a:ext cx="1223945" cy="12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7" descr="bergam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6644" y="5305077"/>
            <a:ext cx="1166736" cy="117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282"/>
          <a:stretch/>
        </p:blipFill>
        <p:spPr>
          <a:xfrm>
            <a:off x="7905537" y="5051462"/>
            <a:ext cx="1676107" cy="1536863"/>
          </a:xfrm>
          <a:prstGeom prst="rect">
            <a:avLst/>
          </a:prstGeom>
        </p:spPr>
      </p:pic>
      <p:pic>
        <p:nvPicPr>
          <p:cNvPr id="24" name="Grafik 2"/>
          <p:cNvPicPr preferRelativeResize="0"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50" y="3880067"/>
            <a:ext cx="1102316" cy="11010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657C4BA-BAE4-40F5-9C65-A830A8DDED8B}"/>
              </a:ext>
            </a:extLst>
          </p:cNvPr>
          <p:cNvSpPr/>
          <p:nvPr/>
        </p:nvSpPr>
        <p:spPr>
          <a:xfrm>
            <a:off x="88900" y="6325172"/>
            <a:ext cx="1216295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P.I.: M. Porro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781820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926" y="34937"/>
            <a:ext cx="9306999" cy="706439"/>
          </a:xfrm>
        </p:spPr>
        <p:txBody>
          <a:bodyPr/>
          <a:lstStyle/>
          <a:p>
            <a:r>
              <a:rPr lang="en-US" dirty="0"/>
              <a:t>Gain Settings &amp; Input Dynamic Range</a:t>
            </a:r>
            <a:endParaRPr lang="de-DE" dirty="0"/>
          </a:p>
        </p:txBody>
      </p:sp>
      <p:graphicFrame>
        <p:nvGraphicFramePr>
          <p:cNvPr id="16" name="Table 14"/>
          <p:cNvGraphicFramePr>
            <a:graphicFrameLocks noGrp="1"/>
          </p:cNvGraphicFramePr>
          <p:nvPr>
            <p:extLst/>
          </p:nvPr>
        </p:nvGraphicFramePr>
        <p:xfrm>
          <a:off x="7471979" y="795941"/>
          <a:ext cx="4240205" cy="2444432"/>
        </p:xfrm>
        <a:graphic>
          <a:graphicData uri="http://schemas.openxmlformats.org/drawingml/2006/table">
            <a:tbl>
              <a:tblPr firstRow="1" bandRow="1"/>
              <a:tblGrid>
                <a:gridCol w="2074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5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2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photons</a:t>
                      </a:r>
                      <a:r>
                        <a:rPr lang="en-US" sz="1400" baseline="0" dirty="0"/>
                        <a:t> / ADU</a:t>
                      </a:r>
                    </a:p>
                    <a:p>
                      <a:pPr algn="ctr"/>
                      <a:r>
                        <a:rPr lang="en-US" sz="1400" baseline="0" dirty="0"/>
                        <a:t>(minimum detectable input)</a:t>
                      </a:r>
                      <a:endParaRPr lang="de-DE" sz="1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333399"/>
                      </a:solidFill>
                    </a:lnT>
                    <a:lnB w="12700" cmpd="sng">
                      <a:solidFill>
                        <a:srgbClr val="33339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Maximum</a:t>
                      </a:r>
                      <a:r>
                        <a:rPr lang="en-US" sz="1400" baseline="0" dirty="0"/>
                        <a:t> signal in photons </a:t>
                      </a:r>
                    </a:p>
                    <a:p>
                      <a:pPr algn="ctr"/>
                      <a:r>
                        <a:rPr lang="en-US" sz="1400" baseline="0" dirty="0"/>
                        <a:t>(8 bit - 4.5 MHz)</a:t>
                      </a:r>
                      <a:endParaRPr lang="de-DE" sz="1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333399"/>
                      </a:solidFill>
                    </a:lnT>
                    <a:lnB w="12700" cmpd="sng">
                      <a:solidFill>
                        <a:srgbClr val="33339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10</a:t>
                      </a:r>
                      <a:endParaRPr lang="de-DE" sz="1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33339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2560</a:t>
                      </a:r>
                      <a:r>
                        <a:rPr lang="en-US" sz="1400" baseline="30000" dirty="0"/>
                        <a:t> </a:t>
                      </a:r>
                      <a:r>
                        <a:rPr lang="en-US" sz="1400" dirty="0"/>
                        <a:t> </a:t>
                      </a:r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33339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5</a:t>
                      </a:r>
                      <a:endParaRPr lang="de-DE" sz="1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1280</a:t>
                      </a:r>
                      <a:endParaRPr lang="de-DE" sz="1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1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3</a:t>
                      </a:r>
                      <a:endParaRPr lang="de-DE" sz="1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768</a:t>
                      </a:r>
                      <a:endParaRPr lang="de-DE" sz="1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</a:t>
                      </a:r>
                      <a:endParaRPr lang="en-US" sz="1300" baseline="300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256</a:t>
                      </a:r>
                      <a:endParaRPr lang="de-DE" sz="14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0.5</a:t>
                      </a:r>
                      <a:endParaRPr lang="en-US" sz="1300" baseline="30000" dirty="0"/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33339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de-DE" sz="1400" dirty="0"/>
                        <a:t>128</a:t>
                      </a:r>
                    </a:p>
                  </a:txBody>
                  <a:tcPr marL="121920" marR="12192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33339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555885" y="2538335"/>
            <a:ext cx="1889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8000"/>
                </a:solidFill>
                <a:latin typeface="Verdana" pitchFamily="34" charset="0"/>
              </a:rPr>
              <a:t>single photon detection</a:t>
            </a:r>
            <a:endParaRPr lang="de-DE" sz="16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85088" y="2538335"/>
            <a:ext cx="4227227" cy="699541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7034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327" y="3373120"/>
            <a:ext cx="3464560" cy="348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29248" y="3862799"/>
            <a:ext cx="152477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867" dirty="0">
                <a:solidFill>
                  <a:srgbClr val="FF0000"/>
                </a:solidFill>
                <a:latin typeface="Verdana" pitchFamily="34" charset="0"/>
              </a:rPr>
              <a:t>1 </a:t>
            </a:r>
            <a:r>
              <a:rPr lang="en-US" sz="1867" dirty="0" err="1">
                <a:solidFill>
                  <a:srgbClr val="FF0000"/>
                </a:solidFill>
                <a:latin typeface="Verdana" pitchFamily="34" charset="0"/>
              </a:rPr>
              <a:t>ph</a:t>
            </a:r>
            <a:r>
              <a:rPr lang="en-US" sz="1867" dirty="0">
                <a:solidFill>
                  <a:srgbClr val="FF0000"/>
                </a:solidFill>
                <a:latin typeface="Verdana" pitchFamily="34" charset="0"/>
              </a:rPr>
              <a:t> / ADU</a:t>
            </a:r>
            <a:endParaRPr lang="de-DE" sz="1867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92670" y="5624975"/>
            <a:ext cx="152477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867" dirty="0">
                <a:solidFill>
                  <a:srgbClr val="00349E">
                    <a:lumMod val="60000"/>
                    <a:lumOff val="40000"/>
                  </a:srgbClr>
                </a:solidFill>
                <a:latin typeface="Verdana" pitchFamily="34" charset="0"/>
              </a:rPr>
              <a:t>3 </a:t>
            </a:r>
            <a:r>
              <a:rPr lang="en-US" sz="1867" dirty="0" err="1">
                <a:solidFill>
                  <a:srgbClr val="00349E">
                    <a:lumMod val="60000"/>
                    <a:lumOff val="40000"/>
                  </a:srgbClr>
                </a:solidFill>
                <a:latin typeface="Verdana" pitchFamily="34" charset="0"/>
              </a:rPr>
              <a:t>ph</a:t>
            </a:r>
            <a:r>
              <a:rPr lang="en-US" sz="1867" dirty="0">
                <a:solidFill>
                  <a:srgbClr val="00349E">
                    <a:lumMod val="60000"/>
                    <a:lumOff val="40000"/>
                  </a:srgbClr>
                </a:solidFill>
                <a:latin typeface="Verdana" pitchFamily="34" charset="0"/>
              </a:rPr>
              <a:t> / ADU</a:t>
            </a:r>
            <a:endParaRPr lang="de-DE" sz="1867" dirty="0">
              <a:solidFill>
                <a:srgbClr val="00349E">
                  <a:lumMod val="60000"/>
                  <a:lumOff val="40000"/>
                </a:srgbClr>
              </a:solidFill>
              <a:latin typeface="Verdana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9364029" y="4357141"/>
            <a:ext cx="0" cy="579619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395096" y="4436449"/>
            <a:ext cx="124925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ADU size</a:t>
            </a:r>
            <a:endParaRPr lang="de-DE" sz="1867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9909" y="914452"/>
            <a:ext cx="7045376" cy="583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pixel-wise </a:t>
            </a:r>
            <a:r>
              <a:rPr lang="en-US" sz="1867" b="1" dirty="0">
                <a:solidFill>
                  <a:prstClr val="black"/>
                </a:solidFill>
                <a:latin typeface="Verdana" pitchFamily="34" charset="0"/>
              </a:rPr>
              <a:t>coarse gain settings</a:t>
            </a: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 make it possible</a:t>
            </a:r>
          </a:p>
          <a:p>
            <a:pPr marL="759865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to operate with photons of </a:t>
            </a:r>
            <a:r>
              <a:rPr lang="en-US" sz="1867" b="1" dirty="0">
                <a:solidFill>
                  <a:prstClr val="black"/>
                </a:solidFill>
                <a:latin typeface="Verdana" pitchFamily="34" charset="0"/>
              </a:rPr>
              <a:t>different energies</a:t>
            </a:r>
          </a:p>
          <a:p>
            <a:pPr marL="759865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to </a:t>
            </a:r>
            <a:r>
              <a:rPr lang="en-US" sz="1867" b="1" dirty="0">
                <a:solidFill>
                  <a:prstClr val="black"/>
                </a:solidFill>
                <a:latin typeface="Verdana" pitchFamily="34" charset="0"/>
              </a:rPr>
              <a:t>define the input dynamic range</a:t>
            </a: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, associating a defined number of photons to a single ADU</a:t>
            </a:r>
          </a:p>
          <a:p>
            <a:pPr marL="759865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sz="1867" dirty="0">
              <a:solidFill>
                <a:prstClr val="black"/>
              </a:solidFill>
              <a:latin typeface="Verdana" pitchFamily="34" charset="0"/>
            </a:endParaRP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Pixel wise </a:t>
            </a:r>
            <a:r>
              <a:rPr lang="en-US" sz="1867" b="1" dirty="0">
                <a:solidFill>
                  <a:prstClr val="black"/>
                </a:solidFill>
                <a:latin typeface="Verdana" pitchFamily="34" charset="0"/>
              </a:rPr>
              <a:t>fine-gain trimming</a:t>
            </a: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 is needed</a:t>
            </a:r>
          </a:p>
          <a:p>
            <a:pPr marL="759865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To equalize the gain dispersion over the pixels of the matrix</a:t>
            </a:r>
          </a:p>
          <a:p>
            <a:pPr marL="759865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To have a precise association of number of photons and ADUs</a:t>
            </a:r>
          </a:p>
          <a:p>
            <a:pPr marL="378875" defTabSz="1219170" fontAlgn="base">
              <a:spcBef>
                <a:spcPct val="0"/>
              </a:spcBef>
              <a:spcAft>
                <a:spcPct val="0"/>
              </a:spcAft>
            </a:pPr>
            <a:endParaRPr lang="en-US" sz="1867" dirty="0">
              <a:solidFill>
                <a:prstClr val="black"/>
              </a:solidFill>
              <a:latin typeface="Verdana" pitchFamily="34" charset="0"/>
            </a:endParaRP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Pixel-wise </a:t>
            </a:r>
            <a:r>
              <a:rPr lang="en-US" sz="1867" b="1" dirty="0">
                <a:solidFill>
                  <a:prstClr val="black"/>
                </a:solidFill>
                <a:latin typeface="Verdana" pitchFamily="34" charset="0"/>
              </a:rPr>
              <a:t>offset trimming</a:t>
            </a: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 is needed to place the signal produced by one photon in the middle of one ADU (minimization of error count rate)</a:t>
            </a: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867" dirty="0">
              <a:solidFill>
                <a:prstClr val="black"/>
              </a:solidFill>
              <a:latin typeface="Verdana" pitchFamily="34" charset="0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en-US" sz="1867" dirty="0">
              <a:solidFill>
                <a:prstClr val="black"/>
              </a:solidFill>
              <a:latin typeface="Verdana" pitchFamily="34" charset="0"/>
            </a:endParaRP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867" dirty="0">
              <a:solidFill>
                <a:prstClr val="black"/>
              </a:solidFill>
              <a:latin typeface="Verdana" pitchFamily="34" charset="0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en-US" sz="1867" dirty="0">
              <a:solidFill>
                <a:prstClr val="black"/>
              </a:solidFill>
              <a:latin typeface="Verdana" pitchFamily="34" charset="0"/>
            </a:endParaRP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sz="1867" dirty="0">
              <a:solidFill>
                <a:prstClr val="black"/>
              </a:solidFill>
              <a:latin typeface="Verdana" pitchFamily="34" charset="0"/>
            </a:endParaRP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de-DE" sz="1867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15198" y="3701035"/>
            <a:ext cx="1757449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0000"/>
                </a:solidFill>
                <a:latin typeface="Verdana" pitchFamily="34" charset="0"/>
              </a:rPr>
              <a:t>distance in V between two photons</a:t>
            </a:r>
            <a:endParaRPr lang="de-DE" sz="1200" dirty="0">
              <a:solidFill>
                <a:srgbClr val="FF0000"/>
              </a:solidFill>
              <a:latin typeface="Verdana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9072647" y="4010582"/>
            <a:ext cx="0" cy="619593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8761601" y="4039589"/>
            <a:ext cx="96297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9021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112" y="753208"/>
            <a:ext cx="6989571" cy="2390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it-IT" sz="1867" dirty="0" err="1">
                <a:solidFill>
                  <a:srgbClr val="FF0000"/>
                </a:solidFill>
                <a:latin typeface="Verdana" pitchFamily="34" charset="0"/>
                <a:ea typeface="Verdana" panose="020B0604030504040204" pitchFamily="34" charset="0"/>
              </a:rPr>
              <a:t>Results</a:t>
            </a:r>
            <a:r>
              <a:rPr lang="it-IT" sz="1867" dirty="0">
                <a:solidFill>
                  <a:srgbClr val="FF0000"/>
                </a:solidFill>
                <a:latin typeface="Verdana" pitchFamily="34" charset="0"/>
                <a:ea typeface="Verdana" panose="020B0604030504040204" pitchFamily="34" charset="0"/>
              </a:rPr>
              <a:t> are </a:t>
            </a:r>
            <a:r>
              <a:rPr lang="it-IT" sz="1867" dirty="0" err="1">
                <a:solidFill>
                  <a:srgbClr val="FF0000"/>
                </a:solidFill>
                <a:latin typeface="Verdana" pitchFamily="34" charset="0"/>
                <a:ea typeface="Verdana" panose="020B0604030504040204" pitchFamily="34" charset="0"/>
              </a:rPr>
              <a:t>preliminary</a:t>
            </a:r>
            <a:endParaRPr lang="it-IT" sz="1867" dirty="0">
              <a:solidFill>
                <a:srgbClr val="FF0000"/>
              </a:solidFill>
              <a:latin typeface="Verdana" pitchFamily="34" charset="0"/>
              <a:ea typeface="Verdana" panose="020B0604030504040204" pitchFamily="34" charset="0"/>
            </a:endParaRP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it-IT" sz="1867" dirty="0">
              <a:solidFill>
                <a:prstClr val="black"/>
              </a:solidFill>
              <a:latin typeface="Verdana" pitchFamily="34" charset="0"/>
              <a:ea typeface="Verdana" panose="020B0604030504040204" pitchFamily="34" charset="0"/>
            </a:endParaRP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photon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 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energy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 707eV, 133 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pulses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/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train</a:t>
            </a:r>
            <a:endParaRPr lang="it-IT" sz="1867" dirty="0">
              <a:solidFill>
                <a:prstClr val="black"/>
              </a:solidFill>
              <a:latin typeface="Verdana" pitchFamily="34" charset="0"/>
              <a:ea typeface="Verdana" panose="020B0604030504040204" pitchFamily="34" charset="0"/>
            </a:endParaRP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it-IT" sz="1867" dirty="0">
              <a:solidFill>
                <a:prstClr val="black"/>
              </a:solidFill>
              <a:latin typeface="Verdana" pitchFamily="34" charset="0"/>
              <a:ea typeface="Verdana" panose="020B0604030504040204" pitchFamily="34" charset="0"/>
            </a:endParaRP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low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 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photon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 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multiplicity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 on DSSC, 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acquisitions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 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done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 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at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 </a:t>
            </a:r>
            <a:r>
              <a:rPr lang="it-IT" sz="1867" dirty="0">
                <a:solidFill>
                  <a:srgbClr val="0000FF"/>
                </a:solidFill>
                <a:latin typeface="Verdana" pitchFamily="34" charset="0"/>
                <a:ea typeface="Verdana" panose="020B0604030504040204" pitchFamily="34" charset="0"/>
              </a:rPr>
              <a:t>high gain 3 bin/</a:t>
            </a:r>
            <a:r>
              <a:rPr lang="it-IT" sz="1867" dirty="0" err="1">
                <a:solidFill>
                  <a:srgbClr val="0000FF"/>
                </a:solidFill>
                <a:latin typeface="Verdana" pitchFamily="34" charset="0"/>
                <a:ea typeface="Verdana" panose="020B0604030504040204" pitchFamily="34" charset="0"/>
              </a:rPr>
              <a:t>ph</a:t>
            </a:r>
            <a:r>
              <a:rPr lang="it-IT" sz="1867" dirty="0">
                <a:solidFill>
                  <a:srgbClr val="0000FF"/>
                </a:solidFill>
                <a:latin typeface="Verdana" pitchFamily="34" charset="0"/>
                <a:ea typeface="Verdana" panose="020B0604030504040204" pitchFamily="34" charset="0"/>
              </a:rPr>
              <a:t> 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(i.e. 0.236 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keV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/ADU)</a:t>
            </a: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it-IT" sz="1867" dirty="0">
              <a:solidFill>
                <a:prstClr val="black"/>
              </a:solidFill>
              <a:latin typeface="Verdana" pitchFamily="34" charset="0"/>
              <a:ea typeface="Verdana" panose="020B0604030504040204" pitchFamily="34" charset="0"/>
            </a:endParaRP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DSSC 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acquiring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 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at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 4.5MHz, 400 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frames</a:t>
            </a:r>
            <a:r>
              <a:rPr lang="it-IT" sz="1867" dirty="0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/</a:t>
            </a:r>
            <a:r>
              <a:rPr lang="it-IT" sz="1867" dirty="0" err="1">
                <a:solidFill>
                  <a:prstClr val="black"/>
                </a:solidFill>
                <a:latin typeface="Verdana" pitchFamily="34" charset="0"/>
                <a:ea typeface="Verdana" panose="020B0604030504040204" pitchFamily="34" charset="0"/>
              </a:rPr>
              <a:t>train</a:t>
            </a:r>
            <a:endParaRPr lang="it-IT" sz="1867" dirty="0">
              <a:solidFill>
                <a:prstClr val="black"/>
              </a:solidFill>
              <a:latin typeface="Verdana" pitchFamily="34" charset="0"/>
              <a:ea typeface="Verdana" panose="020B0604030504040204" pitchFamily="34" charset="0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54110" y="2876177"/>
            <a:ext cx="6803932" cy="2945375"/>
            <a:chOff x="67880" y="3048145"/>
            <a:chExt cx="5421935" cy="2375026"/>
          </a:xfrm>
        </p:grpSpPr>
        <p:grpSp>
          <p:nvGrpSpPr>
            <p:cNvPr id="10" name="Group 9"/>
            <p:cNvGrpSpPr/>
            <p:nvPr/>
          </p:nvGrpSpPr>
          <p:grpSpPr>
            <a:xfrm>
              <a:off x="67880" y="3048145"/>
              <a:ext cx="5421935" cy="2375026"/>
              <a:chOff x="67880" y="3048145"/>
              <a:chExt cx="5421935" cy="2375026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67880" y="3048145"/>
                <a:ext cx="5421935" cy="2375026"/>
                <a:chOff x="0" y="2934922"/>
                <a:chExt cx="5421935" cy="2375026"/>
              </a:xfrm>
            </p:grpSpPr>
            <p:pic>
              <p:nvPicPr>
                <p:cNvPr id="15" name="Picture 14" descr="E:\FINANZIAMENTI\FEL\XFEL.eu\2ndPHASE-CONTRACT\SCS_Run3\mfiles\p2222_run32_lad0.png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934922"/>
                  <a:ext cx="5421935" cy="237502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6" name="Rectangle 15"/>
                <p:cNvSpPr/>
                <p:nvPr/>
              </p:nvSpPr>
              <p:spPr>
                <a:xfrm>
                  <a:off x="2947458" y="3200773"/>
                  <a:ext cx="2092697" cy="30613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defTabSz="121917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it-IT" sz="1867" dirty="0">
                      <a:solidFill>
                        <a:srgbClr val="0000FF"/>
                      </a:solidFill>
                      <a:latin typeface="Calibri" panose="020F0502020204030204" pitchFamily="34" charset="0"/>
                    </a:rPr>
                    <a:t>run#32 – ladder#0</a:t>
                  </a:r>
                </a:p>
              </p:txBody>
            </p:sp>
          </p:grpSp>
          <p:sp>
            <p:nvSpPr>
              <p:cNvPr id="14" name="Rectangle 13"/>
              <p:cNvSpPr>
                <a:spLocks noChangeAspect="1"/>
              </p:cNvSpPr>
              <p:nvPr/>
            </p:nvSpPr>
            <p:spPr bwMode="auto">
              <a:xfrm>
                <a:off x="386087" y="3686919"/>
                <a:ext cx="88711" cy="88711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 sz="1867">
                  <a:solidFill>
                    <a:prstClr val="black"/>
                  </a:solidFill>
                  <a:latin typeface="Verdana" pitchFamily="34" charset="0"/>
                </a:endParaRPr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 bwMode="auto">
            <a:xfrm flipV="1">
              <a:off x="474798" y="3498662"/>
              <a:ext cx="296376" cy="18466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2" name="Rectangle 11"/>
            <p:cNvSpPr/>
            <p:nvPr/>
          </p:nvSpPr>
          <p:spPr>
            <a:xfrm>
              <a:off x="809915" y="3305141"/>
              <a:ext cx="1397736" cy="272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600" dirty="0">
                  <a:solidFill>
                    <a:srgbClr val="FF0000"/>
                  </a:solidFill>
                  <a:latin typeface="Calibri" panose="020F0502020204030204" pitchFamily="34" charset="0"/>
                </a:rPr>
                <a:t>single pixel </a:t>
              </a:r>
              <a:r>
                <a:rPr lang="it-IT" sz="1600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spectra</a:t>
              </a:r>
              <a:endParaRPr lang="it-IT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7565401" y="1104793"/>
            <a:ext cx="3887859" cy="6669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it-IT" sz="1867" b="1" dirty="0" err="1">
                <a:solidFill>
                  <a:srgbClr val="0000FF"/>
                </a:solidFill>
                <a:latin typeface="Calibri" panose="020F0502020204030204" pitchFamily="34" charset="0"/>
              </a:rPr>
              <a:t>Spectrum</a:t>
            </a:r>
            <a:r>
              <a:rPr lang="it-IT" sz="1867" b="1" dirty="0">
                <a:solidFill>
                  <a:srgbClr val="0000FF"/>
                </a:solidFill>
                <a:latin typeface="Calibri" panose="020F0502020204030204" pitchFamily="34" charset="0"/>
              </a:rPr>
              <a:t> of </a:t>
            </a:r>
            <a:r>
              <a:rPr lang="it-IT" sz="1867" b="1" dirty="0" err="1">
                <a:solidFill>
                  <a:srgbClr val="0000FF"/>
                </a:solidFill>
                <a:latin typeface="Calibri" panose="020F0502020204030204" pitchFamily="34" charset="0"/>
              </a:rPr>
              <a:t>one</a:t>
            </a:r>
            <a:r>
              <a:rPr lang="it-IT" sz="1867" b="1" dirty="0">
                <a:solidFill>
                  <a:srgbClr val="0000FF"/>
                </a:solidFill>
                <a:latin typeface="Calibri" panose="020F0502020204030204" pitchFamily="34" charset="0"/>
              </a:rPr>
              <a:t> pixel - 24000 </a:t>
            </a:r>
            <a:r>
              <a:rPr lang="it-IT" sz="1867" b="1" dirty="0" err="1">
                <a:solidFill>
                  <a:srgbClr val="0000FF"/>
                </a:solidFill>
                <a:latin typeface="Calibri" panose="020F0502020204030204" pitchFamily="34" charset="0"/>
              </a:rPr>
              <a:t>frames</a:t>
            </a:r>
            <a:endParaRPr lang="it-IT" sz="1867" b="1" dirty="0">
              <a:solidFill>
                <a:prstClr val="black"/>
              </a:solidFill>
              <a:latin typeface="Verdana" pitchFamily="34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it-IT" sz="1867" b="1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endParaRPr lang="it-IT" sz="1867" b="1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1060" y="5737907"/>
            <a:ext cx="9993313" cy="124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4-gaussian fit with free amplitudes (all sigma’s fixed at Pedestal sigma)</a:t>
            </a: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delta between centroids 3.11± 0.25 ADU, compatible with calibration (3 ADU)</a:t>
            </a: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amplitudes nicely follow Poisson (</a:t>
            </a:r>
            <a:r>
              <a:rPr lang="el-GR" sz="1867" dirty="0">
                <a:solidFill>
                  <a:prstClr val="black"/>
                </a:solidFill>
                <a:latin typeface="Verdana" pitchFamily="34" charset="0"/>
              </a:rPr>
              <a:t>λ</a:t>
            </a:r>
            <a:r>
              <a:rPr lang="en-US" sz="1867" dirty="0">
                <a:solidFill>
                  <a:prstClr val="black"/>
                </a:solidFill>
                <a:latin typeface="Verdana" pitchFamily="34" charset="0"/>
              </a:rPr>
              <a:t>=0.38)</a:t>
            </a:r>
          </a:p>
          <a:p>
            <a:pPr marL="380990" indent="-380990" defTabSz="121917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de-DE" sz="1867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75926" y="34937"/>
            <a:ext cx="9810383" cy="706439"/>
          </a:xfrm>
        </p:spPr>
        <p:txBody>
          <a:bodyPr/>
          <a:lstStyle/>
          <a:p>
            <a:r>
              <a:rPr lang="en-US" sz="2667" dirty="0"/>
              <a:t>First Diffraction Patterns at SCS 2/2</a:t>
            </a:r>
            <a:endParaRPr lang="de-DE" sz="2667" dirty="0"/>
          </a:p>
        </p:txBody>
      </p:sp>
      <p:pic>
        <p:nvPicPr>
          <p:cNvPr id="18" name="Picture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08" y="1589531"/>
            <a:ext cx="5135288" cy="393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83482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74" y="786353"/>
            <a:ext cx="4535594" cy="2890330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114119"/>
              </p:ext>
            </p:extLst>
          </p:nvPr>
        </p:nvGraphicFramePr>
        <p:xfrm>
          <a:off x="304801" y="3756397"/>
          <a:ext cx="4643967" cy="295030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06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86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330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30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 energy range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 keV – 6 keV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30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Pixel count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1024 × 1024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30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Pixel shape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hexagonal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30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Sensor pixel pitch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~204 µm × 236 µm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30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 area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21 cm × 21 cm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3304">
                <a:tc row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 photon range / pixel / pulse </a:t>
                      </a:r>
                      <a:r>
                        <a:rPr lang="en-US" sz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(*)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MiniSDD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× N -1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2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DEPFET</a:t>
                      </a:r>
                      <a:endParaRPr lang="de-DE" sz="1200" i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&gt;10</a:t>
                      </a:r>
                      <a:r>
                        <a:rPr lang="en-US" sz="1200" i="1" baseline="300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1200" i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3304">
                <a:tc row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Achievable noise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MiniSDD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60 e- r.m.s.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330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DEPFET</a:t>
                      </a:r>
                      <a:endParaRPr lang="de-DE" sz="1200" i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10 e- r.m.s.</a:t>
                      </a:r>
                      <a:endParaRPr lang="de-DE" sz="1200" i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330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 frame rate 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 MHz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330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Stored frames per X-ray train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330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/ peak  data rate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134/ 144 Gbit / s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330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power consumption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260 W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5328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Operating temperature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-20º C optimum, room T possible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5073815" y="820430"/>
            <a:ext cx="6705011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80990" indent="-380990">
              <a:buSzPct val="100000"/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 Megapixel camera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4.5 MHz peak frame rate</a:t>
            </a:r>
          </a:p>
          <a:p>
            <a:pPr marL="711182" indent="-355591">
              <a:buFont typeface="Wingdings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4 quadrants (512 x 512) </a:t>
            </a:r>
          </a:p>
          <a:p>
            <a:pPr marL="711182" indent="-355591">
              <a:buFont typeface="Wingdings" pitchFamily="2" charset="2"/>
              <a:buChar char="Ø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16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ladders (512 x 128)</a:t>
            </a:r>
          </a:p>
          <a:p>
            <a:pPr marL="711182" indent="-355591">
              <a:buFont typeface="Wingdings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32 monolithic sensors 128x256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1182" indent="-355591">
              <a:buFont typeface="Wingdings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256 Readout ASICs 64 x64</a:t>
            </a:r>
          </a:p>
          <a:p>
            <a:pPr marL="711182" indent="-355591">
              <a:buFont typeface="Wingdings" pitchFamily="2" charset="2"/>
              <a:buChar char="Ø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Sensors:</a:t>
            </a:r>
          </a:p>
          <a:p>
            <a:pPr marL="687900" indent="-304792">
              <a:buFont typeface="Wingdings" panose="05000000000000000000" pitchFamily="2" charset="2"/>
              <a:buChar char="Ø"/>
            </a:pP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MiniSDD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arrays 1</a:t>
            </a:r>
            <a:r>
              <a:rPr lang="en-GB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camera</a:t>
            </a:r>
          </a:p>
          <a:p>
            <a:pPr marL="687900" indent="-304792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DEPFET arrays 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camera</a:t>
            </a:r>
          </a:p>
          <a:p>
            <a:pPr marL="383108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37061">
              <a:buFont typeface="Wingdings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Readout concept</a:t>
            </a:r>
          </a:p>
          <a:p>
            <a:pPr marL="355591" indent="355591">
              <a:buFont typeface="Wingdings" pitchFamily="2" charset="2"/>
              <a:buChar char="Ø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Full parallel readout</a:t>
            </a:r>
          </a:p>
          <a:p>
            <a:pPr marL="355591" indent="355591">
              <a:buFont typeface="Wingdings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pixel analog to digital conversion</a:t>
            </a:r>
          </a:p>
          <a:p>
            <a:pPr marL="690016" indent="-311143">
              <a:buFont typeface="Wingdings" pitchFamily="2" charset="2"/>
              <a:buChar char="Ø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 pixel digital storage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(800 frames) with the possibility to overwrite non-valid frames (VETO)</a:t>
            </a:r>
          </a:p>
          <a:p>
            <a:pPr marL="355591" indent="355591">
              <a:buFont typeface="Wingdings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Output average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data rate: 134.4 Gbit/s</a:t>
            </a:r>
          </a:p>
          <a:p>
            <a:pPr marL="355591" indent="355591">
              <a:buFont typeface="Wingdings" pitchFamily="2" charset="2"/>
              <a:buChar char="Ø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Power cycling</a:t>
            </a:r>
          </a:p>
          <a:p>
            <a:pPr marL="800100" lvl="1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camera is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fully powered only during X-ray arrival</a:t>
            </a:r>
          </a:p>
          <a:p>
            <a:pPr marL="800100" lvl="1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total Power Dissipation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263 W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(250 µW per Pixel)</a:t>
            </a:r>
          </a:p>
          <a:p>
            <a:pPr marL="800100" lvl="1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Coolant Load in Vacuum 149 W (142 µW per Pixel)</a:t>
            </a:r>
          </a:p>
          <a:p>
            <a:pPr marL="355591" indent="355591">
              <a:buFont typeface="Wingdings" pitchFamily="2" charset="2"/>
              <a:buChar char="Ø"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75926" y="34937"/>
            <a:ext cx="9359500" cy="706439"/>
          </a:xfrm>
        </p:spPr>
        <p:txBody>
          <a:bodyPr/>
          <a:lstStyle/>
          <a:p>
            <a:r>
              <a:rPr lang="en-US" dirty="0"/>
              <a:t>DSSC Detector System Overview 1/2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8574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2408" y="808216"/>
            <a:ext cx="7286873" cy="1487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>
              <a:buFont typeface="Wingdings" panose="05000000000000000000" pitchFamily="2" charset="2"/>
              <a:buChar char="§"/>
            </a:pPr>
            <a:endParaRPr lang="en-US" sz="2133" dirty="0"/>
          </a:p>
          <a:p>
            <a:pPr algn="l"/>
            <a:endParaRPr lang="en-US" sz="2133" dirty="0"/>
          </a:p>
          <a:p>
            <a:pPr algn="l"/>
            <a:endParaRPr lang="en-US" sz="2400" dirty="0"/>
          </a:p>
          <a:p>
            <a:endParaRPr lang="en-US" sz="24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75926" y="34937"/>
            <a:ext cx="9359500" cy="706439"/>
          </a:xfrm>
        </p:spPr>
        <p:txBody>
          <a:bodyPr/>
          <a:lstStyle/>
          <a:p>
            <a:r>
              <a:rPr lang="en-US" dirty="0"/>
              <a:t>DSSC Detector System Overview 2/2</a:t>
            </a:r>
            <a:endParaRPr lang="de-D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917B068-95C6-4251-A2B7-79EC4E939B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0" b="50000"/>
          <a:stretch/>
        </p:blipFill>
        <p:spPr>
          <a:xfrm>
            <a:off x="8134675" y="962331"/>
            <a:ext cx="4038571" cy="27756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8AFFD89-C7A2-4FB3-AB5D-5E342BF9F6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20"/>
          <a:stretch/>
        </p:blipFill>
        <p:spPr>
          <a:xfrm>
            <a:off x="3902570" y="962331"/>
            <a:ext cx="4038571" cy="268486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1591954-3E3A-4682-B790-0371AA00287C}"/>
              </a:ext>
            </a:extLst>
          </p:cNvPr>
          <p:cNvGrpSpPr>
            <a:grpSpLocks noChangeAspect="1"/>
          </p:cNvGrpSpPr>
          <p:nvPr/>
        </p:nvGrpSpPr>
        <p:grpSpPr>
          <a:xfrm>
            <a:off x="275804" y="944374"/>
            <a:ext cx="3401877" cy="3060690"/>
            <a:chOff x="4541221" y="2206042"/>
            <a:chExt cx="3059109" cy="275229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F67578E-43DE-44CE-BD8D-5830216C2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1594" r="9664"/>
            <a:stretch/>
          </p:blipFill>
          <p:spPr>
            <a:xfrm>
              <a:off x="4541221" y="2206042"/>
              <a:ext cx="3059109" cy="2752299"/>
            </a:xfrm>
            <a:prstGeom prst="rect">
              <a:avLst/>
            </a:prstGeom>
            <a:ln>
              <a:noFill/>
            </a:ln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C5532AA-6F6C-4EA5-8EBD-A270D3F8FC77}"/>
                </a:ext>
              </a:extLst>
            </p:cNvPr>
            <p:cNvSpPr/>
            <p:nvPr/>
          </p:nvSpPr>
          <p:spPr>
            <a:xfrm>
              <a:off x="6070775" y="3582191"/>
              <a:ext cx="530050" cy="14010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rgbClr val="FF0000"/>
                  </a:solidFill>
                </a:rPr>
                <a:t>ladder</a:t>
              </a:r>
              <a:endParaRPr lang="de-DE" sz="1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FA02A48A-7736-40AC-8A78-5C9597746E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39"/>
          <a:stretch/>
        </p:blipFill>
        <p:spPr>
          <a:xfrm>
            <a:off x="4674337" y="4216156"/>
            <a:ext cx="3460338" cy="2278387"/>
          </a:xfrm>
          <a:prstGeom prst="snipRoundRect">
            <a:avLst>
              <a:gd name="adj1" fmla="val 0"/>
              <a:gd name="adj2" fmla="val 0"/>
            </a:avLst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215DB14-548F-4C8E-B634-2C575ED51E78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81"/>
          <a:stretch/>
        </p:blipFill>
        <p:spPr>
          <a:xfrm>
            <a:off x="106145" y="4226019"/>
            <a:ext cx="4317463" cy="22685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78FF2D-0FB5-4D02-AFB4-509F526EEC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949" y="3847547"/>
            <a:ext cx="2450022" cy="142680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089B9F1-62D2-4E9F-A362-699B8564D7A9}"/>
              </a:ext>
            </a:extLst>
          </p:cNvPr>
          <p:cNvSpPr/>
          <p:nvPr/>
        </p:nvSpPr>
        <p:spPr>
          <a:xfrm>
            <a:off x="8371679" y="5383950"/>
            <a:ext cx="37004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Wingdings" panose="05000000000000000000" pitchFamily="2" charset="2"/>
              <a:buChar char="§"/>
            </a:pPr>
            <a:r>
              <a:rPr lang="en-US" dirty="0"/>
              <a:t>Movable quadrants</a:t>
            </a:r>
          </a:p>
          <a:p>
            <a:pPr marL="179388" indent="-179388">
              <a:buFont typeface="Wingdings" panose="05000000000000000000" pitchFamily="2" charset="2"/>
              <a:buChar char="§"/>
            </a:pPr>
            <a:r>
              <a:rPr lang="en-US" dirty="0"/>
              <a:t>“service position’ in the pic</a:t>
            </a:r>
          </a:p>
          <a:p>
            <a:pPr marL="179388" indent="-179388">
              <a:buFont typeface="Wingdings" panose="05000000000000000000" pitchFamily="2" charset="2"/>
              <a:buChar char="§"/>
            </a:pPr>
            <a:r>
              <a:rPr lang="en-US" dirty="0"/>
              <a:t>Total active area ~ 505 cm</a:t>
            </a:r>
            <a:r>
              <a:rPr lang="en-US" baseline="30000" dirty="0"/>
              <a:t>2</a:t>
            </a:r>
            <a:endParaRPr lang="en-US" dirty="0"/>
          </a:p>
          <a:p>
            <a:pPr marL="179388" indent="-179388">
              <a:buFont typeface="Wingdings" panose="05000000000000000000" pitchFamily="2" charset="2"/>
              <a:buChar char="§"/>
            </a:pPr>
            <a:r>
              <a:rPr lang="en-US" dirty="0"/>
              <a:t>Minimum insensitive area ~15%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9742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458201"/>
            <a:ext cx="12062085" cy="3477875"/>
          </a:xfrm>
          <a:prstGeom prst="rect">
            <a:avLst/>
          </a:prstGeom>
          <a:solidFill>
            <a:srgbClr val="FFFFFF">
              <a:alpha val="56863"/>
            </a:srgbClr>
          </a:solidFill>
        </p:spPr>
        <p:txBody>
          <a:bodyPr wrap="square" rtlCol="0">
            <a:spAutoFit/>
          </a:bodyPr>
          <a:lstStyle/>
          <a:p>
            <a:pPr marL="309026" indent="-309026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Large area monolithic </a:t>
            </a:r>
            <a:r>
              <a:rPr lang="en-US" sz="2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Mini</a:t>
            </a: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Silicon Drift Detector </a:t>
            </a: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Arrays produced at the Semiconductor Laboratory of the Max Planck Society (MPI-HLL)</a:t>
            </a:r>
          </a:p>
          <a:p>
            <a:pPr marL="690016" indent="-38099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128 x 256 hexagonal pixels; hexagon side 136 µm; pixel pitches 204 x 236 µm </a:t>
            </a:r>
          </a:p>
          <a:p>
            <a:pPr marL="690016" indent="-38099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450 µm thickness</a:t>
            </a:r>
          </a:p>
          <a:p>
            <a:pPr marL="692133" indent="-391574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passive collecting anode</a:t>
            </a:r>
          </a:p>
          <a:p>
            <a:pPr marL="692133" indent="-391574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 </a:t>
            </a:r>
            <a:r>
              <a:rPr lang="en-US" sz="20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Alu</a:t>
            </a: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layer, Cu layer</a:t>
            </a:r>
          </a:p>
          <a:p>
            <a:pPr marL="692133" indent="-391574">
              <a:buFont typeface="Wingdings" panose="05000000000000000000" pitchFamily="2" charset="2"/>
              <a:buChar char="Ø"/>
            </a:pPr>
            <a:endParaRPr lang="en-US" sz="20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09026" indent="-309026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Every pixel is bumped to the input of one CSA on the readout ASIC</a:t>
            </a:r>
          </a:p>
          <a:p>
            <a:pPr marL="687900" indent="-383108">
              <a:buFont typeface="Wingdings" panose="05000000000000000000" pitchFamily="2" charset="2"/>
              <a:buChar char="Ø"/>
            </a:pPr>
            <a:r>
              <a:rPr lang="en-US" sz="2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system is linear</a:t>
            </a:r>
          </a:p>
          <a:p>
            <a:pPr marL="687900" indent="-383108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Energy range and dynamic range are given by the gain of the ASIC and the ADC resolution (8/9 bit)</a:t>
            </a:r>
          </a:p>
          <a:p>
            <a:pPr marL="687900" indent="-383108">
              <a:buFont typeface="Wingdings" panose="05000000000000000000" pitchFamily="2" charset="2"/>
              <a:buChar char="Ø"/>
            </a:pPr>
            <a:endParaRPr lang="en-US" sz="20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391478" y="0"/>
            <a:ext cx="9409045" cy="764704"/>
          </a:xfrm>
        </p:spPr>
        <p:txBody>
          <a:bodyPr/>
          <a:lstStyle/>
          <a:p>
            <a:r>
              <a:rPr lang="en-US" dirty="0" err="1"/>
              <a:t>MiniSDD</a:t>
            </a:r>
            <a:r>
              <a:rPr lang="en-US" dirty="0"/>
              <a:t> Sensor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9" t="3514" r="22479" b="3462"/>
          <a:stretch/>
        </p:blipFill>
        <p:spPr>
          <a:xfrm rot="16200000">
            <a:off x="1770385" y="-387778"/>
            <a:ext cx="2761651" cy="511416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705780" y="815532"/>
            <a:ext cx="1918601" cy="0"/>
          </a:xfrm>
          <a:prstGeom prst="straightConnector1">
            <a:avLst/>
          </a:prstGeom>
          <a:ln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7300" y="2024753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bg2">
                    <a:lumMod val="50000"/>
                  </a:schemeClr>
                </a:solidFill>
              </a:rPr>
              <a:t>3 cm</a:t>
            </a:r>
            <a:endParaRPr lang="de-DE" sz="2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78928" y="640329"/>
            <a:ext cx="1013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bg2">
                    <a:lumMod val="50000"/>
                  </a:schemeClr>
                </a:solidFill>
              </a:rPr>
              <a:t>6.2 cm</a:t>
            </a:r>
            <a:endParaRPr lang="de-DE" sz="2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856573" y="815532"/>
            <a:ext cx="1689991" cy="0"/>
          </a:xfrm>
          <a:prstGeom prst="straightConnector1">
            <a:avLst/>
          </a:prstGeom>
          <a:ln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97793" y="2806840"/>
            <a:ext cx="2295" cy="487680"/>
          </a:xfrm>
          <a:prstGeom prst="straightConnector1">
            <a:avLst/>
          </a:prstGeom>
          <a:ln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02564" y="1132521"/>
            <a:ext cx="0" cy="487680"/>
          </a:xfrm>
          <a:prstGeom prst="straightConnector1">
            <a:avLst/>
          </a:prstGeom>
          <a:ln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231068" y="2373382"/>
            <a:ext cx="14574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128 x 256 </a:t>
            </a:r>
          </a:p>
          <a:p>
            <a:r>
              <a:rPr lang="en-US" sz="2400" dirty="0">
                <a:solidFill>
                  <a:schemeClr val="bg1"/>
                </a:solidFill>
                <a:ea typeface="Verdana" panose="020B0604030504040204" pitchFamily="34" charset="0"/>
              </a:rPr>
              <a:t>pixels</a:t>
            </a: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282"/>
          <a:stretch/>
        </p:blipFill>
        <p:spPr>
          <a:xfrm>
            <a:off x="4918129" y="2722195"/>
            <a:ext cx="486067" cy="4456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502" y="788480"/>
            <a:ext cx="5709621" cy="2823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33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8AE43A-D650-48D1-9BAD-3096A45BB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80" y="836712"/>
            <a:ext cx="8858205" cy="34928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Format Readout ASIC</a:t>
            </a:r>
            <a:endParaRPr lang="de-DE" dirty="0"/>
          </a:p>
        </p:txBody>
      </p:sp>
      <p:sp>
        <p:nvSpPr>
          <p:cNvPr id="5" name="Textplatzhalter 2"/>
          <p:cNvSpPr txBox="1">
            <a:spLocks/>
          </p:cNvSpPr>
          <p:nvPr/>
        </p:nvSpPr>
        <p:spPr>
          <a:xfrm>
            <a:off x="3503712" y="4206385"/>
            <a:ext cx="9419882" cy="257561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26478" lvl="1" indent="-226478" algn="l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Gain and offset can be adjusted pixel-wise:</a:t>
            </a:r>
          </a:p>
          <a:p>
            <a:pPr marL="531271" lvl="1" indent="-304792" algn="l">
              <a:buFont typeface="Wingdings" panose="05000000000000000000" pitchFamily="2" charset="2"/>
              <a:buChar char="Ø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11 bits of coarse gain setting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for ph. energy and input range selection</a:t>
            </a:r>
          </a:p>
          <a:p>
            <a:pPr marL="531271" lvl="1" indent="-304792" algn="l">
              <a:buFont typeface="Wingdings" panose="05000000000000000000" pitchFamily="2" charset="2"/>
              <a:buChar char="Ø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6 bits of gain fine trimming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(nominal accuracy 2%)</a:t>
            </a:r>
          </a:p>
          <a:p>
            <a:pPr marL="531271" lvl="1" indent="-304792" algn="l">
              <a:buFont typeface="Wingdings" panose="05000000000000000000" pitchFamily="2" charset="2"/>
              <a:buChar char="Ø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4 bits for offset trimming (1.5 LSB range with 8% of granularity)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71" y="843686"/>
            <a:ext cx="2898088" cy="49236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927647" y="5981754"/>
                <a:ext cx="7308859" cy="696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𝑘𝑒𝑉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𝐴𝐷𝑈</m:t>
                          </m:r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∝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𝐶𝑆𝐴</m:t>
                          </m:r>
                        </m:sub>
                      </m:sSub>
                      <m:r>
                        <a:rPr lang="de-D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𝑉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𝐼</m:t>
                          </m:r>
                        </m:sub>
                      </m:sSub>
                      <m:r>
                        <a:rPr lang="de-D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𝐹𝐶𝐹</m:t>
                          </m:r>
                        </m:sub>
                      </m:sSub>
                      <m:r>
                        <a:rPr lang="de-DE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𝑓𝑖𝑙𝑡</m:t>
                              </m:r>
                            </m:sub>
                          </m:sSub>
                        </m:den>
                      </m:f>
                      <m:r>
                        <a:rPr lang="de-DE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&amp;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sub>
                          </m:sSub>
                        </m:den>
                      </m:f>
                      <m:r>
                        <a:rPr lang="de-D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𝑟𝑎𝑚𝑝</m:t>
                          </m:r>
                        </m:sub>
                      </m:sSub>
                      <m:r>
                        <a:rPr lang="de-DE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2∙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𝑐𝑙𝑜𝑐𝑘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647" y="5981754"/>
                <a:ext cx="7308859" cy="6963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>
            <a:extLst>
              <a:ext uri="{FF2B5EF4-FFF2-40B4-BE49-F238E27FC236}">
                <a16:creationId xmlns:a16="http://schemas.microsoft.com/office/drawing/2014/main" id="{5F6869C4-5E82-452F-B037-763492CC462E}"/>
              </a:ext>
            </a:extLst>
          </p:cNvPr>
          <p:cNvSpPr/>
          <p:nvPr/>
        </p:nvSpPr>
        <p:spPr>
          <a:xfrm rot="5400000" flipH="1">
            <a:off x="5350733" y="5173779"/>
            <a:ext cx="264951" cy="1722890"/>
          </a:xfrm>
          <a:prstGeom prst="rightBrac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233DA1E6-AF39-4708-9241-5786E07AEBA6}"/>
              </a:ext>
            </a:extLst>
          </p:cNvPr>
          <p:cNvSpPr/>
          <p:nvPr/>
        </p:nvSpPr>
        <p:spPr>
          <a:xfrm rot="5400000" flipH="1">
            <a:off x="7859503" y="5698956"/>
            <a:ext cx="262936" cy="674552"/>
          </a:xfrm>
          <a:prstGeom prst="rightBrac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E4A4D5-50F2-4F65-B327-7D1412D4B320}"/>
              </a:ext>
            </a:extLst>
          </p:cNvPr>
          <p:cNvSpPr txBox="1"/>
          <p:nvPr/>
        </p:nvSpPr>
        <p:spPr>
          <a:xfrm>
            <a:off x="3825395" y="5586664"/>
            <a:ext cx="3315625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Pixel-wise coarse gain parameters</a:t>
            </a:r>
            <a:endParaRPr lang="de-DE" sz="1400" dirty="0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DF0A67-9098-4FB1-B343-DFE94B997EE5}"/>
              </a:ext>
            </a:extLst>
          </p:cNvPr>
          <p:cNvSpPr txBox="1"/>
          <p:nvPr/>
        </p:nvSpPr>
        <p:spPr>
          <a:xfrm>
            <a:off x="6695925" y="5586664"/>
            <a:ext cx="2590092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8000"/>
                </a:solidFill>
              </a:rPr>
              <a:t>Pixel-wise fine gain trimming</a:t>
            </a:r>
            <a:endParaRPr lang="de-DE" sz="1400" dirty="0">
              <a:solidFill>
                <a:srgbClr val="008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CCD5AA-0119-4821-BE91-5BAB7B71BB40}"/>
              </a:ext>
            </a:extLst>
          </p:cNvPr>
          <p:cNvSpPr txBox="1"/>
          <p:nvPr/>
        </p:nvSpPr>
        <p:spPr>
          <a:xfrm>
            <a:off x="4511824" y="3245456"/>
            <a:ext cx="484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accent6"/>
                </a:solidFill>
              </a:rPr>
              <a:t>C</a:t>
            </a:r>
            <a:r>
              <a:rPr lang="en-US" sz="1400" b="1" i="1" baseline="-25000" dirty="0">
                <a:solidFill>
                  <a:schemeClr val="accent6"/>
                </a:solidFill>
              </a:rPr>
              <a:t>CSA</a:t>
            </a:r>
            <a:endParaRPr lang="de-DE" sz="1400" b="1" i="1" baseline="-25000" dirty="0">
              <a:solidFill>
                <a:schemeClr val="accent6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33D906-E18B-40E4-AA5B-692DCF2E0A8A}"/>
              </a:ext>
            </a:extLst>
          </p:cNvPr>
          <p:cNvSpPr txBox="1"/>
          <p:nvPr/>
        </p:nvSpPr>
        <p:spPr>
          <a:xfrm>
            <a:off x="4998375" y="3188243"/>
            <a:ext cx="484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accent6"/>
                </a:solidFill>
              </a:rPr>
              <a:t>R</a:t>
            </a:r>
            <a:r>
              <a:rPr lang="en-US" sz="1400" b="1" i="1" baseline="-25000" dirty="0">
                <a:solidFill>
                  <a:schemeClr val="accent6"/>
                </a:solidFill>
              </a:rPr>
              <a:t>V2I</a:t>
            </a:r>
            <a:endParaRPr lang="de-DE" sz="1400" b="1" i="1" baseline="-25000" dirty="0">
              <a:solidFill>
                <a:schemeClr val="accent6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FA815E-D8A3-4F28-A844-D936DC4497CC}"/>
              </a:ext>
            </a:extLst>
          </p:cNvPr>
          <p:cNvSpPr txBox="1"/>
          <p:nvPr/>
        </p:nvSpPr>
        <p:spPr>
          <a:xfrm>
            <a:off x="6330758" y="1634769"/>
            <a:ext cx="502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accent6"/>
                </a:solidFill>
              </a:rPr>
              <a:t>C</a:t>
            </a:r>
            <a:r>
              <a:rPr lang="en-US" sz="1400" b="1" i="1" baseline="-25000" dirty="0">
                <a:solidFill>
                  <a:schemeClr val="accent6"/>
                </a:solidFill>
              </a:rPr>
              <a:t>FCF</a:t>
            </a:r>
            <a:endParaRPr lang="de-DE" sz="1400" b="1" i="1" baseline="-25000" dirty="0">
              <a:solidFill>
                <a:schemeClr val="accent6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CEEF56-DCEC-44B9-93FB-68D16C5C1B46}"/>
              </a:ext>
            </a:extLst>
          </p:cNvPr>
          <p:cNvSpPr txBox="1"/>
          <p:nvPr/>
        </p:nvSpPr>
        <p:spPr>
          <a:xfrm>
            <a:off x="8832304" y="1804910"/>
            <a:ext cx="587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8000"/>
                </a:solidFill>
              </a:rPr>
              <a:t>I</a:t>
            </a:r>
            <a:r>
              <a:rPr lang="en-US" sz="1400" b="1" i="1" baseline="-25000" dirty="0">
                <a:solidFill>
                  <a:srgbClr val="008000"/>
                </a:solidFill>
              </a:rPr>
              <a:t>RAMP</a:t>
            </a:r>
            <a:endParaRPr lang="de-DE" sz="1400" b="1" i="1" baseline="-25000" dirty="0">
              <a:solidFill>
                <a:srgbClr val="00800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F70EACE-19F4-4B72-8FAD-66EDB9B5F191}"/>
              </a:ext>
            </a:extLst>
          </p:cNvPr>
          <p:cNvSpPr/>
          <p:nvPr/>
        </p:nvSpPr>
        <p:spPr>
          <a:xfrm>
            <a:off x="199905" y="5897693"/>
            <a:ext cx="28701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 nm CMOS Process with C4 bumps</a:t>
            </a:r>
          </a:p>
        </p:txBody>
      </p:sp>
    </p:spTree>
    <p:extLst>
      <p:ext uri="{BB962C8B-B14F-4D97-AF65-F5344CB8AC3E}">
        <p14:creationId xmlns:p14="http://schemas.microsoft.com/office/powerpoint/2010/main" val="194263843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926" y="34937"/>
            <a:ext cx="9616861" cy="706439"/>
          </a:xfrm>
        </p:spPr>
        <p:txBody>
          <a:bodyPr/>
          <a:lstStyle/>
          <a:p>
            <a:r>
              <a:rPr lang="en-US" dirty="0"/>
              <a:t>Fine Gain Trimming and Energy Range</a:t>
            </a:r>
            <a:endParaRPr lang="de-DE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4B84B7B-C8FC-4DB8-9CA4-92343B885F6A}"/>
              </a:ext>
            </a:extLst>
          </p:cNvPr>
          <p:cNvSpPr txBox="1"/>
          <p:nvPr/>
        </p:nvSpPr>
        <p:spPr>
          <a:xfrm>
            <a:off x="108963" y="780109"/>
            <a:ext cx="8184600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pixel-wise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coarse gain settings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make it possible</a:t>
            </a:r>
          </a:p>
          <a:p>
            <a:pPr marL="759865" indent="-38099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operate with photons of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different energies</a:t>
            </a:r>
          </a:p>
          <a:p>
            <a:pPr marL="759865" indent="-38099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define the input dynamic range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associating a defined number of photons to a single ADU</a:t>
            </a:r>
          </a:p>
          <a:p>
            <a:pPr marL="378875">
              <a:spcBef>
                <a:spcPts val="600"/>
              </a:spcBef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Pixel wise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fine-gain trimming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needed</a:t>
            </a:r>
          </a:p>
          <a:p>
            <a:pPr marL="759865" indent="-38099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To equalize the gain dispersion over the pixels of the matrix</a:t>
            </a:r>
          </a:p>
          <a:p>
            <a:pPr marL="759865" indent="-38099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have a precise association of number of photons and ADUs</a:t>
            </a:r>
          </a:p>
          <a:p>
            <a:pPr marL="378875">
              <a:spcBef>
                <a:spcPts val="600"/>
              </a:spcBef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Pixel-wise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offset trimming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needed to place the signal produced by one photon in the middle of one ADU (minimization of error count rate)</a:t>
            </a:r>
          </a:p>
          <a:p>
            <a:pPr>
              <a:spcBef>
                <a:spcPts val="600"/>
              </a:spcBef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overall gain settings are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overlapping and have a granularity &lt;1%</a:t>
            </a: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Possible to define precisely the gain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for any arbitrary energy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	      0.5 keV ≤ E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≤ 10 keV</a:t>
            </a: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 is possible to set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different gains in different regions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detector</a:t>
            </a: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D5844A5-276D-4905-9E64-3F714E4FA62D}"/>
              </a:ext>
            </a:extLst>
          </p:cNvPr>
          <p:cNvGrpSpPr/>
          <p:nvPr/>
        </p:nvGrpSpPr>
        <p:grpSpPr>
          <a:xfrm>
            <a:off x="8117141" y="900250"/>
            <a:ext cx="4086083" cy="5947811"/>
            <a:chOff x="8117141" y="900250"/>
            <a:chExt cx="4086083" cy="594781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AFBFE20-1EA0-4696-940E-7502403524A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17141" y="900250"/>
              <a:ext cx="2993727" cy="2872810"/>
              <a:chOff x="1578273" y="794805"/>
              <a:chExt cx="3647440" cy="3500120"/>
            </a:xfrm>
          </p:grpSpPr>
          <p:pic>
            <p:nvPicPr>
              <p:cNvPr id="703490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8273" y="794805"/>
                <a:ext cx="3647440" cy="3500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2301304" y="933288"/>
                <a:ext cx="1731719" cy="7124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552DFF"/>
                    </a:solidFill>
                  </a:rPr>
                  <a:t>Coarse gain </a:t>
                </a:r>
              </a:p>
              <a:p>
                <a:r>
                  <a:rPr lang="en-US" sz="1600" dirty="0">
                    <a:solidFill>
                      <a:srgbClr val="552DFF"/>
                    </a:solidFill>
                  </a:rPr>
                  <a:t>(C</a:t>
                </a:r>
                <a:r>
                  <a:rPr lang="en-US" sz="1600" baseline="-25000" dirty="0">
                    <a:solidFill>
                      <a:srgbClr val="552DFF"/>
                    </a:solidFill>
                  </a:rPr>
                  <a:t>CSA</a:t>
                </a:r>
                <a:r>
                  <a:rPr lang="en-US" sz="1600" dirty="0">
                    <a:solidFill>
                      <a:srgbClr val="552DFF"/>
                    </a:solidFill>
                  </a:rPr>
                  <a:t>, R</a:t>
                </a:r>
                <a:r>
                  <a:rPr lang="en-US" sz="1600" baseline="-25000" dirty="0">
                    <a:solidFill>
                      <a:srgbClr val="552DFF"/>
                    </a:solidFill>
                  </a:rPr>
                  <a:t>V2I</a:t>
                </a:r>
                <a:r>
                  <a:rPr lang="en-US" sz="1600" dirty="0">
                    <a:solidFill>
                      <a:srgbClr val="552DFF"/>
                    </a:solidFill>
                  </a:rPr>
                  <a:t>, C</a:t>
                </a:r>
                <a:r>
                  <a:rPr lang="en-US" sz="1600" baseline="-25000" dirty="0">
                    <a:solidFill>
                      <a:srgbClr val="552DFF"/>
                    </a:solidFill>
                  </a:rPr>
                  <a:t>FCF</a:t>
                </a:r>
                <a:r>
                  <a:rPr lang="en-US" sz="1600" dirty="0">
                    <a:solidFill>
                      <a:srgbClr val="552DFF"/>
                    </a:solidFill>
                  </a:rPr>
                  <a:t>)</a:t>
                </a:r>
                <a:endParaRPr lang="de-DE" sz="1600" dirty="0">
                  <a:solidFill>
                    <a:srgbClr val="552DFF"/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198542" y="3276601"/>
                <a:ext cx="99935" cy="59086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2194263" y="2544865"/>
                <a:ext cx="1354313" cy="1312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C</a:t>
                </a:r>
                <a:r>
                  <a:rPr lang="en-US" sz="1600" baseline="-25000" dirty="0">
                    <a:solidFill>
                      <a:srgbClr val="FF0000"/>
                    </a:solidFill>
                  </a:rPr>
                  <a:t>CSA</a:t>
                </a:r>
                <a:r>
                  <a:rPr lang="en-US" sz="1600" dirty="0">
                    <a:solidFill>
                      <a:srgbClr val="FF0000"/>
                    </a:solidFill>
                  </a:rPr>
                  <a:t>=60fF </a:t>
                </a:r>
              </a:p>
              <a:p>
                <a:r>
                  <a:rPr lang="en-US" sz="1600" dirty="0">
                    <a:solidFill>
                      <a:srgbClr val="FF0000"/>
                    </a:solidFill>
                  </a:rPr>
                  <a:t>R</a:t>
                </a:r>
                <a:r>
                  <a:rPr lang="en-US" sz="1600" baseline="-25000" dirty="0">
                    <a:solidFill>
                      <a:srgbClr val="FF0000"/>
                    </a:solidFill>
                  </a:rPr>
                  <a:t>V2I</a:t>
                </a:r>
                <a:r>
                  <a:rPr lang="en-US" sz="1600" dirty="0">
                    <a:solidFill>
                      <a:srgbClr val="FF0000"/>
                    </a:solidFill>
                  </a:rPr>
                  <a:t>=3.2 k</a:t>
                </a:r>
                <a:r>
                  <a:rPr lang="el-GR" sz="1600" dirty="0">
                    <a:solidFill>
                      <a:srgbClr val="FF0000"/>
                    </a:solidFill>
                  </a:rPr>
                  <a:t>Ω</a:t>
                </a:r>
              </a:p>
              <a:p>
                <a:endParaRPr lang="en-US" sz="1600" dirty="0">
                  <a:solidFill>
                    <a:srgbClr val="FF0000"/>
                  </a:solidFill>
                </a:endParaRPr>
              </a:p>
              <a:p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2778C041-101D-443A-B8F6-13B81C6185D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331270" y="4014463"/>
              <a:ext cx="3871954" cy="2833598"/>
              <a:chOff x="6610263" y="804672"/>
              <a:chExt cx="5028827" cy="3680228"/>
            </a:xfrm>
          </p:grpSpPr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10263" y="804672"/>
                <a:ext cx="3500120" cy="3500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4" name="Group 3"/>
              <p:cNvGrpSpPr/>
              <p:nvPr/>
            </p:nvGrpSpPr>
            <p:grpSpPr>
              <a:xfrm>
                <a:off x="7246994" y="2175934"/>
                <a:ext cx="2795692" cy="1553633"/>
                <a:chOff x="6289675" y="1631950"/>
                <a:chExt cx="2096769" cy="1165225"/>
              </a:xfrm>
              <a:solidFill>
                <a:schemeClr val="accent6"/>
              </a:solidFill>
            </p:grpSpPr>
            <p:sp>
              <p:nvSpPr>
                <p:cNvPr id="3" name="Oval 2"/>
                <p:cNvSpPr/>
                <p:nvPr/>
              </p:nvSpPr>
              <p:spPr>
                <a:xfrm>
                  <a:off x="6289675" y="2749550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6438900" y="2708275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6581775" y="2622550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6731000" y="2540000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6873875" y="2454275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7019925" y="2409825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7165975" y="2324100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7312025" y="2146300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7458075" y="2063750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7607300" y="2016125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7750175" y="1927225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899400" y="1847850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8042275" y="1717675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8191500" y="1673225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8340725" y="1631950"/>
                  <a:ext cx="45719" cy="47625"/>
                </a:xfrm>
                <a:prstGeom prst="ellipse">
                  <a:avLst/>
                </a:prstGeom>
                <a:grp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400"/>
                </a:p>
              </p:txBody>
            </p:sp>
          </p:grpSp>
          <p:cxnSp>
            <p:nvCxnSpPr>
              <p:cNvPr id="30" name="Straight Connector 29"/>
              <p:cNvCxnSpPr>
                <a:cxnSpLocks/>
              </p:cNvCxnSpPr>
              <p:nvPr/>
            </p:nvCxnSpPr>
            <p:spPr>
              <a:xfrm>
                <a:off x="6668658" y="3408220"/>
                <a:ext cx="4344102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9559052" y="3832167"/>
                <a:ext cx="2080038" cy="6527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333" dirty="0">
                    <a:solidFill>
                      <a:srgbClr val="FF0000"/>
                    </a:solidFill>
                  </a:rPr>
                  <a:t>1 </a:t>
                </a:r>
                <a:r>
                  <a:rPr lang="en-US" sz="1333" dirty="0" err="1">
                    <a:solidFill>
                      <a:srgbClr val="FF0000"/>
                    </a:solidFill>
                  </a:rPr>
                  <a:t>ph</a:t>
                </a:r>
                <a:r>
                  <a:rPr lang="en-US" sz="1333" dirty="0">
                    <a:solidFill>
                      <a:srgbClr val="FF0000"/>
                    </a:solidFill>
                  </a:rPr>
                  <a:t>/ADU @ 1 keV</a:t>
                </a:r>
              </a:p>
              <a:p>
                <a:r>
                  <a:rPr lang="en-US" sz="1333" dirty="0">
                    <a:solidFill>
                      <a:srgbClr val="FF0000"/>
                    </a:solidFill>
                  </a:rPr>
                  <a:t>2 </a:t>
                </a:r>
                <a:r>
                  <a:rPr lang="en-US" sz="1333" dirty="0" err="1">
                    <a:solidFill>
                      <a:srgbClr val="FF0000"/>
                    </a:solidFill>
                  </a:rPr>
                  <a:t>ph</a:t>
                </a:r>
                <a:r>
                  <a:rPr lang="en-US" sz="1333" dirty="0">
                    <a:solidFill>
                      <a:srgbClr val="FF0000"/>
                    </a:solidFill>
                  </a:rPr>
                  <a:t>/ADU @ 0.5 keV</a:t>
                </a:r>
                <a:endParaRPr lang="de-DE" sz="1333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7509165" y="2013528"/>
                <a:ext cx="1385455" cy="1754909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092443" y="899394"/>
                <a:ext cx="197234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008000"/>
                    </a:solidFill>
                  </a:rPr>
                  <a:t>64 fine gain settings for each coarse gain value</a:t>
                </a:r>
                <a:endParaRPr lang="de-DE" sz="1600" dirty="0">
                  <a:solidFill>
                    <a:srgbClr val="008000"/>
                  </a:solidFill>
                </a:endParaRPr>
              </a:p>
            </p:txBody>
          </p:sp>
        </p:grp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96150128-617B-476D-BE24-5B9A6A8AC406}"/>
                </a:ext>
              </a:extLst>
            </p:cNvPr>
            <p:cNvCxnSpPr>
              <a:cxnSpLocks/>
              <a:stCxn id="32" idx="0"/>
            </p:cNvCxnSpPr>
            <p:nvPr/>
          </p:nvCxnSpPr>
          <p:spPr>
            <a:xfrm flipV="1">
              <a:off x="11402460" y="6013648"/>
              <a:ext cx="0" cy="33184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664173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926" y="34937"/>
            <a:ext cx="9616861" cy="706439"/>
          </a:xfrm>
        </p:spPr>
        <p:txBody>
          <a:bodyPr/>
          <a:lstStyle/>
          <a:p>
            <a:r>
              <a:rPr lang="en-US" dirty="0"/>
              <a:t>Fine Gain Trimming and Energy Range</a:t>
            </a:r>
            <a:endParaRPr lang="de-DE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4B84B7B-C8FC-4DB8-9CA4-92343B885F6A}"/>
              </a:ext>
            </a:extLst>
          </p:cNvPr>
          <p:cNvSpPr txBox="1"/>
          <p:nvPr/>
        </p:nvSpPr>
        <p:spPr>
          <a:xfrm>
            <a:off x="108963" y="780109"/>
            <a:ext cx="8184600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pixel-wise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coarse gain settings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make it possible</a:t>
            </a:r>
          </a:p>
          <a:p>
            <a:pPr marL="759865" indent="-38099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operate with photons of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different energies</a:t>
            </a:r>
          </a:p>
          <a:p>
            <a:pPr marL="759865" indent="-38099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define the input dynamic range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associating a defined number of photons to a single ADU</a:t>
            </a:r>
          </a:p>
          <a:p>
            <a:pPr marL="378875">
              <a:spcBef>
                <a:spcPts val="600"/>
              </a:spcBef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Pixel wise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fine-gain trimming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needed</a:t>
            </a:r>
          </a:p>
          <a:p>
            <a:pPr marL="759865" indent="-38099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equalize the gain dispersion over the pixels of the matrix</a:t>
            </a:r>
          </a:p>
          <a:p>
            <a:pPr marL="759865" indent="-38099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have a precise association of number of photons and ADUs</a:t>
            </a:r>
          </a:p>
          <a:p>
            <a:pPr marL="378875">
              <a:spcBef>
                <a:spcPts val="600"/>
              </a:spcBef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Pixel-wise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offset trimming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needed to place the signal produced by one photon in the middle of one ADU (minimization of error count rate)</a:t>
            </a:r>
          </a:p>
          <a:p>
            <a:pPr>
              <a:spcBef>
                <a:spcPts val="600"/>
              </a:spcBef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overall gain settings are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overlapping and have a granularity &lt;1%</a:t>
            </a: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Possible to define precisely the gain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for any arbitrary energy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	      0.5 keV ≤ E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≤ 10 keV</a:t>
            </a: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 is possible to set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different gains in different regions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detector</a:t>
            </a:r>
          </a:p>
          <a:p>
            <a:pPr marL="380990" indent="-38099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6" descr="Q1">
            <a:extLst>
              <a:ext uri="{FF2B5EF4-FFF2-40B4-BE49-F238E27FC236}">
                <a16:creationId xmlns:a16="http://schemas.microsoft.com/office/drawing/2014/main" id="{7A4F41DE-DC86-49F0-B377-D6EFE5F8A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49" y="1741703"/>
            <a:ext cx="1909511" cy="192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 descr="Q1">
            <a:extLst>
              <a:ext uri="{FF2B5EF4-FFF2-40B4-BE49-F238E27FC236}">
                <a16:creationId xmlns:a16="http://schemas.microsoft.com/office/drawing/2014/main" id="{2BEB86EC-E281-41E0-BA5D-6BF4511ED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5759" y="1741703"/>
            <a:ext cx="1909511" cy="192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Q1">
            <a:extLst>
              <a:ext uri="{FF2B5EF4-FFF2-40B4-BE49-F238E27FC236}">
                <a16:creationId xmlns:a16="http://schemas.microsoft.com/office/drawing/2014/main" id="{3E4ED711-B0B6-4709-A434-A6871C241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47" y="3668731"/>
            <a:ext cx="1909511" cy="192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Q1">
            <a:extLst>
              <a:ext uri="{FF2B5EF4-FFF2-40B4-BE49-F238E27FC236}">
                <a16:creationId xmlns:a16="http://schemas.microsoft.com/office/drawing/2014/main" id="{ACA4A127-0D8F-4751-86D2-A0A17ABED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5759" y="3668731"/>
            <a:ext cx="1909511" cy="192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7A24EA5C-6837-4E16-88C1-0DA575EBF4C4}"/>
              </a:ext>
            </a:extLst>
          </p:cNvPr>
          <p:cNvSpPr/>
          <p:nvPr/>
        </p:nvSpPr>
        <p:spPr>
          <a:xfrm>
            <a:off x="8481759" y="2144730"/>
            <a:ext cx="3048000" cy="3048000"/>
          </a:xfrm>
          <a:prstGeom prst="ellipse">
            <a:avLst/>
          </a:prstGeom>
          <a:solidFill>
            <a:schemeClr val="accent6">
              <a:lumMod val="60000"/>
              <a:lumOff val="40000"/>
              <a:alpha val="34902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AAD3DD9-16EF-499A-BCEE-A7DDC978AB41}"/>
              </a:ext>
            </a:extLst>
          </p:cNvPr>
          <p:cNvSpPr/>
          <p:nvPr/>
        </p:nvSpPr>
        <p:spPr>
          <a:xfrm>
            <a:off x="9274239" y="2937210"/>
            <a:ext cx="1463040" cy="1463040"/>
          </a:xfrm>
          <a:prstGeom prst="ellipse">
            <a:avLst/>
          </a:prstGeom>
          <a:solidFill>
            <a:srgbClr val="FF388C">
              <a:alpha val="3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</a:t>
            </a:r>
            <a:r>
              <a:rPr lang="en-US" sz="1333" b="1" dirty="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</a:t>
            </a:r>
            <a:r>
              <a:rPr lang="en-US" sz="1333" b="1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/ ADU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en-US" sz="1333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1280 </a:t>
            </a:r>
            <a:r>
              <a:rPr lang="en-US" sz="1333" b="1" dirty="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</a:t>
            </a:r>
            <a:endParaRPr lang="de-DE" sz="1333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0894E80-9F02-453D-A70D-ADD2509A3B22}"/>
              </a:ext>
            </a:extLst>
          </p:cNvPr>
          <p:cNvSpPr txBox="1"/>
          <p:nvPr/>
        </p:nvSpPr>
        <p:spPr>
          <a:xfrm>
            <a:off x="9420433" y="4380263"/>
            <a:ext cx="1197764" cy="70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3 </a:t>
            </a:r>
            <a:r>
              <a:rPr lang="en-US" sz="1333" b="1" dirty="0" err="1">
                <a:solidFill>
                  <a:prstClr val="white"/>
                </a:solidFill>
                <a:latin typeface="Verdana" pitchFamily="34" charset="0"/>
              </a:rPr>
              <a:t>ph</a:t>
            </a: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 /ADU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en-US" sz="1333" b="1" dirty="0">
              <a:solidFill>
                <a:prstClr val="white"/>
              </a:solidFill>
              <a:latin typeface="Verdana" pitchFamily="34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768 </a:t>
            </a:r>
            <a:r>
              <a:rPr lang="en-US" sz="1333" b="1" dirty="0" err="1">
                <a:solidFill>
                  <a:prstClr val="white"/>
                </a:solidFill>
                <a:latin typeface="Verdana" pitchFamily="34" charset="0"/>
              </a:rPr>
              <a:t>ph</a:t>
            </a:r>
            <a:endParaRPr lang="de-DE" sz="1333" b="1" dirty="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9D11FDF-40EA-46A0-8B21-75EA416E5DBD}"/>
              </a:ext>
            </a:extLst>
          </p:cNvPr>
          <p:cNvSpPr txBox="1"/>
          <p:nvPr/>
        </p:nvSpPr>
        <p:spPr>
          <a:xfrm>
            <a:off x="8120361" y="4857094"/>
            <a:ext cx="1197764" cy="70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1 </a:t>
            </a:r>
            <a:r>
              <a:rPr lang="en-US" sz="1333" b="1" dirty="0" err="1">
                <a:solidFill>
                  <a:prstClr val="white"/>
                </a:solidFill>
                <a:latin typeface="Verdana" pitchFamily="34" charset="0"/>
              </a:rPr>
              <a:t>ph</a:t>
            </a: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 /ADU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en-US" sz="1333" b="1" dirty="0">
              <a:solidFill>
                <a:prstClr val="white"/>
              </a:solidFill>
              <a:latin typeface="Verdana" pitchFamily="34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256 </a:t>
            </a:r>
            <a:r>
              <a:rPr lang="en-US" sz="1333" b="1" dirty="0" err="1">
                <a:solidFill>
                  <a:prstClr val="white"/>
                </a:solidFill>
                <a:latin typeface="Verdana" pitchFamily="34" charset="0"/>
              </a:rPr>
              <a:t>ph</a:t>
            </a:r>
            <a:endParaRPr lang="de-DE" sz="1333" b="1" dirty="0">
              <a:solidFill>
                <a:prstClr val="white"/>
              </a:solidFill>
              <a:latin typeface="Verdana" pitchFamily="34" charset="0"/>
            </a:endParaRPr>
          </a:p>
        </p:txBody>
      </p:sp>
      <p:pic>
        <p:nvPicPr>
          <p:cNvPr id="44" name="Picture 6" descr="Q1">
            <a:extLst>
              <a:ext uri="{FF2B5EF4-FFF2-40B4-BE49-F238E27FC236}">
                <a16:creationId xmlns:a16="http://schemas.microsoft.com/office/drawing/2014/main" id="{7A930E2F-DD4D-4B34-B747-A74AD7C9B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803" y="1741703"/>
            <a:ext cx="1909511" cy="192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6" descr="Q1">
            <a:extLst>
              <a:ext uri="{FF2B5EF4-FFF2-40B4-BE49-F238E27FC236}">
                <a16:creationId xmlns:a16="http://schemas.microsoft.com/office/drawing/2014/main" id="{925AE75F-F83E-4B31-BF3E-7F46095E1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9314" y="1741703"/>
            <a:ext cx="1909511" cy="192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6" descr="Q1">
            <a:extLst>
              <a:ext uri="{FF2B5EF4-FFF2-40B4-BE49-F238E27FC236}">
                <a16:creationId xmlns:a16="http://schemas.microsoft.com/office/drawing/2014/main" id="{C2A8BF19-0255-42E2-BA0E-864DAF7CA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802" y="3668731"/>
            <a:ext cx="1909511" cy="192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Q1">
            <a:extLst>
              <a:ext uri="{FF2B5EF4-FFF2-40B4-BE49-F238E27FC236}">
                <a16:creationId xmlns:a16="http://schemas.microsoft.com/office/drawing/2014/main" id="{6215F1D6-E164-44AA-B8AF-3738AD232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9314" y="3668731"/>
            <a:ext cx="1909511" cy="192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B7628754-019D-45B2-B492-115B3953E533}"/>
              </a:ext>
            </a:extLst>
          </p:cNvPr>
          <p:cNvSpPr/>
          <p:nvPr/>
        </p:nvSpPr>
        <p:spPr>
          <a:xfrm rot="16200000">
            <a:off x="9963363" y="3003386"/>
            <a:ext cx="882923" cy="3048000"/>
          </a:xfrm>
          <a:prstGeom prst="ellipse">
            <a:avLst/>
          </a:prstGeom>
          <a:solidFill>
            <a:schemeClr val="accent6">
              <a:lumMod val="60000"/>
              <a:lumOff val="40000"/>
              <a:alpha val="34902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186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F3AA339-2880-40E2-BFE0-751E51D1B3CC}"/>
              </a:ext>
            </a:extLst>
          </p:cNvPr>
          <p:cNvSpPr/>
          <p:nvPr/>
        </p:nvSpPr>
        <p:spPr>
          <a:xfrm>
            <a:off x="8333036" y="1894134"/>
            <a:ext cx="1463040" cy="1463040"/>
          </a:xfrm>
          <a:prstGeom prst="ellipse">
            <a:avLst/>
          </a:prstGeom>
          <a:solidFill>
            <a:srgbClr val="FF388C">
              <a:alpha val="3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</a:t>
            </a:r>
            <a:r>
              <a:rPr lang="en-US" sz="1333" b="1" dirty="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</a:t>
            </a:r>
            <a:r>
              <a:rPr lang="en-US" sz="1333" b="1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/ ADU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en-US" sz="1333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1280 </a:t>
            </a:r>
            <a:r>
              <a:rPr lang="en-US" sz="1333" b="1" dirty="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</a:t>
            </a:r>
            <a:endParaRPr lang="de-DE" sz="1333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DA7CB90-7EAE-41EB-9378-ED820CF9AE3E}"/>
              </a:ext>
            </a:extLst>
          </p:cNvPr>
          <p:cNvSpPr txBox="1"/>
          <p:nvPr/>
        </p:nvSpPr>
        <p:spPr>
          <a:xfrm>
            <a:off x="9805943" y="4203337"/>
            <a:ext cx="1197764" cy="70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3 </a:t>
            </a:r>
            <a:r>
              <a:rPr lang="en-US" sz="1333" b="1" dirty="0" err="1">
                <a:solidFill>
                  <a:prstClr val="white"/>
                </a:solidFill>
                <a:latin typeface="Verdana" pitchFamily="34" charset="0"/>
              </a:rPr>
              <a:t>ph</a:t>
            </a: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 /ADU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en-US" sz="1333" b="1" dirty="0">
              <a:solidFill>
                <a:prstClr val="white"/>
              </a:solidFill>
              <a:latin typeface="Verdana" pitchFamily="34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768 </a:t>
            </a:r>
            <a:r>
              <a:rPr lang="en-US" sz="1333" b="1" dirty="0" err="1">
                <a:solidFill>
                  <a:prstClr val="white"/>
                </a:solidFill>
                <a:latin typeface="Verdana" pitchFamily="34" charset="0"/>
              </a:rPr>
              <a:t>ph</a:t>
            </a:r>
            <a:endParaRPr lang="de-DE" sz="1333" b="1" dirty="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1800B4E-8D06-404B-9FAB-1F63290682AF}"/>
              </a:ext>
            </a:extLst>
          </p:cNvPr>
          <p:cNvSpPr txBox="1"/>
          <p:nvPr/>
        </p:nvSpPr>
        <p:spPr>
          <a:xfrm>
            <a:off x="8133915" y="4857094"/>
            <a:ext cx="1197764" cy="70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1 </a:t>
            </a:r>
            <a:r>
              <a:rPr lang="en-US" sz="1333" b="1" dirty="0" err="1">
                <a:solidFill>
                  <a:prstClr val="white"/>
                </a:solidFill>
                <a:latin typeface="Verdana" pitchFamily="34" charset="0"/>
              </a:rPr>
              <a:t>ph</a:t>
            </a: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 /ADU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en-US" sz="1333" b="1" dirty="0">
              <a:solidFill>
                <a:prstClr val="white"/>
              </a:solidFill>
              <a:latin typeface="Verdana" pitchFamily="34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333" b="1" dirty="0">
                <a:solidFill>
                  <a:prstClr val="white"/>
                </a:solidFill>
                <a:latin typeface="Verdana" pitchFamily="34" charset="0"/>
              </a:rPr>
              <a:t>256 </a:t>
            </a:r>
            <a:r>
              <a:rPr lang="en-US" sz="1333" b="1" dirty="0" err="1">
                <a:solidFill>
                  <a:prstClr val="white"/>
                </a:solidFill>
                <a:latin typeface="Verdana" pitchFamily="34" charset="0"/>
              </a:rPr>
              <a:t>ph</a:t>
            </a:r>
            <a:endParaRPr lang="de-DE" sz="1333" b="1" dirty="0">
              <a:solidFill>
                <a:prstClr val="white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3833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/>
      <p:bldP spid="49" grpId="0" animBg="1"/>
      <p:bldP spid="51" grpId="0" animBg="1"/>
      <p:bldP spid="52" grpId="0"/>
      <p:bldP spid="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53075" y="4110865"/>
            <a:ext cx="698883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Failure Rate: 3 ASICs out of 256 are concerned (&lt; 2 %)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Camera calibration @XFEL with pulsed X-ray source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PulXar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Average gain ~400 eV/ADU (un-trimmed) and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ENC ~58 e- @ 4.5 MHz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Good uniformity for the 16 ladders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56" y="1207413"/>
            <a:ext cx="5039904" cy="4145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DSSC 1 Megapixel Camera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l="11594" r="9664"/>
          <a:stretch/>
        </p:blipFill>
        <p:spPr>
          <a:xfrm>
            <a:off x="223168" y="5320475"/>
            <a:ext cx="1359627" cy="1223265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631504" y="5449200"/>
            <a:ext cx="3286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0" hangingPunct="0">
              <a:buClr>
                <a:srgbClr val="009999"/>
              </a:buClr>
              <a:buFont typeface="Wingdings" charset="0"/>
              <a:buNone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Dark-Image Test</a:t>
            </a:r>
          </a:p>
          <a:p>
            <a:pPr marL="380990" indent="-380990" eaLnBrk="0" hangingPunct="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w/o active Cooling at RT</a:t>
            </a:r>
          </a:p>
          <a:p>
            <a:pPr marL="380990" indent="-380990" eaLnBrk="0" hangingPunct="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default Gain/Offset Settings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8EA9B3F-A612-45F0-AAD2-83A692F4669E}"/>
              </a:ext>
            </a:extLst>
          </p:cNvPr>
          <p:cNvGrpSpPr>
            <a:grpSpLocks noChangeAspect="1"/>
          </p:cNvGrpSpPr>
          <p:nvPr/>
        </p:nvGrpSpPr>
        <p:grpSpPr>
          <a:xfrm>
            <a:off x="5264025" y="741376"/>
            <a:ext cx="3858983" cy="3312785"/>
            <a:chOff x="6096000" y="2367352"/>
            <a:chExt cx="3152232" cy="270606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A873661-D12D-4182-B1CC-385725498BFD}"/>
                </a:ext>
              </a:extLst>
            </p:cNvPr>
            <p:cNvGrpSpPr/>
            <p:nvPr/>
          </p:nvGrpSpPr>
          <p:grpSpPr>
            <a:xfrm>
              <a:off x="6096000" y="2367352"/>
              <a:ext cx="3152232" cy="2706066"/>
              <a:chOff x="158525" y="3763776"/>
              <a:chExt cx="3152232" cy="2706066"/>
            </a:xfrm>
          </p:grpSpPr>
          <p:pic>
            <p:nvPicPr>
              <p:cNvPr id="10" name="Picture 4">
                <a:extLst>
                  <a:ext uri="{FF2B5EF4-FFF2-40B4-BE49-F238E27FC236}">
                    <a16:creationId xmlns:a16="http://schemas.microsoft.com/office/drawing/2014/main" id="{888726AA-235E-4B03-A70F-24517B8851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525" y="3763776"/>
                <a:ext cx="2880000" cy="216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5912115-C131-4602-9522-4513293B3F75}"/>
                  </a:ext>
                </a:extLst>
              </p:cNvPr>
              <p:cNvSpPr/>
              <p:nvPr/>
            </p:nvSpPr>
            <p:spPr>
              <a:xfrm>
                <a:off x="570422" y="5885067"/>
                <a:ext cx="274033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average: 382.9 ± 3.6 (1.0%)</a:t>
                </a:r>
              </a:p>
              <a:p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 σ: 17.3 (4.5%)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E4CC3E4-F2C2-4FEB-BBA2-868B389356FB}"/>
                </a:ext>
              </a:extLst>
            </p:cNvPr>
            <p:cNvSpPr txBox="1"/>
            <p:nvPr/>
          </p:nvSpPr>
          <p:spPr>
            <a:xfrm>
              <a:off x="6541367" y="2606148"/>
              <a:ext cx="6415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Gain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37E36E-836A-4D33-B8B6-8727C4944CDD}"/>
              </a:ext>
            </a:extLst>
          </p:cNvPr>
          <p:cNvGrpSpPr>
            <a:grpSpLocks noChangeAspect="1"/>
          </p:cNvGrpSpPr>
          <p:nvPr/>
        </p:nvGrpSpPr>
        <p:grpSpPr>
          <a:xfrm>
            <a:off x="8618761" y="744543"/>
            <a:ext cx="3788751" cy="3372207"/>
            <a:chOff x="9126650" y="2362614"/>
            <a:chExt cx="3053702" cy="271797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36B1AE1-711D-4981-9B83-7973847A1449}"/>
                </a:ext>
              </a:extLst>
            </p:cNvPr>
            <p:cNvGrpSpPr/>
            <p:nvPr/>
          </p:nvGrpSpPr>
          <p:grpSpPr>
            <a:xfrm>
              <a:off x="9126650" y="2362614"/>
              <a:ext cx="3053702" cy="2717970"/>
              <a:chOff x="2920143" y="3763777"/>
              <a:chExt cx="3053702" cy="2717970"/>
            </a:xfrm>
          </p:grpSpPr>
          <p:pic>
            <p:nvPicPr>
              <p:cNvPr id="13" name="Picture 5">
                <a:extLst>
                  <a:ext uri="{FF2B5EF4-FFF2-40B4-BE49-F238E27FC236}">
                    <a16:creationId xmlns:a16="http://schemas.microsoft.com/office/drawing/2014/main" id="{71B10EC3-2D5C-490B-AD49-DEB6B707B1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0143" y="3763777"/>
                <a:ext cx="2880000" cy="216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F4D4B35-BD2F-4C2E-892A-B6EB4C94889D}"/>
                  </a:ext>
                </a:extLst>
              </p:cNvPr>
              <p:cNvSpPr/>
              <p:nvPr/>
            </p:nvSpPr>
            <p:spPr>
              <a:xfrm>
                <a:off x="3233510" y="5896972"/>
                <a:ext cx="274033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average: 57.6 ± 2.5 (4.4%)</a:t>
                </a:r>
              </a:p>
              <a:p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 σ: 16.1 (27.9%) 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185EC8E-D4E6-427C-90C3-E7F9C5E23AE9}"/>
                </a:ext>
              </a:extLst>
            </p:cNvPr>
            <p:cNvSpPr txBox="1"/>
            <p:nvPr/>
          </p:nvSpPr>
          <p:spPr>
            <a:xfrm>
              <a:off x="10421324" y="2508631"/>
              <a:ext cx="6158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511712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Larissa-Design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2478</Words>
  <Application>Microsoft Office PowerPoint</Application>
  <PresentationFormat>Widescreen</PresentationFormat>
  <Paragraphs>389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ＭＳ Ｐゴシック</vt:lpstr>
      <vt:lpstr>Arial</vt:lpstr>
      <vt:lpstr>Calibri</vt:lpstr>
      <vt:lpstr>Cambria Math</vt:lpstr>
      <vt:lpstr>Symbol</vt:lpstr>
      <vt:lpstr>Times New Roman</vt:lpstr>
      <vt:lpstr>Verdana</vt:lpstr>
      <vt:lpstr>Wingdings</vt:lpstr>
      <vt:lpstr>Wingdings 3</vt:lpstr>
      <vt:lpstr>Larissa-Design</vt:lpstr>
      <vt:lpstr>PowerPoint Presentation</vt:lpstr>
      <vt:lpstr>PowerPoint Presentation</vt:lpstr>
      <vt:lpstr>DSSC Detector System Overview 1/2</vt:lpstr>
      <vt:lpstr>DSSC Detector System Overview 2/2</vt:lpstr>
      <vt:lpstr>MiniSDD Sensor</vt:lpstr>
      <vt:lpstr>Full Format Readout ASIC</vt:lpstr>
      <vt:lpstr>Fine Gain Trimming and Energy Range</vt:lpstr>
      <vt:lpstr>Fine Gain Trimming and Energy Range</vt:lpstr>
      <vt:lpstr>DSSC 1 Megapixel Camera</vt:lpstr>
      <vt:lpstr>Commissioning &amp; Users’ Experiments</vt:lpstr>
      <vt:lpstr>PowerPoint Presentation</vt:lpstr>
      <vt:lpstr>DEPFET sensors</vt:lpstr>
      <vt:lpstr>DEPFET-ladder prototype: linear range</vt:lpstr>
      <vt:lpstr>DEPFET-ladder prototype: linear range</vt:lpstr>
      <vt:lpstr>DEPFET-ladder prototype: NL curve</vt:lpstr>
      <vt:lpstr>DEPFET-ladder prototype: beamline tests</vt:lpstr>
      <vt:lpstr>Summary &amp; Conclusions</vt:lpstr>
      <vt:lpstr>PowerPoint Presentation</vt:lpstr>
      <vt:lpstr>Camera Performance: Power Consumption</vt:lpstr>
      <vt:lpstr>Gain Settings &amp; Input Dynamic Range</vt:lpstr>
      <vt:lpstr>First Diffraction Patterns at SCS 2/2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Maffessanti, Stefano</dc:creator>
  <cp:lastModifiedBy>Porro, Matteo</cp:lastModifiedBy>
  <cp:revision>285</cp:revision>
  <dcterms:created xsi:type="dcterms:W3CDTF">2022-05-16T08:27:29Z</dcterms:created>
  <dcterms:modified xsi:type="dcterms:W3CDTF">2022-06-27T21:19:06Z</dcterms:modified>
</cp:coreProperties>
</file>