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8" r:id="rId3"/>
    <p:sldId id="266" r:id="rId4"/>
    <p:sldId id="264" r:id="rId5"/>
    <p:sldId id="295" r:id="rId6"/>
    <p:sldId id="269" r:id="rId7"/>
    <p:sldId id="292" r:id="rId8"/>
    <p:sldId id="293" r:id="rId9"/>
    <p:sldId id="288" r:id="rId10"/>
    <p:sldId id="294" r:id="rId11"/>
    <p:sldId id="281" r:id="rId12"/>
    <p:sldId id="274" r:id="rId13"/>
    <p:sldId id="276" r:id="rId14"/>
    <p:sldId id="277" r:id="rId15"/>
    <p:sldId id="285" r:id="rId16"/>
    <p:sldId id="296" r:id="rId17"/>
    <p:sldId id="289" r:id="rId18"/>
  </p:sldIdLst>
  <p:sldSz cx="12192000" cy="6858000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FAADC"/>
    <a:srgbClr val="FF00FF"/>
    <a:srgbClr val="FFC000"/>
    <a:srgbClr val="00FF00"/>
    <a:srgbClr val="261D44"/>
    <a:srgbClr val="66FFFF"/>
    <a:srgbClr val="D0CECE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860D8-04BB-468B-A47B-970CC8DE6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3C7CBE-F38C-45C0-A0B6-8FFF7235D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12EE6-DB14-46AE-A282-39E8938DD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1B2DA-AA90-4368-93E3-3CB0B15C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8F472-892D-43A5-B1FD-BC5364C63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3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73AAD-49BC-4F48-A5F5-52CCE8151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327A3-18D1-4260-94FC-F5BE60628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D5BF8-3DA2-429E-A6AE-57619C33C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CE6DD-8960-4659-BB34-048ECA772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6A0E7-9450-4D54-8FEA-149A4023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9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DA39AF-C372-4B70-9789-D187D1C8F6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18E58-2033-4861-A889-6B3A7E448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D0E32-070F-4D3C-8FDC-EEA1D2386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38AB5-F526-4B03-9E23-A9E68EF7B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8D6AD-75B8-4F66-B176-BF04EB660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1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64FE2-20D8-42F9-84F0-320D809C2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39AEA-18BA-4413-8558-31C560410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FCA13-7642-46BB-9B52-6CD81D080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515BA-B2D8-4762-8EBB-D7FE73D8F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199D6-D049-4915-A18D-6D221FDB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3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73F84-363F-4B37-ACF9-52A818D68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E6175-B048-4CED-92DF-09D2BEDF3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0911A-9754-4189-BBA1-44EC9D0E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2F473-5429-49DC-A2A6-B1BEDF665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47732-B691-4B7F-AA66-BD4C83DC8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23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8A883-A256-4827-B516-620CCDD83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4ABC3-6DCA-425F-8C0C-C5816FCCC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DCE2C9-15C0-4CB4-AC78-0EF8C08D5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92EA9-CCE6-4B78-B2F7-4EE5CC11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4AB91-E919-4C08-A004-6168910A3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13BD7-6C1F-4C13-A655-EBA9628E9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45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336C5-2ECC-43BE-9169-F7C129195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38565-AD5F-406B-828E-18AA465EB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D7C8F-6FB6-4408-8C33-14F37DAA4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D6315C-4B55-4F8A-B5CD-CD3B36E422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A35B51-581E-4152-959C-CF345C31CF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6FDA1D-D133-4081-87F1-602235D5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957C1E-93EB-4EE8-B082-F65858B20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6577C3-7A58-414A-90B7-E7A582C44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7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C3B36-10D5-4895-A0B1-1D1DEF4F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E50F7-AE88-438D-A578-841D05F73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A024F-DB7D-4051-B79D-0EB4D1EF3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E23BA-604F-472C-B91C-371E2B897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3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CF8BAB-3438-41ED-84EE-DE3B8F20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3C7A1-4EBB-4473-8367-EE9E5D893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6FF5C-4202-4E03-AF4A-0F41ED816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8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CF093-7DB4-4050-97F2-7E95EABF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633B8-F494-4C7F-ADF5-FD0FB3A5A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1DBE5E-0825-46D3-957B-7B8C6C45A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2E43B-0BD3-40D1-8F43-259D91EE9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4F5D4-0ADB-45E4-B149-840B2D809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55A99-209B-4B8A-B410-7E963EFDB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2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69967-A72F-410A-9F6B-FBAEB37AC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BDF748-8F58-4EE5-AC28-CEAFA7968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2CEB-7CA3-43C9-8925-0B2A30053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284BD-10D9-4E0A-A0DC-5CB9D69DC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F2543-2E8C-40E2-A195-EF78CD34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391D6-609F-49A9-9DB1-3F46A00E6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5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DC326B-7C3A-4AA5-9E8F-9ADF7765F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0C0B6-F59A-4801-98A9-069918775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6EA7A-C20E-4E16-A420-3F24CC1867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CAD3B-4365-4965-B834-26E3B123817D}" type="datetimeFigureOut">
              <a:rPr lang="en-US" smtClean="0"/>
              <a:t>27-Jun-22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A803-CFAD-4EA2-A4CE-09DE3D4CC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8E440-7535-4119-83DD-5575752B3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54D05-ACCC-4F72-9691-87FCFE45E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9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7" Type="http://schemas.openxmlformats.org/officeDocument/2006/relationships/image" Target="../media/image4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tif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12.tiff"/><Relationship Id="rId7" Type="http://schemas.openxmlformats.org/officeDocument/2006/relationships/image" Target="../media/image57.emf"/><Relationship Id="rId12" Type="http://schemas.openxmlformats.org/officeDocument/2006/relationships/image" Target="../media/image6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1.png"/><Relationship Id="rId5" Type="http://schemas.openxmlformats.org/officeDocument/2006/relationships/image" Target="../media/image55.emf"/><Relationship Id="rId10" Type="http://schemas.openxmlformats.org/officeDocument/2006/relationships/image" Target="../media/image60.png"/><Relationship Id="rId4" Type="http://schemas.openxmlformats.org/officeDocument/2006/relationships/image" Target="../media/image54.emf"/><Relationship Id="rId9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tiff"/><Relationship Id="rId3" Type="http://schemas.openxmlformats.org/officeDocument/2006/relationships/image" Target="../media/image4.jpeg"/><Relationship Id="rId7" Type="http://schemas.openxmlformats.org/officeDocument/2006/relationships/image" Target="../media/image3.emf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gi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0.png"/><Relationship Id="rId5" Type="http://schemas.openxmlformats.org/officeDocument/2006/relationships/image" Target="../media/image6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7.jpeg"/><Relationship Id="rId7" Type="http://schemas.openxmlformats.org/officeDocument/2006/relationships/image" Target="../media/image19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image" Target="../media/image12.tiff"/><Relationship Id="rId10" Type="http://schemas.openxmlformats.org/officeDocument/2006/relationships/image" Target="../media/image22.png"/><Relationship Id="rId4" Type="http://schemas.openxmlformats.org/officeDocument/2006/relationships/image" Target="../media/image11.png"/><Relationship Id="rId9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11.png"/><Relationship Id="rId7" Type="http://schemas.openxmlformats.org/officeDocument/2006/relationships/image" Target="../media/image29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2.emf"/><Relationship Id="rId7" Type="http://schemas.openxmlformats.org/officeDocument/2006/relationships/image" Target="../media/image12.tif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4.emf"/><Relationship Id="rId10" Type="http://schemas.openxmlformats.org/officeDocument/2006/relationships/image" Target="../media/image37.emf"/><Relationship Id="rId4" Type="http://schemas.openxmlformats.org/officeDocument/2006/relationships/image" Target="../media/image33.emf"/><Relationship Id="rId9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0.png"/><Relationship Id="rId3" Type="http://schemas.openxmlformats.org/officeDocument/2006/relationships/image" Target="../media/image12.tiff"/><Relationship Id="rId21" Type="http://schemas.openxmlformats.org/officeDocument/2006/relationships/image" Target="../media/image6100.png"/><Relationship Id="rId7" Type="http://schemas.openxmlformats.org/officeDocument/2006/relationships/image" Target="../media/image62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650.png"/><Relationship Id="rId9" Type="http://schemas.openxmlformats.org/officeDocument/2006/relationships/image" Target="../media/image640.png"/><Relationship Id="rId22" Type="http://schemas.openxmlformats.org/officeDocument/2006/relationships/image" Target="../media/image3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678C1957-316C-47C6-B231-E63224CF1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45" t="7740" r="9629" b="1140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5782CB-6149-4E6B-85A7-B43F50951C19}"/>
              </a:ext>
            </a:extLst>
          </p:cNvPr>
          <p:cNvSpPr txBox="1">
            <a:spLocks/>
          </p:cNvSpPr>
          <p:nvPr/>
        </p:nvSpPr>
        <p:spPr>
          <a:xfrm>
            <a:off x="4616879" y="2385843"/>
            <a:ext cx="7184596" cy="225630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</a:rPr>
              <a:t>Qualification and Modeling of the Non-Linear Response of the First Large-Area DEPFET Pixel Sensors with Internal Signal Compression</a:t>
            </a:r>
          </a:p>
          <a:p>
            <a:endParaRPr lang="it-IT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B96D74-2B36-4099-B0E3-FBB4B7D62E2A}"/>
              </a:ext>
            </a:extLst>
          </p:cNvPr>
          <p:cNvSpPr txBox="1">
            <a:spLocks/>
          </p:cNvSpPr>
          <p:nvPr/>
        </p:nvSpPr>
        <p:spPr>
          <a:xfrm>
            <a:off x="4616879" y="4789623"/>
            <a:ext cx="6760820" cy="16022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bg1"/>
                </a:solidFill>
              </a:rPr>
              <a:t>A. Castoldi, C. Guazzoni, M. Ghisetti, Politecnico di Milano &amp; INFN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bg1"/>
                </a:solidFill>
              </a:rPr>
              <a:t>S. Maffessanti, K. Hansen, </a:t>
            </a:r>
            <a:r>
              <a:rPr lang="de-DE" sz="1800" dirty="0">
                <a:solidFill>
                  <a:schemeClr val="bg1"/>
                </a:solidFill>
              </a:rPr>
              <a:t>DESY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bg1"/>
                </a:solidFill>
              </a:rPr>
              <a:t>S. Aschauer, L. Strüder, </a:t>
            </a:r>
            <a:r>
              <a:rPr lang="de-DE" sz="1800" dirty="0">
                <a:solidFill>
                  <a:schemeClr val="bg1"/>
                </a:solidFill>
              </a:rPr>
              <a:t>PNSensor GmbH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bg1"/>
                </a:solidFill>
              </a:rPr>
              <a:t>Y. Ovcharenko, D. Lomidze, M. Porro, European XFEL GmbH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1800" dirty="0">
                <a:solidFill>
                  <a:schemeClr val="bg1"/>
                </a:solidFill>
              </a:rPr>
              <a:t>+ acknowledments to many people at XFEL and DSSC Consortium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A894D4-8512-4F1D-B061-A3148D6DE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851"/>
            <a:ext cx="5002186" cy="120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72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Beam time @ SQS beam line (Oct. 2021)</a:t>
            </a:r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56B742E-069E-4F23-8304-263620C10296}"/>
              </a:ext>
            </a:extLst>
          </p:cNvPr>
          <p:cNvSpPr/>
          <p:nvPr/>
        </p:nvSpPr>
        <p:spPr>
          <a:xfrm>
            <a:off x="230819" y="820564"/>
            <a:ext cx="71554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FF"/>
                </a:solidFill>
              </a:rPr>
              <a:t>Goal: verification of NL response measurement technique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5D26A20-0CE9-4D7F-9DF1-35C88E3ACA17}"/>
              </a:ext>
            </a:extLst>
          </p:cNvPr>
          <p:cNvSpPr/>
          <p:nvPr/>
        </p:nvSpPr>
        <p:spPr>
          <a:xfrm>
            <a:off x="4659445" y="3020259"/>
            <a:ext cx="3454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indent="-10800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irradiation profile of Al Ka photons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09B9C8A-0443-4536-962B-D10F80082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225" y="3321085"/>
            <a:ext cx="5349371" cy="186300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669BAB2F-A92B-4D80-B11B-45B61D7DC58B}"/>
              </a:ext>
            </a:extLst>
          </p:cNvPr>
          <p:cNvSpPr/>
          <p:nvPr/>
        </p:nvSpPr>
        <p:spPr>
          <a:xfrm>
            <a:off x="9294504" y="4201649"/>
            <a:ext cx="232635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FF"/>
                </a:solidFill>
                <a:cs typeface="Times New Roman" panose="02020603050405020304" pitchFamily="18" charset="0"/>
              </a:rPr>
              <a:t>nice flat profile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FF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0000FF"/>
                </a:solidFill>
                <a:cs typeface="Times New Roman" panose="02020603050405020304" pitchFamily="18" charset="0"/>
              </a:rPr>
              <a:t> possible irradiation of 1 quadrant (=4 ladders)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D5D524F-F9C1-47BB-9084-DD87AE9E16C4}"/>
              </a:ext>
            </a:extLst>
          </p:cNvPr>
          <p:cNvSpPr/>
          <p:nvPr/>
        </p:nvSpPr>
        <p:spPr>
          <a:xfrm>
            <a:off x="538576" y="1202193"/>
            <a:ext cx="5773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DSSC mounted @ 40cm from Al target to maximize photon 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SQS instrument must provide a stable beam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reference monitor of beam intensity (x-ray gas monitor)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6D451F9-B7CB-4C2B-8686-727AC077E13A}"/>
              </a:ext>
            </a:extLst>
          </p:cNvPr>
          <p:cNvSpPr/>
          <p:nvPr/>
        </p:nvSpPr>
        <p:spPr>
          <a:xfrm>
            <a:off x="230819" y="2155761"/>
            <a:ext cx="5614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FF"/>
                </a:solidFill>
              </a:rPr>
              <a:t>Tests at low intensity &amp; high gain setting (linear region)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594362-4355-4C2E-BBB3-DECB89C6B591}"/>
              </a:ext>
            </a:extLst>
          </p:cNvPr>
          <p:cNvSpPr/>
          <p:nvPr/>
        </p:nvSpPr>
        <p:spPr>
          <a:xfrm>
            <a:off x="233520" y="2612366"/>
            <a:ext cx="3350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Energy spectrum Al Ka photons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305DF5E-1F96-4DA8-AC9E-D871F8B6EECF}"/>
              </a:ext>
            </a:extLst>
          </p:cNvPr>
          <p:cNvGrpSpPr/>
          <p:nvPr/>
        </p:nvGrpSpPr>
        <p:grpSpPr>
          <a:xfrm>
            <a:off x="-29555" y="2862974"/>
            <a:ext cx="3913235" cy="2934926"/>
            <a:chOff x="3856403" y="869009"/>
            <a:chExt cx="3532943" cy="2649707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E7B6E84-E455-4CF5-B6E5-D73034FF60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56403" y="869009"/>
              <a:ext cx="3532943" cy="264970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0E4D251-EB9E-4360-81F6-DC3EA634946B}"/>
                </a:ext>
              </a:extLst>
            </p:cNvPr>
            <p:cNvSpPr/>
            <p:nvPr/>
          </p:nvSpPr>
          <p:spPr>
            <a:xfrm>
              <a:off x="5614427" y="1099154"/>
              <a:ext cx="141137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endParaRPr lang="en-US" sz="1200" dirty="0"/>
            </a:p>
            <a:p>
              <a:pPr algn="r"/>
              <a:r>
                <a:rPr lang="en-US" sz="1200" dirty="0"/>
                <a:t>SQS 1.6 keV</a:t>
              </a:r>
              <a:br>
                <a:rPr lang="en-US" sz="1200" dirty="0"/>
              </a:br>
              <a:r>
                <a:rPr lang="en-US" sz="1200" dirty="0">
                  <a:solidFill>
                    <a:srgbClr val="0000FF"/>
                  </a:solidFill>
                </a:rPr>
                <a:t>Al Ka (1.486 keV)</a:t>
              </a:r>
            </a:p>
            <a:p>
              <a:pPr algn="r"/>
              <a:endParaRPr lang="en-US" sz="1200" dirty="0"/>
            </a:p>
            <a:p>
              <a:pPr algn="r"/>
              <a:r>
                <a:rPr lang="en-US" sz="1200" dirty="0"/>
                <a:t>Cfcf=1</a:t>
              </a:r>
            </a:p>
            <a:p>
              <a:pPr algn="r"/>
              <a:r>
                <a:rPr lang="en-US" sz="1200" dirty="0"/>
                <a:t>2.25 MHz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8828109-8A40-4E2B-9200-3B2C63C15A72}"/>
                </a:ext>
              </a:extLst>
            </p:cNvPr>
            <p:cNvGrpSpPr/>
            <p:nvPr/>
          </p:nvGrpSpPr>
          <p:grpSpPr>
            <a:xfrm>
              <a:off x="4365014" y="1033735"/>
              <a:ext cx="1463934" cy="886915"/>
              <a:chOff x="5928038" y="1069997"/>
              <a:chExt cx="1463934" cy="886915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F7E09EF-ED91-4E07-9892-02191E649BD8}"/>
                  </a:ext>
                </a:extLst>
              </p:cNvPr>
              <p:cNvSpPr/>
              <p:nvPr/>
            </p:nvSpPr>
            <p:spPr>
              <a:xfrm>
                <a:off x="5928038" y="1069997"/>
                <a:ext cx="45709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rgbClr val="0000FF"/>
                    </a:solidFill>
                  </a:rPr>
                  <a:t>n=0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1486DD1-FCC8-42D9-B7AC-BD104E6E4607}"/>
                  </a:ext>
                </a:extLst>
              </p:cNvPr>
              <p:cNvSpPr/>
              <p:nvPr/>
            </p:nvSpPr>
            <p:spPr>
              <a:xfrm>
                <a:off x="6462539" y="1185251"/>
                <a:ext cx="27856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rgbClr val="0000FF"/>
                    </a:solidFill>
                  </a:rPr>
                  <a:t>1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E6D77B-7B72-44E5-98A7-470DCFF09844}"/>
                  </a:ext>
                </a:extLst>
              </p:cNvPr>
              <p:cNvSpPr/>
              <p:nvPr/>
            </p:nvSpPr>
            <p:spPr>
              <a:xfrm>
                <a:off x="6797011" y="1409842"/>
                <a:ext cx="27856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rgbClr val="0000FF"/>
                    </a:solidFill>
                  </a:rPr>
                  <a:t>2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25BD4B3-747F-43A1-941C-5C582D755C11}"/>
                  </a:ext>
                </a:extLst>
              </p:cNvPr>
              <p:cNvSpPr/>
              <p:nvPr/>
            </p:nvSpPr>
            <p:spPr>
              <a:xfrm>
                <a:off x="7113405" y="1710691"/>
                <a:ext cx="278567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dirty="0">
                    <a:solidFill>
                      <a:srgbClr val="0000FF"/>
                    </a:solidFill>
                  </a:rPr>
                  <a:t>3</a:t>
                </a: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476EB33-C65B-42B7-9000-B8E8D882B13D}"/>
                </a:ext>
              </a:extLst>
            </p:cNvPr>
            <p:cNvSpPr/>
            <p:nvPr/>
          </p:nvSpPr>
          <p:spPr>
            <a:xfrm>
              <a:off x="4516141" y="2425221"/>
              <a:ext cx="14356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single-photon resolution</a:t>
              </a:r>
              <a:br>
                <a:rPr lang="en-US" sz="1400" dirty="0">
                  <a:solidFill>
                    <a:srgbClr val="FF0000"/>
                  </a:solidFill>
                </a:rPr>
              </a:br>
              <a:r>
                <a:rPr lang="en-US" sz="1400" dirty="0">
                  <a:solidFill>
                    <a:srgbClr val="FF0000"/>
                  </a:solidFill>
                </a:rPr>
                <a:t>(S/N ~ 30:1)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9727CE4-7484-47FC-9885-8D9ACBCA57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0951" y="1888476"/>
              <a:ext cx="264288" cy="53674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097B841-5975-4B3F-B6F0-C1C35AD4AF18}"/>
              </a:ext>
            </a:extLst>
          </p:cNvPr>
          <p:cNvGrpSpPr/>
          <p:nvPr/>
        </p:nvGrpSpPr>
        <p:grpSpPr>
          <a:xfrm>
            <a:off x="9335105" y="873659"/>
            <a:ext cx="2775630" cy="2877464"/>
            <a:chOff x="8980899" y="996420"/>
            <a:chExt cx="2775630" cy="287746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366F6E2-8289-4132-A717-C78180501AF0}"/>
                </a:ext>
              </a:extLst>
            </p:cNvPr>
            <p:cNvGrpSpPr/>
            <p:nvPr/>
          </p:nvGrpSpPr>
          <p:grpSpPr>
            <a:xfrm>
              <a:off x="8980899" y="996420"/>
              <a:ext cx="2775630" cy="2877464"/>
              <a:chOff x="6453361" y="1348762"/>
              <a:chExt cx="3332549" cy="3454812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4F35213-A97A-423D-BA29-2DB624083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6304" y="1348762"/>
                <a:ext cx="2813712" cy="345481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9DC71E0-E8ED-4FBA-B9BD-3DFBE4058B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62994" y="3429000"/>
                <a:ext cx="537096" cy="95081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4B69304-5C14-482E-AAA6-BAFF3A56BD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53954" y="3569687"/>
                <a:ext cx="1159103" cy="205194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E6A1593-9C21-46B6-91D3-30477913BAFD}"/>
                  </a:ext>
                </a:extLst>
              </p:cNvPr>
              <p:cNvSpPr txBox="1"/>
              <p:nvPr/>
            </p:nvSpPr>
            <p:spPr>
              <a:xfrm>
                <a:off x="7947297" y="3616216"/>
                <a:ext cx="1077640" cy="445295"/>
              </a:xfrm>
              <a:prstGeom prst="rect">
                <a:avLst/>
              </a:prstGeom>
              <a:solidFill>
                <a:schemeClr val="bg1">
                  <a:alpha val="47000"/>
                </a:schemeClr>
              </a:solidFill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GB" sz="1400" b="1" dirty="0">
                    <a:solidFill>
                      <a:srgbClr val="FF0000"/>
                    </a:solidFill>
                  </a:rPr>
                  <a:t>Al target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FFBAD79-F886-4229-89E1-26FE687786C4}"/>
                  </a:ext>
                </a:extLst>
              </p:cNvPr>
              <p:cNvSpPr txBox="1"/>
              <p:nvPr/>
            </p:nvSpPr>
            <p:spPr>
              <a:xfrm>
                <a:off x="6453361" y="1839788"/>
                <a:ext cx="1695666" cy="624646"/>
              </a:xfrm>
              <a:prstGeom prst="rect">
                <a:avLst/>
              </a:prstGeom>
              <a:solidFill>
                <a:schemeClr val="bg1">
                  <a:alpha val="47000"/>
                </a:schemeClr>
              </a:solidFill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GB" sz="1400" b="1" dirty="0">
                    <a:solidFill>
                      <a:srgbClr val="FFC000"/>
                    </a:solidFill>
                  </a:rPr>
                  <a:t>FENICE vessel</a:t>
                </a:r>
              </a:p>
              <a:p>
                <a:pPr>
                  <a:lnSpc>
                    <a:spcPct val="112000"/>
                  </a:lnSpc>
                </a:pPr>
                <a:r>
                  <a:rPr lang="en-GB" sz="1400" b="1" dirty="0">
                    <a:solidFill>
                      <a:srgbClr val="FFC000"/>
                    </a:solidFill>
                  </a:rPr>
                  <a:t>(DEPFET ladder) 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785E819-4D13-4768-A29C-040C43DF46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59112" y="3333919"/>
                <a:ext cx="395431" cy="166213"/>
              </a:xfrm>
              <a:prstGeom prst="straightConnector1">
                <a:avLst/>
              </a:prstGeom>
              <a:ln w="34925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0F5526B-116E-4FF9-ACE9-3F64A6D756C8}"/>
                  </a:ext>
                </a:extLst>
              </p:cNvPr>
              <p:cNvSpPr txBox="1"/>
              <p:nvPr/>
            </p:nvSpPr>
            <p:spPr>
              <a:xfrm>
                <a:off x="7065445" y="3102953"/>
                <a:ext cx="697831" cy="38790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GB" sz="14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rPr>
                  <a:t>Al Ka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1BC0FB5-0805-42CE-97AF-29804BD08CF7}"/>
                  </a:ext>
                </a:extLst>
              </p:cNvPr>
              <p:cNvSpPr txBox="1"/>
              <p:nvPr/>
            </p:nvSpPr>
            <p:spPr>
              <a:xfrm>
                <a:off x="8535279" y="3042943"/>
                <a:ext cx="1250631" cy="445296"/>
              </a:xfrm>
              <a:prstGeom prst="rect">
                <a:avLst/>
              </a:prstGeom>
              <a:solidFill>
                <a:schemeClr val="bg1">
                  <a:alpha val="47000"/>
                </a:schemeClr>
              </a:solidFill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2000"/>
                  </a:lnSpc>
                </a:pPr>
                <a:r>
                  <a:rPr lang="en-GB" sz="1400" b="1" dirty="0">
                    <a:solidFill>
                      <a:srgbClr val="FF0000"/>
                    </a:solidFill>
                  </a:rPr>
                  <a:t>XFEL beam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B8A229D-3937-42B1-8D9A-76DB64E4B9C7}"/>
                </a:ext>
              </a:extLst>
            </p:cNvPr>
            <p:cNvGrpSpPr/>
            <p:nvPr/>
          </p:nvGrpSpPr>
          <p:grpSpPr>
            <a:xfrm>
              <a:off x="9226685" y="1947964"/>
              <a:ext cx="1018972" cy="1785025"/>
              <a:chOff x="9226685" y="1947964"/>
              <a:chExt cx="1018972" cy="1785025"/>
            </a:xfrm>
          </p:grpSpPr>
          <p:sp>
            <p:nvSpPr>
              <p:cNvPr id="2" name="Freeform: Shape 1">
                <a:extLst>
                  <a:ext uri="{FF2B5EF4-FFF2-40B4-BE49-F238E27FC236}">
                    <a16:creationId xmlns:a16="http://schemas.microsoft.com/office/drawing/2014/main" id="{94388EBF-BC2E-44C8-A6E0-264E29F09C51}"/>
                  </a:ext>
                </a:extLst>
              </p:cNvPr>
              <p:cNvSpPr/>
              <p:nvPr/>
            </p:nvSpPr>
            <p:spPr>
              <a:xfrm>
                <a:off x="9260732" y="1950396"/>
                <a:ext cx="68094" cy="1043291"/>
              </a:xfrm>
              <a:custGeom>
                <a:avLst/>
                <a:gdLst>
                  <a:gd name="connsiteX0" fmla="*/ 68094 w 68094"/>
                  <a:gd name="connsiteY0" fmla="*/ 0 h 1043291"/>
                  <a:gd name="connsiteX1" fmla="*/ 0 w 68094"/>
                  <a:gd name="connsiteY1" fmla="*/ 1043291 h 104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8094" h="1043291">
                    <a:moveTo>
                      <a:pt x="68094" y="0"/>
                    </a:moveTo>
                    <a:lnTo>
                      <a:pt x="0" y="1043291"/>
                    </a:ln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E2BB29DE-3C1E-468A-9D88-DAED2442ADD1}"/>
                  </a:ext>
                </a:extLst>
              </p:cNvPr>
              <p:cNvSpPr/>
              <p:nvPr/>
            </p:nvSpPr>
            <p:spPr>
              <a:xfrm>
                <a:off x="9226685" y="3095828"/>
                <a:ext cx="946015" cy="637161"/>
              </a:xfrm>
              <a:custGeom>
                <a:avLst/>
                <a:gdLst>
                  <a:gd name="connsiteX0" fmla="*/ 29183 w 946015"/>
                  <a:gd name="connsiteY0" fmla="*/ 0 h 637161"/>
                  <a:gd name="connsiteX1" fmla="*/ 0 w 946015"/>
                  <a:gd name="connsiteY1" fmla="*/ 369651 h 637161"/>
                  <a:gd name="connsiteX2" fmla="*/ 257783 w 946015"/>
                  <a:gd name="connsiteY2" fmla="*/ 637161 h 637161"/>
                  <a:gd name="connsiteX3" fmla="*/ 919264 w 946015"/>
                  <a:gd name="connsiteY3" fmla="*/ 381810 h 637161"/>
                  <a:gd name="connsiteX4" fmla="*/ 946015 w 946015"/>
                  <a:gd name="connsiteY4" fmla="*/ 104572 h 637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6015" h="637161">
                    <a:moveTo>
                      <a:pt x="29183" y="0"/>
                    </a:moveTo>
                    <a:lnTo>
                      <a:pt x="0" y="369651"/>
                    </a:lnTo>
                    <a:lnTo>
                      <a:pt x="257783" y="637161"/>
                    </a:lnTo>
                    <a:lnTo>
                      <a:pt x="919264" y="381810"/>
                    </a:lnTo>
                    <a:lnTo>
                      <a:pt x="946015" y="104572"/>
                    </a:ln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CE07F7D3-38B1-4D4D-AF90-C382BF726865}"/>
                  </a:ext>
                </a:extLst>
              </p:cNvPr>
              <p:cNvSpPr/>
              <p:nvPr/>
            </p:nvSpPr>
            <p:spPr>
              <a:xfrm>
                <a:off x="9336121" y="1947964"/>
                <a:ext cx="909536" cy="853602"/>
              </a:xfrm>
              <a:custGeom>
                <a:avLst/>
                <a:gdLst>
                  <a:gd name="connsiteX0" fmla="*/ 851170 w 909536"/>
                  <a:gd name="connsiteY0" fmla="*/ 853602 h 853602"/>
                  <a:gd name="connsiteX1" fmla="*/ 909536 w 909536"/>
                  <a:gd name="connsiteY1" fmla="*/ 85117 h 853602"/>
                  <a:gd name="connsiteX2" fmla="*/ 513134 w 909536"/>
                  <a:gd name="connsiteY2" fmla="*/ 43774 h 853602"/>
                  <a:gd name="connsiteX3" fmla="*/ 0 w 909536"/>
                  <a:gd name="connsiteY3" fmla="*/ 0 h 85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9536" h="853602">
                    <a:moveTo>
                      <a:pt x="851170" y="853602"/>
                    </a:moveTo>
                    <a:lnTo>
                      <a:pt x="909536" y="85117"/>
                    </a:lnTo>
                    <a:lnTo>
                      <a:pt x="513134" y="4377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37672F3-43ED-4D89-8959-2795E9FD3F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8478" y="866256"/>
            <a:ext cx="2850904" cy="200467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8D749C3A-64F5-4168-B43D-449A2FCD7458}"/>
              </a:ext>
            </a:extLst>
          </p:cNvPr>
          <p:cNvSpPr/>
          <p:nvPr/>
        </p:nvSpPr>
        <p:spPr>
          <a:xfrm>
            <a:off x="1696785" y="5828472"/>
            <a:ext cx="814811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single-photon resolution: Al Ka photon peaks well separated (signal/noise ~30:1)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ENC from SQS spectra (14.1 el.) confirm values obtained from </a:t>
            </a:r>
            <a:r>
              <a:rPr lang="en-US" dirty="0" err="1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PulXar</a:t>
            </a:r>
            <a:r>
              <a:rPr lang="en-US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(14.4 el.) </a:t>
            </a:r>
          </a:p>
        </p:txBody>
      </p:sp>
    </p:spTree>
    <p:extLst>
      <p:ext uri="{BB962C8B-B14F-4D97-AF65-F5344CB8AC3E}">
        <p14:creationId xmlns:p14="http://schemas.microsoft.com/office/powerpoint/2010/main" val="1474352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688256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linear response of DEPFET pixel</a:t>
            </a:r>
          </a:p>
          <a:p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E484A6-72EF-47BE-AD15-7D0EA167A4C6}"/>
              </a:ext>
            </a:extLst>
          </p:cNvPr>
          <p:cNvSpPr/>
          <p:nvPr/>
        </p:nvSpPr>
        <p:spPr>
          <a:xfrm>
            <a:off x="240472" y="1244223"/>
            <a:ext cx="655982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acquisition of flat-field images of Al Ka photons vs. </a:t>
            </a:r>
            <a:r>
              <a:rPr lang="en-US" sz="1600" dirty="0" err="1"/>
              <a:t>gasTx</a:t>
            </a:r>
            <a:endParaRPr lang="en-US" sz="1600" dirty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</a:rPr>
              <a:t>X-ray Gas Monitor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tracks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beam intensity </a:t>
            </a:r>
            <a:r>
              <a:rPr lang="en-US" dirty="0"/>
              <a:t>incident on the target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XGM data </a:t>
            </a:r>
            <a:r>
              <a:rPr lang="en-US" sz="1600" dirty="0">
                <a:solidFill>
                  <a:srgbClr val="0000FF"/>
                </a:solidFill>
              </a:rPr>
              <a:t>(electron-based):</a:t>
            </a:r>
            <a:r>
              <a:rPr lang="en-US" sz="1600" dirty="0">
                <a:solidFill>
                  <a:srgbClr val="261D44"/>
                </a:solidFill>
              </a:rPr>
              <a:t> </a:t>
            </a:r>
            <a:r>
              <a:rPr lang="en-US" sz="1600" dirty="0">
                <a:solidFill>
                  <a:srgbClr val="3333FF"/>
                </a:solidFill>
              </a:rPr>
              <a:t>fast (single-frame)</a:t>
            </a:r>
            <a:endParaRPr lang="en-US" sz="1600" dirty="0">
              <a:solidFill>
                <a:srgbClr val="261D44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XGM data </a:t>
            </a:r>
            <a:r>
              <a:rPr lang="en-US" sz="1600" dirty="0">
                <a:solidFill>
                  <a:srgbClr val="3333FF"/>
                </a:solidFill>
              </a:rPr>
              <a:t>(ion-based): </a:t>
            </a:r>
            <a:r>
              <a:rPr lang="en-US" sz="1600" dirty="0"/>
              <a:t>slow (20s), accurate </a:t>
            </a:r>
            <a:r>
              <a:rPr lang="en-US" sz="1600" dirty="0">
                <a:solidFill>
                  <a:srgbClr val="0000FF"/>
                </a:solidFill>
              </a:rPr>
              <a:t>(down to few keV/pixel)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61D44"/>
                </a:solidFill>
              </a:rPr>
              <a:t>non-negligible beam intensity variations (“blue” weeks @ XFEL)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261D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</a:rPr>
              <a:t>energy calibration </a:t>
            </a:r>
            <a:r>
              <a:rPr lang="en-US" dirty="0"/>
              <a:t>obtained by matching the response in the linear region with the measured </a:t>
            </a:r>
            <a:r>
              <a:rPr lang="en-US" dirty="0">
                <a:solidFill>
                  <a:srgbClr val="0000FF"/>
                </a:solidFill>
              </a:rPr>
              <a:t>DEPFET gain </a:t>
            </a:r>
            <a:r>
              <a:rPr lang="en-US" dirty="0"/>
              <a:t>(from X-ray spectra)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A6B9E80-45A6-4603-A219-878DB50DE49F}"/>
              </a:ext>
            </a:extLst>
          </p:cNvPr>
          <p:cNvGrpSpPr/>
          <p:nvPr/>
        </p:nvGrpSpPr>
        <p:grpSpPr>
          <a:xfrm>
            <a:off x="6546517" y="3940331"/>
            <a:ext cx="5734019" cy="2669356"/>
            <a:chOff x="6546517" y="3390483"/>
            <a:chExt cx="5734019" cy="266935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094213E-D840-4FA4-BAAE-BA58D637D9DB}"/>
                </a:ext>
              </a:extLst>
            </p:cNvPr>
            <p:cNvGrpSpPr/>
            <p:nvPr/>
          </p:nvGrpSpPr>
          <p:grpSpPr>
            <a:xfrm>
              <a:off x="6546517" y="3390483"/>
              <a:ext cx="5734019" cy="2669356"/>
              <a:chOff x="6217508" y="3492135"/>
              <a:chExt cx="5734019" cy="2669356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71A5FE20-AF78-4B42-8DF5-FB0BCFAD44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17508" y="3492135"/>
                <a:ext cx="5734019" cy="2669356"/>
              </a:xfrm>
              <a:prstGeom prst="rect">
                <a:avLst/>
              </a:prstGeom>
            </p:spPr>
          </p:pic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DDFC1850-169D-456C-AC56-46AB73E27B5F}"/>
                  </a:ext>
                </a:extLst>
              </p:cNvPr>
              <p:cNvSpPr/>
              <p:nvPr/>
            </p:nvSpPr>
            <p:spPr>
              <a:xfrm>
                <a:off x="7417510" y="4277383"/>
                <a:ext cx="82865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DEPFET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9A681D7C-4392-4B22-BC79-7CBD00DA29D9}"/>
                  </a:ext>
                </a:extLst>
              </p:cNvPr>
              <p:cNvSpPr/>
              <p:nvPr/>
            </p:nvSpPr>
            <p:spPr>
              <a:xfrm>
                <a:off x="10440353" y="4957645"/>
                <a:ext cx="1098085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0000FF"/>
                    </a:solidFill>
                  </a:rPr>
                  <a:t>XGM</a:t>
                </a:r>
              </a:p>
              <a:p>
                <a:r>
                  <a:rPr lang="en-US" sz="1600" dirty="0">
                    <a:solidFill>
                      <a:srgbClr val="0000FF"/>
                    </a:solidFill>
                  </a:rPr>
                  <a:t>(ion-data)</a:t>
                </a:r>
              </a:p>
            </p:txBody>
          </p: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EF6AF44-6FE2-4D2F-829B-8D424D3D87ED}"/>
                  </a:ext>
                </a:extLst>
              </p:cNvPr>
              <p:cNvCxnSpPr/>
              <p:nvPr/>
            </p:nvCxnSpPr>
            <p:spPr>
              <a:xfrm flipH="1">
                <a:off x="7453941" y="4727680"/>
                <a:ext cx="377897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CC14BECA-6805-4782-A01E-B3797FA134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5960" y="4794073"/>
                <a:ext cx="377896" cy="7167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5E5FA8F-DB5A-46AE-8C20-756701CAAC24}"/>
                </a:ext>
              </a:extLst>
            </p:cNvPr>
            <p:cNvSpPr/>
            <p:nvPr/>
          </p:nvSpPr>
          <p:spPr>
            <a:xfrm>
              <a:off x="9766951" y="5326663"/>
              <a:ext cx="156605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XGM (el-data)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DFC1A1-209D-4039-A0F1-A0BA2C2908C1}"/>
              </a:ext>
            </a:extLst>
          </p:cNvPr>
          <p:cNvGrpSpPr/>
          <p:nvPr/>
        </p:nvGrpSpPr>
        <p:grpSpPr>
          <a:xfrm>
            <a:off x="6901209" y="1187974"/>
            <a:ext cx="5076000" cy="2456894"/>
            <a:chOff x="6875527" y="1008361"/>
            <a:chExt cx="5076000" cy="245689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114AD61-F9B9-4FF9-91DC-E9A2FFDEA7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792" r="6663"/>
            <a:stretch/>
          </p:blipFill>
          <p:spPr>
            <a:xfrm>
              <a:off x="6875527" y="1008361"/>
              <a:ext cx="5076000" cy="245689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0241CBC-DF8C-49FA-B1E5-DC130CE2E66D}"/>
                </a:ext>
              </a:extLst>
            </p:cNvPr>
            <p:cNvSpPr/>
            <p:nvPr/>
          </p:nvSpPr>
          <p:spPr>
            <a:xfrm>
              <a:off x="8261277" y="1266025"/>
              <a:ext cx="1393417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00" dirty="0"/>
                <a:t>run 54-84</a:t>
              </a:r>
            </a:p>
            <a:p>
              <a:r>
                <a:rPr lang="en-US" sz="1000" dirty="0"/>
                <a:t>pixel (10,400) </a:t>
              </a:r>
            </a:p>
            <a:p>
              <a:r>
                <a:rPr lang="en-US" sz="1000" dirty="0"/>
                <a:t>gain setting </a:t>
              </a:r>
              <a:r>
                <a:rPr lang="en-US" sz="1000" dirty="0" err="1"/>
                <a:t>Cfcf</a:t>
              </a:r>
              <a:r>
                <a:rPr lang="en-US" sz="1000" dirty="0"/>
                <a:t>=3</a:t>
              </a:r>
              <a:br>
                <a:rPr lang="en-US" sz="1000" dirty="0"/>
              </a:br>
              <a:r>
                <a:rPr lang="en-US" sz="1000" dirty="0"/>
                <a:t>readout rate 2.25 MHz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5C720A7-5C1A-4AFA-BEBE-2206B6672F43}"/>
              </a:ext>
            </a:extLst>
          </p:cNvPr>
          <p:cNvGrpSpPr/>
          <p:nvPr/>
        </p:nvGrpSpPr>
        <p:grpSpPr>
          <a:xfrm>
            <a:off x="350457" y="3804788"/>
            <a:ext cx="3927256" cy="2945441"/>
            <a:chOff x="5750581" y="1842482"/>
            <a:chExt cx="3334699" cy="250102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54A9CCC-22B3-489B-9060-6922083CD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0581" y="1842482"/>
              <a:ext cx="3334699" cy="2501024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C1BA430-AE74-42CB-BA8C-8DF1BE19FD4B}"/>
                </a:ext>
              </a:extLst>
            </p:cNvPr>
            <p:cNvSpPr/>
            <p:nvPr/>
          </p:nvSpPr>
          <p:spPr>
            <a:xfrm>
              <a:off x="7497166" y="3231617"/>
              <a:ext cx="126008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/>
                <a:t>Cfcf</a:t>
              </a:r>
              <a:r>
                <a:rPr lang="en-US" sz="1200" dirty="0"/>
                <a:t>=3, Id=100</a:t>
              </a:r>
              <a:r>
                <a:rPr lang="en-US" sz="1200" dirty="0">
                  <a:latin typeface="Symbol" panose="05050102010706020507" pitchFamily="18" charset="2"/>
                </a:rPr>
                <a:t>m</a:t>
              </a:r>
              <a:r>
                <a:rPr lang="en-US" sz="1200" dirty="0"/>
                <a:t>A</a:t>
              </a:r>
              <a:br>
                <a:rPr lang="en-US" sz="1200" dirty="0"/>
              </a:br>
              <a:r>
                <a:rPr lang="en-US" sz="1200" dirty="0"/>
                <a:t>T=18 C</a:t>
              </a:r>
            </a:p>
            <a:p>
              <a:r>
                <a:rPr lang="en-US" sz="1200" dirty="0"/>
                <a:t>pixel (10,222)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CE01F93-D109-40EB-9063-22DF1374D9E7}"/>
                </a:ext>
              </a:extLst>
            </p:cNvPr>
            <p:cNvSpPr/>
            <p:nvPr/>
          </p:nvSpPr>
          <p:spPr>
            <a:xfrm>
              <a:off x="6153864" y="1986997"/>
              <a:ext cx="11874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histogram</a:t>
              </a:r>
            </a:p>
            <a:p>
              <a:r>
                <a:rPr lang="en-US" sz="1200" dirty="0">
                  <a:solidFill>
                    <a:srgbClr val="0000FF"/>
                  </a:solidFill>
                </a:rPr>
                <a:t>centroid (mean)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D2D1212-7234-4C0C-B494-101D3A3D2C5F}"/>
                </a:ext>
              </a:extLst>
            </p:cNvPr>
            <p:cNvSpPr/>
            <p:nvPr/>
          </p:nvSpPr>
          <p:spPr>
            <a:xfrm>
              <a:off x="6522998" y="3333476"/>
              <a:ext cx="8099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00FF"/>
                  </a:solidFill>
                </a:rPr>
                <a:t>histogram</a:t>
              </a:r>
            </a:p>
            <a:p>
              <a:r>
                <a:rPr lang="en-US" sz="1200" dirty="0" err="1">
                  <a:solidFill>
                    <a:srgbClr val="0000FF"/>
                  </a:solidFill>
                </a:rPr>
                <a:t>st.dev</a:t>
              </a:r>
              <a:r>
                <a:rPr lang="en-US" sz="1200" dirty="0">
                  <a:solidFill>
                    <a:srgbClr val="0000FF"/>
                  </a:solidFill>
                </a:rPr>
                <a:t>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85AD805-D1C1-47EA-9A92-EFA11AE97C9A}"/>
                </a:ext>
              </a:extLst>
            </p:cNvPr>
            <p:cNvSpPr/>
            <p:nvPr/>
          </p:nvSpPr>
          <p:spPr>
            <a:xfrm>
              <a:off x="7702638" y="2064655"/>
              <a:ext cx="58060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CC00CC"/>
                  </a:solidFill>
                </a:rPr>
                <a:t>fit line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19BFA33-47B4-4519-87DB-FD30FE6AAB0E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 flipV="1">
              <a:off x="6291838" y="3564309"/>
              <a:ext cx="231160" cy="230834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D7A0FBB-8CF3-4076-8065-44CFC8D27D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32677" y="2374084"/>
              <a:ext cx="129324" cy="169491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9CEF81B8-9282-4C84-995B-5011D4F9EA76}"/>
              </a:ext>
            </a:extLst>
          </p:cNvPr>
          <p:cNvSpPr/>
          <p:nvPr/>
        </p:nvSpPr>
        <p:spPr>
          <a:xfrm>
            <a:off x="7624077" y="1012934"/>
            <a:ext cx="37089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indent="-108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histograms of a single pixel (all runs)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81924AE-687A-444F-A45C-F14226A22625}"/>
              </a:ext>
            </a:extLst>
          </p:cNvPr>
          <p:cNvSpPr/>
          <p:nvPr/>
        </p:nvSpPr>
        <p:spPr>
          <a:xfrm>
            <a:off x="230818" y="860006"/>
            <a:ext cx="6749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00FF"/>
                </a:solidFill>
              </a:rPr>
              <a:t> Intensity ”scan”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4D1485A-EE3A-4814-9D77-D4969F2629F8}"/>
              </a:ext>
            </a:extLst>
          </p:cNvPr>
          <p:cNvSpPr/>
          <p:nvPr/>
        </p:nvSpPr>
        <p:spPr>
          <a:xfrm>
            <a:off x="3913707" y="4060629"/>
            <a:ext cx="242094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successful qualification of the whole compression curve</a:t>
            </a:r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80000" indent="-18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maximum deposited energy about 3 MeV (~2000 Al Ka/pixel)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15945C1-C7EE-4076-8A5E-0062759F51DB}"/>
              </a:ext>
            </a:extLst>
          </p:cNvPr>
          <p:cNvSpPr/>
          <p:nvPr/>
        </p:nvSpPr>
        <p:spPr>
          <a:xfrm>
            <a:off x="7624077" y="3805705"/>
            <a:ext cx="37089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indent="-108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single-frame data (50 trains/run)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548E0CB-B30D-4990-A711-AB5579FF2FE2}"/>
              </a:ext>
            </a:extLst>
          </p:cNvPr>
          <p:cNvSpPr/>
          <p:nvPr/>
        </p:nvSpPr>
        <p:spPr>
          <a:xfrm>
            <a:off x="675163" y="3593525"/>
            <a:ext cx="37089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 indent="-108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NL response curve vs. deposited energy </a:t>
            </a:r>
          </a:p>
        </p:txBody>
      </p:sp>
    </p:spTree>
    <p:extLst>
      <p:ext uri="{BB962C8B-B14F-4D97-AF65-F5344CB8AC3E}">
        <p14:creationId xmlns:p14="http://schemas.microsoft.com/office/powerpoint/2010/main" val="2121019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688256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Fitting model of the NL response</a:t>
            </a:r>
          </a:p>
          <a:p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5BB82F-5365-4362-8914-23097D9D8B97}"/>
              </a:ext>
            </a:extLst>
          </p:cNvPr>
          <p:cNvSpPr txBox="1"/>
          <p:nvPr/>
        </p:nvSpPr>
        <p:spPr>
          <a:xfrm>
            <a:off x="408024" y="4860106"/>
            <a:ext cx="818484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</a:t>
            </a:r>
            <a:r>
              <a:rPr lang="en-US" sz="1600" dirty="0">
                <a:solidFill>
                  <a:srgbClr val="0000FF"/>
                </a:solidFill>
              </a:rPr>
              <a:t>single </a:t>
            </a:r>
            <a:r>
              <a:rPr lang="en-US" sz="1600" u="sng" dirty="0">
                <a:solidFill>
                  <a:srgbClr val="0000FF"/>
                </a:solidFill>
              </a:rPr>
              <a:t>gain step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/>
              <a:t>described by an elementary function with </a:t>
            </a:r>
            <a:r>
              <a:rPr lang="en-US" sz="1600" dirty="0">
                <a:solidFill>
                  <a:srgbClr val="0000FF"/>
                </a:solidFill>
              </a:rPr>
              <a:t>3 fit variables</a:t>
            </a:r>
            <a:r>
              <a:rPr lang="en-US" sz="1600" dirty="0"/>
              <a:t> (</a:t>
            </a:r>
            <a:r>
              <a:rPr lang="en-US" sz="1600" i="1" dirty="0" err="1"/>
              <a:t>E</a:t>
            </a:r>
            <a:r>
              <a:rPr lang="en-US" sz="1600" i="1" baseline="-25000" dirty="0" err="1"/>
              <a:t>a</a:t>
            </a:r>
            <a:r>
              <a:rPr lang="en-US" sz="1600" dirty="0"/>
              <a:t>, </a:t>
            </a:r>
            <a:r>
              <a:rPr lang="en-US" sz="1600" i="1" dirty="0"/>
              <a:t>E</a:t>
            </a:r>
            <a:r>
              <a:rPr lang="en-US" sz="1600" i="1" baseline="-25000" dirty="0"/>
              <a:t>b</a:t>
            </a:r>
            <a:r>
              <a:rPr lang="en-US" sz="1600" dirty="0"/>
              <a:t>, </a:t>
            </a:r>
            <a:r>
              <a:rPr lang="en-US" sz="1600" i="1" dirty="0"/>
              <a:t>n</a:t>
            </a:r>
            <a:r>
              <a:rPr lang="en-US" sz="1600" dirty="0"/>
              <a:t>), representing energy boundaries and amplitude of the gain step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FF"/>
                </a:solidFill>
              </a:rPr>
              <a:t>good-of-fitness: </a:t>
            </a:r>
            <a:r>
              <a:rPr lang="it-IT" sz="1600" dirty="0"/>
              <a:t>rmse &lt;0.02 ADU, R2bar=1.0000, std error of fit variables &lt;1%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link from </a:t>
            </a:r>
            <a:r>
              <a:rPr lang="it-IT" sz="1600" dirty="0">
                <a:solidFill>
                  <a:srgbClr val="3333FF"/>
                </a:solidFill>
              </a:rPr>
              <a:t>NL response model</a:t>
            </a:r>
            <a:r>
              <a:rPr lang="it-IT" sz="1600" dirty="0"/>
              <a:t> to </a:t>
            </a:r>
            <a:r>
              <a:rPr lang="it-IT" sz="1600" dirty="0">
                <a:solidFill>
                  <a:srgbClr val="3333FF"/>
                </a:solidFill>
              </a:rPr>
              <a:t>DEPFET technology </a:t>
            </a:r>
            <a:r>
              <a:rPr lang="it-IT" sz="1600" dirty="0"/>
              <a:t>qualification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B7D648-DCC1-42A3-BE25-121E90B380B7}"/>
              </a:ext>
            </a:extLst>
          </p:cNvPr>
          <p:cNvGrpSpPr/>
          <p:nvPr/>
        </p:nvGrpSpPr>
        <p:grpSpPr>
          <a:xfrm>
            <a:off x="4074971" y="997555"/>
            <a:ext cx="4320000" cy="3465747"/>
            <a:chOff x="4379772" y="783064"/>
            <a:chExt cx="4320000" cy="3465747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E92F226-8F98-4080-8A4B-D4460968189D}"/>
                </a:ext>
              </a:extLst>
            </p:cNvPr>
            <p:cNvGrpSpPr/>
            <p:nvPr/>
          </p:nvGrpSpPr>
          <p:grpSpPr>
            <a:xfrm>
              <a:off x="4379772" y="864031"/>
              <a:ext cx="4320000" cy="3384780"/>
              <a:chOff x="4379772" y="864031"/>
              <a:chExt cx="4320000" cy="338478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1C7DD595-9C64-4A3F-A4AD-DB3DFB8D4129}"/>
                  </a:ext>
                </a:extLst>
              </p:cNvPr>
              <p:cNvGrpSpPr/>
              <p:nvPr/>
            </p:nvGrpSpPr>
            <p:grpSpPr>
              <a:xfrm>
                <a:off x="4379772" y="864031"/>
                <a:ext cx="4320000" cy="3338377"/>
                <a:chOff x="4816650" y="799863"/>
                <a:chExt cx="4320000" cy="3338377"/>
              </a:xfrm>
            </p:grpSpPr>
            <p:pic>
              <p:nvPicPr>
                <p:cNvPr id="62" name="Picture 6">
                  <a:extLst>
                    <a:ext uri="{FF2B5EF4-FFF2-40B4-BE49-F238E27FC236}">
                      <a16:creationId xmlns:a16="http://schemas.microsoft.com/office/drawing/2014/main" id="{99AEB871-3AD7-4696-8205-F172B4495E3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16650" y="898240"/>
                  <a:ext cx="4320000" cy="3240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D56EED97-9DF1-4E96-B278-92C5187C95FA}"/>
                    </a:ext>
                  </a:extLst>
                </p:cNvPr>
                <p:cNvCxnSpPr/>
                <p:nvPr/>
              </p:nvCxnSpPr>
              <p:spPr>
                <a:xfrm>
                  <a:off x="5487702" y="898240"/>
                  <a:ext cx="0" cy="60296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F34FD265-BB73-4ACD-B401-341DD7EEAC59}"/>
                    </a:ext>
                  </a:extLst>
                </p:cNvPr>
                <p:cNvCxnSpPr/>
                <p:nvPr/>
              </p:nvCxnSpPr>
              <p:spPr>
                <a:xfrm>
                  <a:off x="5520990" y="898240"/>
                  <a:ext cx="0" cy="102757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DB5A98FE-36D5-4211-AAB4-3FA1C64A80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0102" y="1199722"/>
                  <a:ext cx="0" cy="1057998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E2308EF6-CAEF-436C-82B7-20072EC9B3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29524" y="1199722"/>
                  <a:ext cx="0" cy="1630884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AE2ED80F-C646-42C1-ABCA-EC96B2401828}"/>
                    </a:ext>
                  </a:extLst>
                </p:cNvPr>
                <p:cNvCxnSpPr/>
                <p:nvPr/>
              </p:nvCxnSpPr>
              <p:spPr>
                <a:xfrm>
                  <a:off x="8342699" y="1235668"/>
                  <a:ext cx="0" cy="1884604"/>
                </a:xfrm>
                <a:prstGeom prst="line">
                  <a:avLst/>
                </a:prstGeom>
                <a:ln>
                  <a:solidFill>
                    <a:srgbClr val="0000C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D8CB8590-75B8-4667-9001-77282A3FE35F}"/>
                    </a:ext>
                  </a:extLst>
                </p:cNvPr>
                <p:cNvSpPr/>
                <p:nvPr/>
              </p:nvSpPr>
              <p:spPr>
                <a:xfrm>
                  <a:off x="5185049" y="807758"/>
                  <a:ext cx="37382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00" dirty="0">
                      <a:solidFill>
                        <a:srgbClr val="FF0000"/>
                      </a:solidFill>
                    </a:rPr>
                    <a:t>E1a</a:t>
                  </a:r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E84F2F13-A589-47A1-899E-FF29C959AEB0}"/>
                    </a:ext>
                  </a:extLst>
                </p:cNvPr>
                <p:cNvSpPr/>
                <p:nvPr/>
              </p:nvSpPr>
              <p:spPr>
                <a:xfrm>
                  <a:off x="5451540" y="799863"/>
                  <a:ext cx="38023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00" dirty="0">
                      <a:solidFill>
                        <a:srgbClr val="FF0000"/>
                      </a:solidFill>
                    </a:rPr>
                    <a:t>E1b</a:t>
                  </a:r>
                </a:p>
              </p:txBody>
            </p:sp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21DBBCEC-2ECA-4D99-9FFC-3B0303585742}"/>
                    </a:ext>
                  </a:extLst>
                </p:cNvPr>
                <p:cNvSpPr/>
                <p:nvPr/>
              </p:nvSpPr>
              <p:spPr>
                <a:xfrm>
                  <a:off x="5556878" y="1117820"/>
                  <a:ext cx="37382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E2a</a:t>
                  </a:r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E33A1448-72C1-473A-B18D-57846484A485}"/>
                    </a:ext>
                  </a:extLst>
                </p:cNvPr>
                <p:cNvSpPr/>
                <p:nvPr/>
              </p:nvSpPr>
              <p:spPr>
                <a:xfrm>
                  <a:off x="6151658" y="1121500"/>
                  <a:ext cx="380232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E2b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77ED7E04-32F9-48D4-B19F-35B7DCDBFC09}"/>
                    </a:ext>
                  </a:extLst>
                </p:cNvPr>
                <p:cNvSpPr/>
                <p:nvPr/>
              </p:nvSpPr>
              <p:spPr>
                <a:xfrm>
                  <a:off x="8281404" y="1166218"/>
                  <a:ext cx="37382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it-IT" sz="1000" dirty="0">
                      <a:solidFill>
                        <a:srgbClr val="0000CC"/>
                      </a:solidFill>
                    </a:rPr>
                    <a:t>E3a</a:t>
                  </a:r>
                </a:p>
              </p:txBody>
            </p:sp>
          </p:grp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823924A-8D08-42A6-8223-67C37BE3A784}"/>
                  </a:ext>
                </a:extLst>
              </p:cNvPr>
              <p:cNvCxnSpPr/>
              <p:nvPr/>
            </p:nvCxnSpPr>
            <p:spPr>
              <a:xfrm flipV="1">
                <a:off x="7236833" y="1988528"/>
                <a:ext cx="103812" cy="1045938"/>
              </a:xfrm>
              <a:prstGeom prst="line">
                <a:avLst/>
              </a:prstGeom>
              <a:ln>
                <a:solidFill>
                  <a:srgbClr val="CC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3C56FEA5-724A-44B0-9222-D4C0EA78F29E}"/>
                  </a:ext>
                </a:extLst>
              </p:cNvPr>
              <p:cNvSpPr txBox="1"/>
              <p:nvPr/>
            </p:nvSpPr>
            <p:spPr>
              <a:xfrm>
                <a:off x="7071745" y="1239595"/>
                <a:ext cx="82177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i="1" dirty="0">
                    <a:solidFill>
                      <a:srgbClr val="CC00CC"/>
                    </a:solidFill>
                  </a:rPr>
                  <a:t>gain (</a:t>
                </a:r>
                <a:r>
                  <a:rPr lang="it-IT" sz="1400" i="1" dirty="0" err="1">
                    <a:solidFill>
                      <a:srgbClr val="CC00CC"/>
                    </a:solidFill>
                  </a:rPr>
                  <a:t>running</a:t>
                </a:r>
                <a:r>
                  <a:rPr lang="it-IT" sz="1400" i="1" dirty="0">
                    <a:solidFill>
                      <a:srgbClr val="CC00CC"/>
                    </a:solidFill>
                  </a:rPr>
                  <a:t> </a:t>
                </a:r>
                <a:r>
                  <a:rPr lang="it-IT" sz="1400" i="1" dirty="0" err="1">
                    <a:solidFill>
                      <a:srgbClr val="CC00CC"/>
                    </a:solidFill>
                  </a:rPr>
                  <a:t>avg</a:t>
                </a:r>
                <a:r>
                  <a:rPr lang="it-IT" sz="1400" i="1" dirty="0">
                    <a:solidFill>
                      <a:srgbClr val="CC00CC"/>
                    </a:solidFill>
                  </a:rPr>
                  <a:t>.)</a:t>
                </a: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704F834-5BDF-4509-A3EA-72D398B02FB9}"/>
                  </a:ext>
                </a:extLst>
              </p:cNvPr>
              <p:cNvGrpSpPr/>
              <p:nvPr/>
            </p:nvGrpSpPr>
            <p:grpSpPr>
              <a:xfrm>
                <a:off x="5748349" y="3971812"/>
                <a:ext cx="1770036" cy="276999"/>
                <a:chOff x="5748349" y="3971812"/>
                <a:chExt cx="1770036" cy="276999"/>
              </a:xfrm>
            </p:grpSpPr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BA763F4D-BFF3-4305-969E-C0E384165AAE}"/>
                    </a:ext>
                  </a:extLst>
                </p:cNvPr>
                <p:cNvSpPr/>
                <p:nvPr/>
              </p:nvSpPr>
              <p:spPr>
                <a:xfrm>
                  <a:off x="6201122" y="3974531"/>
                  <a:ext cx="816549" cy="2452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5D2D56B-8833-476A-A81A-FBA3D480A633}"/>
                    </a:ext>
                  </a:extLst>
                </p:cNvPr>
                <p:cNvSpPr txBox="1"/>
                <p:nvPr/>
              </p:nvSpPr>
              <p:spPr>
                <a:xfrm>
                  <a:off x="5748349" y="3971812"/>
                  <a:ext cx="177003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deposited energy (keV)</a:t>
                  </a:r>
                </a:p>
              </p:txBody>
            </p:sp>
          </p:grp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6044C1-8F72-41D2-AADE-AC1173E43533}"/>
                </a:ext>
              </a:extLst>
            </p:cNvPr>
            <p:cNvSpPr/>
            <p:nvPr/>
          </p:nvSpPr>
          <p:spPr>
            <a:xfrm>
              <a:off x="5221953" y="783064"/>
              <a:ext cx="303833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0000FF"/>
                  </a:solidFill>
                </a:rPr>
                <a:t>DePFET</a:t>
              </a:r>
              <a:r>
                <a:rPr lang="en-US" sz="1600" dirty="0">
                  <a:solidFill>
                    <a:srgbClr val="0000FF"/>
                  </a:solidFill>
                </a:rPr>
                <a:t> Gain + fit line (green)</a:t>
              </a:r>
              <a:endParaRPr lang="it-IT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41F0AA-7803-49A1-91F8-6335971C775B}"/>
              </a:ext>
            </a:extLst>
          </p:cNvPr>
          <p:cNvGrpSpPr/>
          <p:nvPr/>
        </p:nvGrpSpPr>
        <p:grpSpPr>
          <a:xfrm>
            <a:off x="108697" y="1007058"/>
            <a:ext cx="4320000" cy="3463964"/>
            <a:chOff x="108697" y="792567"/>
            <a:chExt cx="4320000" cy="346396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77C3D9A-4E89-4C44-803A-445111AE2203}"/>
                </a:ext>
              </a:extLst>
            </p:cNvPr>
            <p:cNvGrpSpPr/>
            <p:nvPr/>
          </p:nvGrpSpPr>
          <p:grpSpPr>
            <a:xfrm>
              <a:off x="108697" y="962408"/>
              <a:ext cx="4320000" cy="3294123"/>
              <a:chOff x="108697" y="962408"/>
              <a:chExt cx="4320000" cy="3294123"/>
            </a:xfrm>
          </p:grpSpPr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BE0CFE6E-E63B-4285-A5BB-215F6250E1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697" y="962408"/>
                <a:ext cx="4320000" cy="324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5CA9EF5-731F-4C7C-8471-3E740B88FB8F}"/>
                  </a:ext>
                </a:extLst>
              </p:cNvPr>
              <p:cNvCxnSpPr/>
              <p:nvPr/>
            </p:nvCxnSpPr>
            <p:spPr>
              <a:xfrm>
                <a:off x="759972" y="1509003"/>
                <a:ext cx="0" cy="129836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FE19A7D-1CB0-44ED-9044-6D86A9055BE7}"/>
                  </a:ext>
                </a:extLst>
              </p:cNvPr>
              <p:cNvSpPr/>
              <p:nvPr/>
            </p:nvSpPr>
            <p:spPr>
              <a:xfrm>
                <a:off x="639396" y="1312373"/>
                <a:ext cx="3738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>
                    <a:solidFill>
                      <a:srgbClr val="FF0000"/>
                    </a:solidFill>
                  </a:rPr>
                  <a:t>E1a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E0899D0-E6A7-4F17-AD32-6431F727593C}"/>
                  </a:ext>
                </a:extLst>
              </p:cNvPr>
              <p:cNvCxnSpPr/>
              <p:nvPr/>
            </p:nvCxnSpPr>
            <p:spPr>
              <a:xfrm>
                <a:off x="796820" y="1711072"/>
                <a:ext cx="0" cy="92547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558BBA4-C5B4-43AC-A8EA-443D7BF0DE19}"/>
                  </a:ext>
                </a:extLst>
              </p:cNvPr>
              <p:cNvSpPr/>
              <p:nvPr/>
            </p:nvSpPr>
            <p:spPr>
              <a:xfrm>
                <a:off x="703850" y="1525960"/>
                <a:ext cx="38023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>
                    <a:solidFill>
                      <a:srgbClr val="FF0000"/>
                    </a:solidFill>
                  </a:rPr>
                  <a:t>E1b</a:t>
                </a: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4989ECB-E57E-4FAC-8CB5-4888BDDCB9DB}"/>
                  </a:ext>
                </a:extLst>
              </p:cNvPr>
              <p:cNvCxnSpPr/>
              <p:nvPr/>
            </p:nvCxnSpPr>
            <p:spPr>
              <a:xfrm>
                <a:off x="944206" y="1903016"/>
                <a:ext cx="0" cy="482321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512BB2C-2046-4B93-A36B-928D71C9210C}"/>
                  </a:ext>
                </a:extLst>
              </p:cNvPr>
              <p:cNvSpPr/>
              <p:nvPr/>
            </p:nvSpPr>
            <p:spPr>
              <a:xfrm>
                <a:off x="834388" y="1711072"/>
                <a:ext cx="3738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>
                    <a:solidFill>
                      <a:schemeClr val="accent6">
                        <a:lumMod val="75000"/>
                      </a:schemeClr>
                    </a:solidFill>
                  </a:rPr>
                  <a:t>E2a</a:t>
                </a: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7745889-7B71-493A-B27A-6DF20B2A2475}"/>
                  </a:ext>
                </a:extLst>
              </p:cNvPr>
              <p:cNvCxnSpPr/>
              <p:nvPr/>
            </p:nvCxnSpPr>
            <p:spPr>
              <a:xfrm>
                <a:off x="1515360" y="1610589"/>
                <a:ext cx="0" cy="342669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CCABAD5-4868-41B2-82BA-6FBB9E64D33D}"/>
                  </a:ext>
                </a:extLst>
              </p:cNvPr>
              <p:cNvSpPr/>
              <p:nvPr/>
            </p:nvSpPr>
            <p:spPr>
              <a:xfrm>
                <a:off x="1410566" y="1402850"/>
                <a:ext cx="38023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>
                    <a:solidFill>
                      <a:schemeClr val="accent6">
                        <a:lumMod val="75000"/>
                      </a:schemeClr>
                    </a:solidFill>
                  </a:rPr>
                  <a:t>E2b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8028E5F2-00E3-42BF-942A-05D01B007CA1}"/>
                  </a:ext>
                </a:extLst>
              </p:cNvPr>
              <p:cNvCxnSpPr/>
              <p:nvPr/>
            </p:nvCxnSpPr>
            <p:spPr>
              <a:xfrm>
                <a:off x="3636392" y="1422946"/>
                <a:ext cx="0" cy="125055"/>
              </a:xfrm>
              <a:prstGeom prst="line">
                <a:avLst/>
              </a:prstGeom>
              <a:ln>
                <a:solidFill>
                  <a:srgbClr val="0000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C081F97-0AD5-4026-9106-62A2B8E21CD3}"/>
                  </a:ext>
                </a:extLst>
              </p:cNvPr>
              <p:cNvSpPr/>
              <p:nvPr/>
            </p:nvSpPr>
            <p:spPr>
              <a:xfrm>
                <a:off x="3388082" y="1509003"/>
                <a:ext cx="3738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000" dirty="0">
                    <a:solidFill>
                      <a:srgbClr val="0000CC"/>
                    </a:solidFill>
                  </a:rPr>
                  <a:t>E3a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3697FEE-6CFC-4C64-BC6F-6102BE2ECE60}"/>
                  </a:ext>
                </a:extLst>
              </p:cNvPr>
              <p:cNvGrpSpPr/>
              <p:nvPr/>
            </p:nvGrpSpPr>
            <p:grpSpPr>
              <a:xfrm>
                <a:off x="1463202" y="3979532"/>
                <a:ext cx="1793456" cy="276999"/>
                <a:chOff x="5748349" y="3971812"/>
                <a:chExt cx="1793456" cy="276999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B1BDD7BD-119B-4473-969F-0909599DE2B9}"/>
                    </a:ext>
                  </a:extLst>
                </p:cNvPr>
                <p:cNvSpPr/>
                <p:nvPr/>
              </p:nvSpPr>
              <p:spPr>
                <a:xfrm>
                  <a:off x="6201122" y="3974532"/>
                  <a:ext cx="1340683" cy="2262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727768A-350F-4361-85D8-68FB4CA1B224}"/>
                    </a:ext>
                  </a:extLst>
                </p:cNvPr>
                <p:cNvSpPr txBox="1"/>
                <p:nvPr/>
              </p:nvSpPr>
              <p:spPr>
                <a:xfrm>
                  <a:off x="5748349" y="3971812"/>
                  <a:ext cx="179345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deposited energy (keV)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39F2FCB-ECE0-4FFD-9A43-4CFA46BE5D80}"/>
                  </a:ext>
                </a:extLst>
              </p:cNvPr>
              <p:cNvGrpSpPr/>
              <p:nvPr/>
            </p:nvGrpSpPr>
            <p:grpSpPr>
              <a:xfrm rot="16200000">
                <a:off x="-487681" y="2469515"/>
                <a:ext cx="1612943" cy="315018"/>
                <a:chOff x="1385097" y="4195667"/>
                <a:chExt cx="1612943" cy="315018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A48E4DA-A9D4-4039-B5F5-E80325514A45}"/>
                    </a:ext>
                  </a:extLst>
                </p:cNvPr>
                <p:cNvSpPr/>
                <p:nvPr/>
              </p:nvSpPr>
              <p:spPr>
                <a:xfrm>
                  <a:off x="1539354" y="4256551"/>
                  <a:ext cx="1458686" cy="2541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D79AF3B-63B0-4F8B-A0CD-352CDE02BCF2}"/>
                    </a:ext>
                  </a:extLst>
                </p:cNvPr>
                <p:cNvSpPr txBox="1"/>
                <p:nvPr/>
              </p:nvSpPr>
              <p:spPr>
                <a:xfrm>
                  <a:off x="1385097" y="4195667"/>
                  <a:ext cx="157447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signal current (ADU)</a:t>
                  </a:r>
                </a:p>
              </p:txBody>
            </p:sp>
          </p:grp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F7EC052-0D1B-4D61-B662-16E062005CEB}"/>
                </a:ext>
              </a:extLst>
            </p:cNvPr>
            <p:cNvSpPr/>
            <p:nvPr/>
          </p:nvSpPr>
          <p:spPr>
            <a:xfrm>
              <a:off x="614859" y="792567"/>
              <a:ext cx="359453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FF"/>
                  </a:solidFill>
                </a:rPr>
                <a:t>DePFET Signal + fit line (green)</a:t>
              </a:r>
              <a:endParaRPr lang="it-IT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C5711B90-0CFD-4B7F-9621-BFED2466D6B9}"/>
              </a:ext>
            </a:extLst>
          </p:cNvPr>
          <p:cNvSpPr txBox="1"/>
          <p:nvPr/>
        </p:nvSpPr>
        <p:spPr>
          <a:xfrm>
            <a:off x="776874" y="3154380"/>
            <a:ext cx="1133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I</a:t>
            </a:r>
            <a:r>
              <a:rPr lang="it-IT" sz="1200" baseline="-25000" dirty="0"/>
              <a:t>d</a:t>
            </a:r>
            <a:r>
              <a:rPr lang="it-IT" sz="1200" dirty="0"/>
              <a:t>=100 µA</a:t>
            </a:r>
          </a:p>
          <a:p>
            <a:r>
              <a:rPr lang="it-IT" sz="1200" dirty="0"/>
              <a:t>V</a:t>
            </a:r>
            <a:r>
              <a:rPr lang="it-IT" sz="1200" baseline="-25000" dirty="0"/>
              <a:t>ds</a:t>
            </a:r>
            <a:r>
              <a:rPr lang="it-IT" sz="1200" dirty="0"/>
              <a:t>=-3 V</a:t>
            </a:r>
          </a:p>
          <a:p>
            <a:r>
              <a:rPr lang="it-IT" sz="1200" dirty="0"/>
              <a:t>V</a:t>
            </a:r>
            <a:r>
              <a:rPr lang="it-IT" sz="1200" baseline="-25000" dirty="0"/>
              <a:t>back</a:t>
            </a:r>
            <a:r>
              <a:rPr lang="it-IT" sz="1200" dirty="0"/>
              <a:t>=-200 V</a:t>
            </a:r>
          </a:p>
          <a:p>
            <a:r>
              <a:rPr lang="it-IT" sz="1200" dirty="0"/>
              <a:t>T=-20 C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C5E3D24-89D8-4A6A-AC4B-C35C85EB273C}"/>
              </a:ext>
            </a:extLst>
          </p:cNvPr>
          <p:cNvGrpSpPr/>
          <p:nvPr/>
        </p:nvGrpSpPr>
        <p:grpSpPr>
          <a:xfrm>
            <a:off x="9070764" y="4733975"/>
            <a:ext cx="1951432" cy="1493961"/>
            <a:chOff x="6995212" y="4782733"/>
            <a:chExt cx="2082770" cy="1594509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59E8AA8-331C-47CA-A827-A727DC7BC726}"/>
                </a:ext>
              </a:extLst>
            </p:cNvPr>
            <p:cNvSpPr/>
            <p:nvPr/>
          </p:nvSpPr>
          <p:spPr>
            <a:xfrm>
              <a:off x="7348194" y="5217658"/>
              <a:ext cx="1366484" cy="624659"/>
            </a:xfrm>
            <a:custGeom>
              <a:avLst/>
              <a:gdLst>
                <a:gd name="connsiteX0" fmla="*/ 0 w 2413417"/>
                <a:gd name="connsiteY0" fmla="*/ 1411 h 661069"/>
                <a:gd name="connsiteX1" fmla="*/ 367259 w 2413417"/>
                <a:gd name="connsiteY1" fmla="*/ 1411 h 661069"/>
                <a:gd name="connsiteX2" fmla="*/ 442210 w 2413417"/>
                <a:gd name="connsiteY2" fmla="*/ 16401 h 661069"/>
                <a:gd name="connsiteX3" fmla="*/ 569627 w 2413417"/>
                <a:gd name="connsiteY3" fmla="*/ 158808 h 661069"/>
                <a:gd name="connsiteX4" fmla="*/ 652073 w 2413417"/>
                <a:gd name="connsiteY4" fmla="*/ 308710 h 661069"/>
                <a:gd name="connsiteX5" fmla="*/ 794479 w 2413417"/>
                <a:gd name="connsiteY5" fmla="*/ 518572 h 661069"/>
                <a:gd name="connsiteX6" fmla="*/ 944381 w 2413417"/>
                <a:gd name="connsiteY6" fmla="*/ 630998 h 661069"/>
                <a:gd name="connsiteX7" fmla="*/ 1086787 w 2413417"/>
                <a:gd name="connsiteY7" fmla="*/ 660979 h 661069"/>
                <a:gd name="connsiteX8" fmla="*/ 2413417 w 2413417"/>
                <a:gd name="connsiteY8" fmla="*/ 638493 h 661069"/>
                <a:gd name="connsiteX0" fmla="*/ 0 w 2413417"/>
                <a:gd name="connsiteY0" fmla="*/ 1411 h 660979"/>
                <a:gd name="connsiteX1" fmla="*/ 367259 w 2413417"/>
                <a:gd name="connsiteY1" fmla="*/ 1411 h 660979"/>
                <a:gd name="connsiteX2" fmla="*/ 442210 w 2413417"/>
                <a:gd name="connsiteY2" fmla="*/ 16401 h 660979"/>
                <a:gd name="connsiteX3" fmla="*/ 569627 w 2413417"/>
                <a:gd name="connsiteY3" fmla="*/ 158808 h 660979"/>
                <a:gd name="connsiteX4" fmla="*/ 652073 w 2413417"/>
                <a:gd name="connsiteY4" fmla="*/ 308710 h 660979"/>
                <a:gd name="connsiteX5" fmla="*/ 794479 w 2413417"/>
                <a:gd name="connsiteY5" fmla="*/ 518572 h 660979"/>
                <a:gd name="connsiteX6" fmla="*/ 904040 w 2413417"/>
                <a:gd name="connsiteY6" fmla="*/ 607465 h 660979"/>
                <a:gd name="connsiteX7" fmla="*/ 1086787 w 2413417"/>
                <a:gd name="connsiteY7" fmla="*/ 660979 h 660979"/>
                <a:gd name="connsiteX8" fmla="*/ 2413417 w 2413417"/>
                <a:gd name="connsiteY8" fmla="*/ 638493 h 660979"/>
                <a:gd name="connsiteX0" fmla="*/ 0 w 2413417"/>
                <a:gd name="connsiteY0" fmla="*/ 1411 h 660979"/>
                <a:gd name="connsiteX1" fmla="*/ 367259 w 2413417"/>
                <a:gd name="connsiteY1" fmla="*/ 1411 h 660979"/>
                <a:gd name="connsiteX2" fmla="*/ 442210 w 2413417"/>
                <a:gd name="connsiteY2" fmla="*/ 16401 h 660979"/>
                <a:gd name="connsiteX3" fmla="*/ 569627 w 2413417"/>
                <a:gd name="connsiteY3" fmla="*/ 158808 h 660979"/>
                <a:gd name="connsiteX4" fmla="*/ 652073 w 2413417"/>
                <a:gd name="connsiteY4" fmla="*/ 308710 h 660979"/>
                <a:gd name="connsiteX5" fmla="*/ 794479 w 2413417"/>
                <a:gd name="connsiteY5" fmla="*/ 518572 h 660979"/>
                <a:gd name="connsiteX6" fmla="*/ 904040 w 2413417"/>
                <a:gd name="connsiteY6" fmla="*/ 607465 h 660979"/>
                <a:gd name="connsiteX7" fmla="*/ 1086787 w 2413417"/>
                <a:gd name="connsiteY7" fmla="*/ 660979 h 660979"/>
                <a:gd name="connsiteX8" fmla="*/ 2413417 w 2413417"/>
                <a:gd name="connsiteY8" fmla="*/ 638493 h 660979"/>
                <a:gd name="connsiteX0" fmla="*/ 0 w 2413417"/>
                <a:gd name="connsiteY0" fmla="*/ 1411 h 667702"/>
                <a:gd name="connsiteX1" fmla="*/ 367259 w 2413417"/>
                <a:gd name="connsiteY1" fmla="*/ 1411 h 667702"/>
                <a:gd name="connsiteX2" fmla="*/ 442210 w 2413417"/>
                <a:gd name="connsiteY2" fmla="*/ 16401 h 667702"/>
                <a:gd name="connsiteX3" fmla="*/ 569627 w 2413417"/>
                <a:gd name="connsiteY3" fmla="*/ 158808 h 667702"/>
                <a:gd name="connsiteX4" fmla="*/ 652073 w 2413417"/>
                <a:gd name="connsiteY4" fmla="*/ 308710 h 667702"/>
                <a:gd name="connsiteX5" fmla="*/ 794479 w 2413417"/>
                <a:gd name="connsiteY5" fmla="*/ 518572 h 667702"/>
                <a:gd name="connsiteX6" fmla="*/ 904040 w 2413417"/>
                <a:gd name="connsiteY6" fmla="*/ 607465 h 667702"/>
                <a:gd name="connsiteX7" fmla="*/ 1157384 w 2413417"/>
                <a:gd name="connsiteY7" fmla="*/ 667702 h 667702"/>
                <a:gd name="connsiteX8" fmla="*/ 2413417 w 2413417"/>
                <a:gd name="connsiteY8" fmla="*/ 638493 h 667702"/>
                <a:gd name="connsiteX0" fmla="*/ 0 w 2413417"/>
                <a:gd name="connsiteY0" fmla="*/ 1411 h 667702"/>
                <a:gd name="connsiteX1" fmla="*/ 367259 w 2413417"/>
                <a:gd name="connsiteY1" fmla="*/ 1411 h 667702"/>
                <a:gd name="connsiteX2" fmla="*/ 442210 w 2413417"/>
                <a:gd name="connsiteY2" fmla="*/ 16401 h 667702"/>
                <a:gd name="connsiteX3" fmla="*/ 569627 w 2413417"/>
                <a:gd name="connsiteY3" fmla="*/ 158808 h 667702"/>
                <a:gd name="connsiteX4" fmla="*/ 652073 w 2413417"/>
                <a:gd name="connsiteY4" fmla="*/ 308710 h 667702"/>
                <a:gd name="connsiteX5" fmla="*/ 794479 w 2413417"/>
                <a:gd name="connsiteY5" fmla="*/ 518572 h 667702"/>
                <a:gd name="connsiteX6" fmla="*/ 904040 w 2413417"/>
                <a:gd name="connsiteY6" fmla="*/ 607465 h 667702"/>
                <a:gd name="connsiteX7" fmla="*/ 1157384 w 2413417"/>
                <a:gd name="connsiteY7" fmla="*/ 667702 h 667702"/>
                <a:gd name="connsiteX8" fmla="*/ 2413417 w 2413417"/>
                <a:gd name="connsiteY8" fmla="*/ 638493 h 667702"/>
                <a:gd name="connsiteX0" fmla="*/ 0 w 2413417"/>
                <a:gd name="connsiteY0" fmla="*/ 2355 h 668646"/>
                <a:gd name="connsiteX1" fmla="*/ 367259 w 2413417"/>
                <a:gd name="connsiteY1" fmla="*/ 2355 h 668646"/>
                <a:gd name="connsiteX2" fmla="*/ 465742 w 2413417"/>
                <a:gd name="connsiteY2" fmla="*/ 34154 h 668646"/>
                <a:gd name="connsiteX3" fmla="*/ 569627 w 2413417"/>
                <a:gd name="connsiteY3" fmla="*/ 159752 h 668646"/>
                <a:gd name="connsiteX4" fmla="*/ 652073 w 2413417"/>
                <a:gd name="connsiteY4" fmla="*/ 309654 h 668646"/>
                <a:gd name="connsiteX5" fmla="*/ 794479 w 2413417"/>
                <a:gd name="connsiteY5" fmla="*/ 519516 h 668646"/>
                <a:gd name="connsiteX6" fmla="*/ 904040 w 2413417"/>
                <a:gd name="connsiteY6" fmla="*/ 608409 h 668646"/>
                <a:gd name="connsiteX7" fmla="*/ 1157384 w 2413417"/>
                <a:gd name="connsiteY7" fmla="*/ 668646 h 668646"/>
                <a:gd name="connsiteX8" fmla="*/ 2413417 w 2413417"/>
                <a:gd name="connsiteY8" fmla="*/ 639437 h 668646"/>
                <a:gd name="connsiteX0" fmla="*/ 0 w 2413417"/>
                <a:gd name="connsiteY0" fmla="*/ 347 h 666638"/>
                <a:gd name="connsiteX1" fmla="*/ 333641 w 2413417"/>
                <a:gd name="connsiteY1" fmla="*/ 3708 h 666638"/>
                <a:gd name="connsiteX2" fmla="*/ 465742 w 2413417"/>
                <a:gd name="connsiteY2" fmla="*/ 32146 h 666638"/>
                <a:gd name="connsiteX3" fmla="*/ 569627 w 2413417"/>
                <a:gd name="connsiteY3" fmla="*/ 157744 h 666638"/>
                <a:gd name="connsiteX4" fmla="*/ 652073 w 2413417"/>
                <a:gd name="connsiteY4" fmla="*/ 307646 h 666638"/>
                <a:gd name="connsiteX5" fmla="*/ 794479 w 2413417"/>
                <a:gd name="connsiteY5" fmla="*/ 517508 h 666638"/>
                <a:gd name="connsiteX6" fmla="*/ 904040 w 2413417"/>
                <a:gd name="connsiteY6" fmla="*/ 606401 h 666638"/>
                <a:gd name="connsiteX7" fmla="*/ 1157384 w 2413417"/>
                <a:gd name="connsiteY7" fmla="*/ 666638 h 666638"/>
                <a:gd name="connsiteX8" fmla="*/ 2413417 w 2413417"/>
                <a:gd name="connsiteY8" fmla="*/ 637429 h 666638"/>
                <a:gd name="connsiteX0" fmla="*/ 0 w 2413417"/>
                <a:gd name="connsiteY0" fmla="*/ 347 h 666638"/>
                <a:gd name="connsiteX1" fmla="*/ 333641 w 2413417"/>
                <a:gd name="connsiteY1" fmla="*/ 3708 h 666638"/>
                <a:gd name="connsiteX2" fmla="*/ 465742 w 2413417"/>
                <a:gd name="connsiteY2" fmla="*/ 32146 h 666638"/>
                <a:gd name="connsiteX3" fmla="*/ 569627 w 2413417"/>
                <a:gd name="connsiteY3" fmla="*/ 157744 h 666638"/>
                <a:gd name="connsiteX4" fmla="*/ 652073 w 2413417"/>
                <a:gd name="connsiteY4" fmla="*/ 307646 h 666638"/>
                <a:gd name="connsiteX5" fmla="*/ 794479 w 2413417"/>
                <a:gd name="connsiteY5" fmla="*/ 517508 h 666638"/>
                <a:gd name="connsiteX6" fmla="*/ 904040 w 2413417"/>
                <a:gd name="connsiteY6" fmla="*/ 606401 h 666638"/>
                <a:gd name="connsiteX7" fmla="*/ 1157384 w 2413417"/>
                <a:gd name="connsiteY7" fmla="*/ 666638 h 666638"/>
                <a:gd name="connsiteX8" fmla="*/ 2413417 w 2413417"/>
                <a:gd name="connsiteY8" fmla="*/ 637429 h 666638"/>
                <a:gd name="connsiteX0" fmla="*/ 0 w 2413417"/>
                <a:gd name="connsiteY0" fmla="*/ 347 h 666638"/>
                <a:gd name="connsiteX1" fmla="*/ 333641 w 2413417"/>
                <a:gd name="connsiteY1" fmla="*/ 3708 h 666638"/>
                <a:gd name="connsiteX2" fmla="*/ 465742 w 2413417"/>
                <a:gd name="connsiteY2" fmla="*/ 32146 h 666638"/>
                <a:gd name="connsiteX3" fmla="*/ 569627 w 2413417"/>
                <a:gd name="connsiteY3" fmla="*/ 157744 h 666638"/>
                <a:gd name="connsiteX4" fmla="*/ 652073 w 2413417"/>
                <a:gd name="connsiteY4" fmla="*/ 307646 h 666638"/>
                <a:gd name="connsiteX5" fmla="*/ 794479 w 2413417"/>
                <a:gd name="connsiteY5" fmla="*/ 517508 h 666638"/>
                <a:gd name="connsiteX6" fmla="*/ 904040 w 2413417"/>
                <a:gd name="connsiteY6" fmla="*/ 606401 h 666638"/>
                <a:gd name="connsiteX7" fmla="*/ 1157384 w 2413417"/>
                <a:gd name="connsiteY7" fmla="*/ 666638 h 666638"/>
                <a:gd name="connsiteX8" fmla="*/ 2413417 w 2413417"/>
                <a:gd name="connsiteY8" fmla="*/ 637429 h 666638"/>
                <a:gd name="connsiteX0" fmla="*/ 0 w 2413417"/>
                <a:gd name="connsiteY0" fmla="*/ 347 h 666638"/>
                <a:gd name="connsiteX1" fmla="*/ 333641 w 2413417"/>
                <a:gd name="connsiteY1" fmla="*/ 3708 h 666638"/>
                <a:gd name="connsiteX2" fmla="*/ 465742 w 2413417"/>
                <a:gd name="connsiteY2" fmla="*/ 32146 h 666638"/>
                <a:gd name="connsiteX3" fmla="*/ 569627 w 2413417"/>
                <a:gd name="connsiteY3" fmla="*/ 157744 h 666638"/>
                <a:gd name="connsiteX4" fmla="*/ 652073 w 2413417"/>
                <a:gd name="connsiteY4" fmla="*/ 307646 h 666638"/>
                <a:gd name="connsiteX5" fmla="*/ 794479 w 2413417"/>
                <a:gd name="connsiteY5" fmla="*/ 517508 h 666638"/>
                <a:gd name="connsiteX6" fmla="*/ 904040 w 2413417"/>
                <a:gd name="connsiteY6" fmla="*/ 606401 h 666638"/>
                <a:gd name="connsiteX7" fmla="*/ 1157384 w 2413417"/>
                <a:gd name="connsiteY7" fmla="*/ 666638 h 666638"/>
                <a:gd name="connsiteX8" fmla="*/ 2413417 w 2413417"/>
                <a:gd name="connsiteY8" fmla="*/ 637429 h 666638"/>
                <a:gd name="connsiteX0" fmla="*/ 0 w 2399970"/>
                <a:gd name="connsiteY0" fmla="*/ 347 h 669854"/>
                <a:gd name="connsiteX1" fmla="*/ 333641 w 2399970"/>
                <a:gd name="connsiteY1" fmla="*/ 3708 h 669854"/>
                <a:gd name="connsiteX2" fmla="*/ 465742 w 2399970"/>
                <a:gd name="connsiteY2" fmla="*/ 32146 h 669854"/>
                <a:gd name="connsiteX3" fmla="*/ 569627 w 2399970"/>
                <a:gd name="connsiteY3" fmla="*/ 157744 h 669854"/>
                <a:gd name="connsiteX4" fmla="*/ 652073 w 2399970"/>
                <a:gd name="connsiteY4" fmla="*/ 307646 h 669854"/>
                <a:gd name="connsiteX5" fmla="*/ 794479 w 2399970"/>
                <a:gd name="connsiteY5" fmla="*/ 517508 h 669854"/>
                <a:gd name="connsiteX6" fmla="*/ 904040 w 2399970"/>
                <a:gd name="connsiteY6" fmla="*/ 606401 h 669854"/>
                <a:gd name="connsiteX7" fmla="*/ 1157384 w 2399970"/>
                <a:gd name="connsiteY7" fmla="*/ 666638 h 669854"/>
                <a:gd name="connsiteX8" fmla="*/ 2399970 w 2399970"/>
                <a:gd name="connsiteY8" fmla="*/ 660961 h 669854"/>
                <a:gd name="connsiteX0" fmla="*/ 0 w 2399970"/>
                <a:gd name="connsiteY0" fmla="*/ 347 h 669854"/>
                <a:gd name="connsiteX1" fmla="*/ 333641 w 2399970"/>
                <a:gd name="connsiteY1" fmla="*/ 3708 h 669854"/>
                <a:gd name="connsiteX2" fmla="*/ 465742 w 2399970"/>
                <a:gd name="connsiteY2" fmla="*/ 32146 h 669854"/>
                <a:gd name="connsiteX3" fmla="*/ 569627 w 2399970"/>
                <a:gd name="connsiteY3" fmla="*/ 157744 h 669854"/>
                <a:gd name="connsiteX4" fmla="*/ 652073 w 2399970"/>
                <a:gd name="connsiteY4" fmla="*/ 307646 h 669854"/>
                <a:gd name="connsiteX5" fmla="*/ 794479 w 2399970"/>
                <a:gd name="connsiteY5" fmla="*/ 517508 h 669854"/>
                <a:gd name="connsiteX6" fmla="*/ 887231 w 2399970"/>
                <a:gd name="connsiteY6" fmla="*/ 606401 h 669854"/>
                <a:gd name="connsiteX7" fmla="*/ 1157384 w 2399970"/>
                <a:gd name="connsiteY7" fmla="*/ 666638 h 669854"/>
                <a:gd name="connsiteX8" fmla="*/ 2399970 w 2399970"/>
                <a:gd name="connsiteY8" fmla="*/ 660961 h 669854"/>
                <a:gd name="connsiteX0" fmla="*/ 0 w 2399970"/>
                <a:gd name="connsiteY0" fmla="*/ 347 h 669854"/>
                <a:gd name="connsiteX1" fmla="*/ 333641 w 2399970"/>
                <a:gd name="connsiteY1" fmla="*/ 3708 h 669854"/>
                <a:gd name="connsiteX2" fmla="*/ 465742 w 2399970"/>
                <a:gd name="connsiteY2" fmla="*/ 32146 h 669854"/>
                <a:gd name="connsiteX3" fmla="*/ 569627 w 2399970"/>
                <a:gd name="connsiteY3" fmla="*/ 157744 h 669854"/>
                <a:gd name="connsiteX4" fmla="*/ 652073 w 2399970"/>
                <a:gd name="connsiteY4" fmla="*/ 307646 h 669854"/>
                <a:gd name="connsiteX5" fmla="*/ 794479 w 2399970"/>
                <a:gd name="connsiteY5" fmla="*/ 517508 h 669854"/>
                <a:gd name="connsiteX6" fmla="*/ 887231 w 2399970"/>
                <a:gd name="connsiteY6" fmla="*/ 606401 h 669854"/>
                <a:gd name="connsiteX7" fmla="*/ 1157384 w 2399970"/>
                <a:gd name="connsiteY7" fmla="*/ 666638 h 669854"/>
                <a:gd name="connsiteX8" fmla="*/ 2399970 w 2399970"/>
                <a:gd name="connsiteY8" fmla="*/ 660961 h 669854"/>
                <a:gd name="connsiteX0" fmla="*/ 0 w 2399970"/>
                <a:gd name="connsiteY0" fmla="*/ 347 h 669854"/>
                <a:gd name="connsiteX1" fmla="*/ 333641 w 2399970"/>
                <a:gd name="connsiteY1" fmla="*/ 3708 h 669854"/>
                <a:gd name="connsiteX2" fmla="*/ 465742 w 2399970"/>
                <a:gd name="connsiteY2" fmla="*/ 32146 h 669854"/>
                <a:gd name="connsiteX3" fmla="*/ 569627 w 2399970"/>
                <a:gd name="connsiteY3" fmla="*/ 157744 h 669854"/>
                <a:gd name="connsiteX4" fmla="*/ 652073 w 2399970"/>
                <a:gd name="connsiteY4" fmla="*/ 307646 h 669854"/>
                <a:gd name="connsiteX5" fmla="*/ 794479 w 2399970"/>
                <a:gd name="connsiteY5" fmla="*/ 517508 h 669854"/>
                <a:gd name="connsiteX6" fmla="*/ 887231 w 2399970"/>
                <a:gd name="connsiteY6" fmla="*/ 606401 h 669854"/>
                <a:gd name="connsiteX7" fmla="*/ 1157384 w 2399970"/>
                <a:gd name="connsiteY7" fmla="*/ 666638 h 669854"/>
                <a:gd name="connsiteX8" fmla="*/ 2399970 w 2399970"/>
                <a:gd name="connsiteY8" fmla="*/ 660961 h 669854"/>
                <a:gd name="connsiteX0" fmla="*/ 0 w 2399970"/>
                <a:gd name="connsiteY0" fmla="*/ 347 h 669854"/>
                <a:gd name="connsiteX1" fmla="*/ 333641 w 2399970"/>
                <a:gd name="connsiteY1" fmla="*/ 3708 h 669854"/>
                <a:gd name="connsiteX2" fmla="*/ 465742 w 2399970"/>
                <a:gd name="connsiteY2" fmla="*/ 32146 h 669854"/>
                <a:gd name="connsiteX3" fmla="*/ 569627 w 2399970"/>
                <a:gd name="connsiteY3" fmla="*/ 157744 h 669854"/>
                <a:gd name="connsiteX4" fmla="*/ 652073 w 2399970"/>
                <a:gd name="connsiteY4" fmla="*/ 307646 h 669854"/>
                <a:gd name="connsiteX5" fmla="*/ 794479 w 2399970"/>
                <a:gd name="connsiteY5" fmla="*/ 517508 h 669854"/>
                <a:gd name="connsiteX6" fmla="*/ 887231 w 2399970"/>
                <a:gd name="connsiteY6" fmla="*/ 606401 h 669854"/>
                <a:gd name="connsiteX7" fmla="*/ 1157384 w 2399970"/>
                <a:gd name="connsiteY7" fmla="*/ 666638 h 669854"/>
                <a:gd name="connsiteX8" fmla="*/ 2399970 w 2399970"/>
                <a:gd name="connsiteY8" fmla="*/ 660961 h 669854"/>
                <a:gd name="connsiteX0" fmla="*/ 0 w 2399970"/>
                <a:gd name="connsiteY0" fmla="*/ 347 h 669012"/>
                <a:gd name="connsiteX1" fmla="*/ 333641 w 2399970"/>
                <a:gd name="connsiteY1" fmla="*/ 3708 h 669012"/>
                <a:gd name="connsiteX2" fmla="*/ 465742 w 2399970"/>
                <a:gd name="connsiteY2" fmla="*/ 32146 h 669012"/>
                <a:gd name="connsiteX3" fmla="*/ 569627 w 2399970"/>
                <a:gd name="connsiteY3" fmla="*/ 157744 h 669012"/>
                <a:gd name="connsiteX4" fmla="*/ 652073 w 2399970"/>
                <a:gd name="connsiteY4" fmla="*/ 307646 h 669012"/>
                <a:gd name="connsiteX5" fmla="*/ 794479 w 2399970"/>
                <a:gd name="connsiteY5" fmla="*/ 517508 h 669012"/>
                <a:gd name="connsiteX6" fmla="*/ 889631 w 2399970"/>
                <a:gd name="connsiteY6" fmla="*/ 618401 h 669012"/>
                <a:gd name="connsiteX7" fmla="*/ 1157384 w 2399970"/>
                <a:gd name="connsiteY7" fmla="*/ 666638 h 669012"/>
                <a:gd name="connsiteX8" fmla="*/ 2399970 w 2399970"/>
                <a:gd name="connsiteY8" fmla="*/ 660961 h 669012"/>
                <a:gd name="connsiteX0" fmla="*/ 0 w 2399970"/>
                <a:gd name="connsiteY0" fmla="*/ 347 h 669012"/>
                <a:gd name="connsiteX1" fmla="*/ 333641 w 2399970"/>
                <a:gd name="connsiteY1" fmla="*/ 3708 h 669012"/>
                <a:gd name="connsiteX2" fmla="*/ 465742 w 2399970"/>
                <a:gd name="connsiteY2" fmla="*/ 32146 h 669012"/>
                <a:gd name="connsiteX3" fmla="*/ 569627 w 2399970"/>
                <a:gd name="connsiteY3" fmla="*/ 157744 h 669012"/>
                <a:gd name="connsiteX4" fmla="*/ 652073 w 2399970"/>
                <a:gd name="connsiteY4" fmla="*/ 307646 h 669012"/>
                <a:gd name="connsiteX5" fmla="*/ 794479 w 2399970"/>
                <a:gd name="connsiteY5" fmla="*/ 517508 h 669012"/>
                <a:gd name="connsiteX6" fmla="*/ 889631 w 2399970"/>
                <a:gd name="connsiteY6" fmla="*/ 618401 h 669012"/>
                <a:gd name="connsiteX7" fmla="*/ 1157384 w 2399970"/>
                <a:gd name="connsiteY7" fmla="*/ 666638 h 669012"/>
                <a:gd name="connsiteX8" fmla="*/ 2399970 w 2399970"/>
                <a:gd name="connsiteY8" fmla="*/ 660961 h 669012"/>
                <a:gd name="connsiteX0" fmla="*/ 0 w 2359217"/>
                <a:gd name="connsiteY0" fmla="*/ 0 h 675388"/>
                <a:gd name="connsiteX1" fmla="*/ 292888 w 2359217"/>
                <a:gd name="connsiteY1" fmla="*/ 10084 h 675388"/>
                <a:gd name="connsiteX2" fmla="*/ 424989 w 2359217"/>
                <a:gd name="connsiteY2" fmla="*/ 38522 h 675388"/>
                <a:gd name="connsiteX3" fmla="*/ 528874 w 2359217"/>
                <a:gd name="connsiteY3" fmla="*/ 164120 h 675388"/>
                <a:gd name="connsiteX4" fmla="*/ 611320 w 2359217"/>
                <a:gd name="connsiteY4" fmla="*/ 314022 h 675388"/>
                <a:gd name="connsiteX5" fmla="*/ 753726 w 2359217"/>
                <a:gd name="connsiteY5" fmla="*/ 523884 h 675388"/>
                <a:gd name="connsiteX6" fmla="*/ 848878 w 2359217"/>
                <a:gd name="connsiteY6" fmla="*/ 624777 h 675388"/>
                <a:gd name="connsiteX7" fmla="*/ 1116631 w 2359217"/>
                <a:gd name="connsiteY7" fmla="*/ 673014 h 675388"/>
                <a:gd name="connsiteX8" fmla="*/ 2359217 w 2359217"/>
                <a:gd name="connsiteY8" fmla="*/ 667337 h 675388"/>
                <a:gd name="connsiteX0" fmla="*/ 0 w 2359217"/>
                <a:gd name="connsiteY0" fmla="*/ 2107 h 667410"/>
                <a:gd name="connsiteX1" fmla="*/ 292888 w 2359217"/>
                <a:gd name="connsiteY1" fmla="*/ 2106 h 667410"/>
                <a:gd name="connsiteX2" fmla="*/ 424989 w 2359217"/>
                <a:gd name="connsiteY2" fmla="*/ 30544 h 667410"/>
                <a:gd name="connsiteX3" fmla="*/ 528874 w 2359217"/>
                <a:gd name="connsiteY3" fmla="*/ 156142 h 667410"/>
                <a:gd name="connsiteX4" fmla="*/ 611320 w 2359217"/>
                <a:gd name="connsiteY4" fmla="*/ 306044 h 667410"/>
                <a:gd name="connsiteX5" fmla="*/ 753726 w 2359217"/>
                <a:gd name="connsiteY5" fmla="*/ 515906 h 667410"/>
                <a:gd name="connsiteX6" fmla="*/ 848878 w 2359217"/>
                <a:gd name="connsiteY6" fmla="*/ 616799 h 667410"/>
                <a:gd name="connsiteX7" fmla="*/ 1116631 w 2359217"/>
                <a:gd name="connsiteY7" fmla="*/ 665036 h 667410"/>
                <a:gd name="connsiteX8" fmla="*/ 2359217 w 2359217"/>
                <a:gd name="connsiteY8" fmla="*/ 659359 h 667410"/>
                <a:gd name="connsiteX0" fmla="*/ 0 w 2204566"/>
                <a:gd name="connsiteY0" fmla="*/ 2107 h 668631"/>
                <a:gd name="connsiteX1" fmla="*/ 292888 w 2204566"/>
                <a:gd name="connsiteY1" fmla="*/ 2106 h 668631"/>
                <a:gd name="connsiteX2" fmla="*/ 424989 w 2204566"/>
                <a:gd name="connsiteY2" fmla="*/ 30544 h 668631"/>
                <a:gd name="connsiteX3" fmla="*/ 528874 w 2204566"/>
                <a:gd name="connsiteY3" fmla="*/ 156142 h 668631"/>
                <a:gd name="connsiteX4" fmla="*/ 611320 w 2204566"/>
                <a:gd name="connsiteY4" fmla="*/ 306044 h 668631"/>
                <a:gd name="connsiteX5" fmla="*/ 753726 w 2204566"/>
                <a:gd name="connsiteY5" fmla="*/ 515906 h 668631"/>
                <a:gd name="connsiteX6" fmla="*/ 848878 w 2204566"/>
                <a:gd name="connsiteY6" fmla="*/ 616799 h 668631"/>
                <a:gd name="connsiteX7" fmla="*/ 1116631 w 2204566"/>
                <a:gd name="connsiteY7" fmla="*/ 665036 h 668631"/>
                <a:gd name="connsiteX8" fmla="*/ 2204566 w 2204566"/>
                <a:gd name="connsiteY8" fmla="*/ 663841 h 668631"/>
                <a:gd name="connsiteX0" fmla="*/ 0 w 2204566"/>
                <a:gd name="connsiteY0" fmla="*/ 2107 h 668190"/>
                <a:gd name="connsiteX1" fmla="*/ 292888 w 2204566"/>
                <a:gd name="connsiteY1" fmla="*/ 2106 h 668190"/>
                <a:gd name="connsiteX2" fmla="*/ 424989 w 2204566"/>
                <a:gd name="connsiteY2" fmla="*/ 30544 h 668190"/>
                <a:gd name="connsiteX3" fmla="*/ 528874 w 2204566"/>
                <a:gd name="connsiteY3" fmla="*/ 156142 h 668190"/>
                <a:gd name="connsiteX4" fmla="*/ 611320 w 2204566"/>
                <a:gd name="connsiteY4" fmla="*/ 306044 h 668190"/>
                <a:gd name="connsiteX5" fmla="*/ 753726 w 2204566"/>
                <a:gd name="connsiteY5" fmla="*/ 515906 h 668190"/>
                <a:gd name="connsiteX6" fmla="*/ 848878 w 2204566"/>
                <a:gd name="connsiteY6" fmla="*/ 616799 h 668190"/>
                <a:gd name="connsiteX7" fmla="*/ 1116631 w 2204566"/>
                <a:gd name="connsiteY7" fmla="*/ 665036 h 668190"/>
                <a:gd name="connsiteX8" fmla="*/ 1798611 w 2204566"/>
                <a:gd name="connsiteY8" fmla="*/ 663555 h 668190"/>
                <a:gd name="connsiteX9" fmla="*/ 2204566 w 2204566"/>
                <a:gd name="connsiteY9" fmla="*/ 663841 h 668190"/>
                <a:gd name="connsiteX0" fmla="*/ 0 w 2204566"/>
                <a:gd name="connsiteY0" fmla="*/ 2107 h 669783"/>
                <a:gd name="connsiteX1" fmla="*/ 292888 w 2204566"/>
                <a:gd name="connsiteY1" fmla="*/ 2106 h 669783"/>
                <a:gd name="connsiteX2" fmla="*/ 424989 w 2204566"/>
                <a:gd name="connsiteY2" fmla="*/ 30544 h 669783"/>
                <a:gd name="connsiteX3" fmla="*/ 528874 w 2204566"/>
                <a:gd name="connsiteY3" fmla="*/ 156142 h 669783"/>
                <a:gd name="connsiteX4" fmla="*/ 611320 w 2204566"/>
                <a:gd name="connsiteY4" fmla="*/ 306044 h 669783"/>
                <a:gd name="connsiteX5" fmla="*/ 753726 w 2204566"/>
                <a:gd name="connsiteY5" fmla="*/ 515906 h 669783"/>
                <a:gd name="connsiteX6" fmla="*/ 848878 w 2204566"/>
                <a:gd name="connsiteY6" fmla="*/ 616799 h 669783"/>
                <a:gd name="connsiteX7" fmla="*/ 1116631 w 2204566"/>
                <a:gd name="connsiteY7" fmla="*/ 665036 h 669783"/>
                <a:gd name="connsiteX8" fmla="*/ 1408134 w 2204566"/>
                <a:gd name="connsiteY8" fmla="*/ 667828 h 669783"/>
                <a:gd name="connsiteX9" fmla="*/ 1798611 w 2204566"/>
                <a:gd name="connsiteY9" fmla="*/ 663555 h 669783"/>
                <a:gd name="connsiteX10" fmla="*/ 2204566 w 2204566"/>
                <a:gd name="connsiteY10" fmla="*/ 663841 h 669783"/>
                <a:gd name="connsiteX0" fmla="*/ 0 w 2204566"/>
                <a:gd name="connsiteY0" fmla="*/ 2107 h 669783"/>
                <a:gd name="connsiteX1" fmla="*/ 292888 w 2204566"/>
                <a:gd name="connsiteY1" fmla="*/ 2106 h 669783"/>
                <a:gd name="connsiteX2" fmla="*/ 424989 w 2204566"/>
                <a:gd name="connsiteY2" fmla="*/ 30544 h 669783"/>
                <a:gd name="connsiteX3" fmla="*/ 528874 w 2204566"/>
                <a:gd name="connsiteY3" fmla="*/ 156142 h 669783"/>
                <a:gd name="connsiteX4" fmla="*/ 611320 w 2204566"/>
                <a:gd name="connsiteY4" fmla="*/ 306044 h 669783"/>
                <a:gd name="connsiteX5" fmla="*/ 753726 w 2204566"/>
                <a:gd name="connsiteY5" fmla="*/ 515906 h 669783"/>
                <a:gd name="connsiteX6" fmla="*/ 848878 w 2204566"/>
                <a:gd name="connsiteY6" fmla="*/ 616799 h 669783"/>
                <a:gd name="connsiteX7" fmla="*/ 1116631 w 2204566"/>
                <a:gd name="connsiteY7" fmla="*/ 665036 h 669783"/>
                <a:gd name="connsiteX8" fmla="*/ 1408134 w 2204566"/>
                <a:gd name="connsiteY8" fmla="*/ 667828 h 669783"/>
                <a:gd name="connsiteX9" fmla="*/ 1687046 w 2204566"/>
                <a:gd name="connsiteY9" fmla="*/ 663555 h 669783"/>
                <a:gd name="connsiteX10" fmla="*/ 1798611 w 2204566"/>
                <a:gd name="connsiteY10" fmla="*/ 663555 h 669783"/>
                <a:gd name="connsiteX11" fmla="*/ 2204566 w 2204566"/>
                <a:gd name="connsiteY11" fmla="*/ 663841 h 669783"/>
                <a:gd name="connsiteX0" fmla="*/ 0 w 2204566"/>
                <a:gd name="connsiteY0" fmla="*/ 2107 h 669783"/>
                <a:gd name="connsiteX1" fmla="*/ 292888 w 2204566"/>
                <a:gd name="connsiteY1" fmla="*/ 2106 h 669783"/>
                <a:gd name="connsiteX2" fmla="*/ 424989 w 2204566"/>
                <a:gd name="connsiteY2" fmla="*/ 30544 h 669783"/>
                <a:gd name="connsiteX3" fmla="*/ 528874 w 2204566"/>
                <a:gd name="connsiteY3" fmla="*/ 156142 h 669783"/>
                <a:gd name="connsiteX4" fmla="*/ 611320 w 2204566"/>
                <a:gd name="connsiteY4" fmla="*/ 306044 h 669783"/>
                <a:gd name="connsiteX5" fmla="*/ 753726 w 2204566"/>
                <a:gd name="connsiteY5" fmla="*/ 515906 h 669783"/>
                <a:gd name="connsiteX6" fmla="*/ 848878 w 2204566"/>
                <a:gd name="connsiteY6" fmla="*/ 616799 h 669783"/>
                <a:gd name="connsiteX7" fmla="*/ 1116631 w 2204566"/>
                <a:gd name="connsiteY7" fmla="*/ 665036 h 669783"/>
                <a:gd name="connsiteX8" fmla="*/ 1408134 w 2204566"/>
                <a:gd name="connsiteY8" fmla="*/ 667828 h 669783"/>
                <a:gd name="connsiteX9" fmla="*/ 1687046 w 2204566"/>
                <a:gd name="connsiteY9" fmla="*/ 663555 h 669783"/>
                <a:gd name="connsiteX10" fmla="*/ 1798611 w 2204566"/>
                <a:gd name="connsiteY10" fmla="*/ 663555 h 669783"/>
                <a:gd name="connsiteX11" fmla="*/ 1934083 w 2204566"/>
                <a:gd name="connsiteY11" fmla="*/ 659283 h 669783"/>
                <a:gd name="connsiteX12" fmla="*/ 2204566 w 2204566"/>
                <a:gd name="connsiteY12" fmla="*/ 663841 h 669783"/>
                <a:gd name="connsiteX0" fmla="*/ 0 w 2204566"/>
                <a:gd name="connsiteY0" fmla="*/ 2107 h 667841"/>
                <a:gd name="connsiteX1" fmla="*/ 292888 w 2204566"/>
                <a:gd name="connsiteY1" fmla="*/ 2106 h 667841"/>
                <a:gd name="connsiteX2" fmla="*/ 424989 w 2204566"/>
                <a:gd name="connsiteY2" fmla="*/ 30544 h 667841"/>
                <a:gd name="connsiteX3" fmla="*/ 528874 w 2204566"/>
                <a:gd name="connsiteY3" fmla="*/ 156142 h 667841"/>
                <a:gd name="connsiteX4" fmla="*/ 611320 w 2204566"/>
                <a:gd name="connsiteY4" fmla="*/ 306044 h 667841"/>
                <a:gd name="connsiteX5" fmla="*/ 753726 w 2204566"/>
                <a:gd name="connsiteY5" fmla="*/ 515906 h 667841"/>
                <a:gd name="connsiteX6" fmla="*/ 848878 w 2204566"/>
                <a:gd name="connsiteY6" fmla="*/ 616799 h 667841"/>
                <a:gd name="connsiteX7" fmla="*/ 1048895 w 2204566"/>
                <a:gd name="connsiteY7" fmla="*/ 656490 h 667841"/>
                <a:gd name="connsiteX8" fmla="*/ 1408134 w 2204566"/>
                <a:gd name="connsiteY8" fmla="*/ 667828 h 667841"/>
                <a:gd name="connsiteX9" fmla="*/ 1687046 w 2204566"/>
                <a:gd name="connsiteY9" fmla="*/ 663555 h 667841"/>
                <a:gd name="connsiteX10" fmla="*/ 1798611 w 2204566"/>
                <a:gd name="connsiteY10" fmla="*/ 663555 h 667841"/>
                <a:gd name="connsiteX11" fmla="*/ 1934083 w 2204566"/>
                <a:gd name="connsiteY11" fmla="*/ 659283 h 667841"/>
                <a:gd name="connsiteX12" fmla="*/ 2204566 w 2204566"/>
                <a:gd name="connsiteY12" fmla="*/ 663841 h 667841"/>
                <a:gd name="connsiteX0" fmla="*/ 0 w 2204566"/>
                <a:gd name="connsiteY0" fmla="*/ 2107 h 675364"/>
                <a:gd name="connsiteX1" fmla="*/ 292888 w 2204566"/>
                <a:gd name="connsiteY1" fmla="*/ 2106 h 675364"/>
                <a:gd name="connsiteX2" fmla="*/ 424989 w 2204566"/>
                <a:gd name="connsiteY2" fmla="*/ 30544 h 675364"/>
                <a:gd name="connsiteX3" fmla="*/ 528874 w 2204566"/>
                <a:gd name="connsiteY3" fmla="*/ 156142 h 675364"/>
                <a:gd name="connsiteX4" fmla="*/ 611320 w 2204566"/>
                <a:gd name="connsiteY4" fmla="*/ 306044 h 675364"/>
                <a:gd name="connsiteX5" fmla="*/ 753726 w 2204566"/>
                <a:gd name="connsiteY5" fmla="*/ 515906 h 675364"/>
                <a:gd name="connsiteX6" fmla="*/ 848878 w 2204566"/>
                <a:gd name="connsiteY6" fmla="*/ 616799 h 675364"/>
                <a:gd name="connsiteX7" fmla="*/ 1048895 w 2204566"/>
                <a:gd name="connsiteY7" fmla="*/ 656490 h 675364"/>
                <a:gd name="connsiteX8" fmla="*/ 1408134 w 2204566"/>
                <a:gd name="connsiteY8" fmla="*/ 667828 h 675364"/>
                <a:gd name="connsiteX9" fmla="*/ 1687046 w 2204566"/>
                <a:gd name="connsiteY9" fmla="*/ 663555 h 675364"/>
                <a:gd name="connsiteX10" fmla="*/ 1798611 w 2204566"/>
                <a:gd name="connsiteY10" fmla="*/ 663555 h 675364"/>
                <a:gd name="connsiteX11" fmla="*/ 1934083 w 2204566"/>
                <a:gd name="connsiteY11" fmla="*/ 659283 h 675364"/>
                <a:gd name="connsiteX12" fmla="*/ 2204566 w 2204566"/>
                <a:gd name="connsiteY12" fmla="*/ 663841 h 675364"/>
                <a:gd name="connsiteX0" fmla="*/ 0 w 2204566"/>
                <a:gd name="connsiteY0" fmla="*/ 2107 h 723375"/>
                <a:gd name="connsiteX1" fmla="*/ 292888 w 2204566"/>
                <a:gd name="connsiteY1" fmla="*/ 2106 h 723375"/>
                <a:gd name="connsiteX2" fmla="*/ 424989 w 2204566"/>
                <a:gd name="connsiteY2" fmla="*/ 30544 h 723375"/>
                <a:gd name="connsiteX3" fmla="*/ 528874 w 2204566"/>
                <a:gd name="connsiteY3" fmla="*/ 156142 h 723375"/>
                <a:gd name="connsiteX4" fmla="*/ 611320 w 2204566"/>
                <a:gd name="connsiteY4" fmla="*/ 306044 h 723375"/>
                <a:gd name="connsiteX5" fmla="*/ 753726 w 2204566"/>
                <a:gd name="connsiteY5" fmla="*/ 515906 h 723375"/>
                <a:gd name="connsiteX6" fmla="*/ 848878 w 2204566"/>
                <a:gd name="connsiteY6" fmla="*/ 616799 h 723375"/>
                <a:gd name="connsiteX7" fmla="*/ 1048895 w 2204566"/>
                <a:gd name="connsiteY7" fmla="*/ 656490 h 723375"/>
                <a:gd name="connsiteX8" fmla="*/ 1244771 w 2204566"/>
                <a:gd name="connsiteY8" fmla="*/ 723375 h 723375"/>
                <a:gd name="connsiteX9" fmla="*/ 1687046 w 2204566"/>
                <a:gd name="connsiteY9" fmla="*/ 663555 h 723375"/>
                <a:gd name="connsiteX10" fmla="*/ 1798611 w 2204566"/>
                <a:gd name="connsiteY10" fmla="*/ 663555 h 723375"/>
                <a:gd name="connsiteX11" fmla="*/ 1934083 w 2204566"/>
                <a:gd name="connsiteY11" fmla="*/ 659283 h 723375"/>
                <a:gd name="connsiteX12" fmla="*/ 2204566 w 2204566"/>
                <a:gd name="connsiteY12" fmla="*/ 663841 h 723375"/>
                <a:gd name="connsiteX0" fmla="*/ 0 w 2204566"/>
                <a:gd name="connsiteY0" fmla="*/ 2107 h 723410"/>
                <a:gd name="connsiteX1" fmla="*/ 292888 w 2204566"/>
                <a:gd name="connsiteY1" fmla="*/ 2106 h 723410"/>
                <a:gd name="connsiteX2" fmla="*/ 424989 w 2204566"/>
                <a:gd name="connsiteY2" fmla="*/ 30544 h 723410"/>
                <a:gd name="connsiteX3" fmla="*/ 528874 w 2204566"/>
                <a:gd name="connsiteY3" fmla="*/ 156142 h 723410"/>
                <a:gd name="connsiteX4" fmla="*/ 611320 w 2204566"/>
                <a:gd name="connsiteY4" fmla="*/ 306044 h 723410"/>
                <a:gd name="connsiteX5" fmla="*/ 753726 w 2204566"/>
                <a:gd name="connsiteY5" fmla="*/ 515906 h 723410"/>
                <a:gd name="connsiteX6" fmla="*/ 848878 w 2204566"/>
                <a:gd name="connsiteY6" fmla="*/ 616799 h 723410"/>
                <a:gd name="connsiteX7" fmla="*/ 1048895 w 2204566"/>
                <a:gd name="connsiteY7" fmla="*/ 656490 h 723410"/>
                <a:gd name="connsiteX8" fmla="*/ 1244771 w 2204566"/>
                <a:gd name="connsiteY8" fmla="*/ 723375 h 723410"/>
                <a:gd name="connsiteX9" fmla="*/ 1687046 w 2204566"/>
                <a:gd name="connsiteY9" fmla="*/ 663555 h 723410"/>
                <a:gd name="connsiteX10" fmla="*/ 1798611 w 2204566"/>
                <a:gd name="connsiteY10" fmla="*/ 663555 h 723410"/>
                <a:gd name="connsiteX11" fmla="*/ 1934083 w 2204566"/>
                <a:gd name="connsiteY11" fmla="*/ 659283 h 723410"/>
                <a:gd name="connsiteX12" fmla="*/ 2204566 w 2204566"/>
                <a:gd name="connsiteY12" fmla="*/ 663841 h 723410"/>
                <a:gd name="connsiteX0" fmla="*/ 0 w 2204566"/>
                <a:gd name="connsiteY0" fmla="*/ 2107 h 766059"/>
                <a:gd name="connsiteX1" fmla="*/ 292888 w 2204566"/>
                <a:gd name="connsiteY1" fmla="*/ 2106 h 766059"/>
                <a:gd name="connsiteX2" fmla="*/ 424989 w 2204566"/>
                <a:gd name="connsiteY2" fmla="*/ 30544 h 766059"/>
                <a:gd name="connsiteX3" fmla="*/ 528874 w 2204566"/>
                <a:gd name="connsiteY3" fmla="*/ 156142 h 766059"/>
                <a:gd name="connsiteX4" fmla="*/ 611320 w 2204566"/>
                <a:gd name="connsiteY4" fmla="*/ 306044 h 766059"/>
                <a:gd name="connsiteX5" fmla="*/ 753726 w 2204566"/>
                <a:gd name="connsiteY5" fmla="*/ 515906 h 766059"/>
                <a:gd name="connsiteX6" fmla="*/ 848878 w 2204566"/>
                <a:gd name="connsiteY6" fmla="*/ 616799 h 766059"/>
                <a:gd name="connsiteX7" fmla="*/ 1048895 w 2204566"/>
                <a:gd name="connsiteY7" fmla="*/ 656490 h 766059"/>
                <a:gd name="connsiteX8" fmla="*/ 1244771 w 2204566"/>
                <a:gd name="connsiteY8" fmla="*/ 723375 h 766059"/>
                <a:gd name="connsiteX9" fmla="*/ 1384227 w 2204566"/>
                <a:gd name="connsiteY9" fmla="*/ 761831 h 766059"/>
                <a:gd name="connsiteX10" fmla="*/ 1798611 w 2204566"/>
                <a:gd name="connsiteY10" fmla="*/ 663555 h 766059"/>
                <a:gd name="connsiteX11" fmla="*/ 1934083 w 2204566"/>
                <a:gd name="connsiteY11" fmla="*/ 659283 h 766059"/>
                <a:gd name="connsiteX12" fmla="*/ 2204566 w 2204566"/>
                <a:gd name="connsiteY12" fmla="*/ 663841 h 766059"/>
                <a:gd name="connsiteX0" fmla="*/ 0 w 2204566"/>
                <a:gd name="connsiteY0" fmla="*/ 2107 h 765411"/>
                <a:gd name="connsiteX1" fmla="*/ 292888 w 2204566"/>
                <a:gd name="connsiteY1" fmla="*/ 2106 h 765411"/>
                <a:gd name="connsiteX2" fmla="*/ 424989 w 2204566"/>
                <a:gd name="connsiteY2" fmla="*/ 30544 h 765411"/>
                <a:gd name="connsiteX3" fmla="*/ 528874 w 2204566"/>
                <a:gd name="connsiteY3" fmla="*/ 156142 h 765411"/>
                <a:gd name="connsiteX4" fmla="*/ 611320 w 2204566"/>
                <a:gd name="connsiteY4" fmla="*/ 306044 h 765411"/>
                <a:gd name="connsiteX5" fmla="*/ 753726 w 2204566"/>
                <a:gd name="connsiteY5" fmla="*/ 515906 h 765411"/>
                <a:gd name="connsiteX6" fmla="*/ 848878 w 2204566"/>
                <a:gd name="connsiteY6" fmla="*/ 616799 h 765411"/>
                <a:gd name="connsiteX7" fmla="*/ 1048895 w 2204566"/>
                <a:gd name="connsiteY7" fmla="*/ 656490 h 765411"/>
                <a:gd name="connsiteX8" fmla="*/ 1192973 w 2204566"/>
                <a:gd name="connsiteY8" fmla="*/ 710556 h 765411"/>
                <a:gd name="connsiteX9" fmla="*/ 1384227 w 2204566"/>
                <a:gd name="connsiteY9" fmla="*/ 761831 h 765411"/>
                <a:gd name="connsiteX10" fmla="*/ 1798611 w 2204566"/>
                <a:gd name="connsiteY10" fmla="*/ 663555 h 765411"/>
                <a:gd name="connsiteX11" fmla="*/ 1934083 w 2204566"/>
                <a:gd name="connsiteY11" fmla="*/ 659283 h 765411"/>
                <a:gd name="connsiteX12" fmla="*/ 2204566 w 2204566"/>
                <a:gd name="connsiteY12" fmla="*/ 663841 h 765411"/>
                <a:gd name="connsiteX0" fmla="*/ 0 w 2204566"/>
                <a:gd name="connsiteY0" fmla="*/ 2107 h 765411"/>
                <a:gd name="connsiteX1" fmla="*/ 292888 w 2204566"/>
                <a:gd name="connsiteY1" fmla="*/ 2106 h 765411"/>
                <a:gd name="connsiteX2" fmla="*/ 424989 w 2204566"/>
                <a:gd name="connsiteY2" fmla="*/ 30544 h 765411"/>
                <a:gd name="connsiteX3" fmla="*/ 528874 w 2204566"/>
                <a:gd name="connsiteY3" fmla="*/ 156142 h 765411"/>
                <a:gd name="connsiteX4" fmla="*/ 611320 w 2204566"/>
                <a:gd name="connsiteY4" fmla="*/ 306044 h 765411"/>
                <a:gd name="connsiteX5" fmla="*/ 753726 w 2204566"/>
                <a:gd name="connsiteY5" fmla="*/ 515906 h 765411"/>
                <a:gd name="connsiteX6" fmla="*/ 848878 w 2204566"/>
                <a:gd name="connsiteY6" fmla="*/ 616799 h 765411"/>
                <a:gd name="connsiteX7" fmla="*/ 1048895 w 2204566"/>
                <a:gd name="connsiteY7" fmla="*/ 656490 h 765411"/>
                <a:gd name="connsiteX8" fmla="*/ 1192973 w 2204566"/>
                <a:gd name="connsiteY8" fmla="*/ 710556 h 765411"/>
                <a:gd name="connsiteX9" fmla="*/ 1384227 w 2204566"/>
                <a:gd name="connsiteY9" fmla="*/ 761831 h 765411"/>
                <a:gd name="connsiteX10" fmla="*/ 1798611 w 2204566"/>
                <a:gd name="connsiteY10" fmla="*/ 663555 h 765411"/>
                <a:gd name="connsiteX11" fmla="*/ 1934083 w 2204566"/>
                <a:gd name="connsiteY11" fmla="*/ 659283 h 765411"/>
                <a:gd name="connsiteX12" fmla="*/ 2204566 w 2204566"/>
                <a:gd name="connsiteY12" fmla="*/ 663841 h 765411"/>
                <a:gd name="connsiteX0" fmla="*/ 0 w 2204566"/>
                <a:gd name="connsiteY0" fmla="*/ 2107 h 766846"/>
                <a:gd name="connsiteX1" fmla="*/ 292888 w 2204566"/>
                <a:gd name="connsiteY1" fmla="*/ 2106 h 766846"/>
                <a:gd name="connsiteX2" fmla="*/ 424989 w 2204566"/>
                <a:gd name="connsiteY2" fmla="*/ 30544 h 766846"/>
                <a:gd name="connsiteX3" fmla="*/ 528874 w 2204566"/>
                <a:gd name="connsiteY3" fmla="*/ 156142 h 766846"/>
                <a:gd name="connsiteX4" fmla="*/ 611320 w 2204566"/>
                <a:gd name="connsiteY4" fmla="*/ 306044 h 766846"/>
                <a:gd name="connsiteX5" fmla="*/ 753726 w 2204566"/>
                <a:gd name="connsiteY5" fmla="*/ 515906 h 766846"/>
                <a:gd name="connsiteX6" fmla="*/ 848878 w 2204566"/>
                <a:gd name="connsiteY6" fmla="*/ 616799 h 766846"/>
                <a:gd name="connsiteX7" fmla="*/ 1048895 w 2204566"/>
                <a:gd name="connsiteY7" fmla="*/ 656490 h 766846"/>
                <a:gd name="connsiteX8" fmla="*/ 1192973 w 2204566"/>
                <a:gd name="connsiteY8" fmla="*/ 710556 h 766846"/>
                <a:gd name="connsiteX9" fmla="*/ 1384227 w 2204566"/>
                <a:gd name="connsiteY9" fmla="*/ 761831 h 766846"/>
                <a:gd name="connsiteX10" fmla="*/ 1798611 w 2204566"/>
                <a:gd name="connsiteY10" fmla="*/ 663555 h 766846"/>
                <a:gd name="connsiteX11" fmla="*/ 1934083 w 2204566"/>
                <a:gd name="connsiteY11" fmla="*/ 659283 h 766846"/>
                <a:gd name="connsiteX12" fmla="*/ 2204566 w 2204566"/>
                <a:gd name="connsiteY12" fmla="*/ 663841 h 766846"/>
                <a:gd name="connsiteX0" fmla="*/ 0 w 2204566"/>
                <a:gd name="connsiteY0" fmla="*/ 2107 h 766846"/>
                <a:gd name="connsiteX1" fmla="*/ 292888 w 2204566"/>
                <a:gd name="connsiteY1" fmla="*/ 2106 h 766846"/>
                <a:gd name="connsiteX2" fmla="*/ 424989 w 2204566"/>
                <a:gd name="connsiteY2" fmla="*/ 30544 h 766846"/>
                <a:gd name="connsiteX3" fmla="*/ 528874 w 2204566"/>
                <a:gd name="connsiteY3" fmla="*/ 156142 h 766846"/>
                <a:gd name="connsiteX4" fmla="*/ 611320 w 2204566"/>
                <a:gd name="connsiteY4" fmla="*/ 306044 h 766846"/>
                <a:gd name="connsiteX5" fmla="*/ 753726 w 2204566"/>
                <a:gd name="connsiteY5" fmla="*/ 515906 h 766846"/>
                <a:gd name="connsiteX6" fmla="*/ 848878 w 2204566"/>
                <a:gd name="connsiteY6" fmla="*/ 616799 h 766846"/>
                <a:gd name="connsiteX7" fmla="*/ 1048895 w 2204566"/>
                <a:gd name="connsiteY7" fmla="*/ 656490 h 766846"/>
                <a:gd name="connsiteX8" fmla="*/ 1192973 w 2204566"/>
                <a:gd name="connsiteY8" fmla="*/ 710556 h 766846"/>
                <a:gd name="connsiteX9" fmla="*/ 1384227 w 2204566"/>
                <a:gd name="connsiteY9" fmla="*/ 761831 h 766846"/>
                <a:gd name="connsiteX10" fmla="*/ 1798611 w 2204566"/>
                <a:gd name="connsiteY10" fmla="*/ 663555 h 766846"/>
                <a:gd name="connsiteX11" fmla="*/ 1934083 w 2204566"/>
                <a:gd name="connsiteY11" fmla="*/ 659283 h 766846"/>
                <a:gd name="connsiteX12" fmla="*/ 2204566 w 2204566"/>
                <a:gd name="connsiteY12" fmla="*/ 663841 h 766846"/>
                <a:gd name="connsiteX0" fmla="*/ 0 w 2204566"/>
                <a:gd name="connsiteY0" fmla="*/ 2107 h 761831"/>
                <a:gd name="connsiteX1" fmla="*/ 292888 w 2204566"/>
                <a:gd name="connsiteY1" fmla="*/ 2106 h 761831"/>
                <a:gd name="connsiteX2" fmla="*/ 424989 w 2204566"/>
                <a:gd name="connsiteY2" fmla="*/ 30544 h 761831"/>
                <a:gd name="connsiteX3" fmla="*/ 528874 w 2204566"/>
                <a:gd name="connsiteY3" fmla="*/ 156142 h 761831"/>
                <a:gd name="connsiteX4" fmla="*/ 611320 w 2204566"/>
                <a:gd name="connsiteY4" fmla="*/ 306044 h 761831"/>
                <a:gd name="connsiteX5" fmla="*/ 753726 w 2204566"/>
                <a:gd name="connsiteY5" fmla="*/ 515906 h 761831"/>
                <a:gd name="connsiteX6" fmla="*/ 848878 w 2204566"/>
                <a:gd name="connsiteY6" fmla="*/ 616799 h 761831"/>
                <a:gd name="connsiteX7" fmla="*/ 1048895 w 2204566"/>
                <a:gd name="connsiteY7" fmla="*/ 656490 h 761831"/>
                <a:gd name="connsiteX8" fmla="*/ 1192973 w 2204566"/>
                <a:gd name="connsiteY8" fmla="*/ 710556 h 761831"/>
                <a:gd name="connsiteX9" fmla="*/ 1384227 w 2204566"/>
                <a:gd name="connsiteY9" fmla="*/ 761831 h 761831"/>
                <a:gd name="connsiteX10" fmla="*/ 1798611 w 2204566"/>
                <a:gd name="connsiteY10" fmla="*/ 663555 h 761831"/>
                <a:gd name="connsiteX11" fmla="*/ 1934083 w 2204566"/>
                <a:gd name="connsiteY11" fmla="*/ 659283 h 761831"/>
                <a:gd name="connsiteX12" fmla="*/ 2204566 w 2204566"/>
                <a:gd name="connsiteY12" fmla="*/ 663841 h 761831"/>
                <a:gd name="connsiteX0" fmla="*/ 0 w 2204566"/>
                <a:gd name="connsiteY0" fmla="*/ 2107 h 764464"/>
                <a:gd name="connsiteX1" fmla="*/ 292888 w 2204566"/>
                <a:gd name="connsiteY1" fmla="*/ 2106 h 764464"/>
                <a:gd name="connsiteX2" fmla="*/ 424989 w 2204566"/>
                <a:gd name="connsiteY2" fmla="*/ 30544 h 764464"/>
                <a:gd name="connsiteX3" fmla="*/ 528874 w 2204566"/>
                <a:gd name="connsiteY3" fmla="*/ 156142 h 764464"/>
                <a:gd name="connsiteX4" fmla="*/ 611320 w 2204566"/>
                <a:gd name="connsiteY4" fmla="*/ 306044 h 764464"/>
                <a:gd name="connsiteX5" fmla="*/ 753726 w 2204566"/>
                <a:gd name="connsiteY5" fmla="*/ 515906 h 764464"/>
                <a:gd name="connsiteX6" fmla="*/ 848878 w 2204566"/>
                <a:gd name="connsiteY6" fmla="*/ 616799 h 764464"/>
                <a:gd name="connsiteX7" fmla="*/ 1048895 w 2204566"/>
                <a:gd name="connsiteY7" fmla="*/ 656490 h 764464"/>
                <a:gd name="connsiteX8" fmla="*/ 1192973 w 2204566"/>
                <a:gd name="connsiteY8" fmla="*/ 710556 h 764464"/>
                <a:gd name="connsiteX9" fmla="*/ 1384227 w 2204566"/>
                <a:gd name="connsiteY9" fmla="*/ 761831 h 764464"/>
                <a:gd name="connsiteX10" fmla="*/ 1798611 w 2204566"/>
                <a:gd name="connsiteY10" fmla="*/ 663555 h 764464"/>
                <a:gd name="connsiteX11" fmla="*/ 1934083 w 2204566"/>
                <a:gd name="connsiteY11" fmla="*/ 659283 h 764464"/>
                <a:gd name="connsiteX12" fmla="*/ 2204566 w 2204566"/>
                <a:gd name="connsiteY12" fmla="*/ 663841 h 764464"/>
                <a:gd name="connsiteX0" fmla="*/ 0 w 2204566"/>
                <a:gd name="connsiteY0" fmla="*/ 2107 h 764464"/>
                <a:gd name="connsiteX1" fmla="*/ 292888 w 2204566"/>
                <a:gd name="connsiteY1" fmla="*/ 2106 h 764464"/>
                <a:gd name="connsiteX2" fmla="*/ 424989 w 2204566"/>
                <a:gd name="connsiteY2" fmla="*/ 30544 h 764464"/>
                <a:gd name="connsiteX3" fmla="*/ 528874 w 2204566"/>
                <a:gd name="connsiteY3" fmla="*/ 156142 h 764464"/>
                <a:gd name="connsiteX4" fmla="*/ 611320 w 2204566"/>
                <a:gd name="connsiteY4" fmla="*/ 306044 h 764464"/>
                <a:gd name="connsiteX5" fmla="*/ 753726 w 2204566"/>
                <a:gd name="connsiteY5" fmla="*/ 515906 h 764464"/>
                <a:gd name="connsiteX6" fmla="*/ 848878 w 2204566"/>
                <a:gd name="connsiteY6" fmla="*/ 616799 h 764464"/>
                <a:gd name="connsiteX7" fmla="*/ 1048895 w 2204566"/>
                <a:gd name="connsiteY7" fmla="*/ 656490 h 764464"/>
                <a:gd name="connsiteX8" fmla="*/ 1192973 w 2204566"/>
                <a:gd name="connsiteY8" fmla="*/ 710556 h 764464"/>
                <a:gd name="connsiteX9" fmla="*/ 1384227 w 2204566"/>
                <a:gd name="connsiteY9" fmla="*/ 761831 h 764464"/>
                <a:gd name="connsiteX10" fmla="*/ 1798611 w 2204566"/>
                <a:gd name="connsiteY10" fmla="*/ 663555 h 764464"/>
                <a:gd name="connsiteX11" fmla="*/ 1934083 w 2204566"/>
                <a:gd name="connsiteY11" fmla="*/ 659283 h 764464"/>
                <a:gd name="connsiteX12" fmla="*/ 2204566 w 2204566"/>
                <a:gd name="connsiteY12" fmla="*/ 663841 h 764464"/>
                <a:gd name="connsiteX0" fmla="*/ 0 w 2204566"/>
                <a:gd name="connsiteY0" fmla="*/ 2107 h 786957"/>
                <a:gd name="connsiteX1" fmla="*/ 292888 w 2204566"/>
                <a:gd name="connsiteY1" fmla="*/ 2106 h 786957"/>
                <a:gd name="connsiteX2" fmla="*/ 424989 w 2204566"/>
                <a:gd name="connsiteY2" fmla="*/ 30544 h 786957"/>
                <a:gd name="connsiteX3" fmla="*/ 528874 w 2204566"/>
                <a:gd name="connsiteY3" fmla="*/ 156142 h 786957"/>
                <a:gd name="connsiteX4" fmla="*/ 611320 w 2204566"/>
                <a:gd name="connsiteY4" fmla="*/ 306044 h 786957"/>
                <a:gd name="connsiteX5" fmla="*/ 753726 w 2204566"/>
                <a:gd name="connsiteY5" fmla="*/ 515906 h 786957"/>
                <a:gd name="connsiteX6" fmla="*/ 848878 w 2204566"/>
                <a:gd name="connsiteY6" fmla="*/ 616799 h 786957"/>
                <a:gd name="connsiteX7" fmla="*/ 1048895 w 2204566"/>
                <a:gd name="connsiteY7" fmla="*/ 656490 h 786957"/>
                <a:gd name="connsiteX8" fmla="*/ 1192973 w 2204566"/>
                <a:gd name="connsiteY8" fmla="*/ 710556 h 786957"/>
                <a:gd name="connsiteX9" fmla="*/ 1384227 w 2204566"/>
                <a:gd name="connsiteY9" fmla="*/ 761831 h 786957"/>
                <a:gd name="connsiteX10" fmla="*/ 1611342 w 2204566"/>
                <a:gd name="connsiteY10" fmla="*/ 770378 h 786957"/>
                <a:gd name="connsiteX11" fmla="*/ 1934083 w 2204566"/>
                <a:gd name="connsiteY11" fmla="*/ 659283 h 786957"/>
                <a:gd name="connsiteX12" fmla="*/ 2204566 w 2204566"/>
                <a:gd name="connsiteY12" fmla="*/ 663841 h 786957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84227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84227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84227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84227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00553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4125"/>
                <a:gd name="connsiteX1" fmla="*/ 292888 w 2204566"/>
                <a:gd name="connsiteY1" fmla="*/ 2106 h 774125"/>
                <a:gd name="connsiteX2" fmla="*/ 424989 w 2204566"/>
                <a:gd name="connsiteY2" fmla="*/ 30544 h 774125"/>
                <a:gd name="connsiteX3" fmla="*/ 528874 w 2204566"/>
                <a:gd name="connsiteY3" fmla="*/ 156142 h 774125"/>
                <a:gd name="connsiteX4" fmla="*/ 611320 w 2204566"/>
                <a:gd name="connsiteY4" fmla="*/ 306044 h 774125"/>
                <a:gd name="connsiteX5" fmla="*/ 753726 w 2204566"/>
                <a:gd name="connsiteY5" fmla="*/ 515906 h 774125"/>
                <a:gd name="connsiteX6" fmla="*/ 848878 w 2204566"/>
                <a:gd name="connsiteY6" fmla="*/ 616799 h 774125"/>
                <a:gd name="connsiteX7" fmla="*/ 1048895 w 2204566"/>
                <a:gd name="connsiteY7" fmla="*/ 656490 h 774125"/>
                <a:gd name="connsiteX8" fmla="*/ 1192973 w 2204566"/>
                <a:gd name="connsiteY8" fmla="*/ 710556 h 774125"/>
                <a:gd name="connsiteX9" fmla="*/ 1300553 w 2204566"/>
                <a:gd name="connsiteY9" fmla="*/ 761831 h 774125"/>
                <a:gd name="connsiteX10" fmla="*/ 1611342 w 2204566"/>
                <a:gd name="connsiteY10" fmla="*/ 770378 h 774125"/>
                <a:gd name="connsiteX11" fmla="*/ 1934083 w 2204566"/>
                <a:gd name="connsiteY11" fmla="*/ 659283 h 774125"/>
                <a:gd name="connsiteX12" fmla="*/ 2204566 w 2204566"/>
                <a:gd name="connsiteY12" fmla="*/ 663841 h 774125"/>
                <a:gd name="connsiteX0" fmla="*/ 0 w 2204566"/>
                <a:gd name="connsiteY0" fmla="*/ 2107 h 775747"/>
                <a:gd name="connsiteX1" fmla="*/ 292888 w 2204566"/>
                <a:gd name="connsiteY1" fmla="*/ 2106 h 775747"/>
                <a:gd name="connsiteX2" fmla="*/ 424989 w 2204566"/>
                <a:gd name="connsiteY2" fmla="*/ 30544 h 775747"/>
                <a:gd name="connsiteX3" fmla="*/ 528874 w 2204566"/>
                <a:gd name="connsiteY3" fmla="*/ 156142 h 775747"/>
                <a:gd name="connsiteX4" fmla="*/ 611320 w 2204566"/>
                <a:gd name="connsiteY4" fmla="*/ 306044 h 775747"/>
                <a:gd name="connsiteX5" fmla="*/ 753726 w 2204566"/>
                <a:gd name="connsiteY5" fmla="*/ 515906 h 775747"/>
                <a:gd name="connsiteX6" fmla="*/ 848878 w 2204566"/>
                <a:gd name="connsiteY6" fmla="*/ 616799 h 775747"/>
                <a:gd name="connsiteX7" fmla="*/ 1048895 w 2204566"/>
                <a:gd name="connsiteY7" fmla="*/ 656490 h 775747"/>
                <a:gd name="connsiteX8" fmla="*/ 1192973 w 2204566"/>
                <a:gd name="connsiteY8" fmla="*/ 710556 h 775747"/>
                <a:gd name="connsiteX9" fmla="*/ 1300553 w 2204566"/>
                <a:gd name="connsiteY9" fmla="*/ 761831 h 775747"/>
                <a:gd name="connsiteX10" fmla="*/ 1611342 w 2204566"/>
                <a:gd name="connsiteY10" fmla="*/ 770378 h 775747"/>
                <a:gd name="connsiteX11" fmla="*/ 1934083 w 2204566"/>
                <a:gd name="connsiteY11" fmla="*/ 659283 h 775747"/>
                <a:gd name="connsiteX12" fmla="*/ 2204566 w 2204566"/>
                <a:gd name="connsiteY12" fmla="*/ 663841 h 775747"/>
                <a:gd name="connsiteX0" fmla="*/ 0 w 2204566"/>
                <a:gd name="connsiteY0" fmla="*/ 2107 h 786222"/>
                <a:gd name="connsiteX1" fmla="*/ 292888 w 2204566"/>
                <a:gd name="connsiteY1" fmla="*/ 2106 h 786222"/>
                <a:gd name="connsiteX2" fmla="*/ 424989 w 2204566"/>
                <a:gd name="connsiteY2" fmla="*/ 30544 h 786222"/>
                <a:gd name="connsiteX3" fmla="*/ 528874 w 2204566"/>
                <a:gd name="connsiteY3" fmla="*/ 156142 h 786222"/>
                <a:gd name="connsiteX4" fmla="*/ 611320 w 2204566"/>
                <a:gd name="connsiteY4" fmla="*/ 306044 h 786222"/>
                <a:gd name="connsiteX5" fmla="*/ 753726 w 2204566"/>
                <a:gd name="connsiteY5" fmla="*/ 515906 h 786222"/>
                <a:gd name="connsiteX6" fmla="*/ 848878 w 2204566"/>
                <a:gd name="connsiteY6" fmla="*/ 616799 h 786222"/>
                <a:gd name="connsiteX7" fmla="*/ 1048895 w 2204566"/>
                <a:gd name="connsiteY7" fmla="*/ 656490 h 786222"/>
                <a:gd name="connsiteX8" fmla="*/ 1192973 w 2204566"/>
                <a:gd name="connsiteY8" fmla="*/ 710556 h 786222"/>
                <a:gd name="connsiteX9" fmla="*/ 1300553 w 2204566"/>
                <a:gd name="connsiteY9" fmla="*/ 761831 h 786222"/>
                <a:gd name="connsiteX10" fmla="*/ 1611342 w 2204566"/>
                <a:gd name="connsiteY10" fmla="*/ 770378 h 786222"/>
                <a:gd name="connsiteX11" fmla="*/ 1762751 w 2204566"/>
                <a:gd name="connsiteY11" fmla="*/ 770379 h 786222"/>
                <a:gd name="connsiteX12" fmla="*/ 2204566 w 2204566"/>
                <a:gd name="connsiteY12" fmla="*/ 663841 h 786222"/>
                <a:gd name="connsiteX0" fmla="*/ 0 w 2204566"/>
                <a:gd name="connsiteY0" fmla="*/ 2107 h 775747"/>
                <a:gd name="connsiteX1" fmla="*/ 292888 w 2204566"/>
                <a:gd name="connsiteY1" fmla="*/ 2106 h 775747"/>
                <a:gd name="connsiteX2" fmla="*/ 424989 w 2204566"/>
                <a:gd name="connsiteY2" fmla="*/ 30544 h 775747"/>
                <a:gd name="connsiteX3" fmla="*/ 528874 w 2204566"/>
                <a:gd name="connsiteY3" fmla="*/ 156142 h 775747"/>
                <a:gd name="connsiteX4" fmla="*/ 611320 w 2204566"/>
                <a:gd name="connsiteY4" fmla="*/ 306044 h 775747"/>
                <a:gd name="connsiteX5" fmla="*/ 753726 w 2204566"/>
                <a:gd name="connsiteY5" fmla="*/ 515906 h 775747"/>
                <a:gd name="connsiteX6" fmla="*/ 848878 w 2204566"/>
                <a:gd name="connsiteY6" fmla="*/ 616799 h 775747"/>
                <a:gd name="connsiteX7" fmla="*/ 1048895 w 2204566"/>
                <a:gd name="connsiteY7" fmla="*/ 656490 h 775747"/>
                <a:gd name="connsiteX8" fmla="*/ 1192973 w 2204566"/>
                <a:gd name="connsiteY8" fmla="*/ 710556 h 775747"/>
                <a:gd name="connsiteX9" fmla="*/ 1300553 w 2204566"/>
                <a:gd name="connsiteY9" fmla="*/ 761831 h 775747"/>
                <a:gd name="connsiteX10" fmla="*/ 1611342 w 2204566"/>
                <a:gd name="connsiteY10" fmla="*/ 770378 h 775747"/>
                <a:gd name="connsiteX11" fmla="*/ 1762751 w 2204566"/>
                <a:gd name="connsiteY11" fmla="*/ 770379 h 775747"/>
                <a:gd name="connsiteX12" fmla="*/ 2204566 w 2204566"/>
                <a:gd name="connsiteY12" fmla="*/ 663841 h 775747"/>
                <a:gd name="connsiteX0" fmla="*/ 0 w 2204566"/>
                <a:gd name="connsiteY0" fmla="*/ 2107 h 775747"/>
                <a:gd name="connsiteX1" fmla="*/ 292888 w 2204566"/>
                <a:gd name="connsiteY1" fmla="*/ 2106 h 775747"/>
                <a:gd name="connsiteX2" fmla="*/ 424989 w 2204566"/>
                <a:gd name="connsiteY2" fmla="*/ 30544 h 775747"/>
                <a:gd name="connsiteX3" fmla="*/ 528874 w 2204566"/>
                <a:gd name="connsiteY3" fmla="*/ 156142 h 775747"/>
                <a:gd name="connsiteX4" fmla="*/ 611320 w 2204566"/>
                <a:gd name="connsiteY4" fmla="*/ 306044 h 775747"/>
                <a:gd name="connsiteX5" fmla="*/ 753726 w 2204566"/>
                <a:gd name="connsiteY5" fmla="*/ 515906 h 775747"/>
                <a:gd name="connsiteX6" fmla="*/ 848878 w 2204566"/>
                <a:gd name="connsiteY6" fmla="*/ 616799 h 775747"/>
                <a:gd name="connsiteX7" fmla="*/ 1048895 w 2204566"/>
                <a:gd name="connsiteY7" fmla="*/ 656490 h 775747"/>
                <a:gd name="connsiteX8" fmla="*/ 1192973 w 2204566"/>
                <a:gd name="connsiteY8" fmla="*/ 710556 h 775747"/>
                <a:gd name="connsiteX9" fmla="*/ 1300553 w 2204566"/>
                <a:gd name="connsiteY9" fmla="*/ 761831 h 775747"/>
                <a:gd name="connsiteX10" fmla="*/ 1611342 w 2204566"/>
                <a:gd name="connsiteY10" fmla="*/ 770378 h 775747"/>
                <a:gd name="connsiteX11" fmla="*/ 1762751 w 2204566"/>
                <a:gd name="connsiteY11" fmla="*/ 770379 h 775747"/>
                <a:gd name="connsiteX12" fmla="*/ 2204566 w 2204566"/>
                <a:gd name="connsiteY12" fmla="*/ 663841 h 775747"/>
                <a:gd name="connsiteX0" fmla="*/ 0 w 2160737"/>
                <a:gd name="connsiteY0" fmla="*/ 2107 h 775747"/>
                <a:gd name="connsiteX1" fmla="*/ 292888 w 2160737"/>
                <a:gd name="connsiteY1" fmla="*/ 2106 h 775747"/>
                <a:gd name="connsiteX2" fmla="*/ 424989 w 2160737"/>
                <a:gd name="connsiteY2" fmla="*/ 30544 h 775747"/>
                <a:gd name="connsiteX3" fmla="*/ 528874 w 2160737"/>
                <a:gd name="connsiteY3" fmla="*/ 156142 h 775747"/>
                <a:gd name="connsiteX4" fmla="*/ 611320 w 2160737"/>
                <a:gd name="connsiteY4" fmla="*/ 306044 h 775747"/>
                <a:gd name="connsiteX5" fmla="*/ 753726 w 2160737"/>
                <a:gd name="connsiteY5" fmla="*/ 515906 h 775747"/>
                <a:gd name="connsiteX6" fmla="*/ 848878 w 2160737"/>
                <a:gd name="connsiteY6" fmla="*/ 616799 h 775747"/>
                <a:gd name="connsiteX7" fmla="*/ 1048895 w 2160737"/>
                <a:gd name="connsiteY7" fmla="*/ 656490 h 775747"/>
                <a:gd name="connsiteX8" fmla="*/ 1192973 w 2160737"/>
                <a:gd name="connsiteY8" fmla="*/ 710556 h 775747"/>
                <a:gd name="connsiteX9" fmla="*/ 1300553 w 2160737"/>
                <a:gd name="connsiteY9" fmla="*/ 761831 h 775747"/>
                <a:gd name="connsiteX10" fmla="*/ 1611342 w 2160737"/>
                <a:gd name="connsiteY10" fmla="*/ 770378 h 775747"/>
                <a:gd name="connsiteX11" fmla="*/ 1762751 w 2160737"/>
                <a:gd name="connsiteY11" fmla="*/ 770379 h 775747"/>
                <a:gd name="connsiteX12" fmla="*/ 2160737 w 2160737"/>
                <a:gd name="connsiteY12" fmla="*/ 749299 h 775747"/>
                <a:gd name="connsiteX0" fmla="*/ 0 w 2160737"/>
                <a:gd name="connsiteY0" fmla="*/ 2107 h 775747"/>
                <a:gd name="connsiteX1" fmla="*/ 292888 w 2160737"/>
                <a:gd name="connsiteY1" fmla="*/ 2106 h 775747"/>
                <a:gd name="connsiteX2" fmla="*/ 424989 w 2160737"/>
                <a:gd name="connsiteY2" fmla="*/ 30544 h 775747"/>
                <a:gd name="connsiteX3" fmla="*/ 528874 w 2160737"/>
                <a:gd name="connsiteY3" fmla="*/ 156142 h 775747"/>
                <a:gd name="connsiteX4" fmla="*/ 611320 w 2160737"/>
                <a:gd name="connsiteY4" fmla="*/ 306044 h 775747"/>
                <a:gd name="connsiteX5" fmla="*/ 753726 w 2160737"/>
                <a:gd name="connsiteY5" fmla="*/ 515906 h 775747"/>
                <a:gd name="connsiteX6" fmla="*/ 848878 w 2160737"/>
                <a:gd name="connsiteY6" fmla="*/ 616799 h 775747"/>
                <a:gd name="connsiteX7" fmla="*/ 1048895 w 2160737"/>
                <a:gd name="connsiteY7" fmla="*/ 656490 h 775747"/>
                <a:gd name="connsiteX8" fmla="*/ 1192973 w 2160737"/>
                <a:gd name="connsiteY8" fmla="*/ 710556 h 775747"/>
                <a:gd name="connsiteX9" fmla="*/ 1300553 w 2160737"/>
                <a:gd name="connsiteY9" fmla="*/ 761831 h 775747"/>
                <a:gd name="connsiteX10" fmla="*/ 1611342 w 2160737"/>
                <a:gd name="connsiteY10" fmla="*/ 770378 h 775747"/>
                <a:gd name="connsiteX11" fmla="*/ 1762751 w 2160737"/>
                <a:gd name="connsiteY11" fmla="*/ 770379 h 775747"/>
                <a:gd name="connsiteX12" fmla="*/ 2160737 w 2160737"/>
                <a:gd name="connsiteY12" fmla="*/ 749299 h 775747"/>
                <a:gd name="connsiteX0" fmla="*/ 0 w 2152768"/>
                <a:gd name="connsiteY0" fmla="*/ 2107 h 775747"/>
                <a:gd name="connsiteX1" fmla="*/ 292888 w 2152768"/>
                <a:gd name="connsiteY1" fmla="*/ 2106 h 775747"/>
                <a:gd name="connsiteX2" fmla="*/ 424989 w 2152768"/>
                <a:gd name="connsiteY2" fmla="*/ 30544 h 775747"/>
                <a:gd name="connsiteX3" fmla="*/ 528874 w 2152768"/>
                <a:gd name="connsiteY3" fmla="*/ 156142 h 775747"/>
                <a:gd name="connsiteX4" fmla="*/ 611320 w 2152768"/>
                <a:gd name="connsiteY4" fmla="*/ 306044 h 775747"/>
                <a:gd name="connsiteX5" fmla="*/ 753726 w 2152768"/>
                <a:gd name="connsiteY5" fmla="*/ 515906 h 775747"/>
                <a:gd name="connsiteX6" fmla="*/ 848878 w 2152768"/>
                <a:gd name="connsiteY6" fmla="*/ 616799 h 775747"/>
                <a:gd name="connsiteX7" fmla="*/ 1048895 w 2152768"/>
                <a:gd name="connsiteY7" fmla="*/ 656490 h 775747"/>
                <a:gd name="connsiteX8" fmla="*/ 1192973 w 2152768"/>
                <a:gd name="connsiteY8" fmla="*/ 710556 h 775747"/>
                <a:gd name="connsiteX9" fmla="*/ 1300553 w 2152768"/>
                <a:gd name="connsiteY9" fmla="*/ 761831 h 775747"/>
                <a:gd name="connsiteX10" fmla="*/ 1611342 w 2152768"/>
                <a:gd name="connsiteY10" fmla="*/ 770378 h 775747"/>
                <a:gd name="connsiteX11" fmla="*/ 1762751 w 2152768"/>
                <a:gd name="connsiteY11" fmla="*/ 770379 h 775747"/>
                <a:gd name="connsiteX12" fmla="*/ 2152768 w 2152768"/>
                <a:gd name="connsiteY12" fmla="*/ 774937 h 775747"/>
                <a:gd name="connsiteX0" fmla="*/ 0 w 2156753"/>
                <a:gd name="connsiteY0" fmla="*/ 2107 h 920215"/>
                <a:gd name="connsiteX1" fmla="*/ 292888 w 2156753"/>
                <a:gd name="connsiteY1" fmla="*/ 2106 h 920215"/>
                <a:gd name="connsiteX2" fmla="*/ 424989 w 2156753"/>
                <a:gd name="connsiteY2" fmla="*/ 30544 h 920215"/>
                <a:gd name="connsiteX3" fmla="*/ 528874 w 2156753"/>
                <a:gd name="connsiteY3" fmla="*/ 156142 h 920215"/>
                <a:gd name="connsiteX4" fmla="*/ 611320 w 2156753"/>
                <a:gd name="connsiteY4" fmla="*/ 306044 h 920215"/>
                <a:gd name="connsiteX5" fmla="*/ 753726 w 2156753"/>
                <a:gd name="connsiteY5" fmla="*/ 515906 h 920215"/>
                <a:gd name="connsiteX6" fmla="*/ 848878 w 2156753"/>
                <a:gd name="connsiteY6" fmla="*/ 616799 h 920215"/>
                <a:gd name="connsiteX7" fmla="*/ 1048895 w 2156753"/>
                <a:gd name="connsiteY7" fmla="*/ 656490 h 920215"/>
                <a:gd name="connsiteX8" fmla="*/ 1192973 w 2156753"/>
                <a:gd name="connsiteY8" fmla="*/ 710556 h 920215"/>
                <a:gd name="connsiteX9" fmla="*/ 1300553 w 2156753"/>
                <a:gd name="connsiteY9" fmla="*/ 761831 h 920215"/>
                <a:gd name="connsiteX10" fmla="*/ 1611342 w 2156753"/>
                <a:gd name="connsiteY10" fmla="*/ 770378 h 920215"/>
                <a:gd name="connsiteX11" fmla="*/ 1762751 w 2156753"/>
                <a:gd name="connsiteY11" fmla="*/ 770379 h 920215"/>
                <a:gd name="connsiteX12" fmla="*/ 2156753 w 2156753"/>
                <a:gd name="connsiteY12" fmla="*/ 920215 h 920215"/>
                <a:gd name="connsiteX0" fmla="*/ 0 w 2156753"/>
                <a:gd name="connsiteY0" fmla="*/ 2107 h 920227"/>
                <a:gd name="connsiteX1" fmla="*/ 292888 w 2156753"/>
                <a:gd name="connsiteY1" fmla="*/ 2106 h 920227"/>
                <a:gd name="connsiteX2" fmla="*/ 424989 w 2156753"/>
                <a:gd name="connsiteY2" fmla="*/ 30544 h 920227"/>
                <a:gd name="connsiteX3" fmla="*/ 528874 w 2156753"/>
                <a:gd name="connsiteY3" fmla="*/ 156142 h 920227"/>
                <a:gd name="connsiteX4" fmla="*/ 611320 w 2156753"/>
                <a:gd name="connsiteY4" fmla="*/ 306044 h 920227"/>
                <a:gd name="connsiteX5" fmla="*/ 753726 w 2156753"/>
                <a:gd name="connsiteY5" fmla="*/ 515906 h 920227"/>
                <a:gd name="connsiteX6" fmla="*/ 848878 w 2156753"/>
                <a:gd name="connsiteY6" fmla="*/ 616799 h 920227"/>
                <a:gd name="connsiteX7" fmla="*/ 1048895 w 2156753"/>
                <a:gd name="connsiteY7" fmla="*/ 656490 h 920227"/>
                <a:gd name="connsiteX8" fmla="*/ 1192973 w 2156753"/>
                <a:gd name="connsiteY8" fmla="*/ 710556 h 920227"/>
                <a:gd name="connsiteX9" fmla="*/ 1300553 w 2156753"/>
                <a:gd name="connsiteY9" fmla="*/ 761831 h 920227"/>
                <a:gd name="connsiteX10" fmla="*/ 1611342 w 2156753"/>
                <a:gd name="connsiteY10" fmla="*/ 770378 h 920227"/>
                <a:gd name="connsiteX11" fmla="*/ 1762751 w 2156753"/>
                <a:gd name="connsiteY11" fmla="*/ 770379 h 920227"/>
                <a:gd name="connsiteX12" fmla="*/ 2156753 w 2156753"/>
                <a:gd name="connsiteY12" fmla="*/ 920215 h 920227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48878 w 2156753"/>
                <a:gd name="connsiteY6" fmla="*/ 616799 h 923063"/>
                <a:gd name="connsiteX7" fmla="*/ 1048895 w 2156753"/>
                <a:gd name="connsiteY7" fmla="*/ 656490 h 923063"/>
                <a:gd name="connsiteX8" fmla="*/ 1192973 w 2156753"/>
                <a:gd name="connsiteY8" fmla="*/ 710556 h 923063"/>
                <a:gd name="connsiteX9" fmla="*/ 1300553 w 2156753"/>
                <a:gd name="connsiteY9" fmla="*/ 761831 h 923063"/>
                <a:gd name="connsiteX10" fmla="*/ 1611342 w 2156753"/>
                <a:gd name="connsiteY10" fmla="*/ 770378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48878 w 2156753"/>
                <a:gd name="connsiteY6" fmla="*/ 616799 h 923063"/>
                <a:gd name="connsiteX7" fmla="*/ 1048895 w 2156753"/>
                <a:gd name="connsiteY7" fmla="*/ 656490 h 923063"/>
                <a:gd name="connsiteX8" fmla="*/ 1192973 w 2156753"/>
                <a:gd name="connsiteY8" fmla="*/ 710556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48878 w 2156753"/>
                <a:gd name="connsiteY6" fmla="*/ 616799 h 923063"/>
                <a:gd name="connsiteX7" fmla="*/ 1056864 w 2156753"/>
                <a:gd name="connsiteY7" fmla="*/ 647944 h 923063"/>
                <a:gd name="connsiteX8" fmla="*/ 1192973 w 2156753"/>
                <a:gd name="connsiteY8" fmla="*/ 710556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48878 w 2156753"/>
                <a:gd name="connsiteY6" fmla="*/ 616799 h 923063"/>
                <a:gd name="connsiteX7" fmla="*/ 1056864 w 2156753"/>
                <a:gd name="connsiteY7" fmla="*/ 647944 h 923063"/>
                <a:gd name="connsiteX8" fmla="*/ 1192973 w 2156753"/>
                <a:gd name="connsiteY8" fmla="*/ 710556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48878 w 2156753"/>
                <a:gd name="connsiteY6" fmla="*/ 616799 h 923063"/>
                <a:gd name="connsiteX7" fmla="*/ 1056864 w 2156753"/>
                <a:gd name="connsiteY7" fmla="*/ 647944 h 923063"/>
                <a:gd name="connsiteX8" fmla="*/ 1192973 w 2156753"/>
                <a:gd name="connsiteY8" fmla="*/ 680646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92973 w 2156753"/>
                <a:gd name="connsiteY8" fmla="*/ 680646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85004 w 2156753"/>
                <a:gd name="connsiteY8" fmla="*/ 714829 h 923063"/>
                <a:gd name="connsiteX9" fmla="*/ 1300553 w 2156753"/>
                <a:gd name="connsiteY9" fmla="*/ 761831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85004 w 2156753"/>
                <a:gd name="connsiteY8" fmla="*/ 714829 h 923063"/>
                <a:gd name="connsiteX9" fmla="*/ 1304537 w 2156753"/>
                <a:gd name="connsiteY9" fmla="*/ 778923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85004 w 2156753"/>
                <a:gd name="connsiteY8" fmla="*/ 714829 h 923063"/>
                <a:gd name="connsiteX9" fmla="*/ 1304537 w 2156753"/>
                <a:gd name="connsiteY9" fmla="*/ 778923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85004 w 2156753"/>
                <a:gd name="connsiteY8" fmla="*/ 714829 h 923063"/>
                <a:gd name="connsiteX9" fmla="*/ 1304537 w 2156753"/>
                <a:gd name="connsiteY9" fmla="*/ 778923 h 923063"/>
                <a:gd name="connsiteX10" fmla="*/ 1599389 w 2156753"/>
                <a:gd name="connsiteY10" fmla="*/ 851563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3063"/>
                <a:gd name="connsiteX1" fmla="*/ 292888 w 2156753"/>
                <a:gd name="connsiteY1" fmla="*/ 2106 h 923063"/>
                <a:gd name="connsiteX2" fmla="*/ 424989 w 2156753"/>
                <a:gd name="connsiteY2" fmla="*/ 30544 h 923063"/>
                <a:gd name="connsiteX3" fmla="*/ 528874 w 2156753"/>
                <a:gd name="connsiteY3" fmla="*/ 156142 h 923063"/>
                <a:gd name="connsiteX4" fmla="*/ 611320 w 2156753"/>
                <a:gd name="connsiteY4" fmla="*/ 306044 h 923063"/>
                <a:gd name="connsiteX5" fmla="*/ 753726 w 2156753"/>
                <a:gd name="connsiteY5" fmla="*/ 515906 h 923063"/>
                <a:gd name="connsiteX6" fmla="*/ 836925 w 2156753"/>
                <a:gd name="connsiteY6" fmla="*/ 595434 h 923063"/>
                <a:gd name="connsiteX7" fmla="*/ 1056864 w 2156753"/>
                <a:gd name="connsiteY7" fmla="*/ 647944 h 923063"/>
                <a:gd name="connsiteX8" fmla="*/ 1185004 w 2156753"/>
                <a:gd name="connsiteY8" fmla="*/ 714829 h 923063"/>
                <a:gd name="connsiteX9" fmla="*/ 1304537 w 2156753"/>
                <a:gd name="connsiteY9" fmla="*/ 778923 h 923063"/>
                <a:gd name="connsiteX10" fmla="*/ 1591420 w 2156753"/>
                <a:gd name="connsiteY10" fmla="*/ 864382 h 923063"/>
                <a:gd name="connsiteX11" fmla="*/ 1782674 w 2156753"/>
                <a:gd name="connsiteY11" fmla="*/ 885747 h 923063"/>
                <a:gd name="connsiteX12" fmla="*/ 2156753 w 2156753"/>
                <a:gd name="connsiteY12" fmla="*/ 920215 h 923063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85004 w 2156753"/>
                <a:gd name="connsiteY8" fmla="*/ 714829 h 924618"/>
                <a:gd name="connsiteX9" fmla="*/ 1304537 w 2156753"/>
                <a:gd name="connsiteY9" fmla="*/ 778923 h 924618"/>
                <a:gd name="connsiteX10" fmla="*/ 1591420 w 2156753"/>
                <a:gd name="connsiteY10" fmla="*/ 864382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85004 w 2156753"/>
                <a:gd name="connsiteY8" fmla="*/ 714829 h 924618"/>
                <a:gd name="connsiteX9" fmla="*/ 1304537 w 2156753"/>
                <a:gd name="connsiteY9" fmla="*/ 778923 h 924618"/>
                <a:gd name="connsiteX10" fmla="*/ 1639234 w 2156753"/>
                <a:gd name="connsiteY10" fmla="*/ 864382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85004 w 2156753"/>
                <a:gd name="connsiteY8" fmla="*/ 714829 h 924618"/>
                <a:gd name="connsiteX9" fmla="*/ 1340397 w 2156753"/>
                <a:gd name="connsiteY9" fmla="*/ 787469 h 924618"/>
                <a:gd name="connsiteX10" fmla="*/ 1639234 w 2156753"/>
                <a:gd name="connsiteY10" fmla="*/ 864382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40397 w 2156753"/>
                <a:gd name="connsiteY9" fmla="*/ 787469 h 924618"/>
                <a:gd name="connsiteX10" fmla="*/ 1639234 w 2156753"/>
                <a:gd name="connsiteY10" fmla="*/ 864382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639234 w 2156753"/>
                <a:gd name="connsiteY10" fmla="*/ 864382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603374 w 2156753"/>
                <a:gd name="connsiteY10" fmla="*/ 843018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603374 w 2156753"/>
                <a:gd name="connsiteY10" fmla="*/ 843018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571499 w 2156753"/>
                <a:gd name="connsiteY10" fmla="*/ 843018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571499 w 2156753"/>
                <a:gd name="connsiteY10" fmla="*/ 843018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4618"/>
                <a:gd name="connsiteX1" fmla="*/ 292888 w 2156753"/>
                <a:gd name="connsiteY1" fmla="*/ 2106 h 924618"/>
                <a:gd name="connsiteX2" fmla="*/ 424989 w 2156753"/>
                <a:gd name="connsiteY2" fmla="*/ 30544 h 924618"/>
                <a:gd name="connsiteX3" fmla="*/ 528874 w 2156753"/>
                <a:gd name="connsiteY3" fmla="*/ 156142 h 924618"/>
                <a:gd name="connsiteX4" fmla="*/ 611320 w 2156753"/>
                <a:gd name="connsiteY4" fmla="*/ 306044 h 924618"/>
                <a:gd name="connsiteX5" fmla="*/ 753726 w 2156753"/>
                <a:gd name="connsiteY5" fmla="*/ 515906 h 924618"/>
                <a:gd name="connsiteX6" fmla="*/ 836925 w 2156753"/>
                <a:gd name="connsiteY6" fmla="*/ 595434 h 924618"/>
                <a:gd name="connsiteX7" fmla="*/ 1056864 w 2156753"/>
                <a:gd name="connsiteY7" fmla="*/ 647944 h 924618"/>
                <a:gd name="connsiteX8" fmla="*/ 1196958 w 2156753"/>
                <a:gd name="connsiteY8" fmla="*/ 702010 h 924618"/>
                <a:gd name="connsiteX9" fmla="*/ 1360320 w 2156753"/>
                <a:gd name="connsiteY9" fmla="*/ 774650 h 924618"/>
                <a:gd name="connsiteX10" fmla="*/ 1571499 w 2156753"/>
                <a:gd name="connsiteY10" fmla="*/ 843018 h 924618"/>
                <a:gd name="connsiteX11" fmla="*/ 1938068 w 2156753"/>
                <a:gd name="connsiteY11" fmla="*/ 890020 h 924618"/>
                <a:gd name="connsiteX12" fmla="*/ 2156753 w 2156753"/>
                <a:gd name="connsiteY12" fmla="*/ 920215 h 924618"/>
                <a:gd name="connsiteX0" fmla="*/ 0 w 2156753"/>
                <a:gd name="connsiteY0" fmla="*/ 2107 h 920643"/>
                <a:gd name="connsiteX1" fmla="*/ 292888 w 2156753"/>
                <a:gd name="connsiteY1" fmla="*/ 2106 h 920643"/>
                <a:gd name="connsiteX2" fmla="*/ 424989 w 2156753"/>
                <a:gd name="connsiteY2" fmla="*/ 30544 h 920643"/>
                <a:gd name="connsiteX3" fmla="*/ 528874 w 2156753"/>
                <a:gd name="connsiteY3" fmla="*/ 156142 h 920643"/>
                <a:gd name="connsiteX4" fmla="*/ 611320 w 2156753"/>
                <a:gd name="connsiteY4" fmla="*/ 306044 h 920643"/>
                <a:gd name="connsiteX5" fmla="*/ 753726 w 2156753"/>
                <a:gd name="connsiteY5" fmla="*/ 515906 h 920643"/>
                <a:gd name="connsiteX6" fmla="*/ 836925 w 2156753"/>
                <a:gd name="connsiteY6" fmla="*/ 595434 h 920643"/>
                <a:gd name="connsiteX7" fmla="*/ 1056864 w 2156753"/>
                <a:gd name="connsiteY7" fmla="*/ 647944 h 920643"/>
                <a:gd name="connsiteX8" fmla="*/ 1196958 w 2156753"/>
                <a:gd name="connsiteY8" fmla="*/ 702010 h 920643"/>
                <a:gd name="connsiteX9" fmla="*/ 1360320 w 2156753"/>
                <a:gd name="connsiteY9" fmla="*/ 774650 h 920643"/>
                <a:gd name="connsiteX10" fmla="*/ 1571499 w 2156753"/>
                <a:gd name="connsiteY10" fmla="*/ 843018 h 920643"/>
                <a:gd name="connsiteX11" fmla="*/ 1922130 w 2156753"/>
                <a:gd name="connsiteY11" fmla="*/ 872928 h 920643"/>
                <a:gd name="connsiteX12" fmla="*/ 2156753 w 2156753"/>
                <a:gd name="connsiteY12" fmla="*/ 920215 h 920643"/>
                <a:gd name="connsiteX0" fmla="*/ 0 w 2156753"/>
                <a:gd name="connsiteY0" fmla="*/ 2107 h 920246"/>
                <a:gd name="connsiteX1" fmla="*/ 292888 w 2156753"/>
                <a:gd name="connsiteY1" fmla="*/ 2106 h 920246"/>
                <a:gd name="connsiteX2" fmla="*/ 424989 w 2156753"/>
                <a:gd name="connsiteY2" fmla="*/ 30544 h 920246"/>
                <a:gd name="connsiteX3" fmla="*/ 528874 w 2156753"/>
                <a:gd name="connsiteY3" fmla="*/ 156142 h 920246"/>
                <a:gd name="connsiteX4" fmla="*/ 611320 w 2156753"/>
                <a:gd name="connsiteY4" fmla="*/ 306044 h 920246"/>
                <a:gd name="connsiteX5" fmla="*/ 753726 w 2156753"/>
                <a:gd name="connsiteY5" fmla="*/ 515906 h 920246"/>
                <a:gd name="connsiteX6" fmla="*/ 836925 w 2156753"/>
                <a:gd name="connsiteY6" fmla="*/ 595434 h 920246"/>
                <a:gd name="connsiteX7" fmla="*/ 1056864 w 2156753"/>
                <a:gd name="connsiteY7" fmla="*/ 647944 h 920246"/>
                <a:gd name="connsiteX8" fmla="*/ 1196958 w 2156753"/>
                <a:gd name="connsiteY8" fmla="*/ 702010 h 920246"/>
                <a:gd name="connsiteX9" fmla="*/ 1360320 w 2156753"/>
                <a:gd name="connsiteY9" fmla="*/ 774650 h 920246"/>
                <a:gd name="connsiteX10" fmla="*/ 1571499 w 2156753"/>
                <a:gd name="connsiteY10" fmla="*/ 843018 h 920246"/>
                <a:gd name="connsiteX11" fmla="*/ 1922130 w 2156753"/>
                <a:gd name="connsiteY11" fmla="*/ 872928 h 920246"/>
                <a:gd name="connsiteX12" fmla="*/ 2156753 w 2156753"/>
                <a:gd name="connsiteY12" fmla="*/ 920215 h 920246"/>
                <a:gd name="connsiteX0" fmla="*/ 0 w 2172691"/>
                <a:gd name="connsiteY0" fmla="*/ 2107 h 882069"/>
                <a:gd name="connsiteX1" fmla="*/ 292888 w 2172691"/>
                <a:gd name="connsiteY1" fmla="*/ 2106 h 882069"/>
                <a:gd name="connsiteX2" fmla="*/ 424989 w 2172691"/>
                <a:gd name="connsiteY2" fmla="*/ 30544 h 882069"/>
                <a:gd name="connsiteX3" fmla="*/ 528874 w 2172691"/>
                <a:gd name="connsiteY3" fmla="*/ 156142 h 882069"/>
                <a:gd name="connsiteX4" fmla="*/ 611320 w 2172691"/>
                <a:gd name="connsiteY4" fmla="*/ 306044 h 882069"/>
                <a:gd name="connsiteX5" fmla="*/ 753726 w 2172691"/>
                <a:gd name="connsiteY5" fmla="*/ 515906 h 882069"/>
                <a:gd name="connsiteX6" fmla="*/ 836925 w 2172691"/>
                <a:gd name="connsiteY6" fmla="*/ 595434 h 882069"/>
                <a:gd name="connsiteX7" fmla="*/ 1056864 w 2172691"/>
                <a:gd name="connsiteY7" fmla="*/ 647944 h 882069"/>
                <a:gd name="connsiteX8" fmla="*/ 1196958 w 2172691"/>
                <a:gd name="connsiteY8" fmla="*/ 702010 h 882069"/>
                <a:gd name="connsiteX9" fmla="*/ 1360320 w 2172691"/>
                <a:gd name="connsiteY9" fmla="*/ 774650 h 882069"/>
                <a:gd name="connsiteX10" fmla="*/ 1571499 w 2172691"/>
                <a:gd name="connsiteY10" fmla="*/ 843018 h 882069"/>
                <a:gd name="connsiteX11" fmla="*/ 1922130 w 2172691"/>
                <a:gd name="connsiteY11" fmla="*/ 872928 h 882069"/>
                <a:gd name="connsiteX12" fmla="*/ 2172691 w 2172691"/>
                <a:gd name="connsiteY12" fmla="*/ 881759 h 882069"/>
                <a:gd name="connsiteX0" fmla="*/ 0 w 2176676"/>
                <a:gd name="connsiteY0" fmla="*/ 2107 h 890410"/>
                <a:gd name="connsiteX1" fmla="*/ 292888 w 2176676"/>
                <a:gd name="connsiteY1" fmla="*/ 2106 h 890410"/>
                <a:gd name="connsiteX2" fmla="*/ 424989 w 2176676"/>
                <a:gd name="connsiteY2" fmla="*/ 30544 h 890410"/>
                <a:gd name="connsiteX3" fmla="*/ 528874 w 2176676"/>
                <a:gd name="connsiteY3" fmla="*/ 156142 h 890410"/>
                <a:gd name="connsiteX4" fmla="*/ 611320 w 2176676"/>
                <a:gd name="connsiteY4" fmla="*/ 306044 h 890410"/>
                <a:gd name="connsiteX5" fmla="*/ 753726 w 2176676"/>
                <a:gd name="connsiteY5" fmla="*/ 515906 h 890410"/>
                <a:gd name="connsiteX6" fmla="*/ 836925 w 2176676"/>
                <a:gd name="connsiteY6" fmla="*/ 595434 h 890410"/>
                <a:gd name="connsiteX7" fmla="*/ 1056864 w 2176676"/>
                <a:gd name="connsiteY7" fmla="*/ 647944 h 890410"/>
                <a:gd name="connsiteX8" fmla="*/ 1196958 w 2176676"/>
                <a:gd name="connsiteY8" fmla="*/ 702010 h 890410"/>
                <a:gd name="connsiteX9" fmla="*/ 1360320 w 2176676"/>
                <a:gd name="connsiteY9" fmla="*/ 774650 h 890410"/>
                <a:gd name="connsiteX10" fmla="*/ 1571499 w 2176676"/>
                <a:gd name="connsiteY10" fmla="*/ 843018 h 890410"/>
                <a:gd name="connsiteX11" fmla="*/ 1922130 w 2176676"/>
                <a:gd name="connsiteY11" fmla="*/ 872928 h 890410"/>
                <a:gd name="connsiteX12" fmla="*/ 2176676 w 2176676"/>
                <a:gd name="connsiteY12" fmla="*/ 890305 h 890410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60320 w 2176676"/>
                <a:gd name="connsiteY9" fmla="*/ 774650 h 890305"/>
                <a:gd name="connsiteX10" fmla="*/ 1571499 w 2176676"/>
                <a:gd name="connsiteY10" fmla="*/ 843018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60320 w 2176676"/>
                <a:gd name="connsiteY9" fmla="*/ 774650 h 890305"/>
                <a:gd name="connsiteX10" fmla="*/ 1571499 w 2176676"/>
                <a:gd name="connsiteY10" fmla="*/ 843018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60320 w 2176676"/>
                <a:gd name="connsiteY9" fmla="*/ 774650 h 890305"/>
                <a:gd name="connsiteX10" fmla="*/ 1571499 w 2176676"/>
                <a:gd name="connsiteY10" fmla="*/ 843018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71499 w 2176676"/>
                <a:gd name="connsiteY10" fmla="*/ 843018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71499 w 2176676"/>
                <a:gd name="connsiteY10" fmla="*/ 843018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95406 w 2176676"/>
                <a:gd name="connsiteY10" fmla="*/ 877202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91421 w 2176676"/>
                <a:gd name="connsiteY10" fmla="*/ 877202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91421 w 2176676"/>
                <a:gd name="connsiteY10" fmla="*/ 877202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91421 w 2176676"/>
                <a:gd name="connsiteY10" fmla="*/ 877202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890305"/>
                <a:gd name="connsiteX1" fmla="*/ 292888 w 2176676"/>
                <a:gd name="connsiteY1" fmla="*/ 2106 h 890305"/>
                <a:gd name="connsiteX2" fmla="*/ 424989 w 2176676"/>
                <a:gd name="connsiteY2" fmla="*/ 30544 h 890305"/>
                <a:gd name="connsiteX3" fmla="*/ 528874 w 2176676"/>
                <a:gd name="connsiteY3" fmla="*/ 156142 h 890305"/>
                <a:gd name="connsiteX4" fmla="*/ 611320 w 2176676"/>
                <a:gd name="connsiteY4" fmla="*/ 306044 h 890305"/>
                <a:gd name="connsiteX5" fmla="*/ 753726 w 2176676"/>
                <a:gd name="connsiteY5" fmla="*/ 515906 h 890305"/>
                <a:gd name="connsiteX6" fmla="*/ 836925 w 2176676"/>
                <a:gd name="connsiteY6" fmla="*/ 595434 h 890305"/>
                <a:gd name="connsiteX7" fmla="*/ 1056864 w 2176676"/>
                <a:gd name="connsiteY7" fmla="*/ 647944 h 890305"/>
                <a:gd name="connsiteX8" fmla="*/ 1196958 w 2176676"/>
                <a:gd name="connsiteY8" fmla="*/ 702010 h 890305"/>
                <a:gd name="connsiteX9" fmla="*/ 1376258 w 2176676"/>
                <a:gd name="connsiteY9" fmla="*/ 796014 h 890305"/>
                <a:gd name="connsiteX10" fmla="*/ 1591421 w 2176676"/>
                <a:gd name="connsiteY10" fmla="*/ 877202 h 890305"/>
                <a:gd name="connsiteX11" fmla="*/ 1922130 w 2176676"/>
                <a:gd name="connsiteY11" fmla="*/ 872928 h 890305"/>
                <a:gd name="connsiteX12" fmla="*/ 2176676 w 2176676"/>
                <a:gd name="connsiteY12" fmla="*/ 890305 h 890305"/>
                <a:gd name="connsiteX0" fmla="*/ 0 w 2176676"/>
                <a:gd name="connsiteY0" fmla="*/ 2107 h 904262"/>
                <a:gd name="connsiteX1" fmla="*/ 292888 w 2176676"/>
                <a:gd name="connsiteY1" fmla="*/ 2106 h 904262"/>
                <a:gd name="connsiteX2" fmla="*/ 424989 w 2176676"/>
                <a:gd name="connsiteY2" fmla="*/ 30544 h 904262"/>
                <a:gd name="connsiteX3" fmla="*/ 528874 w 2176676"/>
                <a:gd name="connsiteY3" fmla="*/ 156142 h 904262"/>
                <a:gd name="connsiteX4" fmla="*/ 611320 w 2176676"/>
                <a:gd name="connsiteY4" fmla="*/ 306044 h 904262"/>
                <a:gd name="connsiteX5" fmla="*/ 753726 w 2176676"/>
                <a:gd name="connsiteY5" fmla="*/ 515906 h 904262"/>
                <a:gd name="connsiteX6" fmla="*/ 836925 w 2176676"/>
                <a:gd name="connsiteY6" fmla="*/ 595434 h 904262"/>
                <a:gd name="connsiteX7" fmla="*/ 1056864 w 2176676"/>
                <a:gd name="connsiteY7" fmla="*/ 647944 h 904262"/>
                <a:gd name="connsiteX8" fmla="*/ 1196958 w 2176676"/>
                <a:gd name="connsiteY8" fmla="*/ 702010 h 904262"/>
                <a:gd name="connsiteX9" fmla="*/ 1376258 w 2176676"/>
                <a:gd name="connsiteY9" fmla="*/ 796014 h 904262"/>
                <a:gd name="connsiteX10" fmla="*/ 1591421 w 2176676"/>
                <a:gd name="connsiteY10" fmla="*/ 877202 h 904262"/>
                <a:gd name="connsiteX11" fmla="*/ 1918145 w 2176676"/>
                <a:gd name="connsiteY11" fmla="*/ 902838 h 904262"/>
                <a:gd name="connsiteX12" fmla="*/ 2176676 w 2176676"/>
                <a:gd name="connsiteY12" fmla="*/ 890305 h 904262"/>
                <a:gd name="connsiteX0" fmla="*/ 0 w 2168707"/>
                <a:gd name="connsiteY0" fmla="*/ 2107 h 907397"/>
                <a:gd name="connsiteX1" fmla="*/ 292888 w 2168707"/>
                <a:gd name="connsiteY1" fmla="*/ 2106 h 907397"/>
                <a:gd name="connsiteX2" fmla="*/ 424989 w 2168707"/>
                <a:gd name="connsiteY2" fmla="*/ 30544 h 907397"/>
                <a:gd name="connsiteX3" fmla="*/ 528874 w 2168707"/>
                <a:gd name="connsiteY3" fmla="*/ 156142 h 907397"/>
                <a:gd name="connsiteX4" fmla="*/ 611320 w 2168707"/>
                <a:gd name="connsiteY4" fmla="*/ 306044 h 907397"/>
                <a:gd name="connsiteX5" fmla="*/ 753726 w 2168707"/>
                <a:gd name="connsiteY5" fmla="*/ 515906 h 907397"/>
                <a:gd name="connsiteX6" fmla="*/ 836925 w 2168707"/>
                <a:gd name="connsiteY6" fmla="*/ 595434 h 907397"/>
                <a:gd name="connsiteX7" fmla="*/ 1056864 w 2168707"/>
                <a:gd name="connsiteY7" fmla="*/ 647944 h 907397"/>
                <a:gd name="connsiteX8" fmla="*/ 1196958 w 2168707"/>
                <a:gd name="connsiteY8" fmla="*/ 702010 h 907397"/>
                <a:gd name="connsiteX9" fmla="*/ 1376258 w 2168707"/>
                <a:gd name="connsiteY9" fmla="*/ 796014 h 907397"/>
                <a:gd name="connsiteX10" fmla="*/ 1591421 w 2168707"/>
                <a:gd name="connsiteY10" fmla="*/ 877202 h 907397"/>
                <a:gd name="connsiteX11" fmla="*/ 1918145 w 2168707"/>
                <a:gd name="connsiteY11" fmla="*/ 902838 h 907397"/>
                <a:gd name="connsiteX12" fmla="*/ 2168707 w 2168707"/>
                <a:gd name="connsiteY12" fmla="*/ 907397 h 907397"/>
                <a:gd name="connsiteX0" fmla="*/ 0 w 2168707"/>
                <a:gd name="connsiteY0" fmla="*/ 2107 h 908445"/>
                <a:gd name="connsiteX1" fmla="*/ 292888 w 2168707"/>
                <a:gd name="connsiteY1" fmla="*/ 2106 h 908445"/>
                <a:gd name="connsiteX2" fmla="*/ 424989 w 2168707"/>
                <a:gd name="connsiteY2" fmla="*/ 30544 h 908445"/>
                <a:gd name="connsiteX3" fmla="*/ 528874 w 2168707"/>
                <a:gd name="connsiteY3" fmla="*/ 156142 h 908445"/>
                <a:gd name="connsiteX4" fmla="*/ 611320 w 2168707"/>
                <a:gd name="connsiteY4" fmla="*/ 306044 h 908445"/>
                <a:gd name="connsiteX5" fmla="*/ 753726 w 2168707"/>
                <a:gd name="connsiteY5" fmla="*/ 515906 h 908445"/>
                <a:gd name="connsiteX6" fmla="*/ 836925 w 2168707"/>
                <a:gd name="connsiteY6" fmla="*/ 595434 h 908445"/>
                <a:gd name="connsiteX7" fmla="*/ 1056864 w 2168707"/>
                <a:gd name="connsiteY7" fmla="*/ 647944 h 908445"/>
                <a:gd name="connsiteX8" fmla="*/ 1196958 w 2168707"/>
                <a:gd name="connsiteY8" fmla="*/ 702010 h 908445"/>
                <a:gd name="connsiteX9" fmla="*/ 1376258 w 2168707"/>
                <a:gd name="connsiteY9" fmla="*/ 796014 h 908445"/>
                <a:gd name="connsiteX10" fmla="*/ 1591421 w 2168707"/>
                <a:gd name="connsiteY10" fmla="*/ 877202 h 908445"/>
                <a:gd name="connsiteX11" fmla="*/ 1918145 w 2168707"/>
                <a:gd name="connsiteY11" fmla="*/ 902838 h 908445"/>
                <a:gd name="connsiteX12" fmla="*/ 2168707 w 2168707"/>
                <a:gd name="connsiteY12" fmla="*/ 907397 h 908445"/>
                <a:gd name="connsiteX0" fmla="*/ 0 w 2168707"/>
                <a:gd name="connsiteY0" fmla="*/ 2107 h 908445"/>
                <a:gd name="connsiteX1" fmla="*/ 292888 w 2168707"/>
                <a:gd name="connsiteY1" fmla="*/ 2106 h 908445"/>
                <a:gd name="connsiteX2" fmla="*/ 424989 w 2168707"/>
                <a:gd name="connsiteY2" fmla="*/ 30544 h 908445"/>
                <a:gd name="connsiteX3" fmla="*/ 528874 w 2168707"/>
                <a:gd name="connsiteY3" fmla="*/ 156142 h 908445"/>
                <a:gd name="connsiteX4" fmla="*/ 611320 w 2168707"/>
                <a:gd name="connsiteY4" fmla="*/ 306044 h 908445"/>
                <a:gd name="connsiteX5" fmla="*/ 753726 w 2168707"/>
                <a:gd name="connsiteY5" fmla="*/ 515906 h 908445"/>
                <a:gd name="connsiteX6" fmla="*/ 836925 w 2168707"/>
                <a:gd name="connsiteY6" fmla="*/ 595434 h 908445"/>
                <a:gd name="connsiteX7" fmla="*/ 1056864 w 2168707"/>
                <a:gd name="connsiteY7" fmla="*/ 647944 h 908445"/>
                <a:gd name="connsiteX8" fmla="*/ 1196958 w 2168707"/>
                <a:gd name="connsiteY8" fmla="*/ 702010 h 908445"/>
                <a:gd name="connsiteX9" fmla="*/ 1376258 w 2168707"/>
                <a:gd name="connsiteY9" fmla="*/ 796014 h 908445"/>
                <a:gd name="connsiteX10" fmla="*/ 1918145 w 2168707"/>
                <a:gd name="connsiteY10" fmla="*/ 902838 h 908445"/>
                <a:gd name="connsiteX11" fmla="*/ 2168707 w 2168707"/>
                <a:gd name="connsiteY11" fmla="*/ 907397 h 908445"/>
                <a:gd name="connsiteX0" fmla="*/ 0 w 2168707"/>
                <a:gd name="connsiteY0" fmla="*/ 2107 h 907397"/>
                <a:gd name="connsiteX1" fmla="*/ 292888 w 2168707"/>
                <a:gd name="connsiteY1" fmla="*/ 2106 h 907397"/>
                <a:gd name="connsiteX2" fmla="*/ 424989 w 2168707"/>
                <a:gd name="connsiteY2" fmla="*/ 30544 h 907397"/>
                <a:gd name="connsiteX3" fmla="*/ 528874 w 2168707"/>
                <a:gd name="connsiteY3" fmla="*/ 156142 h 907397"/>
                <a:gd name="connsiteX4" fmla="*/ 611320 w 2168707"/>
                <a:gd name="connsiteY4" fmla="*/ 306044 h 907397"/>
                <a:gd name="connsiteX5" fmla="*/ 753726 w 2168707"/>
                <a:gd name="connsiteY5" fmla="*/ 515906 h 907397"/>
                <a:gd name="connsiteX6" fmla="*/ 836925 w 2168707"/>
                <a:gd name="connsiteY6" fmla="*/ 595434 h 907397"/>
                <a:gd name="connsiteX7" fmla="*/ 1056864 w 2168707"/>
                <a:gd name="connsiteY7" fmla="*/ 647944 h 907397"/>
                <a:gd name="connsiteX8" fmla="*/ 1196958 w 2168707"/>
                <a:gd name="connsiteY8" fmla="*/ 702010 h 907397"/>
                <a:gd name="connsiteX9" fmla="*/ 1376258 w 2168707"/>
                <a:gd name="connsiteY9" fmla="*/ 796014 h 907397"/>
                <a:gd name="connsiteX10" fmla="*/ 2168707 w 2168707"/>
                <a:gd name="connsiteY10" fmla="*/ 907397 h 907397"/>
                <a:gd name="connsiteX0" fmla="*/ 0 w 1376258"/>
                <a:gd name="connsiteY0" fmla="*/ 2107 h 796014"/>
                <a:gd name="connsiteX1" fmla="*/ 292888 w 1376258"/>
                <a:gd name="connsiteY1" fmla="*/ 2106 h 796014"/>
                <a:gd name="connsiteX2" fmla="*/ 424989 w 1376258"/>
                <a:gd name="connsiteY2" fmla="*/ 30544 h 796014"/>
                <a:gd name="connsiteX3" fmla="*/ 528874 w 1376258"/>
                <a:gd name="connsiteY3" fmla="*/ 156142 h 796014"/>
                <a:gd name="connsiteX4" fmla="*/ 611320 w 1376258"/>
                <a:gd name="connsiteY4" fmla="*/ 306044 h 796014"/>
                <a:gd name="connsiteX5" fmla="*/ 753726 w 1376258"/>
                <a:gd name="connsiteY5" fmla="*/ 515906 h 796014"/>
                <a:gd name="connsiteX6" fmla="*/ 836925 w 1376258"/>
                <a:gd name="connsiteY6" fmla="*/ 595434 h 796014"/>
                <a:gd name="connsiteX7" fmla="*/ 1056864 w 1376258"/>
                <a:gd name="connsiteY7" fmla="*/ 647944 h 796014"/>
                <a:gd name="connsiteX8" fmla="*/ 1196958 w 1376258"/>
                <a:gd name="connsiteY8" fmla="*/ 702010 h 796014"/>
                <a:gd name="connsiteX9" fmla="*/ 1376258 w 1376258"/>
                <a:gd name="connsiteY9" fmla="*/ 796014 h 796014"/>
                <a:gd name="connsiteX0" fmla="*/ 0 w 1196958"/>
                <a:gd name="connsiteY0" fmla="*/ 2107 h 702010"/>
                <a:gd name="connsiteX1" fmla="*/ 292888 w 1196958"/>
                <a:gd name="connsiteY1" fmla="*/ 2106 h 702010"/>
                <a:gd name="connsiteX2" fmla="*/ 424989 w 1196958"/>
                <a:gd name="connsiteY2" fmla="*/ 30544 h 702010"/>
                <a:gd name="connsiteX3" fmla="*/ 528874 w 1196958"/>
                <a:gd name="connsiteY3" fmla="*/ 156142 h 702010"/>
                <a:gd name="connsiteX4" fmla="*/ 611320 w 1196958"/>
                <a:gd name="connsiteY4" fmla="*/ 306044 h 702010"/>
                <a:gd name="connsiteX5" fmla="*/ 753726 w 1196958"/>
                <a:gd name="connsiteY5" fmla="*/ 515906 h 702010"/>
                <a:gd name="connsiteX6" fmla="*/ 836925 w 1196958"/>
                <a:gd name="connsiteY6" fmla="*/ 595434 h 702010"/>
                <a:gd name="connsiteX7" fmla="*/ 1056864 w 1196958"/>
                <a:gd name="connsiteY7" fmla="*/ 647944 h 702010"/>
                <a:gd name="connsiteX8" fmla="*/ 1196958 w 1196958"/>
                <a:gd name="connsiteY8" fmla="*/ 702010 h 702010"/>
                <a:gd name="connsiteX0" fmla="*/ 0 w 1196958"/>
                <a:gd name="connsiteY0" fmla="*/ 2107 h 702010"/>
                <a:gd name="connsiteX1" fmla="*/ 292888 w 1196958"/>
                <a:gd name="connsiteY1" fmla="*/ 2106 h 702010"/>
                <a:gd name="connsiteX2" fmla="*/ 424989 w 1196958"/>
                <a:gd name="connsiteY2" fmla="*/ 30544 h 702010"/>
                <a:gd name="connsiteX3" fmla="*/ 528874 w 1196958"/>
                <a:gd name="connsiteY3" fmla="*/ 156142 h 702010"/>
                <a:gd name="connsiteX4" fmla="*/ 611320 w 1196958"/>
                <a:gd name="connsiteY4" fmla="*/ 306044 h 702010"/>
                <a:gd name="connsiteX5" fmla="*/ 753726 w 1196958"/>
                <a:gd name="connsiteY5" fmla="*/ 515906 h 702010"/>
                <a:gd name="connsiteX6" fmla="*/ 903903 w 1196958"/>
                <a:gd name="connsiteY6" fmla="*/ 584383 h 702010"/>
                <a:gd name="connsiteX7" fmla="*/ 1056864 w 1196958"/>
                <a:gd name="connsiteY7" fmla="*/ 647944 h 702010"/>
                <a:gd name="connsiteX8" fmla="*/ 1196958 w 1196958"/>
                <a:gd name="connsiteY8" fmla="*/ 702010 h 702010"/>
                <a:gd name="connsiteX0" fmla="*/ 0 w 1196958"/>
                <a:gd name="connsiteY0" fmla="*/ 2107 h 702010"/>
                <a:gd name="connsiteX1" fmla="*/ 292888 w 1196958"/>
                <a:gd name="connsiteY1" fmla="*/ 2106 h 702010"/>
                <a:gd name="connsiteX2" fmla="*/ 424989 w 1196958"/>
                <a:gd name="connsiteY2" fmla="*/ 30544 h 702010"/>
                <a:gd name="connsiteX3" fmla="*/ 528874 w 1196958"/>
                <a:gd name="connsiteY3" fmla="*/ 156142 h 702010"/>
                <a:gd name="connsiteX4" fmla="*/ 611320 w 1196958"/>
                <a:gd name="connsiteY4" fmla="*/ 306044 h 702010"/>
                <a:gd name="connsiteX5" fmla="*/ 753726 w 1196958"/>
                <a:gd name="connsiteY5" fmla="*/ 515906 h 702010"/>
                <a:gd name="connsiteX6" fmla="*/ 903903 w 1196958"/>
                <a:gd name="connsiteY6" fmla="*/ 584383 h 702010"/>
                <a:gd name="connsiteX7" fmla="*/ 1077473 w 1196958"/>
                <a:gd name="connsiteY7" fmla="*/ 600981 h 702010"/>
                <a:gd name="connsiteX8" fmla="*/ 1196958 w 1196958"/>
                <a:gd name="connsiteY8" fmla="*/ 702010 h 702010"/>
                <a:gd name="connsiteX0" fmla="*/ 0 w 1274240"/>
                <a:gd name="connsiteY0" fmla="*/ 2107 h 624659"/>
                <a:gd name="connsiteX1" fmla="*/ 292888 w 1274240"/>
                <a:gd name="connsiteY1" fmla="*/ 2106 h 624659"/>
                <a:gd name="connsiteX2" fmla="*/ 424989 w 1274240"/>
                <a:gd name="connsiteY2" fmla="*/ 30544 h 624659"/>
                <a:gd name="connsiteX3" fmla="*/ 528874 w 1274240"/>
                <a:gd name="connsiteY3" fmla="*/ 156142 h 624659"/>
                <a:gd name="connsiteX4" fmla="*/ 611320 w 1274240"/>
                <a:gd name="connsiteY4" fmla="*/ 306044 h 624659"/>
                <a:gd name="connsiteX5" fmla="*/ 753726 w 1274240"/>
                <a:gd name="connsiteY5" fmla="*/ 515906 h 624659"/>
                <a:gd name="connsiteX6" fmla="*/ 903903 w 1274240"/>
                <a:gd name="connsiteY6" fmla="*/ 584383 h 624659"/>
                <a:gd name="connsiteX7" fmla="*/ 1077473 w 1274240"/>
                <a:gd name="connsiteY7" fmla="*/ 600981 h 624659"/>
                <a:gd name="connsiteX8" fmla="*/ 1274240 w 1274240"/>
                <a:gd name="connsiteY8" fmla="*/ 624659 h 624659"/>
                <a:gd name="connsiteX0" fmla="*/ 0 w 1274240"/>
                <a:gd name="connsiteY0" fmla="*/ 2107 h 624659"/>
                <a:gd name="connsiteX1" fmla="*/ 292888 w 1274240"/>
                <a:gd name="connsiteY1" fmla="*/ 2106 h 624659"/>
                <a:gd name="connsiteX2" fmla="*/ 424989 w 1274240"/>
                <a:gd name="connsiteY2" fmla="*/ 30544 h 624659"/>
                <a:gd name="connsiteX3" fmla="*/ 528874 w 1274240"/>
                <a:gd name="connsiteY3" fmla="*/ 156142 h 624659"/>
                <a:gd name="connsiteX4" fmla="*/ 611320 w 1274240"/>
                <a:gd name="connsiteY4" fmla="*/ 306044 h 624659"/>
                <a:gd name="connsiteX5" fmla="*/ 753726 w 1274240"/>
                <a:gd name="connsiteY5" fmla="*/ 515906 h 624659"/>
                <a:gd name="connsiteX6" fmla="*/ 903903 w 1274240"/>
                <a:gd name="connsiteY6" fmla="*/ 584383 h 624659"/>
                <a:gd name="connsiteX7" fmla="*/ 1077473 w 1274240"/>
                <a:gd name="connsiteY7" fmla="*/ 600981 h 624659"/>
                <a:gd name="connsiteX8" fmla="*/ 1274240 w 1274240"/>
                <a:gd name="connsiteY8" fmla="*/ 624659 h 624659"/>
                <a:gd name="connsiteX0" fmla="*/ 0 w 1274240"/>
                <a:gd name="connsiteY0" fmla="*/ 2107 h 624659"/>
                <a:gd name="connsiteX1" fmla="*/ 292888 w 1274240"/>
                <a:gd name="connsiteY1" fmla="*/ 2106 h 624659"/>
                <a:gd name="connsiteX2" fmla="*/ 424989 w 1274240"/>
                <a:gd name="connsiteY2" fmla="*/ 30544 h 624659"/>
                <a:gd name="connsiteX3" fmla="*/ 528874 w 1274240"/>
                <a:gd name="connsiteY3" fmla="*/ 156142 h 624659"/>
                <a:gd name="connsiteX4" fmla="*/ 611320 w 1274240"/>
                <a:gd name="connsiteY4" fmla="*/ 306044 h 624659"/>
                <a:gd name="connsiteX5" fmla="*/ 753726 w 1274240"/>
                <a:gd name="connsiteY5" fmla="*/ 515906 h 624659"/>
                <a:gd name="connsiteX6" fmla="*/ 903903 w 1274240"/>
                <a:gd name="connsiteY6" fmla="*/ 584383 h 624659"/>
                <a:gd name="connsiteX7" fmla="*/ 1077473 w 1274240"/>
                <a:gd name="connsiteY7" fmla="*/ 609268 h 624659"/>
                <a:gd name="connsiteX8" fmla="*/ 1274240 w 1274240"/>
                <a:gd name="connsiteY8" fmla="*/ 624659 h 624659"/>
                <a:gd name="connsiteX0" fmla="*/ 0 w 1274240"/>
                <a:gd name="connsiteY0" fmla="*/ 2107 h 624659"/>
                <a:gd name="connsiteX1" fmla="*/ 292888 w 1274240"/>
                <a:gd name="connsiteY1" fmla="*/ 2106 h 624659"/>
                <a:gd name="connsiteX2" fmla="*/ 424989 w 1274240"/>
                <a:gd name="connsiteY2" fmla="*/ 30544 h 624659"/>
                <a:gd name="connsiteX3" fmla="*/ 528874 w 1274240"/>
                <a:gd name="connsiteY3" fmla="*/ 156142 h 624659"/>
                <a:gd name="connsiteX4" fmla="*/ 611320 w 1274240"/>
                <a:gd name="connsiteY4" fmla="*/ 306044 h 624659"/>
                <a:gd name="connsiteX5" fmla="*/ 753726 w 1274240"/>
                <a:gd name="connsiteY5" fmla="*/ 515906 h 624659"/>
                <a:gd name="connsiteX6" fmla="*/ 903903 w 1274240"/>
                <a:gd name="connsiteY6" fmla="*/ 584383 h 624659"/>
                <a:gd name="connsiteX7" fmla="*/ 1274240 w 1274240"/>
                <a:gd name="connsiteY7" fmla="*/ 624659 h 624659"/>
                <a:gd name="connsiteX0" fmla="*/ 0 w 1274240"/>
                <a:gd name="connsiteY0" fmla="*/ 2107 h 624659"/>
                <a:gd name="connsiteX1" fmla="*/ 292888 w 1274240"/>
                <a:gd name="connsiteY1" fmla="*/ 2106 h 624659"/>
                <a:gd name="connsiteX2" fmla="*/ 424989 w 1274240"/>
                <a:gd name="connsiteY2" fmla="*/ 30544 h 624659"/>
                <a:gd name="connsiteX3" fmla="*/ 528874 w 1274240"/>
                <a:gd name="connsiteY3" fmla="*/ 156142 h 624659"/>
                <a:gd name="connsiteX4" fmla="*/ 611320 w 1274240"/>
                <a:gd name="connsiteY4" fmla="*/ 306044 h 624659"/>
                <a:gd name="connsiteX5" fmla="*/ 753726 w 1274240"/>
                <a:gd name="connsiteY5" fmla="*/ 515906 h 624659"/>
                <a:gd name="connsiteX6" fmla="*/ 934815 w 1274240"/>
                <a:gd name="connsiteY6" fmla="*/ 603721 h 624659"/>
                <a:gd name="connsiteX7" fmla="*/ 1274240 w 1274240"/>
                <a:gd name="connsiteY7" fmla="*/ 624659 h 62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4240" h="624659">
                  <a:moveTo>
                    <a:pt x="0" y="2107"/>
                  </a:moveTo>
                  <a:cubicBezTo>
                    <a:pt x="122420" y="2107"/>
                    <a:pt x="222057" y="-2633"/>
                    <a:pt x="292888" y="2106"/>
                  </a:cubicBezTo>
                  <a:cubicBezTo>
                    <a:pt x="363719" y="6845"/>
                    <a:pt x="385658" y="4871"/>
                    <a:pt x="424989" y="30544"/>
                  </a:cubicBezTo>
                  <a:cubicBezTo>
                    <a:pt x="464320" y="56217"/>
                    <a:pt x="497819" y="110225"/>
                    <a:pt x="528874" y="156142"/>
                  </a:cubicBezTo>
                  <a:cubicBezTo>
                    <a:pt x="559929" y="202059"/>
                    <a:pt x="590653" y="266254"/>
                    <a:pt x="611320" y="306044"/>
                  </a:cubicBezTo>
                  <a:cubicBezTo>
                    <a:pt x="631987" y="345834"/>
                    <a:pt x="699810" y="466293"/>
                    <a:pt x="753726" y="515906"/>
                  </a:cubicBezTo>
                  <a:cubicBezTo>
                    <a:pt x="807642" y="565519"/>
                    <a:pt x="848063" y="585596"/>
                    <a:pt x="934815" y="603721"/>
                  </a:cubicBezTo>
                  <a:cubicBezTo>
                    <a:pt x="1021567" y="621846"/>
                    <a:pt x="1197087" y="616268"/>
                    <a:pt x="1274240" y="624659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323C277-366D-427E-9C9B-4D68462C23D1}"/>
                </a:ext>
              </a:extLst>
            </p:cNvPr>
            <p:cNvSpPr/>
            <p:nvPr/>
          </p:nvSpPr>
          <p:spPr>
            <a:xfrm>
              <a:off x="7661047" y="6015902"/>
              <a:ext cx="376191" cy="3613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 err="1">
                  <a:solidFill>
                    <a:srgbClr val="0000FF"/>
                  </a:solidFill>
                </a:rPr>
                <a:t>E</a:t>
              </a:r>
              <a:r>
                <a:rPr lang="en-US" sz="1600" i="1" baseline="-25000" dirty="0" err="1">
                  <a:solidFill>
                    <a:srgbClr val="0000FF"/>
                  </a:solidFill>
                </a:rPr>
                <a:t>a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D107D63-385C-4792-96AC-32B70A28F559}"/>
                </a:ext>
              </a:extLst>
            </p:cNvPr>
            <p:cNvSpPr/>
            <p:nvPr/>
          </p:nvSpPr>
          <p:spPr>
            <a:xfrm>
              <a:off x="8517537" y="5206515"/>
              <a:ext cx="424034" cy="3613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srgbClr val="0000FF"/>
                  </a:solidFill>
                </a:rPr>
                <a:t>n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626C4BDB-91B3-4480-8D1E-B2084D814713}"/>
                </a:ext>
              </a:extLst>
            </p:cNvPr>
            <p:cNvCxnSpPr/>
            <p:nvPr/>
          </p:nvCxnSpPr>
          <p:spPr>
            <a:xfrm>
              <a:off x="8508694" y="5217658"/>
              <a:ext cx="0" cy="604631"/>
            </a:xfrm>
            <a:prstGeom prst="straightConnector1">
              <a:avLst/>
            </a:prstGeom>
            <a:ln>
              <a:solidFill>
                <a:srgbClr val="0000FF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7B37740-DB0C-49AA-8FFC-3D80F77DC4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2541" y="5220437"/>
              <a:ext cx="897359" cy="9034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6AFDAB8-2906-40CD-826C-6B549F89CEAE}"/>
                </a:ext>
              </a:extLst>
            </p:cNvPr>
            <p:cNvSpPr/>
            <p:nvPr/>
          </p:nvSpPr>
          <p:spPr>
            <a:xfrm>
              <a:off x="6995212" y="4782733"/>
              <a:ext cx="2082770" cy="3613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>
                  <a:solidFill>
                    <a:srgbClr val="0000FF"/>
                  </a:solidFill>
                </a:rPr>
                <a:t>gain step parameters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B59A4E3-F1A8-407A-9052-6156D8302B31}"/>
              </a:ext>
            </a:extLst>
          </p:cNvPr>
          <p:cNvGrpSpPr/>
          <p:nvPr/>
        </p:nvGrpSpPr>
        <p:grpSpPr>
          <a:xfrm>
            <a:off x="8060896" y="1378905"/>
            <a:ext cx="4112758" cy="2869622"/>
            <a:chOff x="257340" y="959786"/>
            <a:chExt cx="4516745" cy="3151499"/>
          </a:xfrm>
        </p:grpSpPr>
        <p:pic>
          <p:nvPicPr>
            <p:cNvPr id="67" name="Picture 66" descr="depfet_rev.tif">
              <a:extLst>
                <a:ext uri="{FF2B5EF4-FFF2-40B4-BE49-F238E27FC236}">
                  <a16:creationId xmlns:a16="http://schemas.microsoft.com/office/drawing/2014/main" id="{007107A4-02C9-4A4F-B66D-F20D6E14B1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/>
            <a:srcRect t="50584" b="-1162"/>
            <a:stretch/>
          </p:blipFill>
          <p:spPr>
            <a:xfrm>
              <a:off x="471684" y="959786"/>
              <a:ext cx="4077175" cy="1620000"/>
            </a:xfrm>
            <a:prstGeom prst="rect">
              <a:avLst/>
            </a:prstGeom>
          </p:spPr>
        </p:pic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74315A9-A82D-4135-A356-FD8109A3BF36}"/>
                </a:ext>
              </a:extLst>
            </p:cNvPr>
            <p:cNvGrpSpPr/>
            <p:nvPr/>
          </p:nvGrpSpPr>
          <p:grpSpPr>
            <a:xfrm>
              <a:off x="257340" y="1614612"/>
              <a:ext cx="4516745" cy="2496673"/>
              <a:chOff x="257340" y="1614612"/>
              <a:chExt cx="4516745" cy="2496673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0ED962DB-E526-4790-B8FC-F8F901D81469}"/>
                  </a:ext>
                </a:extLst>
              </p:cNvPr>
              <p:cNvGrpSpPr/>
              <p:nvPr/>
            </p:nvGrpSpPr>
            <p:grpSpPr>
              <a:xfrm>
                <a:off x="257340" y="1614612"/>
                <a:ext cx="3694874" cy="2436502"/>
                <a:chOff x="257340" y="3071619"/>
                <a:chExt cx="3694874" cy="2436502"/>
              </a:xfrm>
            </p:grpSpPr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4131E7A7-5A1F-4906-9166-9D2CF47CF7E8}"/>
                    </a:ext>
                  </a:extLst>
                </p:cNvPr>
                <p:cNvSpPr/>
                <p:nvPr/>
              </p:nvSpPr>
              <p:spPr>
                <a:xfrm>
                  <a:off x="1019570" y="4865364"/>
                  <a:ext cx="883262" cy="72475"/>
                </a:xfrm>
                <a:custGeom>
                  <a:avLst/>
                  <a:gdLst>
                    <a:gd name="connsiteX0" fmla="*/ 0 w 855972"/>
                    <a:gd name="connsiteY0" fmla="*/ 43821 h 43821"/>
                    <a:gd name="connsiteX1" fmla="*/ 265848 w 855972"/>
                    <a:gd name="connsiteY1" fmla="*/ 40900 h 43821"/>
                    <a:gd name="connsiteX2" fmla="*/ 315512 w 855972"/>
                    <a:gd name="connsiteY2" fmla="*/ 29214 h 43821"/>
                    <a:gd name="connsiteX3" fmla="*/ 400233 w 855972"/>
                    <a:gd name="connsiteY3" fmla="*/ 14607 h 43821"/>
                    <a:gd name="connsiteX4" fmla="*/ 826758 w 855972"/>
                    <a:gd name="connsiteY4" fmla="*/ 20450 h 43821"/>
                    <a:gd name="connsiteX5" fmla="*/ 855972 w 855972"/>
                    <a:gd name="connsiteY5" fmla="*/ 0 h 43821"/>
                    <a:gd name="connsiteX6" fmla="*/ 0 w 855972"/>
                    <a:gd name="connsiteY6" fmla="*/ 43821 h 43821"/>
                    <a:gd name="connsiteX0" fmla="*/ 0 w 855972"/>
                    <a:gd name="connsiteY0" fmla="*/ 43821 h 146837"/>
                    <a:gd name="connsiteX1" fmla="*/ 265848 w 855972"/>
                    <a:gd name="connsiteY1" fmla="*/ 40900 h 146837"/>
                    <a:gd name="connsiteX2" fmla="*/ 315512 w 855972"/>
                    <a:gd name="connsiteY2" fmla="*/ 29214 h 146837"/>
                    <a:gd name="connsiteX3" fmla="*/ 389027 w 855972"/>
                    <a:gd name="connsiteY3" fmla="*/ 146837 h 146837"/>
                    <a:gd name="connsiteX4" fmla="*/ 826758 w 855972"/>
                    <a:gd name="connsiteY4" fmla="*/ 20450 h 146837"/>
                    <a:gd name="connsiteX5" fmla="*/ 855972 w 855972"/>
                    <a:gd name="connsiteY5" fmla="*/ 0 h 146837"/>
                    <a:gd name="connsiteX6" fmla="*/ 0 w 855972"/>
                    <a:gd name="connsiteY6" fmla="*/ 43821 h 146837"/>
                    <a:gd name="connsiteX0" fmla="*/ 0 w 855972"/>
                    <a:gd name="connsiteY0" fmla="*/ 43821 h 146837"/>
                    <a:gd name="connsiteX1" fmla="*/ 265848 w 855972"/>
                    <a:gd name="connsiteY1" fmla="*/ 40900 h 146837"/>
                    <a:gd name="connsiteX2" fmla="*/ 315512 w 855972"/>
                    <a:gd name="connsiteY2" fmla="*/ 29214 h 146837"/>
                    <a:gd name="connsiteX3" fmla="*/ 389027 w 855972"/>
                    <a:gd name="connsiteY3" fmla="*/ 146837 h 146837"/>
                    <a:gd name="connsiteX4" fmla="*/ 826758 w 855972"/>
                    <a:gd name="connsiteY4" fmla="*/ 20450 h 146837"/>
                    <a:gd name="connsiteX5" fmla="*/ 855972 w 855972"/>
                    <a:gd name="connsiteY5" fmla="*/ 0 h 146837"/>
                    <a:gd name="connsiteX6" fmla="*/ 505990 w 855972"/>
                    <a:gd name="connsiteY6" fmla="*/ 15502 h 146837"/>
                    <a:gd name="connsiteX7" fmla="*/ 0 w 855972"/>
                    <a:gd name="connsiteY7" fmla="*/ 43821 h 146837"/>
                    <a:gd name="connsiteX0" fmla="*/ 0 w 855972"/>
                    <a:gd name="connsiteY0" fmla="*/ 43821 h 146837"/>
                    <a:gd name="connsiteX1" fmla="*/ 265848 w 855972"/>
                    <a:gd name="connsiteY1" fmla="*/ 40900 h 146837"/>
                    <a:gd name="connsiteX2" fmla="*/ 315512 w 855972"/>
                    <a:gd name="connsiteY2" fmla="*/ 29214 h 146837"/>
                    <a:gd name="connsiteX3" fmla="*/ 389027 w 855972"/>
                    <a:gd name="connsiteY3" fmla="*/ 146837 h 146837"/>
                    <a:gd name="connsiteX4" fmla="*/ 826758 w 855972"/>
                    <a:gd name="connsiteY4" fmla="*/ 20450 h 146837"/>
                    <a:gd name="connsiteX5" fmla="*/ 855972 w 855972"/>
                    <a:gd name="connsiteY5" fmla="*/ 0 h 146837"/>
                    <a:gd name="connsiteX6" fmla="*/ 505990 w 855972"/>
                    <a:gd name="connsiteY6" fmla="*/ 15502 h 146837"/>
                    <a:gd name="connsiteX7" fmla="*/ 0 w 855972"/>
                    <a:gd name="connsiteY7" fmla="*/ 43821 h 146837"/>
                    <a:gd name="connsiteX0" fmla="*/ 0 w 855972"/>
                    <a:gd name="connsiteY0" fmla="*/ 43821 h 146837"/>
                    <a:gd name="connsiteX1" fmla="*/ 265848 w 855972"/>
                    <a:gd name="connsiteY1" fmla="*/ 40900 h 146837"/>
                    <a:gd name="connsiteX2" fmla="*/ 315512 w 855972"/>
                    <a:gd name="connsiteY2" fmla="*/ 29214 h 146837"/>
                    <a:gd name="connsiteX3" fmla="*/ 389027 w 855972"/>
                    <a:gd name="connsiteY3" fmla="*/ 146837 h 146837"/>
                    <a:gd name="connsiteX4" fmla="*/ 826758 w 855972"/>
                    <a:gd name="connsiteY4" fmla="*/ 20450 h 146837"/>
                    <a:gd name="connsiteX5" fmla="*/ 855972 w 855972"/>
                    <a:gd name="connsiteY5" fmla="*/ 0 h 146837"/>
                    <a:gd name="connsiteX6" fmla="*/ 505990 w 855972"/>
                    <a:gd name="connsiteY6" fmla="*/ 15502 h 146837"/>
                    <a:gd name="connsiteX7" fmla="*/ 0 w 855972"/>
                    <a:gd name="connsiteY7" fmla="*/ 43821 h 146837"/>
                    <a:gd name="connsiteX0" fmla="*/ 21753 w 877725"/>
                    <a:gd name="connsiteY0" fmla="*/ 43821 h 146837"/>
                    <a:gd name="connsiteX1" fmla="*/ 287601 w 877725"/>
                    <a:gd name="connsiteY1" fmla="*/ 40900 h 146837"/>
                    <a:gd name="connsiteX2" fmla="*/ 337265 w 877725"/>
                    <a:gd name="connsiteY2" fmla="*/ 29214 h 146837"/>
                    <a:gd name="connsiteX3" fmla="*/ 410780 w 877725"/>
                    <a:gd name="connsiteY3" fmla="*/ 146837 h 146837"/>
                    <a:gd name="connsiteX4" fmla="*/ 848511 w 877725"/>
                    <a:gd name="connsiteY4" fmla="*/ 20450 h 146837"/>
                    <a:gd name="connsiteX5" fmla="*/ 877725 w 877725"/>
                    <a:gd name="connsiteY5" fmla="*/ 0 h 146837"/>
                    <a:gd name="connsiteX6" fmla="*/ 5549 w 877725"/>
                    <a:gd name="connsiteY6" fmla="*/ 28949 h 146837"/>
                    <a:gd name="connsiteX7" fmla="*/ 21753 w 877725"/>
                    <a:gd name="connsiteY7" fmla="*/ 43821 h 146837"/>
                    <a:gd name="connsiteX0" fmla="*/ 21753 w 877725"/>
                    <a:gd name="connsiteY0" fmla="*/ 43821 h 43821"/>
                    <a:gd name="connsiteX1" fmla="*/ 287601 w 877725"/>
                    <a:gd name="connsiteY1" fmla="*/ 40900 h 43821"/>
                    <a:gd name="connsiteX2" fmla="*/ 337265 w 877725"/>
                    <a:gd name="connsiteY2" fmla="*/ 29214 h 43821"/>
                    <a:gd name="connsiteX3" fmla="*/ 437674 w 877725"/>
                    <a:gd name="connsiteY3" fmla="*/ 28055 h 43821"/>
                    <a:gd name="connsiteX4" fmla="*/ 848511 w 877725"/>
                    <a:gd name="connsiteY4" fmla="*/ 20450 h 43821"/>
                    <a:gd name="connsiteX5" fmla="*/ 877725 w 877725"/>
                    <a:gd name="connsiteY5" fmla="*/ 0 h 43821"/>
                    <a:gd name="connsiteX6" fmla="*/ 5549 w 877725"/>
                    <a:gd name="connsiteY6" fmla="*/ 28949 h 43821"/>
                    <a:gd name="connsiteX7" fmla="*/ 21753 w 877725"/>
                    <a:gd name="connsiteY7" fmla="*/ 43821 h 43821"/>
                    <a:gd name="connsiteX0" fmla="*/ 17374 w 877828"/>
                    <a:gd name="connsiteY0" fmla="*/ 500 h 132049"/>
                    <a:gd name="connsiteX1" fmla="*/ 287704 w 877828"/>
                    <a:gd name="connsiteY1" fmla="*/ 132049 h 132049"/>
                    <a:gd name="connsiteX2" fmla="*/ 337368 w 877828"/>
                    <a:gd name="connsiteY2" fmla="*/ 120363 h 132049"/>
                    <a:gd name="connsiteX3" fmla="*/ 437777 w 877828"/>
                    <a:gd name="connsiteY3" fmla="*/ 119204 h 132049"/>
                    <a:gd name="connsiteX4" fmla="*/ 848614 w 877828"/>
                    <a:gd name="connsiteY4" fmla="*/ 111599 h 132049"/>
                    <a:gd name="connsiteX5" fmla="*/ 877828 w 877828"/>
                    <a:gd name="connsiteY5" fmla="*/ 91149 h 132049"/>
                    <a:gd name="connsiteX6" fmla="*/ 5652 w 877828"/>
                    <a:gd name="connsiteY6" fmla="*/ 120098 h 132049"/>
                    <a:gd name="connsiteX7" fmla="*/ 17374 w 877828"/>
                    <a:gd name="connsiteY7" fmla="*/ 500 h 132049"/>
                    <a:gd name="connsiteX0" fmla="*/ 17374 w 877828"/>
                    <a:gd name="connsiteY0" fmla="*/ 500 h 132049"/>
                    <a:gd name="connsiteX1" fmla="*/ 287704 w 877828"/>
                    <a:gd name="connsiteY1" fmla="*/ 132049 h 132049"/>
                    <a:gd name="connsiteX2" fmla="*/ 337368 w 877828"/>
                    <a:gd name="connsiteY2" fmla="*/ 120363 h 132049"/>
                    <a:gd name="connsiteX3" fmla="*/ 437777 w 877828"/>
                    <a:gd name="connsiteY3" fmla="*/ 119204 h 132049"/>
                    <a:gd name="connsiteX4" fmla="*/ 848614 w 877828"/>
                    <a:gd name="connsiteY4" fmla="*/ 111599 h 132049"/>
                    <a:gd name="connsiteX5" fmla="*/ 877828 w 877828"/>
                    <a:gd name="connsiteY5" fmla="*/ 91149 h 132049"/>
                    <a:gd name="connsiteX6" fmla="*/ 5652 w 877828"/>
                    <a:gd name="connsiteY6" fmla="*/ 120098 h 132049"/>
                    <a:gd name="connsiteX7" fmla="*/ 17374 w 877828"/>
                    <a:gd name="connsiteY7" fmla="*/ 500 h 132049"/>
                    <a:gd name="connsiteX0" fmla="*/ 73520 w 933974"/>
                    <a:gd name="connsiteY0" fmla="*/ 46 h 131595"/>
                    <a:gd name="connsiteX1" fmla="*/ 343850 w 933974"/>
                    <a:gd name="connsiteY1" fmla="*/ 131595 h 131595"/>
                    <a:gd name="connsiteX2" fmla="*/ 393514 w 933974"/>
                    <a:gd name="connsiteY2" fmla="*/ 119909 h 131595"/>
                    <a:gd name="connsiteX3" fmla="*/ 493923 w 933974"/>
                    <a:gd name="connsiteY3" fmla="*/ 118750 h 131595"/>
                    <a:gd name="connsiteX4" fmla="*/ 904760 w 933974"/>
                    <a:gd name="connsiteY4" fmla="*/ 111145 h 131595"/>
                    <a:gd name="connsiteX5" fmla="*/ 933974 w 933974"/>
                    <a:gd name="connsiteY5" fmla="*/ 90695 h 131595"/>
                    <a:gd name="connsiteX6" fmla="*/ 61798 w 933974"/>
                    <a:gd name="connsiteY6" fmla="*/ 119644 h 131595"/>
                    <a:gd name="connsiteX7" fmla="*/ 73520 w 933974"/>
                    <a:gd name="connsiteY7" fmla="*/ 46 h 131595"/>
                    <a:gd name="connsiteX0" fmla="*/ 73520 w 933974"/>
                    <a:gd name="connsiteY0" fmla="*/ 6721 h 138270"/>
                    <a:gd name="connsiteX1" fmla="*/ 343850 w 933974"/>
                    <a:gd name="connsiteY1" fmla="*/ 138270 h 138270"/>
                    <a:gd name="connsiteX2" fmla="*/ 393514 w 933974"/>
                    <a:gd name="connsiteY2" fmla="*/ 126584 h 138270"/>
                    <a:gd name="connsiteX3" fmla="*/ 493923 w 933974"/>
                    <a:gd name="connsiteY3" fmla="*/ 125425 h 138270"/>
                    <a:gd name="connsiteX4" fmla="*/ 904760 w 933974"/>
                    <a:gd name="connsiteY4" fmla="*/ 117820 h 138270"/>
                    <a:gd name="connsiteX5" fmla="*/ 933974 w 933974"/>
                    <a:gd name="connsiteY5" fmla="*/ 97370 h 138270"/>
                    <a:gd name="connsiteX6" fmla="*/ 61798 w 933974"/>
                    <a:gd name="connsiteY6" fmla="*/ 126319 h 138270"/>
                    <a:gd name="connsiteX7" fmla="*/ 73520 w 933974"/>
                    <a:gd name="connsiteY7" fmla="*/ 6721 h 138270"/>
                    <a:gd name="connsiteX0" fmla="*/ 28176 w 888630"/>
                    <a:gd name="connsiteY0" fmla="*/ 6721 h 138270"/>
                    <a:gd name="connsiteX1" fmla="*/ 298506 w 888630"/>
                    <a:gd name="connsiteY1" fmla="*/ 138270 h 138270"/>
                    <a:gd name="connsiteX2" fmla="*/ 348170 w 888630"/>
                    <a:gd name="connsiteY2" fmla="*/ 126584 h 138270"/>
                    <a:gd name="connsiteX3" fmla="*/ 448579 w 888630"/>
                    <a:gd name="connsiteY3" fmla="*/ 125425 h 138270"/>
                    <a:gd name="connsiteX4" fmla="*/ 859416 w 888630"/>
                    <a:gd name="connsiteY4" fmla="*/ 117820 h 138270"/>
                    <a:gd name="connsiteX5" fmla="*/ 888630 w 888630"/>
                    <a:gd name="connsiteY5" fmla="*/ 97370 h 138270"/>
                    <a:gd name="connsiteX6" fmla="*/ 16454 w 888630"/>
                    <a:gd name="connsiteY6" fmla="*/ 126319 h 138270"/>
                    <a:gd name="connsiteX7" fmla="*/ 28176 w 888630"/>
                    <a:gd name="connsiteY7" fmla="*/ 6721 h 138270"/>
                    <a:gd name="connsiteX0" fmla="*/ 8738 w 869192"/>
                    <a:gd name="connsiteY0" fmla="*/ 6721 h 146490"/>
                    <a:gd name="connsiteX1" fmla="*/ 279068 w 869192"/>
                    <a:gd name="connsiteY1" fmla="*/ 138270 h 146490"/>
                    <a:gd name="connsiteX2" fmla="*/ 328732 w 869192"/>
                    <a:gd name="connsiteY2" fmla="*/ 126584 h 146490"/>
                    <a:gd name="connsiteX3" fmla="*/ 429141 w 869192"/>
                    <a:gd name="connsiteY3" fmla="*/ 125425 h 146490"/>
                    <a:gd name="connsiteX4" fmla="*/ 839978 w 869192"/>
                    <a:gd name="connsiteY4" fmla="*/ 117820 h 146490"/>
                    <a:gd name="connsiteX5" fmla="*/ 869192 w 869192"/>
                    <a:gd name="connsiteY5" fmla="*/ 97370 h 146490"/>
                    <a:gd name="connsiteX6" fmla="*/ 23910 w 869192"/>
                    <a:gd name="connsiteY6" fmla="*/ 146490 h 146490"/>
                    <a:gd name="connsiteX7" fmla="*/ 8738 w 869192"/>
                    <a:gd name="connsiteY7" fmla="*/ 6721 h 146490"/>
                    <a:gd name="connsiteX0" fmla="*/ 0 w 860454"/>
                    <a:gd name="connsiteY0" fmla="*/ 6721 h 146490"/>
                    <a:gd name="connsiteX1" fmla="*/ 270330 w 860454"/>
                    <a:gd name="connsiteY1" fmla="*/ 138270 h 146490"/>
                    <a:gd name="connsiteX2" fmla="*/ 319994 w 860454"/>
                    <a:gd name="connsiteY2" fmla="*/ 126584 h 146490"/>
                    <a:gd name="connsiteX3" fmla="*/ 420403 w 860454"/>
                    <a:gd name="connsiteY3" fmla="*/ 125425 h 146490"/>
                    <a:gd name="connsiteX4" fmla="*/ 831240 w 860454"/>
                    <a:gd name="connsiteY4" fmla="*/ 117820 h 146490"/>
                    <a:gd name="connsiteX5" fmla="*/ 860454 w 860454"/>
                    <a:gd name="connsiteY5" fmla="*/ 97370 h 146490"/>
                    <a:gd name="connsiteX6" fmla="*/ 15172 w 860454"/>
                    <a:gd name="connsiteY6" fmla="*/ 146490 h 146490"/>
                    <a:gd name="connsiteX7" fmla="*/ 0 w 860454"/>
                    <a:gd name="connsiteY7" fmla="*/ 6721 h 146490"/>
                    <a:gd name="connsiteX0" fmla="*/ 0 w 860454"/>
                    <a:gd name="connsiteY0" fmla="*/ 6721 h 146490"/>
                    <a:gd name="connsiteX1" fmla="*/ 270330 w 860454"/>
                    <a:gd name="connsiteY1" fmla="*/ 138270 h 146490"/>
                    <a:gd name="connsiteX2" fmla="*/ 319994 w 860454"/>
                    <a:gd name="connsiteY2" fmla="*/ 126584 h 146490"/>
                    <a:gd name="connsiteX3" fmla="*/ 420403 w 860454"/>
                    <a:gd name="connsiteY3" fmla="*/ 125425 h 146490"/>
                    <a:gd name="connsiteX4" fmla="*/ 831240 w 860454"/>
                    <a:gd name="connsiteY4" fmla="*/ 117820 h 146490"/>
                    <a:gd name="connsiteX5" fmla="*/ 860454 w 860454"/>
                    <a:gd name="connsiteY5" fmla="*/ 97370 h 146490"/>
                    <a:gd name="connsiteX6" fmla="*/ 15172 w 860454"/>
                    <a:gd name="connsiteY6" fmla="*/ 146490 h 146490"/>
                    <a:gd name="connsiteX7" fmla="*/ 0 w 860454"/>
                    <a:gd name="connsiteY7" fmla="*/ 6721 h 146490"/>
                    <a:gd name="connsiteX0" fmla="*/ 0 w 860454"/>
                    <a:gd name="connsiteY0" fmla="*/ 6721 h 146490"/>
                    <a:gd name="connsiteX1" fmla="*/ 270330 w 860454"/>
                    <a:gd name="connsiteY1" fmla="*/ 138270 h 146490"/>
                    <a:gd name="connsiteX2" fmla="*/ 319994 w 860454"/>
                    <a:gd name="connsiteY2" fmla="*/ 126584 h 146490"/>
                    <a:gd name="connsiteX3" fmla="*/ 420403 w 860454"/>
                    <a:gd name="connsiteY3" fmla="*/ 125425 h 146490"/>
                    <a:gd name="connsiteX4" fmla="*/ 831240 w 860454"/>
                    <a:gd name="connsiteY4" fmla="*/ 117820 h 146490"/>
                    <a:gd name="connsiteX5" fmla="*/ 860454 w 860454"/>
                    <a:gd name="connsiteY5" fmla="*/ 97370 h 146490"/>
                    <a:gd name="connsiteX6" fmla="*/ 15172 w 860454"/>
                    <a:gd name="connsiteY6" fmla="*/ 146490 h 146490"/>
                    <a:gd name="connsiteX7" fmla="*/ 0 w 860454"/>
                    <a:gd name="connsiteY7" fmla="*/ 6721 h 146490"/>
                    <a:gd name="connsiteX0" fmla="*/ 0 w 860454"/>
                    <a:gd name="connsiteY0" fmla="*/ 10736 h 92235"/>
                    <a:gd name="connsiteX1" fmla="*/ 270330 w 860454"/>
                    <a:gd name="connsiteY1" fmla="*/ 84015 h 92235"/>
                    <a:gd name="connsiteX2" fmla="*/ 319994 w 860454"/>
                    <a:gd name="connsiteY2" fmla="*/ 72329 h 92235"/>
                    <a:gd name="connsiteX3" fmla="*/ 420403 w 860454"/>
                    <a:gd name="connsiteY3" fmla="*/ 71170 h 92235"/>
                    <a:gd name="connsiteX4" fmla="*/ 831240 w 860454"/>
                    <a:gd name="connsiteY4" fmla="*/ 63565 h 92235"/>
                    <a:gd name="connsiteX5" fmla="*/ 860454 w 860454"/>
                    <a:gd name="connsiteY5" fmla="*/ 43115 h 92235"/>
                    <a:gd name="connsiteX6" fmla="*/ 15172 w 860454"/>
                    <a:gd name="connsiteY6" fmla="*/ 92235 h 92235"/>
                    <a:gd name="connsiteX7" fmla="*/ 0 w 860454"/>
                    <a:gd name="connsiteY7" fmla="*/ 10736 h 92235"/>
                    <a:gd name="connsiteX0" fmla="*/ 0 w 860454"/>
                    <a:gd name="connsiteY0" fmla="*/ 0 h 81499"/>
                    <a:gd name="connsiteX1" fmla="*/ 270330 w 860454"/>
                    <a:gd name="connsiteY1" fmla="*/ 73279 h 81499"/>
                    <a:gd name="connsiteX2" fmla="*/ 319994 w 860454"/>
                    <a:gd name="connsiteY2" fmla="*/ 61593 h 81499"/>
                    <a:gd name="connsiteX3" fmla="*/ 420403 w 860454"/>
                    <a:gd name="connsiteY3" fmla="*/ 60434 h 81499"/>
                    <a:gd name="connsiteX4" fmla="*/ 831240 w 860454"/>
                    <a:gd name="connsiteY4" fmla="*/ 52829 h 81499"/>
                    <a:gd name="connsiteX5" fmla="*/ 860454 w 860454"/>
                    <a:gd name="connsiteY5" fmla="*/ 32379 h 81499"/>
                    <a:gd name="connsiteX6" fmla="*/ 15172 w 860454"/>
                    <a:gd name="connsiteY6" fmla="*/ 81499 h 81499"/>
                    <a:gd name="connsiteX7" fmla="*/ 0 w 860454"/>
                    <a:gd name="connsiteY7" fmla="*/ 0 h 81499"/>
                    <a:gd name="connsiteX0" fmla="*/ 0 w 853730"/>
                    <a:gd name="connsiteY0" fmla="*/ 19168 h 49120"/>
                    <a:gd name="connsiteX1" fmla="*/ 263606 w 853730"/>
                    <a:gd name="connsiteY1" fmla="*/ 40900 h 49120"/>
                    <a:gd name="connsiteX2" fmla="*/ 313270 w 853730"/>
                    <a:gd name="connsiteY2" fmla="*/ 29214 h 49120"/>
                    <a:gd name="connsiteX3" fmla="*/ 413679 w 853730"/>
                    <a:gd name="connsiteY3" fmla="*/ 28055 h 49120"/>
                    <a:gd name="connsiteX4" fmla="*/ 824516 w 853730"/>
                    <a:gd name="connsiteY4" fmla="*/ 20450 h 49120"/>
                    <a:gd name="connsiteX5" fmla="*/ 853730 w 853730"/>
                    <a:gd name="connsiteY5" fmla="*/ 0 h 49120"/>
                    <a:gd name="connsiteX6" fmla="*/ 8448 w 853730"/>
                    <a:gd name="connsiteY6" fmla="*/ 49120 h 49120"/>
                    <a:gd name="connsiteX7" fmla="*/ 0 w 853730"/>
                    <a:gd name="connsiteY7" fmla="*/ 19168 h 49120"/>
                    <a:gd name="connsiteX0" fmla="*/ 0 w 853730"/>
                    <a:gd name="connsiteY0" fmla="*/ 19168 h 49120"/>
                    <a:gd name="connsiteX1" fmla="*/ 263606 w 853730"/>
                    <a:gd name="connsiteY1" fmla="*/ 40900 h 49120"/>
                    <a:gd name="connsiteX2" fmla="*/ 313270 w 853730"/>
                    <a:gd name="connsiteY2" fmla="*/ 29214 h 49120"/>
                    <a:gd name="connsiteX3" fmla="*/ 413679 w 853730"/>
                    <a:gd name="connsiteY3" fmla="*/ 28055 h 49120"/>
                    <a:gd name="connsiteX4" fmla="*/ 824516 w 853730"/>
                    <a:gd name="connsiteY4" fmla="*/ 20450 h 49120"/>
                    <a:gd name="connsiteX5" fmla="*/ 853730 w 853730"/>
                    <a:gd name="connsiteY5" fmla="*/ 0 h 49120"/>
                    <a:gd name="connsiteX6" fmla="*/ 8448 w 853730"/>
                    <a:gd name="connsiteY6" fmla="*/ 49120 h 49120"/>
                    <a:gd name="connsiteX7" fmla="*/ 0 w 853730"/>
                    <a:gd name="connsiteY7" fmla="*/ 19168 h 49120"/>
                    <a:gd name="connsiteX0" fmla="*/ 0 w 853730"/>
                    <a:gd name="connsiteY0" fmla="*/ 19168 h 49120"/>
                    <a:gd name="connsiteX1" fmla="*/ 263606 w 853730"/>
                    <a:gd name="connsiteY1" fmla="*/ 40900 h 49120"/>
                    <a:gd name="connsiteX2" fmla="*/ 313270 w 853730"/>
                    <a:gd name="connsiteY2" fmla="*/ 29214 h 49120"/>
                    <a:gd name="connsiteX3" fmla="*/ 413679 w 853730"/>
                    <a:gd name="connsiteY3" fmla="*/ 28055 h 49120"/>
                    <a:gd name="connsiteX4" fmla="*/ 824516 w 853730"/>
                    <a:gd name="connsiteY4" fmla="*/ 20450 h 49120"/>
                    <a:gd name="connsiteX5" fmla="*/ 853730 w 853730"/>
                    <a:gd name="connsiteY5" fmla="*/ 0 h 49120"/>
                    <a:gd name="connsiteX6" fmla="*/ 8448 w 853730"/>
                    <a:gd name="connsiteY6" fmla="*/ 49120 h 49120"/>
                    <a:gd name="connsiteX7" fmla="*/ 0 w 853730"/>
                    <a:gd name="connsiteY7" fmla="*/ 19168 h 49120"/>
                    <a:gd name="connsiteX0" fmla="*/ 0 w 853730"/>
                    <a:gd name="connsiteY0" fmla="*/ 49982 h 79934"/>
                    <a:gd name="connsiteX1" fmla="*/ 270329 w 853730"/>
                    <a:gd name="connsiteY1" fmla="*/ 13444 h 79934"/>
                    <a:gd name="connsiteX2" fmla="*/ 313270 w 853730"/>
                    <a:gd name="connsiteY2" fmla="*/ 60028 h 79934"/>
                    <a:gd name="connsiteX3" fmla="*/ 413679 w 853730"/>
                    <a:gd name="connsiteY3" fmla="*/ 58869 h 79934"/>
                    <a:gd name="connsiteX4" fmla="*/ 824516 w 853730"/>
                    <a:gd name="connsiteY4" fmla="*/ 51264 h 79934"/>
                    <a:gd name="connsiteX5" fmla="*/ 853730 w 853730"/>
                    <a:gd name="connsiteY5" fmla="*/ 30814 h 79934"/>
                    <a:gd name="connsiteX6" fmla="*/ 8448 w 853730"/>
                    <a:gd name="connsiteY6" fmla="*/ 79934 h 79934"/>
                    <a:gd name="connsiteX7" fmla="*/ 0 w 853730"/>
                    <a:gd name="connsiteY7" fmla="*/ 49982 h 79934"/>
                    <a:gd name="connsiteX0" fmla="*/ 0 w 853730"/>
                    <a:gd name="connsiteY0" fmla="*/ 49982 h 79934"/>
                    <a:gd name="connsiteX1" fmla="*/ 270329 w 853730"/>
                    <a:gd name="connsiteY1" fmla="*/ 13444 h 79934"/>
                    <a:gd name="connsiteX2" fmla="*/ 313270 w 853730"/>
                    <a:gd name="connsiteY2" fmla="*/ 60028 h 79934"/>
                    <a:gd name="connsiteX3" fmla="*/ 413679 w 853730"/>
                    <a:gd name="connsiteY3" fmla="*/ 58869 h 79934"/>
                    <a:gd name="connsiteX4" fmla="*/ 824516 w 853730"/>
                    <a:gd name="connsiteY4" fmla="*/ 51264 h 79934"/>
                    <a:gd name="connsiteX5" fmla="*/ 853730 w 853730"/>
                    <a:gd name="connsiteY5" fmla="*/ 30814 h 79934"/>
                    <a:gd name="connsiteX6" fmla="*/ 8448 w 853730"/>
                    <a:gd name="connsiteY6" fmla="*/ 79934 h 79934"/>
                    <a:gd name="connsiteX7" fmla="*/ 0 w 853730"/>
                    <a:gd name="connsiteY7" fmla="*/ 49982 h 79934"/>
                    <a:gd name="connsiteX0" fmla="*/ 0 w 853730"/>
                    <a:gd name="connsiteY0" fmla="*/ 36539 h 66491"/>
                    <a:gd name="connsiteX1" fmla="*/ 270329 w 853730"/>
                    <a:gd name="connsiteY1" fmla="*/ 1 h 66491"/>
                    <a:gd name="connsiteX2" fmla="*/ 313270 w 853730"/>
                    <a:gd name="connsiteY2" fmla="*/ 46585 h 66491"/>
                    <a:gd name="connsiteX3" fmla="*/ 413679 w 853730"/>
                    <a:gd name="connsiteY3" fmla="*/ 45426 h 66491"/>
                    <a:gd name="connsiteX4" fmla="*/ 824516 w 853730"/>
                    <a:gd name="connsiteY4" fmla="*/ 37821 h 66491"/>
                    <a:gd name="connsiteX5" fmla="*/ 853730 w 853730"/>
                    <a:gd name="connsiteY5" fmla="*/ 17371 h 66491"/>
                    <a:gd name="connsiteX6" fmla="*/ 8448 w 853730"/>
                    <a:gd name="connsiteY6" fmla="*/ 66491 h 66491"/>
                    <a:gd name="connsiteX7" fmla="*/ 0 w 853730"/>
                    <a:gd name="connsiteY7" fmla="*/ 36539 h 66491"/>
                    <a:gd name="connsiteX0" fmla="*/ 0 w 853730"/>
                    <a:gd name="connsiteY0" fmla="*/ 57004 h 86956"/>
                    <a:gd name="connsiteX1" fmla="*/ 270329 w 853730"/>
                    <a:gd name="connsiteY1" fmla="*/ 20466 h 86956"/>
                    <a:gd name="connsiteX2" fmla="*/ 376022 w 853730"/>
                    <a:gd name="connsiteY2" fmla="*/ 4297 h 86956"/>
                    <a:gd name="connsiteX3" fmla="*/ 413679 w 853730"/>
                    <a:gd name="connsiteY3" fmla="*/ 65891 h 86956"/>
                    <a:gd name="connsiteX4" fmla="*/ 824516 w 853730"/>
                    <a:gd name="connsiteY4" fmla="*/ 58286 h 86956"/>
                    <a:gd name="connsiteX5" fmla="*/ 853730 w 853730"/>
                    <a:gd name="connsiteY5" fmla="*/ 37836 h 86956"/>
                    <a:gd name="connsiteX6" fmla="*/ 8448 w 853730"/>
                    <a:gd name="connsiteY6" fmla="*/ 86956 h 86956"/>
                    <a:gd name="connsiteX7" fmla="*/ 0 w 853730"/>
                    <a:gd name="connsiteY7" fmla="*/ 57004 h 86956"/>
                    <a:gd name="connsiteX0" fmla="*/ 0 w 853730"/>
                    <a:gd name="connsiteY0" fmla="*/ 57004 h 86956"/>
                    <a:gd name="connsiteX1" fmla="*/ 270329 w 853730"/>
                    <a:gd name="connsiteY1" fmla="*/ 20466 h 86956"/>
                    <a:gd name="connsiteX2" fmla="*/ 376022 w 853730"/>
                    <a:gd name="connsiteY2" fmla="*/ 4297 h 86956"/>
                    <a:gd name="connsiteX3" fmla="*/ 527979 w 853730"/>
                    <a:gd name="connsiteY3" fmla="*/ 9861 h 86956"/>
                    <a:gd name="connsiteX4" fmla="*/ 824516 w 853730"/>
                    <a:gd name="connsiteY4" fmla="*/ 58286 h 86956"/>
                    <a:gd name="connsiteX5" fmla="*/ 853730 w 853730"/>
                    <a:gd name="connsiteY5" fmla="*/ 37836 h 86956"/>
                    <a:gd name="connsiteX6" fmla="*/ 8448 w 853730"/>
                    <a:gd name="connsiteY6" fmla="*/ 86956 h 86956"/>
                    <a:gd name="connsiteX7" fmla="*/ 0 w 853730"/>
                    <a:gd name="connsiteY7" fmla="*/ 57004 h 86956"/>
                    <a:gd name="connsiteX0" fmla="*/ 0 w 853730"/>
                    <a:gd name="connsiteY0" fmla="*/ 74918 h 104870"/>
                    <a:gd name="connsiteX1" fmla="*/ 270329 w 853730"/>
                    <a:gd name="connsiteY1" fmla="*/ 38380 h 104870"/>
                    <a:gd name="connsiteX2" fmla="*/ 376022 w 853730"/>
                    <a:gd name="connsiteY2" fmla="*/ 22211 h 104870"/>
                    <a:gd name="connsiteX3" fmla="*/ 527979 w 853730"/>
                    <a:gd name="connsiteY3" fmla="*/ 27775 h 104870"/>
                    <a:gd name="connsiteX4" fmla="*/ 817793 w 853730"/>
                    <a:gd name="connsiteY4" fmla="*/ 0 h 104870"/>
                    <a:gd name="connsiteX5" fmla="*/ 853730 w 853730"/>
                    <a:gd name="connsiteY5" fmla="*/ 55750 h 104870"/>
                    <a:gd name="connsiteX6" fmla="*/ 8448 w 853730"/>
                    <a:gd name="connsiteY6" fmla="*/ 104870 h 104870"/>
                    <a:gd name="connsiteX7" fmla="*/ 0 w 853730"/>
                    <a:gd name="connsiteY7" fmla="*/ 74918 h 104870"/>
                    <a:gd name="connsiteX0" fmla="*/ 0 w 824595"/>
                    <a:gd name="connsiteY0" fmla="*/ 74918 h 104870"/>
                    <a:gd name="connsiteX1" fmla="*/ 270329 w 824595"/>
                    <a:gd name="connsiteY1" fmla="*/ 38380 h 104870"/>
                    <a:gd name="connsiteX2" fmla="*/ 376022 w 824595"/>
                    <a:gd name="connsiteY2" fmla="*/ 22211 h 104870"/>
                    <a:gd name="connsiteX3" fmla="*/ 527979 w 824595"/>
                    <a:gd name="connsiteY3" fmla="*/ 27775 h 104870"/>
                    <a:gd name="connsiteX4" fmla="*/ 817793 w 824595"/>
                    <a:gd name="connsiteY4" fmla="*/ 0 h 104870"/>
                    <a:gd name="connsiteX5" fmla="*/ 824595 w 824595"/>
                    <a:gd name="connsiteY5" fmla="*/ 73679 h 104870"/>
                    <a:gd name="connsiteX6" fmla="*/ 8448 w 824595"/>
                    <a:gd name="connsiteY6" fmla="*/ 104870 h 104870"/>
                    <a:gd name="connsiteX7" fmla="*/ 0 w 824595"/>
                    <a:gd name="connsiteY7" fmla="*/ 74918 h 104870"/>
                    <a:gd name="connsiteX0" fmla="*/ 0 w 824595"/>
                    <a:gd name="connsiteY0" fmla="*/ 74918 h 104870"/>
                    <a:gd name="connsiteX1" fmla="*/ 270329 w 824595"/>
                    <a:gd name="connsiteY1" fmla="*/ 38380 h 104870"/>
                    <a:gd name="connsiteX2" fmla="*/ 376022 w 824595"/>
                    <a:gd name="connsiteY2" fmla="*/ 22211 h 104870"/>
                    <a:gd name="connsiteX3" fmla="*/ 527979 w 824595"/>
                    <a:gd name="connsiteY3" fmla="*/ 27775 h 104870"/>
                    <a:gd name="connsiteX4" fmla="*/ 817793 w 824595"/>
                    <a:gd name="connsiteY4" fmla="*/ 0 h 104870"/>
                    <a:gd name="connsiteX5" fmla="*/ 824595 w 824595"/>
                    <a:gd name="connsiteY5" fmla="*/ 73679 h 104870"/>
                    <a:gd name="connsiteX6" fmla="*/ 8448 w 824595"/>
                    <a:gd name="connsiteY6" fmla="*/ 104870 h 104870"/>
                    <a:gd name="connsiteX7" fmla="*/ 0 w 824595"/>
                    <a:gd name="connsiteY7" fmla="*/ 74918 h 104870"/>
                    <a:gd name="connsiteX0" fmla="*/ 0 w 824595"/>
                    <a:gd name="connsiteY0" fmla="*/ 74918 h 104870"/>
                    <a:gd name="connsiteX1" fmla="*/ 270329 w 824595"/>
                    <a:gd name="connsiteY1" fmla="*/ 38380 h 104870"/>
                    <a:gd name="connsiteX2" fmla="*/ 376022 w 824595"/>
                    <a:gd name="connsiteY2" fmla="*/ 22211 h 104870"/>
                    <a:gd name="connsiteX3" fmla="*/ 527979 w 824595"/>
                    <a:gd name="connsiteY3" fmla="*/ 27775 h 104870"/>
                    <a:gd name="connsiteX4" fmla="*/ 817793 w 824595"/>
                    <a:gd name="connsiteY4" fmla="*/ 0 h 104870"/>
                    <a:gd name="connsiteX5" fmla="*/ 824595 w 824595"/>
                    <a:gd name="connsiteY5" fmla="*/ 73679 h 104870"/>
                    <a:gd name="connsiteX6" fmla="*/ 8448 w 824595"/>
                    <a:gd name="connsiteY6" fmla="*/ 104870 h 104870"/>
                    <a:gd name="connsiteX7" fmla="*/ 0 w 824595"/>
                    <a:gd name="connsiteY7" fmla="*/ 74918 h 104870"/>
                    <a:gd name="connsiteX0" fmla="*/ 0 w 817793"/>
                    <a:gd name="connsiteY0" fmla="*/ 74918 h 104870"/>
                    <a:gd name="connsiteX1" fmla="*/ 270329 w 817793"/>
                    <a:gd name="connsiteY1" fmla="*/ 38380 h 104870"/>
                    <a:gd name="connsiteX2" fmla="*/ 376022 w 817793"/>
                    <a:gd name="connsiteY2" fmla="*/ 22211 h 104870"/>
                    <a:gd name="connsiteX3" fmla="*/ 527979 w 817793"/>
                    <a:gd name="connsiteY3" fmla="*/ 27775 h 104870"/>
                    <a:gd name="connsiteX4" fmla="*/ 817793 w 817793"/>
                    <a:gd name="connsiteY4" fmla="*/ 0 h 104870"/>
                    <a:gd name="connsiteX5" fmla="*/ 336018 w 817793"/>
                    <a:gd name="connsiteY5" fmla="*/ 75921 h 104870"/>
                    <a:gd name="connsiteX6" fmla="*/ 8448 w 817793"/>
                    <a:gd name="connsiteY6" fmla="*/ 104870 h 104870"/>
                    <a:gd name="connsiteX7" fmla="*/ 0 w 817793"/>
                    <a:gd name="connsiteY7" fmla="*/ 74918 h 104870"/>
                    <a:gd name="connsiteX0" fmla="*/ 0 w 817793"/>
                    <a:gd name="connsiteY0" fmla="*/ 74918 h 104870"/>
                    <a:gd name="connsiteX1" fmla="*/ 270329 w 817793"/>
                    <a:gd name="connsiteY1" fmla="*/ 38380 h 104870"/>
                    <a:gd name="connsiteX2" fmla="*/ 376022 w 817793"/>
                    <a:gd name="connsiteY2" fmla="*/ 22211 h 104870"/>
                    <a:gd name="connsiteX3" fmla="*/ 527979 w 817793"/>
                    <a:gd name="connsiteY3" fmla="*/ 27775 h 104870"/>
                    <a:gd name="connsiteX4" fmla="*/ 817793 w 817793"/>
                    <a:gd name="connsiteY4" fmla="*/ 0 h 104870"/>
                    <a:gd name="connsiteX5" fmla="*/ 336018 w 817793"/>
                    <a:gd name="connsiteY5" fmla="*/ 75921 h 104870"/>
                    <a:gd name="connsiteX6" fmla="*/ 8448 w 817793"/>
                    <a:gd name="connsiteY6" fmla="*/ 104870 h 104870"/>
                    <a:gd name="connsiteX7" fmla="*/ 0 w 817793"/>
                    <a:gd name="connsiteY7" fmla="*/ 74918 h 104870"/>
                    <a:gd name="connsiteX0" fmla="*/ 0 w 817793"/>
                    <a:gd name="connsiteY0" fmla="*/ 74918 h 106114"/>
                    <a:gd name="connsiteX1" fmla="*/ 270329 w 817793"/>
                    <a:gd name="connsiteY1" fmla="*/ 38380 h 106114"/>
                    <a:gd name="connsiteX2" fmla="*/ 376022 w 817793"/>
                    <a:gd name="connsiteY2" fmla="*/ 22211 h 106114"/>
                    <a:gd name="connsiteX3" fmla="*/ 527979 w 817793"/>
                    <a:gd name="connsiteY3" fmla="*/ 27775 h 106114"/>
                    <a:gd name="connsiteX4" fmla="*/ 817793 w 817793"/>
                    <a:gd name="connsiteY4" fmla="*/ 0 h 106114"/>
                    <a:gd name="connsiteX5" fmla="*/ 257576 w 817793"/>
                    <a:gd name="connsiteY5" fmla="*/ 100574 h 106114"/>
                    <a:gd name="connsiteX6" fmla="*/ 8448 w 817793"/>
                    <a:gd name="connsiteY6" fmla="*/ 104870 h 106114"/>
                    <a:gd name="connsiteX7" fmla="*/ 0 w 817793"/>
                    <a:gd name="connsiteY7" fmla="*/ 74918 h 106114"/>
                    <a:gd name="connsiteX0" fmla="*/ 0 w 817793"/>
                    <a:gd name="connsiteY0" fmla="*/ 74918 h 104870"/>
                    <a:gd name="connsiteX1" fmla="*/ 270329 w 817793"/>
                    <a:gd name="connsiteY1" fmla="*/ 38380 h 104870"/>
                    <a:gd name="connsiteX2" fmla="*/ 376022 w 817793"/>
                    <a:gd name="connsiteY2" fmla="*/ 22211 h 104870"/>
                    <a:gd name="connsiteX3" fmla="*/ 527979 w 817793"/>
                    <a:gd name="connsiteY3" fmla="*/ 27775 h 104870"/>
                    <a:gd name="connsiteX4" fmla="*/ 817793 w 817793"/>
                    <a:gd name="connsiteY4" fmla="*/ 0 h 104870"/>
                    <a:gd name="connsiteX5" fmla="*/ 257576 w 817793"/>
                    <a:gd name="connsiteY5" fmla="*/ 100574 h 104870"/>
                    <a:gd name="connsiteX6" fmla="*/ 8448 w 817793"/>
                    <a:gd name="connsiteY6" fmla="*/ 104870 h 104870"/>
                    <a:gd name="connsiteX7" fmla="*/ 0 w 817793"/>
                    <a:gd name="connsiteY7" fmla="*/ 74918 h 104870"/>
                    <a:gd name="connsiteX0" fmla="*/ 0 w 817793"/>
                    <a:gd name="connsiteY0" fmla="*/ 74918 h 104870"/>
                    <a:gd name="connsiteX1" fmla="*/ 270329 w 817793"/>
                    <a:gd name="connsiteY1" fmla="*/ 38380 h 104870"/>
                    <a:gd name="connsiteX2" fmla="*/ 376022 w 817793"/>
                    <a:gd name="connsiteY2" fmla="*/ 22211 h 104870"/>
                    <a:gd name="connsiteX3" fmla="*/ 527979 w 817793"/>
                    <a:gd name="connsiteY3" fmla="*/ 27775 h 104870"/>
                    <a:gd name="connsiteX4" fmla="*/ 817793 w 817793"/>
                    <a:gd name="connsiteY4" fmla="*/ 0 h 104870"/>
                    <a:gd name="connsiteX5" fmla="*/ 257576 w 817793"/>
                    <a:gd name="connsiteY5" fmla="*/ 100574 h 104870"/>
                    <a:gd name="connsiteX6" fmla="*/ 8448 w 817793"/>
                    <a:gd name="connsiteY6" fmla="*/ 104870 h 104870"/>
                    <a:gd name="connsiteX7" fmla="*/ 0 w 817793"/>
                    <a:gd name="connsiteY7" fmla="*/ 74918 h 104870"/>
                    <a:gd name="connsiteX0" fmla="*/ 0 w 613846"/>
                    <a:gd name="connsiteY0" fmla="*/ 57005 h 86957"/>
                    <a:gd name="connsiteX1" fmla="*/ 270329 w 613846"/>
                    <a:gd name="connsiteY1" fmla="*/ 20467 h 86957"/>
                    <a:gd name="connsiteX2" fmla="*/ 376022 w 613846"/>
                    <a:gd name="connsiteY2" fmla="*/ 4298 h 86957"/>
                    <a:gd name="connsiteX3" fmla="*/ 527979 w 613846"/>
                    <a:gd name="connsiteY3" fmla="*/ 9862 h 86957"/>
                    <a:gd name="connsiteX4" fmla="*/ 613846 w 613846"/>
                    <a:gd name="connsiteY4" fmla="*/ 35876 h 86957"/>
                    <a:gd name="connsiteX5" fmla="*/ 257576 w 613846"/>
                    <a:gd name="connsiteY5" fmla="*/ 82661 h 86957"/>
                    <a:gd name="connsiteX6" fmla="*/ 8448 w 613846"/>
                    <a:gd name="connsiteY6" fmla="*/ 86957 h 86957"/>
                    <a:gd name="connsiteX7" fmla="*/ 0 w 613846"/>
                    <a:gd name="connsiteY7" fmla="*/ 57005 h 86957"/>
                    <a:gd name="connsiteX0" fmla="*/ 0 w 660822"/>
                    <a:gd name="connsiteY0" fmla="*/ 57005 h 86957"/>
                    <a:gd name="connsiteX1" fmla="*/ 270329 w 660822"/>
                    <a:gd name="connsiteY1" fmla="*/ 20467 h 86957"/>
                    <a:gd name="connsiteX2" fmla="*/ 376022 w 660822"/>
                    <a:gd name="connsiteY2" fmla="*/ 4298 h 86957"/>
                    <a:gd name="connsiteX3" fmla="*/ 527979 w 660822"/>
                    <a:gd name="connsiteY3" fmla="*/ 9862 h 86957"/>
                    <a:gd name="connsiteX4" fmla="*/ 613846 w 660822"/>
                    <a:gd name="connsiteY4" fmla="*/ 35876 h 86957"/>
                    <a:gd name="connsiteX5" fmla="*/ 257576 w 660822"/>
                    <a:gd name="connsiteY5" fmla="*/ 82661 h 86957"/>
                    <a:gd name="connsiteX6" fmla="*/ 8448 w 660822"/>
                    <a:gd name="connsiteY6" fmla="*/ 86957 h 86957"/>
                    <a:gd name="connsiteX7" fmla="*/ 0 w 660822"/>
                    <a:gd name="connsiteY7" fmla="*/ 57005 h 86957"/>
                    <a:gd name="connsiteX0" fmla="*/ 0 w 825130"/>
                    <a:gd name="connsiteY0" fmla="*/ 67790 h 97742"/>
                    <a:gd name="connsiteX1" fmla="*/ 270329 w 825130"/>
                    <a:gd name="connsiteY1" fmla="*/ 31252 h 97742"/>
                    <a:gd name="connsiteX2" fmla="*/ 376022 w 825130"/>
                    <a:gd name="connsiteY2" fmla="*/ 15083 h 97742"/>
                    <a:gd name="connsiteX3" fmla="*/ 817091 w 825130"/>
                    <a:gd name="connsiteY3" fmla="*/ 477 h 97742"/>
                    <a:gd name="connsiteX4" fmla="*/ 613846 w 825130"/>
                    <a:gd name="connsiteY4" fmla="*/ 46661 h 97742"/>
                    <a:gd name="connsiteX5" fmla="*/ 257576 w 825130"/>
                    <a:gd name="connsiteY5" fmla="*/ 93446 h 97742"/>
                    <a:gd name="connsiteX6" fmla="*/ 8448 w 825130"/>
                    <a:gd name="connsiteY6" fmla="*/ 97742 h 97742"/>
                    <a:gd name="connsiteX7" fmla="*/ 0 w 825130"/>
                    <a:gd name="connsiteY7" fmla="*/ 67790 h 97742"/>
                    <a:gd name="connsiteX0" fmla="*/ 0 w 819651"/>
                    <a:gd name="connsiteY0" fmla="*/ 68209 h 98161"/>
                    <a:gd name="connsiteX1" fmla="*/ 270329 w 819651"/>
                    <a:gd name="connsiteY1" fmla="*/ 31671 h 98161"/>
                    <a:gd name="connsiteX2" fmla="*/ 376022 w 819651"/>
                    <a:gd name="connsiteY2" fmla="*/ 15502 h 98161"/>
                    <a:gd name="connsiteX3" fmla="*/ 817091 w 819651"/>
                    <a:gd name="connsiteY3" fmla="*/ 896 h 98161"/>
                    <a:gd name="connsiteX4" fmla="*/ 533164 w 819651"/>
                    <a:gd name="connsiteY4" fmla="*/ 60527 h 98161"/>
                    <a:gd name="connsiteX5" fmla="*/ 257576 w 819651"/>
                    <a:gd name="connsiteY5" fmla="*/ 93865 h 98161"/>
                    <a:gd name="connsiteX6" fmla="*/ 8448 w 819651"/>
                    <a:gd name="connsiteY6" fmla="*/ 98161 h 98161"/>
                    <a:gd name="connsiteX7" fmla="*/ 0 w 819651"/>
                    <a:gd name="connsiteY7" fmla="*/ 68209 h 98161"/>
                    <a:gd name="connsiteX0" fmla="*/ 0 w 819651"/>
                    <a:gd name="connsiteY0" fmla="*/ 68209 h 98161"/>
                    <a:gd name="connsiteX1" fmla="*/ 270329 w 819651"/>
                    <a:gd name="connsiteY1" fmla="*/ 31671 h 98161"/>
                    <a:gd name="connsiteX2" fmla="*/ 376022 w 819651"/>
                    <a:gd name="connsiteY2" fmla="*/ 15502 h 98161"/>
                    <a:gd name="connsiteX3" fmla="*/ 817091 w 819651"/>
                    <a:gd name="connsiteY3" fmla="*/ 896 h 98161"/>
                    <a:gd name="connsiteX4" fmla="*/ 533164 w 819651"/>
                    <a:gd name="connsiteY4" fmla="*/ 60527 h 98161"/>
                    <a:gd name="connsiteX5" fmla="*/ 257576 w 819651"/>
                    <a:gd name="connsiteY5" fmla="*/ 93865 h 98161"/>
                    <a:gd name="connsiteX6" fmla="*/ 8448 w 819651"/>
                    <a:gd name="connsiteY6" fmla="*/ 98161 h 98161"/>
                    <a:gd name="connsiteX7" fmla="*/ 0 w 819651"/>
                    <a:gd name="connsiteY7" fmla="*/ 68209 h 98161"/>
                    <a:gd name="connsiteX0" fmla="*/ 0 w 819679"/>
                    <a:gd name="connsiteY0" fmla="*/ 68209 h 98161"/>
                    <a:gd name="connsiteX1" fmla="*/ 270329 w 819679"/>
                    <a:gd name="connsiteY1" fmla="*/ 31671 h 98161"/>
                    <a:gd name="connsiteX2" fmla="*/ 376022 w 819679"/>
                    <a:gd name="connsiteY2" fmla="*/ 15502 h 98161"/>
                    <a:gd name="connsiteX3" fmla="*/ 817091 w 819679"/>
                    <a:gd name="connsiteY3" fmla="*/ 896 h 98161"/>
                    <a:gd name="connsiteX4" fmla="*/ 533164 w 819679"/>
                    <a:gd name="connsiteY4" fmla="*/ 60527 h 98161"/>
                    <a:gd name="connsiteX5" fmla="*/ 257576 w 819679"/>
                    <a:gd name="connsiteY5" fmla="*/ 93865 h 98161"/>
                    <a:gd name="connsiteX6" fmla="*/ 8448 w 819679"/>
                    <a:gd name="connsiteY6" fmla="*/ 98161 h 98161"/>
                    <a:gd name="connsiteX7" fmla="*/ 0 w 819679"/>
                    <a:gd name="connsiteY7" fmla="*/ 68209 h 98161"/>
                    <a:gd name="connsiteX0" fmla="*/ 0 w 817467"/>
                    <a:gd name="connsiteY0" fmla="*/ 57005 h 86957"/>
                    <a:gd name="connsiteX1" fmla="*/ 270329 w 817467"/>
                    <a:gd name="connsiteY1" fmla="*/ 20467 h 86957"/>
                    <a:gd name="connsiteX2" fmla="*/ 376022 w 817467"/>
                    <a:gd name="connsiteY2" fmla="*/ 4298 h 86957"/>
                    <a:gd name="connsiteX3" fmla="*/ 814850 w 817467"/>
                    <a:gd name="connsiteY3" fmla="*/ 61409 h 86957"/>
                    <a:gd name="connsiteX4" fmla="*/ 533164 w 817467"/>
                    <a:gd name="connsiteY4" fmla="*/ 49323 h 86957"/>
                    <a:gd name="connsiteX5" fmla="*/ 257576 w 817467"/>
                    <a:gd name="connsiteY5" fmla="*/ 82661 h 86957"/>
                    <a:gd name="connsiteX6" fmla="*/ 8448 w 817467"/>
                    <a:gd name="connsiteY6" fmla="*/ 86957 h 86957"/>
                    <a:gd name="connsiteX7" fmla="*/ 0 w 817467"/>
                    <a:gd name="connsiteY7" fmla="*/ 57005 h 86957"/>
                    <a:gd name="connsiteX0" fmla="*/ 0 w 817149"/>
                    <a:gd name="connsiteY0" fmla="*/ 57005 h 86957"/>
                    <a:gd name="connsiteX1" fmla="*/ 270329 w 817149"/>
                    <a:gd name="connsiteY1" fmla="*/ 20467 h 86957"/>
                    <a:gd name="connsiteX2" fmla="*/ 376022 w 817149"/>
                    <a:gd name="connsiteY2" fmla="*/ 4298 h 86957"/>
                    <a:gd name="connsiteX3" fmla="*/ 814850 w 817149"/>
                    <a:gd name="connsiteY3" fmla="*/ 61409 h 86957"/>
                    <a:gd name="connsiteX4" fmla="*/ 533164 w 817149"/>
                    <a:gd name="connsiteY4" fmla="*/ 49323 h 86957"/>
                    <a:gd name="connsiteX5" fmla="*/ 257576 w 817149"/>
                    <a:gd name="connsiteY5" fmla="*/ 82661 h 86957"/>
                    <a:gd name="connsiteX6" fmla="*/ 8448 w 817149"/>
                    <a:gd name="connsiteY6" fmla="*/ 86957 h 86957"/>
                    <a:gd name="connsiteX7" fmla="*/ 0 w 817149"/>
                    <a:gd name="connsiteY7" fmla="*/ 57005 h 86957"/>
                    <a:gd name="connsiteX0" fmla="*/ 0 w 866173"/>
                    <a:gd name="connsiteY0" fmla="*/ 43833 h 73785"/>
                    <a:gd name="connsiteX1" fmla="*/ 270329 w 866173"/>
                    <a:gd name="connsiteY1" fmla="*/ 7295 h 73785"/>
                    <a:gd name="connsiteX2" fmla="*/ 860116 w 866173"/>
                    <a:gd name="connsiteY2" fmla="*/ 6814 h 73785"/>
                    <a:gd name="connsiteX3" fmla="*/ 814850 w 866173"/>
                    <a:gd name="connsiteY3" fmla="*/ 48237 h 73785"/>
                    <a:gd name="connsiteX4" fmla="*/ 533164 w 866173"/>
                    <a:gd name="connsiteY4" fmla="*/ 36151 h 73785"/>
                    <a:gd name="connsiteX5" fmla="*/ 257576 w 866173"/>
                    <a:gd name="connsiteY5" fmla="*/ 69489 h 73785"/>
                    <a:gd name="connsiteX6" fmla="*/ 8448 w 866173"/>
                    <a:gd name="connsiteY6" fmla="*/ 73785 h 73785"/>
                    <a:gd name="connsiteX7" fmla="*/ 0 w 866173"/>
                    <a:gd name="connsiteY7" fmla="*/ 43833 h 73785"/>
                    <a:gd name="connsiteX0" fmla="*/ 0 w 860116"/>
                    <a:gd name="connsiteY0" fmla="*/ 43833 h 73785"/>
                    <a:gd name="connsiteX1" fmla="*/ 270329 w 860116"/>
                    <a:gd name="connsiteY1" fmla="*/ 7295 h 73785"/>
                    <a:gd name="connsiteX2" fmla="*/ 860116 w 860116"/>
                    <a:gd name="connsiteY2" fmla="*/ 6814 h 73785"/>
                    <a:gd name="connsiteX3" fmla="*/ 814850 w 860116"/>
                    <a:gd name="connsiteY3" fmla="*/ 48237 h 73785"/>
                    <a:gd name="connsiteX4" fmla="*/ 533164 w 860116"/>
                    <a:gd name="connsiteY4" fmla="*/ 36151 h 73785"/>
                    <a:gd name="connsiteX5" fmla="*/ 257576 w 860116"/>
                    <a:gd name="connsiteY5" fmla="*/ 69489 h 73785"/>
                    <a:gd name="connsiteX6" fmla="*/ 8448 w 860116"/>
                    <a:gd name="connsiteY6" fmla="*/ 73785 h 73785"/>
                    <a:gd name="connsiteX7" fmla="*/ 0 w 860116"/>
                    <a:gd name="connsiteY7" fmla="*/ 43833 h 73785"/>
                    <a:gd name="connsiteX0" fmla="*/ 0 w 860116"/>
                    <a:gd name="connsiteY0" fmla="*/ 37019 h 66971"/>
                    <a:gd name="connsiteX1" fmla="*/ 270329 w 860116"/>
                    <a:gd name="connsiteY1" fmla="*/ 481 h 66971"/>
                    <a:gd name="connsiteX2" fmla="*/ 860116 w 860116"/>
                    <a:gd name="connsiteY2" fmla="*/ 0 h 66971"/>
                    <a:gd name="connsiteX3" fmla="*/ 814850 w 860116"/>
                    <a:gd name="connsiteY3" fmla="*/ 41423 h 66971"/>
                    <a:gd name="connsiteX4" fmla="*/ 533164 w 860116"/>
                    <a:gd name="connsiteY4" fmla="*/ 29337 h 66971"/>
                    <a:gd name="connsiteX5" fmla="*/ 257576 w 860116"/>
                    <a:gd name="connsiteY5" fmla="*/ 62675 h 66971"/>
                    <a:gd name="connsiteX6" fmla="*/ 8448 w 860116"/>
                    <a:gd name="connsiteY6" fmla="*/ 66971 h 66971"/>
                    <a:gd name="connsiteX7" fmla="*/ 0 w 860116"/>
                    <a:gd name="connsiteY7" fmla="*/ 37019 h 66971"/>
                    <a:gd name="connsiteX0" fmla="*/ 0 w 860116"/>
                    <a:gd name="connsiteY0" fmla="*/ 38779 h 68731"/>
                    <a:gd name="connsiteX1" fmla="*/ 272570 w 860116"/>
                    <a:gd name="connsiteY1" fmla="*/ 0 h 68731"/>
                    <a:gd name="connsiteX2" fmla="*/ 860116 w 860116"/>
                    <a:gd name="connsiteY2" fmla="*/ 1760 h 68731"/>
                    <a:gd name="connsiteX3" fmla="*/ 814850 w 860116"/>
                    <a:gd name="connsiteY3" fmla="*/ 43183 h 68731"/>
                    <a:gd name="connsiteX4" fmla="*/ 533164 w 860116"/>
                    <a:gd name="connsiteY4" fmla="*/ 31097 h 68731"/>
                    <a:gd name="connsiteX5" fmla="*/ 257576 w 860116"/>
                    <a:gd name="connsiteY5" fmla="*/ 64435 h 68731"/>
                    <a:gd name="connsiteX6" fmla="*/ 8448 w 860116"/>
                    <a:gd name="connsiteY6" fmla="*/ 68731 h 68731"/>
                    <a:gd name="connsiteX7" fmla="*/ 0 w 860116"/>
                    <a:gd name="connsiteY7" fmla="*/ 38779 h 68731"/>
                    <a:gd name="connsiteX0" fmla="*/ 2339 w 855732"/>
                    <a:gd name="connsiteY0" fmla="*/ 5161 h 68731"/>
                    <a:gd name="connsiteX1" fmla="*/ 268186 w 855732"/>
                    <a:gd name="connsiteY1" fmla="*/ 0 h 68731"/>
                    <a:gd name="connsiteX2" fmla="*/ 855732 w 855732"/>
                    <a:gd name="connsiteY2" fmla="*/ 1760 h 68731"/>
                    <a:gd name="connsiteX3" fmla="*/ 810466 w 855732"/>
                    <a:gd name="connsiteY3" fmla="*/ 43183 h 68731"/>
                    <a:gd name="connsiteX4" fmla="*/ 528780 w 855732"/>
                    <a:gd name="connsiteY4" fmla="*/ 31097 h 68731"/>
                    <a:gd name="connsiteX5" fmla="*/ 253192 w 855732"/>
                    <a:gd name="connsiteY5" fmla="*/ 64435 h 68731"/>
                    <a:gd name="connsiteX6" fmla="*/ 4064 w 855732"/>
                    <a:gd name="connsiteY6" fmla="*/ 68731 h 68731"/>
                    <a:gd name="connsiteX7" fmla="*/ 2339 w 855732"/>
                    <a:gd name="connsiteY7" fmla="*/ 5161 h 68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5732" h="68731">
                      <a:moveTo>
                        <a:pt x="2339" y="5161"/>
                      </a:moveTo>
                      <a:lnTo>
                        <a:pt x="268186" y="0"/>
                      </a:lnTo>
                      <a:lnTo>
                        <a:pt x="855732" y="1760"/>
                      </a:lnTo>
                      <a:cubicBezTo>
                        <a:pt x="834666" y="13326"/>
                        <a:pt x="864958" y="38294"/>
                        <a:pt x="810466" y="43183"/>
                      </a:cubicBezTo>
                      <a:cubicBezTo>
                        <a:pt x="755974" y="48072"/>
                        <a:pt x="660775" y="35874"/>
                        <a:pt x="528780" y="31097"/>
                      </a:cubicBezTo>
                      <a:cubicBezTo>
                        <a:pt x="346524" y="35486"/>
                        <a:pt x="294255" y="51081"/>
                        <a:pt x="253192" y="64435"/>
                      </a:cubicBezTo>
                      <a:cubicBezTo>
                        <a:pt x="211984" y="65868"/>
                        <a:pt x="276113" y="58334"/>
                        <a:pt x="4064" y="68731"/>
                      </a:cubicBezTo>
                      <a:cubicBezTo>
                        <a:pt x="-5475" y="28865"/>
                        <a:pt x="5156" y="20374"/>
                        <a:pt x="2339" y="516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7091B1C4-E227-40B5-993A-06E291C81A56}"/>
                    </a:ext>
                  </a:extLst>
                </p:cNvPr>
                <p:cNvSpPr/>
                <p:nvPr/>
              </p:nvSpPr>
              <p:spPr>
                <a:xfrm>
                  <a:off x="1008904" y="4917533"/>
                  <a:ext cx="308907" cy="186162"/>
                </a:xfrm>
                <a:custGeom>
                  <a:avLst/>
                  <a:gdLst>
                    <a:gd name="connsiteX0" fmla="*/ 0 w 268770"/>
                    <a:gd name="connsiteY0" fmla="*/ 0 h 163599"/>
                    <a:gd name="connsiteX1" fmla="*/ 14607 w 268770"/>
                    <a:gd name="connsiteY1" fmla="*/ 96406 h 163599"/>
                    <a:gd name="connsiteX2" fmla="*/ 37978 w 268770"/>
                    <a:gd name="connsiteY2" fmla="*/ 143149 h 163599"/>
                    <a:gd name="connsiteX3" fmla="*/ 78878 w 268770"/>
                    <a:gd name="connsiteY3" fmla="*/ 157756 h 163599"/>
                    <a:gd name="connsiteX4" fmla="*/ 113935 w 268770"/>
                    <a:gd name="connsiteY4" fmla="*/ 163599 h 163599"/>
                    <a:gd name="connsiteX5" fmla="*/ 113935 w 268770"/>
                    <a:gd name="connsiteY5" fmla="*/ 163599 h 163599"/>
                    <a:gd name="connsiteX6" fmla="*/ 192813 w 268770"/>
                    <a:gd name="connsiteY6" fmla="*/ 131463 h 163599"/>
                    <a:gd name="connsiteX7" fmla="*/ 227870 w 268770"/>
                    <a:gd name="connsiteY7" fmla="*/ 55507 h 163599"/>
                    <a:gd name="connsiteX8" fmla="*/ 260005 w 268770"/>
                    <a:gd name="connsiteY8" fmla="*/ 17528 h 163599"/>
                    <a:gd name="connsiteX9" fmla="*/ 268770 w 268770"/>
                    <a:gd name="connsiteY9" fmla="*/ 0 h 163599"/>
                    <a:gd name="connsiteX10" fmla="*/ 0 w 268770"/>
                    <a:gd name="connsiteY10" fmla="*/ 0 h 163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8770" h="163599">
                      <a:moveTo>
                        <a:pt x="0" y="0"/>
                      </a:moveTo>
                      <a:lnTo>
                        <a:pt x="14607" y="96406"/>
                      </a:lnTo>
                      <a:lnTo>
                        <a:pt x="37978" y="143149"/>
                      </a:lnTo>
                      <a:lnTo>
                        <a:pt x="78878" y="157756"/>
                      </a:lnTo>
                      <a:lnTo>
                        <a:pt x="113935" y="163599"/>
                      </a:lnTo>
                      <a:lnTo>
                        <a:pt x="113935" y="163599"/>
                      </a:lnTo>
                      <a:lnTo>
                        <a:pt x="192813" y="131463"/>
                      </a:lnTo>
                      <a:lnTo>
                        <a:pt x="227870" y="55507"/>
                      </a:lnTo>
                      <a:lnTo>
                        <a:pt x="260005" y="17528"/>
                      </a:lnTo>
                      <a:lnTo>
                        <a:pt x="2687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9644DC39-1EC9-4719-A935-5997E82D7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47193" y="3071621"/>
                  <a:ext cx="0" cy="180167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1C6B1AB7-B29D-4B30-8259-9F6147DE3C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07674" y="5104365"/>
                  <a:ext cx="50689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567EFD97-08BC-4417-9928-A0C060E302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8510" y="3071620"/>
                  <a:ext cx="0" cy="163116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9535EAD4-7E84-4F46-BBC6-B51DA5718E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17404" y="3071621"/>
                  <a:ext cx="0" cy="14679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D09745A6-680C-4E26-89A7-5CE399DD44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13357" y="4205885"/>
                  <a:ext cx="21515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E33D0478-E737-440D-AC4B-7546F545EE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02251" y="4220349"/>
                  <a:ext cx="21515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63B3D37A-64E9-48F4-BB5F-83BC46FD5C78}"/>
                    </a:ext>
                  </a:extLst>
                </p:cNvPr>
                <p:cNvSpPr txBox="1"/>
                <p:nvPr/>
              </p:nvSpPr>
              <p:spPr>
                <a:xfrm>
                  <a:off x="1434435" y="4182307"/>
                  <a:ext cx="46839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xof</a:t>
                  </a:r>
                  <a:r>
                    <a:rPr lang="en-US" sz="1400" baseline="-25000" dirty="0"/>
                    <a:t>1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43BFA7E9-4F2B-4E81-BA3B-D8CE416671C1}"/>
                    </a:ext>
                  </a:extLst>
                </p:cNvPr>
                <p:cNvSpPr txBox="1"/>
                <p:nvPr/>
              </p:nvSpPr>
              <p:spPr>
                <a:xfrm>
                  <a:off x="2213770" y="4195201"/>
                  <a:ext cx="46839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xof</a:t>
                  </a:r>
                  <a:r>
                    <a:rPr lang="en-US" sz="1400" baseline="-25000" dirty="0"/>
                    <a:t>2</a:t>
                  </a: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E79A8B39-CDFF-44E9-B3B7-2538602C3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73851" y="3071619"/>
                  <a:ext cx="0" cy="130580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Arrow Connector 99">
                  <a:extLst>
                    <a:ext uri="{FF2B5EF4-FFF2-40B4-BE49-F238E27FC236}">
                      <a16:creationId xmlns:a16="http://schemas.microsoft.com/office/drawing/2014/main" id="{30DB37AE-9881-4B99-A320-E240E62E2D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1387" y="4207455"/>
                  <a:ext cx="21515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BE2D29F-DF2F-42F7-A6D6-99BF2818D3C6}"/>
                    </a:ext>
                  </a:extLst>
                </p:cNvPr>
                <p:cNvSpPr txBox="1"/>
                <p:nvPr/>
              </p:nvSpPr>
              <p:spPr>
                <a:xfrm>
                  <a:off x="3382906" y="4182307"/>
                  <a:ext cx="46839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xof</a:t>
                  </a:r>
                  <a:r>
                    <a:rPr lang="en-US" sz="1400" baseline="-25000" dirty="0"/>
                    <a:t>3</a:t>
                  </a:r>
                </a:p>
              </p:txBody>
            </p:sp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09E50EB6-62A0-48E2-9166-C023A13FD9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54985" y="4913806"/>
                  <a:ext cx="0" cy="18616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3A5078-F593-48DC-908E-9B3AF29859D3}"/>
                    </a:ext>
                  </a:extLst>
                </p:cNvPr>
                <p:cNvSpPr txBox="1"/>
                <p:nvPr/>
              </p:nvSpPr>
              <p:spPr>
                <a:xfrm>
                  <a:off x="1419503" y="4838774"/>
                  <a:ext cx="55976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q</a:t>
                  </a:r>
                  <a:r>
                    <a:rPr lang="en-US" sz="1400" dirty="0">
                      <a:latin typeface="Symbol" panose="05050102010706020507" pitchFamily="18" charset="2"/>
                    </a:rPr>
                    <a:t>Dj</a:t>
                  </a:r>
                  <a:r>
                    <a:rPr lang="en-US" sz="1400" baseline="-25000" dirty="0"/>
                    <a:t>1</a:t>
                  </a:r>
                </a:p>
              </p:txBody>
            </p: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3BECA6A6-67AB-46CC-9061-0492C6D661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510" y="4892648"/>
                  <a:ext cx="438077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>
                  <a:extLst>
                    <a:ext uri="{FF2B5EF4-FFF2-40B4-BE49-F238E27FC236}">
                      <a16:creationId xmlns:a16="http://schemas.microsoft.com/office/drawing/2014/main" id="{8E497306-3BED-4FB5-9A83-9751795CD6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60243" y="4706485"/>
                  <a:ext cx="0" cy="18616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DF193CCD-FFC9-4F4B-B710-900BB5434E22}"/>
                    </a:ext>
                  </a:extLst>
                </p:cNvPr>
                <p:cNvSpPr txBox="1"/>
                <p:nvPr/>
              </p:nvSpPr>
              <p:spPr>
                <a:xfrm>
                  <a:off x="2143477" y="4645302"/>
                  <a:ext cx="55976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q</a:t>
                  </a:r>
                  <a:r>
                    <a:rPr lang="en-US" sz="1400" dirty="0">
                      <a:latin typeface="Symbol" panose="05050102010706020507" pitchFamily="18" charset="2"/>
                    </a:rPr>
                    <a:t>Dj</a:t>
                  </a:r>
                  <a:r>
                    <a:rPr lang="en-US" sz="1400" baseline="-25000" dirty="0"/>
                    <a:t>2</a:t>
                  </a:r>
                </a:p>
              </p:txBody>
            </p: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32FF4A63-376F-4DEA-8015-077DF9866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92423" y="4699853"/>
                  <a:ext cx="492013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>
                  <a:extLst>
                    <a:ext uri="{FF2B5EF4-FFF2-40B4-BE49-F238E27FC236}">
                      <a16:creationId xmlns:a16="http://schemas.microsoft.com/office/drawing/2014/main" id="{28E7C6DD-1DD6-4755-BAF9-FE8B7FFEF0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60508" y="4523928"/>
                  <a:ext cx="0" cy="186163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D318B0A4-44F6-44F9-9D8C-CEEBB32452BF}"/>
                    </a:ext>
                  </a:extLst>
                </p:cNvPr>
                <p:cNvSpPr txBox="1"/>
                <p:nvPr/>
              </p:nvSpPr>
              <p:spPr>
                <a:xfrm>
                  <a:off x="3111663" y="4452399"/>
                  <a:ext cx="55976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q</a:t>
                  </a:r>
                  <a:r>
                    <a:rPr lang="en-US" sz="1400" dirty="0">
                      <a:latin typeface="Symbol" panose="05050102010706020507" pitchFamily="18" charset="2"/>
                    </a:rPr>
                    <a:t>Dj</a:t>
                  </a:r>
                  <a:r>
                    <a:rPr lang="en-US" sz="1400" baseline="-25000" dirty="0"/>
                    <a:t>3</a:t>
                  </a:r>
                </a:p>
              </p:txBody>
            </p:sp>
            <p:cxnSp>
              <p:nvCxnSpPr>
                <p:cNvPr id="110" name="Straight Arrow Connector 109">
                  <a:extLst>
                    <a:ext uri="{FF2B5EF4-FFF2-40B4-BE49-F238E27FC236}">
                      <a16:creationId xmlns:a16="http://schemas.microsoft.com/office/drawing/2014/main" id="{DD25456B-C40A-4629-B9FE-FE69608AA4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5006" y="4090260"/>
                  <a:ext cx="0" cy="123169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311DDF51-1859-4079-BEE2-7ECEEAFF09BF}"/>
                    </a:ext>
                  </a:extLst>
                </p:cNvPr>
                <p:cNvSpPr txBox="1"/>
                <p:nvPr/>
              </p:nvSpPr>
              <p:spPr>
                <a:xfrm>
                  <a:off x="257340" y="4113345"/>
                  <a:ext cx="64953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-</a:t>
                  </a:r>
                  <a:r>
                    <a:rPr lang="en-US" sz="1400" dirty="0" err="1"/>
                    <a:t>q</a:t>
                  </a:r>
                  <a:r>
                    <a:rPr lang="en-US" sz="1400" dirty="0" err="1">
                      <a:latin typeface="Symbol" panose="05050102010706020507" pitchFamily="18" charset="2"/>
                    </a:rPr>
                    <a:t>j</a:t>
                  </a:r>
                  <a:r>
                    <a:rPr lang="en-US" sz="1400" dirty="0"/>
                    <a:t>(</a:t>
                  </a:r>
                  <a:r>
                    <a:rPr lang="en-US" sz="1400" i="1" dirty="0"/>
                    <a:t>x</a:t>
                  </a:r>
                  <a:r>
                    <a:rPr lang="en-US" sz="1400" dirty="0"/>
                    <a:t>)</a:t>
                  </a:r>
                  <a:endParaRPr lang="en-US" sz="1400" baseline="-25000" dirty="0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BE5300B-E504-4FEC-9116-7303B435B06D}"/>
                    </a:ext>
                  </a:extLst>
                </p:cNvPr>
                <p:cNvSpPr/>
                <p:nvPr/>
              </p:nvSpPr>
              <p:spPr>
                <a:xfrm>
                  <a:off x="980934" y="4309999"/>
                  <a:ext cx="2971280" cy="785574"/>
                </a:xfrm>
                <a:custGeom>
                  <a:avLst/>
                  <a:gdLst>
                    <a:gd name="connsiteX0" fmla="*/ 0 w 3130061"/>
                    <a:gd name="connsiteY0" fmla="*/ 0 h 780424"/>
                    <a:gd name="connsiteX1" fmla="*/ 29308 w 3130061"/>
                    <a:gd name="connsiteY1" fmla="*/ 562707 h 780424"/>
                    <a:gd name="connsiteX2" fmla="*/ 46892 w 3130061"/>
                    <a:gd name="connsiteY2" fmla="*/ 709246 h 780424"/>
                    <a:gd name="connsiteX3" fmla="*/ 82061 w 3130061"/>
                    <a:gd name="connsiteY3" fmla="*/ 767861 h 780424"/>
                    <a:gd name="connsiteX4" fmla="*/ 175846 w 3130061"/>
                    <a:gd name="connsiteY4" fmla="*/ 767861 h 780424"/>
                    <a:gd name="connsiteX5" fmla="*/ 246184 w 3130061"/>
                    <a:gd name="connsiteY5" fmla="*/ 773723 h 780424"/>
                    <a:gd name="connsiteX6" fmla="*/ 316523 w 3130061"/>
                    <a:gd name="connsiteY6" fmla="*/ 662354 h 780424"/>
                    <a:gd name="connsiteX7" fmla="*/ 345831 w 3130061"/>
                    <a:gd name="connsiteY7" fmla="*/ 621323 h 780424"/>
                    <a:gd name="connsiteX8" fmla="*/ 451338 w 3130061"/>
                    <a:gd name="connsiteY8" fmla="*/ 597877 h 780424"/>
                    <a:gd name="connsiteX9" fmla="*/ 685800 w 3130061"/>
                    <a:gd name="connsiteY9" fmla="*/ 592015 h 780424"/>
                    <a:gd name="connsiteX10" fmla="*/ 803031 w 3130061"/>
                    <a:gd name="connsiteY10" fmla="*/ 597877 h 780424"/>
                    <a:gd name="connsiteX11" fmla="*/ 885092 w 3130061"/>
                    <a:gd name="connsiteY11" fmla="*/ 597877 h 780424"/>
                    <a:gd name="connsiteX12" fmla="*/ 931984 w 3130061"/>
                    <a:gd name="connsiteY12" fmla="*/ 592015 h 780424"/>
                    <a:gd name="connsiteX13" fmla="*/ 978877 w 3130061"/>
                    <a:gd name="connsiteY13" fmla="*/ 545123 h 780424"/>
                    <a:gd name="connsiteX14" fmla="*/ 1043354 w 3130061"/>
                    <a:gd name="connsiteY14" fmla="*/ 439615 h 780424"/>
                    <a:gd name="connsiteX15" fmla="*/ 1178169 w 3130061"/>
                    <a:gd name="connsiteY15" fmla="*/ 398584 h 780424"/>
                    <a:gd name="connsiteX16" fmla="*/ 1553308 w 3130061"/>
                    <a:gd name="connsiteY16" fmla="*/ 392723 h 780424"/>
                    <a:gd name="connsiteX17" fmla="*/ 1723292 w 3130061"/>
                    <a:gd name="connsiteY17" fmla="*/ 404446 h 780424"/>
                    <a:gd name="connsiteX18" fmla="*/ 1817077 w 3130061"/>
                    <a:gd name="connsiteY18" fmla="*/ 310661 h 780424"/>
                    <a:gd name="connsiteX19" fmla="*/ 1881554 w 3130061"/>
                    <a:gd name="connsiteY19" fmla="*/ 246184 h 780424"/>
                    <a:gd name="connsiteX20" fmla="*/ 1969477 w 3130061"/>
                    <a:gd name="connsiteY20" fmla="*/ 228600 h 780424"/>
                    <a:gd name="connsiteX21" fmla="*/ 2373923 w 3130061"/>
                    <a:gd name="connsiteY21" fmla="*/ 193431 h 780424"/>
                    <a:gd name="connsiteX22" fmla="*/ 2725615 w 3130061"/>
                    <a:gd name="connsiteY22" fmla="*/ 193431 h 780424"/>
                    <a:gd name="connsiteX23" fmla="*/ 2848708 w 3130061"/>
                    <a:gd name="connsiteY23" fmla="*/ 181707 h 780424"/>
                    <a:gd name="connsiteX24" fmla="*/ 2977661 w 3130061"/>
                    <a:gd name="connsiteY24" fmla="*/ 152400 h 780424"/>
                    <a:gd name="connsiteX25" fmla="*/ 3024554 w 3130061"/>
                    <a:gd name="connsiteY25" fmla="*/ 111369 h 780424"/>
                    <a:gd name="connsiteX26" fmla="*/ 3130061 w 3130061"/>
                    <a:gd name="connsiteY26" fmla="*/ 70338 h 780424"/>
                    <a:gd name="connsiteX0" fmla="*/ 0 w 3130061"/>
                    <a:gd name="connsiteY0" fmla="*/ 0 h 780424"/>
                    <a:gd name="connsiteX1" fmla="*/ 29308 w 3130061"/>
                    <a:gd name="connsiteY1" fmla="*/ 562707 h 780424"/>
                    <a:gd name="connsiteX2" fmla="*/ 46892 w 3130061"/>
                    <a:gd name="connsiteY2" fmla="*/ 709246 h 780424"/>
                    <a:gd name="connsiteX3" fmla="*/ 82061 w 3130061"/>
                    <a:gd name="connsiteY3" fmla="*/ 767861 h 780424"/>
                    <a:gd name="connsiteX4" fmla="*/ 175846 w 3130061"/>
                    <a:gd name="connsiteY4" fmla="*/ 767861 h 780424"/>
                    <a:gd name="connsiteX5" fmla="*/ 246184 w 3130061"/>
                    <a:gd name="connsiteY5" fmla="*/ 773723 h 780424"/>
                    <a:gd name="connsiteX6" fmla="*/ 316523 w 3130061"/>
                    <a:gd name="connsiteY6" fmla="*/ 662354 h 780424"/>
                    <a:gd name="connsiteX7" fmla="*/ 345831 w 3130061"/>
                    <a:gd name="connsiteY7" fmla="*/ 621323 h 780424"/>
                    <a:gd name="connsiteX8" fmla="*/ 451338 w 3130061"/>
                    <a:gd name="connsiteY8" fmla="*/ 597877 h 780424"/>
                    <a:gd name="connsiteX9" fmla="*/ 685800 w 3130061"/>
                    <a:gd name="connsiteY9" fmla="*/ 592015 h 780424"/>
                    <a:gd name="connsiteX10" fmla="*/ 803031 w 3130061"/>
                    <a:gd name="connsiteY10" fmla="*/ 597877 h 780424"/>
                    <a:gd name="connsiteX11" fmla="*/ 885092 w 3130061"/>
                    <a:gd name="connsiteY11" fmla="*/ 597877 h 780424"/>
                    <a:gd name="connsiteX12" fmla="*/ 931984 w 3130061"/>
                    <a:gd name="connsiteY12" fmla="*/ 592015 h 780424"/>
                    <a:gd name="connsiteX13" fmla="*/ 978877 w 3130061"/>
                    <a:gd name="connsiteY13" fmla="*/ 545123 h 780424"/>
                    <a:gd name="connsiteX14" fmla="*/ 1043354 w 3130061"/>
                    <a:gd name="connsiteY14" fmla="*/ 439615 h 780424"/>
                    <a:gd name="connsiteX15" fmla="*/ 1178169 w 3130061"/>
                    <a:gd name="connsiteY15" fmla="*/ 398584 h 780424"/>
                    <a:gd name="connsiteX16" fmla="*/ 1553308 w 3130061"/>
                    <a:gd name="connsiteY16" fmla="*/ 392723 h 780424"/>
                    <a:gd name="connsiteX17" fmla="*/ 1723292 w 3130061"/>
                    <a:gd name="connsiteY17" fmla="*/ 404446 h 780424"/>
                    <a:gd name="connsiteX18" fmla="*/ 1817077 w 3130061"/>
                    <a:gd name="connsiteY18" fmla="*/ 310661 h 780424"/>
                    <a:gd name="connsiteX19" fmla="*/ 1881554 w 3130061"/>
                    <a:gd name="connsiteY19" fmla="*/ 246184 h 780424"/>
                    <a:gd name="connsiteX20" fmla="*/ 1969477 w 3130061"/>
                    <a:gd name="connsiteY20" fmla="*/ 228600 h 780424"/>
                    <a:gd name="connsiteX21" fmla="*/ 2373923 w 3130061"/>
                    <a:gd name="connsiteY21" fmla="*/ 193431 h 780424"/>
                    <a:gd name="connsiteX22" fmla="*/ 2725615 w 3130061"/>
                    <a:gd name="connsiteY22" fmla="*/ 193431 h 780424"/>
                    <a:gd name="connsiteX23" fmla="*/ 2848708 w 3130061"/>
                    <a:gd name="connsiteY23" fmla="*/ 181707 h 780424"/>
                    <a:gd name="connsiteX24" fmla="*/ 2977661 w 3130061"/>
                    <a:gd name="connsiteY24" fmla="*/ 152400 h 780424"/>
                    <a:gd name="connsiteX25" fmla="*/ 3059723 w 3130061"/>
                    <a:gd name="connsiteY25" fmla="*/ 123092 h 780424"/>
                    <a:gd name="connsiteX26" fmla="*/ 3130061 w 3130061"/>
                    <a:gd name="connsiteY26" fmla="*/ 70338 h 780424"/>
                    <a:gd name="connsiteX0" fmla="*/ 0 w 3130061"/>
                    <a:gd name="connsiteY0" fmla="*/ 0 h 780424"/>
                    <a:gd name="connsiteX1" fmla="*/ 29308 w 3130061"/>
                    <a:gd name="connsiteY1" fmla="*/ 562707 h 780424"/>
                    <a:gd name="connsiteX2" fmla="*/ 46892 w 3130061"/>
                    <a:gd name="connsiteY2" fmla="*/ 709246 h 780424"/>
                    <a:gd name="connsiteX3" fmla="*/ 82061 w 3130061"/>
                    <a:gd name="connsiteY3" fmla="*/ 767861 h 780424"/>
                    <a:gd name="connsiteX4" fmla="*/ 175846 w 3130061"/>
                    <a:gd name="connsiteY4" fmla="*/ 767861 h 780424"/>
                    <a:gd name="connsiteX5" fmla="*/ 246184 w 3130061"/>
                    <a:gd name="connsiteY5" fmla="*/ 773723 h 780424"/>
                    <a:gd name="connsiteX6" fmla="*/ 316523 w 3130061"/>
                    <a:gd name="connsiteY6" fmla="*/ 662354 h 780424"/>
                    <a:gd name="connsiteX7" fmla="*/ 345831 w 3130061"/>
                    <a:gd name="connsiteY7" fmla="*/ 621323 h 780424"/>
                    <a:gd name="connsiteX8" fmla="*/ 451338 w 3130061"/>
                    <a:gd name="connsiteY8" fmla="*/ 597877 h 780424"/>
                    <a:gd name="connsiteX9" fmla="*/ 685800 w 3130061"/>
                    <a:gd name="connsiteY9" fmla="*/ 592015 h 780424"/>
                    <a:gd name="connsiteX10" fmla="*/ 803031 w 3130061"/>
                    <a:gd name="connsiteY10" fmla="*/ 597877 h 780424"/>
                    <a:gd name="connsiteX11" fmla="*/ 885092 w 3130061"/>
                    <a:gd name="connsiteY11" fmla="*/ 597877 h 780424"/>
                    <a:gd name="connsiteX12" fmla="*/ 931984 w 3130061"/>
                    <a:gd name="connsiteY12" fmla="*/ 592015 h 780424"/>
                    <a:gd name="connsiteX13" fmla="*/ 978877 w 3130061"/>
                    <a:gd name="connsiteY13" fmla="*/ 545123 h 780424"/>
                    <a:gd name="connsiteX14" fmla="*/ 1043354 w 3130061"/>
                    <a:gd name="connsiteY14" fmla="*/ 439615 h 780424"/>
                    <a:gd name="connsiteX15" fmla="*/ 1178169 w 3130061"/>
                    <a:gd name="connsiteY15" fmla="*/ 398584 h 780424"/>
                    <a:gd name="connsiteX16" fmla="*/ 1553308 w 3130061"/>
                    <a:gd name="connsiteY16" fmla="*/ 392723 h 780424"/>
                    <a:gd name="connsiteX17" fmla="*/ 1723292 w 3130061"/>
                    <a:gd name="connsiteY17" fmla="*/ 404446 h 780424"/>
                    <a:gd name="connsiteX18" fmla="*/ 1817077 w 3130061"/>
                    <a:gd name="connsiteY18" fmla="*/ 310661 h 780424"/>
                    <a:gd name="connsiteX19" fmla="*/ 1881554 w 3130061"/>
                    <a:gd name="connsiteY19" fmla="*/ 246184 h 780424"/>
                    <a:gd name="connsiteX20" fmla="*/ 1969477 w 3130061"/>
                    <a:gd name="connsiteY20" fmla="*/ 228600 h 780424"/>
                    <a:gd name="connsiteX21" fmla="*/ 2373923 w 3130061"/>
                    <a:gd name="connsiteY21" fmla="*/ 193431 h 780424"/>
                    <a:gd name="connsiteX22" fmla="*/ 2725615 w 3130061"/>
                    <a:gd name="connsiteY22" fmla="*/ 193431 h 780424"/>
                    <a:gd name="connsiteX23" fmla="*/ 2848708 w 3130061"/>
                    <a:gd name="connsiteY23" fmla="*/ 181707 h 780424"/>
                    <a:gd name="connsiteX24" fmla="*/ 2977661 w 3130061"/>
                    <a:gd name="connsiteY24" fmla="*/ 152400 h 780424"/>
                    <a:gd name="connsiteX25" fmla="*/ 3059723 w 3130061"/>
                    <a:gd name="connsiteY25" fmla="*/ 123092 h 780424"/>
                    <a:gd name="connsiteX26" fmla="*/ 3130061 w 3130061"/>
                    <a:gd name="connsiteY26" fmla="*/ 70338 h 780424"/>
                    <a:gd name="connsiteX0" fmla="*/ 0 w 3130061"/>
                    <a:gd name="connsiteY0" fmla="*/ 0 h 780424"/>
                    <a:gd name="connsiteX1" fmla="*/ 29308 w 3130061"/>
                    <a:gd name="connsiteY1" fmla="*/ 562707 h 780424"/>
                    <a:gd name="connsiteX2" fmla="*/ 46892 w 3130061"/>
                    <a:gd name="connsiteY2" fmla="*/ 709246 h 780424"/>
                    <a:gd name="connsiteX3" fmla="*/ 82061 w 3130061"/>
                    <a:gd name="connsiteY3" fmla="*/ 767861 h 780424"/>
                    <a:gd name="connsiteX4" fmla="*/ 175846 w 3130061"/>
                    <a:gd name="connsiteY4" fmla="*/ 767861 h 780424"/>
                    <a:gd name="connsiteX5" fmla="*/ 246184 w 3130061"/>
                    <a:gd name="connsiteY5" fmla="*/ 773723 h 780424"/>
                    <a:gd name="connsiteX6" fmla="*/ 316523 w 3130061"/>
                    <a:gd name="connsiteY6" fmla="*/ 662354 h 780424"/>
                    <a:gd name="connsiteX7" fmla="*/ 345831 w 3130061"/>
                    <a:gd name="connsiteY7" fmla="*/ 621323 h 780424"/>
                    <a:gd name="connsiteX8" fmla="*/ 451338 w 3130061"/>
                    <a:gd name="connsiteY8" fmla="*/ 597877 h 780424"/>
                    <a:gd name="connsiteX9" fmla="*/ 685800 w 3130061"/>
                    <a:gd name="connsiteY9" fmla="*/ 592015 h 780424"/>
                    <a:gd name="connsiteX10" fmla="*/ 803031 w 3130061"/>
                    <a:gd name="connsiteY10" fmla="*/ 597877 h 780424"/>
                    <a:gd name="connsiteX11" fmla="*/ 885092 w 3130061"/>
                    <a:gd name="connsiteY11" fmla="*/ 597877 h 780424"/>
                    <a:gd name="connsiteX12" fmla="*/ 931984 w 3130061"/>
                    <a:gd name="connsiteY12" fmla="*/ 592015 h 780424"/>
                    <a:gd name="connsiteX13" fmla="*/ 978877 w 3130061"/>
                    <a:gd name="connsiteY13" fmla="*/ 545123 h 780424"/>
                    <a:gd name="connsiteX14" fmla="*/ 1043354 w 3130061"/>
                    <a:gd name="connsiteY14" fmla="*/ 439615 h 780424"/>
                    <a:gd name="connsiteX15" fmla="*/ 1178169 w 3130061"/>
                    <a:gd name="connsiteY15" fmla="*/ 398584 h 780424"/>
                    <a:gd name="connsiteX16" fmla="*/ 1553308 w 3130061"/>
                    <a:gd name="connsiteY16" fmla="*/ 392723 h 780424"/>
                    <a:gd name="connsiteX17" fmla="*/ 1742747 w 3130061"/>
                    <a:gd name="connsiteY17" fmla="*/ 389854 h 780424"/>
                    <a:gd name="connsiteX18" fmla="*/ 1817077 w 3130061"/>
                    <a:gd name="connsiteY18" fmla="*/ 310661 h 780424"/>
                    <a:gd name="connsiteX19" fmla="*/ 1881554 w 3130061"/>
                    <a:gd name="connsiteY19" fmla="*/ 246184 h 780424"/>
                    <a:gd name="connsiteX20" fmla="*/ 1969477 w 3130061"/>
                    <a:gd name="connsiteY20" fmla="*/ 228600 h 780424"/>
                    <a:gd name="connsiteX21" fmla="*/ 2373923 w 3130061"/>
                    <a:gd name="connsiteY21" fmla="*/ 193431 h 780424"/>
                    <a:gd name="connsiteX22" fmla="*/ 2725615 w 3130061"/>
                    <a:gd name="connsiteY22" fmla="*/ 193431 h 780424"/>
                    <a:gd name="connsiteX23" fmla="*/ 2848708 w 3130061"/>
                    <a:gd name="connsiteY23" fmla="*/ 181707 h 780424"/>
                    <a:gd name="connsiteX24" fmla="*/ 2977661 w 3130061"/>
                    <a:gd name="connsiteY24" fmla="*/ 152400 h 780424"/>
                    <a:gd name="connsiteX25" fmla="*/ 3059723 w 3130061"/>
                    <a:gd name="connsiteY25" fmla="*/ 123092 h 780424"/>
                    <a:gd name="connsiteX26" fmla="*/ 3130061 w 3130061"/>
                    <a:gd name="connsiteY26" fmla="*/ 70338 h 780424"/>
                    <a:gd name="connsiteX0" fmla="*/ 0 w 3130061"/>
                    <a:gd name="connsiteY0" fmla="*/ 0 h 787366"/>
                    <a:gd name="connsiteX1" fmla="*/ 29308 w 3130061"/>
                    <a:gd name="connsiteY1" fmla="*/ 562707 h 787366"/>
                    <a:gd name="connsiteX2" fmla="*/ 46892 w 3130061"/>
                    <a:gd name="connsiteY2" fmla="*/ 709246 h 787366"/>
                    <a:gd name="connsiteX3" fmla="*/ 82061 w 3130061"/>
                    <a:gd name="connsiteY3" fmla="*/ 767861 h 787366"/>
                    <a:gd name="connsiteX4" fmla="*/ 175846 w 3130061"/>
                    <a:gd name="connsiteY4" fmla="*/ 784885 h 787366"/>
                    <a:gd name="connsiteX5" fmla="*/ 246184 w 3130061"/>
                    <a:gd name="connsiteY5" fmla="*/ 773723 h 787366"/>
                    <a:gd name="connsiteX6" fmla="*/ 316523 w 3130061"/>
                    <a:gd name="connsiteY6" fmla="*/ 662354 h 787366"/>
                    <a:gd name="connsiteX7" fmla="*/ 345831 w 3130061"/>
                    <a:gd name="connsiteY7" fmla="*/ 621323 h 787366"/>
                    <a:gd name="connsiteX8" fmla="*/ 451338 w 3130061"/>
                    <a:gd name="connsiteY8" fmla="*/ 597877 h 787366"/>
                    <a:gd name="connsiteX9" fmla="*/ 685800 w 3130061"/>
                    <a:gd name="connsiteY9" fmla="*/ 592015 h 787366"/>
                    <a:gd name="connsiteX10" fmla="*/ 803031 w 3130061"/>
                    <a:gd name="connsiteY10" fmla="*/ 597877 h 787366"/>
                    <a:gd name="connsiteX11" fmla="*/ 885092 w 3130061"/>
                    <a:gd name="connsiteY11" fmla="*/ 597877 h 787366"/>
                    <a:gd name="connsiteX12" fmla="*/ 931984 w 3130061"/>
                    <a:gd name="connsiteY12" fmla="*/ 592015 h 787366"/>
                    <a:gd name="connsiteX13" fmla="*/ 978877 w 3130061"/>
                    <a:gd name="connsiteY13" fmla="*/ 545123 h 787366"/>
                    <a:gd name="connsiteX14" fmla="*/ 1043354 w 3130061"/>
                    <a:gd name="connsiteY14" fmla="*/ 439615 h 787366"/>
                    <a:gd name="connsiteX15" fmla="*/ 1178169 w 3130061"/>
                    <a:gd name="connsiteY15" fmla="*/ 398584 h 787366"/>
                    <a:gd name="connsiteX16" fmla="*/ 1553308 w 3130061"/>
                    <a:gd name="connsiteY16" fmla="*/ 392723 h 787366"/>
                    <a:gd name="connsiteX17" fmla="*/ 1742747 w 3130061"/>
                    <a:gd name="connsiteY17" fmla="*/ 389854 h 787366"/>
                    <a:gd name="connsiteX18" fmla="*/ 1817077 w 3130061"/>
                    <a:gd name="connsiteY18" fmla="*/ 310661 h 787366"/>
                    <a:gd name="connsiteX19" fmla="*/ 1881554 w 3130061"/>
                    <a:gd name="connsiteY19" fmla="*/ 246184 h 787366"/>
                    <a:gd name="connsiteX20" fmla="*/ 1969477 w 3130061"/>
                    <a:gd name="connsiteY20" fmla="*/ 228600 h 787366"/>
                    <a:gd name="connsiteX21" fmla="*/ 2373923 w 3130061"/>
                    <a:gd name="connsiteY21" fmla="*/ 193431 h 787366"/>
                    <a:gd name="connsiteX22" fmla="*/ 2725615 w 3130061"/>
                    <a:gd name="connsiteY22" fmla="*/ 193431 h 787366"/>
                    <a:gd name="connsiteX23" fmla="*/ 2848708 w 3130061"/>
                    <a:gd name="connsiteY23" fmla="*/ 181707 h 787366"/>
                    <a:gd name="connsiteX24" fmla="*/ 2977661 w 3130061"/>
                    <a:gd name="connsiteY24" fmla="*/ 152400 h 787366"/>
                    <a:gd name="connsiteX25" fmla="*/ 3059723 w 3130061"/>
                    <a:gd name="connsiteY25" fmla="*/ 123092 h 787366"/>
                    <a:gd name="connsiteX26" fmla="*/ 3130061 w 3130061"/>
                    <a:gd name="connsiteY26" fmla="*/ 70338 h 787366"/>
                    <a:gd name="connsiteX0" fmla="*/ 0 w 3130061"/>
                    <a:gd name="connsiteY0" fmla="*/ 0 h 785574"/>
                    <a:gd name="connsiteX1" fmla="*/ 29308 w 3130061"/>
                    <a:gd name="connsiteY1" fmla="*/ 562707 h 785574"/>
                    <a:gd name="connsiteX2" fmla="*/ 46892 w 3130061"/>
                    <a:gd name="connsiteY2" fmla="*/ 709246 h 785574"/>
                    <a:gd name="connsiteX3" fmla="*/ 82061 w 3130061"/>
                    <a:gd name="connsiteY3" fmla="*/ 767861 h 785574"/>
                    <a:gd name="connsiteX4" fmla="*/ 175846 w 3130061"/>
                    <a:gd name="connsiteY4" fmla="*/ 784885 h 785574"/>
                    <a:gd name="connsiteX5" fmla="*/ 263207 w 3130061"/>
                    <a:gd name="connsiteY5" fmla="*/ 749404 h 785574"/>
                    <a:gd name="connsiteX6" fmla="*/ 316523 w 3130061"/>
                    <a:gd name="connsiteY6" fmla="*/ 662354 h 785574"/>
                    <a:gd name="connsiteX7" fmla="*/ 345831 w 3130061"/>
                    <a:gd name="connsiteY7" fmla="*/ 621323 h 785574"/>
                    <a:gd name="connsiteX8" fmla="*/ 451338 w 3130061"/>
                    <a:gd name="connsiteY8" fmla="*/ 597877 h 785574"/>
                    <a:gd name="connsiteX9" fmla="*/ 685800 w 3130061"/>
                    <a:gd name="connsiteY9" fmla="*/ 592015 h 785574"/>
                    <a:gd name="connsiteX10" fmla="*/ 803031 w 3130061"/>
                    <a:gd name="connsiteY10" fmla="*/ 597877 h 785574"/>
                    <a:gd name="connsiteX11" fmla="*/ 885092 w 3130061"/>
                    <a:gd name="connsiteY11" fmla="*/ 597877 h 785574"/>
                    <a:gd name="connsiteX12" fmla="*/ 931984 w 3130061"/>
                    <a:gd name="connsiteY12" fmla="*/ 592015 h 785574"/>
                    <a:gd name="connsiteX13" fmla="*/ 978877 w 3130061"/>
                    <a:gd name="connsiteY13" fmla="*/ 545123 h 785574"/>
                    <a:gd name="connsiteX14" fmla="*/ 1043354 w 3130061"/>
                    <a:gd name="connsiteY14" fmla="*/ 439615 h 785574"/>
                    <a:gd name="connsiteX15" fmla="*/ 1178169 w 3130061"/>
                    <a:gd name="connsiteY15" fmla="*/ 398584 h 785574"/>
                    <a:gd name="connsiteX16" fmla="*/ 1553308 w 3130061"/>
                    <a:gd name="connsiteY16" fmla="*/ 392723 h 785574"/>
                    <a:gd name="connsiteX17" fmla="*/ 1742747 w 3130061"/>
                    <a:gd name="connsiteY17" fmla="*/ 389854 h 785574"/>
                    <a:gd name="connsiteX18" fmla="*/ 1817077 w 3130061"/>
                    <a:gd name="connsiteY18" fmla="*/ 310661 h 785574"/>
                    <a:gd name="connsiteX19" fmla="*/ 1881554 w 3130061"/>
                    <a:gd name="connsiteY19" fmla="*/ 246184 h 785574"/>
                    <a:gd name="connsiteX20" fmla="*/ 1969477 w 3130061"/>
                    <a:gd name="connsiteY20" fmla="*/ 228600 h 785574"/>
                    <a:gd name="connsiteX21" fmla="*/ 2373923 w 3130061"/>
                    <a:gd name="connsiteY21" fmla="*/ 193431 h 785574"/>
                    <a:gd name="connsiteX22" fmla="*/ 2725615 w 3130061"/>
                    <a:gd name="connsiteY22" fmla="*/ 193431 h 785574"/>
                    <a:gd name="connsiteX23" fmla="*/ 2848708 w 3130061"/>
                    <a:gd name="connsiteY23" fmla="*/ 181707 h 785574"/>
                    <a:gd name="connsiteX24" fmla="*/ 2977661 w 3130061"/>
                    <a:gd name="connsiteY24" fmla="*/ 152400 h 785574"/>
                    <a:gd name="connsiteX25" fmla="*/ 3059723 w 3130061"/>
                    <a:gd name="connsiteY25" fmla="*/ 123092 h 785574"/>
                    <a:gd name="connsiteX26" fmla="*/ 3130061 w 3130061"/>
                    <a:gd name="connsiteY26" fmla="*/ 70338 h 785574"/>
                    <a:gd name="connsiteX0" fmla="*/ 0 w 3130061"/>
                    <a:gd name="connsiteY0" fmla="*/ 0 h 785574"/>
                    <a:gd name="connsiteX1" fmla="*/ 29308 w 3130061"/>
                    <a:gd name="connsiteY1" fmla="*/ 562707 h 785574"/>
                    <a:gd name="connsiteX2" fmla="*/ 46892 w 3130061"/>
                    <a:gd name="connsiteY2" fmla="*/ 709246 h 785574"/>
                    <a:gd name="connsiteX3" fmla="*/ 82061 w 3130061"/>
                    <a:gd name="connsiteY3" fmla="*/ 767861 h 785574"/>
                    <a:gd name="connsiteX4" fmla="*/ 175846 w 3130061"/>
                    <a:gd name="connsiteY4" fmla="*/ 784885 h 785574"/>
                    <a:gd name="connsiteX5" fmla="*/ 263207 w 3130061"/>
                    <a:gd name="connsiteY5" fmla="*/ 749404 h 785574"/>
                    <a:gd name="connsiteX6" fmla="*/ 316523 w 3130061"/>
                    <a:gd name="connsiteY6" fmla="*/ 662354 h 785574"/>
                    <a:gd name="connsiteX7" fmla="*/ 345831 w 3130061"/>
                    <a:gd name="connsiteY7" fmla="*/ 621323 h 785574"/>
                    <a:gd name="connsiteX8" fmla="*/ 451338 w 3130061"/>
                    <a:gd name="connsiteY8" fmla="*/ 597877 h 785574"/>
                    <a:gd name="connsiteX9" fmla="*/ 685800 w 3130061"/>
                    <a:gd name="connsiteY9" fmla="*/ 592015 h 785574"/>
                    <a:gd name="connsiteX10" fmla="*/ 803031 w 3130061"/>
                    <a:gd name="connsiteY10" fmla="*/ 597877 h 785574"/>
                    <a:gd name="connsiteX11" fmla="*/ 885092 w 3130061"/>
                    <a:gd name="connsiteY11" fmla="*/ 597877 h 785574"/>
                    <a:gd name="connsiteX12" fmla="*/ 931984 w 3130061"/>
                    <a:gd name="connsiteY12" fmla="*/ 592015 h 785574"/>
                    <a:gd name="connsiteX13" fmla="*/ 978877 w 3130061"/>
                    <a:gd name="connsiteY13" fmla="*/ 545123 h 785574"/>
                    <a:gd name="connsiteX14" fmla="*/ 1043354 w 3130061"/>
                    <a:gd name="connsiteY14" fmla="*/ 439615 h 785574"/>
                    <a:gd name="connsiteX15" fmla="*/ 1178169 w 3130061"/>
                    <a:gd name="connsiteY15" fmla="*/ 398584 h 785574"/>
                    <a:gd name="connsiteX16" fmla="*/ 1553308 w 3130061"/>
                    <a:gd name="connsiteY16" fmla="*/ 392723 h 785574"/>
                    <a:gd name="connsiteX17" fmla="*/ 1742747 w 3130061"/>
                    <a:gd name="connsiteY17" fmla="*/ 389854 h 785574"/>
                    <a:gd name="connsiteX18" fmla="*/ 1817077 w 3130061"/>
                    <a:gd name="connsiteY18" fmla="*/ 310661 h 785574"/>
                    <a:gd name="connsiteX19" fmla="*/ 1881554 w 3130061"/>
                    <a:gd name="connsiteY19" fmla="*/ 246184 h 785574"/>
                    <a:gd name="connsiteX20" fmla="*/ 1969477 w 3130061"/>
                    <a:gd name="connsiteY20" fmla="*/ 228600 h 785574"/>
                    <a:gd name="connsiteX21" fmla="*/ 2373923 w 3130061"/>
                    <a:gd name="connsiteY21" fmla="*/ 193431 h 785574"/>
                    <a:gd name="connsiteX22" fmla="*/ 2725615 w 3130061"/>
                    <a:gd name="connsiteY22" fmla="*/ 193431 h 785574"/>
                    <a:gd name="connsiteX23" fmla="*/ 2848708 w 3130061"/>
                    <a:gd name="connsiteY23" fmla="*/ 181707 h 785574"/>
                    <a:gd name="connsiteX24" fmla="*/ 2977661 w 3130061"/>
                    <a:gd name="connsiteY24" fmla="*/ 152400 h 785574"/>
                    <a:gd name="connsiteX25" fmla="*/ 3059723 w 3130061"/>
                    <a:gd name="connsiteY25" fmla="*/ 123092 h 785574"/>
                    <a:gd name="connsiteX26" fmla="*/ 3130061 w 3130061"/>
                    <a:gd name="connsiteY26" fmla="*/ 70338 h 785574"/>
                    <a:gd name="connsiteX0" fmla="*/ 0 w 3130061"/>
                    <a:gd name="connsiteY0" fmla="*/ 0 h 785574"/>
                    <a:gd name="connsiteX1" fmla="*/ 29308 w 3130061"/>
                    <a:gd name="connsiteY1" fmla="*/ 562707 h 785574"/>
                    <a:gd name="connsiteX2" fmla="*/ 46892 w 3130061"/>
                    <a:gd name="connsiteY2" fmla="*/ 709246 h 785574"/>
                    <a:gd name="connsiteX3" fmla="*/ 82061 w 3130061"/>
                    <a:gd name="connsiteY3" fmla="*/ 767861 h 785574"/>
                    <a:gd name="connsiteX4" fmla="*/ 175846 w 3130061"/>
                    <a:gd name="connsiteY4" fmla="*/ 784885 h 785574"/>
                    <a:gd name="connsiteX5" fmla="*/ 263207 w 3130061"/>
                    <a:gd name="connsiteY5" fmla="*/ 749404 h 785574"/>
                    <a:gd name="connsiteX6" fmla="*/ 309227 w 3130061"/>
                    <a:gd name="connsiteY6" fmla="*/ 664786 h 785574"/>
                    <a:gd name="connsiteX7" fmla="*/ 345831 w 3130061"/>
                    <a:gd name="connsiteY7" fmla="*/ 621323 h 785574"/>
                    <a:gd name="connsiteX8" fmla="*/ 451338 w 3130061"/>
                    <a:gd name="connsiteY8" fmla="*/ 597877 h 785574"/>
                    <a:gd name="connsiteX9" fmla="*/ 685800 w 3130061"/>
                    <a:gd name="connsiteY9" fmla="*/ 592015 h 785574"/>
                    <a:gd name="connsiteX10" fmla="*/ 803031 w 3130061"/>
                    <a:gd name="connsiteY10" fmla="*/ 597877 h 785574"/>
                    <a:gd name="connsiteX11" fmla="*/ 885092 w 3130061"/>
                    <a:gd name="connsiteY11" fmla="*/ 597877 h 785574"/>
                    <a:gd name="connsiteX12" fmla="*/ 931984 w 3130061"/>
                    <a:gd name="connsiteY12" fmla="*/ 592015 h 785574"/>
                    <a:gd name="connsiteX13" fmla="*/ 978877 w 3130061"/>
                    <a:gd name="connsiteY13" fmla="*/ 545123 h 785574"/>
                    <a:gd name="connsiteX14" fmla="*/ 1043354 w 3130061"/>
                    <a:gd name="connsiteY14" fmla="*/ 439615 h 785574"/>
                    <a:gd name="connsiteX15" fmla="*/ 1178169 w 3130061"/>
                    <a:gd name="connsiteY15" fmla="*/ 398584 h 785574"/>
                    <a:gd name="connsiteX16" fmla="*/ 1553308 w 3130061"/>
                    <a:gd name="connsiteY16" fmla="*/ 392723 h 785574"/>
                    <a:gd name="connsiteX17" fmla="*/ 1742747 w 3130061"/>
                    <a:gd name="connsiteY17" fmla="*/ 389854 h 785574"/>
                    <a:gd name="connsiteX18" fmla="*/ 1817077 w 3130061"/>
                    <a:gd name="connsiteY18" fmla="*/ 310661 h 785574"/>
                    <a:gd name="connsiteX19" fmla="*/ 1881554 w 3130061"/>
                    <a:gd name="connsiteY19" fmla="*/ 246184 h 785574"/>
                    <a:gd name="connsiteX20" fmla="*/ 1969477 w 3130061"/>
                    <a:gd name="connsiteY20" fmla="*/ 228600 h 785574"/>
                    <a:gd name="connsiteX21" fmla="*/ 2373923 w 3130061"/>
                    <a:gd name="connsiteY21" fmla="*/ 193431 h 785574"/>
                    <a:gd name="connsiteX22" fmla="*/ 2725615 w 3130061"/>
                    <a:gd name="connsiteY22" fmla="*/ 193431 h 785574"/>
                    <a:gd name="connsiteX23" fmla="*/ 2848708 w 3130061"/>
                    <a:gd name="connsiteY23" fmla="*/ 181707 h 785574"/>
                    <a:gd name="connsiteX24" fmla="*/ 2977661 w 3130061"/>
                    <a:gd name="connsiteY24" fmla="*/ 152400 h 785574"/>
                    <a:gd name="connsiteX25" fmla="*/ 3059723 w 3130061"/>
                    <a:gd name="connsiteY25" fmla="*/ 123092 h 785574"/>
                    <a:gd name="connsiteX26" fmla="*/ 3130061 w 3130061"/>
                    <a:gd name="connsiteY26" fmla="*/ 70338 h 785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130061" h="785574">
                      <a:moveTo>
                        <a:pt x="0" y="0"/>
                      </a:moveTo>
                      <a:cubicBezTo>
                        <a:pt x="10746" y="222249"/>
                        <a:pt x="21493" y="444499"/>
                        <a:pt x="29308" y="562707"/>
                      </a:cubicBezTo>
                      <a:cubicBezTo>
                        <a:pt x="37123" y="680915"/>
                        <a:pt x="38100" y="675054"/>
                        <a:pt x="46892" y="709246"/>
                      </a:cubicBezTo>
                      <a:cubicBezTo>
                        <a:pt x="55684" y="743438"/>
                        <a:pt x="60569" y="755255"/>
                        <a:pt x="82061" y="767861"/>
                      </a:cubicBezTo>
                      <a:cubicBezTo>
                        <a:pt x="103553" y="780467"/>
                        <a:pt x="145655" y="787961"/>
                        <a:pt x="175846" y="784885"/>
                      </a:cubicBezTo>
                      <a:cubicBezTo>
                        <a:pt x="206037" y="781809"/>
                        <a:pt x="240977" y="769421"/>
                        <a:pt x="263207" y="749404"/>
                      </a:cubicBezTo>
                      <a:cubicBezTo>
                        <a:pt x="285437" y="729388"/>
                        <a:pt x="295456" y="686133"/>
                        <a:pt x="309227" y="664786"/>
                      </a:cubicBezTo>
                      <a:cubicBezTo>
                        <a:pt x="322998" y="643439"/>
                        <a:pt x="322146" y="632474"/>
                        <a:pt x="345831" y="621323"/>
                      </a:cubicBezTo>
                      <a:cubicBezTo>
                        <a:pt x="369516" y="610172"/>
                        <a:pt x="394677" y="602762"/>
                        <a:pt x="451338" y="597877"/>
                      </a:cubicBezTo>
                      <a:cubicBezTo>
                        <a:pt x="507999" y="592992"/>
                        <a:pt x="627185" y="592015"/>
                        <a:pt x="685800" y="592015"/>
                      </a:cubicBezTo>
                      <a:cubicBezTo>
                        <a:pt x="744415" y="592015"/>
                        <a:pt x="769816" y="596900"/>
                        <a:pt x="803031" y="597877"/>
                      </a:cubicBezTo>
                      <a:cubicBezTo>
                        <a:pt x="836246" y="598854"/>
                        <a:pt x="863600" y="598854"/>
                        <a:pt x="885092" y="597877"/>
                      </a:cubicBezTo>
                      <a:cubicBezTo>
                        <a:pt x="906584" y="596900"/>
                        <a:pt x="916353" y="600807"/>
                        <a:pt x="931984" y="592015"/>
                      </a:cubicBezTo>
                      <a:cubicBezTo>
                        <a:pt x="947615" y="583223"/>
                        <a:pt x="960315" y="570523"/>
                        <a:pt x="978877" y="545123"/>
                      </a:cubicBezTo>
                      <a:cubicBezTo>
                        <a:pt x="997439" y="519723"/>
                        <a:pt x="1010139" y="464038"/>
                        <a:pt x="1043354" y="439615"/>
                      </a:cubicBezTo>
                      <a:cubicBezTo>
                        <a:pt x="1076569" y="415192"/>
                        <a:pt x="1093177" y="406399"/>
                        <a:pt x="1178169" y="398584"/>
                      </a:cubicBezTo>
                      <a:cubicBezTo>
                        <a:pt x="1263161" y="390769"/>
                        <a:pt x="1459212" y="394178"/>
                        <a:pt x="1553308" y="392723"/>
                      </a:cubicBezTo>
                      <a:cubicBezTo>
                        <a:pt x="1647404" y="391268"/>
                        <a:pt x="1698786" y="403531"/>
                        <a:pt x="1742747" y="389854"/>
                      </a:cubicBezTo>
                      <a:cubicBezTo>
                        <a:pt x="1786708" y="376177"/>
                        <a:pt x="1793943" y="334606"/>
                        <a:pt x="1817077" y="310661"/>
                      </a:cubicBezTo>
                      <a:cubicBezTo>
                        <a:pt x="1840211" y="286716"/>
                        <a:pt x="1856154" y="259861"/>
                        <a:pt x="1881554" y="246184"/>
                      </a:cubicBezTo>
                      <a:cubicBezTo>
                        <a:pt x="1906954" y="232507"/>
                        <a:pt x="1887416" y="237392"/>
                        <a:pt x="1969477" y="228600"/>
                      </a:cubicBezTo>
                      <a:cubicBezTo>
                        <a:pt x="2051539" y="219808"/>
                        <a:pt x="2247900" y="199292"/>
                        <a:pt x="2373923" y="193431"/>
                      </a:cubicBezTo>
                      <a:cubicBezTo>
                        <a:pt x="2499946" y="187570"/>
                        <a:pt x="2646484" y="195385"/>
                        <a:pt x="2725615" y="193431"/>
                      </a:cubicBezTo>
                      <a:cubicBezTo>
                        <a:pt x="2804746" y="191477"/>
                        <a:pt x="2806700" y="188546"/>
                        <a:pt x="2848708" y="181707"/>
                      </a:cubicBezTo>
                      <a:cubicBezTo>
                        <a:pt x="2890716" y="174868"/>
                        <a:pt x="2942492" y="162169"/>
                        <a:pt x="2977661" y="152400"/>
                      </a:cubicBezTo>
                      <a:cubicBezTo>
                        <a:pt x="3012830" y="142631"/>
                        <a:pt x="3034323" y="136769"/>
                        <a:pt x="3059723" y="123092"/>
                      </a:cubicBezTo>
                      <a:cubicBezTo>
                        <a:pt x="3085123" y="109415"/>
                        <a:pt x="3107030" y="101039"/>
                        <a:pt x="3130061" y="70338"/>
                      </a:cubicBezTo>
                    </a:path>
                  </a:pathLst>
                </a:custGeom>
                <a:no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3" name="Group 112">
                  <a:extLst>
                    <a:ext uri="{FF2B5EF4-FFF2-40B4-BE49-F238E27FC236}">
                      <a16:creationId xmlns:a16="http://schemas.microsoft.com/office/drawing/2014/main" id="{861B8034-C7E6-4962-9FC5-A13E444897DF}"/>
                    </a:ext>
                  </a:extLst>
                </p:cNvPr>
                <p:cNvGrpSpPr/>
                <p:nvPr/>
              </p:nvGrpSpPr>
              <p:grpSpPr>
                <a:xfrm>
                  <a:off x="1056939" y="4954465"/>
                  <a:ext cx="460019" cy="553656"/>
                  <a:chOff x="-845335" y="3745881"/>
                  <a:chExt cx="460019" cy="553656"/>
                </a:xfrm>
              </p:grpSpPr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02C219A2-9ADC-4176-8EF2-571388D15935}"/>
                      </a:ext>
                    </a:extLst>
                  </p:cNvPr>
                  <p:cNvSpPr txBox="1"/>
                  <p:nvPr/>
                </p:nvSpPr>
                <p:spPr>
                  <a:xfrm>
                    <a:off x="-820050" y="3991760"/>
                    <a:ext cx="43473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latin typeface="Symbol" panose="05050102010706020507" pitchFamily="18" charset="2"/>
                      </a:rPr>
                      <a:t>D</a:t>
                    </a:r>
                    <a:r>
                      <a:rPr lang="en-US" sz="1400" dirty="0"/>
                      <a:t>x</a:t>
                    </a:r>
                    <a:r>
                      <a:rPr lang="en-US" sz="1400" baseline="-25000" dirty="0"/>
                      <a:t>1</a:t>
                    </a:r>
                  </a:p>
                </p:txBody>
              </p:sp>
              <p:cxnSp>
                <p:nvCxnSpPr>
                  <p:cNvPr id="127" name="Straight Connector 126">
                    <a:extLst>
                      <a:ext uri="{FF2B5EF4-FFF2-40B4-BE49-F238E27FC236}">
                        <a16:creationId xmlns:a16="http://schemas.microsoft.com/office/drawing/2014/main" id="{824CFEB6-01CB-485B-8422-223BC9A710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694600" y="3901759"/>
                    <a:ext cx="0" cy="149697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>
                    <a:extLst>
                      <a:ext uri="{FF2B5EF4-FFF2-40B4-BE49-F238E27FC236}">
                        <a16:creationId xmlns:a16="http://schemas.microsoft.com/office/drawing/2014/main" id="{7FAA4EE9-15B6-4F1F-8553-06315D7289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593844" y="3745881"/>
                    <a:ext cx="0" cy="302098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>
                    <a:extLst>
                      <a:ext uri="{FF2B5EF4-FFF2-40B4-BE49-F238E27FC236}">
                        <a16:creationId xmlns:a16="http://schemas.microsoft.com/office/drawing/2014/main" id="{508DEDC5-ADA4-4960-9696-3A46B703C0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-585903" y="3995756"/>
                    <a:ext cx="132481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Arrow Connector 129">
                    <a:extLst>
                      <a:ext uri="{FF2B5EF4-FFF2-40B4-BE49-F238E27FC236}">
                        <a16:creationId xmlns:a16="http://schemas.microsoft.com/office/drawing/2014/main" id="{57767E26-F785-498F-AD46-23157D20E2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845335" y="3998799"/>
                    <a:ext cx="132859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5F4A826E-AB9E-4C76-B43B-24155F4FCFC5}"/>
                    </a:ext>
                  </a:extLst>
                </p:cNvPr>
                <p:cNvGrpSpPr/>
                <p:nvPr/>
              </p:nvGrpSpPr>
              <p:grpSpPr>
                <a:xfrm>
                  <a:off x="1753751" y="4761740"/>
                  <a:ext cx="471047" cy="746380"/>
                  <a:chOff x="-845335" y="3741487"/>
                  <a:chExt cx="471047" cy="746380"/>
                </a:xfrm>
              </p:grpSpPr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A90F6E03-09F8-4FE6-BF66-FBE7295A498E}"/>
                      </a:ext>
                    </a:extLst>
                  </p:cNvPr>
                  <p:cNvSpPr txBox="1"/>
                  <p:nvPr/>
                </p:nvSpPr>
                <p:spPr>
                  <a:xfrm>
                    <a:off x="-809022" y="4180090"/>
                    <a:ext cx="43473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latin typeface="Symbol" panose="05050102010706020507" pitchFamily="18" charset="2"/>
                      </a:rPr>
                      <a:t>D</a:t>
                    </a:r>
                    <a:r>
                      <a:rPr lang="en-US" sz="1400" dirty="0"/>
                      <a:t>x</a:t>
                    </a:r>
                    <a:r>
                      <a:rPr lang="en-US" sz="1400" baseline="-25000" dirty="0"/>
                      <a:t>2</a:t>
                    </a:r>
                  </a:p>
                </p:txBody>
              </p:sp>
              <p:cxnSp>
                <p:nvCxnSpPr>
                  <p:cNvPr id="122" name="Straight Connector 121">
                    <a:extLst>
                      <a:ext uri="{FF2B5EF4-FFF2-40B4-BE49-F238E27FC236}">
                        <a16:creationId xmlns:a16="http://schemas.microsoft.com/office/drawing/2014/main" id="{06247195-C8FC-4B9B-B930-6017DBC73B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694600" y="3901760"/>
                    <a:ext cx="0" cy="374204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>
                    <a:extLst>
                      <a:ext uri="{FF2B5EF4-FFF2-40B4-BE49-F238E27FC236}">
                        <a16:creationId xmlns:a16="http://schemas.microsoft.com/office/drawing/2014/main" id="{47E8F5AF-3927-4BD3-88B7-4D86B5F57F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593844" y="3741487"/>
                    <a:ext cx="0" cy="534477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Arrow Connector 123">
                    <a:extLst>
                      <a:ext uri="{FF2B5EF4-FFF2-40B4-BE49-F238E27FC236}">
                        <a16:creationId xmlns:a16="http://schemas.microsoft.com/office/drawing/2014/main" id="{8B3FE0EA-BB53-4B18-A281-ABBB9B810D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-585903" y="4197981"/>
                    <a:ext cx="132481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>
                    <a:extLst>
                      <a:ext uri="{FF2B5EF4-FFF2-40B4-BE49-F238E27FC236}">
                        <a16:creationId xmlns:a16="http://schemas.microsoft.com/office/drawing/2014/main" id="{625373C5-75AA-4D35-8147-9B319384B4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845335" y="4201024"/>
                    <a:ext cx="132859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 114">
                  <a:extLst>
                    <a:ext uri="{FF2B5EF4-FFF2-40B4-BE49-F238E27FC236}">
                      <a16:creationId xmlns:a16="http://schemas.microsoft.com/office/drawing/2014/main" id="{80CA5672-9273-47CC-9BD0-89C380784BF4}"/>
                    </a:ext>
                  </a:extLst>
                </p:cNvPr>
                <p:cNvGrpSpPr/>
                <p:nvPr/>
              </p:nvGrpSpPr>
              <p:grpSpPr>
                <a:xfrm>
                  <a:off x="2520219" y="4575578"/>
                  <a:ext cx="453721" cy="913920"/>
                  <a:chOff x="-845335" y="3741488"/>
                  <a:chExt cx="453721" cy="913920"/>
                </a:xfrm>
              </p:grpSpPr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D462A913-BEFE-4BCE-89E7-B16A03349A0F}"/>
                      </a:ext>
                    </a:extLst>
                  </p:cNvPr>
                  <p:cNvSpPr txBox="1"/>
                  <p:nvPr/>
                </p:nvSpPr>
                <p:spPr>
                  <a:xfrm>
                    <a:off x="-826348" y="4347631"/>
                    <a:ext cx="43473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latin typeface="Symbol" panose="05050102010706020507" pitchFamily="18" charset="2"/>
                      </a:rPr>
                      <a:t>D</a:t>
                    </a:r>
                    <a:r>
                      <a:rPr lang="en-US" sz="1400" dirty="0"/>
                      <a:t>x</a:t>
                    </a:r>
                    <a:r>
                      <a:rPr lang="en-US" sz="1400" baseline="-25000" dirty="0"/>
                      <a:t>3</a:t>
                    </a:r>
                  </a:p>
                </p:txBody>
              </p:sp>
              <p:cxnSp>
                <p:nvCxnSpPr>
                  <p:cNvPr id="117" name="Straight Connector 116">
                    <a:extLst>
                      <a:ext uri="{FF2B5EF4-FFF2-40B4-BE49-F238E27FC236}">
                        <a16:creationId xmlns:a16="http://schemas.microsoft.com/office/drawing/2014/main" id="{F8B328D8-0A08-46E2-AD2A-03009E7242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694600" y="3901761"/>
                    <a:ext cx="0" cy="520712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>
                    <a:extLst>
                      <a:ext uri="{FF2B5EF4-FFF2-40B4-BE49-F238E27FC236}">
                        <a16:creationId xmlns:a16="http://schemas.microsoft.com/office/drawing/2014/main" id="{3AC6F389-768D-48A8-B27E-0BCC5133CF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593844" y="3741488"/>
                    <a:ext cx="0" cy="680985"/>
                  </a:xfrm>
                  <a:prstGeom prst="line">
                    <a:avLst/>
                  </a:prstGeom>
                  <a:ln>
                    <a:solidFill>
                      <a:srgbClr val="0000FF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Arrow Connector 118">
                    <a:extLst>
                      <a:ext uri="{FF2B5EF4-FFF2-40B4-BE49-F238E27FC236}">
                        <a16:creationId xmlns:a16="http://schemas.microsoft.com/office/drawing/2014/main" id="{25C020BD-6C80-45C8-8A22-84E149FD03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-585903" y="4365031"/>
                    <a:ext cx="132481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Arrow Connector 119">
                    <a:extLst>
                      <a:ext uri="{FF2B5EF4-FFF2-40B4-BE49-F238E27FC236}">
                        <a16:creationId xmlns:a16="http://schemas.microsoft.com/office/drawing/2014/main" id="{629F8EB5-0FFC-4B9A-AC94-A1607FEF73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-845335" y="4368074"/>
                    <a:ext cx="132859" cy="1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BA8D6C2-DC0D-468C-99CC-4F0043B04B18}"/>
                  </a:ext>
                </a:extLst>
              </p:cNvPr>
              <p:cNvSpPr/>
              <p:nvPr/>
            </p:nvSpPr>
            <p:spPr>
              <a:xfrm>
                <a:off x="3702762" y="3198661"/>
                <a:ext cx="1071323" cy="912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i="1" dirty="0">
                    <a:solidFill>
                      <a:srgbClr val="0000FF"/>
                    </a:solidFill>
                  </a:rPr>
                  <a:t>1d cut </a:t>
                </a:r>
              </a:p>
              <a:p>
                <a:r>
                  <a:rPr lang="en-US" sz="1200" i="1" dirty="0">
                    <a:solidFill>
                      <a:srgbClr val="0000FF"/>
                    </a:solidFill>
                  </a:rPr>
                  <a:t>along the </a:t>
                </a:r>
              </a:p>
              <a:p>
                <a:r>
                  <a:rPr lang="en-US" sz="1200" i="1" dirty="0">
                    <a:solidFill>
                      <a:srgbClr val="0000FF"/>
                    </a:solidFill>
                  </a:rPr>
                  <a:t>IG implant</a:t>
                </a:r>
              </a:p>
              <a:p>
                <a:r>
                  <a:rPr lang="en-US" sz="1200" i="1" dirty="0">
                    <a:solidFill>
                      <a:srgbClr val="0000FF"/>
                    </a:solidFill>
                  </a:rPr>
                  <a:t>(qualitative)</a:t>
                </a:r>
              </a:p>
            </p:txBody>
          </p:sp>
        </p:grpSp>
      </p:grpSp>
      <p:sp>
        <p:nvSpPr>
          <p:cNvPr id="131" name="Rectangle 130">
            <a:extLst>
              <a:ext uri="{FF2B5EF4-FFF2-40B4-BE49-F238E27FC236}">
                <a16:creationId xmlns:a16="http://schemas.microsoft.com/office/drawing/2014/main" id="{F3BE3A3A-5F4F-4D48-B533-D57A040F7F19}"/>
              </a:ext>
            </a:extLst>
          </p:cNvPr>
          <p:cNvSpPr/>
          <p:nvPr/>
        </p:nvSpPr>
        <p:spPr>
          <a:xfrm>
            <a:off x="8307750" y="999442"/>
            <a:ext cx="35945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CMOS-DEPFET technology</a:t>
            </a:r>
            <a:endParaRPr lang="it-IT" sz="1600" dirty="0">
              <a:solidFill>
                <a:srgbClr val="0000FF"/>
              </a:solidFill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615B522-E61F-437D-A32C-598BB736EDBA}"/>
              </a:ext>
            </a:extLst>
          </p:cNvPr>
          <p:cNvCxnSpPr>
            <a:cxnSpLocks/>
          </p:cNvCxnSpPr>
          <p:nvPr/>
        </p:nvCxnSpPr>
        <p:spPr>
          <a:xfrm flipH="1" flipV="1">
            <a:off x="2204855" y="1990286"/>
            <a:ext cx="255825" cy="11720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F1C6EE78-EDDD-413A-BB56-3E391EA0DF25}"/>
              </a:ext>
            </a:extLst>
          </p:cNvPr>
          <p:cNvSpPr txBox="1"/>
          <p:nvPr/>
        </p:nvSpPr>
        <p:spPr>
          <a:xfrm>
            <a:off x="2417802" y="1931686"/>
            <a:ext cx="842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rgbClr val="00FF00"/>
                </a:solidFill>
              </a:rPr>
              <a:t>fit line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61B3191-300B-4C64-B65B-F08D9181AB58}"/>
              </a:ext>
            </a:extLst>
          </p:cNvPr>
          <p:cNvSpPr/>
          <p:nvPr/>
        </p:nvSpPr>
        <p:spPr>
          <a:xfrm rot="20981292">
            <a:off x="4350450" y="1619425"/>
            <a:ext cx="693663" cy="1085209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7050EC1-BD45-4D5F-A43A-7FB8E4693770}"/>
              </a:ext>
            </a:extLst>
          </p:cNvPr>
          <p:cNvSpPr/>
          <p:nvPr/>
        </p:nvSpPr>
        <p:spPr>
          <a:xfrm>
            <a:off x="4393387" y="2711669"/>
            <a:ext cx="4624489" cy="2123090"/>
          </a:xfrm>
          <a:custGeom>
            <a:avLst/>
            <a:gdLst>
              <a:gd name="connsiteX0" fmla="*/ 336268 w 4624489"/>
              <a:gd name="connsiteY0" fmla="*/ 0 h 2123090"/>
              <a:gd name="connsiteX1" fmla="*/ 283716 w 4624489"/>
              <a:gd name="connsiteY1" fmla="*/ 1502979 h 2123090"/>
              <a:gd name="connsiteX2" fmla="*/ 3405289 w 4624489"/>
              <a:gd name="connsiteY2" fmla="*/ 1839310 h 2123090"/>
              <a:gd name="connsiteX3" fmla="*/ 4624489 w 4624489"/>
              <a:gd name="connsiteY3" fmla="*/ 2123090 h 2123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4489" h="2123090">
                <a:moveTo>
                  <a:pt x="336268" y="0"/>
                </a:moveTo>
                <a:cubicBezTo>
                  <a:pt x="54240" y="598213"/>
                  <a:pt x="-227787" y="1196427"/>
                  <a:pt x="283716" y="1502979"/>
                </a:cubicBezTo>
                <a:cubicBezTo>
                  <a:pt x="795219" y="1809531"/>
                  <a:pt x="2681827" y="1735958"/>
                  <a:pt x="3405289" y="1839310"/>
                </a:cubicBezTo>
                <a:cubicBezTo>
                  <a:pt x="4128751" y="1942662"/>
                  <a:pt x="4376620" y="2032876"/>
                  <a:pt x="4624489" y="2123090"/>
                </a:cubicBezTo>
              </a:path>
            </a:pathLst>
          </a:custGeom>
          <a:noFill/>
          <a:ln w="1905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439D4F0-EA14-4EC3-81A2-C5BDF7BD875A}"/>
              </a:ext>
            </a:extLst>
          </p:cNvPr>
          <p:cNvSpPr/>
          <p:nvPr/>
        </p:nvSpPr>
        <p:spPr>
          <a:xfrm>
            <a:off x="8919399" y="4222665"/>
            <a:ext cx="273540" cy="427834"/>
          </a:xfrm>
          <a:custGeom>
            <a:avLst/>
            <a:gdLst>
              <a:gd name="connsiteX0" fmla="*/ 252248 w 252248"/>
              <a:gd name="connsiteY0" fmla="*/ 315310 h 315310"/>
              <a:gd name="connsiteX1" fmla="*/ 105103 w 252248"/>
              <a:gd name="connsiteY1" fmla="*/ 220717 h 315310"/>
              <a:gd name="connsiteX2" fmla="*/ 0 w 252248"/>
              <a:gd name="connsiteY2" fmla="*/ 0 h 315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248" h="315310">
                <a:moveTo>
                  <a:pt x="252248" y="315310"/>
                </a:moveTo>
                <a:cubicBezTo>
                  <a:pt x="199696" y="294289"/>
                  <a:pt x="147144" y="273269"/>
                  <a:pt x="105103" y="220717"/>
                </a:cubicBezTo>
                <a:cubicBezTo>
                  <a:pt x="63062" y="168165"/>
                  <a:pt x="31531" y="84082"/>
                  <a:pt x="0" y="0"/>
                </a:cubicBezTo>
              </a:path>
            </a:pathLst>
          </a:custGeom>
          <a:noFill/>
          <a:ln w="19050">
            <a:solidFill>
              <a:srgbClr val="92D050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9B4272EF-99D6-4BF5-976E-875A83C8907E}"/>
              </a:ext>
            </a:extLst>
          </p:cNvPr>
          <p:cNvSpPr/>
          <p:nvPr/>
        </p:nvSpPr>
        <p:spPr>
          <a:xfrm>
            <a:off x="8931714" y="4365701"/>
            <a:ext cx="2204859" cy="2242482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55D9508A-61BB-4D4C-9205-392773E97CCB}"/>
              </a:ext>
            </a:extLst>
          </p:cNvPr>
          <p:cNvCxnSpPr>
            <a:cxnSpLocks/>
          </p:cNvCxnSpPr>
          <p:nvPr/>
        </p:nvCxnSpPr>
        <p:spPr>
          <a:xfrm flipV="1">
            <a:off x="9832318" y="5261449"/>
            <a:ext cx="0" cy="654215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880353E5-29DF-47B7-B57B-3E948C7AAA60}"/>
              </a:ext>
            </a:extLst>
          </p:cNvPr>
          <p:cNvSpPr/>
          <p:nvPr/>
        </p:nvSpPr>
        <p:spPr>
          <a:xfrm>
            <a:off x="10105444" y="5892997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0000FF"/>
                </a:solidFill>
              </a:rPr>
              <a:t>E</a:t>
            </a:r>
            <a:r>
              <a:rPr lang="en-US" sz="1600" i="1" baseline="-25000" dirty="0">
                <a:solidFill>
                  <a:srgbClr val="0000FF"/>
                </a:solidFill>
              </a:rPr>
              <a:t>b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16C8056-65E5-48F5-8B43-DBC16060C707}"/>
              </a:ext>
            </a:extLst>
          </p:cNvPr>
          <p:cNvCxnSpPr>
            <a:cxnSpLocks/>
          </p:cNvCxnSpPr>
          <p:nvPr/>
        </p:nvCxnSpPr>
        <p:spPr>
          <a:xfrm flipV="1">
            <a:off x="10202971" y="5726743"/>
            <a:ext cx="0" cy="188921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492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688256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NL response – all DEPFET ladder</a:t>
            </a:r>
          </a:p>
          <a:p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6D4A28E-E2CB-4CB8-ADBD-08C5DAEDE497}"/>
              </a:ext>
            </a:extLst>
          </p:cNvPr>
          <p:cNvGrpSpPr/>
          <p:nvPr/>
        </p:nvGrpSpPr>
        <p:grpSpPr>
          <a:xfrm>
            <a:off x="7872175" y="3172867"/>
            <a:ext cx="3535025" cy="2656319"/>
            <a:chOff x="1830303" y="3790950"/>
            <a:chExt cx="2590945" cy="1946910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7A199ADA-A26E-4613-9917-08BA7F009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0303" y="3790950"/>
              <a:ext cx="2590945" cy="1946910"/>
            </a:xfrm>
            <a:prstGeom prst="rect">
              <a:avLst/>
            </a:prstGeom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2D99682-1B7F-4DB4-BB45-2E69D8E371E7}"/>
                </a:ext>
              </a:extLst>
            </p:cNvPr>
            <p:cNvSpPr/>
            <p:nvPr/>
          </p:nvSpPr>
          <p:spPr>
            <a:xfrm>
              <a:off x="2132000" y="3949827"/>
              <a:ext cx="1385348" cy="6992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Ek1 (keV):</a:t>
              </a:r>
            </a:p>
            <a:p>
              <a:r>
                <a:rPr lang="en-US" sz="1400" dirty="0"/>
                <a:t>mean=81.1</a:t>
              </a:r>
            </a:p>
            <a:p>
              <a:r>
                <a:rPr lang="en-US" sz="1400" dirty="0" err="1"/>
                <a:t>st.dev</a:t>
              </a:r>
              <a:r>
                <a:rPr lang="en-US" sz="1400" dirty="0"/>
                <a:t>.=5.82 </a:t>
              </a:r>
            </a:p>
            <a:p>
              <a:r>
                <a:rPr lang="en-US" sz="1400" dirty="0"/>
                <a:t>(7.2%)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F1FE12CF-B0A7-4970-B24E-FF7EFA723397}"/>
              </a:ext>
            </a:extLst>
          </p:cNvPr>
          <p:cNvSpPr/>
          <p:nvPr/>
        </p:nvSpPr>
        <p:spPr>
          <a:xfrm>
            <a:off x="6847020" y="1556314"/>
            <a:ext cx="495258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data analysis/calibration over all pixels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non-linear fit function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dirty="0"/>
              <a:t>extraction of all fit parameters pixel-wise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6A8870B-BD5D-4A9C-BBAD-F919018B34A7}"/>
              </a:ext>
            </a:extLst>
          </p:cNvPr>
          <p:cNvSpPr/>
          <p:nvPr/>
        </p:nvSpPr>
        <p:spPr>
          <a:xfrm>
            <a:off x="7255807" y="5905386"/>
            <a:ext cx="4767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mean value (81.1 keV) in line with lab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nice uniformity: 7% spread over the ladder 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BC3411-FBAD-4C76-B127-06434551AF5D}"/>
              </a:ext>
            </a:extLst>
          </p:cNvPr>
          <p:cNvGrpSpPr/>
          <p:nvPr/>
        </p:nvGrpSpPr>
        <p:grpSpPr>
          <a:xfrm>
            <a:off x="289370" y="4311170"/>
            <a:ext cx="6729561" cy="2167619"/>
            <a:chOff x="289370" y="4158770"/>
            <a:chExt cx="6729561" cy="216761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6B07185-5F8F-473E-BB13-520E684FBFB5}"/>
                </a:ext>
              </a:extLst>
            </p:cNvPr>
            <p:cNvGrpSpPr/>
            <p:nvPr/>
          </p:nvGrpSpPr>
          <p:grpSpPr>
            <a:xfrm>
              <a:off x="289370" y="4192336"/>
              <a:ext cx="6729561" cy="2134053"/>
              <a:chOff x="289370" y="4192336"/>
              <a:chExt cx="6729561" cy="2134053"/>
            </a:xfrm>
          </p:grpSpPr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AF8280C0-9423-486A-B327-8D21269647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50" t="35092" r="8211" b="35210"/>
              <a:stretch/>
            </p:blipFill>
            <p:spPr>
              <a:xfrm>
                <a:off x="289370" y="4499754"/>
                <a:ext cx="6729561" cy="1826635"/>
              </a:xfrm>
              <a:prstGeom prst="rect">
                <a:avLst/>
              </a:prstGeom>
            </p:spPr>
          </p:pic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DA48AA2F-A8F1-420F-BEE1-A2F43E8D850B}"/>
                  </a:ext>
                </a:extLst>
              </p:cNvPr>
              <p:cNvSpPr/>
              <p:nvPr/>
            </p:nvSpPr>
            <p:spPr>
              <a:xfrm>
                <a:off x="6096000" y="4192336"/>
                <a:ext cx="903881" cy="3545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E</a:t>
                </a:r>
                <a:r>
                  <a:rPr lang="en-US" sz="1600" baseline="-25000" dirty="0"/>
                  <a:t>k1</a:t>
                </a:r>
                <a:r>
                  <a:rPr lang="en-US" sz="1600" dirty="0"/>
                  <a:t> (keV)</a:t>
                </a:r>
              </a:p>
            </p:txBody>
          </p:sp>
        </p:grp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5169E53-853C-47FA-81A1-DE40069F3FAA}"/>
                </a:ext>
              </a:extLst>
            </p:cNvPr>
            <p:cNvSpPr/>
            <p:nvPr/>
          </p:nvSpPr>
          <p:spPr>
            <a:xfrm>
              <a:off x="614214" y="4158770"/>
              <a:ext cx="4832522" cy="386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300"/>
                </a:spcAft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rgbClr val="0000FF"/>
                  </a:solidFill>
                </a:rPr>
                <a:t>first compression “kink” (E</a:t>
              </a:r>
              <a:r>
                <a:rPr lang="en-US" baseline="-25000" dirty="0">
                  <a:solidFill>
                    <a:srgbClr val="0000FF"/>
                  </a:solidFill>
                </a:rPr>
                <a:t>k1</a:t>
              </a:r>
              <a:r>
                <a:rPr lang="en-US" dirty="0">
                  <a:solidFill>
                    <a:srgbClr val="0000FF"/>
                  </a:solidFill>
                </a:rPr>
                <a:t>) of the NL curve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59B84BD-1137-4537-9E70-6AC30E47D951}"/>
              </a:ext>
            </a:extLst>
          </p:cNvPr>
          <p:cNvGrpSpPr/>
          <p:nvPr/>
        </p:nvGrpSpPr>
        <p:grpSpPr>
          <a:xfrm>
            <a:off x="-201108" y="869074"/>
            <a:ext cx="7048128" cy="3336461"/>
            <a:chOff x="5016882" y="720427"/>
            <a:chExt cx="7048128" cy="333646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9E2E1C2-C50A-4E22-A165-89E3BD1E5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16882" y="856220"/>
              <a:ext cx="7048128" cy="3200668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9F1F1DA-8673-469B-B32A-D6F17C0C4A13}"/>
                </a:ext>
              </a:extLst>
            </p:cNvPr>
            <p:cNvSpPr/>
            <p:nvPr/>
          </p:nvSpPr>
          <p:spPr>
            <a:xfrm>
              <a:off x="9466911" y="2663035"/>
              <a:ext cx="194028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entries: 63429 pixels</a:t>
              </a:r>
            </a:p>
            <a:p>
              <a:r>
                <a:rPr lang="en-US" sz="1400" dirty="0">
                  <a:solidFill>
                    <a:schemeClr val="bg1"/>
                  </a:solidFill>
                </a:rPr>
                <a:t>gain: </a:t>
              </a:r>
              <a:r>
                <a:rPr lang="en-US" sz="1400" dirty="0" err="1">
                  <a:solidFill>
                    <a:schemeClr val="bg1"/>
                  </a:solidFill>
                </a:rPr>
                <a:t>Cfcf</a:t>
              </a:r>
              <a:r>
                <a:rPr lang="en-US" sz="1400" dirty="0">
                  <a:solidFill>
                    <a:schemeClr val="bg1"/>
                  </a:solidFill>
                </a:rPr>
                <a:t>=3, Id=100</a:t>
              </a:r>
              <a:r>
                <a:rPr lang="en-US" sz="14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dirty="0">
                  <a:solidFill>
                    <a:schemeClr val="bg1"/>
                  </a:solidFill>
                </a:rPr>
                <a:t>A</a:t>
              </a:r>
            </a:p>
            <a:p>
              <a:r>
                <a:rPr lang="en-US" sz="1400" dirty="0">
                  <a:solidFill>
                    <a:schemeClr val="bg1"/>
                  </a:solidFill>
                </a:rPr>
                <a:t>T=18 C</a:t>
              </a: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2FA18E1-D53E-4FD9-B90B-941814DC60B9}"/>
                </a:ext>
              </a:extLst>
            </p:cNvPr>
            <p:cNvSpPr/>
            <p:nvPr/>
          </p:nvSpPr>
          <p:spPr>
            <a:xfrm>
              <a:off x="7210097" y="1566043"/>
              <a:ext cx="163735" cy="684803"/>
            </a:xfrm>
            <a:custGeom>
              <a:avLst/>
              <a:gdLst>
                <a:gd name="connsiteX0" fmla="*/ 0 w 342411"/>
                <a:gd name="connsiteY0" fmla="*/ 567559 h 567559"/>
                <a:gd name="connsiteX1" fmla="*/ 315310 w 342411"/>
                <a:gd name="connsiteY1" fmla="*/ 346841 h 567559"/>
                <a:gd name="connsiteX2" fmla="*/ 304800 w 342411"/>
                <a:gd name="connsiteY2" fmla="*/ 0 h 567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411" h="567559">
                  <a:moveTo>
                    <a:pt x="0" y="567559"/>
                  </a:moveTo>
                  <a:cubicBezTo>
                    <a:pt x="132255" y="504496"/>
                    <a:pt x="264510" y="441434"/>
                    <a:pt x="315310" y="346841"/>
                  </a:cubicBezTo>
                  <a:cubicBezTo>
                    <a:pt x="366110" y="252248"/>
                    <a:pt x="335455" y="126124"/>
                    <a:pt x="304800" y="0"/>
                  </a:cubicBezTo>
                </a:path>
              </a:pathLst>
            </a:custGeom>
            <a:noFill/>
            <a:ln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E2AFF1D-5FB7-47DF-BFD4-965F29D57E0A}"/>
                </a:ext>
              </a:extLst>
            </p:cNvPr>
            <p:cNvSpPr/>
            <p:nvPr/>
          </p:nvSpPr>
          <p:spPr>
            <a:xfrm>
              <a:off x="6968138" y="2229826"/>
              <a:ext cx="140860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average curve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B3EFBB-6725-4A72-B132-DE0472D123DC}"/>
                </a:ext>
              </a:extLst>
            </p:cNvPr>
            <p:cNvSpPr/>
            <p:nvPr/>
          </p:nvSpPr>
          <p:spPr>
            <a:xfrm>
              <a:off x="5875928" y="720427"/>
              <a:ext cx="31218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sz="1600" dirty="0">
                  <a:solidFill>
                    <a:srgbClr val="3333FF"/>
                  </a:solidFill>
                </a:rPr>
                <a:t>NL response curves of all ladder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4321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Dynamic range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9B8CA32-FAF2-46FC-A1B2-69D6F67B253D}"/>
              </a:ext>
            </a:extLst>
          </p:cNvPr>
          <p:cNvSpPr txBox="1"/>
          <p:nvPr/>
        </p:nvSpPr>
        <p:spPr>
          <a:xfrm>
            <a:off x="810536" y="5551438"/>
            <a:ext cx="10331953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NL response more compressed </a:t>
            </a:r>
            <a:r>
              <a:rPr lang="en-US" dirty="0"/>
              <a:t>than ideal shape (sqrt(x)), marginal increase of quantization noise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single-photon counting -&gt; gain = 1 photon/ADU (0.5 keV/ADU in the linear region)</a:t>
            </a:r>
          </a:p>
          <a:p>
            <a:pPr marL="541338" lvl="0" indent="-541338" fontAlgn="base">
              <a:lnSpc>
                <a:spcPts val="1600"/>
              </a:lnSpc>
              <a:spcBef>
                <a:spcPct val="0"/>
              </a:spcBef>
              <a:spcAft>
                <a:spcPts val="1200"/>
              </a:spcAft>
              <a:tabLst>
                <a:tab pos="269875" algn="l"/>
                <a:tab pos="541338" algn="l"/>
              </a:tabLst>
              <a:defRPr/>
            </a:pP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  <a:sym typeface="Wingdings 3"/>
              </a:rPr>
              <a:t>	</a:t>
            </a:r>
            <a:r>
              <a:rPr lang="en-US" dirty="0">
                <a:solidFill>
                  <a:srgbClr val="3333FF"/>
                </a:solidFill>
              </a:rPr>
              <a:t>DR = 2820 photons</a:t>
            </a:r>
            <a:r>
              <a:rPr lang="en-US" dirty="0"/>
              <a:t> @ 4.5 MHz (</a:t>
            </a:r>
            <a:r>
              <a:rPr lang="en-US" dirty="0">
                <a:solidFill>
                  <a:srgbClr val="3333FF"/>
                </a:solidFill>
              </a:rPr>
              <a:t>7500 photons </a:t>
            </a:r>
            <a:r>
              <a:rPr lang="en-US" dirty="0"/>
              <a:t>@ 2.25 MHz)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17A3FE-2CE0-4EC2-B34D-BF7FB479CC36}"/>
              </a:ext>
            </a:extLst>
          </p:cNvPr>
          <p:cNvGrpSpPr/>
          <p:nvPr/>
        </p:nvGrpSpPr>
        <p:grpSpPr>
          <a:xfrm>
            <a:off x="4648220" y="2152099"/>
            <a:ext cx="7275191" cy="3298872"/>
            <a:chOff x="4648220" y="2618824"/>
            <a:chExt cx="7275191" cy="329887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19027B9-101A-461B-9271-068F79F0F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8220" y="2618824"/>
              <a:ext cx="7275191" cy="3298872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61B760D-C6D5-488C-92AE-8F3599818294}"/>
                </a:ext>
              </a:extLst>
            </p:cNvPr>
            <p:cNvSpPr txBox="1"/>
            <p:nvPr/>
          </p:nvSpPr>
          <p:spPr>
            <a:xfrm>
              <a:off x="5748884" y="2956037"/>
              <a:ext cx="15459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</a:t>
              </a:r>
              <a:r>
                <a:rPr lang="en-US" sz="1600" baseline="-25000" dirty="0"/>
                <a:t>ph</a:t>
              </a:r>
              <a:r>
                <a:rPr lang="en-US" sz="1600" dirty="0"/>
                <a:t>=0.5 keV</a:t>
              </a:r>
            </a:p>
            <a:p>
              <a:r>
                <a:rPr lang="en-US" sz="1600" dirty="0"/>
                <a:t>gain=1 </a:t>
              </a:r>
              <a:r>
                <a:rPr lang="en-US" sz="1600" dirty="0" err="1"/>
                <a:t>ph</a:t>
              </a:r>
              <a:r>
                <a:rPr lang="en-US" sz="1600" dirty="0"/>
                <a:t>/ADU</a:t>
              </a:r>
            </a:p>
            <a:p>
              <a:r>
                <a:rPr lang="en-US" sz="1600" dirty="0"/>
                <a:t>I</a:t>
              </a:r>
              <a:r>
                <a:rPr lang="en-US" sz="1600" baseline="-25000" dirty="0"/>
                <a:t>D</a:t>
              </a:r>
              <a:r>
                <a:rPr lang="en-US" sz="1600" dirty="0"/>
                <a:t>=100uA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DC30D9A-E4EC-4EC2-A6CC-928C5F170127}"/>
                </a:ext>
              </a:extLst>
            </p:cNvPr>
            <p:cNvSpPr txBox="1"/>
            <p:nvPr/>
          </p:nvSpPr>
          <p:spPr>
            <a:xfrm>
              <a:off x="7338942" y="4803409"/>
              <a:ext cx="16679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3333FF"/>
                  </a:solidFill>
                </a:rPr>
                <a:t>ADC bin width (#</a:t>
              </a:r>
              <a:r>
                <a:rPr lang="en-US" sz="1600" dirty="0" err="1">
                  <a:solidFill>
                    <a:srgbClr val="3333FF"/>
                  </a:solidFill>
                </a:rPr>
                <a:t>ph</a:t>
              </a:r>
              <a:r>
                <a:rPr lang="en-US" sz="1600" dirty="0">
                  <a:solidFill>
                    <a:srgbClr val="3333FF"/>
                  </a:solidFill>
                </a:rPr>
                <a:t> rms)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4716FA1-24DC-47F3-999B-9FD8E8419DC9}"/>
                </a:ext>
              </a:extLst>
            </p:cNvPr>
            <p:cNvSpPr txBox="1"/>
            <p:nvPr/>
          </p:nvSpPr>
          <p:spPr>
            <a:xfrm>
              <a:off x="5901283" y="4149028"/>
              <a:ext cx="16679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Poisson noise (#</a:t>
              </a:r>
              <a:r>
                <a:rPr lang="en-US" sz="1600" dirty="0" err="1">
                  <a:solidFill>
                    <a:srgbClr val="FF0000"/>
                  </a:solidFill>
                </a:rPr>
                <a:t>ph</a:t>
              </a:r>
              <a:r>
                <a:rPr lang="en-US" sz="1600" dirty="0">
                  <a:solidFill>
                    <a:srgbClr val="FF0000"/>
                  </a:solidFill>
                </a:rPr>
                <a:t> rms)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84E508A-614A-4A31-B552-DB09A96FFDA6}"/>
                </a:ext>
              </a:extLst>
            </p:cNvPr>
            <p:cNvCxnSpPr/>
            <p:nvPr/>
          </p:nvCxnSpPr>
          <p:spPr>
            <a:xfrm>
              <a:off x="10518164" y="3301034"/>
              <a:ext cx="0" cy="267970"/>
            </a:xfrm>
            <a:prstGeom prst="straightConnector1">
              <a:avLst/>
            </a:prstGeom>
            <a:ln>
              <a:solidFill>
                <a:srgbClr val="261D4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B29A3DF-83FA-4622-ADB6-CA1981EAE4D8}"/>
                </a:ext>
              </a:extLst>
            </p:cNvPr>
            <p:cNvSpPr txBox="1"/>
            <p:nvPr/>
          </p:nvSpPr>
          <p:spPr>
            <a:xfrm>
              <a:off x="9037988" y="2916127"/>
              <a:ext cx="18614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~7500 </a:t>
              </a:r>
              <a:r>
                <a:rPr lang="en-US" sz="1600" dirty="0" err="1"/>
                <a:t>ph</a:t>
              </a:r>
              <a:r>
                <a:rPr lang="en-US" sz="1600" dirty="0"/>
                <a:t> @ 285 bin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0727E02-1829-44B3-B0EB-F2CA79BF80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9063" y="3787034"/>
              <a:ext cx="0" cy="171687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672301F-AD54-4026-A7E7-A123426DF372}"/>
                </a:ext>
              </a:extLst>
            </p:cNvPr>
            <p:cNvSpPr txBox="1"/>
            <p:nvPr/>
          </p:nvSpPr>
          <p:spPr>
            <a:xfrm>
              <a:off x="8206163" y="3390579"/>
              <a:ext cx="18149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~2820 </a:t>
              </a:r>
              <a:r>
                <a:rPr lang="en-US" sz="1600" dirty="0" err="1"/>
                <a:t>ph</a:t>
              </a:r>
              <a:r>
                <a:rPr lang="en-US" sz="1600" dirty="0"/>
                <a:t> @256 bin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68880188-6130-43A9-9BC8-6CE4225D886C}"/>
                </a:ext>
              </a:extLst>
            </p:cNvPr>
            <p:cNvCxnSpPr/>
            <p:nvPr/>
          </p:nvCxnSpPr>
          <p:spPr>
            <a:xfrm>
              <a:off x="9969063" y="3486157"/>
              <a:ext cx="0" cy="267970"/>
            </a:xfrm>
            <a:prstGeom prst="straightConnector1">
              <a:avLst/>
            </a:prstGeom>
            <a:ln>
              <a:solidFill>
                <a:srgbClr val="261D4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8CA01B2-D189-47C8-B044-BD8D37A809D9}"/>
              </a:ext>
            </a:extLst>
          </p:cNvPr>
          <p:cNvSpPr txBox="1"/>
          <p:nvPr/>
        </p:nvSpPr>
        <p:spPr>
          <a:xfrm>
            <a:off x="514811" y="1014255"/>
            <a:ext cx="1154023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maximum #photons </a:t>
            </a:r>
            <a:r>
              <a:rPr lang="en-US" dirty="0">
                <a:solidFill>
                  <a:srgbClr val="3333FF"/>
                </a:solidFill>
              </a:rPr>
              <a:t>at full scale </a:t>
            </a:r>
            <a:r>
              <a:rPr lang="en-US" dirty="0"/>
              <a:t>of ADC, e.g. for 8 bit resolution @256ADU (or 512ADU if </a:t>
            </a:r>
            <a:r>
              <a:rPr lang="en-US" i="1" dirty="0"/>
              <a:t>f </a:t>
            </a:r>
            <a:r>
              <a:rPr lang="en-US" dirty="0"/>
              <a:t>≤ 2.25 MHz)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maximum #photons for which </a:t>
            </a:r>
            <a:r>
              <a:rPr lang="en-US" dirty="0">
                <a:solidFill>
                  <a:srgbClr val="3333FF"/>
                </a:solidFill>
              </a:rPr>
              <a:t>ADC resolution </a:t>
            </a:r>
            <a:r>
              <a:rPr lang="en-US" dirty="0"/>
              <a:t>equals </a:t>
            </a:r>
            <a:r>
              <a:rPr lang="en-US" dirty="0">
                <a:solidFill>
                  <a:srgbClr val="3333FF"/>
                </a:solidFill>
              </a:rPr>
              <a:t>Poisson noise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E61D7FB-5B6E-4371-B1E8-595DB93665BE}"/>
              </a:ext>
            </a:extLst>
          </p:cNvPr>
          <p:cNvSpPr txBox="1"/>
          <p:nvPr/>
        </p:nvSpPr>
        <p:spPr>
          <a:xfrm>
            <a:off x="625246" y="1980714"/>
            <a:ext cx="344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3333FF"/>
                </a:solidFill>
              </a:rPr>
              <a:t>E.g. photon energy 0.5 keV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AEA1581-68F3-44A6-B829-AD6DFD40E1EE}"/>
              </a:ext>
            </a:extLst>
          </p:cNvPr>
          <p:cNvGrpSpPr/>
          <p:nvPr/>
        </p:nvGrpSpPr>
        <p:grpSpPr>
          <a:xfrm>
            <a:off x="163191" y="2155321"/>
            <a:ext cx="4394200" cy="3295650"/>
            <a:chOff x="163191" y="2622046"/>
            <a:chExt cx="4394200" cy="329565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58C82C6-5056-4DE9-9940-DBFAA83A0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3191" y="2622046"/>
              <a:ext cx="4394200" cy="3295650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5738F26-AC08-4028-9498-1D77145527CA}"/>
                </a:ext>
              </a:extLst>
            </p:cNvPr>
            <p:cNvGrpSpPr/>
            <p:nvPr/>
          </p:nvGrpSpPr>
          <p:grpSpPr>
            <a:xfrm>
              <a:off x="1540491" y="3272788"/>
              <a:ext cx="2435459" cy="2195807"/>
              <a:chOff x="2468374" y="1982128"/>
              <a:chExt cx="2435459" cy="2195807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78F28C8A-1E25-48F3-BA8B-346ABCDBBE82}"/>
                  </a:ext>
                </a:extLst>
              </p:cNvPr>
              <p:cNvSpPr/>
              <p:nvPr/>
            </p:nvSpPr>
            <p:spPr>
              <a:xfrm>
                <a:off x="2542752" y="2555526"/>
                <a:ext cx="1283855" cy="128385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EBC0221-475D-4982-A8AF-76CB216761DB}"/>
                  </a:ext>
                </a:extLst>
              </p:cNvPr>
              <p:cNvSpPr/>
              <p:nvPr/>
            </p:nvSpPr>
            <p:spPr>
              <a:xfrm>
                <a:off x="2468374" y="1982128"/>
                <a:ext cx="193552" cy="19355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983E222-DCBB-4094-9321-2B99EEC4FA62}"/>
                  </a:ext>
                </a:extLst>
              </p:cNvPr>
              <p:cNvSpPr/>
              <p:nvPr/>
            </p:nvSpPr>
            <p:spPr>
              <a:xfrm>
                <a:off x="2600894" y="2942793"/>
                <a:ext cx="1167572" cy="509323"/>
              </a:xfrm>
              <a:custGeom>
                <a:avLst/>
                <a:gdLst>
                  <a:gd name="connsiteX0" fmla="*/ 0 w 1200335"/>
                  <a:gd name="connsiteY0" fmla="*/ 509323 h 509323"/>
                  <a:gd name="connsiteX1" fmla="*/ 244237 w 1200335"/>
                  <a:gd name="connsiteY1" fmla="*/ 509323 h 509323"/>
                  <a:gd name="connsiteX2" fmla="*/ 244237 w 1200335"/>
                  <a:gd name="connsiteY2" fmla="*/ 256151 h 509323"/>
                  <a:gd name="connsiteX3" fmla="*/ 741647 w 1200335"/>
                  <a:gd name="connsiteY3" fmla="*/ 256151 h 509323"/>
                  <a:gd name="connsiteX4" fmla="*/ 741647 w 1200335"/>
                  <a:gd name="connsiteY4" fmla="*/ 0 h 509323"/>
                  <a:gd name="connsiteX5" fmla="*/ 1167572 w 1200335"/>
                  <a:gd name="connsiteY5" fmla="*/ 0 h 509323"/>
                  <a:gd name="connsiteX6" fmla="*/ 1200335 w 1200335"/>
                  <a:gd name="connsiteY6" fmla="*/ 32763 h 509323"/>
                  <a:gd name="connsiteX0" fmla="*/ 0 w 1167572"/>
                  <a:gd name="connsiteY0" fmla="*/ 509323 h 509323"/>
                  <a:gd name="connsiteX1" fmla="*/ 244237 w 1167572"/>
                  <a:gd name="connsiteY1" fmla="*/ 509323 h 509323"/>
                  <a:gd name="connsiteX2" fmla="*/ 244237 w 1167572"/>
                  <a:gd name="connsiteY2" fmla="*/ 256151 h 509323"/>
                  <a:gd name="connsiteX3" fmla="*/ 741647 w 1167572"/>
                  <a:gd name="connsiteY3" fmla="*/ 256151 h 509323"/>
                  <a:gd name="connsiteX4" fmla="*/ 741647 w 1167572"/>
                  <a:gd name="connsiteY4" fmla="*/ 0 h 509323"/>
                  <a:gd name="connsiteX5" fmla="*/ 1167572 w 1167572"/>
                  <a:gd name="connsiteY5" fmla="*/ 0 h 509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7572" h="509323">
                    <a:moveTo>
                      <a:pt x="0" y="509323"/>
                    </a:moveTo>
                    <a:lnTo>
                      <a:pt x="244237" y="509323"/>
                    </a:lnTo>
                    <a:lnTo>
                      <a:pt x="244237" y="256151"/>
                    </a:lnTo>
                    <a:lnTo>
                      <a:pt x="741647" y="256151"/>
                    </a:lnTo>
                    <a:lnTo>
                      <a:pt x="741647" y="0"/>
                    </a:lnTo>
                    <a:lnTo>
                      <a:pt x="1167572" y="0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F04DDFC-5309-4543-B509-1BA7F871AD6B}"/>
                  </a:ext>
                </a:extLst>
              </p:cNvPr>
              <p:cNvCxnSpPr/>
              <p:nvPr/>
            </p:nvCxnSpPr>
            <p:spPr>
              <a:xfrm>
                <a:off x="2842152" y="3606998"/>
                <a:ext cx="506346" cy="0"/>
              </a:xfrm>
              <a:prstGeom prst="straightConnector1">
                <a:avLst/>
              </a:prstGeom>
              <a:ln>
                <a:headEnd type="stealth" w="sm" len="lg"/>
                <a:tailEnd type="stealth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58C017A-32ED-4060-A11A-DF8E485A83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36195" y="3487859"/>
                <a:ext cx="0" cy="205516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E943419-9F49-4C28-8D08-AB41857582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3036" y="3235427"/>
                <a:ext cx="0" cy="457948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049C66C-BFE7-4B02-B13F-027084F95C71}"/>
                  </a:ext>
                </a:extLst>
              </p:cNvPr>
              <p:cNvSpPr txBox="1"/>
              <p:nvPr/>
            </p:nvSpPr>
            <p:spPr>
              <a:xfrm>
                <a:off x="3095325" y="3839381"/>
                <a:ext cx="18085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ADC bin width =</a:t>
                </a:r>
                <a:r>
                  <a:rPr lang="en-US" sz="1600" i="1" dirty="0"/>
                  <a:t>f</a:t>
                </a:r>
                <a:r>
                  <a:rPr lang="en-US" sz="1600" dirty="0"/>
                  <a:t>(E)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831EAE4-BC1E-472A-AC40-471D013807CE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>
                <a:off x="2468374" y="2078904"/>
                <a:ext cx="74378" cy="117344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44A90BC-0D49-43E0-8EDD-5A6F45F2A8A0}"/>
                  </a:ext>
                </a:extLst>
              </p:cNvPr>
              <p:cNvCxnSpPr>
                <a:cxnSpLocks/>
                <a:stCxn id="15" idx="7"/>
              </p:cNvCxnSpPr>
              <p:nvPr/>
            </p:nvCxnSpPr>
            <p:spPr>
              <a:xfrm>
                <a:off x="2633581" y="2010473"/>
                <a:ext cx="817056" cy="60949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D14A070-9336-4948-977C-1F42275761FC}"/>
                </a:ext>
              </a:extLst>
            </p:cNvPr>
            <p:cNvCxnSpPr>
              <a:cxnSpLocks/>
            </p:cNvCxnSpPr>
            <p:nvPr/>
          </p:nvCxnSpPr>
          <p:spPr>
            <a:xfrm>
              <a:off x="769903" y="3239851"/>
              <a:ext cx="166982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EBB16FB-3D37-4182-8CDD-C707C87D2865}"/>
                </a:ext>
              </a:extLst>
            </p:cNvPr>
            <p:cNvSpPr txBox="1"/>
            <p:nvPr/>
          </p:nvSpPr>
          <p:spPr>
            <a:xfrm>
              <a:off x="2415153" y="3331858"/>
              <a:ext cx="16662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1410 keV/0.5 keV</a:t>
              </a:r>
              <a:br>
                <a:rPr lang="en-US" sz="1600" dirty="0"/>
              </a:br>
              <a:r>
                <a:rPr lang="en-US" sz="1600" dirty="0"/>
                <a:t>=2820 </a:t>
              </a:r>
              <a:r>
                <a:rPr lang="en-US" sz="1600" dirty="0" err="1"/>
                <a:t>ph</a:t>
              </a:r>
              <a:endParaRPr lang="en-US" sz="1600" dirty="0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3BAE97D1-A5DD-45DE-83FA-9AEA0E28DF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9724" y="3259284"/>
              <a:ext cx="0" cy="294937"/>
            </a:xfrm>
            <a:prstGeom prst="straightConnector1">
              <a:avLst/>
            </a:prstGeom>
            <a:ln>
              <a:solidFill>
                <a:srgbClr val="261D4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92FAC04-2E2E-4036-8A65-4C60C3B9670F}"/>
                </a:ext>
              </a:extLst>
            </p:cNvPr>
            <p:cNvSpPr txBox="1"/>
            <p:nvPr/>
          </p:nvSpPr>
          <p:spPr>
            <a:xfrm>
              <a:off x="679074" y="3025051"/>
              <a:ext cx="9215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bin=256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FB86DC8-8C54-4D60-A954-61F13CCF1A07}"/>
                </a:ext>
              </a:extLst>
            </p:cNvPr>
            <p:cNvSpPr txBox="1"/>
            <p:nvPr/>
          </p:nvSpPr>
          <p:spPr>
            <a:xfrm>
              <a:off x="736187" y="4878916"/>
              <a:ext cx="12611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3333FF"/>
                  </a:solidFill>
                </a:rPr>
                <a:t>gain=1 </a:t>
              </a:r>
              <a:r>
                <a:rPr lang="en-US" sz="1200" dirty="0" err="1">
                  <a:solidFill>
                    <a:srgbClr val="3333FF"/>
                  </a:solidFill>
                </a:rPr>
                <a:t>ph</a:t>
              </a:r>
              <a:r>
                <a:rPr lang="en-US" sz="1200" dirty="0">
                  <a:solidFill>
                    <a:srgbClr val="3333FF"/>
                  </a:solidFill>
                </a:rPr>
                <a:t>/ADU</a:t>
              </a:r>
            </a:p>
            <a:p>
              <a:r>
                <a:rPr lang="en-US" sz="1200" dirty="0">
                  <a:solidFill>
                    <a:srgbClr val="3333FF"/>
                  </a:solidFill>
                </a:rPr>
                <a:t>pix 10,400</a:t>
              </a:r>
            </a:p>
            <a:p>
              <a:r>
                <a:rPr lang="en-US" sz="1200" dirty="0">
                  <a:solidFill>
                    <a:srgbClr val="3333FF"/>
                  </a:solidFill>
                </a:rPr>
                <a:t>I</a:t>
              </a:r>
              <a:r>
                <a:rPr lang="en-US" sz="1200" baseline="-25000" dirty="0">
                  <a:solidFill>
                    <a:srgbClr val="3333FF"/>
                  </a:solidFill>
                </a:rPr>
                <a:t>D</a:t>
              </a:r>
              <a:r>
                <a:rPr lang="en-US" sz="1200" dirty="0">
                  <a:solidFill>
                    <a:srgbClr val="3333FF"/>
                  </a:solidFill>
                </a:rPr>
                <a:t>=100uA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877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688256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Conclusions and outlook</a:t>
            </a:r>
          </a:p>
          <a:p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AC9D4F-0271-4253-BBD3-DC02267549FA}"/>
              </a:ext>
            </a:extLst>
          </p:cNvPr>
          <p:cNvSpPr/>
          <p:nvPr/>
        </p:nvSpPr>
        <p:spPr>
          <a:xfrm>
            <a:off x="514580" y="1024706"/>
            <a:ext cx="11162839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combination of </a:t>
            </a:r>
            <a:r>
              <a:rPr lang="en-US" sz="2000" dirty="0">
                <a:solidFill>
                  <a:srgbClr val="3333FF"/>
                </a:solidFill>
              </a:rPr>
              <a:t>single-photon counting</a:t>
            </a:r>
            <a:r>
              <a:rPr lang="en-US" sz="2000" dirty="0"/>
              <a:t> &amp; </a:t>
            </a:r>
            <a:r>
              <a:rPr lang="en-US" sz="2000" dirty="0">
                <a:solidFill>
                  <a:srgbClr val="3333FF"/>
                </a:solidFill>
              </a:rPr>
              <a:t>high dynamic range </a:t>
            </a:r>
            <a:r>
              <a:rPr lang="en-US" sz="2000" dirty="0"/>
              <a:t>with limited </a:t>
            </a:r>
            <a:r>
              <a:rPr lang="en-US" sz="2000" dirty="0">
                <a:solidFill>
                  <a:srgbClr val="3333FF"/>
                </a:solidFill>
              </a:rPr>
              <a:t>ADC resolution </a:t>
            </a:r>
            <a:r>
              <a:rPr lang="en-US" sz="2000" dirty="0"/>
              <a:t>reflects in a significant</a:t>
            </a:r>
            <a:r>
              <a:rPr lang="en-US" sz="2000" dirty="0">
                <a:solidFill>
                  <a:srgbClr val="3333FF"/>
                </a:solidFill>
              </a:rPr>
              <a:t> challenge for calibration</a:t>
            </a:r>
            <a:r>
              <a:rPr lang="en-US" sz="2000" dirty="0"/>
              <a:t>, directly </a:t>
            </a:r>
            <a:r>
              <a:rPr lang="en-US" sz="2000" dirty="0">
                <a:solidFill>
                  <a:srgbClr val="3333FF"/>
                </a:solidFill>
              </a:rPr>
              <a:t>linked to the performance </a:t>
            </a:r>
            <a:r>
              <a:rPr lang="en-US" sz="2000" dirty="0"/>
              <a:t>of the DSSC detector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the experimental qualification of </a:t>
            </a:r>
            <a:r>
              <a:rPr lang="en-US" sz="2000" dirty="0">
                <a:solidFill>
                  <a:srgbClr val="3333FF"/>
                </a:solidFill>
              </a:rPr>
              <a:t>first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FF"/>
                </a:solidFill>
              </a:rPr>
              <a:t>DEPFET ladder </a:t>
            </a:r>
            <a:r>
              <a:rPr lang="en-US" sz="2000" dirty="0"/>
              <a:t>gave a </a:t>
            </a:r>
            <a:r>
              <a:rPr lang="en-US" sz="2000" dirty="0">
                <a:solidFill>
                  <a:srgbClr val="3333FF"/>
                </a:solidFill>
              </a:rPr>
              <a:t>very successful </a:t>
            </a:r>
            <a:r>
              <a:rPr lang="en-US" sz="2000" dirty="0"/>
              <a:t>feedback: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FF"/>
                </a:solidFill>
              </a:rPr>
              <a:t>noise level </a:t>
            </a:r>
            <a:r>
              <a:rPr lang="en-US" dirty="0"/>
              <a:t>of 10-20 el rms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FF"/>
                </a:solidFill>
              </a:rPr>
              <a:t>gain/noise accurate calibration </a:t>
            </a:r>
            <a:r>
              <a:rPr lang="en-US" dirty="0"/>
              <a:t>from </a:t>
            </a:r>
            <a:r>
              <a:rPr lang="en-US" dirty="0" err="1"/>
              <a:t>PulXar</a:t>
            </a:r>
            <a:r>
              <a:rPr lang="en-US" dirty="0"/>
              <a:t> spectra @ Cu Ka (8 keV), confirmed at SQS @ Al Ka (1.48 keV)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qualification technique of the </a:t>
            </a:r>
            <a:r>
              <a:rPr lang="en-US" sz="2000" dirty="0">
                <a:solidFill>
                  <a:srgbClr val="3333FF"/>
                </a:solidFill>
              </a:rPr>
              <a:t>NL response @ SQS </a:t>
            </a:r>
            <a:r>
              <a:rPr lang="en-US" sz="2000" dirty="0"/>
              <a:t>(XFEL beam on Al target) successful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fulfilled required </a:t>
            </a:r>
            <a:r>
              <a:rPr lang="en-US" dirty="0">
                <a:solidFill>
                  <a:srgbClr val="3333FF"/>
                </a:solidFill>
              </a:rPr>
              <a:t>intensity</a:t>
            </a:r>
            <a:r>
              <a:rPr lang="en-US" dirty="0"/>
              <a:t> (~3 MeV/pixel), quadrant-size </a:t>
            </a:r>
            <a:r>
              <a:rPr lang="en-US" dirty="0">
                <a:solidFill>
                  <a:srgbClr val="3333FF"/>
                </a:solidFill>
              </a:rPr>
              <a:t>field of illumination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FF"/>
                </a:solidFill>
              </a:rPr>
              <a:t>DEPFET response qualified </a:t>
            </a:r>
            <a:r>
              <a:rPr lang="en-US" dirty="0"/>
              <a:t>over the whole ladder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FF"/>
                </a:solidFill>
              </a:rPr>
              <a:t>beam intensity variations</a:t>
            </a:r>
            <a:r>
              <a:rPr lang="en-US" dirty="0"/>
              <a:t> observed (“blue week” not “user week”), XGM data and correction techniques under study to minimize impact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3333FF"/>
                </a:solidFill>
              </a:rPr>
              <a:t>dynamic range @ 0.5 keV photon energy</a:t>
            </a:r>
            <a:r>
              <a:rPr lang="en-US" sz="2000" dirty="0"/>
              <a:t>: DR~3000 </a:t>
            </a:r>
            <a:r>
              <a:rPr lang="en-US" sz="2000" dirty="0" err="1"/>
              <a:t>ph</a:t>
            </a:r>
            <a:r>
              <a:rPr lang="en-US" sz="2000" dirty="0"/>
              <a:t> @ 4.5 MHz or ~8000 </a:t>
            </a:r>
            <a:r>
              <a:rPr lang="en-US" sz="2000" dirty="0" err="1"/>
              <a:t>ph</a:t>
            </a:r>
            <a:r>
              <a:rPr lang="en-US" sz="2000" dirty="0"/>
              <a:t> at 2.25 </a:t>
            </a:r>
            <a:r>
              <a:rPr lang="en-US" sz="2000" dirty="0" err="1"/>
              <a:t>MHz.</a:t>
            </a:r>
            <a:r>
              <a:rPr lang="en-US" sz="2000" dirty="0"/>
              <a:t>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FF"/>
                </a:solidFill>
              </a:rPr>
              <a:t>so far so good, but a lot to do next...</a:t>
            </a:r>
            <a:r>
              <a:rPr lang="en-US" sz="2000" dirty="0"/>
              <a:t>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sensor response as a function of photon energy (&lt; 1 keV), correction for ADC DNL, optimization of the compression shape vs. DEPFET operating conditions, imaging properties, etc.</a:t>
            </a:r>
          </a:p>
        </p:txBody>
      </p:sp>
    </p:spTree>
    <p:extLst>
      <p:ext uri="{BB962C8B-B14F-4D97-AF65-F5344CB8AC3E}">
        <p14:creationId xmlns:p14="http://schemas.microsoft.com/office/powerpoint/2010/main" val="3093654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8AC9D4F-0271-4253-BBD3-DC02267549FA}"/>
              </a:ext>
            </a:extLst>
          </p:cNvPr>
          <p:cNvSpPr/>
          <p:nvPr/>
        </p:nvSpPr>
        <p:spPr>
          <a:xfrm>
            <a:off x="3400540" y="2967335"/>
            <a:ext cx="539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5400" dirty="0">
                <a:latin typeface="Apple Chancery" panose="03020702040506060504" pitchFamily="66" charset="0"/>
              </a:rPr>
              <a:t>spares</a:t>
            </a:r>
          </a:p>
        </p:txBody>
      </p:sp>
    </p:spTree>
    <p:extLst>
      <p:ext uri="{BB962C8B-B14F-4D97-AF65-F5344CB8AC3E}">
        <p14:creationId xmlns:p14="http://schemas.microsoft.com/office/powerpoint/2010/main" val="384742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9997B4BE-714B-4D35-9AE3-CE6E4DF40D2A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54" name="Rectangle 17">
              <a:extLst>
                <a:ext uri="{FF2B5EF4-FFF2-40B4-BE49-F238E27FC236}">
                  <a16:creationId xmlns:a16="http://schemas.microsoft.com/office/drawing/2014/main" id="{F83C2624-08CD-4107-88FD-0F237649D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5" name="Gruppieren 18">
              <a:extLst>
                <a:ext uri="{FF2B5EF4-FFF2-40B4-BE49-F238E27FC236}">
                  <a16:creationId xmlns:a16="http://schemas.microsoft.com/office/drawing/2014/main" id="{A1083614-D9FB-4326-B577-445CC20B7CAA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7" name="Rechteck 19">
                <a:extLst>
                  <a:ext uri="{FF2B5EF4-FFF2-40B4-BE49-F238E27FC236}">
                    <a16:creationId xmlns:a16="http://schemas.microsoft.com/office/drawing/2014/main" id="{6AF4A405-9668-44B7-9D0A-4B04F4101973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8" name="Picture 83" descr="logo-XFEL_rgb">
                <a:extLst>
                  <a:ext uri="{FF2B5EF4-FFF2-40B4-BE49-F238E27FC236}">
                    <a16:creationId xmlns:a16="http://schemas.microsoft.com/office/drawing/2014/main" id="{B5FC4407-9D03-48E6-AE95-5BE000B465C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6" name="Picture 55" descr="logo_5.tif">
              <a:extLst>
                <a:ext uri="{FF2B5EF4-FFF2-40B4-BE49-F238E27FC236}">
                  <a16:creationId xmlns:a16="http://schemas.microsoft.com/office/drawing/2014/main" id="{62BA9E8C-B2AE-4399-9FFE-D6B610AD8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41FA86A-B294-4938-B867-56F7FCD3BB13}"/>
              </a:ext>
            </a:extLst>
          </p:cNvPr>
          <p:cNvSpPr/>
          <p:nvPr/>
        </p:nvSpPr>
        <p:spPr>
          <a:xfrm>
            <a:off x="1123521" y="145647"/>
            <a:ext cx="10018968" cy="688256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Imaging properties at 1.48 keV (Al Ka photons @ SQS) - preliminary</a:t>
            </a:r>
          </a:p>
          <a:p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FCA1DD-2764-486C-B977-0B6E5EE83AE1}"/>
              </a:ext>
            </a:extLst>
          </p:cNvPr>
          <p:cNvGrpSpPr/>
          <p:nvPr/>
        </p:nvGrpSpPr>
        <p:grpSpPr>
          <a:xfrm>
            <a:off x="2397951" y="938925"/>
            <a:ext cx="2214643" cy="1590146"/>
            <a:chOff x="61679" y="2497719"/>
            <a:chExt cx="2214643" cy="1590146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EA5AF4A5-A6D4-4141-9035-B5A257670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203" t="26850" r="73469" b="28565"/>
            <a:stretch/>
          </p:blipFill>
          <p:spPr>
            <a:xfrm>
              <a:off x="843033" y="2552980"/>
              <a:ext cx="919156" cy="1270654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D73C778-E913-4D21-8ECD-B73212776B7B}"/>
                </a:ext>
              </a:extLst>
            </p:cNvPr>
            <p:cNvSpPr txBox="1"/>
            <p:nvPr/>
          </p:nvSpPr>
          <p:spPr>
            <a:xfrm>
              <a:off x="61680" y="2590945"/>
              <a:ext cx="845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dirty="0" err="1"/>
                <a:t>Slit</a:t>
              </a:r>
              <a:r>
                <a:rPr lang="it-IT" sz="900" dirty="0"/>
                <a:t>  0.36 mm</a:t>
              </a:r>
            </a:p>
            <a:p>
              <a:r>
                <a:rPr lang="it-IT" sz="900" dirty="0"/>
                <a:t>Gap  0.65 mm</a:t>
              </a:r>
              <a:endParaRPr lang="en-GB" sz="9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EA87226-8206-48A1-8D3E-B79D05E68C51}"/>
                </a:ext>
              </a:extLst>
            </p:cNvPr>
            <p:cNvSpPr txBox="1"/>
            <p:nvPr/>
          </p:nvSpPr>
          <p:spPr>
            <a:xfrm>
              <a:off x="61680" y="3154740"/>
              <a:ext cx="845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dirty="0" err="1"/>
                <a:t>Slit</a:t>
              </a:r>
              <a:r>
                <a:rPr lang="it-IT" sz="900" dirty="0"/>
                <a:t>  0.60 mm</a:t>
              </a:r>
            </a:p>
            <a:p>
              <a:r>
                <a:rPr lang="it-IT" sz="900" dirty="0"/>
                <a:t>Gap  0.90 mm</a:t>
              </a:r>
              <a:endParaRPr lang="en-GB" sz="900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B393FBD-B813-4010-80E9-B366332C62A8}"/>
                </a:ext>
              </a:extLst>
            </p:cNvPr>
            <p:cNvSpPr txBox="1"/>
            <p:nvPr/>
          </p:nvSpPr>
          <p:spPr>
            <a:xfrm>
              <a:off x="61679" y="3718533"/>
              <a:ext cx="958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dirty="0" err="1"/>
                <a:t>Slit</a:t>
              </a:r>
              <a:r>
                <a:rPr lang="it-IT" sz="900" dirty="0"/>
                <a:t>  0.85 mm</a:t>
              </a:r>
            </a:p>
            <a:p>
              <a:r>
                <a:rPr lang="it-IT" sz="900" dirty="0"/>
                <a:t>Gap  1.16 mm</a:t>
              </a:r>
              <a:endParaRPr lang="en-GB" sz="900" dirty="0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217B0C7-3EC5-49A6-ADC0-A40405B23207}"/>
                </a:ext>
              </a:extLst>
            </p:cNvPr>
            <p:cNvSpPr txBox="1"/>
            <p:nvPr/>
          </p:nvSpPr>
          <p:spPr>
            <a:xfrm>
              <a:off x="1610848" y="2497719"/>
              <a:ext cx="54053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2.5 mm</a:t>
              </a:r>
              <a:endParaRPr lang="en-GB" sz="900" dirty="0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BD4F22A-448F-40B4-A125-BA37D4E15D91}"/>
                </a:ext>
              </a:extLst>
            </p:cNvPr>
            <p:cNvSpPr txBox="1"/>
            <p:nvPr/>
          </p:nvSpPr>
          <p:spPr>
            <a:xfrm>
              <a:off x="1610848" y="2699079"/>
              <a:ext cx="4539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2 mm</a:t>
              </a:r>
              <a:endParaRPr lang="en-GB" sz="900" dirty="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CFFB5A7-A15D-4550-9E3E-B3C98D3783BF}"/>
                </a:ext>
              </a:extLst>
            </p:cNvPr>
            <p:cNvSpPr txBox="1"/>
            <p:nvPr/>
          </p:nvSpPr>
          <p:spPr>
            <a:xfrm>
              <a:off x="1616556" y="2875366"/>
              <a:ext cx="54053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1.1 mm</a:t>
              </a:r>
              <a:endParaRPr lang="en-GB" sz="900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B4EC0BE-FC35-4712-9D06-1FF5ADD2A586}"/>
                </a:ext>
              </a:extLst>
            </p:cNvPr>
            <p:cNvSpPr txBox="1"/>
            <p:nvPr/>
          </p:nvSpPr>
          <p:spPr>
            <a:xfrm>
              <a:off x="1619304" y="3029799"/>
              <a:ext cx="4828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1. mm</a:t>
              </a:r>
              <a:endParaRPr lang="en-GB" sz="900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4A4594E-66BE-4661-B139-3AB4C63C1CCC}"/>
                </a:ext>
              </a:extLst>
            </p:cNvPr>
            <p:cNvSpPr txBox="1"/>
            <p:nvPr/>
          </p:nvSpPr>
          <p:spPr>
            <a:xfrm>
              <a:off x="1619304" y="3167089"/>
              <a:ext cx="6559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0.750 mm</a:t>
              </a:r>
              <a:endParaRPr lang="en-GB" sz="900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EDB26AF7-9945-4C87-B5A0-8F92F8EA8495}"/>
                </a:ext>
              </a:extLst>
            </p:cNvPr>
            <p:cNvSpPr txBox="1"/>
            <p:nvPr/>
          </p:nvSpPr>
          <p:spPr>
            <a:xfrm>
              <a:off x="1620373" y="3305905"/>
              <a:ext cx="6559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/>
                <a:t>0.373 mm</a:t>
              </a:r>
              <a:endParaRPr lang="en-GB" sz="900" dirty="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9319603-09B0-4F77-B3F7-9A9BC8259D57}"/>
              </a:ext>
            </a:extLst>
          </p:cNvPr>
          <p:cNvGrpSpPr/>
          <p:nvPr/>
        </p:nvGrpSpPr>
        <p:grpSpPr>
          <a:xfrm>
            <a:off x="410214" y="2861050"/>
            <a:ext cx="3398883" cy="2622920"/>
            <a:chOff x="3370398" y="3363731"/>
            <a:chExt cx="4531844" cy="3497226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896DD472-DBF4-4E89-AFBD-2E19F40F2B27}"/>
                </a:ext>
              </a:extLst>
            </p:cNvPr>
            <p:cNvGrpSpPr/>
            <p:nvPr/>
          </p:nvGrpSpPr>
          <p:grpSpPr>
            <a:xfrm>
              <a:off x="3370398" y="3363731"/>
              <a:ext cx="4531844" cy="3497226"/>
              <a:chOff x="3946056" y="2923395"/>
              <a:chExt cx="4214606" cy="3252414"/>
            </a:xfrm>
          </p:grpSpPr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F9340AE7-D97E-424A-ADE7-7C3301D239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46056" y="3014854"/>
                <a:ext cx="4214606" cy="3160955"/>
              </a:xfrm>
              <a:prstGeom prst="rect">
                <a:avLst/>
              </a:prstGeom>
            </p:spPr>
          </p:pic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E5C13875-D14C-42A7-85AF-C2F86DDBE4AB}"/>
                  </a:ext>
                </a:extLst>
              </p:cNvPr>
              <p:cNvGrpSpPr/>
              <p:nvPr/>
            </p:nvGrpSpPr>
            <p:grpSpPr>
              <a:xfrm>
                <a:off x="4410391" y="2923395"/>
                <a:ext cx="3313388" cy="2766325"/>
                <a:chOff x="3876140" y="3069301"/>
                <a:chExt cx="3313388" cy="2766325"/>
              </a:xfrm>
            </p:grpSpPr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C9C50476-6CD0-402D-B7F3-519551C98CD7}"/>
                    </a:ext>
                  </a:extLst>
                </p:cNvPr>
                <p:cNvSpPr txBox="1"/>
                <p:nvPr/>
              </p:nvSpPr>
              <p:spPr>
                <a:xfrm>
                  <a:off x="3876140" y="3069301"/>
                  <a:ext cx="1469322" cy="3243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100" dirty="0"/>
                    <a:t>Pix 37449 (73,73)</a:t>
                  </a:r>
                  <a:endParaRPr lang="en-GB" sz="1100" dirty="0"/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358363E4-94A3-4892-87E5-302839E35852}"/>
                    </a:ext>
                  </a:extLst>
                </p:cNvPr>
                <p:cNvSpPr txBox="1"/>
                <p:nvPr/>
              </p:nvSpPr>
              <p:spPr>
                <a:xfrm>
                  <a:off x="3984156" y="5034177"/>
                  <a:ext cx="1193541" cy="8014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solidFill>
                        <a:srgbClr val="0000FF"/>
                      </a:solidFill>
                    </a:rPr>
                    <a:t>Run161</a:t>
                  </a:r>
                </a:p>
                <a:p>
                  <a:r>
                    <a:rPr lang="it-IT" sz="1200" dirty="0">
                      <a:solidFill>
                        <a:srgbClr val="0000FF"/>
                      </a:solidFill>
                    </a:rPr>
                    <a:t>(~31 keV/pxl)</a:t>
                  </a:r>
                  <a:endParaRPr lang="en-GB" sz="12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1D2E3E19-3DF5-48AD-A975-E5E5B3294FCF}"/>
                    </a:ext>
                  </a:extLst>
                </p:cNvPr>
                <p:cNvSpPr txBox="1"/>
                <p:nvPr/>
              </p:nvSpPr>
              <p:spPr>
                <a:xfrm>
                  <a:off x="4570788" y="3887206"/>
                  <a:ext cx="1233022" cy="5724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200" dirty="0">
                      <a:solidFill>
                        <a:srgbClr val="0000FF"/>
                      </a:solidFill>
                    </a:rPr>
                    <a:t>Run167</a:t>
                  </a:r>
                </a:p>
                <a:p>
                  <a:r>
                    <a:rPr lang="it-IT" sz="1200" dirty="0">
                      <a:solidFill>
                        <a:srgbClr val="0000FF"/>
                      </a:solidFill>
                    </a:rPr>
                    <a:t>(~2 MeV/pxl)</a:t>
                  </a:r>
                </a:p>
              </p:txBody>
            </p:sp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EFFF1F34-67B5-4A33-AF92-F35093ADB255}"/>
                    </a:ext>
                  </a:extLst>
                </p:cNvPr>
                <p:cNvSpPr txBox="1"/>
                <p:nvPr/>
              </p:nvSpPr>
              <p:spPr>
                <a:xfrm>
                  <a:off x="5811402" y="3697034"/>
                  <a:ext cx="1378126" cy="5724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it-IT" sz="1200" dirty="0">
                      <a:solidFill>
                        <a:srgbClr val="0000FF"/>
                      </a:solidFill>
                    </a:rPr>
                    <a:t>Run175</a:t>
                  </a:r>
                </a:p>
                <a:p>
                  <a:pPr algn="r"/>
                  <a:r>
                    <a:rPr lang="it-IT" sz="1200" dirty="0">
                      <a:solidFill>
                        <a:srgbClr val="0000FF"/>
                      </a:solidFill>
                    </a:rPr>
                    <a:t>(~5.4 MeV/pxl)</a:t>
                  </a:r>
                  <a:endParaRPr lang="en-GB" sz="1200" dirty="0">
                    <a:solidFill>
                      <a:srgbClr val="0000FF"/>
                    </a:solidFill>
                  </a:endParaRPr>
                </a:p>
              </p:txBody>
            </p:sp>
          </p:grp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562EF7FC-91A3-426C-B612-58D6EF26F9BF}"/>
                </a:ext>
              </a:extLst>
            </p:cNvPr>
            <p:cNvSpPr/>
            <p:nvPr/>
          </p:nvSpPr>
          <p:spPr>
            <a:xfrm>
              <a:off x="5400323" y="5687207"/>
              <a:ext cx="2026624" cy="5745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100" dirty="0"/>
                <a:t>gain Cfcf3</a:t>
              </a:r>
            </a:p>
            <a:p>
              <a:r>
                <a:rPr lang="it-IT" sz="1100" dirty="0"/>
                <a:t>~46 ph/pxl @gasTx=1%</a:t>
              </a:r>
              <a:endParaRPr lang="en-GB" sz="1100" dirty="0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B8D9D28-47C2-41BE-9C65-C71830FC1332}"/>
              </a:ext>
            </a:extLst>
          </p:cNvPr>
          <p:cNvGrpSpPr/>
          <p:nvPr/>
        </p:nvGrpSpPr>
        <p:grpSpPr>
          <a:xfrm>
            <a:off x="21340" y="1031833"/>
            <a:ext cx="2234494" cy="1490403"/>
            <a:chOff x="290530" y="868537"/>
            <a:chExt cx="2234494" cy="1490403"/>
          </a:xfrm>
        </p:grpSpPr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1993657E-5B31-4BC4-8640-87EB6A2DE8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784" t="23333" r="15490" b="22381"/>
            <a:stretch/>
          </p:blipFill>
          <p:spPr>
            <a:xfrm>
              <a:off x="380365" y="868537"/>
              <a:ext cx="2144659" cy="1175438"/>
            </a:xfrm>
            <a:prstGeom prst="rect">
              <a:avLst/>
            </a:prstGeom>
          </p:spPr>
        </p:pic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3201F28-DAAF-43D2-BE00-1F4922F9D4A3}"/>
                </a:ext>
              </a:extLst>
            </p:cNvPr>
            <p:cNvSpPr txBox="1"/>
            <p:nvPr/>
          </p:nvSpPr>
          <p:spPr>
            <a:xfrm>
              <a:off x="290530" y="2081941"/>
              <a:ext cx="13156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Steel, 0.5 mm</a:t>
              </a:r>
              <a:endParaRPr lang="en-GB" sz="1200" dirty="0"/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1E916074-BF01-49D0-AD09-7BD437FB84CA}"/>
              </a:ext>
            </a:extLst>
          </p:cNvPr>
          <p:cNvSpPr txBox="1"/>
          <p:nvPr/>
        </p:nvSpPr>
        <p:spPr>
          <a:xfrm>
            <a:off x="425784" y="6080181"/>
            <a:ext cx="8375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0000FF"/>
                </a:solidFill>
              </a:rPr>
              <a:t>image details well resolved for all intensities up to 5.4 MeV (colormap rescaled)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rgbClr val="0000FF"/>
                </a:solidFill>
              </a:rPr>
              <a:t>work in progress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76991987-3811-42CE-9A83-D7A3FD57B0A1}"/>
              </a:ext>
            </a:extLst>
          </p:cNvPr>
          <p:cNvSpPr txBox="1"/>
          <p:nvPr/>
        </p:nvSpPr>
        <p:spPr>
          <a:xfrm>
            <a:off x="7702648" y="1160147"/>
            <a:ext cx="1450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 indent="-72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FF"/>
                </a:solidFill>
              </a:rPr>
              <a:t>average of 25 cols</a:t>
            </a:r>
          </a:p>
          <a:p>
            <a:pPr marL="72000" indent="-7200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FF"/>
                </a:solidFill>
              </a:rPr>
              <a:t>erf fit: </a:t>
            </a:r>
            <a:r>
              <a:rPr lang="en-GB" sz="1200" dirty="0">
                <a:solidFill>
                  <a:srgbClr val="0000FF"/>
                </a:solidFill>
                <a:latin typeface="Symbol" panose="05050102010706020507" pitchFamily="18" charset="2"/>
              </a:rPr>
              <a:t>s</a:t>
            </a:r>
            <a:r>
              <a:rPr lang="en-GB" sz="1200" dirty="0">
                <a:solidFill>
                  <a:srgbClr val="0000FF"/>
                </a:solidFill>
              </a:rPr>
              <a:t>=0.31 </a:t>
            </a:r>
            <a:r>
              <a:rPr lang="en-GB" sz="1200" dirty="0" err="1">
                <a:solidFill>
                  <a:srgbClr val="0000FF"/>
                </a:solidFill>
              </a:rPr>
              <a:t>pix</a:t>
            </a:r>
            <a:endParaRPr lang="en-GB" sz="1200" dirty="0">
              <a:solidFill>
                <a:srgbClr val="0000FF"/>
              </a:solidFill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56A8640-CFEF-4C9E-ADC3-BFA6D2A53D60}"/>
              </a:ext>
            </a:extLst>
          </p:cNvPr>
          <p:cNvGrpSpPr/>
          <p:nvPr/>
        </p:nvGrpSpPr>
        <p:grpSpPr>
          <a:xfrm>
            <a:off x="5192369" y="776628"/>
            <a:ext cx="2562236" cy="1392315"/>
            <a:chOff x="7133881" y="3991277"/>
            <a:chExt cx="3416313" cy="1856419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ACBE1A0A-567A-4907-A08A-11C749B4BD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376" t="4609" r="7839" b="159"/>
            <a:stretch/>
          </p:blipFill>
          <p:spPr>
            <a:xfrm>
              <a:off x="7133881" y="3991277"/>
              <a:ext cx="3383473" cy="1856419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865E4152-34D1-4030-BD00-674335643091}"/>
                </a:ext>
              </a:extLst>
            </p:cNvPr>
            <p:cNvSpPr/>
            <p:nvPr/>
          </p:nvSpPr>
          <p:spPr>
            <a:xfrm>
              <a:off x="8085418" y="4009032"/>
              <a:ext cx="2464776" cy="3282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1000" dirty="0">
                  <a:solidFill>
                    <a:prstClr val="black"/>
                  </a:solidFill>
                </a:rPr>
                <a:t>Run 160 gasTx 0.1% (~7keV/pix)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17566C2-D160-4038-8B34-64E45A882272}"/>
              </a:ext>
            </a:extLst>
          </p:cNvPr>
          <p:cNvGrpSpPr/>
          <p:nvPr/>
        </p:nvGrpSpPr>
        <p:grpSpPr>
          <a:xfrm>
            <a:off x="4692226" y="2157303"/>
            <a:ext cx="3960001" cy="3838864"/>
            <a:chOff x="5072824" y="1124662"/>
            <a:chExt cx="3960001" cy="3838864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885F2DAC-0429-4A25-AB3F-F26F5415DAB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72824" y="1124662"/>
              <a:ext cx="3960000" cy="1274889"/>
              <a:chOff x="7779803" y="2596899"/>
              <a:chExt cx="4612163" cy="1484847"/>
            </a:xfrm>
          </p:grpSpPr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13299CBC-8D85-47B0-8337-B082112AEB52}"/>
                  </a:ext>
                </a:extLst>
              </p:cNvPr>
              <p:cNvSpPr txBox="1"/>
              <p:nvPr/>
            </p:nvSpPr>
            <p:spPr>
              <a:xfrm>
                <a:off x="8766689" y="2596899"/>
                <a:ext cx="2497128" cy="3226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dirty="0"/>
                  <a:t>Run161, E~31 keV/pixel</a:t>
                </a:r>
                <a:endParaRPr lang="en-GB" sz="1200" b="1" dirty="0"/>
              </a:p>
            </p:txBody>
          </p:sp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69D58287-2D0A-435A-B80D-ED116A5199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5815" t="22660" r="9142" b="20697"/>
              <a:stretch/>
            </p:blipFill>
            <p:spPr>
              <a:xfrm>
                <a:off x="7779803" y="2844336"/>
                <a:ext cx="4612163" cy="1237410"/>
              </a:xfrm>
              <a:prstGeom prst="rect">
                <a:avLst/>
              </a:prstGeom>
            </p:spPr>
          </p:pic>
        </p:grp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C5A29CE-42AB-405F-B09B-CD2D4C112553}"/>
                </a:ext>
              </a:extLst>
            </p:cNvPr>
            <p:cNvSpPr/>
            <p:nvPr/>
          </p:nvSpPr>
          <p:spPr>
            <a:xfrm>
              <a:off x="5457168" y="1307371"/>
              <a:ext cx="49124" cy="92359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80BB79FD-3A21-4340-86EB-74F1C4CBA17A}"/>
                </a:ext>
              </a:extLst>
            </p:cNvPr>
            <p:cNvGrpSpPr/>
            <p:nvPr/>
          </p:nvGrpSpPr>
          <p:grpSpPr>
            <a:xfrm>
              <a:off x="5072825" y="2421000"/>
              <a:ext cx="3960000" cy="1245228"/>
              <a:chOff x="5072825" y="2421000"/>
              <a:chExt cx="3960000" cy="1245228"/>
            </a:xfrm>
          </p:grpSpPr>
          <p:pic>
            <p:nvPicPr>
              <p:cNvPr id="132" name="Picture 131">
                <a:extLst>
                  <a:ext uri="{FF2B5EF4-FFF2-40B4-BE49-F238E27FC236}">
                    <a16:creationId xmlns:a16="http://schemas.microsoft.com/office/drawing/2014/main" id="{048B3360-2513-42FB-9D97-4D0773B014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7468" t="24254" r="7483" b="21164"/>
              <a:stretch/>
            </p:blipFill>
            <p:spPr>
              <a:xfrm>
                <a:off x="5072825" y="2642423"/>
                <a:ext cx="3960000" cy="1023805"/>
              </a:xfrm>
              <a:prstGeom prst="rect">
                <a:avLst/>
              </a:prstGeom>
            </p:spPr>
          </p:pic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403D0FFD-DC50-48AE-BD4A-EF5255F226D4}"/>
                  </a:ext>
                </a:extLst>
              </p:cNvPr>
              <p:cNvSpPr txBox="1"/>
              <p:nvPr/>
            </p:nvSpPr>
            <p:spPr>
              <a:xfrm>
                <a:off x="5920164" y="2421000"/>
                <a:ext cx="21440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dirty="0"/>
                  <a:t>Run167, E~2 MeV/pixel</a:t>
                </a:r>
                <a:endParaRPr lang="en-GB" sz="1200" b="1" dirty="0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D2FD4328-22B1-4E8B-AE76-8B7142096CCB}"/>
                </a:ext>
              </a:extLst>
            </p:cNvPr>
            <p:cNvGrpSpPr/>
            <p:nvPr/>
          </p:nvGrpSpPr>
          <p:grpSpPr>
            <a:xfrm>
              <a:off x="5072825" y="3741454"/>
              <a:ext cx="3960000" cy="1222072"/>
              <a:chOff x="5072825" y="3741454"/>
              <a:chExt cx="3960000" cy="1222072"/>
            </a:xfrm>
          </p:grpSpPr>
          <p:pic>
            <p:nvPicPr>
              <p:cNvPr id="130" name="Picture 129">
                <a:extLst>
                  <a:ext uri="{FF2B5EF4-FFF2-40B4-BE49-F238E27FC236}">
                    <a16:creationId xmlns:a16="http://schemas.microsoft.com/office/drawing/2014/main" id="{AE8A5E8C-68EC-4EF3-9906-2EF562947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72825" y="3961303"/>
                <a:ext cx="3960000" cy="1002223"/>
              </a:xfrm>
              <a:prstGeom prst="rect">
                <a:avLst/>
              </a:prstGeom>
            </p:spPr>
          </p:pic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B086DADC-F485-4334-BFE5-C7503F3F72FE}"/>
                  </a:ext>
                </a:extLst>
              </p:cNvPr>
              <p:cNvSpPr txBox="1"/>
              <p:nvPr/>
            </p:nvSpPr>
            <p:spPr>
              <a:xfrm>
                <a:off x="5920164" y="3741454"/>
                <a:ext cx="21440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dirty="0"/>
                  <a:t>Run175, E~5.4 MeV/pixel</a:t>
                </a:r>
                <a:endParaRPr lang="en-GB" sz="1200" b="1" dirty="0"/>
              </a:p>
            </p:txBody>
          </p:sp>
        </p:grpSp>
      </p:grp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55B7D67-F9F3-4AA7-BCA0-F8375463F79C}"/>
              </a:ext>
            </a:extLst>
          </p:cNvPr>
          <p:cNvSpPr/>
          <p:nvPr/>
        </p:nvSpPr>
        <p:spPr>
          <a:xfrm>
            <a:off x="5105400" y="1819275"/>
            <a:ext cx="148166" cy="416571"/>
          </a:xfrm>
          <a:custGeom>
            <a:avLst/>
            <a:gdLst>
              <a:gd name="connsiteX0" fmla="*/ 190500 w 190500"/>
              <a:gd name="connsiteY0" fmla="*/ 0 h 314325"/>
              <a:gd name="connsiteX1" fmla="*/ 47625 w 190500"/>
              <a:gd name="connsiteY1" fmla="*/ 76200 h 314325"/>
              <a:gd name="connsiteX2" fmla="*/ 0 w 190500"/>
              <a:gd name="connsiteY2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500" h="314325">
                <a:moveTo>
                  <a:pt x="190500" y="0"/>
                </a:moveTo>
                <a:cubicBezTo>
                  <a:pt x="134937" y="11906"/>
                  <a:pt x="79375" y="23813"/>
                  <a:pt x="47625" y="76200"/>
                </a:cubicBezTo>
                <a:cubicBezTo>
                  <a:pt x="15875" y="128587"/>
                  <a:pt x="7937" y="221456"/>
                  <a:pt x="0" y="314325"/>
                </a:cubicBezTo>
              </a:path>
            </a:pathLst>
          </a:custGeom>
          <a:noFill/>
          <a:ln w="127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4C92E787-2363-4290-8327-DEF736BFFDB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724" y="3135048"/>
            <a:ext cx="2814888" cy="3368103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E1AEA952-22B7-4D17-8F17-4BABE65DEF3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3053" y="913054"/>
            <a:ext cx="2978947" cy="207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2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CD24676-ADBC-4B4F-8D25-3F77DD8A53BB}"/>
              </a:ext>
            </a:extLst>
          </p:cNvPr>
          <p:cNvGrpSpPr/>
          <p:nvPr/>
        </p:nvGrpSpPr>
        <p:grpSpPr>
          <a:xfrm>
            <a:off x="6522091" y="870904"/>
            <a:ext cx="5676020" cy="5566239"/>
            <a:chOff x="108642" y="1013988"/>
            <a:chExt cx="5676020" cy="5566239"/>
          </a:xfrm>
        </p:grpSpPr>
        <p:pic>
          <p:nvPicPr>
            <p:cNvPr id="15" name="Grafik 1" descr="16Modul_iso_new2.jpg">
              <a:extLst>
                <a:ext uri="{FF2B5EF4-FFF2-40B4-BE49-F238E27FC236}">
                  <a16:creationId xmlns:a16="http://schemas.microsoft.com/office/drawing/2014/main" id="{B18BB926-AE58-426D-8A83-8CF6C53D2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174" t="1659" r="23550" b="7075"/>
            <a:stretch>
              <a:fillRect/>
            </a:stretch>
          </p:blipFill>
          <p:spPr>
            <a:xfrm>
              <a:off x="719550" y="1013988"/>
              <a:ext cx="4420815" cy="5078994"/>
            </a:xfrm>
            <a:prstGeom prst="rect">
              <a:avLst/>
            </a:prstGeom>
          </p:spPr>
        </p:pic>
        <p:sp>
          <p:nvSpPr>
            <p:cNvPr id="16" name="Text Box 42">
              <a:extLst>
                <a:ext uri="{FF2B5EF4-FFF2-40B4-BE49-F238E27FC236}">
                  <a16:creationId xmlns:a16="http://schemas.microsoft.com/office/drawing/2014/main" id="{233CD283-E121-49CE-BF67-BC6A91489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40668" y="2313962"/>
              <a:ext cx="1925960" cy="896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TopUp"/>
              <a:lightRig rig="threePt" dir="t"/>
            </a:scene3d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2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Module Box</a:t>
              </a:r>
            </a:p>
          </p:txBody>
        </p:sp>
        <p:sp>
          <p:nvSpPr>
            <p:cNvPr id="17" name="Text Box 42">
              <a:extLst>
                <a:ext uri="{FF2B5EF4-FFF2-40B4-BE49-F238E27FC236}">
                  <a16:creationId xmlns:a16="http://schemas.microsoft.com/office/drawing/2014/main" id="{3F797CB7-151A-4A7A-9C43-3102DA6DE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56783" y="3296243"/>
              <a:ext cx="2367067" cy="35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RightUp"/>
              <a:lightRig rig="threePt" dir="t"/>
            </a:scene3d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 &lt; 4.5 W</a:t>
              </a:r>
            </a:p>
          </p:txBody>
        </p:sp>
        <p:sp>
          <p:nvSpPr>
            <p:cNvPr id="18" name="Text Box 42">
              <a:extLst>
                <a:ext uri="{FF2B5EF4-FFF2-40B4-BE49-F238E27FC236}">
                  <a16:creationId xmlns:a16="http://schemas.microsoft.com/office/drawing/2014/main" id="{6179E0B9-E1EE-43CA-AAA6-CDCD558FEC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109" y="2624888"/>
              <a:ext cx="2442175" cy="609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TopUp"/>
              <a:lightRig rig="threePt" dir="t"/>
            </a:scene3d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Board Cooling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P &lt; 27 W</a:t>
              </a:r>
            </a:p>
          </p:txBody>
        </p:sp>
        <p:sp>
          <p:nvSpPr>
            <p:cNvPr id="19" name="Text Box 42">
              <a:extLst>
                <a:ext uri="{FF2B5EF4-FFF2-40B4-BE49-F238E27FC236}">
                  <a16:creationId xmlns:a16="http://schemas.microsoft.com/office/drawing/2014/main" id="{3F7294B5-C143-42CF-BC3F-9E363ABDC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0892" y="3021474"/>
              <a:ext cx="2367067" cy="358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RightUp"/>
              <a:lightRig rig="threePt" dir="t"/>
            </a:scene3d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Chip Cooling</a:t>
              </a:r>
            </a:p>
          </p:txBody>
        </p:sp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0B197341-40CE-47D6-A24E-2CB5A261F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8F"/>
                </a:clrFrom>
                <a:clrTo>
                  <a:srgbClr val="00008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2674" y="2727338"/>
              <a:ext cx="2982020" cy="290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LeftDown"/>
              <a:lightRig rig="threePt" dir="t"/>
            </a:scene3d>
          </p:spPr>
        </p:pic>
        <p:cxnSp>
          <p:nvCxnSpPr>
            <p:cNvPr id="21" name="Gerade Verbindung mit Pfeil 22">
              <a:extLst>
                <a:ext uri="{FF2B5EF4-FFF2-40B4-BE49-F238E27FC236}">
                  <a16:creationId xmlns:a16="http://schemas.microsoft.com/office/drawing/2014/main" id="{92C0F95E-ADA6-4974-90E5-2A2AE0D4F455}"/>
                </a:ext>
              </a:extLst>
            </p:cNvPr>
            <p:cNvCxnSpPr/>
            <p:nvPr/>
          </p:nvCxnSpPr>
          <p:spPr bwMode="auto">
            <a:xfrm flipV="1">
              <a:off x="679010" y="4159219"/>
              <a:ext cx="1258885" cy="68438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57DCFB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Text Box 42">
              <a:extLst>
                <a:ext uri="{FF2B5EF4-FFF2-40B4-BE49-F238E27FC236}">
                  <a16:creationId xmlns:a16="http://schemas.microsoft.com/office/drawing/2014/main" id="{80DAC880-3B52-465E-8F7F-130548B771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9775" y="3237275"/>
              <a:ext cx="1377382" cy="442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LeftDown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Ladder</a:t>
              </a:r>
            </a:p>
          </p:txBody>
        </p:sp>
        <p:sp>
          <p:nvSpPr>
            <p:cNvPr id="23" name="Text Box 42">
              <a:extLst>
                <a:ext uri="{FF2B5EF4-FFF2-40B4-BE49-F238E27FC236}">
                  <a16:creationId xmlns:a16="http://schemas.microsoft.com/office/drawing/2014/main" id="{55EF6389-B352-4FA7-9E9F-088AADB7A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52373" y="3713269"/>
              <a:ext cx="1377382" cy="322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LeftDown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256x128</a:t>
              </a:r>
            </a:p>
          </p:txBody>
        </p:sp>
        <p:sp>
          <p:nvSpPr>
            <p:cNvPr id="24" name="Line 12">
              <a:extLst>
                <a:ext uri="{FF2B5EF4-FFF2-40B4-BE49-F238E27FC236}">
                  <a16:creationId xmlns:a16="http://schemas.microsoft.com/office/drawing/2014/main" id="{752D9934-A4F7-4D47-8D8C-FC0A7F9232E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2187111" y="2748424"/>
              <a:ext cx="573094" cy="10460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5" name="Line 12">
              <a:extLst>
                <a:ext uri="{FF2B5EF4-FFF2-40B4-BE49-F238E27FC236}">
                  <a16:creationId xmlns:a16="http://schemas.microsoft.com/office/drawing/2014/main" id="{F4EB6540-3AE1-4F1A-9F5D-B30ACD027E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2194656" y="3063786"/>
              <a:ext cx="573094" cy="10460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6" name="Line 14">
              <a:extLst>
                <a:ext uri="{FF2B5EF4-FFF2-40B4-BE49-F238E27FC236}">
                  <a16:creationId xmlns:a16="http://schemas.microsoft.com/office/drawing/2014/main" id="{CB3CCCD8-EAD9-4BD0-8BCA-F5A0D1532D3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2833740" y="3714934"/>
              <a:ext cx="30273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7" name="Line 14">
              <a:extLst>
                <a:ext uri="{FF2B5EF4-FFF2-40B4-BE49-F238E27FC236}">
                  <a16:creationId xmlns:a16="http://schemas.microsoft.com/office/drawing/2014/main" id="{B88ACB54-1FE6-495B-AED4-9BE9513FBBF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810697" y="3153620"/>
              <a:ext cx="30273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8" name="Line 24">
              <a:extLst>
                <a:ext uri="{FF2B5EF4-FFF2-40B4-BE49-F238E27FC236}">
                  <a16:creationId xmlns:a16="http://schemas.microsoft.com/office/drawing/2014/main" id="{DBDBD3C5-51F3-42B9-83BD-CA12E21A0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58553" y="2946730"/>
              <a:ext cx="1092465" cy="59317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9" name="Line 23">
              <a:extLst>
                <a:ext uri="{FF2B5EF4-FFF2-40B4-BE49-F238E27FC236}">
                  <a16:creationId xmlns:a16="http://schemas.microsoft.com/office/drawing/2014/main" id="{1916C6D6-DCBD-42BB-90C7-75EA15F39E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37441" y="2934161"/>
              <a:ext cx="4122" cy="10946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0" name="Line 23">
              <a:extLst>
                <a:ext uri="{FF2B5EF4-FFF2-40B4-BE49-F238E27FC236}">
                  <a16:creationId xmlns:a16="http://schemas.microsoft.com/office/drawing/2014/main" id="{49754FB2-D203-4E14-BCDD-AF0A8A9D54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3858" y="3539905"/>
              <a:ext cx="0" cy="123127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1" name="Line 24">
              <a:extLst>
                <a:ext uri="{FF2B5EF4-FFF2-40B4-BE49-F238E27FC236}">
                  <a16:creationId xmlns:a16="http://schemas.microsoft.com/office/drawing/2014/main" id="{76D33904-40F0-4993-9FB7-92DA6DD405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27977" y="4218915"/>
              <a:ext cx="1003425" cy="54170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2" name="Text Box 42">
              <a:extLst>
                <a:ext uri="{FF2B5EF4-FFF2-40B4-BE49-F238E27FC236}">
                  <a16:creationId xmlns:a16="http://schemas.microsoft.com/office/drawing/2014/main" id="{F8C2E2F0-33C5-4620-B0D1-32F049EE16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8266" y="4081514"/>
              <a:ext cx="137738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isometricLeftDown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00"/>
                  </a:solidFill>
                  <a:latin typeface="Arial" pitchFamily="34" charset="0"/>
                  <a:cs typeface="Arial" pitchFamily="34" charset="0"/>
                </a:rPr>
                <a:t>Quadrant</a:t>
              </a:r>
            </a:p>
          </p:txBody>
        </p:sp>
        <p:sp>
          <p:nvSpPr>
            <p:cNvPr id="33" name="Text Box 6">
              <a:extLst>
                <a:ext uri="{FF2B5EF4-FFF2-40B4-BE49-F238E27FC236}">
                  <a16:creationId xmlns:a16="http://schemas.microsoft.com/office/drawing/2014/main" id="{EE3F0651-FA57-4784-98DE-64625BFAB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977002">
              <a:off x="4517839" y="1892279"/>
              <a:ext cx="8719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Power</a:t>
              </a:r>
            </a:p>
          </p:txBody>
        </p:sp>
        <p:sp>
          <p:nvSpPr>
            <p:cNvPr id="34" name="Line 31">
              <a:extLst>
                <a:ext uri="{FF2B5EF4-FFF2-40B4-BE49-F238E27FC236}">
                  <a16:creationId xmlns:a16="http://schemas.microsoft.com/office/drawing/2014/main" id="{582B89A7-B126-4C59-93BA-CE85F4999F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61767" y="2129568"/>
              <a:ext cx="337328" cy="17097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5" name="Text Box 32">
              <a:extLst>
                <a:ext uri="{FF2B5EF4-FFF2-40B4-BE49-F238E27FC236}">
                  <a16:creationId xmlns:a16="http://schemas.microsoft.com/office/drawing/2014/main" id="{F21FC79E-2A9C-424D-AA0A-5B1124231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832047">
              <a:off x="4881735" y="3336839"/>
              <a:ext cx="90292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Signals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&amp; Clocks</a:t>
              </a:r>
            </a:p>
          </p:txBody>
        </p:sp>
        <p:sp>
          <p:nvSpPr>
            <p:cNvPr id="36" name="Line 33">
              <a:extLst>
                <a:ext uri="{FF2B5EF4-FFF2-40B4-BE49-F238E27FC236}">
                  <a16:creationId xmlns:a16="http://schemas.microsoft.com/office/drawing/2014/main" id="{A445AAF3-5B45-4F56-94C8-FF9C9346D7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70760" y="3786918"/>
              <a:ext cx="354824" cy="1961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7" name="Text Box 16">
              <a:extLst>
                <a:ext uri="{FF2B5EF4-FFF2-40B4-BE49-F238E27FC236}">
                  <a16:creationId xmlns:a16="http://schemas.microsoft.com/office/drawing/2014/main" id="{2DAA5730-8448-465E-9AE4-968286B3DA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663" y="5331510"/>
              <a:ext cx="11756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x-y Gap</a:t>
              </a:r>
            </a:p>
          </p:txBody>
        </p:sp>
        <p:sp>
          <p:nvSpPr>
            <p:cNvPr id="38" name="Line 15">
              <a:extLst>
                <a:ext uri="{FF2B5EF4-FFF2-40B4-BE49-F238E27FC236}">
                  <a16:creationId xmlns:a16="http://schemas.microsoft.com/office/drawing/2014/main" id="{7FC6BB4E-6014-41DE-91FC-DD689CDF72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67897" y="4237021"/>
              <a:ext cx="733331" cy="10683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9" name="Text Box 9">
              <a:extLst>
                <a:ext uri="{FF2B5EF4-FFF2-40B4-BE49-F238E27FC236}">
                  <a16:creationId xmlns:a16="http://schemas.microsoft.com/office/drawing/2014/main" id="{A17DE776-9AA5-4026-9D30-E4E8F7077D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524" y="6272450"/>
              <a:ext cx="21545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128 x 256 Pixel Sensor</a:t>
              </a:r>
            </a:p>
          </p:txBody>
        </p:sp>
        <p:sp>
          <p:nvSpPr>
            <p:cNvPr id="40" name="Line 7">
              <a:extLst>
                <a:ext uri="{FF2B5EF4-FFF2-40B4-BE49-F238E27FC236}">
                  <a16:creationId xmlns:a16="http://schemas.microsoft.com/office/drawing/2014/main" id="{B380FACD-1009-4819-844F-A60E966CC4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39630" y="5395865"/>
              <a:ext cx="496165" cy="8660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0000"/>
                </a:solidFill>
                <a:latin typeface="Verdana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59F089A-FC8D-4F15-AE82-4780F07D219A}"/>
                </a:ext>
              </a:extLst>
            </p:cNvPr>
            <p:cNvCxnSpPr/>
            <p:nvPr/>
          </p:nvCxnSpPr>
          <p:spPr>
            <a:xfrm rot="16200000" flipH="1">
              <a:off x="-559253" y="3492577"/>
              <a:ext cx="2342918" cy="11246"/>
            </a:xfrm>
            <a:prstGeom prst="straightConnector1">
              <a:avLst/>
            </a:prstGeom>
            <a:ln w="19050">
              <a:headEnd type="stealth" w="lg" len="lg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 Box 90">
              <a:extLst>
                <a:ext uri="{FF2B5EF4-FFF2-40B4-BE49-F238E27FC236}">
                  <a16:creationId xmlns:a16="http://schemas.microsoft.com/office/drawing/2014/main" id="{0B18C5D8-C01B-4C95-9FF5-5AF62B3EA1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313543" y="3315661"/>
              <a:ext cx="1523174" cy="27699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2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21 cm (1024 pixels)</a:t>
              </a:r>
              <a:endPara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Explosion 1 41">
              <a:extLst>
                <a:ext uri="{FF2B5EF4-FFF2-40B4-BE49-F238E27FC236}">
                  <a16:creationId xmlns:a16="http://schemas.microsoft.com/office/drawing/2014/main" id="{B372F539-4C4C-41BA-9419-EC97F039B689}"/>
                </a:ext>
              </a:extLst>
            </p:cNvPr>
            <p:cNvSpPr/>
            <p:nvPr/>
          </p:nvSpPr>
          <p:spPr bwMode="auto">
            <a:xfrm>
              <a:off x="108642" y="4698748"/>
              <a:ext cx="624690" cy="579422"/>
            </a:xfrm>
            <a:prstGeom prst="irregularSeal1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20D0AB0-3910-4E88-A867-AB0CD57049BD}"/>
                </a:ext>
              </a:extLst>
            </p:cNvPr>
            <p:cNvSpPr txBox="1"/>
            <p:nvPr/>
          </p:nvSpPr>
          <p:spPr>
            <a:xfrm rot="19847989">
              <a:off x="751172" y="4084177"/>
              <a:ext cx="114964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 err="1">
                  <a:solidFill>
                    <a:srgbClr val="FFFFFF"/>
                  </a:solidFill>
                  <a:latin typeface="Verdana"/>
                </a:rPr>
                <a:t>unscattered</a:t>
              </a:r>
              <a:r>
                <a:rPr lang="en-US" sz="1100" dirty="0">
                  <a:solidFill>
                    <a:srgbClr val="FFFFFF"/>
                  </a:solidFill>
                  <a:latin typeface="Verdana"/>
                </a:rPr>
                <a:t> beam</a:t>
              </a:r>
            </a:p>
          </p:txBody>
        </p:sp>
      </p:grpSp>
      <p:pic>
        <p:nvPicPr>
          <p:cNvPr id="7" name="Picture 30" descr="pnsensor_logo_bluegreen">
            <a:extLst>
              <a:ext uri="{FF2B5EF4-FFF2-40B4-BE49-F238E27FC236}">
                <a16:creationId xmlns:a16="http://schemas.microsoft.com/office/drawing/2014/main" id="{AF1E561A-BCFD-4537-BB10-8946A63DA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6751" y="1683093"/>
            <a:ext cx="843592" cy="20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9">
            <a:extLst>
              <a:ext uri="{FF2B5EF4-FFF2-40B4-BE49-F238E27FC236}">
                <a16:creationId xmlns:a16="http://schemas.microsoft.com/office/drawing/2014/main" id="{D96C57E6-B3BB-4047-A86B-C212AEC3D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02890"/>
              </p:ext>
            </p:extLst>
          </p:nvPr>
        </p:nvGraphicFramePr>
        <p:xfrm>
          <a:off x="4488173" y="1549295"/>
          <a:ext cx="505098" cy="487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Document" r:id="rId6" imgW="882726" imgH="935226" progId="Word.Document.8">
                  <p:embed/>
                </p:oleObj>
              </mc:Choice>
              <mc:Fallback>
                <p:oleObj name="Document" r:id="rId6" imgW="882726" imgH="935226" progId="Word.Document.8">
                  <p:embed/>
                  <p:pic>
                    <p:nvPicPr>
                      <p:cNvPr id="8" name="Object 9">
                        <a:extLst>
                          <a:ext uri="{FF2B5EF4-FFF2-40B4-BE49-F238E27FC236}">
                            <a16:creationId xmlns:a16="http://schemas.microsoft.com/office/drawing/2014/main" id="{D96C57E6-B3BB-4047-A86B-C212AEC3DD9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8173" y="1549295"/>
                        <a:ext cx="505098" cy="4877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5" descr="desy">
            <a:extLst>
              <a:ext uri="{FF2B5EF4-FFF2-40B4-BE49-F238E27FC236}">
                <a16:creationId xmlns:a16="http://schemas.microsoft.com/office/drawing/2014/main" id="{EFC4F0C5-E187-4BD4-B99E-497F0B374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74603" y="2480911"/>
            <a:ext cx="457142" cy="4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logoinfn4">
            <a:extLst>
              <a:ext uri="{FF2B5EF4-FFF2-40B4-BE49-F238E27FC236}">
                <a16:creationId xmlns:a16="http://schemas.microsoft.com/office/drawing/2014/main" id="{56059746-BD1C-4C6A-BAF4-47091AE08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32831" y="2510429"/>
            <a:ext cx="481703" cy="32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Logo_Heidelberg_Siegel_klein_SCREEN.jpg">
            <a:extLst>
              <a:ext uri="{FF2B5EF4-FFF2-40B4-BE49-F238E27FC236}">
                <a16:creationId xmlns:a16="http://schemas.microsoft.com/office/drawing/2014/main" id="{828C8054-EC1E-4B7D-A2BB-C9E1DF654FEC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83869" y="1537853"/>
            <a:ext cx="505471" cy="46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bergamo">
            <a:extLst>
              <a:ext uri="{FF2B5EF4-FFF2-40B4-BE49-F238E27FC236}">
                <a16:creationId xmlns:a16="http://schemas.microsoft.com/office/drawing/2014/main" id="{9D9D3EA5-F04B-483B-88F1-8819DC1AA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64824" y="2432668"/>
            <a:ext cx="528447" cy="48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B190340D-C94F-4F13-A2CD-D28CEA897833}"/>
              </a:ext>
            </a:extLst>
          </p:cNvPr>
          <p:cNvSpPr txBox="1">
            <a:spLocks/>
          </p:cNvSpPr>
          <p:nvPr/>
        </p:nvSpPr>
        <p:spPr bwMode="auto">
          <a:xfrm>
            <a:off x="461331" y="1198347"/>
            <a:ext cx="3695034" cy="327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F9900"/>
              </a:buClr>
              <a:buFont typeface="Arial Black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Main features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/>
              <a:t>based on </a:t>
            </a:r>
            <a:r>
              <a:rPr lang="en-US" sz="1600" b="1" kern="0" dirty="0"/>
              <a:t>non-linear DEPFET</a:t>
            </a:r>
            <a:r>
              <a:rPr lang="en-US" sz="1600" kern="0" dirty="0"/>
              <a:t> sensors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/>
              <a:t>200 µm hex pixel (1024 x 1024)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3333FF"/>
                </a:solidFill>
              </a:rPr>
              <a:t>photon energy 0.5-6 keV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3333FF"/>
                </a:solidFill>
              </a:rPr>
              <a:t>single-photon sensitivity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3333FF"/>
                </a:solidFill>
              </a:rPr>
              <a:t>dynamic range 10,000 </a:t>
            </a:r>
            <a:r>
              <a:rPr lang="en-US" sz="1600" b="1" kern="0" dirty="0" err="1">
                <a:solidFill>
                  <a:srgbClr val="3333FF"/>
                </a:solidFill>
              </a:rPr>
              <a:t>ph</a:t>
            </a:r>
            <a:endParaRPr lang="en-US" sz="1600" b="1" kern="0" dirty="0">
              <a:solidFill>
                <a:srgbClr val="3333FF"/>
              </a:solidFill>
            </a:endParaRP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3333FF"/>
                </a:solidFill>
              </a:rPr>
              <a:t>frame rate 0.9 – 4.5 MHz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/>
              <a:t>digitization/storage during bunch train</a:t>
            </a:r>
          </a:p>
          <a:p>
            <a:pPr marL="69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/>
              <a:t>~800 stored frames/</a:t>
            </a:r>
            <a:r>
              <a:rPr lang="en-US" sz="1600" kern="0" dirty="0" err="1"/>
              <a:t>macrobunch</a:t>
            </a:r>
            <a:endParaRPr lang="en-US" sz="1600" kern="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DA81993-1C32-4256-8386-B0F88EC8F649}"/>
              </a:ext>
            </a:extLst>
          </p:cNvPr>
          <p:cNvSpPr/>
          <p:nvPr/>
        </p:nvSpPr>
        <p:spPr>
          <a:xfrm>
            <a:off x="9582427" y="6010567"/>
            <a:ext cx="2345375" cy="6155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177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b="1" dirty="0">
                <a:solidFill>
                  <a:srgbClr val="000000"/>
                </a:solidFill>
                <a:latin typeface="Verdana"/>
              </a:rPr>
              <a:t>Power cycling</a:t>
            </a:r>
          </a:p>
          <a:p>
            <a:pPr marL="266700" indent="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000" dirty="0">
                <a:solidFill>
                  <a:srgbClr val="000000"/>
                </a:solidFill>
                <a:latin typeface="Verdana"/>
              </a:rPr>
              <a:t>11 kW peak power</a:t>
            </a:r>
          </a:p>
          <a:p>
            <a:pPr marL="266700" indent="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000" dirty="0">
                <a:solidFill>
                  <a:srgbClr val="000000"/>
                </a:solidFill>
                <a:latin typeface="Verdana"/>
              </a:rPr>
              <a:t>240 W average power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997B4BE-714B-4D35-9AE3-CE6E4DF40D2A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54" name="Rectangle 17">
              <a:extLst>
                <a:ext uri="{FF2B5EF4-FFF2-40B4-BE49-F238E27FC236}">
                  <a16:creationId xmlns:a16="http://schemas.microsoft.com/office/drawing/2014/main" id="{F83C2624-08CD-4107-88FD-0F237649D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5" name="Gruppieren 18">
              <a:extLst>
                <a:ext uri="{FF2B5EF4-FFF2-40B4-BE49-F238E27FC236}">
                  <a16:creationId xmlns:a16="http://schemas.microsoft.com/office/drawing/2014/main" id="{A1083614-D9FB-4326-B577-445CC20B7CAA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7" name="Rechteck 19">
                <a:extLst>
                  <a:ext uri="{FF2B5EF4-FFF2-40B4-BE49-F238E27FC236}">
                    <a16:creationId xmlns:a16="http://schemas.microsoft.com/office/drawing/2014/main" id="{6AF4A405-9668-44B7-9D0A-4B04F4101973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8" name="Picture 83" descr="logo-XFEL_rgb">
                <a:extLst>
                  <a:ext uri="{FF2B5EF4-FFF2-40B4-BE49-F238E27FC236}">
                    <a16:creationId xmlns:a16="http://schemas.microsoft.com/office/drawing/2014/main" id="{B5FC4407-9D03-48E6-AE95-5BE000B465C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6" name="Picture 55" descr="logo_5.tif">
              <a:extLst>
                <a:ext uri="{FF2B5EF4-FFF2-40B4-BE49-F238E27FC236}">
                  <a16:creationId xmlns:a16="http://schemas.microsoft.com/office/drawing/2014/main" id="{62BA9E8C-B2AE-4399-9FFE-D6B610AD8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41FA86A-B294-4938-B867-56F7FCD3BB13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DEPFET Sensor with Signal Compression (DSSC)  1 </a:t>
            </a:r>
            <a:r>
              <a:rPr lang="en-US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Mpix</a:t>
            </a:r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camera</a:t>
            </a: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3FD94565-2B84-4A37-9791-AA3DD9D61C8F}"/>
              </a:ext>
            </a:extLst>
          </p:cNvPr>
          <p:cNvSpPr txBox="1">
            <a:spLocks/>
          </p:cNvSpPr>
          <p:nvPr/>
        </p:nvSpPr>
        <p:spPr bwMode="auto">
          <a:xfrm>
            <a:off x="285844" y="4633362"/>
            <a:ext cx="5901084" cy="1746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F9900"/>
              </a:buClr>
              <a:buFont typeface="Arial Black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41338" lvl="0" indent="-541338" eaLnBrk="1" hangingPunct="1">
              <a:spcAft>
                <a:spcPts val="600"/>
              </a:spcAft>
              <a:buClrTx/>
              <a:buNone/>
              <a:tabLst>
                <a:tab pos="269875" algn="l"/>
                <a:tab pos="541338" algn="l"/>
              </a:tabLst>
              <a:defRPr/>
            </a:pPr>
            <a:r>
              <a:rPr lang="en-US" dirty="0">
                <a:solidFill>
                  <a:srgbClr val="3333FF"/>
                </a:solidFill>
                <a:sym typeface="Wingdings 3"/>
              </a:rPr>
              <a:t>	</a:t>
            </a:r>
            <a:r>
              <a:rPr lang="en-US" kern="0" dirty="0">
                <a:solidFill>
                  <a:srgbClr val="3333FF"/>
                </a:solidFill>
              </a:rPr>
              <a:t>accurate calibration of multiple DSSC properties is requested (gain, offset, QE, charge-sharing, </a:t>
            </a:r>
            <a:r>
              <a:rPr lang="en-US" kern="0" dirty="0" err="1">
                <a:solidFill>
                  <a:srgbClr val="3333FF"/>
                </a:solidFill>
              </a:rPr>
              <a:t>etc</a:t>
            </a:r>
            <a:r>
              <a:rPr lang="en-US" kern="0" dirty="0">
                <a:solidFill>
                  <a:srgbClr val="3333FF"/>
                </a:solidFill>
              </a:rPr>
              <a:t>) </a:t>
            </a:r>
          </a:p>
          <a:p>
            <a:pPr marL="541338" lvl="0" indent="-541338" eaLnBrk="1" hangingPunct="1">
              <a:spcAft>
                <a:spcPts val="600"/>
              </a:spcAft>
              <a:buClrTx/>
              <a:buNone/>
              <a:tabLst>
                <a:tab pos="269875" algn="l"/>
                <a:tab pos="541338" algn="l"/>
              </a:tabLst>
              <a:defRPr/>
            </a:pPr>
            <a:r>
              <a:rPr lang="en-US" dirty="0">
                <a:solidFill>
                  <a:srgbClr val="3333FF"/>
                </a:solidFill>
                <a:sym typeface="Wingdings 3"/>
              </a:rPr>
              <a:t>	</a:t>
            </a:r>
            <a:r>
              <a:rPr lang="en-US" kern="0" dirty="0">
                <a:solidFill>
                  <a:srgbClr val="3333FF"/>
                </a:solidFill>
                <a:sym typeface="Wingdings 3"/>
              </a:rPr>
              <a:t>of </a:t>
            </a:r>
            <a:r>
              <a:rPr lang="en-US" kern="0" dirty="0">
                <a:solidFill>
                  <a:srgbClr val="3333FF"/>
                </a:solidFill>
              </a:rPr>
              <a:t>particular importance is the qualification of the NL system response over the full dynamic range</a:t>
            </a:r>
          </a:p>
        </p:txBody>
      </p:sp>
      <p:grpSp>
        <p:nvGrpSpPr>
          <p:cNvPr id="61" name="Gruppieren 18">
            <a:extLst>
              <a:ext uri="{FF2B5EF4-FFF2-40B4-BE49-F238E27FC236}">
                <a16:creationId xmlns:a16="http://schemas.microsoft.com/office/drawing/2014/main" id="{68FFAC01-0E77-4FC6-8FBF-23B9952FE5B5}"/>
              </a:ext>
            </a:extLst>
          </p:cNvPr>
          <p:cNvGrpSpPr/>
          <p:nvPr/>
        </p:nvGrpSpPr>
        <p:grpSpPr>
          <a:xfrm>
            <a:off x="4488173" y="3355115"/>
            <a:ext cx="531127" cy="521358"/>
            <a:chOff x="8337237" y="-2621"/>
            <a:chExt cx="784800" cy="831294"/>
          </a:xfrm>
        </p:grpSpPr>
        <p:sp>
          <p:nvSpPr>
            <p:cNvPr id="62" name="Rechteck 19">
              <a:extLst>
                <a:ext uri="{FF2B5EF4-FFF2-40B4-BE49-F238E27FC236}">
                  <a16:creationId xmlns:a16="http://schemas.microsoft.com/office/drawing/2014/main" id="{DC297A37-7B7D-4B7B-AFDB-42255188B330}"/>
                </a:ext>
              </a:extLst>
            </p:cNvPr>
            <p:cNvSpPr/>
            <p:nvPr userDrawn="1"/>
          </p:nvSpPr>
          <p:spPr bwMode="auto">
            <a:xfrm>
              <a:off x="8337237" y="-2621"/>
              <a:ext cx="784800" cy="78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de-DE" sz="140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pic>
          <p:nvPicPr>
            <p:cNvPr id="63" name="Picture 83" descr="logo-XFEL_rgb">
              <a:extLst>
                <a:ext uri="{FF2B5EF4-FFF2-40B4-BE49-F238E27FC236}">
                  <a16:creationId xmlns:a16="http://schemas.microsoft.com/office/drawing/2014/main" id="{F4A3C974-AF82-4FC4-A1DE-5443D299AE3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348626" y="66650"/>
              <a:ext cx="762023" cy="762023"/>
            </a:xfrm>
            <a:prstGeom prst="rect">
              <a:avLst/>
            </a:prstGeom>
            <a:noFill/>
          </p:spPr>
        </p:pic>
      </p:grpSp>
      <p:pic>
        <p:nvPicPr>
          <p:cNvPr id="64" name="Picture 26" descr="mpe_logo">
            <a:extLst>
              <a:ext uri="{FF2B5EF4-FFF2-40B4-BE49-F238E27FC236}">
                <a16:creationId xmlns:a16="http://schemas.microsoft.com/office/drawing/2014/main" id="{AADBD280-CAED-40FB-A7D5-66078C431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30402" y="3291490"/>
            <a:ext cx="601337" cy="52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08ABE881-20F0-4B13-9835-EDFFC168B2A4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282"/>
          <a:stretch/>
        </p:blipFill>
        <p:spPr>
          <a:xfrm>
            <a:off x="5245022" y="3337342"/>
            <a:ext cx="619406" cy="51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3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44" descr="dsscDepfetPrinciple111007.jpg">
            <a:extLst>
              <a:ext uri="{FF2B5EF4-FFF2-40B4-BE49-F238E27FC236}">
                <a16:creationId xmlns:a16="http://schemas.microsoft.com/office/drawing/2014/main" id="{EF44A544-13E8-4A2B-8BF5-2807E1986FA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6594" y="1175027"/>
            <a:ext cx="3152821" cy="2279598"/>
          </a:xfrm>
          <a:prstGeom prst="rect">
            <a:avLst/>
          </a:prstGeom>
        </p:spPr>
      </p:pic>
      <p:sp>
        <p:nvSpPr>
          <p:cNvPr id="3" name="Textfeld 5">
            <a:extLst>
              <a:ext uri="{FF2B5EF4-FFF2-40B4-BE49-F238E27FC236}">
                <a16:creationId xmlns:a16="http://schemas.microsoft.com/office/drawing/2014/main" id="{F264AE57-8CF8-4451-962D-5B85D84D021A}"/>
              </a:ext>
            </a:extLst>
          </p:cNvPr>
          <p:cNvSpPr txBox="1"/>
          <p:nvPr/>
        </p:nvSpPr>
        <p:spPr>
          <a:xfrm>
            <a:off x="239827" y="1247614"/>
            <a:ext cx="4010056" cy="271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DSSC adaptation of the DEPFET concept: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541338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69875" algn="l"/>
                <a:tab pos="541338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	internal gate extends under the source</a:t>
            </a:r>
          </a:p>
          <a:p>
            <a:pPr marL="541338" lvl="0" indent="-541338" fontAlgn="base">
              <a:lnSpc>
                <a:spcPts val="1600"/>
              </a:lnSpc>
              <a:spcBef>
                <a:spcPct val="0"/>
              </a:spcBef>
              <a:spcAft>
                <a:spcPts val="1200"/>
              </a:spcAft>
              <a:tabLst>
                <a:tab pos="269875" algn="l"/>
                <a:tab pos="541338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	at high </a:t>
            </a:r>
            <a:r>
              <a:rPr lang="en-US" sz="1600" dirty="0">
                <a:solidFill>
                  <a:srgbClr val="000000"/>
                </a:solidFill>
                <a:sym typeface="Wingdings 3"/>
              </a:rPr>
              <a:t>le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vels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, </a:t>
            </a:r>
            <a:r>
              <a:rPr lang="en-US" sz="1600" dirty="0">
                <a:solidFill>
                  <a:srgbClr val="000000"/>
                </a:solidFill>
                <a:sym typeface="Wingdings 3"/>
              </a:rPr>
              <a:t>signal charges gradually spread under source</a:t>
            </a:r>
          </a:p>
          <a:p>
            <a:pPr marL="541338" marR="0" lvl="0" indent="-541338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69875" algn="l"/>
                <a:tab pos="541338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		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non-linear </a:t>
            </a:r>
            <a:r>
              <a:rPr kumimoji="0" lang="el-GR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Δ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I/</a:t>
            </a:r>
            <a:r>
              <a:rPr kumimoji="0" lang="en-US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Q</a:t>
            </a:r>
            <a:r>
              <a:rPr kumimoji="0" lang="en-US" sz="16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sig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curve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541338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>
                <a:tab pos="269875" algn="l"/>
                <a:tab pos="541338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Wingdings 3"/>
              </a:rPr>
              <a:t>	gain curve engineering by dose &amp;   geometry of implantations</a:t>
            </a:r>
          </a:p>
          <a:p>
            <a:pPr marL="541338" marR="0" lvl="0" indent="-541338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69875" algn="l"/>
                <a:tab pos="541338" algn="l"/>
              </a:tabLst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4" name="Grafik 40" descr="dsscDepfetCurve111007.jpg">
            <a:extLst>
              <a:ext uri="{FF2B5EF4-FFF2-40B4-BE49-F238E27FC236}">
                <a16:creationId xmlns:a16="http://schemas.microsoft.com/office/drawing/2014/main" id="{0999C2FC-0E67-4CD2-8D03-11DED8B776B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61849" y="1425395"/>
            <a:ext cx="2546384" cy="162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35EE57-CBB4-43AF-BFAF-5AB30DB869E8}"/>
              </a:ext>
            </a:extLst>
          </p:cNvPr>
          <p:cNvSpPr/>
          <p:nvPr/>
        </p:nvSpPr>
        <p:spPr>
          <a:xfrm>
            <a:off x="4754371" y="3555681"/>
            <a:ext cx="3468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CMOS-foundry DEPFET technology (</a:t>
            </a:r>
            <a:r>
              <a:rPr lang="en-US" sz="1200" i="1" dirty="0" err="1"/>
              <a:t>PNSensor</a:t>
            </a:r>
            <a:r>
              <a:rPr lang="en-US" sz="1200" i="1" dirty="0"/>
              <a:t> GmbH)</a:t>
            </a:r>
          </a:p>
          <a:p>
            <a:r>
              <a:rPr lang="en-US" sz="1200" i="1" dirty="0" err="1"/>
              <a:t>Aschauer</a:t>
            </a:r>
            <a:r>
              <a:rPr lang="en-US" sz="1200" i="1" dirty="0"/>
              <a:t>, et al. JINST (2017)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F965005-8D1C-4A2A-86DB-FD6002097F44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7" name="Rectangle 17">
              <a:extLst>
                <a:ext uri="{FF2B5EF4-FFF2-40B4-BE49-F238E27FC236}">
                  <a16:creationId xmlns:a16="http://schemas.microsoft.com/office/drawing/2014/main" id="{3264F2F7-E976-4672-9869-00E87F344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8" name="Gruppieren 18">
              <a:extLst>
                <a:ext uri="{FF2B5EF4-FFF2-40B4-BE49-F238E27FC236}">
                  <a16:creationId xmlns:a16="http://schemas.microsoft.com/office/drawing/2014/main" id="{BAF46FB0-8C5F-4E03-AAB1-0BD555C4AF25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9" name="Rechteck 19">
                <a:extLst>
                  <a:ext uri="{FF2B5EF4-FFF2-40B4-BE49-F238E27FC236}">
                    <a16:creationId xmlns:a16="http://schemas.microsoft.com/office/drawing/2014/main" id="{89840FD9-D0A9-4215-95F5-6E9DCD30D85E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10" name="Picture 83" descr="logo-XFEL_rgb">
                <a:extLst>
                  <a:ext uri="{FF2B5EF4-FFF2-40B4-BE49-F238E27FC236}">
                    <a16:creationId xmlns:a16="http://schemas.microsoft.com/office/drawing/2014/main" id="{1597A7F8-9226-4B7E-8B52-2FE509FDECA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11" name="Picture 10" descr="logo_5.tif">
              <a:extLst>
                <a:ext uri="{FF2B5EF4-FFF2-40B4-BE49-F238E27FC236}">
                  <a16:creationId xmlns:a16="http://schemas.microsoft.com/office/drawing/2014/main" id="{0B5A1D02-CAE2-4BFD-B16C-836D00DBA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A7E02FE-3467-4259-AA40-6A1906F8E9A4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Signal compression at sensor level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EA6828-33AC-4D95-AAF6-AC630E6A88FE}"/>
              </a:ext>
            </a:extLst>
          </p:cNvPr>
          <p:cNvSpPr/>
          <p:nvPr/>
        </p:nvSpPr>
        <p:spPr>
          <a:xfrm>
            <a:off x="8222507" y="3019260"/>
            <a:ext cx="362978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Low noise (low capacitance)</a:t>
            </a:r>
          </a:p>
          <a:p>
            <a:pPr marL="266700" indent="2667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Fast collection</a:t>
            </a:r>
          </a:p>
          <a:p>
            <a:pPr marL="266700" indent="266700" fontAlgn="auto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Signal compression</a:t>
            </a:r>
          </a:p>
          <a:p>
            <a:pPr marL="2667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(but internal gate not accessible from ASIC)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8E0000-7156-4FA3-85BD-0F2CE8643EC5}"/>
              </a:ext>
            </a:extLst>
          </p:cNvPr>
          <p:cNvGrpSpPr/>
          <p:nvPr/>
        </p:nvGrpSpPr>
        <p:grpSpPr>
          <a:xfrm>
            <a:off x="4006616" y="4565774"/>
            <a:ext cx="6901617" cy="1774003"/>
            <a:chOff x="1943626" y="4338883"/>
            <a:chExt cx="9233796" cy="237347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E41F573-AC2A-467D-97FB-F3888CADE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33622" y="4338883"/>
              <a:ext cx="2366169" cy="237347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EE8E54D-DC8C-4433-A069-69037B773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65293" y="5272576"/>
              <a:ext cx="555585" cy="506083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2679EE8-D94A-485F-8611-2052E3F1A4E1}"/>
                </a:ext>
              </a:extLst>
            </p:cNvPr>
            <p:cNvGrpSpPr/>
            <p:nvPr/>
          </p:nvGrpSpPr>
          <p:grpSpPr>
            <a:xfrm>
              <a:off x="1943626" y="4338883"/>
              <a:ext cx="2373564" cy="2373470"/>
              <a:chOff x="1438801" y="4338883"/>
              <a:chExt cx="2373564" cy="237347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FBBD5907-0186-48E4-901E-357960861C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38801" y="4338883"/>
                <a:ext cx="2373564" cy="2373470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F7301C3-959A-4F93-9868-7362BBA4F3D7}"/>
                  </a:ext>
                </a:extLst>
              </p:cNvPr>
              <p:cNvGrpSpPr/>
              <p:nvPr/>
            </p:nvGrpSpPr>
            <p:grpSpPr>
              <a:xfrm>
                <a:off x="2608087" y="5351939"/>
                <a:ext cx="1069783" cy="1009149"/>
                <a:chOff x="1862600" y="4824041"/>
                <a:chExt cx="1437537" cy="1356065"/>
              </a:xfrm>
            </p:grpSpPr>
            <p:sp>
              <p:nvSpPr>
                <p:cNvPr id="23" name="Hexagon 22">
                  <a:extLst>
                    <a:ext uri="{FF2B5EF4-FFF2-40B4-BE49-F238E27FC236}">
                      <a16:creationId xmlns:a16="http://schemas.microsoft.com/office/drawing/2014/main" id="{3648AF29-001D-42C7-AD57-751AA42FB2B8}"/>
                    </a:ext>
                  </a:extLst>
                </p:cNvPr>
                <p:cNvSpPr/>
                <p:nvPr/>
              </p:nvSpPr>
              <p:spPr>
                <a:xfrm rot="5400000">
                  <a:off x="1824535" y="4917564"/>
                  <a:ext cx="1356065" cy="1169020"/>
                </a:xfrm>
                <a:prstGeom prst="hexagon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7675C52-90C2-430E-BA22-1DD5CC0258C7}"/>
                    </a:ext>
                  </a:extLst>
                </p:cNvPr>
                <p:cNvSpPr txBox="1"/>
                <p:nvPr/>
              </p:nvSpPr>
              <p:spPr>
                <a:xfrm>
                  <a:off x="1862600" y="4928675"/>
                  <a:ext cx="1437537" cy="11620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err="1"/>
                    <a:t>DePFET</a:t>
                  </a:r>
                  <a:r>
                    <a:rPr lang="en-US" sz="1200" dirty="0"/>
                    <a:t>:</a:t>
                  </a:r>
                </a:p>
                <a:p>
                  <a:r>
                    <a:rPr lang="en-US" sz="1200" dirty="0"/>
                    <a:t>NL pixel response</a:t>
                  </a:r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D8A7D6B-4981-4547-9F2B-640F1D7DF2AF}"/>
                </a:ext>
              </a:extLst>
            </p:cNvPr>
            <p:cNvGrpSpPr/>
            <p:nvPr/>
          </p:nvGrpSpPr>
          <p:grpSpPr>
            <a:xfrm>
              <a:off x="6403959" y="5474111"/>
              <a:ext cx="1243315" cy="864737"/>
              <a:chOff x="14391" y="5483288"/>
              <a:chExt cx="1243315" cy="864737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87852AC0-D835-4FC4-906C-1DB162BB323C}"/>
                  </a:ext>
                </a:extLst>
              </p:cNvPr>
              <p:cNvSpPr/>
              <p:nvPr/>
            </p:nvSpPr>
            <p:spPr>
              <a:xfrm>
                <a:off x="52263" y="5522120"/>
                <a:ext cx="889326" cy="773904"/>
              </a:xfrm>
              <a:prstGeom prst="roundRect">
                <a:avLst/>
              </a:prstGeom>
              <a:solidFill>
                <a:srgbClr val="D0CE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EE98435-4401-4706-B5BA-68E2F4110A87}"/>
                  </a:ext>
                </a:extLst>
              </p:cNvPr>
              <p:cNvSpPr txBox="1"/>
              <p:nvPr/>
            </p:nvSpPr>
            <p:spPr>
              <a:xfrm>
                <a:off x="14391" y="5483288"/>
                <a:ext cx="1243315" cy="864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ASIC:</a:t>
                </a:r>
              </a:p>
              <a:p>
                <a:r>
                  <a:rPr lang="en-US" sz="1200" dirty="0"/>
                  <a:t>linear response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875C67-6744-427E-93CE-C55473F2B550}"/>
                </a:ext>
              </a:extLst>
            </p:cNvPr>
            <p:cNvGrpSpPr/>
            <p:nvPr/>
          </p:nvGrpSpPr>
          <p:grpSpPr>
            <a:xfrm>
              <a:off x="8803857" y="4408165"/>
              <a:ext cx="2373565" cy="2252425"/>
              <a:chOff x="9337257" y="4408165"/>
              <a:chExt cx="2373565" cy="225242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FD102143-E4A6-4D5E-8CDF-C0BFCFCAA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337257" y="4408165"/>
                <a:ext cx="2373565" cy="2252425"/>
              </a:xfrm>
              <a:prstGeom prst="rect">
                <a:avLst/>
              </a:prstGeom>
            </p:spPr>
          </p:pic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A4ABB55-BCFC-41F4-8B30-6250BC821CC1}"/>
                  </a:ext>
                </a:extLst>
              </p:cNvPr>
              <p:cNvGrpSpPr/>
              <p:nvPr/>
            </p:nvGrpSpPr>
            <p:grpSpPr>
              <a:xfrm>
                <a:off x="10399094" y="5466353"/>
                <a:ext cx="1192948" cy="864738"/>
                <a:chOff x="-318194" y="5518924"/>
                <a:chExt cx="1192948" cy="864738"/>
              </a:xfrm>
            </p:grpSpPr>
            <p:sp>
              <p:nvSpPr>
                <p:cNvPr id="28" name="Rectangle: Rounded Corners 27">
                  <a:extLst>
                    <a:ext uri="{FF2B5EF4-FFF2-40B4-BE49-F238E27FC236}">
                      <a16:creationId xmlns:a16="http://schemas.microsoft.com/office/drawing/2014/main" id="{9F3B1E87-9850-4F7B-9230-09D276D8F2A9}"/>
                    </a:ext>
                  </a:extLst>
                </p:cNvPr>
                <p:cNvSpPr/>
                <p:nvPr/>
              </p:nvSpPr>
              <p:spPr>
                <a:xfrm>
                  <a:off x="-256564" y="5522120"/>
                  <a:ext cx="889326" cy="773905"/>
                </a:xfrm>
                <a:prstGeom prst="roundRect">
                  <a:avLst/>
                </a:prstGeom>
                <a:solidFill>
                  <a:srgbClr val="D0CEC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BF4348D-F2ED-4E2C-A4F5-25D45F2D1978}"/>
                    </a:ext>
                  </a:extLst>
                </p:cNvPr>
                <p:cNvSpPr txBox="1"/>
                <p:nvPr/>
              </p:nvSpPr>
              <p:spPr>
                <a:xfrm>
                  <a:off x="-318194" y="5518924"/>
                  <a:ext cx="1192948" cy="8647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DSSC:</a:t>
                  </a:r>
                </a:p>
                <a:p>
                  <a:r>
                    <a:rPr lang="en-US" sz="1200" dirty="0"/>
                    <a:t>NL system response</a:t>
                  </a:r>
                </a:p>
              </p:txBody>
            </p:sp>
          </p:grpSp>
        </p:grp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FA615094-439B-4D4A-AB97-5BBECB0B55EE}"/>
                </a:ext>
              </a:extLst>
            </p:cNvPr>
            <p:cNvSpPr/>
            <p:nvPr/>
          </p:nvSpPr>
          <p:spPr>
            <a:xfrm>
              <a:off x="7690224" y="5338950"/>
              <a:ext cx="819150" cy="34402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3CF3B9F-5AD9-4E5B-A29A-7BC565B59522}"/>
              </a:ext>
            </a:extLst>
          </p:cNvPr>
          <p:cNvSpPr/>
          <p:nvPr/>
        </p:nvSpPr>
        <p:spPr>
          <a:xfrm>
            <a:off x="9749558" y="4491536"/>
            <a:ext cx="2139789" cy="50359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High dynamic range &amp; single photon sensitivity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B1B83B8-1ABA-4526-843C-7D2C0716B979}"/>
              </a:ext>
            </a:extLst>
          </p:cNvPr>
          <p:cNvCxnSpPr/>
          <p:nvPr/>
        </p:nvCxnSpPr>
        <p:spPr>
          <a:xfrm flipV="1">
            <a:off x="518407" y="3646891"/>
            <a:ext cx="481012" cy="862013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A3420CB-119A-45F5-A8B6-4F2CA7CFC9B9}"/>
              </a:ext>
            </a:extLst>
          </p:cNvPr>
          <p:cNvSpPr txBox="1"/>
          <p:nvPr/>
        </p:nvSpPr>
        <p:spPr>
          <a:xfrm rot="17917236">
            <a:off x="247881" y="3850577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136 µm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402DE70-CC77-45B5-A1EF-4E8BB2D993D6}"/>
              </a:ext>
            </a:extLst>
          </p:cNvPr>
          <p:cNvGrpSpPr/>
          <p:nvPr/>
        </p:nvGrpSpPr>
        <p:grpSpPr>
          <a:xfrm>
            <a:off x="446425" y="4508904"/>
            <a:ext cx="2808917" cy="1945545"/>
            <a:chOff x="-129649" y="3457334"/>
            <a:chExt cx="2808917" cy="1945545"/>
          </a:xfrm>
        </p:grpSpPr>
        <p:pic>
          <p:nvPicPr>
            <p:cNvPr id="33" name="Grafik 5">
              <a:extLst>
                <a:ext uri="{FF2B5EF4-FFF2-40B4-BE49-F238E27FC236}">
                  <a16:creationId xmlns:a16="http://schemas.microsoft.com/office/drawing/2014/main" id="{A82447AC-4068-4707-A1DB-27386E989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649" y="3457334"/>
              <a:ext cx="2808917" cy="1618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B42180-3C08-45B0-BD8F-5CD0573AB31A}"/>
                </a:ext>
              </a:extLst>
            </p:cNvPr>
            <p:cNvSpPr txBox="1"/>
            <p:nvPr/>
          </p:nvSpPr>
          <p:spPr>
            <a:xfrm>
              <a:off x="-129649" y="5095102"/>
              <a:ext cx="265037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cs typeface="Arial" panose="020B0604020202020204" pitchFamily="34" charset="0"/>
                </a:rPr>
                <a:t>DEPFET Active Pixel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483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5">
            <a:extLst>
              <a:ext uri="{FF2B5EF4-FFF2-40B4-BE49-F238E27FC236}">
                <a16:creationId xmlns:a16="http://schemas.microsoft.com/office/drawing/2014/main" id="{491476D3-0CCB-483A-BA5C-54B08F48C099}"/>
              </a:ext>
            </a:extLst>
          </p:cNvPr>
          <p:cNvSpPr txBox="1"/>
          <p:nvPr/>
        </p:nvSpPr>
        <p:spPr>
          <a:xfrm>
            <a:off x="4963847" y="4218409"/>
            <a:ext cx="5571679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</a:pPr>
            <a:r>
              <a:rPr lang="de-DE" b="1" dirty="0">
                <a:solidFill>
                  <a:srgbClr val="0000FF"/>
                </a:solidFill>
                <a:latin typeface="Calibri"/>
              </a:rPr>
              <a:t>Gain and offset adjustable pixel-wise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3333FF"/>
                </a:solidFill>
                <a:latin typeface="Calibri"/>
              </a:rPr>
              <a:t>11 settings 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of </a:t>
            </a:r>
            <a:r>
              <a:rPr lang="en-US" sz="1400" dirty="0" err="1">
                <a:solidFill>
                  <a:srgbClr val="000000"/>
                </a:solidFill>
                <a:latin typeface="Calibri"/>
              </a:rPr>
              <a:t>Cfcf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 (coarse gain) for photon energy/</a:t>
            </a:r>
            <a:r>
              <a:rPr lang="en-US" sz="1400" dirty="0" err="1">
                <a:solidFill>
                  <a:srgbClr val="000000"/>
                </a:solidFill>
                <a:latin typeface="Calibri"/>
              </a:rPr>
              <a:t>dyn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. range selection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3333FF"/>
                </a:solidFill>
                <a:latin typeface="Calibri"/>
              </a:rPr>
              <a:t>6 bits 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of ADC gain fine trimming (nominal accuracy 2%)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3333FF"/>
                </a:solidFill>
                <a:latin typeface="Calibri"/>
              </a:rPr>
              <a:t>4 bits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 for offset trimming (1.5 LSB range with 8% granularity)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86BFB0-3A5A-4C4B-843D-10B1E5C3F1DD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13" name="Rectangle 17">
              <a:extLst>
                <a:ext uri="{FF2B5EF4-FFF2-40B4-BE49-F238E27FC236}">
                  <a16:creationId xmlns:a16="http://schemas.microsoft.com/office/drawing/2014/main" id="{FE686963-AD47-4071-974D-0055FF60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14" name="Gruppieren 18">
              <a:extLst>
                <a:ext uri="{FF2B5EF4-FFF2-40B4-BE49-F238E27FC236}">
                  <a16:creationId xmlns:a16="http://schemas.microsoft.com/office/drawing/2014/main" id="{E3678AD8-8E12-4359-9F24-A18EF83E5F8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16" name="Rechteck 19">
                <a:extLst>
                  <a:ext uri="{FF2B5EF4-FFF2-40B4-BE49-F238E27FC236}">
                    <a16:creationId xmlns:a16="http://schemas.microsoft.com/office/drawing/2014/main" id="{45A136DD-5EBC-4734-ABD9-83BC25E46832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17" name="Picture 83" descr="logo-XFEL_rgb">
                <a:extLst>
                  <a:ext uri="{FF2B5EF4-FFF2-40B4-BE49-F238E27FC236}">
                    <a16:creationId xmlns:a16="http://schemas.microsoft.com/office/drawing/2014/main" id="{6BB56BC1-1504-4F8F-A0C6-4A1DFB368E8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15" name="Picture 14" descr="logo_5.tif">
              <a:extLst>
                <a:ext uri="{FF2B5EF4-FFF2-40B4-BE49-F238E27FC236}">
                  <a16:creationId xmlns:a16="http://schemas.microsoft.com/office/drawing/2014/main" id="{F9E5C682-1531-43E6-BA18-EEBBD63C1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22E24CE-568F-4D9E-AEBB-F3C6E40895E9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Pixel readout channel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84DE126-1478-4612-BC2F-1B01E1D3C231}"/>
              </a:ext>
            </a:extLst>
          </p:cNvPr>
          <p:cNvGrpSpPr/>
          <p:nvPr/>
        </p:nvGrpSpPr>
        <p:grpSpPr>
          <a:xfrm>
            <a:off x="5113522" y="5502110"/>
            <a:ext cx="4738926" cy="698851"/>
            <a:chOff x="6680421" y="5206974"/>
            <a:chExt cx="4738926" cy="6988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065EFA7-4EBC-4E4A-817D-186D5D8CB4CC}"/>
                    </a:ext>
                  </a:extLst>
                </p:cNvPr>
                <p:cNvSpPr txBox="1"/>
                <p:nvPr/>
              </p:nvSpPr>
              <p:spPr>
                <a:xfrm>
                  <a:off x="6680421" y="5231179"/>
                  <a:ext cx="4738926" cy="5675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𝐺𝑎𝑖𝑛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3333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3333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3333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3333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3333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𝐹𝐶𝐹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f>
                          <m:fPr>
                            <m:ctrlPr>
                              <a:rPr lang="en-US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𝑅𝐴𝑀𝑃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𝐼𝑁𝑇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&amp;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2∙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𝑐𝑙𝑜𝑐𝑘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065EFA7-4EBC-4E4A-817D-186D5D8CB4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0421" y="5231179"/>
                  <a:ext cx="4738926" cy="56752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6BF94B-699F-4F00-8BC4-7AFEAA7EC3FD}"/>
                </a:ext>
              </a:extLst>
            </p:cNvPr>
            <p:cNvSpPr/>
            <p:nvPr/>
          </p:nvSpPr>
          <p:spPr>
            <a:xfrm>
              <a:off x="7802684" y="5206974"/>
              <a:ext cx="570273" cy="694306"/>
            </a:xfrm>
            <a:prstGeom prst="rect">
              <a:avLst/>
            </a:prstGeom>
            <a:noFill/>
            <a:ln w="12700"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495D05E-5DBB-421A-9AAF-0657F9256614}"/>
                </a:ext>
              </a:extLst>
            </p:cNvPr>
            <p:cNvSpPr/>
            <p:nvPr/>
          </p:nvSpPr>
          <p:spPr>
            <a:xfrm>
              <a:off x="8424185" y="5211519"/>
              <a:ext cx="570274" cy="694306"/>
            </a:xfrm>
            <a:prstGeom prst="rect">
              <a:avLst/>
            </a:prstGeom>
            <a:noFill/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BFBA0CF-95E6-4DA0-9A15-B93E5652B40C}"/>
              </a:ext>
            </a:extLst>
          </p:cNvPr>
          <p:cNvGrpSpPr/>
          <p:nvPr/>
        </p:nvGrpSpPr>
        <p:grpSpPr>
          <a:xfrm>
            <a:off x="378666" y="764086"/>
            <a:ext cx="10861475" cy="3478678"/>
            <a:chOff x="378666" y="811711"/>
            <a:chExt cx="10861475" cy="347867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9F40A03-3B19-42C5-BD63-8C718AA487D6}"/>
                </a:ext>
              </a:extLst>
            </p:cNvPr>
            <p:cNvGrpSpPr/>
            <p:nvPr/>
          </p:nvGrpSpPr>
          <p:grpSpPr>
            <a:xfrm>
              <a:off x="378666" y="863896"/>
              <a:ext cx="10861475" cy="3426493"/>
              <a:chOff x="265777" y="1407295"/>
              <a:chExt cx="10861475" cy="342649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43A0C68-65B9-42D5-9661-F904710ED3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2561" y="1484799"/>
                <a:ext cx="8484691" cy="334898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352E8AA-2688-4259-AA8A-AE2621D18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5777" y="1407295"/>
                <a:ext cx="1984384" cy="3365008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FDC5EC-EC17-4533-AC36-F62E30BF8B2B}"/>
                  </a:ext>
                </a:extLst>
              </p:cNvPr>
              <p:cNvSpPr txBox="1"/>
              <p:nvPr/>
            </p:nvSpPr>
            <p:spPr>
              <a:xfrm>
                <a:off x="8082743" y="2280887"/>
                <a:ext cx="1377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i="1" dirty="0">
                    <a:solidFill>
                      <a:srgbClr val="00B050"/>
                    </a:solidFill>
                  </a:rPr>
                  <a:t>I</a:t>
                </a:r>
                <a:r>
                  <a:rPr lang="en-US" sz="2000" i="1" baseline="-25000" dirty="0">
                    <a:solidFill>
                      <a:srgbClr val="00B050"/>
                    </a:solidFill>
                  </a:rPr>
                  <a:t>RAMP </a:t>
                </a:r>
                <a:r>
                  <a:rPr lang="en-US" sz="2000" i="1" dirty="0">
                    <a:solidFill>
                      <a:srgbClr val="00B050"/>
                    </a:solidFill>
                  </a:rPr>
                  <a:t>(64)</a:t>
                </a:r>
                <a:endParaRPr lang="en-US" sz="2000" i="1" baseline="-25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69CE4D6-4A13-480E-B1E3-0556BD73778D}"/>
                  </a:ext>
                </a:extLst>
              </p:cNvPr>
              <p:cNvSpPr txBox="1"/>
              <p:nvPr/>
            </p:nvSpPr>
            <p:spPr>
              <a:xfrm>
                <a:off x="5552509" y="2108230"/>
                <a:ext cx="101995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1" dirty="0">
                    <a:solidFill>
                      <a:srgbClr val="3333FF"/>
                    </a:solidFill>
                  </a:rPr>
                  <a:t>C</a:t>
                </a:r>
                <a:r>
                  <a:rPr lang="en-US" sz="2000" i="1" baseline="-25000" dirty="0">
                    <a:solidFill>
                      <a:srgbClr val="3333FF"/>
                    </a:solidFill>
                  </a:rPr>
                  <a:t>FCF </a:t>
                </a:r>
                <a:r>
                  <a:rPr lang="en-US" sz="2000" i="1" dirty="0">
                    <a:solidFill>
                      <a:srgbClr val="3333FF"/>
                    </a:solidFill>
                  </a:rPr>
                  <a:t>(11)</a:t>
                </a:r>
                <a:endParaRPr lang="en-US" sz="2000" i="1" baseline="-250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DF3E29D-EF4C-4277-9AEB-4D06E8C1A767}"/>
                  </a:ext>
                </a:extLst>
              </p:cNvPr>
              <p:cNvSpPr txBox="1"/>
              <p:nvPr/>
            </p:nvSpPr>
            <p:spPr>
              <a:xfrm>
                <a:off x="8589290" y="2677009"/>
                <a:ext cx="15456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1" dirty="0" err="1">
                    <a:solidFill>
                      <a:srgbClr val="3333FF"/>
                    </a:solidFill>
                  </a:rPr>
                  <a:t>PxDelay</a:t>
                </a:r>
                <a:r>
                  <a:rPr lang="en-US" sz="2000" i="1" dirty="0">
                    <a:solidFill>
                      <a:srgbClr val="3333FF"/>
                    </a:solidFill>
                  </a:rPr>
                  <a:t> (16)</a:t>
                </a:r>
                <a:endParaRPr lang="en-US" sz="2000" i="1" baseline="-250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8A1BC8-3461-4D87-9CCA-4D9FBCA86468}"/>
                  </a:ext>
                </a:extLst>
              </p:cNvPr>
              <p:cNvSpPr txBox="1"/>
              <p:nvPr/>
            </p:nvSpPr>
            <p:spPr>
              <a:xfrm>
                <a:off x="6140388" y="3242680"/>
                <a:ext cx="6767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1" dirty="0">
                    <a:solidFill>
                      <a:srgbClr val="3333FF"/>
                    </a:solidFill>
                  </a:rPr>
                  <a:t>C</a:t>
                </a:r>
                <a:r>
                  <a:rPr lang="en-US" sz="2000" i="1" baseline="-25000" dirty="0">
                    <a:solidFill>
                      <a:srgbClr val="3333FF"/>
                    </a:solidFill>
                  </a:rPr>
                  <a:t>S&amp;H</a:t>
                </a:r>
                <a:r>
                  <a:rPr lang="en-US" sz="2000" i="1" dirty="0">
                    <a:solidFill>
                      <a:srgbClr val="3333FF"/>
                    </a:solidFill>
                  </a:rPr>
                  <a:t> </a:t>
                </a:r>
                <a:endParaRPr lang="en-US" sz="2000" i="1" baseline="-25000" dirty="0">
                  <a:solidFill>
                    <a:srgbClr val="3333FF"/>
                  </a:solidFill>
                </a:endParaRPr>
              </a:p>
            </p:txBody>
          </p:sp>
        </p:grpSp>
        <p:sp>
          <p:nvSpPr>
            <p:cNvPr id="3" name="Lightning Bolt 2">
              <a:extLst>
                <a:ext uri="{FF2B5EF4-FFF2-40B4-BE49-F238E27FC236}">
                  <a16:creationId xmlns:a16="http://schemas.microsoft.com/office/drawing/2014/main" id="{C52DF27B-BCD1-4CD5-A114-70A2F38B1377}"/>
                </a:ext>
              </a:extLst>
            </p:cNvPr>
            <p:cNvSpPr/>
            <p:nvPr/>
          </p:nvSpPr>
          <p:spPr>
            <a:xfrm rot="4369820">
              <a:off x="3436534" y="750237"/>
              <a:ext cx="301840" cy="586429"/>
            </a:xfrm>
            <a:prstGeom prst="lightningBol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D56283F-E4F1-40E7-8DE3-A4FB6DFE5919}"/>
                </a:ext>
              </a:extLst>
            </p:cNvPr>
            <p:cNvSpPr/>
            <p:nvPr/>
          </p:nvSpPr>
          <p:spPr>
            <a:xfrm>
              <a:off x="3761066" y="811711"/>
              <a:ext cx="463588" cy="4648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ts val="300"/>
                </a:spcAft>
              </a:pPr>
              <a:r>
                <a:rPr lang="de-DE" b="1" dirty="0">
                  <a:solidFill>
                    <a:srgbClr val="3333FF"/>
                  </a:solidFill>
                </a:rPr>
                <a:t>E</a:t>
              </a:r>
              <a:r>
                <a:rPr lang="de-DE" b="1" baseline="-25000" dirty="0">
                  <a:solidFill>
                    <a:srgbClr val="3333FF"/>
                  </a:solidFill>
                </a:rPr>
                <a:t>ph</a:t>
              </a:r>
            </a:p>
          </p:txBody>
        </p:sp>
      </p:grpSp>
      <p:sp>
        <p:nvSpPr>
          <p:cNvPr id="30" name="Textfeld 5">
            <a:extLst>
              <a:ext uri="{FF2B5EF4-FFF2-40B4-BE49-F238E27FC236}">
                <a16:creationId xmlns:a16="http://schemas.microsoft.com/office/drawing/2014/main" id="{704F67E8-9A78-43AF-9E4D-BE41A0861A4A}"/>
              </a:ext>
            </a:extLst>
          </p:cNvPr>
          <p:cNvSpPr txBox="1"/>
          <p:nvPr/>
        </p:nvSpPr>
        <p:spPr>
          <a:xfrm>
            <a:off x="378666" y="4180382"/>
            <a:ext cx="3880567" cy="1726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</a:pPr>
            <a:r>
              <a:rPr lang="de-DE" b="1" dirty="0">
                <a:solidFill>
                  <a:srgbClr val="0000FF"/>
                </a:solidFill>
                <a:latin typeface="Calibri"/>
              </a:rPr>
              <a:t>Readout concept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000000"/>
                </a:solidFill>
              </a:rPr>
              <a:t>Full-parallel readout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000000"/>
                </a:solidFill>
              </a:rPr>
              <a:t>Analog shaping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3333FF"/>
                </a:solidFill>
              </a:rPr>
              <a:t>In-pixel 8-bit digitization (9-bit @ f&lt;4.5MHz)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000000"/>
                </a:solidFill>
              </a:rPr>
              <a:t>In-pixel SRAM (800 frames/burst)</a:t>
            </a:r>
          </a:p>
          <a:p>
            <a:pPr marL="268288" indent="-268288" fontAlgn="base">
              <a:lnSpc>
                <a:spcPts val="1600"/>
              </a:lnSpc>
              <a:spcBef>
                <a:spcPct val="0"/>
              </a:spcBef>
              <a:spcAft>
                <a:spcPts val="300"/>
              </a:spcAft>
              <a:buFont typeface="Courier New" pitchFamily="49" charset="0"/>
              <a:buChar char="o"/>
            </a:pPr>
            <a:r>
              <a:rPr lang="en-US" sz="1400" dirty="0">
                <a:solidFill>
                  <a:srgbClr val="000000"/>
                </a:solidFill>
              </a:rPr>
              <a:t>Data transmission during gaps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ED3173-E0B1-4BB5-9D70-68EA9EF30A60}"/>
              </a:ext>
            </a:extLst>
          </p:cNvPr>
          <p:cNvSpPr/>
          <p:nvPr/>
        </p:nvSpPr>
        <p:spPr>
          <a:xfrm>
            <a:off x="2755449" y="2651655"/>
            <a:ext cx="2208397" cy="1529623"/>
          </a:xfrm>
          <a:prstGeom prst="rect">
            <a:avLst/>
          </a:prstGeom>
          <a:solidFill>
            <a:schemeClr val="tx1">
              <a:lumMod val="85000"/>
              <a:lumOff val="15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79ADD0-F8CC-4022-85F9-6CC6CFC9E9CA}"/>
              </a:ext>
            </a:extLst>
          </p:cNvPr>
          <p:cNvSpPr/>
          <p:nvPr/>
        </p:nvSpPr>
        <p:spPr>
          <a:xfrm>
            <a:off x="5208357" y="6266883"/>
            <a:ext cx="4711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160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dirty="0">
                <a:solidFill>
                  <a:srgbClr val="3333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possibility of </a:t>
            </a:r>
            <a:r>
              <a:rPr lang="en-GB" u="sng" dirty="0">
                <a:solidFill>
                  <a:srgbClr val="3333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fine</a:t>
            </a:r>
            <a:r>
              <a:rPr lang="en-GB" dirty="0">
                <a:solidFill>
                  <a:srgbClr val="3333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gain trimming @pixel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328234A-2DBE-46D6-BDD5-00D5770F5D35}"/>
              </a:ext>
            </a:extLst>
          </p:cNvPr>
          <p:cNvSpPr/>
          <p:nvPr/>
        </p:nvSpPr>
        <p:spPr>
          <a:xfrm>
            <a:off x="531588" y="6266883"/>
            <a:ext cx="3046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60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dirty="0">
                <a:solidFill>
                  <a:srgbClr val="3333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limited ADC resolution</a:t>
            </a:r>
          </a:p>
        </p:txBody>
      </p:sp>
    </p:spTree>
    <p:extLst>
      <p:ext uri="{BB962C8B-B14F-4D97-AF65-F5344CB8AC3E}">
        <p14:creationId xmlns:p14="http://schemas.microsoft.com/office/powerpoint/2010/main" val="348896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Single photon sensitivity &amp; high dynamic range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9B8536-614B-4DE6-868B-CE746C400F88}"/>
              </a:ext>
            </a:extLst>
          </p:cNvPr>
          <p:cNvSpPr/>
          <p:nvPr/>
        </p:nvSpPr>
        <p:spPr>
          <a:xfrm>
            <a:off x="181932" y="1120904"/>
            <a:ext cx="4214474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Under the constraints of maximum </a:t>
            </a:r>
            <a:r>
              <a:rPr lang="en-US" b="1" dirty="0"/>
              <a:t>dynamic range </a:t>
            </a:r>
            <a:r>
              <a:rPr lang="en-US" dirty="0"/>
              <a:t>and </a:t>
            </a:r>
            <a:r>
              <a:rPr lang="en-US" b="1" dirty="0"/>
              <a:t>8-bit resolution,</a:t>
            </a:r>
            <a:r>
              <a:rPr lang="en-US" dirty="0"/>
              <a:t> single-photon counting is possible by setting </a:t>
            </a:r>
            <a:r>
              <a:rPr lang="en-US" dirty="0">
                <a:solidFill>
                  <a:srgbClr val="3333FF"/>
                </a:solidFill>
              </a:rPr>
              <a:t>DEPFET signal for 1 photon </a:t>
            </a:r>
            <a:r>
              <a:rPr lang="en-US" dirty="0"/>
              <a:t>equal to </a:t>
            </a:r>
            <a:r>
              <a:rPr lang="en-US" dirty="0">
                <a:solidFill>
                  <a:srgbClr val="3333FF"/>
                </a:solidFill>
              </a:rPr>
              <a:t>1 (or </a:t>
            </a:r>
            <a:r>
              <a:rPr lang="en-US" i="1" dirty="0">
                <a:solidFill>
                  <a:srgbClr val="3333FF"/>
                </a:solidFill>
              </a:rPr>
              <a:t>n</a:t>
            </a:r>
            <a:r>
              <a:rPr lang="en-US" dirty="0">
                <a:solidFill>
                  <a:srgbClr val="3333FF"/>
                </a:solidFill>
              </a:rPr>
              <a:t>) ADC bin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signal compression will extend the DR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3333FF"/>
                </a:solidFill>
              </a:rPr>
              <a:t>offset and gain</a:t>
            </a:r>
            <a:r>
              <a:rPr lang="en-US" dirty="0"/>
              <a:t> in the read-out ASIC </a:t>
            </a:r>
            <a:r>
              <a:rPr lang="en-US" dirty="0">
                <a:solidFill>
                  <a:srgbClr val="3333FF"/>
                </a:solidFill>
              </a:rPr>
              <a:t>must be set</a:t>
            </a:r>
            <a:r>
              <a:rPr lang="en-US" dirty="0"/>
              <a:t> for the correct incident photon energy</a:t>
            </a:r>
            <a:r>
              <a:rPr lang="en-US" b="1" dirty="0">
                <a:solidFill>
                  <a:srgbClr val="3333FF"/>
                </a:solidFill>
              </a:rPr>
              <a:t> </a:t>
            </a:r>
            <a:r>
              <a:rPr lang="en-US" dirty="0">
                <a:solidFill>
                  <a:srgbClr val="3333FF"/>
                </a:solidFill>
              </a:rPr>
              <a:t>before</a:t>
            </a:r>
            <a:r>
              <a:rPr lang="en-US" dirty="0"/>
              <a:t> a scientific experiment is performed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u="sng" dirty="0"/>
              <a:t>not possible</a:t>
            </a:r>
            <a:r>
              <a:rPr lang="en-US" sz="1600" dirty="0"/>
              <a:t> to re-gain </a:t>
            </a:r>
            <a:r>
              <a:rPr lang="en-US" sz="1600" u="sng" dirty="0"/>
              <a:t>single photon counting</a:t>
            </a:r>
            <a:r>
              <a:rPr lang="en-US" sz="1600" dirty="0"/>
              <a:t> by a re-calibration of the data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inevitable </a:t>
            </a:r>
            <a:r>
              <a:rPr lang="en-US" b="1" dirty="0"/>
              <a:t>process variations </a:t>
            </a:r>
            <a:r>
              <a:rPr lang="en-US" dirty="0"/>
              <a:t>in the sensor as well as in the read-out ASIC</a:t>
            </a:r>
          </a:p>
          <a:p>
            <a:pPr marL="742950" lvl="1" indent="-28575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>
                <a:solidFill>
                  <a:srgbClr val="3333FF"/>
                </a:solidFill>
              </a:rPr>
              <a:t>each DSSC pixel </a:t>
            </a:r>
            <a:r>
              <a:rPr lang="en-US" sz="1600" dirty="0"/>
              <a:t>must be </a:t>
            </a:r>
            <a:r>
              <a:rPr lang="en-US" sz="1600" b="1" dirty="0">
                <a:solidFill>
                  <a:srgbClr val="3333FF"/>
                </a:solidFill>
              </a:rPr>
              <a:t>calibrated individually (~1% accuracy)</a:t>
            </a:r>
            <a:endParaRPr lang="en-US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3FF1DE-8C66-40CB-BBAC-F3BC6F2C75DA}"/>
              </a:ext>
            </a:extLst>
          </p:cNvPr>
          <p:cNvGrpSpPr/>
          <p:nvPr/>
        </p:nvGrpSpPr>
        <p:grpSpPr>
          <a:xfrm>
            <a:off x="4455380" y="742233"/>
            <a:ext cx="7406358" cy="5845829"/>
            <a:chOff x="4615184" y="759989"/>
            <a:chExt cx="7406358" cy="5845829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46C35B6-5226-42CB-A28B-4D6AF32672A7}"/>
                </a:ext>
              </a:extLst>
            </p:cNvPr>
            <p:cNvGrpSpPr/>
            <p:nvPr/>
          </p:nvGrpSpPr>
          <p:grpSpPr>
            <a:xfrm>
              <a:off x="4615184" y="1040419"/>
              <a:ext cx="7406358" cy="5565399"/>
              <a:chOff x="4143235" y="1266197"/>
              <a:chExt cx="7406358" cy="5565399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90C41F0F-0B43-4580-96AD-ED167AF72553}"/>
                  </a:ext>
                </a:extLst>
              </p:cNvPr>
              <p:cNvGrpSpPr/>
              <p:nvPr/>
            </p:nvGrpSpPr>
            <p:grpSpPr>
              <a:xfrm>
                <a:off x="4143235" y="2191664"/>
                <a:ext cx="7263965" cy="4635222"/>
                <a:chOff x="156211" y="1161506"/>
                <a:chExt cx="7263965" cy="4635222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6B4D140C-CBE2-44D9-818B-4EBEF059C8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56211" y="1161506"/>
                  <a:ext cx="4785360" cy="3718560"/>
                </a:xfrm>
                <a:prstGeom prst="rect">
                  <a:avLst/>
                </a:prstGeom>
              </p:spPr>
            </p:pic>
            <p:sp>
              <p:nvSpPr>
                <p:cNvPr id="6" name="Freeform: Shape 5">
                  <a:extLst>
                    <a:ext uri="{FF2B5EF4-FFF2-40B4-BE49-F238E27FC236}">
                      <a16:creationId xmlns:a16="http://schemas.microsoft.com/office/drawing/2014/main" id="{EEAABC60-1EEC-4CEC-B3CD-5EDEF054242D}"/>
                    </a:ext>
                  </a:extLst>
                </p:cNvPr>
                <p:cNvSpPr/>
                <p:nvPr/>
              </p:nvSpPr>
              <p:spPr>
                <a:xfrm>
                  <a:off x="1199576" y="5132817"/>
                  <a:ext cx="653331" cy="552728"/>
                </a:xfrm>
                <a:custGeom>
                  <a:avLst/>
                  <a:gdLst>
                    <a:gd name="connsiteX0" fmla="*/ 0 w 834501"/>
                    <a:gd name="connsiteY0" fmla="*/ 612848 h 654305"/>
                    <a:gd name="connsiteX1" fmla="*/ 213064 w 834501"/>
                    <a:gd name="connsiteY1" fmla="*/ 586215 h 654305"/>
                    <a:gd name="connsiteX2" fmla="*/ 355107 w 834501"/>
                    <a:gd name="connsiteY2" fmla="*/ 177843 h 654305"/>
                    <a:gd name="connsiteX3" fmla="*/ 399495 w 834501"/>
                    <a:gd name="connsiteY3" fmla="*/ 289 h 654305"/>
                    <a:gd name="connsiteX4" fmla="*/ 488272 w 834501"/>
                    <a:gd name="connsiteY4" fmla="*/ 213353 h 654305"/>
                    <a:gd name="connsiteX5" fmla="*/ 639192 w 834501"/>
                    <a:gd name="connsiteY5" fmla="*/ 612848 h 654305"/>
                    <a:gd name="connsiteX6" fmla="*/ 834501 w 834501"/>
                    <a:gd name="connsiteY6" fmla="*/ 621726 h 654305"/>
                    <a:gd name="connsiteX0" fmla="*/ 0 w 834501"/>
                    <a:gd name="connsiteY0" fmla="*/ 587949 h 629406"/>
                    <a:gd name="connsiteX1" fmla="*/ 213064 w 834501"/>
                    <a:gd name="connsiteY1" fmla="*/ 561316 h 629406"/>
                    <a:gd name="connsiteX2" fmla="*/ 355107 w 834501"/>
                    <a:gd name="connsiteY2" fmla="*/ 152944 h 629406"/>
                    <a:gd name="connsiteX3" fmla="*/ 414486 w 834501"/>
                    <a:gd name="connsiteY3" fmla="*/ 374 h 629406"/>
                    <a:gd name="connsiteX4" fmla="*/ 488272 w 834501"/>
                    <a:gd name="connsiteY4" fmla="*/ 188454 h 629406"/>
                    <a:gd name="connsiteX5" fmla="*/ 639192 w 834501"/>
                    <a:gd name="connsiteY5" fmla="*/ 587949 h 629406"/>
                    <a:gd name="connsiteX6" fmla="*/ 834501 w 834501"/>
                    <a:gd name="connsiteY6" fmla="*/ 596827 h 629406"/>
                    <a:gd name="connsiteX0" fmla="*/ 0 w 834501"/>
                    <a:gd name="connsiteY0" fmla="*/ 587596 h 629053"/>
                    <a:gd name="connsiteX1" fmla="*/ 213064 w 834501"/>
                    <a:gd name="connsiteY1" fmla="*/ 560963 h 629053"/>
                    <a:gd name="connsiteX2" fmla="*/ 355107 w 834501"/>
                    <a:gd name="connsiteY2" fmla="*/ 152591 h 629053"/>
                    <a:gd name="connsiteX3" fmla="*/ 414486 w 834501"/>
                    <a:gd name="connsiteY3" fmla="*/ 21 h 629053"/>
                    <a:gd name="connsiteX4" fmla="*/ 488272 w 834501"/>
                    <a:gd name="connsiteY4" fmla="*/ 188101 h 629053"/>
                    <a:gd name="connsiteX5" fmla="*/ 639192 w 834501"/>
                    <a:gd name="connsiteY5" fmla="*/ 587596 h 629053"/>
                    <a:gd name="connsiteX6" fmla="*/ 834501 w 834501"/>
                    <a:gd name="connsiteY6" fmla="*/ 596474 h 629053"/>
                    <a:gd name="connsiteX0" fmla="*/ 0 w 834501"/>
                    <a:gd name="connsiteY0" fmla="*/ 588307 h 629764"/>
                    <a:gd name="connsiteX1" fmla="*/ 213064 w 834501"/>
                    <a:gd name="connsiteY1" fmla="*/ 561674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834501"/>
                    <a:gd name="connsiteY0" fmla="*/ 588307 h 629764"/>
                    <a:gd name="connsiteX1" fmla="*/ 220559 w 834501"/>
                    <a:gd name="connsiteY1" fmla="*/ 534192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7591 h 607902"/>
                    <a:gd name="connsiteX1" fmla="*/ 178086 w 792028"/>
                    <a:gd name="connsiteY1" fmla="*/ 533489 h 607902"/>
                    <a:gd name="connsiteX2" fmla="*/ 287650 w 792028"/>
                    <a:gd name="connsiteY2" fmla="*/ 250035 h 607902"/>
                    <a:gd name="connsiteX3" fmla="*/ 372013 w 792028"/>
                    <a:gd name="connsiteY3" fmla="*/ 29 h 607902"/>
                    <a:gd name="connsiteX4" fmla="*/ 448298 w 792028"/>
                    <a:gd name="connsiteY4" fmla="*/ 235577 h 607902"/>
                    <a:gd name="connsiteX5" fmla="*/ 549251 w 792028"/>
                    <a:gd name="connsiteY5" fmla="*/ 515151 h 607902"/>
                    <a:gd name="connsiteX6" fmla="*/ 792028 w 792028"/>
                    <a:gd name="connsiteY6" fmla="*/ 596482 h 607902"/>
                    <a:gd name="connsiteX0" fmla="*/ 0 w 792028"/>
                    <a:gd name="connsiteY0" fmla="*/ 607591 h 610380"/>
                    <a:gd name="connsiteX1" fmla="*/ 178086 w 792028"/>
                    <a:gd name="connsiteY1" fmla="*/ 533489 h 610380"/>
                    <a:gd name="connsiteX2" fmla="*/ 287650 w 792028"/>
                    <a:gd name="connsiteY2" fmla="*/ 250035 h 610380"/>
                    <a:gd name="connsiteX3" fmla="*/ 372013 w 792028"/>
                    <a:gd name="connsiteY3" fmla="*/ 29 h 610380"/>
                    <a:gd name="connsiteX4" fmla="*/ 448298 w 792028"/>
                    <a:gd name="connsiteY4" fmla="*/ 235577 h 610380"/>
                    <a:gd name="connsiteX5" fmla="*/ 549251 w 792028"/>
                    <a:gd name="connsiteY5" fmla="*/ 547629 h 610380"/>
                    <a:gd name="connsiteX6" fmla="*/ 792028 w 792028"/>
                    <a:gd name="connsiteY6" fmla="*/ 596482 h 610380"/>
                    <a:gd name="connsiteX0" fmla="*/ 0 w 722074"/>
                    <a:gd name="connsiteY0" fmla="*/ 607591 h 618574"/>
                    <a:gd name="connsiteX1" fmla="*/ 178086 w 722074"/>
                    <a:gd name="connsiteY1" fmla="*/ 533489 h 618574"/>
                    <a:gd name="connsiteX2" fmla="*/ 287650 w 722074"/>
                    <a:gd name="connsiteY2" fmla="*/ 250035 h 618574"/>
                    <a:gd name="connsiteX3" fmla="*/ 372013 w 722074"/>
                    <a:gd name="connsiteY3" fmla="*/ 29 h 618574"/>
                    <a:gd name="connsiteX4" fmla="*/ 448298 w 722074"/>
                    <a:gd name="connsiteY4" fmla="*/ 235577 h 618574"/>
                    <a:gd name="connsiteX5" fmla="*/ 549251 w 722074"/>
                    <a:gd name="connsiteY5" fmla="*/ 547629 h 618574"/>
                    <a:gd name="connsiteX6" fmla="*/ 722074 w 722074"/>
                    <a:gd name="connsiteY6" fmla="*/ 606476 h 618574"/>
                    <a:gd name="connsiteX0" fmla="*/ 0 w 722074"/>
                    <a:gd name="connsiteY0" fmla="*/ 607591 h 608059"/>
                    <a:gd name="connsiteX1" fmla="*/ 178086 w 722074"/>
                    <a:gd name="connsiteY1" fmla="*/ 533489 h 608059"/>
                    <a:gd name="connsiteX2" fmla="*/ 287650 w 722074"/>
                    <a:gd name="connsiteY2" fmla="*/ 250035 h 608059"/>
                    <a:gd name="connsiteX3" fmla="*/ 372013 w 722074"/>
                    <a:gd name="connsiteY3" fmla="*/ 29 h 608059"/>
                    <a:gd name="connsiteX4" fmla="*/ 448298 w 722074"/>
                    <a:gd name="connsiteY4" fmla="*/ 235577 h 608059"/>
                    <a:gd name="connsiteX5" fmla="*/ 549251 w 722074"/>
                    <a:gd name="connsiteY5" fmla="*/ 547629 h 608059"/>
                    <a:gd name="connsiteX6" fmla="*/ 722074 w 722074"/>
                    <a:gd name="connsiteY6" fmla="*/ 606476 h 608059"/>
                    <a:gd name="connsiteX0" fmla="*/ 0 w 722074"/>
                    <a:gd name="connsiteY0" fmla="*/ 607588 h 608056"/>
                    <a:gd name="connsiteX1" fmla="*/ 178086 w 722074"/>
                    <a:gd name="connsiteY1" fmla="*/ 533486 h 608056"/>
                    <a:gd name="connsiteX2" fmla="*/ 287650 w 722074"/>
                    <a:gd name="connsiteY2" fmla="*/ 250032 h 608056"/>
                    <a:gd name="connsiteX3" fmla="*/ 372013 w 722074"/>
                    <a:gd name="connsiteY3" fmla="*/ 26 h 608056"/>
                    <a:gd name="connsiteX4" fmla="*/ 448298 w 722074"/>
                    <a:gd name="connsiteY4" fmla="*/ 235574 h 608056"/>
                    <a:gd name="connsiteX5" fmla="*/ 549251 w 722074"/>
                    <a:gd name="connsiteY5" fmla="*/ 547626 h 608056"/>
                    <a:gd name="connsiteX6" fmla="*/ 722074 w 722074"/>
                    <a:gd name="connsiteY6" fmla="*/ 606473 h 608056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9508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7010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2074" h="588077">
                      <a:moveTo>
                        <a:pt x="0" y="587609"/>
                      </a:moveTo>
                      <a:cubicBezTo>
                        <a:pt x="101922" y="590556"/>
                        <a:pt x="130144" y="573100"/>
                        <a:pt x="178086" y="513507"/>
                      </a:cubicBezTo>
                      <a:cubicBezTo>
                        <a:pt x="226028" y="453914"/>
                        <a:pt x="254496" y="315632"/>
                        <a:pt x="287650" y="230053"/>
                      </a:cubicBezTo>
                      <a:cubicBezTo>
                        <a:pt x="320804" y="144474"/>
                        <a:pt x="350235" y="2444"/>
                        <a:pt x="377010" y="34"/>
                      </a:cubicBezTo>
                      <a:cubicBezTo>
                        <a:pt x="403785" y="-2376"/>
                        <a:pt x="419591" y="127660"/>
                        <a:pt x="448298" y="215595"/>
                      </a:cubicBezTo>
                      <a:cubicBezTo>
                        <a:pt x="477005" y="303531"/>
                        <a:pt x="503622" y="465830"/>
                        <a:pt x="549251" y="527647"/>
                      </a:cubicBezTo>
                      <a:cubicBezTo>
                        <a:pt x="594880" y="589464"/>
                        <a:pt x="638282" y="591102"/>
                        <a:pt x="722074" y="58649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3333FF"/>
                    </a:solidFill>
                  </a:endParaRPr>
                </a:p>
              </p:txBody>
            </p: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9B343107-D4E2-46F8-9415-C6ED60BF5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2471" y="5690031"/>
                  <a:ext cx="6607705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AA7954FE-09C4-408B-B3B3-331CB4322405}"/>
                    </a:ext>
                  </a:extLst>
                </p:cNvPr>
                <p:cNvSpPr/>
                <p:nvPr/>
              </p:nvSpPr>
              <p:spPr>
                <a:xfrm>
                  <a:off x="1939163" y="5132817"/>
                  <a:ext cx="653331" cy="552728"/>
                </a:xfrm>
                <a:custGeom>
                  <a:avLst/>
                  <a:gdLst>
                    <a:gd name="connsiteX0" fmla="*/ 0 w 834501"/>
                    <a:gd name="connsiteY0" fmla="*/ 612848 h 654305"/>
                    <a:gd name="connsiteX1" fmla="*/ 213064 w 834501"/>
                    <a:gd name="connsiteY1" fmla="*/ 586215 h 654305"/>
                    <a:gd name="connsiteX2" fmla="*/ 355107 w 834501"/>
                    <a:gd name="connsiteY2" fmla="*/ 177843 h 654305"/>
                    <a:gd name="connsiteX3" fmla="*/ 399495 w 834501"/>
                    <a:gd name="connsiteY3" fmla="*/ 289 h 654305"/>
                    <a:gd name="connsiteX4" fmla="*/ 488272 w 834501"/>
                    <a:gd name="connsiteY4" fmla="*/ 213353 h 654305"/>
                    <a:gd name="connsiteX5" fmla="*/ 639192 w 834501"/>
                    <a:gd name="connsiteY5" fmla="*/ 612848 h 654305"/>
                    <a:gd name="connsiteX6" fmla="*/ 834501 w 834501"/>
                    <a:gd name="connsiteY6" fmla="*/ 621726 h 654305"/>
                    <a:gd name="connsiteX0" fmla="*/ 0 w 834501"/>
                    <a:gd name="connsiteY0" fmla="*/ 587949 h 629406"/>
                    <a:gd name="connsiteX1" fmla="*/ 213064 w 834501"/>
                    <a:gd name="connsiteY1" fmla="*/ 561316 h 629406"/>
                    <a:gd name="connsiteX2" fmla="*/ 355107 w 834501"/>
                    <a:gd name="connsiteY2" fmla="*/ 152944 h 629406"/>
                    <a:gd name="connsiteX3" fmla="*/ 414486 w 834501"/>
                    <a:gd name="connsiteY3" fmla="*/ 374 h 629406"/>
                    <a:gd name="connsiteX4" fmla="*/ 488272 w 834501"/>
                    <a:gd name="connsiteY4" fmla="*/ 188454 h 629406"/>
                    <a:gd name="connsiteX5" fmla="*/ 639192 w 834501"/>
                    <a:gd name="connsiteY5" fmla="*/ 587949 h 629406"/>
                    <a:gd name="connsiteX6" fmla="*/ 834501 w 834501"/>
                    <a:gd name="connsiteY6" fmla="*/ 596827 h 629406"/>
                    <a:gd name="connsiteX0" fmla="*/ 0 w 834501"/>
                    <a:gd name="connsiteY0" fmla="*/ 587596 h 629053"/>
                    <a:gd name="connsiteX1" fmla="*/ 213064 w 834501"/>
                    <a:gd name="connsiteY1" fmla="*/ 560963 h 629053"/>
                    <a:gd name="connsiteX2" fmla="*/ 355107 w 834501"/>
                    <a:gd name="connsiteY2" fmla="*/ 152591 h 629053"/>
                    <a:gd name="connsiteX3" fmla="*/ 414486 w 834501"/>
                    <a:gd name="connsiteY3" fmla="*/ 21 h 629053"/>
                    <a:gd name="connsiteX4" fmla="*/ 488272 w 834501"/>
                    <a:gd name="connsiteY4" fmla="*/ 188101 h 629053"/>
                    <a:gd name="connsiteX5" fmla="*/ 639192 w 834501"/>
                    <a:gd name="connsiteY5" fmla="*/ 587596 h 629053"/>
                    <a:gd name="connsiteX6" fmla="*/ 834501 w 834501"/>
                    <a:gd name="connsiteY6" fmla="*/ 596474 h 629053"/>
                    <a:gd name="connsiteX0" fmla="*/ 0 w 834501"/>
                    <a:gd name="connsiteY0" fmla="*/ 588307 h 629764"/>
                    <a:gd name="connsiteX1" fmla="*/ 213064 w 834501"/>
                    <a:gd name="connsiteY1" fmla="*/ 561674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834501"/>
                    <a:gd name="connsiteY0" fmla="*/ 588307 h 629764"/>
                    <a:gd name="connsiteX1" fmla="*/ 220559 w 834501"/>
                    <a:gd name="connsiteY1" fmla="*/ 534192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7591 h 607902"/>
                    <a:gd name="connsiteX1" fmla="*/ 178086 w 792028"/>
                    <a:gd name="connsiteY1" fmla="*/ 533489 h 607902"/>
                    <a:gd name="connsiteX2" fmla="*/ 287650 w 792028"/>
                    <a:gd name="connsiteY2" fmla="*/ 250035 h 607902"/>
                    <a:gd name="connsiteX3" fmla="*/ 372013 w 792028"/>
                    <a:gd name="connsiteY3" fmla="*/ 29 h 607902"/>
                    <a:gd name="connsiteX4" fmla="*/ 448298 w 792028"/>
                    <a:gd name="connsiteY4" fmla="*/ 235577 h 607902"/>
                    <a:gd name="connsiteX5" fmla="*/ 549251 w 792028"/>
                    <a:gd name="connsiteY5" fmla="*/ 515151 h 607902"/>
                    <a:gd name="connsiteX6" fmla="*/ 792028 w 792028"/>
                    <a:gd name="connsiteY6" fmla="*/ 596482 h 607902"/>
                    <a:gd name="connsiteX0" fmla="*/ 0 w 792028"/>
                    <a:gd name="connsiteY0" fmla="*/ 607591 h 610380"/>
                    <a:gd name="connsiteX1" fmla="*/ 178086 w 792028"/>
                    <a:gd name="connsiteY1" fmla="*/ 533489 h 610380"/>
                    <a:gd name="connsiteX2" fmla="*/ 287650 w 792028"/>
                    <a:gd name="connsiteY2" fmla="*/ 250035 h 610380"/>
                    <a:gd name="connsiteX3" fmla="*/ 372013 w 792028"/>
                    <a:gd name="connsiteY3" fmla="*/ 29 h 610380"/>
                    <a:gd name="connsiteX4" fmla="*/ 448298 w 792028"/>
                    <a:gd name="connsiteY4" fmla="*/ 235577 h 610380"/>
                    <a:gd name="connsiteX5" fmla="*/ 549251 w 792028"/>
                    <a:gd name="connsiteY5" fmla="*/ 547629 h 610380"/>
                    <a:gd name="connsiteX6" fmla="*/ 792028 w 792028"/>
                    <a:gd name="connsiteY6" fmla="*/ 596482 h 610380"/>
                    <a:gd name="connsiteX0" fmla="*/ 0 w 722074"/>
                    <a:gd name="connsiteY0" fmla="*/ 607591 h 618574"/>
                    <a:gd name="connsiteX1" fmla="*/ 178086 w 722074"/>
                    <a:gd name="connsiteY1" fmla="*/ 533489 h 618574"/>
                    <a:gd name="connsiteX2" fmla="*/ 287650 w 722074"/>
                    <a:gd name="connsiteY2" fmla="*/ 250035 h 618574"/>
                    <a:gd name="connsiteX3" fmla="*/ 372013 w 722074"/>
                    <a:gd name="connsiteY3" fmla="*/ 29 h 618574"/>
                    <a:gd name="connsiteX4" fmla="*/ 448298 w 722074"/>
                    <a:gd name="connsiteY4" fmla="*/ 235577 h 618574"/>
                    <a:gd name="connsiteX5" fmla="*/ 549251 w 722074"/>
                    <a:gd name="connsiteY5" fmla="*/ 547629 h 618574"/>
                    <a:gd name="connsiteX6" fmla="*/ 722074 w 722074"/>
                    <a:gd name="connsiteY6" fmla="*/ 606476 h 618574"/>
                    <a:gd name="connsiteX0" fmla="*/ 0 w 722074"/>
                    <a:gd name="connsiteY0" fmla="*/ 607591 h 608059"/>
                    <a:gd name="connsiteX1" fmla="*/ 178086 w 722074"/>
                    <a:gd name="connsiteY1" fmla="*/ 533489 h 608059"/>
                    <a:gd name="connsiteX2" fmla="*/ 287650 w 722074"/>
                    <a:gd name="connsiteY2" fmla="*/ 250035 h 608059"/>
                    <a:gd name="connsiteX3" fmla="*/ 372013 w 722074"/>
                    <a:gd name="connsiteY3" fmla="*/ 29 h 608059"/>
                    <a:gd name="connsiteX4" fmla="*/ 448298 w 722074"/>
                    <a:gd name="connsiteY4" fmla="*/ 235577 h 608059"/>
                    <a:gd name="connsiteX5" fmla="*/ 549251 w 722074"/>
                    <a:gd name="connsiteY5" fmla="*/ 547629 h 608059"/>
                    <a:gd name="connsiteX6" fmla="*/ 722074 w 722074"/>
                    <a:gd name="connsiteY6" fmla="*/ 606476 h 608059"/>
                    <a:gd name="connsiteX0" fmla="*/ 0 w 722074"/>
                    <a:gd name="connsiteY0" fmla="*/ 607588 h 608056"/>
                    <a:gd name="connsiteX1" fmla="*/ 178086 w 722074"/>
                    <a:gd name="connsiteY1" fmla="*/ 533486 h 608056"/>
                    <a:gd name="connsiteX2" fmla="*/ 287650 w 722074"/>
                    <a:gd name="connsiteY2" fmla="*/ 250032 h 608056"/>
                    <a:gd name="connsiteX3" fmla="*/ 372013 w 722074"/>
                    <a:gd name="connsiteY3" fmla="*/ 26 h 608056"/>
                    <a:gd name="connsiteX4" fmla="*/ 448298 w 722074"/>
                    <a:gd name="connsiteY4" fmla="*/ 235574 h 608056"/>
                    <a:gd name="connsiteX5" fmla="*/ 549251 w 722074"/>
                    <a:gd name="connsiteY5" fmla="*/ 547626 h 608056"/>
                    <a:gd name="connsiteX6" fmla="*/ 722074 w 722074"/>
                    <a:gd name="connsiteY6" fmla="*/ 606473 h 608056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9508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7010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2074" h="588077">
                      <a:moveTo>
                        <a:pt x="0" y="587609"/>
                      </a:moveTo>
                      <a:cubicBezTo>
                        <a:pt x="101922" y="590556"/>
                        <a:pt x="130144" y="573100"/>
                        <a:pt x="178086" y="513507"/>
                      </a:cubicBezTo>
                      <a:cubicBezTo>
                        <a:pt x="226028" y="453914"/>
                        <a:pt x="254496" y="315632"/>
                        <a:pt x="287650" y="230053"/>
                      </a:cubicBezTo>
                      <a:cubicBezTo>
                        <a:pt x="320804" y="144474"/>
                        <a:pt x="350235" y="2444"/>
                        <a:pt x="377010" y="34"/>
                      </a:cubicBezTo>
                      <a:cubicBezTo>
                        <a:pt x="403785" y="-2376"/>
                        <a:pt x="419591" y="127660"/>
                        <a:pt x="448298" y="215595"/>
                      </a:cubicBezTo>
                      <a:cubicBezTo>
                        <a:pt x="477005" y="303531"/>
                        <a:pt x="503622" y="465830"/>
                        <a:pt x="549251" y="527647"/>
                      </a:cubicBezTo>
                      <a:cubicBezTo>
                        <a:pt x="594880" y="589464"/>
                        <a:pt x="638282" y="591102"/>
                        <a:pt x="722074" y="58649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3333FF"/>
                    </a:solidFill>
                  </a:endParaRPr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B613B45C-9645-44F0-995E-8CBF0D2EF11C}"/>
                    </a:ext>
                  </a:extLst>
                </p:cNvPr>
                <p:cNvSpPr/>
                <p:nvPr/>
              </p:nvSpPr>
              <p:spPr>
                <a:xfrm>
                  <a:off x="2692416" y="5132817"/>
                  <a:ext cx="653331" cy="552728"/>
                </a:xfrm>
                <a:custGeom>
                  <a:avLst/>
                  <a:gdLst>
                    <a:gd name="connsiteX0" fmla="*/ 0 w 834501"/>
                    <a:gd name="connsiteY0" fmla="*/ 612848 h 654305"/>
                    <a:gd name="connsiteX1" fmla="*/ 213064 w 834501"/>
                    <a:gd name="connsiteY1" fmla="*/ 586215 h 654305"/>
                    <a:gd name="connsiteX2" fmla="*/ 355107 w 834501"/>
                    <a:gd name="connsiteY2" fmla="*/ 177843 h 654305"/>
                    <a:gd name="connsiteX3" fmla="*/ 399495 w 834501"/>
                    <a:gd name="connsiteY3" fmla="*/ 289 h 654305"/>
                    <a:gd name="connsiteX4" fmla="*/ 488272 w 834501"/>
                    <a:gd name="connsiteY4" fmla="*/ 213353 h 654305"/>
                    <a:gd name="connsiteX5" fmla="*/ 639192 w 834501"/>
                    <a:gd name="connsiteY5" fmla="*/ 612848 h 654305"/>
                    <a:gd name="connsiteX6" fmla="*/ 834501 w 834501"/>
                    <a:gd name="connsiteY6" fmla="*/ 621726 h 654305"/>
                    <a:gd name="connsiteX0" fmla="*/ 0 w 834501"/>
                    <a:gd name="connsiteY0" fmla="*/ 587949 h 629406"/>
                    <a:gd name="connsiteX1" fmla="*/ 213064 w 834501"/>
                    <a:gd name="connsiteY1" fmla="*/ 561316 h 629406"/>
                    <a:gd name="connsiteX2" fmla="*/ 355107 w 834501"/>
                    <a:gd name="connsiteY2" fmla="*/ 152944 h 629406"/>
                    <a:gd name="connsiteX3" fmla="*/ 414486 w 834501"/>
                    <a:gd name="connsiteY3" fmla="*/ 374 h 629406"/>
                    <a:gd name="connsiteX4" fmla="*/ 488272 w 834501"/>
                    <a:gd name="connsiteY4" fmla="*/ 188454 h 629406"/>
                    <a:gd name="connsiteX5" fmla="*/ 639192 w 834501"/>
                    <a:gd name="connsiteY5" fmla="*/ 587949 h 629406"/>
                    <a:gd name="connsiteX6" fmla="*/ 834501 w 834501"/>
                    <a:gd name="connsiteY6" fmla="*/ 596827 h 629406"/>
                    <a:gd name="connsiteX0" fmla="*/ 0 w 834501"/>
                    <a:gd name="connsiteY0" fmla="*/ 587596 h 629053"/>
                    <a:gd name="connsiteX1" fmla="*/ 213064 w 834501"/>
                    <a:gd name="connsiteY1" fmla="*/ 560963 h 629053"/>
                    <a:gd name="connsiteX2" fmla="*/ 355107 w 834501"/>
                    <a:gd name="connsiteY2" fmla="*/ 152591 h 629053"/>
                    <a:gd name="connsiteX3" fmla="*/ 414486 w 834501"/>
                    <a:gd name="connsiteY3" fmla="*/ 21 h 629053"/>
                    <a:gd name="connsiteX4" fmla="*/ 488272 w 834501"/>
                    <a:gd name="connsiteY4" fmla="*/ 188101 h 629053"/>
                    <a:gd name="connsiteX5" fmla="*/ 639192 w 834501"/>
                    <a:gd name="connsiteY5" fmla="*/ 587596 h 629053"/>
                    <a:gd name="connsiteX6" fmla="*/ 834501 w 834501"/>
                    <a:gd name="connsiteY6" fmla="*/ 596474 h 629053"/>
                    <a:gd name="connsiteX0" fmla="*/ 0 w 834501"/>
                    <a:gd name="connsiteY0" fmla="*/ 588307 h 629764"/>
                    <a:gd name="connsiteX1" fmla="*/ 213064 w 834501"/>
                    <a:gd name="connsiteY1" fmla="*/ 561674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834501"/>
                    <a:gd name="connsiteY0" fmla="*/ 588307 h 629764"/>
                    <a:gd name="connsiteX1" fmla="*/ 220559 w 834501"/>
                    <a:gd name="connsiteY1" fmla="*/ 534192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7591 h 607902"/>
                    <a:gd name="connsiteX1" fmla="*/ 178086 w 792028"/>
                    <a:gd name="connsiteY1" fmla="*/ 533489 h 607902"/>
                    <a:gd name="connsiteX2" fmla="*/ 287650 w 792028"/>
                    <a:gd name="connsiteY2" fmla="*/ 250035 h 607902"/>
                    <a:gd name="connsiteX3" fmla="*/ 372013 w 792028"/>
                    <a:gd name="connsiteY3" fmla="*/ 29 h 607902"/>
                    <a:gd name="connsiteX4" fmla="*/ 448298 w 792028"/>
                    <a:gd name="connsiteY4" fmla="*/ 235577 h 607902"/>
                    <a:gd name="connsiteX5" fmla="*/ 549251 w 792028"/>
                    <a:gd name="connsiteY5" fmla="*/ 515151 h 607902"/>
                    <a:gd name="connsiteX6" fmla="*/ 792028 w 792028"/>
                    <a:gd name="connsiteY6" fmla="*/ 596482 h 607902"/>
                    <a:gd name="connsiteX0" fmla="*/ 0 w 792028"/>
                    <a:gd name="connsiteY0" fmla="*/ 607591 h 610380"/>
                    <a:gd name="connsiteX1" fmla="*/ 178086 w 792028"/>
                    <a:gd name="connsiteY1" fmla="*/ 533489 h 610380"/>
                    <a:gd name="connsiteX2" fmla="*/ 287650 w 792028"/>
                    <a:gd name="connsiteY2" fmla="*/ 250035 h 610380"/>
                    <a:gd name="connsiteX3" fmla="*/ 372013 w 792028"/>
                    <a:gd name="connsiteY3" fmla="*/ 29 h 610380"/>
                    <a:gd name="connsiteX4" fmla="*/ 448298 w 792028"/>
                    <a:gd name="connsiteY4" fmla="*/ 235577 h 610380"/>
                    <a:gd name="connsiteX5" fmla="*/ 549251 w 792028"/>
                    <a:gd name="connsiteY5" fmla="*/ 547629 h 610380"/>
                    <a:gd name="connsiteX6" fmla="*/ 792028 w 792028"/>
                    <a:gd name="connsiteY6" fmla="*/ 596482 h 610380"/>
                    <a:gd name="connsiteX0" fmla="*/ 0 w 722074"/>
                    <a:gd name="connsiteY0" fmla="*/ 607591 h 618574"/>
                    <a:gd name="connsiteX1" fmla="*/ 178086 w 722074"/>
                    <a:gd name="connsiteY1" fmla="*/ 533489 h 618574"/>
                    <a:gd name="connsiteX2" fmla="*/ 287650 w 722074"/>
                    <a:gd name="connsiteY2" fmla="*/ 250035 h 618574"/>
                    <a:gd name="connsiteX3" fmla="*/ 372013 w 722074"/>
                    <a:gd name="connsiteY3" fmla="*/ 29 h 618574"/>
                    <a:gd name="connsiteX4" fmla="*/ 448298 w 722074"/>
                    <a:gd name="connsiteY4" fmla="*/ 235577 h 618574"/>
                    <a:gd name="connsiteX5" fmla="*/ 549251 w 722074"/>
                    <a:gd name="connsiteY5" fmla="*/ 547629 h 618574"/>
                    <a:gd name="connsiteX6" fmla="*/ 722074 w 722074"/>
                    <a:gd name="connsiteY6" fmla="*/ 606476 h 618574"/>
                    <a:gd name="connsiteX0" fmla="*/ 0 w 722074"/>
                    <a:gd name="connsiteY0" fmla="*/ 607591 h 608059"/>
                    <a:gd name="connsiteX1" fmla="*/ 178086 w 722074"/>
                    <a:gd name="connsiteY1" fmla="*/ 533489 h 608059"/>
                    <a:gd name="connsiteX2" fmla="*/ 287650 w 722074"/>
                    <a:gd name="connsiteY2" fmla="*/ 250035 h 608059"/>
                    <a:gd name="connsiteX3" fmla="*/ 372013 w 722074"/>
                    <a:gd name="connsiteY3" fmla="*/ 29 h 608059"/>
                    <a:gd name="connsiteX4" fmla="*/ 448298 w 722074"/>
                    <a:gd name="connsiteY4" fmla="*/ 235577 h 608059"/>
                    <a:gd name="connsiteX5" fmla="*/ 549251 w 722074"/>
                    <a:gd name="connsiteY5" fmla="*/ 547629 h 608059"/>
                    <a:gd name="connsiteX6" fmla="*/ 722074 w 722074"/>
                    <a:gd name="connsiteY6" fmla="*/ 606476 h 608059"/>
                    <a:gd name="connsiteX0" fmla="*/ 0 w 722074"/>
                    <a:gd name="connsiteY0" fmla="*/ 607588 h 608056"/>
                    <a:gd name="connsiteX1" fmla="*/ 178086 w 722074"/>
                    <a:gd name="connsiteY1" fmla="*/ 533486 h 608056"/>
                    <a:gd name="connsiteX2" fmla="*/ 287650 w 722074"/>
                    <a:gd name="connsiteY2" fmla="*/ 250032 h 608056"/>
                    <a:gd name="connsiteX3" fmla="*/ 372013 w 722074"/>
                    <a:gd name="connsiteY3" fmla="*/ 26 h 608056"/>
                    <a:gd name="connsiteX4" fmla="*/ 448298 w 722074"/>
                    <a:gd name="connsiteY4" fmla="*/ 235574 h 608056"/>
                    <a:gd name="connsiteX5" fmla="*/ 549251 w 722074"/>
                    <a:gd name="connsiteY5" fmla="*/ 547626 h 608056"/>
                    <a:gd name="connsiteX6" fmla="*/ 722074 w 722074"/>
                    <a:gd name="connsiteY6" fmla="*/ 606473 h 608056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9508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7010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2074" h="588077">
                      <a:moveTo>
                        <a:pt x="0" y="587609"/>
                      </a:moveTo>
                      <a:cubicBezTo>
                        <a:pt x="101922" y="590556"/>
                        <a:pt x="130144" y="573100"/>
                        <a:pt x="178086" y="513507"/>
                      </a:cubicBezTo>
                      <a:cubicBezTo>
                        <a:pt x="226028" y="453914"/>
                        <a:pt x="254496" y="315632"/>
                        <a:pt x="287650" y="230053"/>
                      </a:cubicBezTo>
                      <a:cubicBezTo>
                        <a:pt x="320804" y="144474"/>
                        <a:pt x="350235" y="2444"/>
                        <a:pt x="377010" y="34"/>
                      </a:cubicBezTo>
                      <a:cubicBezTo>
                        <a:pt x="403785" y="-2376"/>
                        <a:pt x="419591" y="127660"/>
                        <a:pt x="448298" y="215595"/>
                      </a:cubicBezTo>
                      <a:cubicBezTo>
                        <a:pt x="477005" y="303531"/>
                        <a:pt x="503622" y="465830"/>
                        <a:pt x="549251" y="527647"/>
                      </a:cubicBezTo>
                      <a:cubicBezTo>
                        <a:pt x="594880" y="589464"/>
                        <a:pt x="638282" y="591102"/>
                        <a:pt x="722074" y="58649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3333FF"/>
                    </a:solidFill>
                  </a:endParaRPr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2BE02ED0-F0BB-43AC-B946-17B6AD1AC202}"/>
                    </a:ext>
                  </a:extLst>
                </p:cNvPr>
                <p:cNvSpPr/>
                <p:nvPr/>
              </p:nvSpPr>
              <p:spPr>
                <a:xfrm>
                  <a:off x="3413081" y="5132817"/>
                  <a:ext cx="653331" cy="552728"/>
                </a:xfrm>
                <a:custGeom>
                  <a:avLst/>
                  <a:gdLst>
                    <a:gd name="connsiteX0" fmla="*/ 0 w 834501"/>
                    <a:gd name="connsiteY0" fmla="*/ 612848 h 654305"/>
                    <a:gd name="connsiteX1" fmla="*/ 213064 w 834501"/>
                    <a:gd name="connsiteY1" fmla="*/ 586215 h 654305"/>
                    <a:gd name="connsiteX2" fmla="*/ 355107 w 834501"/>
                    <a:gd name="connsiteY2" fmla="*/ 177843 h 654305"/>
                    <a:gd name="connsiteX3" fmla="*/ 399495 w 834501"/>
                    <a:gd name="connsiteY3" fmla="*/ 289 h 654305"/>
                    <a:gd name="connsiteX4" fmla="*/ 488272 w 834501"/>
                    <a:gd name="connsiteY4" fmla="*/ 213353 h 654305"/>
                    <a:gd name="connsiteX5" fmla="*/ 639192 w 834501"/>
                    <a:gd name="connsiteY5" fmla="*/ 612848 h 654305"/>
                    <a:gd name="connsiteX6" fmla="*/ 834501 w 834501"/>
                    <a:gd name="connsiteY6" fmla="*/ 621726 h 654305"/>
                    <a:gd name="connsiteX0" fmla="*/ 0 w 834501"/>
                    <a:gd name="connsiteY0" fmla="*/ 587949 h 629406"/>
                    <a:gd name="connsiteX1" fmla="*/ 213064 w 834501"/>
                    <a:gd name="connsiteY1" fmla="*/ 561316 h 629406"/>
                    <a:gd name="connsiteX2" fmla="*/ 355107 w 834501"/>
                    <a:gd name="connsiteY2" fmla="*/ 152944 h 629406"/>
                    <a:gd name="connsiteX3" fmla="*/ 414486 w 834501"/>
                    <a:gd name="connsiteY3" fmla="*/ 374 h 629406"/>
                    <a:gd name="connsiteX4" fmla="*/ 488272 w 834501"/>
                    <a:gd name="connsiteY4" fmla="*/ 188454 h 629406"/>
                    <a:gd name="connsiteX5" fmla="*/ 639192 w 834501"/>
                    <a:gd name="connsiteY5" fmla="*/ 587949 h 629406"/>
                    <a:gd name="connsiteX6" fmla="*/ 834501 w 834501"/>
                    <a:gd name="connsiteY6" fmla="*/ 596827 h 629406"/>
                    <a:gd name="connsiteX0" fmla="*/ 0 w 834501"/>
                    <a:gd name="connsiteY0" fmla="*/ 587596 h 629053"/>
                    <a:gd name="connsiteX1" fmla="*/ 213064 w 834501"/>
                    <a:gd name="connsiteY1" fmla="*/ 560963 h 629053"/>
                    <a:gd name="connsiteX2" fmla="*/ 355107 w 834501"/>
                    <a:gd name="connsiteY2" fmla="*/ 152591 h 629053"/>
                    <a:gd name="connsiteX3" fmla="*/ 414486 w 834501"/>
                    <a:gd name="connsiteY3" fmla="*/ 21 h 629053"/>
                    <a:gd name="connsiteX4" fmla="*/ 488272 w 834501"/>
                    <a:gd name="connsiteY4" fmla="*/ 188101 h 629053"/>
                    <a:gd name="connsiteX5" fmla="*/ 639192 w 834501"/>
                    <a:gd name="connsiteY5" fmla="*/ 587596 h 629053"/>
                    <a:gd name="connsiteX6" fmla="*/ 834501 w 834501"/>
                    <a:gd name="connsiteY6" fmla="*/ 596474 h 629053"/>
                    <a:gd name="connsiteX0" fmla="*/ 0 w 834501"/>
                    <a:gd name="connsiteY0" fmla="*/ 588307 h 629764"/>
                    <a:gd name="connsiteX1" fmla="*/ 213064 w 834501"/>
                    <a:gd name="connsiteY1" fmla="*/ 561674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834501"/>
                    <a:gd name="connsiteY0" fmla="*/ 588307 h 629764"/>
                    <a:gd name="connsiteX1" fmla="*/ 220559 w 834501"/>
                    <a:gd name="connsiteY1" fmla="*/ 534192 h 629764"/>
                    <a:gd name="connsiteX2" fmla="*/ 330123 w 834501"/>
                    <a:gd name="connsiteY2" fmla="*/ 250738 h 629764"/>
                    <a:gd name="connsiteX3" fmla="*/ 414486 w 834501"/>
                    <a:gd name="connsiteY3" fmla="*/ 732 h 629764"/>
                    <a:gd name="connsiteX4" fmla="*/ 488272 w 834501"/>
                    <a:gd name="connsiteY4" fmla="*/ 188812 h 629764"/>
                    <a:gd name="connsiteX5" fmla="*/ 639192 w 834501"/>
                    <a:gd name="connsiteY5" fmla="*/ 588307 h 629764"/>
                    <a:gd name="connsiteX6" fmla="*/ 834501 w 834501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94 h 629764"/>
                    <a:gd name="connsiteX1" fmla="*/ 178086 w 792028"/>
                    <a:gd name="connsiteY1" fmla="*/ 534192 h 629764"/>
                    <a:gd name="connsiteX2" fmla="*/ 287650 w 792028"/>
                    <a:gd name="connsiteY2" fmla="*/ 250738 h 629764"/>
                    <a:gd name="connsiteX3" fmla="*/ 372013 w 792028"/>
                    <a:gd name="connsiteY3" fmla="*/ 732 h 629764"/>
                    <a:gd name="connsiteX4" fmla="*/ 445799 w 792028"/>
                    <a:gd name="connsiteY4" fmla="*/ 188812 h 629764"/>
                    <a:gd name="connsiteX5" fmla="*/ 596719 w 792028"/>
                    <a:gd name="connsiteY5" fmla="*/ 588307 h 629764"/>
                    <a:gd name="connsiteX6" fmla="*/ 792028 w 792028"/>
                    <a:gd name="connsiteY6" fmla="*/ 597185 h 629764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8224 h 608535"/>
                    <a:gd name="connsiteX1" fmla="*/ 178086 w 792028"/>
                    <a:gd name="connsiteY1" fmla="*/ 534122 h 608535"/>
                    <a:gd name="connsiteX2" fmla="*/ 287650 w 792028"/>
                    <a:gd name="connsiteY2" fmla="*/ 250668 h 608535"/>
                    <a:gd name="connsiteX3" fmla="*/ 372013 w 792028"/>
                    <a:gd name="connsiteY3" fmla="*/ 662 h 608535"/>
                    <a:gd name="connsiteX4" fmla="*/ 445799 w 792028"/>
                    <a:gd name="connsiteY4" fmla="*/ 188742 h 608535"/>
                    <a:gd name="connsiteX5" fmla="*/ 549251 w 792028"/>
                    <a:gd name="connsiteY5" fmla="*/ 515784 h 608535"/>
                    <a:gd name="connsiteX6" fmla="*/ 792028 w 792028"/>
                    <a:gd name="connsiteY6" fmla="*/ 597115 h 608535"/>
                    <a:gd name="connsiteX0" fmla="*/ 0 w 792028"/>
                    <a:gd name="connsiteY0" fmla="*/ 607591 h 607902"/>
                    <a:gd name="connsiteX1" fmla="*/ 178086 w 792028"/>
                    <a:gd name="connsiteY1" fmla="*/ 533489 h 607902"/>
                    <a:gd name="connsiteX2" fmla="*/ 287650 w 792028"/>
                    <a:gd name="connsiteY2" fmla="*/ 250035 h 607902"/>
                    <a:gd name="connsiteX3" fmla="*/ 372013 w 792028"/>
                    <a:gd name="connsiteY3" fmla="*/ 29 h 607902"/>
                    <a:gd name="connsiteX4" fmla="*/ 448298 w 792028"/>
                    <a:gd name="connsiteY4" fmla="*/ 235577 h 607902"/>
                    <a:gd name="connsiteX5" fmla="*/ 549251 w 792028"/>
                    <a:gd name="connsiteY5" fmla="*/ 515151 h 607902"/>
                    <a:gd name="connsiteX6" fmla="*/ 792028 w 792028"/>
                    <a:gd name="connsiteY6" fmla="*/ 596482 h 607902"/>
                    <a:gd name="connsiteX0" fmla="*/ 0 w 792028"/>
                    <a:gd name="connsiteY0" fmla="*/ 607591 h 610380"/>
                    <a:gd name="connsiteX1" fmla="*/ 178086 w 792028"/>
                    <a:gd name="connsiteY1" fmla="*/ 533489 h 610380"/>
                    <a:gd name="connsiteX2" fmla="*/ 287650 w 792028"/>
                    <a:gd name="connsiteY2" fmla="*/ 250035 h 610380"/>
                    <a:gd name="connsiteX3" fmla="*/ 372013 w 792028"/>
                    <a:gd name="connsiteY3" fmla="*/ 29 h 610380"/>
                    <a:gd name="connsiteX4" fmla="*/ 448298 w 792028"/>
                    <a:gd name="connsiteY4" fmla="*/ 235577 h 610380"/>
                    <a:gd name="connsiteX5" fmla="*/ 549251 w 792028"/>
                    <a:gd name="connsiteY5" fmla="*/ 547629 h 610380"/>
                    <a:gd name="connsiteX6" fmla="*/ 792028 w 792028"/>
                    <a:gd name="connsiteY6" fmla="*/ 596482 h 610380"/>
                    <a:gd name="connsiteX0" fmla="*/ 0 w 722074"/>
                    <a:gd name="connsiteY0" fmla="*/ 607591 h 618574"/>
                    <a:gd name="connsiteX1" fmla="*/ 178086 w 722074"/>
                    <a:gd name="connsiteY1" fmla="*/ 533489 h 618574"/>
                    <a:gd name="connsiteX2" fmla="*/ 287650 w 722074"/>
                    <a:gd name="connsiteY2" fmla="*/ 250035 h 618574"/>
                    <a:gd name="connsiteX3" fmla="*/ 372013 w 722074"/>
                    <a:gd name="connsiteY3" fmla="*/ 29 h 618574"/>
                    <a:gd name="connsiteX4" fmla="*/ 448298 w 722074"/>
                    <a:gd name="connsiteY4" fmla="*/ 235577 h 618574"/>
                    <a:gd name="connsiteX5" fmla="*/ 549251 w 722074"/>
                    <a:gd name="connsiteY5" fmla="*/ 547629 h 618574"/>
                    <a:gd name="connsiteX6" fmla="*/ 722074 w 722074"/>
                    <a:gd name="connsiteY6" fmla="*/ 606476 h 618574"/>
                    <a:gd name="connsiteX0" fmla="*/ 0 w 722074"/>
                    <a:gd name="connsiteY0" fmla="*/ 607591 h 608059"/>
                    <a:gd name="connsiteX1" fmla="*/ 178086 w 722074"/>
                    <a:gd name="connsiteY1" fmla="*/ 533489 h 608059"/>
                    <a:gd name="connsiteX2" fmla="*/ 287650 w 722074"/>
                    <a:gd name="connsiteY2" fmla="*/ 250035 h 608059"/>
                    <a:gd name="connsiteX3" fmla="*/ 372013 w 722074"/>
                    <a:gd name="connsiteY3" fmla="*/ 29 h 608059"/>
                    <a:gd name="connsiteX4" fmla="*/ 448298 w 722074"/>
                    <a:gd name="connsiteY4" fmla="*/ 235577 h 608059"/>
                    <a:gd name="connsiteX5" fmla="*/ 549251 w 722074"/>
                    <a:gd name="connsiteY5" fmla="*/ 547629 h 608059"/>
                    <a:gd name="connsiteX6" fmla="*/ 722074 w 722074"/>
                    <a:gd name="connsiteY6" fmla="*/ 606476 h 608059"/>
                    <a:gd name="connsiteX0" fmla="*/ 0 w 722074"/>
                    <a:gd name="connsiteY0" fmla="*/ 607588 h 608056"/>
                    <a:gd name="connsiteX1" fmla="*/ 178086 w 722074"/>
                    <a:gd name="connsiteY1" fmla="*/ 533486 h 608056"/>
                    <a:gd name="connsiteX2" fmla="*/ 287650 w 722074"/>
                    <a:gd name="connsiteY2" fmla="*/ 250032 h 608056"/>
                    <a:gd name="connsiteX3" fmla="*/ 372013 w 722074"/>
                    <a:gd name="connsiteY3" fmla="*/ 26 h 608056"/>
                    <a:gd name="connsiteX4" fmla="*/ 448298 w 722074"/>
                    <a:gd name="connsiteY4" fmla="*/ 235574 h 608056"/>
                    <a:gd name="connsiteX5" fmla="*/ 549251 w 722074"/>
                    <a:gd name="connsiteY5" fmla="*/ 547626 h 608056"/>
                    <a:gd name="connsiteX6" fmla="*/ 722074 w 722074"/>
                    <a:gd name="connsiteY6" fmla="*/ 606473 h 608056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9508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  <a:gd name="connsiteX0" fmla="*/ 0 w 722074"/>
                    <a:gd name="connsiteY0" fmla="*/ 587609 h 588077"/>
                    <a:gd name="connsiteX1" fmla="*/ 178086 w 722074"/>
                    <a:gd name="connsiteY1" fmla="*/ 513507 h 588077"/>
                    <a:gd name="connsiteX2" fmla="*/ 287650 w 722074"/>
                    <a:gd name="connsiteY2" fmla="*/ 230053 h 588077"/>
                    <a:gd name="connsiteX3" fmla="*/ 377010 w 722074"/>
                    <a:gd name="connsiteY3" fmla="*/ 34 h 588077"/>
                    <a:gd name="connsiteX4" fmla="*/ 448298 w 722074"/>
                    <a:gd name="connsiteY4" fmla="*/ 215595 h 588077"/>
                    <a:gd name="connsiteX5" fmla="*/ 549251 w 722074"/>
                    <a:gd name="connsiteY5" fmla="*/ 527647 h 588077"/>
                    <a:gd name="connsiteX6" fmla="*/ 722074 w 722074"/>
                    <a:gd name="connsiteY6" fmla="*/ 586494 h 588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22074" h="588077">
                      <a:moveTo>
                        <a:pt x="0" y="587609"/>
                      </a:moveTo>
                      <a:cubicBezTo>
                        <a:pt x="101922" y="590556"/>
                        <a:pt x="130144" y="573100"/>
                        <a:pt x="178086" y="513507"/>
                      </a:cubicBezTo>
                      <a:cubicBezTo>
                        <a:pt x="226028" y="453914"/>
                        <a:pt x="254496" y="315632"/>
                        <a:pt x="287650" y="230053"/>
                      </a:cubicBezTo>
                      <a:cubicBezTo>
                        <a:pt x="320804" y="144474"/>
                        <a:pt x="350235" y="2444"/>
                        <a:pt x="377010" y="34"/>
                      </a:cubicBezTo>
                      <a:cubicBezTo>
                        <a:pt x="403785" y="-2376"/>
                        <a:pt x="419591" y="127660"/>
                        <a:pt x="448298" y="215595"/>
                      </a:cubicBezTo>
                      <a:cubicBezTo>
                        <a:pt x="477005" y="303531"/>
                        <a:pt x="503622" y="465830"/>
                        <a:pt x="549251" y="527647"/>
                      </a:cubicBezTo>
                      <a:cubicBezTo>
                        <a:pt x="594880" y="589464"/>
                        <a:pt x="638282" y="591102"/>
                        <a:pt x="722074" y="58649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3333FF"/>
                    </a:solidFill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2A31C298-5C25-4D88-9D0E-DD0A4BA710BC}"/>
                    </a:ext>
                  </a:extLst>
                </p:cNvPr>
                <p:cNvSpPr/>
                <p:nvPr/>
              </p:nvSpPr>
              <p:spPr>
                <a:xfrm>
                  <a:off x="704850" y="4525959"/>
                  <a:ext cx="3967284" cy="2296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3333FF"/>
                    </a:solidFill>
                  </a:endParaRPr>
                </a:p>
              </p:txBody>
            </p: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CB8CC486-859B-46FF-8E4A-848869DD69AE}"/>
                    </a:ext>
                  </a:extLst>
                </p:cNvPr>
                <p:cNvGrpSpPr/>
                <p:nvPr/>
              </p:nvGrpSpPr>
              <p:grpSpPr>
                <a:xfrm>
                  <a:off x="1156447" y="1437904"/>
                  <a:ext cx="2982776" cy="4261985"/>
                  <a:chOff x="1156447" y="588818"/>
                  <a:chExt cx="2982776" cy="4261985"/>
                </a:xfrm>
              </p:grpSpPr>
              <p:sp>
                <p:nvSpPr>
                  <p:cNvPr id="7" name="Rectangle 6">
                    <a:extLst>
                      <a:ext uri="{FF2B5EF4-FFF2-40B4-BE49-F238E27FC236}">
                        <a16:creationId xmlns:a16="http://schemas.microsoft.com/office/drawing/2014/main" id="{E8E0AA89-E5A6-4695-AAD3-A747FEB4FE27}"/>
                      </a:ext>
                    </a:extLst>
                  </p:cNvPr>
                  <p:cNvSpPr/>
                  <p:nvPr/>
                </p:nvSpPr>
                <p:spPr>
                  <a:xfrm>
                    <a:off x="1156447" y="3030071"/>
                    <a:ext cx="730624" cy="591670"/>
                  </a:xfrm>
                  <a:prstGeom prst="rect">
                    <a:avLst/>
                  </a:prstGeom>
                  <a:solidFill>
                    <a:srgbClr val="FFE69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3333FF"/>
                      </a:solidFill>
                    </a:endParaRPr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94FAD75C-6F56-41AF-A303-4D605073F3F3}"/>
                      </a:ext>
                    </a:extLst>
                  </p:cNvPr>
                  <p:cNvSpPr/>
                  <p:nvPr/>
                </p:nvSpPr>
                <p:spPr>
                  <a:xfrm>
                    <a:off x="1891552" y="2411505"/>
                    <a:ext cx="760766" cy="1210235"/>
                  </a:xfrm>
                  <a:prstGeom prst="rect">
                    <a:avLst/>
                  </a:prstGeom>
                  <a:solidFill>
                    <a:srgbClr val="FFE69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3333FF"/>
                      </a:solidFill>
                    </a:endParaRPr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AE79BF00-3D23-4BC1-987B-B4FA33A7BA7E}"/>
                      </a:ext>
                    </a:extLst>
                  </p:cNvPr>
                  <p:cNvSpPr/>
                  <p:nvPr/>
                </p:nvSpPr>
                <p:spPr>
                  <a:xfrm>
                    <a:off x="2652318" y="1814457"/>
                    <a:ext cx="736341" cy="1807283"/>
                  </a:xfrm>
                  <a:prstGeom prst="rect">
                    <a:avLst/>
                  </a:prstGeom>
                  <a:solidFill>
                    <a:srgbClr val="FFE69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3333FF"/>
                      </a:solidFill>
                    </a:endParaRPr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C9EC680C-40D5-449A-8543-E580F084EE23}"/>
                      </a:ext>
                    </a:extLst>
                  </p:cNvPr>
                  <p:cNvSpPr/>
                  <p:nvPr/>
                </p:nvSpPr>
                <p:spPr>
                  <a:xfrm>
                    <a:off x="3402882" y="1203961"/>
                    <a:ext cx="736341" cy="2417780"/>
                  </a:xfrm>
                  <a:prstGeom prst="rect">
                    <a:avLst/>
                  </a:prstGeom>
                  <a:solidFill>
                    <a:srgbClr val="FFE699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3333FF"/>
                      </a:solidFill>
                    </a:endParaRPr>
                  </a:p>
                </p:txBody>
              </p: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D89DD041-DD3F-4004-B865-DC5E8704B248}"/>
                      </a:ext>
                    </a:extLst>
                  </p:cNvPr>
                  <p:cNvGrpSpPr/>
                  <p:nvPr/>
                </p:nvGrpSpPr>
                <p:grpSpPr>
                  <a:xfrm>
                    <a:off x="1156447" y="588818"/>
                    <a:ext cx="2968908" cy="4261985"/>
                    <a:chOff x="1156447" y="588818"/>
                    <a:chExt cx="2968908" cy="4261985"/>
                  </a:xfrm>
                </p:grpSpPr>
                <p:cxnSp>
                  <p:nvCxnSpPr>
                    <p:cNvPr id="9" name="Straight Connector 8">
                      <a:extLst>
                        <a:ext uri="{FF2B5EF4-FFF2-40B4-BE49-F238E27FC236}">
                          <a16:creationId xmlns:a16="http://schemas.microsoft.com/office/drawing/2014/main" id="{0225C51F-7D32-44D7-A443-6FDC9EC79A1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156447" y="3030071"/>
                      <a:ext cx="0" cy="180638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>
                      <a:extLst>
                        <a:ext uri="{FF2B5EF4-FFF2-40B4-BE49-F238E27FC236}">
                          <a16:creationId xmlns:a16="http://schemas.microsoft.com/office/drawing/2014/main" id="{7289DD05-85D4-4518-AC0B-169D3F241C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1887071" y="2411506"/>
                      <a:ext cx="4482" cy="242495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Straight Connector 11">
                      <a:extLst>
                        <a:ext uri="{FF2B5EF4-FFF2-40B4-BE49-F238E27FC236}">
                          <a16:creationId xmlns:a16="http://schemas.microsoft.com/office/drawing/2014/main" id="{DC6EECC5-CC36-4A77-A1AD-17FC532C9B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47835" y="1797424"/>
                      <a:ext cx="0" cy="30390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Straight Connector 13">
                      <a:extLst>
                        <a:ext uri="{FF2B5EF4-FFF2-40B4-BE49-F238E27FC236}">
                          <a16:creationId xmlns:a16="http://schemas.microsoft.com/office/drawing/2014/main" id="{4657C71B-280F-427D-B4CC-F057CF2384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387423" y="1203960"/>
                      <a:ext cx="0" cy="364146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B322791C-548A-4633-B67A-BEA4B17E5D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125355" y="588818"/>
                      <a:ext cx="0" cy="426198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92BCE6C-FDA4-40F9-8BBE-B3435782E44E}"/>
                    </a:ext>
                  </a:extLst>
                </p:cNvPr>
                <p:cNvSpPr txBox="1"/>
                <p:nvPr/>
              </p:nvSpPr>
              <p:spPr>
                <a:xfrm>
                  <a:off x="1400505" y="4476009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0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1D7E821-84EB-4950-B920-FB2A30876921}"/>
                    </a:ext>
                  </a:extLst>
                </p:cNvPr>
                <p:cNvSpPr txBox="1"/>
                <p:nvPr/>
              </p:nvSpPr>
              <p:spPr>
                <a:xfrm>
                  <a:off x="2138083" y="4476009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3845DD1-E421-44F2-AF46-CFCB9286DCFD}"/>
                    </a:ext>
                  </a:extLst>
                </p:cNvPr>
                <p:cNvSpPr txBox="1"/>
                <p:nvPr/>
              </p:nvSpPr>
              <p:spPr>
                <a:xfrm>
                  <a:off x="2891336" y="4476009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2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68BF984-745E-4029-A63A-BEB7438501B0}"/>
                    </a:ext>
                  </a:extLst>
                </p:cNvPr>
                <p:cNvSpPr txBox="1"/>
                <p:nvPr/>
              </p:nvSpPr>
              <p:spPr>
                <a:xfrm>
                  <a:off x="3617368" y="4476009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3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3C80ACB-80B2-4F91-A96A-321EFE2BCD9C}"/>
                    </a:ext>
                  </a:extLst>
                </p:cNvPr>
                <p:cNvSpPr txBox="1"/>
                <p:nvPr/>
              </p:nvSpPr>
              <p:spPr>
                <a:xfrm>
                  <a:off x="4243629" y="4476008"/>
                  <a:ext cx="90544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# photons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751067D-A5DA-4253-BEE8-5CDB160BC951}"/>
                    </a:ext>
                  </a:extLst>
                </p:cNvPr>
                <p:cNvSpPr txBox="1"/>
                <p:nvPr/>
              </p:nvSpPr>
              <p:spPr>
                <a:xfrm>
                  <a:off x="4364640" y="5372397"/>
                  <a:ext cx="683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Energy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83F88B-B0A4-414E-BFD7-E2FEA21806E5}"/>
                    </a:ext>
                  </a:extLst>
                </p:cNvPr>
                <p:cNvSpPr txBox="1"/>
                <p:nvPr/>
              </p:nvSpPr>
              <p:spPr>
                <a:xfrm>
                  <a:off x="443294" y="5067823"/>
                  <a:ext cx="84797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Analog  signal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2674DA7-3C5A-4522-A4BC-F4FEBF6D76F4}"/>
                    </a:ext>
                  </a:extLst>
                </p:cNvPr>
                <p:cNvSpPr txBox="1"/>
                <p:nvPr/>
              </p:nvSpPr>
              <p:spPr>
                <a:xfrm rot="16200000">
                  <a:off x="-705461" y="2866897"/>
                  <a:ext cx="21893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i="1" dirty="0">
                      <a:solidFill>
                        <a:srgbClr val="3333FF"/>
                      </a:solidFill>
                    </a:rPr>
                    <a:t>ADC bins (ADU)</a:t>
                  </a:r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5ABBC69-3D46-4044-9D4B-F6973FC5CD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4235" y="5603039"/>
                  <a:ext cx="0" cy="193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6819156C-2678-4C14-B13E-54F7005F6D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65828" y="5599620"/>
                  <a:ext cx="0" cy="193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ECD82D33-8EDA-49EC-9F3B-4135D7A870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09031" y="5591842"/>
                  <a:ext cx="0" cy="193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D5B31585-9578-4778-821D-EB3B78557A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0624" y="5588423"/>
                  <a:ext cx="0" cy="19368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EA69FD98-B1F1-4D09-A181-C504B85EE576}"/>
                    </a:ext>
                  </a:extLst>
                </p:cNvPr>
                <p:cNvCxnSpPr/>
                <p:nvPr/>
              </p:nvCxnSpPr>
              <p:spPr>
                <a:xfrm>
                  <a:off x="1156447" y="4880066"/>
                  <a:ext cx="730624" cy="0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D279F64F-A3DE-49FD-96A7-D9F6454995FA}"/>
                    </a:ext>
                  </a:extLst>
                </p:cNvPr>
                <p:cNvSpPr txBox="1"/>
                <p:nvPr/>
              </p:nvSpPr>
              <p:spPr>
                <a:xfrm>
                  <a:off x="1950527" y="4737523"/>
                  <a:ext cx="15116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>
                      <a:solidFill>
                        <a:srgbClr val="3333FF"/>
                      </a:solidFill>
                    </a:rPr>
                    <a:t>gain=1 ADU/Eph</a:t>
                  </a:r>
                </a:p>
              </p:txBody>
            </p: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C4BE5FB3-BA69-4B7D-BEE6-BE129A0067D5}"/>
                  </a:ext>
                </a:extLst>
              </p:cNvPr>
              <p:cNvSpPr/>
              <p:nvPr/>
            </p:nvSpPr>
            <p:spPr>
              <a:xfrm>
                <a:off x="9034993" y="1266197"/>
                <a:ext cx="2514600" cy="816429"/>
              </a:xfrm>
              <a:custGeom>
                <a:avLst/>
                <a:gdLst>
                  <a:gd name="connsiteX0" fmla="*/ 0 w 2514600"/>
                  <a:gd name="connsiteY0" fmla="*/ 816429 h 816429"/>
                  <a:gd name="connsiteX1" fmla="*/ 1110343 w 2514600"/>
                  <a:gd name="connsiteY1" fmla="*/ 174172 h 816429"/>
                  <a:gd name="connsiteX2" fmla="*/ 2514600 w 2514600"/>
                  <a:gd name="connsiteY2" fmla="*/ 0 h 816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14600" h="816429">
                    <a:moveTo>
                      <a:pt x="0" y="816429"/>
                    </a:moveTo>
                    <a:cubicBezTo>
                      <a:pt x="345621" y="563336"/>
                      <a:pt x="691243" y="310243"/>
                      <a:pt x="1110343" y="174172"/>
                    </a:cubicBezTo>
                    <a:cubicBezTo>
                      <a:pt x="1529443" y="38101"/>
                      <a:pt x="2022021" y="19050"/>
                      <a:pt x="251460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544E028-E1AF-4939-A07A-04F6F6F84701}"/>
                  </a:ext>
                </a:extLst>
              </p:cNvPr>
              <p:cNvCxnSpPr/>
              <p:nvPr/>
            </p:nvCxnSpPr>
            <p:spPr>
              <a:xfrm flipV="1">
                <a:off x="8559624" y="2129665"/>
                <a:ext cx="390743" cy="27639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F5F432B-A8AE-46C0-9D6C-2F17CECA90E1}"/>
                  </a:ext>
                </a:extLst>
              </p:cNvPr>
              <p:cNvSpPr/>
              <p:nvPr/>
            </p:nvSpPr>
            <p:spPr>
              <a:xfrm>
                <a:off x="10248750" y="1364956"/>
                <a:ext cx="72000" cy="720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6398C09E-2CBB-4643-BAE3-82D2F0620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27010" y="2006105"/>
                <a:ext cx="1724911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8EBD220-527E-4773-8CF2-E2A25FDC1107}"/>
                  </a:ext>
                </a:extLst>
              </p:cNvPr>
              <p:cNvSpPr/>
              <p:nvPr/>
            </p:nvSpPr>
            <p:spPr>
              <a:xfrm>
                <a:off x="9427010" y="1419015"/>
                <a:ext cx="1715479" cy="5301172"/>
              </a:xfrm>
              <a:prstGeom prst="rect">
                <a:avLst/>
              </a:prstGeom>
              <a:solidFill>
                <a:srgbClr val="FFE699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CDB8BCF3-634F-4F8F-BE06-6506C745DC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27010" y="1417788"/>
                <a:ext cx="1693815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5FFF5D4-2803-4ACA-85A8-9CCDE082EA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11389" y="1436956"/>
                <a:ext cx="0" cy="52733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156F947C-D524-4B37-B824-A3FF9789B0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51921" y="1436956"/>
                <a:ext cx="0" cy="52733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73A638A9-484E-4DF9-82FA-9C6FBCD71D6B}"/>
                  </a:ext>
                </a:extLst>
              </p:cNvPr>
              <p:cNvSpPr/>
              <p:nvPr/>
            </p:nvSpPr>
            <p:spPr>
              <a:xfrm>
                <a:off x="9338569" y="6161814"/>
                <a:ext cx="653331" cy="552728"/>
              </a:xfrm>
              <a:custGeom>
                <a:avLst/>
                <a:gdLst>
                  <a:gd name="connsiteX0" fmla="*/ 0 w 834501"/>
                  <a:gd name="connsiteY0" fmla="*/ 612848 h 654305"/>
                  <a:gd name="connsiteX1" fmla="*/ 213064 w 834501"/>
                  <a:gd name="connsiteY1" fmla="*/ 586215 h 654305"/>
                  <a:gd name="connsiteX2" fmla="*/ 355107 w 834501"/>
                  <a:gd name="connsiteY2" fmla="*/ 177843 h 654305"/>
                  <a:gd name="connsiteX3" fmla="*/ 399495 w 834501"/>
                  <a:gd name="connsiteY3" fmla="*/ 289 h 654305"/>
                  <a:gd name="connsiteX4" fmla="*/ 488272 w 834501"/>
                  <a:gd name="connsiteY4" fmla="*/ 213353 h 654305"/>
                  <a:gd name="connsiteX5" fmla="*/ 639192 w 834501"/>
                  <a:gd name="connsiteY5" fmla="*/ 612848 h 654305"/>
                  <a:gd name="connsiteX6" fmla="*/ 834501 w 834501"/>
                  <a:gd name="connsiteY6" fmla="*/ 621726 h 654305"/>
                  <a:gd name="connsiteX0" fmla="*/ 0 w 834501"/>
                  <a:gd name="connsiteY0" fmla="*/ 587949 h 629406"/>
                  <a:gd name="connsiteX1" fmla="*/ 213064 w 834501"/>
                  <a:gd name="connsiteY1" fmla="*/ 561316 h 629406"/>
                  <a:gd name="connsiteX2" fmla="*/ 355107 w 834501"/>
                  <a:gd name="connsiteY2" fmla="*/ 152944 h 629406"/>
                  <a:gd name="connsiteX3" fmla="*/ 414486 w 834501"/>
                  <a:gd name="connsiteY3" fmla="*/ 374 h 629406"/>
                  <a:gd name="connsiteX4" fmla="*/ 488272 w 834501"/>
                  <a:gd name="connsiteY4" fmla="*/ 188454 h 629406"/>
                  <a:gd name="connsiteX5" fmla="*/ 639192 w 834501"/>
                  <a:gd name="connsiteY5" fmla="*/ 587949 h 629406"/>
                  <a:gd name="connsiteX6" fmla="*/ 834501 w 834501"/>
                  <a:gd name="connsiteY6" fmla="*/ 596827 h 629406"/>
                  <a:gd name="connsiteX0" fmla="*/ 0 w 834501"/>
                  <a:gd name="connsiteY0" fmla="*/ 587596 h 629053"/>
                  <a:gd name="connsiteX1" fmla="*/ 213064 w 834501"/>
                  <a:gd name="connsiteY1" fmla="*/ 560963 h 629053"/>
                  <a:gd name="connsiteX2" fmla="*/ 355107 w 834501"/>
                  <a:gd name="connsiteY2" fmla="*/ 152591 h 629053"/>
                  <a:gd name="connsiteX3" fmla="*/ 414486 w 834501"/>
                  <a:gd name="connsiteY3" fmla="*/ 21 h 629053"/>
                  <a:gd name="connsiteX4" fmla="*/ 488272 w 834501"/>
                  <a:gd name="connsiteY4" fmla="*/ 188101 h 629053"/>
                  <a:gd name="connsiteX5" fmla="*/ 639192 w 834501"/>
                  <a:gd name="connsiteY5" fmla="*/ 587596 h 629053"/>
                  <a:gd name="connsiteX6" fmla="*/ 834501 w 834501"/>
                  <a:gd name="connsiteY6" fmla="*/ 596474 h 629053"/>
                  <a:gd name="connsiteX0" fmla="*/ 0 w 834501"/>
                  <a:gd name="connsiteY0" fmla="*/ 588307 h 629764"/>
                  <a:gd name="connsiteX1" fmla="*/ 213064 w 834501"/>
                  <a:gd name="connsiteY1" fmla="*/ 561674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834501"/>
                  <a:gd name="connsiteY0" fmla="*/ 588307 h 629764"/>
                  <a:gd name="connsiteX1" fmla="*/ 220559 w 834501"/>
                  <a:gd name="connsiteY1" fmla="*/ 534192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7591 h 607902"/>
                  <a:gd name="connsiteX1" fmla="*/ 178086 w 792028"/>
                  <a:gd name="connsiteY1" fmla="*/ 533489 h 607902"/>
                  <a:gd name="connsiteX2" fmla="*/ 287650 w 792028"/>
                  <a:gd name="connsiteY2" fmla="*/ 250035 h 607902"/>
                  <a:gd name="connsiteX3" fmla="*/ 372013 w 792028"/>
                  <a:gd name="connsiteY3" fmla="*/ 29 h 607902"/>
                  <a:gd name="connsiteX4" fmla="*/ 448298 w 792028"/>
                  <a:gd name="connsiteY4" fmla="*/ 235577 h 607902"/>
                  <a:gd name="connsiteX5" fmla="*/ 549251 w 792028"/>
                  <a:gd name="connsiteY5" fmla="*/ 515151 h 607902"/>
                  <a:gd name="connsiteX6" fmla="*/ 792028 w 792028"/>
                  <a:gd name="connsiteY6" fmla="*/ 596482 h 607902"/>
                  <a:gd name="connsiteX0" fmla="*/ 0 w 792028"/>
                  <a:gd name="connsiteY0" fmla="*/ 607591 h 610380"/>
                  <a:gd name="connsiteX1" fmla="*/ 178086 w 792028"/>
                  <a:gd name="connsiteY1" fmla="*/ 533489 h 610380"/>
                  <a:gd name="connsiteX2" fmla="*/ 287650 w 792028"/>
                  <a:gd name="connsiteY2" fmla="*/ 250035 h 610380"/>
                  <a:gd name="connsiteX3" fmla="*/ 372013 w 792028"/>
                  <a:gd name="connsiteY3" fmla="*/ 29 h 610380"/>
                  <a:gd name="connsiteX4" fmla="*/ 448298 w 792028"/>
                  <a:gd name="connsiteY4" fmla="*/ 235577 h 610380"/>
                  <a:gd name="connsiteX5" fmla="*/ 549251 w 792028"/>
                  <a:gd name="connsiteY5" fmla="*/ 547629 h 610380"/>
                  <a:gd name="connsiteX6" fmla="*/ 792028 w 792028"/>
                  <a:gd name="connsiteY6" fmla="*/ 596482 h 610380"/>
                  <a:gd name="connsiteX0" fmla="*/ 0 w 722074"/>
                  <a:gd name="connsiteY0" fmla="*/ 607591 h 618574"/>
                  <a:gd name="connsiteX1" fmla="*/ 178086 w 722074"/>
                  <a:gd name="connsiteY1" fmla="*/ 533489 h 618574"/>
                  <a:gd name="connsiteX2" fmla="*/ 287650 w 722074"/>
                  <a:gd name="connsiteY2" fmla="*/ 250035 h 618574"/>
                  <a:gd name="connsiteX3" fmla="*/ 372013 w 722074"/>
                  <a:gd name="connsiteY3" fmla="*/ 29 h 618574"/>
                  <a:gd name="connsiteX4" fmla="*/ 448298 w 722074"/>
                  <a:gd name="connsiteY4" fmla="*/ 235577 h 618574"/>
                  <a:gd name="connsiteX5" fmla="*/ 549251 w 722074"/>
                  <a:gd name="connsiteY5" fmla="*/ 547629 h 618574"/>
                  <a:gd name="connsiteX6" fmla="*/ 722074 w 722074"/>
                  <a:gd name="connsiteY6" fmla="*/ 606476 h 618574"/>
                  <a:gd name="connsiteX0" fmla="*/ 0 w 722074"/>
                  <a:gd name="connsiteY0" fmla="*/ 607591 h 608059"/>
                  <a:gd name="connsiteX1" fmla="*/ 178086 w 722074"/>
                  <a:gd name="connsiteY1" fmla="*/ 533489 h 608059"/>
                  <a:gd name="connsiteX2" fmla="*/ 287650 w 722074"/>
                  <a:gd name="connsiteY2" fmla="*/ 250035 h 608059"/>
                  <a:gd name="connsiteX3" fmla="*/ 372013 w 722074"/>
                  <a:gd name="connsiteY3" fmla="*/ 29 h 608059"/>
                  <a:gd name="connsiteX4" fmla="*/ 448298 w 722074"/>
                  <a:gd name="connsiteY4" fmla="*/ 235577 h 608059"/>
                  <a:gd name="connsiteX5" fmla="*/ 549251 w 722074"/>
                  <a:gd name="connsiteY5" fmla="*/ 547629 h 608059"/>
                  <a:gd name="connsiteX6" fmla="*/ 722074 w 722074"/>
                  <a:gd name="connsiteY6" fmla="*/ 606476 h 608059"/>
                  <a:gd name="connsiteX0" fmla="*/ 0 w 722074"/>
                  <a:gd name="connsiteY0" fmla="*/ 607588 h 608056"/>
                  <a:gd name="connsiteX1" fmla="*/ 178086 w 722074"/>
                  <a:gd name="connsiteY1" fmla="*/ 533486 h 608056"/>
                  <a:gd name="connsiteX2" fmla="*/ 287650 w 722074"/>
                  <a:gd name="connsiteY2" fmla="*/ 250032 h 608056"/>
                  <a:gd name="connsiteX3" fmla="*/ 372013 w 722074"/>
                  <a:gd name="connsiteY3" fmla="*/ 26 h 608056"/>
                  <a:gd name="connsiteX4" fmla="*/ 448298 w 722074"/>
                  <a:gd name="connsiteY4" fmla="*/ 235574 h 608056"/>
                  <a:gd name="connsiteX5" fmla="*/ 549251 w 722074"/>
                  <a:gd name="connsiteY5" fmla="*/ 547626 h 608056"/>
                  <a:gd name="connsiteX6" fmla="*/ 722074 w 722074"/>
                  <a:gd name="connsiteY6" fmla="*/ 606473 h 608056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9508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7010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074" h="588077">
                    <a:moveTo>
                      <a:pt x="0" y="587609"/>
                    </a:moveTo>
                    <a:cubicBezTo>
                      <a:pt x="101922" y="590556"/>
                      <a:pt x="130144" y="573100"/>
                      <a:pt x="178086" y="513507"/>
                    </a:cubicBezTo>
                    <a:cubicBezTo>
                      <a:pt x="226028" y="453914"/>
                      <a:pt x="254496" y="315632"/>
                      <a:pt x="287650" y="230053"/>
                    </a:cubicBezTo>
                    <a:cubicBezTo>
                      <a:pt x="320804" y="144474"/>
                      <a:pt x="350235" y="2444"/>
                      <a:pt x="377010" y="34"/>
                    </a:cubicBezTo>
                    <a:cubicBezTo>
                      <a:pt x="403785" y="-2376"/>
                      <a:pt x="419591" y="127660"/>
                      <a:pt x="448298" y="215595"/>
                    </a:cubicBezTo>
                    <a:cubicBezTo>
                      <a:pt x="477005" y="303531"/>
                      <a:pt x="503622" y="465830"/>
                      <a:pt x="549251" y="527647"/>
                    </a:cubicBezTo>
                    <a:cubicBezTo>
                      <a:pt x="594880" y="589464"/>
                      <a:pt x="638282" y="591102"/>
                      <a:pt x="722074" y="58649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B786CE8F-2ECA-4DF4-8005-C30BA1B114FD}"/>
                  </a:ext>
                </a:extLst>
              </p:cNvPr>
              <p:cNvSpPr/>
              <p:nvPr/>
            </p:nvSpPr>
            <p:spPr>
              <a:xfrm>
                <a:off x="10023771" y="6161817"/>
                <a:ext cx="653331" cy="552728"/>
              </a:xfrm>
              <a:custGeom>
                <a:avLst/>
                <a:gdLst>
                  <a:gd name="connsiteX0" fmla="*/ 0 w 834501"/>
                  <a:gd name="connsiteY0" fmla="*/ 612848 h 654305"/>
                  <a:gd name="connsiteX1" fmla="*/ 213064 w 834501"/>
                  <a:gd name="connsiteY1" fmla="*/ 586215 h 654305"/>
                  <a:gd name="connsiteX2" fmla="*/ 355107 w 834501"/>
                  <a:gd name="connsiteY2" fmla="*/ 177843 h 654305"/>
                  <a:gd name="connsiteX3" fmla="*/ 399495 w 834501"/>
                  <a:gd name="connsiteY3" fmla="*/ 289 h 654305"/>
                  <a:gd name="connsiteX4" fmla="*/ 488272 w 834501"/>
                  <a:gd name="connsiteY4" fmla="*/ 213353 h 654305"/>
                  <a:gd name="connsiteX5" fmla="*/ 639192 w 834501"/>
                  <a:gd name="connsiteY5" fmla="*/ 612848 h 654305"/>
                  <a:gd name="connsiteX6" fmla="*/ 834501 w 834501"/>
                  <a:gd name="connsiteY6" fmla="*/ 621726 h 654305"/>
                  <a:gd name="connsiteX0" fmla="*/ 0 w 834501"/>
                  <a:gd name="connsiteY0" fmla="*/ 587949 h 629406"/>
                  <a:gd name="connsiteX1" fmla="*/ 213064 w 834501"/>
                  <a:gd name="connsiteY1" fmla="*/ 561316 h 629406"/>
                  <a:gd name="connsiteX2" fmla="*/ 355107 w 834501"/>
                  <a:gd name="connsiteY2" fmla="*/ 152944 h 629406"/>
                  <a:gd name="connsiteX3" fmla="*/ 414486 w 834501"/>
                  <a:gd name="connsiteY3" fmla="*/ 374 h 629406"/>
                  <a:gd name="connsiteX4" fmla="*/ 488272 w 834501"/>
                  <a:gd name="connsiteY4" fmla="*/ 188454 h 629406"/>
                  <a:gd name="connsiteX5" fmla="*/ 639192 w 834501"/>
                  <a:gd name="connsiteY5" fmla="*/ 587949 h 629406"/>
                  <a:gd name="connsiteX6" fmla="*/ 834501 w 834501"/>
                  <a:gd name="connsiteY6" fmla="*/ 596827 h 629406"/>
                  <a:gd name="connsiteX0" fmla="*/ 0 w 834501"/>
                  <a:gd name="connsiteY0" fmla="*/ 587596 h 629053"/>
                  <a:gd name="connsiteX1" fmla="*/ 213064 w 834501"/>
                  <a:gd name="connsiteY1" fmla="*/ 560963 h 629053"/>
                  <a:gd name="connsiteX2" fmla="*/ 355107 w 834501"/>
                  <a:gd name="connsiteY2" fmla="*/ 152591 h 629053"/>
                  <a:gd name="connsiteX3" fmla="*/ 414486 w 834501"/>
                  <a:gd name="connsiteY3" fmla="*/ 21 h 629053"/>
                  <a:gd name="connsiteX4" fmla="*/ 488272 w 834501"/>
                  <a:gd name="connsiteY4" fmla="*/ 188101 h 629053"/>
                  <a:gd name="connsiteX5" fmla="*/ 639192 w 834501"/>
                  <a:gd name="connsiteY5" fmla="*/ 587596 h 629053"/>
                  <a:gd name="connsiteX6" fmla="*/ 834501 w 834501"/>
                  <a:gd name="connsiteY6" fmla="*/ 596474 h 629053"/>
                  <a:gd name="connsiteX0" fmla="*/ 0 w 834501"/>
                  <a:gd name="connsiteY0" fmla="*/ 588307 h 629764"/>
                  <a:gd name="connsiteX1" fmla="*/ 213064 w 834501"/>
                  <a:gd name="connsiteY1" fmla="*/ 561674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834501"/>
                  <a:gd name="connsiteY0" fmla="*/ 588307 h 629764"/>
                  <a:gd name="connsiteX1" fmla="*/ 220559 w 834501"/>
                  <a:gd name="connsiteY1" fmla="*/ 534192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7591 h 607902"/>
                  <a:gd name="connsiteX1" fmla="*/ 178086 w 792028"/>
                  <a:gd name="connsiteY1" fmla="*/ 533489 h 607902"/>
                  <a:gd name="connsiteX2" fmla="*/ 287650 w 792028"/>
                  <a:gd name="connsiteY2" fmla="*/ 250035 h 607902"/>
                  <a:gd name="connsiteX3" fmla="*/ 372013 w 792028"/>
                  <a:gd name="connsiteY3" fmla="*/ 29 h 607902"/>
                  <a:gd name="connsiteX4" fmla="*/ 448298 w 792028"/>
                  <a:gd name="connsiteY4" fmla="*/ 235577 h 607902"/>
                  <a:gd name="connsiteX5" fmla="*/ 549251 w 792028"/>
                  <a:gd name="connsiteY5" fmla="*/ 515151 h 607902"/>
                  <a:gd name="connsiteX6" fmla="*/ 792028 w 792028"/>
                  <a:gd name="connsiteY6" fmla="*/ 596482 h 607902"/>
                  <a:gd name="connsiteX0" fmla="*/ 0 w 792028"/>
                  <a:gd name="connsiteY0" fmla="*/ 607591 h 610380"/>
                  <a:gd name="connsiteX1" fmla="*/ 178086 w 792028"/>
                  <a:gd name="connsiteY1" fmla="*/ 533489 h 610380"/>
                  <a:gd name="connsiteX2" fmla="*/ 287650 w 792028"/>
                  <a:gd name="connsiteY2" fmla="*/ 250035 h 610380"/>
                  <a:gd name="connsiteX3" fmla="*/ 372013 w 792028"/>
                  <a:gd name="connsiteY3" fmla="*/ 29 h 610380"/>
                  <a:gd name="connsiteX4" fmla="*/ 448298 w 792028"/>
                  <a:gd name="connsiteY4" fmla="*/ 235577 h 610380"/>
                  <a:gd name="connsiteX5" fmla="*/ 549251 w 792028"/>
                  <a:gd name="connsiteY5" fmla="*/ 547629 h 610380"/>
                  <a:gd name="connsiteX6" fmla="*/ 792028 w 792028"/>
                  <a:gd name="connsiteY6" fmla="*/ 596482 h 610380"/>
                  <a:gd name="connsiteX0" fmla="*/ 0 w 722074"/>
                  <a:gd name="connsiteY0" fmla="*/ 607591 h 618574"/>
                  <a:gd name="connsiteX1" fmla="*/ 178086 w 722074"/>
                  <a:gd name="connsiteY1" fmla="*/ 533489 h 618574"/>
                  <a:gd name="connsiteX2" fmla="*/ 287650 w 722074"/>
                  <a:gd name="connsiteY2" fmla="*/ 250035 h 618574"/>
                  <a:gd name="connsiteX3" fmla="*/ 372013 w 722074"/>
                  <a:gd name="connsiteY3" fmla="*/ 29 h 618574"/>
                  <a:gd name="connsiteX4" fmla="*/ 448298 w 722074"/>
                  <a:gd name="connsiteY4" fmla="*/ 235577 h 618574"/>
                  <a:gd name="connsiteX5" fmla="*/ 549251 w 722074"/>
                  <a:gd name="connsiteY5" fmla="*/ 547629 h 618574"/>
                  <a:gd name="connsiteX6" fmla="*/ 722074 w 722074"/>
                  <a:gd name="connsiteY6" fmla="*/ 606476 h 618574"/>
                  <a:gd name="connsiteX0" fmla="*/ 0 w 722074"/>
                  <a:gd name="connsiteY0" fmla="*/ 607591 h 608059"/>
                  <a:gd name="connsiteX1" fmla="*/ 178086 w 722074"/>
                  <a:gd name="connsiteY1" fmla="*/ 533489 h 608059"/>
                  <a:gd name="connsiteX2" fmla="*/ 287650 w 722074"/>
                  <a:gd name="connsiteY2" fmla="*/ 250035 h 608059"/>
                  <a:gd name="connsiteX3" fmla="*/ 372013 w 722074"/>
                  <a:gd name="connsiteY3" fmla="*/ 29 h 608059"/>
                  <a:gd name="connsiteX4" fmla="*/ 448298 w 722074"/>
                  <a:gd name="connsiteY4" fmla="*/ 235577 h 608059"/>
                  <a:gd name="connsiteX5" fmla="*/ 549251 w 722074"/>
                  <a:gd name="connsiteY5" fmla="*/ 547629 h 608059"/>
                  <a:gd name="connsiteX6" fmla="*/ 722074 w 722074"/>
                  <a:gd name="connsiteY6" fmla="*/ 606476 h 608059"/>
                  <a:gd name="connsiteX0" fmla="*/ 0 w 722074"/>
                  <a:gd name="connsiteY0" fmla="*/ 607588 h 608056"/>
                  <a:gd name="connsiteX1" fmla="*/ 178086 w 722074"/>
                  <a:gd name="connsiteY1" fmla="*/ 533486 h 608056"/>
                  <a:gd name="connsiteX2" fmla="*/ 287650 w 722074"/>
                  <a:gd name="connsiteY2" fmla="*/ 250032 h 608056"/>
                  <a:gd name="connsiteX3" fmla="*/ 372013 w 722074"/>
                  <a:gd name="connsiteY3" fmla="*/ 26 h 608056"/>
                  <a:gd name="connsiteX4" fmla="*/ 448298 w 722074"/>
                  <a:gd name="connsiteY4" fmla="*/ 235574 h 608056"/>
                  <a:gd name="connsiteX5" fmla="*/ 549251 w 722074"/>
                  <a:gd name="connsiteY5" fmla="*/ 547626 h 608056"/>
                  <a:gd name="connsiteX6" fmla="*/ 722074 w 722074"/>
                  <a:gd name="connsiteY6" fmla="*/ 606473 h 608056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9508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7010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074" h="588077">
                    <a:moveTo>
                      <a:pt x="0" y="587609"/>
                    </a:moveTo>
                    <a:cubicBezTo>
                      <a:pt x="101922" y="590556"/>
                      <a:pt x="130144" y="573100"/>
                      <a:pt x="178086" y="513507"/>
                    </a:cubicBezTo>
                    <a:cubicBezTo>
                      <a:pt x="226028" y="453914"/>
                      <a:pt x="254496" y="315632"/>
                      <a:pt x="287650" y="230053"/>
                    </a:cubicBezTo>
                    <a:cubicBezTo>
                      <a:pt x="320804" y="144474"/>
                      <a:pt x="350235" y="2444"/>
                      <a:pt x="377010" y="34"/>
                    </a:cubicBezTo>
                    <a:cubicBezTo>
                      <a:pt x="403785" y="-2376"/>
                      <a:pt x="419591" y="127660"/>
                      <a:pt x="448298" y="215595"/>
                    </a:cubicBezTo>
                    <a:cubicBezTo>
                      <a:pt x="477005" y="303531"/>
                      <a:pt x="503622" y="465830"/>
                      <a:pt x="549251" y="527647"/>
                    </a:cubicBezTo>
                    <a:cubicBezTo>
                      <a:pt x="594880" y="589464"/>
                      <a:pt x="638282" y="591102"/>
                      <a:pt x="722074" y="58649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D990D403-1E96-4BAA-9813-1C88A26B336F}"/>
                  </a:ext>
                </a:extLst>
              </p:cNvPr>
              <p:cNvSpPr/>
              <p:nvPr/>
            </p:nvSpPr>
            <p:spPr>
              <a:xfrm>
                <a:off x="10686567" y="6162074"/>
                <a:ext cx="653331" cy="552728"/>
              </a:xfrm>
              <a:custGeom>
                <a:avLst/>
                <a:gdLst>
                  <a:gd name="connsiteX0" fmla="*/ 0 w 834501"/>
                  <a:gd name="connsiteY0" fmla="*/ 612848 h 654305"/>
                  <a:gd name="connsiteX1" fmla="*/ 213064 w 834501"/>
                  <a:gd name="connsiteY1" fmla="*/ 586215 h 654305"/>
                  <a:gd name="connsiteX2" fmla="*/ 355107 w 834501"/>
                  <a:gd name="connsiteY2" fmla="*/ 177843 h 654305"/>
                  <a:gd name="connsiteX3" fmla="*/ 399495 w 834501"/>
                  <a:gd name="connsiteY3" fmla="*/ 289 h 654305"/>
                  <a:gd name="connsiteX4" fmla="*/ 488272 w 834501"/>
                  <a:gd name="connsiteY4" fmla="*/ 213353 h 654305"/>
                  <a:gd name="connsiteX5" fmla="*/ 639192 w 834501"/>
                  <a:gd name="connsiteY5" fmla="*/ 612848 h 654305"/>
                  <a:gd name="connsiteX6" fmla="*/ 834501 w 834501"/>
                  <a:gd name="connsiteY6" fmla="*/ 621726 h 654305"/>
                  <a:gd name="connsiteX0" fmla="*/ 0 w 834501"/>
                  <a:gd name="connsiteY0" fmla="*/ 587949 h 629406"/>
                  <a:gd name="connsiteX1" fmla="*/ 213064 w 834501"/>
                  <a:gd name="connsiteY1" fmla="*/ 561316 h 629406"/>
                  <a:gd name="connsiteX2" fmla="*/ 355107 w 834501"/>
                  <a:gd name="connsiteY2" fmla="*/ 152944 h 629406"/>
                  <a:gd name="connsiteX3" fmla="*/ 414486 w 834501"/>
                  <a:gd name="connsiteY3" fmla="*/ 374 h 629406"/>
                  <a:gd name="connsiteX4" fmla="*/ 488272 w 834501"/>
                  <a:gd name="connsiteY4" fmla="*/ 188454 h 629406"/>
                  <a:gd name="connsiteX5" fmla="*/ 639192 w 834501"/>
                  <a:gd name="connsiteY5" fmla="*/ 587949 h 629406"/>
                  <a:gd name="connsiteX6" fmla="*/ 834501 w 834501"/>
                  <a:gd name="connsiteY6" fmla="*/ 596827 h 629406"/>
                  <a:gd name="connsiteX0" fmla="*/ 0 w 834501"/>
                  <a:gd name="connsiteY0" fmla="*/ 587596 h 629053"/>
                  <a:gd name="connsiteX1" fmla="*/ 213064 w 834501"/>
                  <a:gd name="connsiteY1" fmla="*/ 560963 h 629053"/>
                  <a:gd name="connsiteX2" fmla="*/ 355107 w 834501"/>
                  <a:gd name="connsiteY2" fmla="*/ 152591 h 629053"/>
                  <a:gd name="connsiteX3" fmla="*/ 414486 w 834501"/>
                  <a:gd name="connsiteY3" fmla="*/ 21 h 629053"/>
                  <a:gd name="connsiteX4" fmla="*/ 488272 w 834501"/>
                  <a:gd name="connsiteY4" fmla="*/ 188101 h 629053"/>
                  <a:gd name="connsiteX5" fmla="*/ 639192 w 834501"/>
                  <a:gd name="connsiteY5" fmla="*/ 587596 h 629053"/>
                  <a:gd name="connsiteX6" fmla="*/ 834501 w 834501"/>
                  <a:gd name="connsiteY6" fmla="*/ 596474 h 629053"/>
                  <a:gd name="connsiteX0" fmla="*/ 0 w 834501"/>
                  <a:gd name="connsiteY0" fmla="*/ 588307 h 629764"/>
                  <a:gd name="connsiteX1" fmla="*/ 213064 w 834501"/>
                  <a:gd name="connsiteY1" fmla="*/ 561674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834501"/>
                  <a:gd name="connsiteY0" fmla="*/ 588307 h 629764"/>
                  <a:gd name="connsiteX1" fmla="*/ 220559 w 834501"/>
                  <a:gd name="connsiteY1" fmla="*/ 534192 h 629764"/>
                  <a:gd name="connsiteX2" fmla="*/ 330123 w 834501"/>
                  <a:gd name="connsiteY2" fmla="*/ 250738 h 629764"/>
                  <a:gd name="connsiteX3" fmla="*/ 414486 w 834501"/>
                  <a:gd name="connsiteY3" fmla="*/ 732 h 629764"/>
                  <a:gd name="connsiteX4" fmla="*/ 488272 w 834501"/>
                  <a:gd name="connsiteY4" fmla="*/ 188812 h 629764"/>
                  <a:gd name="connsiteX5" fmla="*/ 639192 w 834501"/>
                  <a:gd name="connsiteY5" fmla="*/ 588307 h 629764"/>
                  <a:gd name="connsiteX6" fmla="*/ 834501 w 834501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94 h 629764"/>
                  <a:gd name="connsiteX1" fmla="*/ 178086 w 792028"/>
                  <a:gd name="connsiteY1" fmla="*/ 534192 h 629764"/>
                  <a:gd name="connsiteX2" fmla="*/ 287650 w 792028"/>
                  <a:gd name="connsiteY2" fmla="*/ 250738 h 629764"/>
                  <a:gd name="connsiteX3" fmla="*/ 372013 w 792028"/>
                  <a:gd name="connsiteY3" fmla="*/ 732 h 629764"/>
                  <a:gd name="connsiteX4" fmla="*/ 445799 w 792028"/>
                  <a:gd name="connsiteY4" fmla="*/ 188812 h 629764"/>
                  <a:gd name="connsiteX5" fmla="*/ 596719 w 792028"/>
                  <a:gd name="connsiteY5" fmla="*/ 588307 h 629764"/>
                  <a:gd name="connsiteX6" fmla="*/ 792028 w 792028"/>
                  <a:gd name="connsiteY6" fmla="*/ 597185 h 629764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8224 h 608535"/>
                  <a:gd name="connsiteX1" fmla="*/ 178086 w 792028"/>
                  <a:gd name="connsiteY1" fmla="*/ 534122 h 608535"/>
                  <a:gd name="connsiteX2" fmla="*/ 287650 w 792028"/>
                  <a:gd name="connsiteY2" fmla="*/ 250668 h 608535"/>
                  <a:gd name="connsiteX3" fmla="*/ 372013 w 792028"/>
                  <a:gd name="connsiteY3" fmla="*/ 662 h 608535"/>
                  <a:gd name="connsiteX4" fmla="*/ 445799 w 792028"/>
                  <a:gd name="connsiteY4" fmla="*/ 188742 h 608535"/>
                  <a:gd name="connsiteX5" fmla="*/ 549251 w 792028"/>
                  <a:gd name="connsiteY5" fmla="*/ 515784 h 608535"/>
                  <a:gd name="connsiteX6" fmla="*/ 792028 w 792028"/>
                  <a:gd name="connsiteY6" fmla="*/ 597115 h 608535"/>
                  <a:gd name="connsiteX0" fmla="*/ 0 w 792028"/>
                  <a:gd name="connsiteY0" fmla="*/ 607591 h 607902"/>
                  <a:gd name="connsiteX1" fmla="*/ 178086 w 792028"/>
                  <a:gd name="connsiteY1" fmla="*/ 533489 h 607902"/>
                  <a:gd name="connsiteX2" fmla="*/ 287650 w 792028"/>
                  <a:gd name="connsiteY2" fmla="*/ 250035 h 607902"/>
                  <a:gd name="connsiteX3" fmla="*/ 372013 w 792028"/>
                  <a:gd name="connsiteY3" fmla="*/ 29 h 607902"/>
                  <a:gd name="connsiteX4" fmla="*/ 448298 w 792028"/>
                  <a:gd name="connsiteY4" fmla="*/ 235577 h 607902"/>
                  <a:gd name="connsiteX5" fmla="*/ 549251 w 792028"/>
                  <a:gd name="connsiteY5" fmla="*/ 515151 h 607902"/>
                  <a:gd name="connsiteX6" fmla="*/ 792028 w 792028"/>
                  <a:gd name="connsiteY6" fmla="*/ 596482 h 607902"/>
                  <a:gd name="connsiteX0" fmla="*/ 0 w 792028"/>
                  <a:gd name="connsiteY0" fmla="*/ 607591 h 610380"/>
                  <a:gd name="connsiteX1" fmla="*/ 178086 w 792028"/>
                  <a:gd name="connsiteY1" fmla="*/ 533489 h 610380"/>
                  <a:gd name="connsiteX2" fmla="*/ 287650 w 792028"/>
                  <a:gd name="connsiteY2" fmla="*/ 250035 h 610380"/>
                  <a:gd name="connsiteX3" fmla="*/ 372013 w 792028"/>
                  <a:gd name="connsiteY3" fmla="*/ 29 h 610380"/>
                  <a:gd name="connsiteX4" fmla="*/ 448298 w 792028"/>
                  <a:gd name="connsiteY4" fmla="*/ 235577 h 610380"/>
                  <a:gd name="connsiteX5" fmla="*/ 549251 w 792028"/>
                  <a:gd name="connsiteY5" fmla="*/ 547629 h 610380"/>
                  <a:gd name="connsiteX6" fmla="*/ 792028 w 792028"/>
                  <a:gd name="connsiteY6" fmla="*/ 596482 h 610380"/>
                  <a:gd name="connsiteX0" fmla="*/ 0 w 722074"/>
                  <a:gd name="connsiteY0" fmla="*/ 607591 h 618574"/>
                  <a:gd name="connsiteX1" fmla="*/ 178086 w 722074"/>
                  <a:gd name="connsiteY1" fmla="*/ 533489 h 618574"/>
                  <a:gd name="connsiteX2" fmla="*/ 287650 w 722074"/>
                  <a:gd name="connsiteY2" fmla="*/ 250035 h 618574"/>
                  <a:gd name="connsiteX3" fmla="*/ 372013 w 722074"/>
                  <a:gd name="connsiteY3" fmla="*/ 29 h 618574"/>
                  <a:gd name="connsiteX4" fmla="*/ 448298 w 722074"/>
                  <a:gd name="connsiteY4" fmla="*/ 235577 h 618574"/>
                  <a:gd name="connsiteX5" fmla="*/ 549251 w 722074"/>
                  <a:gd name="connsiteY5" fmla="*/ 547629 h 618574"/>
                  <a:gd name="connsiteX6" fmla="*/ 722074 w 722074"/>
                  <a:gd name="connsiteY6" fmla="*/ 606476 h 618574"/>
                  <a:gd name="connsiteX0" fmla="*/ 0 w 722074"/>
                  <a:gd name="connsiteY0" fmla="*/ 607591 h 608059"/>
                  <a:gd name="connsiteX1" fmla="*/ 178086 w 722074"/>
                  <a:gd name="connsiteY1" fmla="*/ 533489 h 608059"/>
                  <a:gd name="connsiteX2" fmla="*/ 287650 w 722074"/>
                  <a:gd name="connsiteY2" fmla="*/ 250035 h 608059"/>
                  <a:gd name="connsiteX3" fmla="*/ 372013 w 722074"/>
                  <a:gd name="connsiteY3" fmla="*/ 29 h 608059"/>
                  <a:gd name="connsiteX4" fmla="*/ 448298 w 722074"/>
                  <a:gd name="connsiteY4" fmla="*/ 235577 h 608059"/>
                  <a:gd name="connsiteX5" fmla="*/ 549251 w 722074"/>
                  <a:gd name="connsiteY5" fmla="*/ 547629 h 608059"/>
                  <a:gd name="connsiteX6" fmla="*/ 722074 w 722074"/>
                  <a:gd name="connsiteY6" fmla="*/ 606476 h 608059"/>
                  <a:gd name="connsiteX0" fmla="*/ 0 w 722074"/>
                  <a:gd name="connsiteY0" fmla="*/ 607588 h 608056"/>
                  <a:gd name="connsiteX1" fmla="*/ 178086 w 722074"/>
                  <a:gd name="connsiteY1" fmla="*/ 533486 h 608056"/>
                  <a:gd name="connsiteX2" fmla="*/ 287650 w 722074"/>
                  <a:gd name="connsiteY2" fmla="*/ 250032 h 608056"/>
                  <a:gd name="connsiteX3" fmla="*/ 372013 w 722074"/>
                  <a:gd name="connsiteY3" fmla="*/ 26 h 608056"/>
                  <a:gd name="connsiteX4" fmla="*/ 448298 w 722074"/>
                  <a:gd name="connsiteY4" fmla="*/ 235574 h 608056"/>
                  <a:gd name="connsiteX5" fmla="*/ 549251 w 722074"/>
                  <a:gd name="connsiteY5" fmla="*/ 547626 h 608056"/>
                  <a:gd name="connsiteX6" fmla="*/ 722074 w 722074"/>
                  <a:gd name="connsiteY6" fmla="*/ 606473 h 608056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9508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  <a:gd name="connsiteX0" fmla="*/ 0 w 722074"/>
                  <a:gd name="connsiteY0" fmla="*/ 587609 h 588077"/>
                  <a:gd name="connsiteX1" fmla="*/ 178086 w 722074"/>
                  <a:gd name="connsiteY1" fmla="*/ 513507 h 588077"/>
                  <a:gd name="connsiteX2" fmla="*/ 287650 w 722074"/>
                  <a:gd name="connsiteY2" fmla="*/ 230053 h 588077"/>
                  <a:gd name="connsiteX3" fmla="*/ 377010 w 722074"/>
                  <a:gd name="connsiteY3" fmla="*/ 34 h 588077"/>
                  <a:gd name="connsiteX4" fmla="*/ 448298 w 722074"/>
                  <a:gd name="connsiteY4" fmla="*/ 215595 h 588077"/>
                  <a:gd name="connsiteX5" fmla="*/ 549251 w 722074"/>
                  <a:gd name="connsiteY5" fmla="*/ 527647 h 588077"/>
                  <a:gd name="connsiteX6" fmla="*/ 722074 w 722074"/>
                  <a:gd name="connsiteY6" fmla="*/ 586494 h 588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074" h="588077">
                    <a:moveTo>
                      <a:pt x="0" y="587609"/>
                    </a:moveTo>
                    <a:cubicBezTo>
                      <a:pt x="101922" y="590556"/>
                      <a:pt x="130144" y="573100"/>
                      <a:pt x="178086" y="513507"/>
                    </a:cubicBezTo>
                    <a:cubicBezTo>
                      <a:pt x="226028" y="453914"/>
                      <a:pt x="254496" y="315632"/>
                      <a:pt x="287650" y="230053"/>
                    </a:cubicBezTo>
                    <a:cubicBezTo>
                      <a:pt x="320804" y="144474"/>
                      <a:pt x="350235" y="2444"/>
                      <a:pt x="377010" y="34"/>
                    </a:cubicBezTo>
                    <a:cubicBezTo>
                      <a:pt x="403785" y="-2376"/>
                      <a:pt x="419591" y="127660"/>
                      <a:pt x="448298" y="215595"/>
                    </a:cubicBezTo>
                    <a:cubicBezTo>
                      <a:pt x="477005" y="303531"/>
                      <a:pt x="503622" y="465830"/>
                      <a:pt x="549251" y="527647"/>
                    </a:cubicBezTo>
                    <a:cubicBezTo>
                      <a:pt x="594880" y="589464"/>
                      <a:pt x="638282" y="591102"/>
                      <a:pt x="722074" y="58649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3333FF"/>
                  </a:solidFill>
                </a:endParaRPr>
              </a:p>
            </p:txBody>
          </p: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C1602313-F2AA-41DF-9E23-0A269583A3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70049" y="6625340"/>
                <a:ext cx="0" cy="19368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C5C9822D-1F24-4475-8EFD-280B81E1C1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59779" y="6626912"/>
                <a:ext cx="0" cy="19368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244C8F60-79AB-4F7D-89B0-B75C9892F0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02372" y="6637907"/>
                <a:ext cx="0" cy="19368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02D31DE-6907-4A5C-A307-58CEED8A91C4}"/>
                </a:ext>
              </a:extLst>
            </p:cNvPr>
            <p:cNvSpPr txBox="1"/>
            <p:nvPr/>
          </p:nvSpPr>
          <p:spPr>
            <a:xfrm>
              <a:off x="5537659" y="2957070"/>
              <a:ext cx="2050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3333FF"/>
                  </a:solidFill>
                </a:rPr>
                <a:t>Linear region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4E593C-135E-4B40-B206-666D37DE73EA}"/>
                </a:ext>
              </a:extLst>
            </p:cNvPr>
            <p:cNvSpPr txBox="1"/>
            <p:nvPr/>
          </p:nvSpPr>
          <p:spPr>
            <a:xfrm>
              <a:off x="8727024" y="759989"/>
              <a:ext cx="20503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3333FF"/>
                  </a:solidFill>
                </a:rPr>
                <a:t>Signal compression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84B7E9-A013-4802-AD38-B80FBD84F3FF}"/>
                </a:ext>
              </a:extLst>
            </p:cNvPr>
            <p:cNvSpPr txBox="1"/>
            <p:nvPr/>
          </p:nvSpPr>
          <p:spPr>
            <a:xfrm>
              <a:off x="10689086" y="5291892"/>
              <a:ext cx="2776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3333FF"/>
                  </a:solidFill>
                </a:rPr>
                <a:t>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98FE312-EA40-4225-856E-9E678EF9A8A8}"/>
                </a:ext>
              </a:extLst>
            </p:cNvPr>
            <p:cNvSpPr txBox="1"/>
            <p:nvPr/>
          </p:nvSpPr>
          <p:spPr>
            <a:xfrm>
              <a:off x="9865189" y="5291892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3333FF"/>
                  </a:solidFill>
                </a:rPr>
                <a:t>(n-1)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57FC05D-D824-413A-B46D-436B1D4CF88E}"/>
                </a:ext>
              </a:extLst>
            </p:cNvPr>
            <p:cNvSpPr txBox="1"/>
            <p:nvPr/>
          </p:nvSpPr>
          <p:spPr>
            <a:xfrm>
              <a:off x="11302428" y="5293012"/>
              <a:ext cx="567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3333FF"/>
                  </a:solidFill>
                </a:rPr>
                <a:t>(n+1)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1766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Calibration strategy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CC08AE-E5E1-48C0-906A-159B2D24B9B7}"/>
              </a:ext>
            </a:extLst>
          </p:cNvPr>
          <p:cNvSpPr/>
          <p:nvPr/>
        </p:nvSpPr>
        <p:spPr>
          <a:xfrm>
            <a:off x="577199" y="1068813"/>
            <a:ext cx="6107685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b="1" dirty="0">
                <a:solidFill>
                  <a:srgbClr val="0000FF"/>
                </a:solidFill>
              </a:rPr>
              <a:t>Two-step</a:t>
            </a:r>
            <a:r>
              <a:rPr lang="en-GB" b="1" dirty="0"/>
              <a:t> procedure:</a:t>
            </a:r>
          </a:p>
          <a:p>
            <a:pPr marL="400050" lvl="0" indent="-400050">
              <a:spcAft>
                <a:spcPts val="600"/>
              </a:spcAft>
              <a:buFont typeface="+mj-lt"/>
              <a:buAutoNum type="romanLcPeriod"/>
            </a:pPr>
            <a:r>
              <a:rPr lang="en-GB" sz="1600" dirty="0"/>
              <a:t>calibration of gain/offset in the </a:t>
            </a:r>
            <a:r>
              <a:rPr lang="en-GB" sz="1600" dirty="0">
                <a:solidFill>
                  <a:srgbClr val="0000FF"/>
                </a:solidFill>
              </a:rPr>
              <a:t>linear region </a:t>
            </a:r>
            <a:r>
              <a:rPr lang="en-GB" sz="1600" dirty="0"/>
              <a:t>for </a:t>
            </a:r>
            <a:r>
              <a:rPr lang="en-GB" sz="1600" dirty="0">
                <a:solidFill>
                  <a:srgbClr val="0000FF"/>
                </a:solidFill>
              </a:rPr>
              <a:t>all settings</a:t>
            </a:r>
            <a:endParaRPr lang="en-GB" sz="1600" dirty="0"/>
          </a:p>
          <a:p>
            <a:pPr marL="400050" lvl="0" indent="-400050">
              <a:spcAft>
                <a:spcPts val="600"/>
              </a:spcAft>
              <a:buFont typeface="+mj-lt"/>
              <a:buAutoNum type="romanLcPeriod"/>
            </a:pPr>
            <a:r>
              <a:rPr lang="en-GB" sz="1600" dirty="0"/>
              <a:t>qualification of the </a:t>
            </a:r>
            <a:r>
              <a:rPr lang="en-GB" sz="1600" dirty="0">
                <a:solidFill>
                  <a:srgbClr val="0000FF"/>
                </a:solidFill>
              </a:rPr>
              <a:t>shape of non-linear (NL) DePFET response</a:t>
            </a:r>
            <a:r>
              <a:rPr lang="en-GB" sz="1600" dirty="0"/>
              <a:t>. </a:t>
            </a:r>
          </a:p>
          <a:p>
            <a:pPr marL="400050" lvl="0" indent="-400050">
              <a:buFont typeface="+mj-lt"/>
              <a:buAutoNum type="romanLcPeriod"/>
            </a:pPr>
            <a:endParaRPr lang="en-US" sz="1600" dirty="0"/>
          </a:p>
          <a:p>
            <a:pPr lvl="0">
              <a:spcAft>
                <a:spcPts val="1200"/>
              </a:spcAft>
            </a:pPr>
            <a:r>
              <a:rPr lang="en-US" dirty="0"/>
              <a:t>Detailed tasks: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rgbClr val="0000FF"/>
                </a:solidFill>
              </a:rPr>
              <a:t>hard X-ray spectra, high-gain mode setting (</a:t>
            </a:r>
            <a:r>
              <a:rPr lang="en-GB" sz="1600" b="1" dirty="0" err="1">
                <a:solidFill>
                  <a:srgbClr val="0000FF"/>
                </a:solidFill>
              </a:rPr>
              <a:t>Cfcf</a:t>
            </a:r>
            <a:r>
              <a:rPr lang="en-GB" sz="1600" b="1" dirty="0">
                <a:solidFill>
                  <a:srgbClr val="0000FF"/>
                </a:solidFill>
              </a:rPr>
              <a:t>=1)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sz="1600" dirty="0"/>
              <a:t>DSSC-</a:t>
            </a:r>
            <a:r>
              <a:rPr lang="en-GB" sz="1600" dirty="0" err="1"/>
              <a:t>PulXar</a:t>
            </a:r>
            <a:r>
              <a:rPr lang="en-GB" sz="1600" dirty="0"/>
              <a:t> setup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endParaRPr lang="en-US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 err="1">
                <a:solidFill>
                  <a:srgbClr val="0000FF"/>
                </a:solidFill>
              </a:rPr>
              <a:t>LookUpTable</a:t>
            </a:r>
            <a:r>
              <a:rPr lang="en-US" sz="1600" b="1" dirty="0">
                <a:solidFill>
                  <a:srgbClr val="0000FF"/>
                </a:solidFill>
              </a:rPr>
              <a:t> of ASIC gain values (gain ratios)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altLang="en-US" sz="1600" dirty="0"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charge-injection circuit (13bit)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sz="1600" dirty="0" err="1">
                <a:cs typeface="Arial" panose="020B0604020202020204" pitchFamily="34" charset="0"/>
                <a:sym typeface="Wingdings" panose="05000000000000000000" pitchFamily="2" charset="2"/>
              </a:rPr>
              <a:t>Cfcf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=11 settings, ADC fine gain (2x64 settings)</a:t>
            </a:r>
            <a:endParaRPr lang="en-GB" sz="1600" dirty="0"/>
          </a:p>
          <a:p>
            <a:endParaRPr lang="en-US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rgbClr val="0000FF"/>
                </a:solidFill>
              </a:rPr>
              <a:t>qualification of the NL response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few options: optical (LED/laser), leakage current, XFEL beam</a:t>
            </a:r>
          </a:p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only 1 gain setting</a:t>
            </a:r>
            <a:endParaRPr lang="en-GB" sz="16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1C95C2E-FABC-44E5-B749-B741AD1F58DE}"/>
              </a:ext>
            </a:extLst>
          </p:cNvPr>
          <p:cNvGrpSpPr/>
          <p:nvPr/>
        </p:nvGrpSpPr>
        <p:grpSpPr>
          <a:xfrm>
            <a:off x="7252291" y="957903"/>
            <a:ext cx="3215921" cy="1576313"/>
            <a:chOff x="7679184" y="1557189"/>
            <a:chExt cx="3215921" cy="157631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2733E08-6435-41D4-8EF5-138101E7DE62}"/>
                </a:ext>
              </a:extLst>
            </p:cNvPr>
            <p:cNvGrpSpPr/>
            <p:nvPr/>
          </p:nvGrpSpPr>
          <p:grpSpPr>
            <a:xfrm>
              <a:off x="7679184" y="1557189"/>
              <a:ext cx="3215921" cy="1576313"/>
              <a:chOff x="6456384" y="609982"/>
              <a:chExt cx="1998382" cy="915281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B40CEA3-E5BD-41F0-B8DA-EDE7C964D025}"/>
                  </a:ext>
                </a:extLst>
              </p:cNvPr>
              <p:cNvGrpSpPr/>
              <p:nvPr/>
            </p:nvGrpSpPr>
            <p:grpSpPr>
              <a:xfrm>
                <a:off x="6691489" y="685982"/>
                <a:ext cx="1595768" cy="823891"/>
                <a:chOff x="7808794" y="2756848"/>
                <a:chExt cx="1744639" cy="900752"/>
              </a:xfrm>
            </p:grpSpPr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01F470C3-01F2-4265-A8C9-542E82FD1281}"/>
                    </a:ext>
                  </a:extLst>
                </p:cNvPr>
                <p:cNvCxnSpPr/>
                <p:nvPr/>
              </p:nvCxnSpPr>
              <p:spPr>
                <a:xfrm>
                  <a:off x="7808794" y="3653798"/>
                  <a:ext cx="1744639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EC495F0D-9E22-4318-9922-C94932203125}"/>
                    </a:ext>
                  </a:extLst>
                </p:cNvPr>
                <p:cNvCxnSpPr/>
                <p:nvPr/>
              </p:nvCxnSpPr>
              <p:spPr>
                <a:xfrm flipV="1">
                  <a:off x="7808794" y="2881255"/>
                  <a:ext cx="0" cy="77254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Freeform 7">
                  <a:extLst>
                    <a:ext uri="{FF2B5EF4-FFF2-40B4-BE49-F238E27FC236}">
                      <a16:creationId xmlns:a16="http://schemas.microsoft.com/office/drawing/2014/main" id="{0888B791-530D-4789-A510-66281A3D14B1}"/>
                    </a:ext>
                  </a:extLst>
                </p:cNvPr>
                <p:cNvSpPr/>
                <p:nvPr/>
              </p:nvSpPr>
              <p:spPr>
                <a:xfrm>
                  <a:off x="7820167" y="2756848"/>
                  <a:ext cx="1583140" cy="900752"/>
                </a:xfrm>
                <a:custGeom>
                  <a:avLst/>
                  <a:gdLst>
                    <a:gd name="connsiteX0" fmla="*/ 0 w 1583140"/>
                    <a:gd name="connsiteY0" fmla="*/ 900752 h 900752"/>
                    <a:gd name="connsiteX1" fmla="*/ 300251 w 1583140"/>
                    <a:gd name="connsiteY1" fmla="*/ 545910 h 900752"/>
                    <a:gd name="connsiteX2" fmla="*/ 736979 w 1583140"/>
                    <a:gd name="connsiteY2" fmla="*/ 191068 h 900752"/>
                    <a:gd name="connsiteX3" fmla="*/ 1583140 w 1583140"/>
                    <a:gd name="connsiteY3" fmla="*/ 0 h 90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3140" h="900752">
                      <a:moveTo>
                        <a:pt x="0" y="900752"/>
                      </a:moveTo>
                      <a:cubicBezTo>
                        <a:pt x="88710" y="782471"/>
                        <a:pt x="177421" y="664191"/>
                        <a:pt x="300251" y="545910"/>
                      </a:cubicBezTo>
                      <a:cubicBezTo>
                        <a:pt x="423081" y="427629"/>
                        <a:pt x="523164" y="282053"/>
                        <a:pt x="736979" y="191068"/>
                      </a:cubicBezTo>
                      <a:cubicBezTo>
                        <a:pt x="950794" y="100083"/>
                        <a:pt x="1266967" y="50041"/>
                        <a:pt x="1583140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DBAD5DA5-5C39-46D5-B2CC-F0EC9E885F26}"/>
                    </a:ext>
                  </a:extLst>
                </p:cNvPr>
                <p:cNvCxnSpPr>
                  <a:cxnSpLocks/>
                  <a:stCxn id="26" idx="0"/>
                </p:cNvCxnSpPr>
                <p:nvPr/>
              </p:nvCxnSpPr>
              <p:spPr>
                <a:xfrm flipV="1">
                  <a:off x="7820167" y="2787867"/>
                  <a:ext cx="654307" cy="86973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B894B8C-7446-49B1-B1EC-1FE8D2583A8C}"/>
                  </a:ext>
                </a:extLst>
              </p:cNvPr>
              <p:cNvSpPr/>
              <p:nvPr/>
            </p:nvSpPr>
            <p:spPr>
              <a:xfrm>
                <a:off x="7817693" y="1307822"/>
                <a:ext cx="637073" cy="217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/>
                  <a:t># photons</a:t>
                </a:r>
                <a:endParaRPr lang="it-IT" sz="120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B8CD5DB-7165-4A3A-B8C1-7E78A00AF9E0}"/>
                  </a:ext>
                </a:extLst>
              </p:cNvPr>
              <p:cNvSpPr/>
              <p:nvPr/>
            </p:nvSpPr>
            <p:spPr>
              <a:xfrm>
                <a:off x="6456384" y="609982"/>
                <a:ext cx="367688" cy="217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/>
                  <a:t>ADU</a:t>
                </a:r>
                <a:endParaRPr lang="it-IT" sz="1200" dirty="0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6D2281D-0969-41BD-9DAE-9CD8632CFA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206575" y="2655854"/>
              <a:ext cx="229302" cy="2293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3DB08F6-03A7-418F-ABDE-C23164CBEAFD}"/>
              </a:ext>
            </a:extLst>
          </p:cNvPr>
          <p:cNvGrpSpPr/>
          <p:nvPr/>
        </p:nvGrpSpPr>
        <p:grpSpPr>
          <a:xfrm>
            <a:off x="7248032" y="5024456"/>
            <a:ext cx="3492198" cy="1558760"/>
            <a:chOff x="6261510" y="1069348"/>
            <a:chExt cx="2616560" cy="116791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6682821-93FF-4238-B4E5-9D9FD5B5166F}"/>
                </a:ext>
              </a:extLst>
            </p:cNvPr>
            <p:cNvGrpSpPr/>
            <p:nvPr/>
          </p:nvGrpSpPr>
          <p:grpSpPr>
            <a:xfrm>
              <a:off x="6261510" y="1069348"/>
              <a:ext cx="2616560" cy="1167914"/>
              <a:chOff x="6450088" y="615126"/>
              <a:chExt cx="2053999" cy="916812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F42CF8B-B1A1-4E04-B673-019E821409F7}"/>
                  </a:ext>
                </a:extLst>
              </p:cNvPr>
              <p:cNvGrpSpPr/>
              <p:nvPr/>
            </p:nvGrpSpPr>
            <p:grpSpPr>
              <a:xfrm>
                <a:off x="6691489" y="685981"/>
                <a:ext cx="1595768" cy="823891"/>
                <a:chOff x="7808794" y="2756848"/>
                <a:chExt cx="1744639" cy="900752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A00DFD00-ACA8-4D96-B68D-6085ACD3F083}"/>
                    </a:ext>
                  </a:extLst>
                </p:cNvPr>
                <p:cNvCxnSpPr/>
                <p:nvPr/>
              </p:nvCxnSpPr>
              <p:spPr>
                <a:xfrm>
                  <a:off x="7808794" y="3653798"/>
                  <a:ext cx="1744639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F0F9600-7781-476B-8246-FC0BC027AB35}"/>
                    </a:ext>
                  </a:extLst>
                </p:cNvPr>
                <p:cNvCxnSpPr/>
                <p:nvPr/>
              </p:nvCxnSpPr>
              <p:spPr>
                <a:xfrm flipV="1">
                  <a:off x="7808794" y="2881255"/>
                  <a:ext cx="0" cy="77254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Freeform 27">
                  <a:extLst>
                    <a:ext uri="{FF2B5EF4-FFF2-40B4-BE49-F238E27FC236}">
                      <a16:creationId xmlns:a16="http://schemas.microsoft.com/office/drawing/2014/main" id="{691BE4A5-09F7-414C-B3E5-99A3C0F29F39}"/>
                    </a:ext>
                  </a:extLst>
                </p:cNvPr>
                <p:cNvSpPr/>
                <p:nvPr/>
              </p:nvSpPr>
              <p:spPr>
                <a:xfrm>
                  <a:off x="7820167" y="2756848"/>
                  <a:ext cx="1583140" cy="900752"/>
                </a:xfrm>
                <a:custGeom>
                  <a:avLst/>
                  <a:gdLst>
                    <a:gd name="connsiteX0" fmla="*/ 0 w 1583140"/>
                    <a:gd name="connsiteY0" fmla="*/ 900752 h 900752"/>
                    <a:gd name="connsiteX1" fmla="*/ 300251 w 1583140"/>
                    <a:gd name="connsiteY1" fmla="*/ 545910 h 900752"/>
                    <a:gd name="connsiteX2" fmla="*/ 736979 w 1583140"/>
                    <a:gd name="connsiteY2" fmla="*/ 191068 h 900752"/>
                    <a:gd name="connsiteX3" fmla="*/ 1583140 w 1583140"/>
                    <a:gd name="connsiteY3" fmla="*/ 0 h 900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83140" h="900752">
                      <a:moveTo>
                        <a:pt x="0" y="900752"/>
                      </a:moveTo>
                      <a:cubicBezTo>
                        <a:pt x="88710" y="782471"/>
                        <a:pt x="177421" y="664191"/>
                        <a:pt x="300251" y="545910"/>
                      </a:cubicBezTo>
                      <a:cubicBezTo>
                        <a:pt x="423081" y="427629"/>
                        <a:pt x="523164" y="282053"/>
                        <a:pt x="736979" y="191068"/>
                      </a:cubicBezTo>
                      <a:cubicBezTo>
                        <a:pt x="950794" y="100083"/>
                        <a:pt x="1266967" y="50041"/>
                        <a:pt x="1583140" y="0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210CF11-E3BE-4F44-B5B1-799957427FDB}"/>
                    </a:ext>
                  </a:extLst>
                </p:cNvPr>
                <p:cNvCxnSpPr>
                  <a:cxnSpLocks/>
                  <a:stCxn id="42" idx="0"/>
                </p:cNvCxnSpPr>
                <p:nvPr/>
              </p:nvCxnSpPr>
              <p:spPr>
                <a:xfrm flipV="1">
                  <a:off x="7820167" y="2764024"/>
                  <a:ext cx="672245" cy="89357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F233506-A70E-46B5-969C-F60DBA7FF6D7}"/>
                  </a:ext>
                </a:extLst>
              </p:cNvPr>
              <p:cNvSpPr/>
              <p:nvPr/>
            </p:nvSpPr>
            <p:spPr>
              <a:xfrm>
                <a:off x="7867005" y="1314494"/>
                <a:ext cx="637082" cy="217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/>
                  <a:t># photons</a:t>
                </a:r>
                <a:endParaRPr lang="it-IT" sz="1200" dirty="0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02265F5-36A3-4FC5-BF39-F14484C1ABB4}"/>
                  </a:ext>
                </a:extLst>
              </p:cNvPr>
              <p:cNvSpPr/>
              <p:nvPr/>
            </p:nvSpPr>
            <p:spPr>
              <a:xfrm>
                <a:off x="6450088" y="615126"/>
                <a:ext cx="367692" cy="217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/>
                  <a:t>ADU</a:t>
                </a:r>
                <a:endParaRPr lang="it-IT" sz="1200" dirty="0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C3A7A9F-3195-4C6E-8846-07B9573662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02175" y="1105111"/>
              <a:ext cx="180000" cy="18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B26A049-60D1-493C-ADFE-5364DB2FC6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28828" y="1157783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F09AEAC-3C27-4F6B-9202-4CAF764E9F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3515" y="1229911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FB17371-F857-4F7B-8709-E9126892B1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58169" y="1346410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B193E7E-B894-4522-8A81-F54EC20C3B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39257" y="1526410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0309AA6-4742-4D75-AF60-6F8C26DF91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41449" y="1717722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D0F97BD-4086-4640-9509-95670E25FB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2553" y="1918762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6F75AFF-4851-408E-85CB-09DDA03A9FBC}"/>
              </a:ext>
            </a:extLst>
          </p:cNvPr>
          <p:cNvGrpSpPr/>
          <p:nvPr/>
        </p:nvGrpSpPr>
        <p:grpSpPr>
          <a:xfrm>
            <a:off x="7235645" y="2869164"/>
            <a:ext cx="3644761" cy="1824573"/>
            <a:chOff x="6189987" y="3577851"/>
            <a:chExt cx="2796150" cy="1399757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10C1BB1-055C-48AD-B344-E14D4ED1188B}"/>
                </a:ext>
              </a:extLst>
            </p:cNvPr>
            <p:cNvCxnSpPr/>
            <p:nvPr/>
          </p:nvCxnSpPr>
          <p:spPr>
            <a:xfrm>
              <a:off x="6497508" y="4931884"/>
              <a:ext cx="203285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00F737D-7B0C-439E-B17C-A6BEEEFA1AA4}"/>
                </a:ext>
              </a:extLst>
            </p:cNvPr>
            <p:cNvCxnSpPr/>
            <p:nvPr/>
          </p:nvCxnSpPr>
          <p:spPr>
            <a:xfrm flipV="1">
              <a:off x="6497508" y="4031714"/>
              <a:ext cx="0" cy="90016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891FDAF-A513-42AA-AA57-2790C92EFB71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 flipV="1">
              <a:off x="6510760" y="3602851"/>
              <a:ext cx="1003173" cy="1333463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EC98BD1-84E2-4D1A-9D41-96E9B4AB7694}"/>
                </a:ext>
              </a:extLst>
            </p:cNvPr>
            <p:cNvSpPr/>
            <p:nvPr/>
          </p:nvSpPr>
          <p:spPr>
            <a:xfrm>
              <a:off x="8174568" y="4700609"/>
              <a:ext cx="8115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# photons</a:t>
              </a:r>
              <a:endParaRPr lang="it-IT" sz="1200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87171B6-B7B7-4F9A-8294-3FB4F43AA70E}"/>
                </a:ext>
              </a:extLst>
            </p:cNvPr>
            <p:cNvSpPr/>
            <p:nvPr/>
          </p:nvSpPr>
          <p:spPr>
            <a:xfrm>
              <a:off x="6189987" y="3803683"/>
              <a:ext cx="4683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ADU</a:t>
              </a:r>
              <a:endParaRPr lang="it-IT" sz="1200" dirty="0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135F094-0B06-4523-996B-AEA07929D9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25671" y="4082051"/>
              <a:ext cx="1292735" cy="838124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AA04969-7662-44FB-A094-611D935772D9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 flipV="1">
              <a:off x="6510760" y="4539804"/>
              <a:ext cx="1444210" cy="39651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ED4734E-352D-40C9-AD99-F59659707A63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 flipV="1">
              <a:off x="6510760" y="4849645"/>
              <a:ext cx="1444210" cy="86669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A630789-B2E1-481A-8410-05BC97ED9DC0}"/>
                </a:ext>
              </a:extLst>
            </p:cNvPr>
            <p:cNvSpPr/>
            <p:nvPr/>
          </p:nvSpPr>
          <p:spPr>
            <a:xfrm>
              <a:off x="7450420" y="3577851"/>
              <a:ext cx="51488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Cfcf</a:t>
              </a:r>
              <a:r>
                <a:rPr lang="en-US" sz="1000" dirty="0"/>
                <a:t>=1</a:t>
              </a:r>
              <a:endParaRPr lang="it-IT" sz="1000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5995EFC-1E8C-4077-B0B9-A55AC66E25EB}"/>
                </a:ext>
              </a:extLst>
            </p:cNvPr>
            <p:cNvSpPr/>
            <p:nvPr/>
          </p:nvSpPr>
          <p:spPr>
            <a:xfrm>
              <a:off x="7761771" y="4028939"/>
              <a:ext cx="51488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Cfcf</a:t>
              </a:r>
              <a:r>
                <a:rPr lang="en-US" sz="1000" dirty="0"/>
                <a:t>=2</a:t>
              </a:r>
              <a:endParaRPr lang="it-IT" sz="1000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57B3AE70-0437-4024-AD95-75FF7CF2AD21}"/>
                </a:ext>
              </a:extLst>
            </p:cNvPr>
            <p:cNvSpPr/>
            <p:nvPr/>
          </p:nvSpPr>
          <p:spPr>
            <a:xfrm>
              <a:off x="7902906" y="4399283"/>
              <a:ext cx="51488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err="1"/>
                <a:t>Cfcf</a:t>
              </a:r>
              <a:r>
                <a:rPr lang="en-US" sz="1000" dirty="0"/>
                <a:t>=3</a:t>
              </a:r>
              <a:endParaRPr lang="it-IT" sz="1000" dirty="0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CBA5E26-AD7B-4429-97F7-18EF2C11C933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 flipV="1">
              <a:off x="6510760" y="3840528"/>
              <a:ext cx="988220" cy="109578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70ED13F-526A-4B49-8854-8FA35D3146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95810" y="3689083"/>
              <a:ext cx="827328" cy="124723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214F9F3-9FBF-4D4F-8AB9-C245B07F7559}"/>
                </a:ext>
              </a:extLst>
            </p:cNvPr>
            <p:cNvSpPr/>
            <p:nvPr/>
          </p:nvSpPr>
          <p:spPr>
            <a:xfrm>
              <a:off x="6512329" y="3709680"/>
              <a:ext cx="974004" cy="1212509"/>
            </a:xfrm>
            <a:custGeom>
              <a:avLst/>
              <a:gdLst>
                <a:gd name="connsiteX0" fmla="*/ 810126 w 954505"/>
                <a:gd name="connsiteY0" fmla="*/ 0 h 1219200"/>
                <a:gd name="connsiteX1" fmla="*/ 0 w 954505"/>
                <a:gd name="connsiteY1" fmla="*/ 1219200 h 1219200"/>
                <a:gd name="connsiteX2" fmla="*/ 954505 w 954505"/>
                <a:gd name="connsiteY2" fmla="*/ 120316 h 1219200"/>
                <a:gd name="connsiteX3" fmla="*/ 810126 w 954505"/>
                <a:gd name="connsiteY3" fmla="*/ 0 h 1219200"/>
                <a:gd name="connsiteX0" fmla="*/ 810126 w 969544"/>
                <a:gd name="connsiteY0" fmla="*/ 0 h 1219200"/>
                <a:gd name="connsiteX1" fmla="*/ 0 w 969544"/>
                <a:gd name="connsiteY1" fmla="*/ 1219200 h 1219200"/>
                <a:gd name="connsiteX2" fmla="*/ 969544 w 969544"/>
                <a:gd name="connsiteY2" fmla="*/ 138363 h 1219200"/>
                <a:gd name="connsiteX3" fmla="*/ 810126 w 969544"/>
                <a:gd name="connsiteY3" fmla="*/ 0 h 1219200"/>
                <a:gd name="connsiteX0" fmla="*/ 810126 w 969544"/>
                <a:gd name="connsiteY0" fmla="*/ 0 h 1219200"/>
                <a:gd name="connsiteX1" fmla="*/ 0 w 969544"/>
                <a:gd name="connsiteY1" fmla="*/ 1219200 h 1219200"/>
                <a:gd name="connsiteX2" fmla="*/ 969544 w 969544"/>
                <a:gd name="connsiteY2" fmla="*/ 141371 h 1219200"/>
                <a:gd name="connsiteX3" fmla="*/ 810126 w 969544"/>
                <a:gd name="connsiteY3" fmla="*/ 0 h 1219200"/>
                <a:gd name="connsiteX0" fmla="*/ 814586 w 974004"/>
                <a:gd name="connsiteY0" fmla="*/ 0 h 1219200"/>
                <a:gd name="connsiteX1" fmla="*/ 0 w 974004"/>
                <a:gd name="connsiteY1" fmla="*/ 1219200 h 1219200"/>
                <a:gd name="connsiteX2" fmla="*/ 974004 w 974004"/>
                <a:gd name="connsiteY2" fmla="*/ 141371 h 1219200"/>
                <a:gd name="connsiteX3" fmla="*/ 814586 w 974004"/>
                <a:gd name="connsiteY3" fmla="*/ 0 h 1219200"/>
                <a:gd name="connsiteX0" fmla="*/ 807895 w 974004"/>
                <a:gd name="connsiteY0" fmla="*/ 0 h 1212509"/>
                <a:gd name="connsiteX1" fmla="*/ 0 w 974004"/>
                <a:gd name="connsiteY1" fmla="*/ 1212509 h 1212509"/>
                <a:gd name="connsiteX2" fmla="*/ 974004 w 974004"/>
                <a:gd name="connsiteY2" fmla="*/ 134680 h 1212509"/>
                <a:gd name="connsiteX3" fmla="*/ 807895 w 974004"/>
                <a:gd name="connsiteY3" fmla="*/ 0 h 121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4004" h="1212509">
                  <a:moveTo>
                    <a:pt x="807895" y="0"/>
                  </a:moveTo>
                  <a:lnTo>
                    <a:pt x="0" y="1212509"/>
                  </a:lnTo>
                  <a:lnTo>
                    <a:pt x="974004" y="134680"/>
                  </a:lnTo>
                  <a:lnTo>
                    <a:pt x="807895" y="0"/>
                  </a:lnTo>
                  <a:close/>
                </a:path>
              </a:pathLst>
            </a:custGeom>
            <a:solidFill>
              <a:srgbClr val="FFCC6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A81BCCB4-3549-4BDA-8167-9A59B51C3B71}"/>
                </a:ext>
              </a:extLst>
            </p:cNvPr>
            <p:cNvSpPr/>
            <p:nvPr/>
          </p:nvSpPr>
          <p:spPr>
            <a:xfrm>
              <a:off x="6571267" y="3665417"/>
              <a:ext cx="744564" cy="188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err="1"/>
                <a:t>ADCFine</a:t>
              </a:r>
              <a:r>
                <a:rPr lang="en-US" sz="1000" dirty="0"/>
                <a:t>=1:64</a:t>
              </a:r>
              <a:endParaRPr lang="it-IT" sz="1000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22B0066-139A-4390-85C5-D4446D6738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9218" y="4065599"/>
              <a:ext cx="1193629" cy="86520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6D5716B-5E57-4CED-BE85-6D8057774F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3853" y="4195282"/>
              <a:ext cx="1289324" cy="73404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C87D1CF-06B2-43AE-9A89-5A80F1E9E9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8483" y="4509105"/>
              <a:ext cx="1334179" cy="42554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A475BB2-4A87-4E5D-B718-9E2A27FB0C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9233" y="4625699"/>
              <a:ext cx="1346680" cy="30527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84AE33BC-D444-4615-9E56-EC402640660D}"/>
                </a:ext>
              </a:extLst>
            </p:cNvPr>
            <p:cNvCxnSpPr>
              <a:cxnSpLocks/>
              <a:stCxn id="85" idx="0"/>
            </p:cNvCxnSpPr>
            <p:nvPr/>
          </p:nvCxnSpPr>
          <p:spPr>
            <a:xfrm flipV="1">
              <a:off x="6510760" y="4815403"/>
              <a:ext cx="1370621" cy="12091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FC745F6-1F69-44CB-89F4-B35D16549F2D}"/>
                </a:ext>
              </a:extLst>
            </p:cNvPr>
            <p:cNvCxnSpPr>
              <a:cxnSpLocks/>
              <a:stCxn id="73" idx="1"/>
            </p:cNvCxnSpPr>
            <p:nvPr/>
          </p:nvCxnSpPr>
          <p:spPr>
            <a:xfrm flipV="1">
              <a:off x="6512329" y="4892979"/>
              <a:ext cx="1364332" cy="2921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8AEAAA6-B1CC-485D-90AE-29FD79D8B939}"/>
                </a:ext>
              </a:extLst>
            </p:cNvPr>
            <p:cNvSpPr/>
            <p:nvPr/>
          </p:nvSpPr>
          <p:spPr>
            <a:xfrm>
              <a:off x="6517410" y="4084604"/>
              <a:ext cx="1254198" cy="839845"/>
            </a:xfrm>
            <a:custGeom>
              <a:avLst/>
              <a:gdLst>
                <a:gd name="connsiteX0" fmla="*/ 1181636 w 1265349"/>
                <a:gd name="connsiteY0" fmla="*/ 0 h 853226"/>
                <a:gd name="connsiteX1" fmla="*/ 0 w 1265349"/>
                <a:gd name="connsiteY1" fmla="*/ 853226 h 853226"/>
                <a:gd name="connsiteX2" fmla="*/ 1265349 w 1265349"/>
                <a:gd name="connsiteY2" fmla="*/ 112690 h 853226"/>
                <a:gd name="connsiteX3" fmla="*/ 1181636 w 1265349"/>
                <a:gd name="connsiteY3" fmla="*/ 0 h 853226"/>
                <a:gd name="connsiteX0" fmla="*/ 1181636 w 1254198"/>
                <a:gd name="connsiteY0" fmla="*/ 0 h 853226"/>
                <a:gd name="connsiteX1" fmla="*/ 0 w 1254198"/>
                <a:gd name="connsiteY1" fmla="*/ 853226 h 853226"/>
                <a:gd name="connsiteX2" fmla="*/ 1254198 w 1254198"/>
                <a:gd name="connsiteY2" fmla="*/ 130532 h 853226"/>
                <a:gd name="connsiteX3" fmla="*/ 1181636 w 1254198"/>
                <a:gd name="connsiteY3" fmla="*/ 0 h 853226"/>
                <a:gd name="connsiteX0" fmla="*/ 1177175 w 1254198"/>
                <a:gd name="connsiteY0" fmla="*/ 0 h 839845"/>
                <a:gd name="connsiteX1" fmla="*/ 0 w 1254198"/>
                <a:gd name="connsiteY1" fmla="*/ 839845 h 839845"/>
                <a:gd name="connsiteX2" fmla="*/ 1254198 w 1254198"/>
                <a:gd name="connsiteY2" fmla="*/ 117151 h 839845"/>
                <a:gd name="connsiteX3" fmla="*/ 1177175 w 1254198"/>
                <a:gd name="connsiteY3" fmla="*/ 0 h 83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4198" h="839845">
                  <a:moveTo>
                    <a:pt x="1177175" y="0"/>
                  </a:moveTo>
                  <a:lnTo>
                    <a:pt x="0" y="839845"/>
                  </a:lnTo>
                  <a:lnTo>
                    <a:pt x="1254198" y="117151"/>
                  </a:lnTo>
                  <a:lnTo>
                    <a:pt x="1177175" y="0"/>
                  </a:lnTo>
                  <a:close/>
                </a:path>
              </a:pathLst>
            </a:custGeom>
            <a:solidFill>
              <a:srgbClr val="FFCC6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BDD2911-05F2-45B4-BA83-6E19B6D0EA7B}"/>
                </a:ext>
              </a:extLst>
            </p:cNvPr>
            <p:cNvSpPr/>
            <p:nvPr/>
          </p:nvSpPr>
          <p:spPr>
            <a:xfrm>
              <a:off x="6527620" y="4531085"/>
              <a:ext cx="1307723" cy="402276"/>
            </a:xfrm>
            <a:custGeom>
              <a:avLst/>
              <a:gdLst>
                <a:gd name="connsiteX0" fmla="*/ 1181636 w 1265349"/>
                <a:gd name="connsiteY0" fmla="*/ 0 h 853226"/>
                <a:gd name="connsiteX1" fmla="*/ 0 w 1265349"/>
                <a:gd name="connsiteY1" fmla="*/ 853226 h 853226"/>
                <a:gd name="connsiteX2" fmla="*/ 1265349 w 1265349"/>
                <a:gd name="connsiteY2" fmla="*/ 112690 h 853226"/>
                <a:gd name="connsiteX3" fmla="*/ 1181636 w 1265349"/>
                <a:gd name="connsiteY3" fmla="*/ 0 h 853226"/>
                <a:gd name="connsiteX0" fmla="*/ 1288688 w 1288688"/>
                <a:gd name="connsiteY0" fmla="*/ 0 h 925022"/>
                <a:gd name="connsiteX1" fmla="*/ 0 w 1288688"/>
                <a:gd name="connsiteY1" fmla="*/ 925022 h 925022"/>
                <a:gd name="connsiteX2" fmla="*/ 1265349 w 1288688"/>
                <a:gd name="connsiteY2" fmla="*/ 184486 h 925022"/>
                <a:gd name="connsiteX3" fmla="*/ 1288688 w 1288688"/>
                <a:gd name="connsiteY3" fmla="*/ 0 h 925022"/>
                <a:gd name="connsiteX0" fmla="*/ 1288688 w 1307723"/>
                <a:gd name="connsiteY0" fmla="*/ 0 h 925022"/>
                <a:gd name="connsiteX1" fmla="*/ 0 w 1307723"/>
                <a:gd name="connsiteY1" fmla="*/ 925022 h 925022"/>
                <a:gd name="connsiteX2" fmla="*/ 1307723 w 1307723"/>
                <a:gd name="connsiteY2" fmla="*/ 210130 h 925022"/>
                <a:gd name="connsiteX3" fmla="*/ 1288688 w 1307723"/>
                <a:gd name="connsiteY3" fmla="*/ 0 h 92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7723" h="925022">
                  <a:moveTo>
                    <a:pt x="1288688" y="0"/>
                  </a:moveTo>
                  <a:lnTo>
                    <a:pt x="0" y="925022"/>
                  </a:lnTo>
                  <a:lnTo>
                    <a:pt x="1307723" y="210130"/>
                  </a:lnTo>
                  <a:lnTo>
                    <a:pt x="1288688" y="0"/>
                  </a:lnTo>
                  <a:close/>
                </a:path>
              </a:pathLst>
            </a:custGeom>
            <a:solidFill>
              <a:srgbClr val="FFCC6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B481C3B-8050-420E-9F21-D7D72AF0CDB3}"/>
                </a:ext>
              </a:extLst>
            </p:cNvPr>
            <p:cNvSpPr/>
            <p:nvPr/>
          </p:nvSpPr>
          <p:spPr>
            <a:xfrm>
              <a:off x="6556612" y="4825110"/>
              <a:ext cx="1308760" cy="105369"/>
            </a:xfrm>
            <a:custGeom>
              <a:avLst/>
              <a:gdLst>
                <a:gd name="connsiteX0" fmla="*/ 1181636 w 1265349"/>
                <a:gd name="connsiteY0" fmla="*/ 0 h 853226"/>
                <a:gd name="connsiteX1" fmla="*/ 0 w 1265349"/>
                <a:gd name="connsiteY1" fmla="*/ 853226 h 853226"/>
                <a:gd name="connsiteX2" fmla="*/ 1265349 w 1265349"/>
                <a:gd name="connsiteY2" fmla="*/ 112690 h 853226"/>
                <a:gd name="connsiteX3" fmla="*/ 1181636 w 1265349"/>
                <a:gd name="connsiteY3" fmla="*/ 0 h 853226"/>
                <a:gd name="connsiteX0" fmla="*/ 1337753 w 1337753"/>
                <a:gd name="connsiteY0" fmla="*/ 0 h 1080780"/>
                <a:gd name="connsiteX1" fmla="*/ 0 w 1337753"/>
                <a:gd name="connsiteY1" fmla="*/ 1080780 h 1080780"/>
                <a:gd name="connsiteX2" fmla="*/ 1265349 w 1337753"/>
                <a:gd name="connsiteY2" fmla="*/ 340244 h 1080780"/>
                <a:gd name="connsiteX3" fmla="*/ 1337753 w 1337753"/>
                <a:gd name="connsiteY3" fmla="*/ 0 h 1080780"/>
                <a:gd name="connsiteX0" fmla="*/ 1337753 w 1337753"/>
                <a:gd name="connsiteY0" fmla="*/ 0 h 1080780"/>
                <a:gd name="connsiteX1" fmla="*/ 0 w 1337753"/>
                <a:gd name="connsiteY1" fmla="*/ 1080780 h 1080780"/>
                <a:gd name="connsiteX2" fmla="*/ 1330026 w 1337753"/>
                <a:gd name="connsiteY2" fmla="*/ 547110 h 1080780"/>
                <a:gd name="connsiteX3" fmla="*/ 1337753 w 1337753"/>
                <a:gd name="connsiteY3" fmla="*/ 0 h 1080780"/>
                <a:gd name="connsiteX0" fmla="*/ 1335523 w 1335523"/>
                <a:gd name="connsiteY0" fmla="*/ 0 h 956656"/>
                <a:gd name="connsiteX1" fmla="*/ 0 w 1335523"/>
                <a:gd name="connsiteY1" fmla="*/ 956656 h 956656"/>
                <a:gd name="connsiteX2" fmla="*/ 1327796 w 1335523"/>
                <a:gd name="connsiteY2" fmla="*/ 547110 h 956656"/>
                <a:gd name="connsiteX3" fmla="*/ 1335523 w 1335523"/>
                <a:gd name="connsiteY3" fmla="*/ 0 h 956656"/>
                <a:gd name="connsiteX0" fmla="*/ 1308760 w 1308760"/>
                <a:gd name="connsiteY0" fmla="*/ 0 h 977340"/>
                <a:gd name="connsiteX1" fmla="*/ 0 w 1308760"/>
                <a:gd name="connsiteY1" fmla="*/ 977340 h 977340"/>
                <a:gd name="connsiteX2" fmla="*/ 1301033 w 1308760"/>
                <a:gd name="connsiteY2" fmla="*/ 547110 h 977340"/>
                <a:gd name="connsiteX3" fmla="*/ 1308760 w 1308760"/>
                <a:gd name="connsiteY3" fmla="*/ 0 h 97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8760" h="977340">
                  <a:moveTo>
                    <a:pt x="1308760" y="0"/>
                  </a:moveTo>
                  <a:lnTo>
                    <a:pt x="0" y="977340"/>
                  </a:lnTo>
                  <a:lnTo>
                    <a:pt x="1301033" y="547110"/>
                  </a:lnTo>
                  <a:lnTo>
                    <a:pt x="1308760" y="0"/>
                  </a:lnTo>
                  <a:close/>
                </a:path>
              </a:pathLst>
            </a:custGeom>
            <a:solidFill>
              <a:srgbClr val="FFCC66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0270F1B-B0F2-42A0-BBA2-474ABD408A47}"/>
                </a:ext>
              </a:extLst>
            </p:cNvPr>
            <p:cNvSpPr/>
            <p:nvPr/>
          </p:nvSpPr>
          <p:spPr>
            <a:xfrm>
              <a:off x="7989989" y="4644993"/>
              <a:ext cx="2808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...</a:t>
              </a:r>
              <a:endParaRPr lang="it-IT" sz="1000" dirty="0"/>
            </a:p>
          </p:txBody>
        </p:sp>
        <p:sp>
          <p:nvSpPr>
            <p:cNvPr id="85" name="Freeform 7">
              <a:extLst>
                <a:ext uri="{FF2B5EF4-FFF2-40B4-BE49-F238E27FC236}">
                  <a16:creationId xmlns:a16="http://schemas.microsoft.com/office/drawing/2014/main" id="{749F3128-9108-485C-979A-144712393A77}"/>
                </a:ext>
              </a:extLst>
            </p:cNvPr>
            <p:cNvSpPr/>
            <p:nvPr/>
          </p:nvSpPr>
          <p:spPr>
            <a:xfrm>
              <a:off x="6510760" y="3886755"/>
              <a:ext cx="1844674" cy="1049559"/>
            </a:xfrm>
            <a:custGeom>
              <a:avLst/>
              <a:gdLst>
                <a:gd name="connsiteX0" fmla="*/ 0 w 1583140"/>
                <a:gd name="connsiteY0" fmla="*/ 900752 h 900752"/>
                <a:gd name="connsiteX1" fmla="*/ 300251 w 1583140"/>
                <a:gd name="connsiteY1" fmla="*/ 545910 h 900752"/>
                <a:gd name="connsiteX2" fmla="*/ 736979 w 1583140"/>
                <a:gd name="connsiteY2" fmla="*/ 191068 h 900752"/>
                <a:gd name="connsiteX3" fmla="*/ 1583140 w 1583140"/>
                <a:gd name="connsiteY3" fmla="*/ 0 h 90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3140" h="900752">
                  <a:moveTo>
                    <a:pt x="0" y="900752"/>
                  </a:moveTo>
                  <a:cubicBezTo>
                    <a:pt x="88710" y="782471"/>
                    <a:pt x="177421" y="664191"/>
                    <a:pt x="300251" y="545910"/>
                  </a:cubicBezTo>
                  <a:cubicBezTo>
                    <a:pt x="423081" y="427629"/>
                    <a:pt x="523164" y="282053"/>
                    <a:pt x="736979" y="191068"/>
                  </a:cubicBezTo>
                  <a:cubicBezTo>
                    <a:pt x="950794" y="100083"/>
                    <a:pt x="1266967" y="50041"/>
                    <a:pt x="1583140" y="0"/>
                  </a:cubicBezTo>
                </a:path>
              </a:pathLst>
            </a:custGeom>
            <a:noFill/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83A2D48B-2283-4887-9C9F-F8B974D1690C}"/>
              </a:ext>
            </a:extLst>
          </p:cNvPr>
          <p:cNvSpPr/>
          <p:nvPr/>
        </p:nvSpPr>
        <p:spPr>
          <a:xfrm>
            <a:off x="209586" y="6213519"/>
            <a:ext cx="5972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 3" panose="05040102010807070707" pitchFamily="18" charset="2"/>
              <a:buChar char="9"/>
            </a:pPr>
            <a:r>
              <a:rPr lang="en-GB" dirty="0">
                <a:solidFill>
                  <a:srgbClr val="3333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validation of the calibration procedure at ladder level </a:t>
            </a:r>
          </a:p>
        </p:txBody>
      </p:sp>
    </p:spTree>
    <p:extLst>
      <p:ext uri="{BB962C8B-B14F-4D97-AF65-F5344CB8AC3E}">
        <p14:creationId xmlns:p14="http://schemas.microsoft.com/office/powerpoint/2010/main" val="120053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34BC479-D7CF-484B-BD8D-199EFDE1F20A}"/>
              </a:ext>
            </a:extLst>
          </p:cNvPr>
          <p:cNvGrpSpPr/>
          <p:nvPr/>
        </p:nvGrpSpPr>
        <p:grpSpPr>
          <a:xfrm>
            <a:off x="5832302" y="1373261"/>
            <a:ext cx="6336000" cy="2988000"/>
            <a:chOff x="5832302" y="1373261"/>
            <a:chExt cx="6336000" cy="2988000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A6291C-0A1D-46D1-B694-00A8CAAFD9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44" t="6678" r="7752" b="920"/>
            <a:stretch/>
          </p:blipFill>
          <p:spPr>
            <a:xfrm>
              <a:off x="5832302" y="1373261"/>
              <a:ext cx="6336000" cy="2988000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CC6DBD-97D9-4394-ABCD-EE9748C7A685}"/>
                </a:ext>
              </a:extLst>
            </p:cNvPr>
            <p:cNvGrpSpPr/>
            <p:nvPr/>
          </p:nvGrpSpPr>
          <p:grpSpPr>
            <a:xfrm>
              <a:off x="7443836" y="1933697"/>
              <a:ext cx="2099557" cy="1838866"/>
              <a:chOff x="7443836" y="1933697"/>
              <a:chExt cx="2099557" cy="183886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AAAB5FFA-ADCD-4770-B424-A67B9AB4A031}"/>
                  </a:ext>
                </a:extLst>
              </p:cNvPr>
              <p:cNvSpPr/>
              <p:nvPr/>
            </p:nvSpPr>
            <p:spPr>
              <a:xfrm>
                <a:off x="7443836" y="2798270"/>
                <a:ext cx="2099557" cy="97429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21193F0-ECB2-491B-958D-498A98D35395}"/>
                  </a:ext>
                </a:extLst>
              </p:cNvPr>
              <p:cNvSpPr txBox="1"/>
              <p:nvPr/>
            </p:nvSpPr>
            <p:spPr>
              <a:xfrm>
                <a:off x="8589495" y="2193627"/>
                <a:ext cx="6441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>
                    <a:solidFill>
                      <a:srgbClr val="FF0000"/>
                    </a:solidFill>
                  </a:rPr>
                  <a:t>Cu </a:t>
                </a:r>
                <a:r>
                  <a:rPr lang="en-US" sz="1400" i="1" dirty="0" err="1">
                    <a:solidFill>
                      <a:srgbClr val="FF0000"/>
                    </a:solidFill>
                  </a:rPr>
                  <a:t>K</a:t>
                </a:r>
                <a:r>
                  <a:rPr lang="en-US" sz="1400" i="1" dirty="0" err="1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endParaRPr lang="en-US" sz="1400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A4936D02-564F-469A-8C23-4E57EB0F9046}"/>
                  </a:ext>
                </a:extLst>
              </p:cNvPr>
              <p:cNvSpPr txBox="1"/>
              <p:nvPr/>
            </p:nvSpPr>
            <p:spPr>
              <a:xfrm>
                <a:off x="8294204" y="1933697"/>
                <a:ext cx="67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>
                    <a:solidFill>
                      <a:srgbClr val="FF0000"/>
                    </a:solidFill>
                  </a:rPr>
                  <a:t>Cu K</a:t>
                </a:r>
                <a:r>
                  <a:rPr lang="en-US" sz="1400" i="1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a</a:t>
                </a: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EE3E0F3-80AA-44DA-B256-E6C932069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4351" y="2454109"/>
                <a:ext cx="0" cy="46255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E0CA8E58-992C-4309-8878-9A7CE8F47412}"/>
                  </a:ext>
                </a:extLst>
              </p:cNvPr>
              <p:cNvCxnSpPr/>
              <p:nvPr/>
            </p:nvCxnSpPr>
            <p:spPr>
              <a:xfrm>
                <a:off x="8513071" y="2199678"/>
                <a:ext cx="0" cy="56625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45647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Calibration campaign of the 1</a:t>
            </a:r>
            <a:r>
              <a:rPr lang="en-US" sz="2000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</a:t>
            </a:r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DEPFET ladder with X-rays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3485EE4-5B4F-4F81-A6E4-5EEED08AAADD}"/>
              </a:ext>
            </a:extLst>
          </p:cNvPr>
          <p:cNvSpPr/>
          <p:nvPr/>
        </p:nvSpPr>
        <p:spPr>
          <a:xfrm>
            <a:off x="5867385" y="903910"/>
            <a:ext cx="33662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X-ray spectra fitting @ high gain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D36AA9A-1FFF-4AA4-A9E1-4D4BE9B53EB8}"/>
              </a:ext>
            </a:extLst>
          </p:cNvPr>
          <p:cNvSpPr/>
          <p:nvPr/>
        </p:nvSpPr>
        <p:spPr>
          <a:xfrm>
            <a:off x="4214951" y="4455954"/>
            <a:ext cx="479418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8-bit resolution impacts on accuracy of gain/offset determination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FF"/>
                </a:solidFill>
              </a:rPr>
              <a:t>characterization/modeling of DEPFET spectral response (</a:t>
            </a:r>
            <a:r>
              <a:rPr lang="en-US" dirty="0"/>
              <a:t>high-res 14-bit test bench)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charge-sharing (i.e. low-energy peak tail)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bremsstrahlung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bin integration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C80A052-1DD9-44FE-BA3A-C030C40E0441}"/>
              </a:ext>
            </a:extLst>
          </p:cNvPr>
          <p:cNvGrpSpPr/>
          <p:nvPr/>
        </p:nvGrpSpPr>
        <p:grpSpPr>
          <a:xfrm>
            <a:off x="8710317" y="4245585"/>
            <a:ext cx="3332958" cy="2499719"/>
            <a:chOff x="0" y="2444987"/>
            <a:chExt cx="3332958" cy="2499719"/>
          </a:xfrm>
        </p:grpSpPr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243002CB-823E-49EE-83CB-A3416D6CB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2444987"/>
              <a:ext cx="3332958" cy="2499719"/>
            </a:xfrm>
            <a:prstGeom prst="rect">
              <a:avLst/>
            </a:prstGeom>
          </p:spPr>
        </p:pic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F3811B5-26D8-43AA-ADA6-B8B276FF9BB6}"/>
                </a:ext>
              </a:extLst>
            </p:cNvPr>
            <p:cNvSpPr/>
            <p:nvPr/>
          </p:nvSpPr>
          <p:spPr>
            <a:xfrm>
              <a:off x="380096" y="2616256"/>
              <a:ext cx="149341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/>
                <a:t>gauss fit (magenta): </a:t>
              </a:r>
            </a:p>
            <a:p>
              <a:r>
                <a:rPr lang="en-US" sz="900" dirty="0"/>
                <a:t>a1=740541 ± 317</a:t>
              </a:r>
            </a:p>
            <a:p>
              <a:r>
                <a:rPr lang="en-US" sz="900" dirty="0"/>
                <a:t>sig1=0.293</a:t>
              </a:r>
            </a:p>
            <a:p>
              <a:r>
                <a:rPr lang="en-US" sz="900" dirty="0"/>
                <a:t>xc1=30.657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2013CB6F-3E7A-4729-9966-D5A25B72F78A}"/>
                </a:ext>
              </a:extLst>
            </p:cNvPr>
            <p:cNvSpPr/>
            <p:nvPr/>
          </p:nvSpPr>
          <p:spPr>
            <a:xfrm>
              <a:off x="380096" y="3457315"/>
              <a:ext cx="135352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 err="1"/>
                <a:t>gauss+binint</a:t>
              </a:r>
              <a:r>
                <a:rPr lang="en-US" sz="900" dirty="0"/>
                <a:t> (green):</a:t>
              </a:r>
            </a:p>
            <a:p>
              <a:r>
                <a:rPr lang="en-US" sz="900" dirty="0"/>
                <a:t>a1=864818 ± 0.5</a:t>
              </a:r>
            </a:p>
            <a:p>
              <a:r>
                <a:rPr lang="en-US" sz="900" dirty="0"/>
                <a:t>sig1=0.2005</a:t>
              </a:r>
            </a:p>
            <a:p>
              <a:r>
                <a:rPr lang="en-US" sz="900" dirty="0"/>
                <a:t>xc1=30.718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8A1A7986-DEBD-4DA3-B9B5-676BFFA651BC}"/>
              </a:ext>
            </a:extLst>
          </p:cNvPr>
          <p:cNvSpPr/>
          <p:nvPr/>
        </p:nvSpPr>
        <p:spPr>
          <a:xfrm>
            <a:off x="10672234" y="4986472"/>
            <a:ext cx="105129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i="1" dirty="0">
                <a:solidFill>
                  <a:srgbClr val="3333FF"/>
                </a:solidFill>
              </a:rPr>
              <a:t>impact of bin-integration in Pedestal peak fit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F9E463-22C9-4754-80FB-F3BE2C9FCDA9}"/>
              </a:ext>
            </a:extLst>
          </p:cNvPr>
          <p:cNvSpPr/>
          <p:nvPr/>
        </p:nvSpPr>
        <p:spPr>
          <a:xfrm>
            <a:off x="4086791" y="1299177"/>
            <a:ext cx="13594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400" dirty="0">
                <a:solidFill>
                  <a:srgbClr val="0000FF"/>
                </a:solidFill>
              </a:rPr>
              <a:t>DN160 flange + 2m flight tube in front of DEPFET ladder 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C6FC954-A5BF-4ACA-8FA3-D56D032A1C9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36" y="1364948"/>
            <a:ext cx="3950563" cy="2959604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2D80CD47-C00C-4833-B3B9-AEA430BDC9BF}"/>
              </a:ext>
            </a:extLst>
          </p:cNvPr>
          <p:cNvSpPr/>
          <p:nvPr/>
        </p:nvSpPr>
        <p:spPr>
          <a:xfrm>
            <a:off x="92751" y="998232"/>
            <a:ext cx="3158518" cy="984885"/>
          </a:xfrm>
          <a:prstGeom prst="rect">
            <a:avLst/>
          </a:prstGeom>
          <a:solidFill>
            <a:schemeClr val="bg2"/>
          </a:solidFill>
          <a:ln>
            <a:solidFill>
              <a:srgbClr val="FF00FF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/>
              <a:t>PulXar</a:t>
            </a:r>
            <a:r>
              <a:rPr lang="en-US" sz="1600" dirty="0"/>
              <a:t> source @XFEL DET Group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/>
              <a:t>600 pulses @ 50ns @ f=2.25 MHz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/>
              <a:t>Cu anode, 25 kV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/>
              <a:t>Al filter 50 </a:t>
            </a:r>
            <a:r>
              <a:rPr lang="en-US" sz="1400" dirty="0">
                <a:latin typeface="Symbol" panose="05050102010706020507" pitchFamily="18" charset="2"/>
              </a:rPr>
              <a:t>m</a:t>
            </a:r>
            <a:r>
              <a:rPr lang="en-US" sz="1400" dirty="0"/>
              <a:t>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F497DCC-02B7-4987-AF62-2EDB3959186E}"/>
              </a:ext>
            </a:extLst>
          </p:cNvPr>
          <p:cNvCxnSpPr>
            <a:cxnSpLocks/>
          </p:cNvCxnSpPr>
          <p:nvPr/>
        </p:nvCxnSpPr>
        <p:spPr bwMode="auto">
          <a:xfrm>
            <a:off x="1882507" y="2875359"/>
            <a:ext cx="614619" cy="3218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C202561-18DE-449E-B786-5052C86DA401}"/>
              </a:ext>
            </a:extLst>
          </p:cNvPr>
          <p:cNvSpPr/>
          <p:nvPr/>
        </p:nvSpPr>
        <p:spPr>
          <a:xfrm>
            <a:off x="328613" y="2257425"/>
            <a:ext cx="939403" cy="1532334"/>
          </a:xfrm>
          <a:custGeom>
            <a:avLst/>
            <a:gdLst>
              <a:gd name="connsiteX0" fmla="*/ 0 w 939403"/>
              <a:gd name="connsiteY0" fmla="*/ 0 h 1532334"/>
              <a:gd name="connsiteX1" fmla="*/ 32146 w 939403"/>
              <a:gd name="connsiteY1" fmla="*/ 1503759 h 1532334"/>
              <a:gd name="connsiteX2" fmla="*/ 553640 w 939403"/>
              <a:gd name="connsiteY2" fmla="*/ 1532334 h 1532334"/>
              <a:gd name="connsiteX3" fmla="*/ 939403 w 939403"/>
              <a:gd name="connsiteY3" fmla="*/ 1203722 h 1532334"/>
              <a:gd name="connsiteX4" fmla="*/ 939403 w 939403"/>
              <a:gd name="connsiteY4" fmla="*/ 1203722 h 153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03" h="1532334">
                <a:moveTo>
                  <a:pt x="0" y="0"/>
                </a:moveTo>
                <a:lnTo>
                  <a:pt x="32146" y="1503759"/>
                </a:lnTo>
                <a:lnTo>
                  <a:pt x="553640" y="1532334"/>
                </a:lnTo>
                <a:lnTo>
                  <a:pt x="939403" y="1203722"/>
                </a:lnTo>
                <a:lnTo>
                  <a:pt x="939403" y="1203722"/>
                </a:ln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FB72CA3-EE4E-41E3-828E-162DDD40A54E}"/>
              </a:ext>
            </a:extLst>
          </p:cNvPr>
          <p:cNvSpPr/>
          <p:nvPr/>
        </p:nvSpPr>
        <p:spPr>
          <a:xfrm>
            <a:off x="335756" y="2150269"/>
            <a:ext cx="1000125" cy="792956"/>
          </a:xfrm>
          <a:custGeom>
            <a:avLst/>
            <a:gdLst>
              <a:gd name="connsiteX0" fmla="*/ 0 w 1000125"/>
              <a:gd name="connsiteY0" fmla="*/ 100012 h 792956"/>
              <a:gd name="connsiteX1" fmla="*/ 792957 w 1000125"/>
              <a:gd name="connsiteY1" fmla="*/ 0 h 792956"/>
              <a:gd name="connsiteX2" fmla="*/ 964407 w 1000125"/>
              <a:gd name="connsiteY2" fmla="*/ 253603 h 792956"/>
              <a:gd name="connsiteX3" fmla="*/ 1000125 w 1000125"/>
              <a:gd name="connsiteY3" fmla="*/ 560784 h 792956"/>
              <a:gd name="connsiteX4" fmla="*/ 1000125 w 1000125"/>
              <a:gd name="connsiteY4" fmla="*/ 792956 h 79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25" h="792956">
                <a:moveTo>
                  <a:pt x="0" y="100012"/>
                </a:moveTo>
                <a:lnTo>
                  <a:pt x="792957" y="0"/>
                </a:lnTo>
                <a:lnTo>
                  <a:pt x="964407" y="253603"/>
                </a:lnTo>
                <a:lnTo>
                  <a:pt x="1000125" y="560784"/>
                </a:lnTo>
                <a:lnTo>
                  <a:pt x="1000125" y="792956"/>
                </a:ln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FBEAFD0-51EE-4C6E-AA66-430241085927}"/>
              </a:ext>
            </a:extLst>
          </p:cNvPr>
          <p:cNvSpPr/>
          <p:nvPr/>
        </p:nvSpPr>
        <p:spPr>
          <a:xfrm>
            <a:off x="3100388" y="2875359"/>
            <a:ext cx="667940" cy="639366"/>
          </a:xfrm>
          <a:custGeom>
            <a:avLst/>
            <a:gdLst>
              <a:gd name="connsiteX0" fmla="*/ 46434 w 667940"/>
              <a:gd name="connsiteY0" fmla="*/ 0 h 639366"/>
              <a:gd name="connsiteX1" fmla="*/ 667940 w 667940"/>
              <a:gd name="connsiteY1" fmla="*/ 39291 h 639366"/>
              <a:gd name="connsiteX2" fmla="*/ 614362 w 667940"/>
              <a:gd name="connsiteY2" fmla="*/ 639366 h 639366"/>
              <a:gd name="connsiteX3" fmla="*/ 0 w 667940"/>
              <a:gd name="connsiteY3" fmla="*/ 603647 h 639366"/>
              <a:gd name="connsiteX4" fmla="*/ 46434 w 667940"/>
              <a:gd name="connsiteY4" fmla="*/ 0 h 63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940" h="639366">
                <a:moveTo>
                  <a:pt x="46434" y="0"/>
                </a:moveTo>
                <a:lnTo>
                  <a:pt x="667940" y="39291"/>
                </a:lnTo>
                <a:lnTo>
                  <a:pt x="614362" y="639366"/>
                </a:lnTo>
                <a:lnTo>
                  <a:pt x="0" y="603647"/>
                </a:lnTo>
                <a:lnTo>
                  <a:pt x="46434" y="0"/>
                </a:lnTo>
                <a:close/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56EAF4-EADF-4FE1-8C64-F031A962F9E5}"/>
              </a:ext>
            </a:extLst>
          </p:cNvPr>
          <p:cNvSpPr txBox="1"/>
          <p:nvPr/>
        </p:nvSpPr>
        <p:spPr>
          <a:xfrm>
            <a:off x="1932343" y="26071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beam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DFB2F34-C5AF-4EAC-B270-AB7C28D32CB9}"/>
              </a:ext>
            </a:extLst>
          </p:cNvPr>
          <p:cNvCxnSpPr>
            <a:cxnSpLocks/>
          </p:cNvCxnSpPr>
          <p:nvPr/>
        </p:nvCxnSpPr>
        <p:spPr>
          <a:xfrm flipV="1">
            <a:off x="2435388" y="3171258"/>
            <a:ext cx="828777" cy="1348475"/>
          </a:xfrm>
          <a:prstGeom prst="line">
            <a:avLst/>
          </a:prstGeom>
          <a:ln w="19050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F5C41E4-5A1B-4ECE-9EC7-F4339B4673DE}"/>
              </a:ext>
            </a:extLst>
          </p:cNvPr>
          <p:cNvSpPr txBox="1"/>
          <p:nvPr/>
        </p:nvSpPr>
        <p:spPr>
          <a:xfrm>
            <a:off x="1109947" y="4470489"/>
            <a:ext cx="2310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FENICE vessel/DEPFET ladder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3FF9AAD-FF40-4732-9EDA-096F57191542}"/>
              </a:ext>
            </a:extLst>
          </p:cNvPr>
          <p:cNvCxnSpPr>
            <a:cxnSpLocks/>
          </p:cNvCxnSpPr>
          <p:nvPr/>
        </p:nvCxnSpPr>
        <p:spPr>
          <a:xfrm>
            <a:off x="702026" y="1983117"/>
            <a:ext cx="131589" cy="345361"/>
          </a:xfrm>
          <a:prstGeom prst="line">
            <a:avLst/>
          </a:prstGeom>
          <a:ln w="19050">
            <a:solidFill>
              <a:srgbClr val="FF00F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E2ACF8F-5B0E-4B03-9B16-1B2268BB074D}"/>
              </a:ext>
            </a:extLst>
          </p:cNvPr>
          <p:cNvGrpSpPr/>
          <p:nvPr/>
        </p:nvGrpSpPr>
        <p:grpSpPr>
          <a:xfrm>
            <a:off x="214536" y="4846718"/>
            <a:ext cx="3794124" cy="1292668"/>
            <a:chOff x="79091" y="4916387"/>
            <a:chExt cx="3794124" cy="129266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7396D48-DDEB-4302-AFCF-6D9A7AB2C605}"/>
                </a:ext>
              </a:extLst>
            </p:cNvPr>
            <p:cNvSpPr/>
            <p:nvPr/>
          </p:nvSpPr>
          <p:spPr>
            <a:xfrm>
              <a:off x="79091" y="4916387"/>
              <a:ext cx="29338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SzPct val="100000"/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rgbClr val="0000FF"/>
                  </a:solidFill>
                </a:rPr>
                <a:t>DEPFET ladder (128 x 512)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8725980-6B09-48ED-A325-DC1D855C060E}"/>
                </a:ext>
              </a:extLst>
            </p:cNvPr>
            <p:cNvGrpSpPr/>
            <p:nvPr/>
          </p:nvGrpSpPr>
          <p:grpSpPr>
            <a:xfrm>
              <a:off x="99902" y="5298344"/>
              <a:ext cx="3773313" cy="910711"/>
              <a:chOff x="214536" y="5467057"/>
              <a:chExt cx="3773313" cy="910711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D494FC4C-92D5-40D7-A98A-716A965C2E96}"/>
                  </a:ext>
                </a:extLst>
              </p:cNvPr>
              <p:cNvGrpSpPr/>
              <p:nvPr/>
            </p:nvGrpSpPr>
            <p:grpSpPr>
              <a:xfrm>
                <a:off x="214536" y="5467135"/>
                <a:ext cx="1890253" cy="910633"/>
                <a:chOff x="241233" y="5352000"/>
                <a:chExt cx="1890253" cy="910633"/>
              </a:xfrm>
            </p:grpSpPr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AFC0A47A-BE46-4A56-8D4F-37DF434D3D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799" t="5144" r="26799" b="5144"/>
                <a:stretch/>
              </p:blipFill>
              <p:spPr>
                <a:xfrm rot="16200000">
                  <a:off x="731043" y="4862190"/>
                  <a:ext cx="910633" cy="1890253"/>
                </a:xfrm>
                <a:prstGeom prst="rect">
                  <a:avLst/>
                </a:prstGeom>
              </p:spPr>
            </p:pic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9E8FBE7-2729-4934-80E9-E5D8F8699F99}"/>
                    </a:ext>
                  </a:extLst>
                </p:cNvPr>
                <p:cNvSpPr/>
                <p:nvPr/>
              </p:nvSpPr>
              <p:spPr>
                <a:xfrm>
                  <a:off x="707912" y="5551065"/>
                  <a:ext cx="1340163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i="1" dirty="0">
                      <a:solidFill>
                        <a:schemeClr val="bg1"/>
                      </a:solidFill>
                      <a:ea typeface="Verdana" panose="020B0604030504040204" pitchFamily="34" charset="0"/>
                      <a:cs typeface="Verdana" panose="020B0604030504040204" pitchFamily="34" charset="0"/>
                    </a:rPr>
                    <a:t>128 x 256 </a:t>
                  </a:r>
                  <a:r>
                    <a:rPr lang="en-US" sz="1600" i="1" dirty="0">
                      <a:solidFill>
                        <a:schemeClr val="bg1"/>
                      </a:solidFill>
                      <a:ea typeface="Verdana" panose="020B0604030504040204" pitchFamily="34" charset="0"/>
                    </a:rPr>
                    <a:t>pixels</a:t>
                  </a:r>
                  <a:endParaRPr lang="de-DE" sz="1600" i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6DED823-5944-4164-A8A8-9919009BBD8A}"/>
                  </a:ext>
                </a:extLst>
              </p:cNvPr>
              <p:cNvGrpSpPr/>
              <p:nvPr/>
            </p:nvGrpSpPr>
            <p:grpSpPr>
              <a:xfrm>
                <a:off x="2097596" y="5467057"/>
                <a:ext cx="1890253" cy="910633"/>
                <a:chOff x="2097596" y="5467057"/>
                <a:chExt cx="1890253" cy="910633"/>
              </a:xfrm>
            </p:grpSpPr>
            <p:pic>
              <p:nvPicPr>
                <p:cNvPr id="60" name="Picture 59">
                  <a:extLst>
                    <a:ext uri="{FF2B5EF4-FFF2-40B4-BE49-F238E27FC236}">
                      <a16:creationId xmlns:a16="http://schemas.microsoft.com/office/drawing/2014/main" id="{3BD2A262-C70A-4CB8-8FFF-97A3589F40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799" t="5144" r="26799" b="5144"/>
                <a:stretch/>
              </p:blipFill>
              <p:spPr>
                <a:xfrm rot="16200000">
                  <a:off x="2587406" y="4977247"/>
                  <a:ext cx="910633" cy="1890253"/>
                </a:xfrm>
                <a:prstGeom prst="rect">
                  <a:avLst/>
                </a:prstGeom>
              </p:spPr>
            </p:pic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1439DADD-8BE6-4311-AA82-D004DF8A1A93}"/>
                    </a:ext>
                  </a:extLst>
                </p:cNvPr>
                <p:cNvSpPr/>
                <p:nvPr/>
              </p:nvSpPr>
              <p:spPr>
                <a:xfrm>
                  <a:off x="2528809" y="5649671"/>
                  <a:ext cx="1340163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i="1" dirty="0">
                      <a:solidFill>
                        <a:schemeClr val="bg1"/>
                      </a:solidFill>
                      <a:ea typeface="Verdana" panose="020B0604030504040204" pitchFamily="34" charset="0"/>
                      <a:cs typeface="Verdana" panose="020B0604030504040204" pitchFamily="34" charset="0"/>
                    </a:rPr>
                    <a:t>128 x 256 </a:t>
                  </a:r>
                  <a:r>
                    <a:rPr lang="en-US" sz="1600" i="1" dirty="0">
                      <a:solidFill>
                        <a:schemeClr val="bg1"/>
                      </a:solidFill>
                      <a:ea typeface="Verdana" panose="020B0604030504040204" pitchFamily="34" charset="0"/>
                    </a:rPr>
                    <a:t>pixels</a:t>
                  </a:r>
                  <a:endParaRPr lang="de-DE" sz="1600" i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44BEA84A-F6FE-4952-995D-DCBBA467B153}"/>
              </a:ext>
            </a:extLst>
          </p:cNvPr>
          <p:cNvSpPr/>
          <p:nvPr/>
        </p:nvSpPr>
        <p:spPr>
          <a:xfrm rot="16357613">
            <a:off x="2084884" y="2110276"/>
            <a:ext cx="165977" cy="1870435"/>
          </a:xfrm>
          <a:prstGeom prst="triangle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EC45F9B-C5A4-4CA5-BBA4-EC89941DDB33}"/>
              </a:ext>
            </a:extLst>
          </p:cNvPr>
          <p:cNvGrpSpPr/>
          <p:nvPr/>
        </p:nvGrpSpPr>
        <p:grpSpPr>
          <a:xfrm>
            <a:off x="9009133" y="792807"/>
            <a:ext cx="3222784" cy="2238761"/>
            <a:chOff x="7536514" y="1107838"/>
            <a:chExt cx="3222784" cy="2238761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2C1CB745-18A8-43AA-9560-CBB9DCB93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36514" y="1107838"/>
              <a:ext cx="3222784" cy="2238761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C3EE2F1-D585-4039-B8A8-5AF2A6616C4E}"/>
                </a:ext>
              </a:extLst>
            </p:cNvPr>
            <p:cNvGrpSpPr/>
            <p:nvPr/>
          </p:nvGrpSpPr>
          <p:grpSpPr>
            <a:xfrm>
              <a:off x="9016095" y="1307055"/>
              <a:ext cx="1426296" cy="1639412"/>
              <a:chOff x="10965799" y="1112550"/>
              <a:chExt cx="1426296" cy="1639412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DE05A52-643E-427B-96B1-458F26BBC32D}"/>
                  </a:ext>
                </a:extLst>
              </p:cNvPr>
              <p:cNvSpPr txBox="1"/>
              <p:nvPr/>
            </p:nvSpPr>
            <p:spPr>
              <a:xfrm>
                <a:off x="10965799" y="1112550"/>
                <a:ext cx="1426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FF0000"/>
                    </a:solidFill>
                  </a:rPr>
                  <a:t>Cu K</a:t>
                </a:r>
                <a:r>
                  <a:rPr lang="en-US" sz="1200" i="1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en-US" sz="1200" i="1" dirty="0">
                    <a:solidFill>
                      <a:srgbClr val="FF0000"/>
                    </a:solidFill>
                  </a:rPr>
                  <a:t>, Cu </a:t>
                </a:r>
                <a:r>
                  <a:rPr lang="en-US" sz="1200" i="1" dirty="0" err="1">
                    <a:solidFill>
                      <a:srgbClr val="FF0000"/>
                    </a:solidFill>
                  </a:rPr>
                  <a:t>K</a:t>
                </a:r>
                <a:r>
                  <a:rPr lang="en-US" sz="1200" i="1" dirty="0" err="1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200" i="1" dirty="0">
                    <a:solidFill>
                      <a:srgbClr val="FF0000"/>
                    </a:solidFill>
                  </a:rPr>
                  <a:t>: </a:t>
                </a:r>
              </a:p>
              <a:p>
                <a:r>
                  <a:rPr lang="en-US" sz="1200" i="1" dirty="0">
                    <a:solidFill>
                      <a:srgbClr val="FF0000"/>
                    </a:solidFill>
                  </a:rPr>
                  <a:t>(gauss + tail + shelf)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C0F8F19E-BD70-4852-9306-AD02D9D995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30857" y="2009675"/>
                <a:ext cx="179008" cy="22971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none" w="med" len="lg"/>
                <a:tailEnd type="stealth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67034177-0777-41E7-9ABD-071DE5E8EB60}"/>
                  </a:ext>
                </a:extLst>
              </p:cNvPr>
              <p:cNvSpPr txBox="1"/>
              <p:nvPr/>
            </p:nvSpPr>
            <p:spPr>
              <a:xfrm>
                <a:off x="11322688" y="2281869"/>
                <a:ext cx="9635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 err="1">
                    <a:solidFill>
                      <a:srgbClr val="FF0000"/>
                    </a:solidFill>
                  </a:rPr>
                  <a:t>bremsstrahl</a:t>
                </a:r>
                <a:r>
                  <a:rPr lang="en-US" sz="1200" i="1" dirty="0">
                    <a:solidFill>
                      <a:srgbClr val="FF0000"/>
                    </a:solidFill>
                  </a:rPr>
                  <a:t>.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CFE9148-074B-4AB6-BED0-28BB8EEA3566}"/>
                  </a:ext>
                </a:extLst>
              </p:cNvPr>
              <p:cNvSpPr txBox="1"/>
              <p:nvPr/>
            </p:nvSpPr>
            <p:spPr>
              <a:xfrm>
                <a:off x="11068554" y="2474963"/>
                <a:ext cx="13031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i="1" dirty="0">
                    <a:solidFill>
                      <a:srgbClr val="FF0000"/>
                    </a:solidFill>
                  </a:rPr>
                  <a:t>+ beam filtration</a:t>
                </a:r>
              </a:p>
            </p:txBody>
          </p: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7CE3B6F9-5B54-42E5-B9A4-951875BE4211}"/>
              </a:ext>
            </a:extLst>
          </p:cNvPr>
          <p:cNvSpPr txBox="1"/>
          <p:nvPr/>
        </p:nvSpPr>
        <p:spPr>
          <a:xfrm>
            <a:off x="6884847" y="1478474"/>
            <a:ext cx="795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Pedestal</a:t>
            </a:r>
            <a:endParaRPr lang="en-US" sz="1400" i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1C4710C-DD16-45C2-AA0B-EC533AB1282B}"/>
              </a:ext>
            </a:extLst>
          </p:cNvPr>
          <p:cNvSpPr/>
          <p:nvPr/>
        </p:nvSpPr>
        <p:spPr>
          <a:xfrm>
            <a:off x="6241166" y="3217283"/>
            <a:ext cx="793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/>
              <a:t>Cfcf</a:t>
            </a:r>
            <a:r>
              <a:rPr lang="en-US" sz="1200" dirty="0"/>
              <a:t>=1</a:t>
            </a:r>
          </a:p>
          <a:p>
            <a:r>
              <a:rPr lang="en-US" sz="1200" dirty="0"/>
              <a:t>Id=100</a:t>
            </a:r>
            <a:r>
              <a:rPr lang="en-US" sz="1200" dirty="0">
                <a:latin typeface="Symbol" panose="05050102010706020507" pitchFamily="18" charset="2"/>
              </a:rPr>
              <a:t>m</a:t>
            </a:r>
            <a:r>
              <a:rPr lang="en-US" sz="1200" dirty="0"/>
              <a:t>A</a:t>
            </a:r>
          </a:p>
          <a:p>
            <a:r>
              <a:rPr lang="en-US" sz="1200" dirty="0"/>
              <a:t>T=18 C</a:t>
            </a:r>
          </a:p>
          <a:p>
            <a:r>
              <a:rPr lang="en-US" sz="1200" dirty="0"/>
              <a:t>2.25 MHz</a:t>
            </a:r>
          </a:p>
        </p:txBody>
      </p:sp>
    </p:spTree>
    <p:extLst>
      <p:ext uri="{BB962C8B-B14F-4D97-AF65-F5344CB8AC3E}">
        <p14:creationId xmlns:p14="http://schemas.microsoft.com/office/powerpoint/2010/main" val="2934172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086D893-BC00-4004-84F7-A8C96BD7B584}"/>
              </a:ext>
            </a:extLst>
          </p:cNvPr>
          <p:cNvGrpSpPr/>
          <p:nvPr/>
        </p:nvGrpSpPr>
        <p:grpSpPr>
          <a:xfrm>
            <a:off x="290082" y="1076961"/>
            <a:ext cx="7569008" cy="3199956"/>
            <a:chOff x="290082" y="1076961"/>
            <a:chExt cx="7569008" cy="3199956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03355A01-0D02-484E-B314-0DF5193906D2}"/>
                </a:ext>
              </a:extLst>
            </p:cNvPr>
            <p:cNvSpPr/>
            <p:nvPr/>
          </p:nvSpPr>
          <p:spPr>
            <a:xfrm>
              <a:off x="408900" y="2760517"/>
              <a:ext cx="25231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rgbClr val="0000FF"/>
                  </a:solidFill>
                  <a:cs typeface="Arial" panose="020B0604020202020204" pitchFamily="34" charset="0"/>
                  <a:sym typeface="Wingdings" panose="05000000000000000000" pitchFamily="2" charset="2"/>
                </a:rPr>
                <a:t>gain</a:t>
              </a:r>
              <a:endParaRPr lang="en-US" dirty="0"/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CE3B3855-58A3-4C19-9815-94D8FF437CB5}"/>
                </a:ext>
              </a:extLst>
            </p:cNvPr>
            <p:cNvGrpSpPr/>
            <p:nvPr/>
          </p:nvGrpSpPr>
          <p:grpSpPr>
            <a:xfrm>
              <a:off x="323036" y="1185699"/>
              <a:ext cx="4840438" cy="1411409"/>
              <a:chOff x="278174" y="1729611"/>
              <a:chExt cx="4840438" cy="1411409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688643C-3966-4CC2-9B97-96FCC799E8AD}"/>
                  </a:ext>
                </a:extLst>
              </p:cNvPr>
              <p:cNvSpPr/>
              <p:nvPr/>
            </p:nvSpPr>
            <p:spPr>
              <a:xfrm>
                <a:off x="3932129" y="1729611"/>
                <a:ext cx="1186483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err="1"/>
                  <a:t>kbrems</a:t>
                </a:r>
                <a:r>
                  <a:rPr lang="en-US" sz="1400" dirty="0"/>
                  <a:t> (</a:t>
                </a:r>
                <a:r>
                  <a:rPr lang="en-US" sz="1400" dirty="0" err="1"/>
                  <a:t>a.u</a:t>
                </a:r>
                <a:r>
                  <a:rPr lang="en-US" sz="1400" dirty="0"/>
                  <a:t>.)</a:t>
                </a:r>
              </a:p>
            </p:txBody>
          </p: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068499F0-DB65-43F6-A60C-0AD15E1C79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9841" t="26180" r="9841" b="26182"/>
              <a:stretch/>
            </p:blipFill>
            <p:spPr>
              <a:xfrm>
                <a:off x="278174" y="2007019"/>
                <a:ext cx="4536000" cy="1134001"/>
              </a:xfrm>
              <a:prstGeom prst="rect">
                <a:avLst/>
              </a:prstGeom>
            </p:spPr>
          </p:pic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291635BA-1FAB-4C1F-9C11-4B6F07C48A62}"/>
                  </a:ext>
                </a:extLst>
              </p:cNvPr>
              <p:cNvSpPr/>
              <p:nvPr/>
            </p:nvSpPr>
            <p:spPr>
              <a:xfrm>
                <a:off x="333038" y="2989952"/>
                <a:ext cx="4260874" cy="9212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2BCD6F15-C6C5-4632-AB77-CC11B7F1AAB4}"/>
                </a:ext>
              </a:extLst>
            </p:cNvPr>
            <p:cNvGrpSpPr/>
            <p:nvPr/>
          </p:nvGrpSpPr>
          <p:grpSpPr>
            <a:xfrm>
              <a:off x="5026052" y="3103892"/>
              <a:ext cx="2797387" cy="1173025"/>
              <a:chOff x="6734535" y="1770893"/>
              <a:chExt cx="2797387" cy="1173025"/>
            </a:xfrm>
          </p:grpSpPr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D58CFC73-0E1B-48E0-9DB5-887F6C1FF0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34535" y="1770893"/>
                <a:ext cx="2797387" cy="1173025"/>
              </a:xfrm>
              <a:prstGeom prst="rect">
                <a:avLst/>
              </a:prstGeom>
            </p:spPr>
          </p:pic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8864E05-1969-4A44-A12B-1AD520208CBF}"/>
                  </a:ext>
                </a:extLst>
              </p:cNvPr>
              <p:cNvSpPr/>
              <p:nvPr/>
            </p:nvSpPr>
            <p:spPr>
              <a:xfrm>
                <a:off x="7186295" y="2494718"/>
                <a:ext cx="19431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00FF"/>
                    </a:solidFill>
                  </a:rPr>
                  <a:t>gain (ADU), rows 0:4</a:t>
                </a: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C465B77-FB4D-467A-85BA-AB73B447000B}"/>
                </a:ext>
              </a:extLst>
            </p:cNvPr>
            <p:cNvGrpSpPr/>
            <p:nvPr/>
          </p:nvGrpSpPr>
          <p:grpSpPr>
            <a:xfrm>
              <a:off x="4997174" y="1392438"/>
              <a:ext cx="2861916" cy="1200085"/>
              <a:chOff x="4746706" y="1378565"/>
              <a:chExt cx="2861916" cy="1200085"/>
            </a:xfrm>
          </p:grpSpPr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9D474088-A5A1-42D8-81BA-0C152D86BE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46706" y="1378565"/>
                <a:ext cx="2861916" cy="1200085"/>
              </a:xfrm>
              <a:prstGeom prst="rect">
                <a:avLst/>
              </a:prstGeom>
            </p:spPr>
          </p:pic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F1F576B3-1C9D-4204-ABE7-3F1BAB058C81}"/>
                  </a:ext>
                </a:extLst>
              </p:cNvPr>
              <p:cNvSpPr/>
              <p:nvPr/>
            </p:nvSpPr>
            <p:spPr>
              <a:xfrm>
                <a:off x="5134723" y="2160269"/>
                <a:ext cx="194310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 err="1">
                    <a:solidFill>
                      <a:srgbClr val="0000FF"/>
                    </a:solidFill>
                  </a:rPr>
                  <a:t>kbrems</a:t>
                </a:r>
                <a:r>
                  <a:rPr lang="en-US" sz="1200" dirty="0">
                    <a:solidFill>
                      <a:srgbClr val="0000FF"/>
                    </a:solidFill>
                  </a:rPr>
                  <a:t> (</a:t>
                </a:r>
                <a:r>
                  <a:rPr lang="en-US" sz="1200" dirty="0" err="1">
                    <a:solidFill>
                      <a:srgbClr val="0000FF"/>
                    </a:solidFill>
                  </a:rPr>
                  <a:t>a.u</a:t>
                </a:r>
                <a:r>
                  <a:rPr lang="en-US" sz="1200" dirty="0">
                    <a:solidFill>
                      <a:srgbClr val="0000FF"/>
                    </a:solidFill>
                  </a:rPr>
                  <a:t>.), rows 0:4</a:t>
                </a:r>
              </a:p>
            </p:txBody>
          </p:sp>
        </p:grp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D9018841-E0A1-494E-807E-F93CC3D9B04A}"/>
                </a:ext>
              </a:extLst>
            </p:cNvPr>
            <p:cNvSpPr/>
            <p:nvPr/>
          </p:nvSpPr>
          <p:spPr>
            <a:xfrm>
              <a:off x="386210" y="1076961"/>
              <a:ext cx="388209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rgbClr val="0000FF"/>
                  </a:solidFill>
                  <a:cs typeface="Arial" panose="020B0604020202020204" pitchFamily="34" charset="0"/>
                  <a:sym typeface="Wingdings" panose="05000000000000000000" pitchFamily="2" charset="2"/>
                </a:rPr>
                <a:t>bremsstrahlung (pixel intensity)</a:t>
              </a:r>
              <a:endParaRPr lang="en-US" dirty="0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74036528-0C67-434C-9839-2BB40CCCE15C}"/>
                </a:ext>
              </a:extLst>
            </p:cNvPr>
            <p:cNvGrpSpPr/>
            <p:nvPr/>
          </p:nvGrpSpPr>
          <p:grpSpPr>
            <a:xfrm>
              <a:off x="290082" y="2800054"/>
              <a:ext cx="4657562" cy="1450562"/>
              <a:chOff x="278172" y="2993889"/>
              <a:chExt cx="4657562" cy="1450562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9EA21FC2-0753-4643-8758-277F8424BF6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8172" y="2993889"/>
                <a:ext cx="4657562" cy="1450562"/>
                <a:chOff x="4361309" y="960935"/>
                <a:chExt cx="4352860" cy="1355666"/>
              </a:xfrm>
            </p:grpSpPr>
            <p:pic>
              <p:nvPicPr>
                <p:cNvPr id="117" name="Picture 116">
                  <a:extLst>
                    <a:ext uri="{FF2B5EF4-FFF2-40B4-BE49-F238E27FC236}">
                      <a16:creationId xmlns:a16="http://schemas.microsoft.com/office/drawing/2014/main" id="{512A12B6-4746-4CAF-9155-6440E98B58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9613" t="24823" r="9613" b="24827"/>
                <a:stretch/>
              </p:blipFill>
              <p:spPr>
                <a:xfrm>
                  <a:off x="4361309" y="1200601"/>
                  <a:ext cx="4248000" cy="1116000"/>
                </a:xfrm>
                <a:prstGeom prst="rect">
                  <a:avLst/>
                </a:prstGeom>
              </p:spPr>
            </p:pic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4659D22E-46B3-4164-9162-3920FEC1045B}"/>
                    </a:ext>
                  </a:extLst>
                </p:cNvPr>
                <p:cNvSpPr/>
                <p:nvPr/>
              </p:nvSpPr>
              <p:spPr>
                <a:xfrm>
                  <a:off x="7771664" y="960935"/>
                  <a:ext cx="942505" cy="28764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:r>
                    <a:rPr lang="en-US" sz="1400" dirty="0"/>
                    <a:t>gain (ADU) </a:t>
                  </a:r>
                </a:p>
              </p:txBody>
            </p:sp>
          </p:grp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991767F6-BD43-41D0-A1C0-E613AE1CC2FE}"/>
                  </a:ext>
                </a:extLst>
              </p:cNvPr>
              <p:cNvSpPr/>
              <p:nvPr/>
            </p:nvSpPr>
            <p:spPr>
              <a:xfrm>
                <a:off x="376349" y="4266482"/>
                <a:ext cx="4260874" cy="92121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799EAC3-C509-4582-B327-EE01F5D368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4765" y="3451178"/>
              <a:ext cx="903136" cy="6351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A4C05822-53E6-4CF2-BE9D-A8879FC28F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3638" y="1835238"/>
              <a:ext cx="894263" cy="6464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23521" y="168225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Gain / noise on DEPFET ladder @ high gain (</a:t>
            </a:r>
            <a:r>
              <a:rPr lang="en-US" sz="2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PulXar</a:t>
            </a:r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spectra)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E0B0340-7800-4261-9D67-2024CE5ABF7A}"/>
              </a:ext>
            </a:extLst>
          </p:cNvPr>
          <p:cNvGrpSpPr>
            <a:grpSpLocks noChangeAspect="1"/>
          </p:cNvGrpSpPr>
          <p:nvPr/>
        </p:nvGrpSpPr>
        <p:grpSpPr>
          <a:xfrm>
            <a:off x="8247107" y="1260959"/>
            <a:ext cx="3821484" cy="2871572"/>
            <a:chOff x="1421417" y="54749"/>
            <a:chExt cx="3380260" cy="2540023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6176E464-196B-4AF8-81B2-22BEE41D1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21417" y="54749"/>
              <a:ext cx="3380260" cy="2540023"/>
            </a:xfrm>
            <a:prstGeom prst="rect">
              <a:avLst/>
            </a:prstGeom>
          </p:spPr>
        </p:pic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BA6209B-8F0E-41D0-BD08-C32831124843}"/>
                </a:ext>
              </a:extLst>
            </p:cNvPr>
            <p:cNvSpPr/>
            <p:nvPr/>
          </p:nvSpPr>
          <p:spPr>
            <a:xfrm>
              <a:off x="1889263" y="305531"/>
              <a:ext cx="1397953" cy="6533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Gain (ADU)</a:t>
              </a:r>
            </a:p>
            <a:p>
              <a:r>
                <a:rPr lang="en-US" sz="1400" dirty="0">
                  <a:solidFill>
                    <a:srgbClr val="0000FF"/>
                  </a:solidFill>
                </a:rPr>
                <a:t>mean=39.2 ADU</a:t>
              </a:r>
            </a:p>
            <a:p>
              <a:r>
                <a:rPr lang="en-US" sz="1400" dirty="0">
                  <a:solidFill>
                    <a:srgbClr val="0000FF"/>
                  </a:solidFill>
                </a:rPr>
                <a:t>(205 eV/ADU)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C597D11-1E30-4136-85D7-172DD3D68742}"/>
                </a:ext>
              </a:extLst>
            </p:cNvPr>
            <p:cNvSpPr/>
            <p:nvPr/>
          </p:nvSpPr>
          <p:spPr>
            <a:xfrm>
              <a:off x="1886084" y="1422005"/>
              <a:ext cx="702155" cy="7350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err="1"/>
                <a:t>Cfcf</a:t>
              </a:r>
              <a:r>
                <a:rPr lang="en-US" sz="1200" dirty="0"/>
                <a:t>=1</a:t>
              </a:r>
            </a:p>
            <a:p>
              <a:r>
                <a:rPr lang="en-US" sz="1200" dirty="0"/>
                <a:t>Id=100</a:t>
              </a:r>
              <a:r>
                <a:rPr lang="en-US" sz="1200" dirty="0">
                  <a:latin typeface="Symbol" panose="05050102010706020507" pitchFamily="18" charset="2"/>
                </a:rPr>
                <a:t>m</a:t>
              </a:r>
              <a:r>
                <a:rPr lang="en-US" sz="1200" dirty="0"/>
                <a:t>A</a:t>
              </a:r>
            </a:p>
            <a:p>
              <a:r>
                <a:rPr lang="en-US" sz="1200" dirty="0"/>
                <a:t>T=18 C</a:t>
              </a:r>
            </a:p>
            <a:p>
              <a:r>
                <a:rPr lang="en-US" sz="1200" dirty="0"/>
                <a:t>2.25 MHz</a:t>
              </a: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3F04F6E9-3813-4A9B-AB62-26F3EC2FDE9F}"/>
              </a:ext>
            </a:extLst>
          </p:cNvPr>
          <p:cNvSpPr/>
          <p:nvPr/>
        </p:nvSpPr>
        <p:spPr>
          <a:xfrm>
            <a:off x="8667637" y="4633385"/>
            <a:ext cx="3282991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Gain (untrimmed)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small gain spread (3.5%)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std_error</a:t>
            </a:r>
            <a:r>
              <a:rPr lang="en-GB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(gain) &lt;1%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FF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Noise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FF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ENC 14 ± 4 el rms @2.25 MHz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D419DD3-D07E-45FC-A3F6-F62AC7A856C7}"/>
              </a:ext>
            </a:extLst>
          </p:cNvPr>
          <p:cNvGrpSpPr/>
          <p:nvPr/>
        </p:nvGrpSpPr>
        <p:grpSpPr>
          <a:xfrm>
            <a:off x="130329" y="4774731"/>
            <a:ext cx="5020780" cy="1602090"/>
            <a:chOff x="263104" y="5313406"/>
            <a:chExt cx="5020780" cy="1602090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92144477-4B56-40EB-890A-72FF9B6D9BF8}"/>
                </a:ext>
              </a:extLst>
            </p:cNvPr>
            <p:cNvSpPr/>
            <p:nvPr/>
          </p:nvSpPr>
          <p:spPr>
            <a:xfrm>
              <a:off x="510675" y="5313406"/>
              <a:ext cx="25231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rgbClr val="0000FF"/>
                  </a:solidFill>
                  <a:cs typeface="Arial" panose="020B0604020202020204" pitchFamily="34" charset="0"/>
                  <a:sym typeface="Wingdings" panose="05000000000000000000" pitchFamily="2" charset="2"/>
                </a:rPr>
                <a:t>noise</a:t>
              </a:r>
              <a:endParaRPr lang="en-US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39291052-2008-4EFC-A982-97946E3D6957}"/>
                </a:ext>
              </a:extLst>
            </p:cNvPr>
            <p:cNvGrpSpPr/>
            <p:nvPr/>
          </p:nvGrpSpPr>
          <p:grpSpPr>
            <a:xfrm>
              <a:off x="263104" y="5372127"/>
              <a:ext cx="5020780" cy="1543369"/>
              <a:chOff x="48615" y="4742998"/>
              <a:chExt cx="5020780" cy="1543369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49F58E1-7ECA-4BE9-90AA-43BD007BCC0D}"/>
                  </a:ext>
                </a:extLst>
              </p:cNvPr>
              <p:cNvSpPr/>
              <p:nvPr/>
            </p:nvSpPr>
            <p:spPr>
              <a:xfrm>
                <a:off x="3708355" y="4742998"/>
                <a:ext cx="135037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400" dirty="0"/>
                  <a:t>ENC (electrons) </a:t>
                </a:r>
              </a:p>
            </p:txBody>
          </p:sp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3FB2D227-CB8F-413F-B2E8-275BABA261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6469" t="36077" r="9845" b="36080"/>
              <a:stretch/>
            </p:blipFill>
            <p:spPr>
              <a:xfrm>
                <a:off x="48615" y="5031172"/>
                <a:ext cx="5020780" cy="1255195"/>
              </a:xfrm>
              <a:prstGeom prst="rect">
                <a:avLst/>
              </a:prstGeom>
            </p:spPr>
          </p:pic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A98BFD9-A9D9-467B-98F1-3054178C301E}"/>
              </a:ext>
            </a:extLst>
          </p:cNvPr>
          <p:cNvGrpSpPr>
            <a:grpSpLocks noChangeAspect="1"/>
          </p:cNvGrpSpPr>
          <p:nvPr/>
        </p:nvGrpSpPr>
        <p:grpSpPr>
          <a:xfrm>
            <a:off x="5332649" y="4460135"/>
            <a:ext cx="3368983" cy="2531549"/>
            <a:chOff x="3990670" y="2724693"/>
            <a:chExt cx="3008542" cy="2260705"/>
          </a:xfrm>
        </p:grpSpPr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8FE776A7-1F16-45A7-9234-5C6D89C1C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90670" y="2724693"/>
              <a:ext cx="3008542" cy="2260705"/>
            </a:xfrm>
            <a:prstGeom prst="rect">
              <a:avLst/>
            </a:prstGeom>
          </p:spPr>
        </p:pic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7C9C3EE-724D-49B1-B17B-7800F44E6218}"/>
                </a:ext>
              </a:extLst>
            </p:cNvPr>
            <p:cNvSpPr/>
            <p:nvPr/>
          </p:nvSpPr>
          <p:spPr>
            <a:xfrm>
              <a:off x="5085225" y="3019860"/>
              <a:ext cx="1198795" cy="659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ENC (el)</a:t>
              </a:r>
            </a:p>
            <a:p>
              <a:r>
                <a:rPr lang="en-US" sz="1400" dirty="0">
                  <a:solidFill>
                    <a:srgbClr val="0000FF"/>
                  </a:solidFill>
                </a:rPr>
                <a:t>mean=14.4 el </a:t>
              </a:r>
            </a:p>
            <a:p>
              <a:r>
                <a:rPr lang="en-US" sz="1400" dirty="0" err="1"/>
                <a:t>st.dev</a:t>
              </a:r>
              <a:r>
                <a:rPr lang="en-US" sz="1400" dirty="0"/>
                <a:t>=4.3 el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60D2139C-777E-4E80-AC35-3E02E00B2A66}"/>
                </a:ext>
              </a:extLst>
            </p:cNvPr>
            <p:cNvSpPr/>
            <p:nvPr/>
          </p:nvSpPr>
          <p:spPr>
            <a:xfrm>
              <a:off x="5896900" y="3739964"/>
              <a:ext cx="857014" cy="742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err="1"/>
                <a:t>Cfcf</a:t>
              </a:r>
              <a:r>
                <a:rPr lang="en-US" sz="1200" dirty="0"/>
                <a:t>=1</a:t>
              </a:r>
            </a:p>
            <a:p>
              <a:r>
                <a:rPr lang="en-US" sz="1200" dirty="0"/>
                <a:t>Id=100</a:t>
              </a:r>
              <a:r>
                <a:rPr lang="en-US" sz="1200" dirty="0">
                  <a:latin typeface="Symbol" panose="05050102010706020507" pitchFamily="18" charset="2"/>
                </a:rPr>
                <a:t>m</a:t>
              </a:r>
              <a:r>
                <a:rPr lang="en-US" sz="1200" dirty="0"/>
                <a:t>A</a:t>
              </a:r>
            </a:p>
            <a:p>
              <a:r>
                <a:rPr lang="en-US" sz="1200" dirty="0"/>
                <a:t>T= 18 C</a:t>
              </a:r>
            </a:p>
            <a:p>
              <a:r>
                <a:rPr lang="en-US" sz="1200" dirty="0"/>
                <a:t>2.25 MHz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8F4E67C-91BB-4F21-BCB9-C76E5684C8C7}"/>
              </a:ext>
            </a:extLst>
          </p:cNvPr>
          <p:cNvCxnSpPr>
            <a:cxnSpLocks/>
          </p:cNvCxnSpPr>
          <p:nvPr/>
        </p:nvCxnSpPr>
        <p:spPr>
          <a:xfrm>
            <a:off x="9836458" y="2760517"/>
            <a:ext cx="32847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2C8A7A5-0827-4460-8F28-5586AEDB2A5B}"/>
              </a:ext>
            </a:extLst>
          </p:cNvPr>
          <p:cNvCxnSpPr>
            <a:cxnSpLocks/>
          </p:cNvCxnSpPr>
          <p:nvPr/>
        </p:nvCxnSpPr>
        <p:spPr>
          <a:xfrm flipH="1">
            <a:off x="10886517" y="2760517"/>
            <a:ext cx="32155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8C8E608-70DF-4015-B19D-5D968EAC7A09}"/>
              </a:ext>
            </a:extLst>
          </p:cNvPr>
          <p:cNvSpPr/>
          <p:nvPr/>
        </p:nvSpPr>
        <p:spPr>
          <a:xfrm>
            <a:off x="10847791" y="2230426"/>
            <a:ext cx="1394512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st.dev</a:t>
            </a:r>
            <a:r>
              <a:rPr lang="en-US" sz="1400" dirty="0">
                <a:solidFill>
                  <a:srgbClr val="FF0000"/>
                </a:solidFill>
              </a:rPr>
              <a:t>=1.4 ADU  (3.5 %)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26B7B6-CA66-4E58-B355-213669D26C68}"/>
              </a:ext>
            </a:extLst>
          </p:cNvPr>
          <p:cNvCxnSpPr>
            <a:cxnSpLocks/>
          </p:cNvCxnSpPr>
          <p:nvPr/>
        </p:nvCxnSpPr>
        <p:spPr>
          <a:xfrm flipV="1">
            <a:off x="10493406" y="1603505"/>
            <a:ext cx="0" cy="2154848"/>
          </a:xfrm>
          <a:prstGeom prst="line">
            <a:avLst/>
          </a:prstGeom>
          <a:ln>
            <a:solidFill>
              <a:srgbClr val="33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176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BEE300-4166-4B80-A377-9029105C6EEB}"/>
              </a:ext>
            </a:extLst>
          </p:cNvPr>
          <p:cNvGrpSpPr/>
          <p:nvPr/>
        </p:nvGrpSpPr>
        <p:grpSpPr>
          <a:xfrm>
            <a:off x="0" y="-12946"/>
            <a:ext cx="12192000" cy="786852"/>
            <a:chOff x="0" y="-12946"/>
            <a:chExt cx="12192000" cy="786852"/>
          </a:xfrm>
        </p:grpSpPr>
        <p:sp>
          <p:nvSpPr>
            <p:cNvPr id="49" name="Rectangle 17">
              <a:extLst>
                <a:ext uri="{FF2B5EF4-FFF2-40B4-BE49-F238E27FC236}">
                  <a16:creationId xmlns:a16="http://schemas.microsoft.com/office/drawing/2014/main" id="{7493386B-6C55-4366-B330-186B8DCC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397" y="0"/>
              <a:ext cx="10346803" cy="773113"/>
            </a:xfrm>
            <a:prstGeom prst="rect">
              <a:avLst/>
            </a:prstGeom>
            <a:solidFill>
              <a:srgbClr val="261D4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50" name="Gruppieren 18">
              <a:extLst>
                <a:ext uri="{FF2B5EF4-FFF2-40B4-BE49-F238E27FC236}">
                  <a16:creationId xmlns:a16="http://schemas.microsoft.com/office/drawing/2014/main" id="{EDC28A5E-FD6A-4E1E-9139-F3E9FE6B3F7D}"/>
                </a:ext>
              </a:extLst>
            </p:cNvPr>
            <p:cNvGrpSpPr/>
            <p:nvPr/>
          </p:nvGrpSpPr>
          <p:grpSpPr>
            <a:xfrm>
              <a:off x="11407200" y="-12946"/>
              <a:ext cx="784800" cy="784800"/>
              <a:chOff x="8337237" y="-2621"/>
              <a:chExt cx="784800" cy="784800"/>
            </a:xfrm>
          </p:grpSpPr>
          <p:sp>
            <p:nvSpPr>
              <p:cNvPr id="52" name="Rechteck 19">
                <a:extLst>
                  <a:ext uri="{FF2B5EF4-FFF2-40B4-BE49-F238E27FC236}">
                    <a16:creationId xmlns:a16="http://schemas.microsoft.com/office/drawing/2014/main" id="{C69CF157-A672-4772-B419-6A93F2234039}"/>
                  </a:ext>
                </a:extLst>
              </p:cNvPr>
              <p:cNvSpPr/>
              <p:nvPr userDrawn="1"/>
            </p:nvSpPr>
            <p:spPr bwMode="auto">
              <a:xfrm>
                <a:off x="8337237" y="-2621"/>
                <a:ext cx="784800" cy="7848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pic>
            <p:nvPicPr>
              <p:cNvPr id="53" name="Picture 83" descr="logo-XFEL_rgb">
                <a:extLst>
                  <a:ext uri="{FF2B5EF4-FFF2-40B4-BE49-F238E27FC236}">
                    <a16:creationId xmlns:a16="http://schemas.microsoft.com/office/drawing/2014/main" id="{53101D30-E3B2-4100-BD55-318A42D7E06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26" y="8768"/>
                <a:ext cx="762023" cy="762023"/>
              </a:xfrm>
              <a:prstGeom prst="rect">
                <a:avLst/>
              </a:prstGeom>
              <a:noFill/>
            </p:spPr>
          </p:pic>
        </p:grpSp>
        <p:pic>
          <p:nvPicPr>
            <p:cNvPr id="51" name="Picture 50" descr="logo_5.tif">
              <a:extLst>
                <a:ext uri="{FF2B5EF4-FFF2-40B4-BE49-F238E27FC236}">
                  <a16:creationId xmlns:a16="http://schemas.microsoft.com/office/drawing/2014/main" id="{DF1D73DA-CC2C-4456-A954-A8E0054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29623" cy="773906"/>
            </a:xfrm>
            <a:prstGeom prst="rect">
              <a:avLst/>
            </a:prstGeom>
          </p:spPr>
        </p:pic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2ED4A46-0978-4689-8125-83DBE8763489}"/>
              </a:ext>
            </a:extLst>
          </p:cNvPr>
          <p:cNvSpPr/>
          <p:nvPr/>
        </p:nvSpPr>
        <p:spPr>
          <a:xfrm>
            <a:off x="1160465" y="168225"/>
            <a:ext cx="10018968" cy="380480"/>
          </a:xfrm>
          <a:prstGeom prst="rect">
            <a:avLst/>
          </a:prstGeom>
          <a:noFill/>
          <a:ln w="38100">
            <a:noFill/>
          </a:ln>
        </p:spPr>
        <p:txBody>
          <a:bodyPr wrap="square" lIns="36000" tIns="36000" rIns="36000" bIns="3600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Qualification of the Non Linear DEPFET response - technique</a:t>
            </a:r>
            <a:endParaRPr 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077938-21E9-4200-8D42-C0FCD4301C36}"/>
              </a:ext>
            </a:extLst>
          </p:cNvPr>
          <p:cNvGrpSpPr/>
          <p:nvPr/>
        </p:nvGrpSpPr>
        <p:grpSpPr>
          <a:xfrm>
            <a:off x="7858807" y="892515"/>
            <a:ext cx="4227769" cy="2944941"/>
            <a:chOff x="685241" y="1071079"/>
            <a:chExt cx="3996024" cy="2783514"/>
          </a:xfrm>
        </p:grpSpPr>
        <p:sp>
          <p:nvSpPr>
            <p:cNvPr id="23" name="Right Arrow 98">
              <a:extLst>
                <a:ext uri="{FF2B5EF4-FFF2-40B4-BE49-F238E27FC236}">
                  <a16:creationId xmlns:a16="http://schemas.microsoft.com/office/drawing/2014/main" id="{16DD97FA-866C-4AA6-8D92-FA5191C89ACA}"/>
                </a:ext>
              </a:extLst>
            </p:cNvPr>
            <p:cNvSpPr/>
            <p:nvPr/>
          </p:nvSpPr>
          <p:spPr>
            <a:xfrm>
              <a:off x="2371109" y="1886938"/>
              <a:ext cx="430544" cy="91260"/>
            </a:xfrm>
            <a:prstGeom prst="rightArrow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ight Arrow 100">
              <a:extLst>
                <a:ext uri="{FF2B5EF4-FFF2-40B4-BE49-F238E27FC236}">
                  <a16:creationId xmlns:a16="http://schemas.microsoft.com/office/drawing/2014/main" id="{E22E3212-D965-4AF5-AD1E-A590B33AC057}"/>
                </a:ext>
              </a:extLst>
            </p:cNvPr>
            <p:cNvSpPr/>
            <p:nvPr/>
          </p:nvSpPr>
          <p:spPr>
            <a:xfrm>
              <a:off x="991202" y="1841582"/>
              <a:ext cx="430544" cy="172218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54B7D0-C7BF-44F1-A5C2-866EEC50F4F2}"/>
                </a:ext>
              </a:extLst>
            </p:cNvPr>
            <p:cNvSpPr/>
            <p:nvPr/>
          </p:nvSpPr>
          <p:spPr>
            <a:xfrm>
              <a:off x="1925339" y="1780428"/>
              <a:ext cx="282649" cy="300657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33CA3CA-D05B-4234-B4EA-49307C2DFFB5}"/>
                    </a:ext>
                  </a:extLst>
                </p:cNvPr>
                <p:cNvSpPr txBox="1"/>
                <p:nvPr/>
              </p:nvSpPr>
              <p:spPr>
                <a:xfrm>
                  <a:off x="760635" y="2009141"/>
                  <a:ext cx="49404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8AC51DDE-91C7-4CB8-9303-FA4CD6AC1D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635" y="2009141"/>
                  <a:ext cx="494045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8947C04-C3B2-4A5A-95E0-5FD94FEFFA48}"/>
                </a:ext>
              </a:extLst>
            </p:cNvPr>
            <p:cNvSpPr txBox="1"/>
            <p:nvPr/>
          </p:nvSpPr>
          <p:spPr>
            <a:xfrm>
              <a:off x="1824292" y="2053029"/>
              <a:ext cx="6797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i="1" dirty="0"/>
                <a:t>gas </a:t>
              </a:r>
            </a:p>
            <a:p>
              <a:r>
                <a:rPr lang="it-IT" sz="1200" i="1" dirty="0"/>
                <a:t>monitor</a:t>
              </a:r>
            </a:p>
            <a:p>
              <a:r>
                <a:rPr lang="it-IT" sz="1200" i="1" dirty="0"/>
                <a:t>(GM)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DA66FBF-04C1-437C-9179-960D3C0CA258}"/>
                </a:ext>
              </a:extLst>
            </p:cNvPr>
            <p:cNvSpPr txBox="1"/>
            <p:nvPr/>
          </p:nvSpPr>
          <p:spPr>
            <a:xfrm>
              <a:off x="3141045" y="1358175"/>
              <a:ext cx="7104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i="1" dirty="0"/>
                <a:t>(XRF)</a:t>
              </a:r>
            </a:p>
            <a:p>
              <a:r>
                <a:rPr lang="it-IT" sz="1400" i="1" dirty="0"/>
                <a:t>sample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8B95AAF-A931-4128-B746-773C91B9CDAF}"/>
                    </a:ext>
                  </a:extLst>
                </p:cNvPr>
                <p:cNvSpPr txBox="1"/>
                <p:nvPr/>
              </p:nvSpPr>
              <p:spPr>
                <a:xfrm>
                  <a:off x="2347817" y="1985470"/>
                  <a:ext cx="44967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sz="1200" b="0" i="1" smtClean="0">
                                <a:latin typeface="Cambria Math"/>
                              </a:rPr>
                              <m:t>𝑆</m:t>
                            </m:r>
                            <m:r>
                              <a:rPr lang="it-IT" sz="12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it-IT" sz="1200" dirty="0"/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E8F1519-F574-4BC8-B29C-528B9B4C60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7817" y="1985470"/>
                  <a:ext cx="449674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CAB1870-311E-4086-81EC-BE3012C887C5}"/>
                </a:ext>
              </a:extLst>
            </p:cNvPr>
            <p:cNvSpPr/>
            <p:nvPr/>
          </p:nvSpPr>
          <p:spPr>
            <a:xfrm>
              <a:off x="1597193" y="1708063"/>
              <a:ext cx="60567" cy="4522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53EB922-B663-40E3-999D-A49000E2E444}"/>
                </a:ext>
              </a:extLst>
            </p:cNvPr>
            <p:cNvSpPr txBox="1"/>
            <p:nvPr/>
          </p:nvSpPr>
          <p:spPr>
            <a:xfrm>
              <a:off x="1443536" y="1071079"/>
              <a:ext cx="904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i="1" dirty="0" err="1"/>
                <a:t>variable</a:t>
              </a:r>
              <a:endParaRPr lang="it-IT" sz="1200" i="1" dirty="0"/>
            </a:p>
            <a:p>
              <a:r>
                <a:rPr lang="it-IT" sz="1200" i="1" dirty="0"/>
                <a:t>attenuator </a:t>
              </a:r>
            </a:p>
            <a:p>
              <a:r>
                <a:rPr lang="it-IT" sz="1200" i="1" dirty="0"/>
                <a:t>[k]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E60814-D3AB-4F6D-BD45-03D848CE527B}"/>
                </a:ext>
              </a:extLst>
            </p:cNvPr>
            <p:cNvSpPr txBox="1"/>
            <p:nvPr/>
          </p:nvSpPr>
          <p:spPr>
            <a:xfrm>
              <a:off x="685241" y="2341697"/>
              <a:ext cx="9717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200" i="1" dirty="0" err="1"/>
                <a:t>pulse</a:t>
              </a:r>
              <a:r>
                <a:rPr lang="it-IT" sz="1200" i="1" dirty="0"/>
                <a:t> </a:t>
              </a:r>
              <a:r>
                <a:rPr lang="it-IT" sz="1200" i="1" dirty="0" err="1"/>
                <a:t>energy</a:t>
              </a:r>
              <a:endParaRPr lang="it-IT" sz="1200" i="1" dirty="0"/>
            </a:p>
            <a:p>
              <a:pPr algn="ctr"/>
              <a:r>
                <a:rPr lang="it-IT" sz="1200" i="1" dirty="0"/>
                <a:t>(E</a:t>
              </a:r>
              <a:r>
                <a:rPr lang="it-IT" sz="1200" i="1" baseline="-25000" dirty="0"/>
                <a:t>0</a:t>
              </a:r>
              <a:r>
                <a:rPr lang="it-IT" sz="1200" i="1" dirty="0"/>
                <a:t>=N</a:t>
              </a:r>
              <a:r>
                <a:rPr lang="it-IT" sz="1200" i="1" baseline="-25000" dirty="0"/>
                <a:t>0</a:t>
              </a:r>
              <a:r>
                <a:rPr lang="it-IT" sz="1200" i="1" dirty="0"/>
                <a:t>*E</a:t>
              </a:r>
              <a:r>
                <a:rPr lang="it-IT" sz="1200" i="1" baseline="-25000" dirty="0"/>
                <a:t>ph</a:t>
              </a:r>
              <a:r>
                <a:rPr lang="it-IT" sz="1200" i="1" dirty="0"/>
                <a:t>)</a:t>
              </a:r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E4BD5561-B5CD-4770-89BE-DB5CE9B06E1F}"/>
                </a:ext>
              </a:extLst>
            </p:cNvPr>
            <p:cNvSpPr/>
            <p:nvPr/>
          </p:nvSpPr>
          <p:spPr>
            <a:xfrm rot="16200000">
              <a:off x="2156660" y="1363696"/>
              <a:ext cx="146094" cy="1143891"/>
            </a:xfrm>
            <a:prstGeom prst="triangle">
              <a:avLst/>
            </a:prstGeom>
            <a:solidFill>
              <a:srgbClr val="95B3D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17D7282-63DB-468B-A474-3C2AEF5E9B99}"/>
                </a:ext>
              </a:extLst>
            </p:cNvPr>
            <p:cNvGrpSpPr/>
            <p:nvPr/>
          </p:nvGrpSpPr>
          <p:grpSpPr>
            <a:xfrm>
              <a:off x="1627754" y="1695565"/>
              <a:ext cx="3053511" cy="2159028"/>
              <a:chOff x="1627754" y="1695565"/>
              <a:chExt cx="3053511" cy="21590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2B3E53BA-3655-4FB8-BE07-2E796BD130FB}"/>
                      </a:ext>
                    </a:extLst>
                  </p:cNvPr>
                  <p:cNvSpPr txBox="1"/>
                  <p:nvPr/>
                </p:nvSpPr>
                <p:spPr>
                  <a:xfrm>
                    <a:off x="3520691" y="2639315"/>
                    <a:ext cx="116057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200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2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  <m:r>
                            <a:rPr lang="it-IT" sz="1200" b="0" i="1" smtClean="0">
                              <a:latin typeface="Cambria Math"/>
                            </a:rPr>
                            <m:t>=</m:t>
                          </m:r>
                        </m:oMath>
                      </m:oMathPara>
                    </a14:m>
                    <a:endParaRPr lang="en-US" sz="1200" b="0" i="1" dirty="0">
                      <a:latin typeface="Cambria Math"/>
                    </a:endParaRPr>
                  </a:p>
                  <a:p>
                    <a:r>
                      <a:rPr lang="it-IT" sz="1200" dirty="0"/>
                      <a:t>      =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sz="1200" i="1">
                                <a:latin typeface="Cambria Math"/>
                              </a:rPr>
                              <m:t>𝐷</m:t>
                            </m:r>
                            <m:r>
                              <a:rPr lang="it-IT" sz="12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it-IT" sz="120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it-IT" sz="1200" i="1" smtClean="0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it-IT" sz="1200" i="1">
                            <a:latin typeface="Cambria Math"/>
                          </a:rPr>
                          <m:t>(</m:t>
                        </m:r>
                        <m:r>
                          <a:rPr lang="it-IT" sz="1200" i="1">
                            <a:latin typeface="Cambria Math"/>
                          </a:rPr>
                          <m:t>𝑖</m:t>
                        </m:r>
                        <m:r>
                          <a:rPr lang="it-IT" sz="1200" i="1">
                            <a:latin typeface="Cambria Math"/>
                          </a:rPr>
                          <m:t>)</m:t>
                        </m:r>
                      </m:oMath>
                    </a14:m>
                    <a:endParaRPr lang="it-IT" sz="1200" dirty="0"/>
                  </a:p>
                </p:txBody>
              </p:sp>
            </mc:Choice>
            <mc:Fallback xmlns=""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7A4E15EE-E1D8-4833-8769-136B5E48A9C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20691" y="2639315"/>
                    <a:ext cx="1160574" cy="46166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92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614DED1-F951-4A03-B776-3A3E1F9F0038}"/>
                  </a:ext>
                </a:extLst>
              </p:cNvPr>
              <p:cNvSpPr/>
              <p:nvPr/>
            </p:nvSpPr>
            <p:spPr>
              <a:xfrm rot="8100000">
                <a:off x="3220261" y="1695565"/>
                <a:ext cx="60567" cy="45226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112DD06C-71B0-43EF-A8FC-DCBAAF046A9F}"/>
                  </a:ext>
                </a:extLst>
              </p:cNvPr>
              <p:cNvGrpSpPr/>
              <p:nvPr/>
            </p:nvGrpSpPr>
            <p:grpSpPr>
              <a:xfrm rot="5400000">
                <a:off x="2047945" y="1624018"/>
                <a:ext cx="1810384" cy="2650765"/>
                <a:chOff x="2820975" y="878666"/>
                <a:chExt cx="1810384" cy="2650765"/>
              </a:xfrm>
            </p:grpSpPr>
            <p:sp>
              <p:nvSpPr>
                <p:cNvPr id="55" name="Isosceles Triangle 54">
                  <a:extLst>
                    <a:ext uri="{FF2B5EF4-FFF2-40B4-BE49-F238E27FC236}">
                      <a16:creationId xmlns:a16="http://schemas.microsoft.com/office/drawing/2014/main" id="{966E168C-A9FE-4C51-B9A2-F1EA9745FAD3}"/>
                    </a:ext>
                  </a:extLst>
                </p:cNvPr>
                <p:cNvSpPr/>
                <p:nvPr/>
              </p:nvSpPr>
              <p:spPr>
                <a:xfrm rot="16200000">
                  <a:off x="2684730" y="1284411"/>
                  <a:ext cx="1566025" cy="1293536"/>
                </a:xfrm>
                <a:prstGeom prst="triangle">
                  <a:avLst/>
                </a:prstGeom>
                <a:solidFill>
                  <a:srgbClr val="C0504D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56" name="Right Arrow 97">
                  <a:extLst>
                    <a:ext uri="{FF2B5EF4-FFF2-40B4-BE49-F238E27FC236}">
                      <a16:creationId xmlns:a16="http://schemas.microsoft.com/office/drawing/2014/main" id="{242D75AF-ED68-4927-B637-787EA394E119}"/>
                    </a:ext>
                  </a:extLst>
                </p:cNvPr>
                <p:cNvSpPr/>
                <p:nvPr/>
              </p:nvSpPr>
              <p:spPr>
                <a:xfrm>
                  <a:off x="2998039" y="1843919"/>
                  <a:ext cx="430544" cy="172218"/>
                </a:xfrm>
                <a:prstGeom prst="rightArrow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D16EBD24-4F5B-476D-ACD5-DD951AEC6A05}"/>
                    </a:ext>
                  </a:extLst>
                </p:cNvPr>
                <p:cNvGrpSpPr/>
                <p:nvPr/>
              </p:nvGrpSpPr>
              <p:grpSpPr>
                <a:xfrm>
                  <a:off x="3821645" y="878666"/>
                  <a:ext cx="292864" cy="2129295"/>
                  <a:chOff x="4058117" y="1145140"/>
                  <a:chExt cx="306098" cy="2225514"/>
                </a:xfrm>
              </p:grpSpPr>
              <p:grpSp>
                <p:nvGrpSpPr>
                  <p:cNvPr id="66" name="Group 65">
                    <a:extLst>
                      <a:ext uri="{FF2B5EF4-FFF2-40B4-BE49-F238E27FC236}">
                        <a16:creationId xmlns:a16="http://schemas.microsoft.com/office/drawing/2014/main" id="{DE1AF3C2-1924-45B9-AB94-B34F3987A8DC}"/>
                      </a:ext>
                    </a:extLst>
                  </p:cNvPr>
                  <p:cNvGrpSpPr/>
                  <p:nvPr/>
                </p:nvGrpSpPr>
                <p:grpSpPr>
                  <a:xfrm>
                    <a:off x="4058117" y="1215600"/>
                    <a:ext cx="302634" cy="2073764"/>
                    <a:chOff x="4058117" y="1215600"/>
                    <a:chExt cx="302634" cy="2073764"/>
                  </a:xfrm>
                </p:grpSpPr>
                <p:sp>
                  <p:nvSpPr>
                    <p:cNvPr id="68" name="Rectangle 67">
                      <a:extLst>
                        <a:ext uri="{FF2B5EF4-FFF2-40B4-BE49-F238E27FC236}">
                          <a16:creationId xmlns:a16="http://schemas.microsoft.com/office/drawing/2014/main" id="{B7C3565A-778B-45C3-B484-60AB09B18D1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172955" y="1773666"/>
                      <a:ext cx="87591" cy="288000"/>
                    </a:xfrm>
                    <a:prstGeom prst="rect">
                      <a:avLst/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3175"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grpSp>
                  <p:nvGrpSpPr>
                    <p:cNvPr id="69" name="Group 68">
                      <a:extLst>
                        <a:ext uri="{FF2B5EF4-FFF2-40B4-BE49-F238E27FC236}">
                          <a16:creationId xmlns:a16="http://schemas.microsoft.com/office/drawing/2014/main" id="{A7E5C451-A204-4D4A-A8A1-C929926450E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58117" y="1215600"/>
                      <a:ext cx="291959" cy="2073764"/>
                      <a:chOff x="4058117" y="1215600"/>
                      <a:chExt cx="291959" cy="2073764"/>
                    </a:xfrm>
                  </p:grpSpPr>
                  <p:sp>
                    <p:nvSpPr>
                      <p:cNvPr id="70" name="Freeform 157">
                        <a:extLst>
                          <a:ext uri="{FF2B5EF4-FFF2-40B4-BE49-F238E27FC236}">
                            <a16:creationId xmlns:a16="http://schemas.microsoft.com/office/drawing/2014/main" id="{6CB3FCE2-2BFF-4979-9CC6-3163618FE60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3740878" y="2680166"/>
                        <a:ext cx="926437" cy="291959"/>
                      </a:xfrm>
                      <a:custGeom>
                        <a:avLst/>
                        <a:gdLst>
                          <a:gd name="connsiteX0" fmla="*/ 0 w 2443656"/>
                          <a:gd name="connsiteY0" fmla="*/ 1309895 h 1309895"/>
                          <a:gd name="connsiteX1" fmla="*/ 409904 w 2443656"/>
                          <a:gd name="connsiteY1" fmla="*/ 1294130 h 1309895"/>
                          <a:gd name="connsiteX2" fmla="*/ 630621 w 2443656"/>
                          <a:gd name="connsiteY2" fmla="*/ 1231068 h 1309895"/>
                          <a:gd name="connsiteX3" fmla="*/ 1024759 w 2443656"/>
                          <a:gd name="connsiteY3" fmla="*/ 899992 h 1309895"/>
                          <a:gd name="connsiteX4" fmla="*/ 1529256 w 2443656"/>
                          <a:gd name="connsiteY4" fmla="*/ 222074 h 1309895"/>
                          <a:gd name="connsiteX5" fmla="*/ 2002221 w 2443656"/>
                          <a:gd name="connsiteY5" fmla="*/ 32888 h 1309895"/>
                          <a:gd name="connsiteX6" fmla="*/ 2443656 w 2443656"/>
                          <a:gd name="connsiteY6" fmla="*/ 1357 h 13098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43656" h="1309895">
                            <a:moveTo>
                              <a:pt x="0" y="1309895"/>
                            </a:moveTo>
                            <a:cubicBezTo>
                              <a:pt x="152400" y="1308581"/>
                              <a:pt x="304801" y="1307268"/>
                              <a:pt x="409904" y="1294130"/>
                            </a:cubicBezTo>
                            <a:cubicBezTo>
                              <a:pt x="515008" y="1280992"/>
                              <a:pt x="528145" y="1296758"/>
                              <a:pt x="630621" y="1231068"/>
                            </a:cubicBezTo>
                            <a:cubicBezTo>
                              <a:pt x="733097" y="1165378"/>
                              <a:pt x="874987" y="1068157"/>
                              <a:pt x="1024759" y="899992"/>
                            </a:cubicBezTo>
                            <a:cubicBezTo>
                              <a:pt x="1174531" y="731827"/>
                              <a:pt x="1366346" y="366591"/>
                              <a:pt x="1529256" y="222074"/>
                            </a:cubicBezTo>
                            <a:cubicBezTo>
                              <a:pt x="1692166" y="77557"/>
                              <a:pt x="1849821" y="69674"/>
                              <a:pt x="2002221" y="32888"/>
                            </a:cubicBezTo>
                            <a:cubicBezTo>
                              <a:pt x="2154621" y="-3898"/>
                              <a:pt x="2299138" y="-1271"/>
                              <a:pt x="2443656" y="1357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2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74" name="Freeform 158">
                        <a:extLst>
                          <a:ext uri="{FF2B5EF4-FFF2-40B4-BE49-F238E27FC236}">
                            <a16:creationId xmlns:a16="http://schemas.microsoft.com/office/drawing/2014/main" id="{9810C35E-2924-425F-94FB-B079EDF88CC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 flipH="1">
                        <a:off x="3740878" y="1532839"/>
                        <a:ext cx="926437" cy="291959"/>
                      </a:xfrm>
                      <a:custGeom>
                        <a:avLst/>
                        <a:gdLst>
                          <a:gd name="connsiteX0" fmla="*/ 0 w 2443656"/>
                          <a:gd name="connsiteY0" fmla="*/ 1309895 h 1309895"/>
                          <a:gd name="connsiteX1" fmla="*/ 409904 w 2443656"/>
                          <a:gd name="connsiteY1" fmla="*/ 1294130 h 1309895"/>
                          <a:gd name="connsiteX2" fmla="*/ 630621 w 2443656"/>
                          <a:gd name="connsiteY2" fmla="*/ 1231068 h 1309895"/>
                          <a:gd name="connsiteX3" fmla="*/ 1024759 w 2443656"/>
                          <a:gd name="connsiteY3" fmla="*/ 899992 h 1309895"/>
                          <a:gd name="connsiteX4" fmla="*/ 1529256 w 2443656"/>
                          <a:gd name="connsiteY4" fmla="*/ 222074 h 1309895"/>
                          <a:gd name="connsiteX5" fmla="*/ 2002221 w 2443656"/>
                          <a:gd name="connsiteY5" fmla="*/ 32888 h 1309895"/>
                          <a:gd name="connsiteX6" fmla="*/ 2443656 w 2443656"/>
                          <a:gd name="connsiteY6" fmla="*/ 1357 h 13098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43656" h="1309895">
                            <a:moveTo>
                              <a:pt x="0" y="1309895"/>
                            </a:moveTo>
                            <a:cubicBezTo>
                              <a:pt x="152400" y="1308581"/>
                              <a:pt x="304801" y="1307268"/>
                              <a:pt x="409904" y="1294130"/>
                            </a:cubicBezTo>
                            <a:cubicBezTo>
                              <a:pt x="515008" y="1280992"/>
                              <a:pt x="528145" y="1296758"/>
                              <a:pt x="630621" y="1231068"/>
                            </a:cubicBezTo>
                            <a:cubicBezTo>
                              <a:pt x="733097" y="1165378"/>
                              <a:pt x="874987" y="1068157"/>
                              <a:pt x="1024759" y="899992"/>
                            </a:cubicBezTo>
                            <a:cubicBezTo>
                              <a:pt x="1174531" y="731827"/>
                              <a:pt x="1366346" y="366591"/>
                              <a:pt x="1529256" y="222074"/>
                            </a:cubicBezTo>
                            <a:cubicBezTo>
                              <a:pt x="1692166" y="77557"/>
                              <a:pt x="1849821" y="69674"/>
                              <a:pt x="2002221" y="32888"/>
                            </a:cubicBezTo>
                            <a:cubicBezTo>
                              <a:pt x="2154621" y="-3898"/>
                              <a:pt x="2299138" y="-1271"/>
                              <a:pt x="2443656" y="1357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accent2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945D1013-EA0E-4E42-A0F4-ABF88FC20E7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058232" y="2163445"/>
                        <a:ext cx="0" cy="167349"/>
                      </a:xfrm>
                      <a:prstGeom prst="line">
                        <a:avLst/>
                      </a:prstGeom>
                      <a:ln w="25400">
                        <a:solidFill>
                          <a:schemeClr val="accent2">
                            <a:lumMod val="75000"/>
                          </a:schemeClr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36A8B8F9-9607-4D12-90DC-47432068D5F2}"/>
                      </a:ext>
                    </a:extLst>
                  </p:cNvPr>
                  <p:cNvCxnSpPr/>
                  <p:nvPr/>
                </p:nvCxnSpPr>
                <p:spPr>
                  <a:xfrm>
                    <a:off x="4364215" y="1145140"/>
                    <a:ext cx="0" cy="22255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52F10236-FBE5-4A2F-ADD3-BBD65D1B8E6D}"/>
                    </a:ext>
                  </a:extLst>
                </p:cNvPr>
                <p:cNvSpPr txBox="1"/>
                <p:nvPr/>
              </p:nvSpPr>
              <p:spPr>
                <a:xfrm rot="16200000">
                  <a:off x="3667533" y="2565606"/>
                  <a:ext cx="140443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400" i="1" dirty="0"/>
                    <a:t>DSSC Ladder/Camera</a:t>
                  </a:r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B7169602-E140-4AA7-95EC-B1F3D140463A}"/>
                    </a:ext>
                  </a:extLst>
                </p:cNvPr>
                <p:cNvGrpSpPr/>
                <p:nvPr/>
              </p:nvGrpSpPr>
              <p:grpSpPr>
                <a:xfrm>
                  <a:off x="4192614" y="888810"/>
                  <a:ext cx="332778" cy="2078771"/>
                  <a:chOff x="4524215" y="1155743"/>
                  <a:chExt cx="347815" cy="2172707"/>
                </a:xfrm>
              </p:grpSpPr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DEECD404-D54E-4200-A1D8-C33088012DF1}"/>
                      </a:ext>
                    </a:extLst>
                  </p:cNvPr>
                  <p:cNvSpPr/>
                  <p:nvPr/>
                </p:nvSpPr>
                <p:spPr>
                  <a:xfrm>
                    <a:off x="4524216" y="1155743"/>
                    <a:ext cx="126609" cy="945402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E998D729-F9D6-4837-81D0-3F97341F0705}"/>
                      </a:ext>
                    </a:extLst>
                  </p:cNvPr>
                  <p:cNvSpPr/>
                  <p:nvPr/>
                </p:nvSpPr>
                <p:spPr>
                  <a:xfrm>
                    <a:off x="4524215" y="2383048"/>
                    <a:ext cx="126609" cy="945402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99C8BF2A-EB91-4C58-B90B-CD15F3BC48B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544483" y="1861388"/>
                    <a:ext cx="87591" cy="108000"/>
                  </a:xfrm>
                  <a:prstGeom prst="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5" name="TextBox 64">
                        <a:extLst>
                          <a:ext uri="{FF2B5EF4-FFF2-40B4-BE49-F238E27FC236}">
                            <a16:creationId xmlns:a16="http://schemas.microsoft.com/office/drawing/2014/main" id="{AC0B29D8-5F5E-4849-B62B-0E400E5AD79B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4532962" y="1788363"/>
                        <a:ext cx="401135" cy="27700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it-IT" sz="12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200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it-IT" sz="1200" b="0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m:oMathPara>
                        </a14:m>
                        <a:endParaRPr lang="it-IT" sz="1200" dirty="0"/>
                      </a:p>
                    </p:txBody>
                  </p:sp>
                </mc:Choice>
                <mc:Fallback xmlns="">
                  <p:sp>
                    <p:nvSpPr>
                      <p:cNvPr id="96" name="TextBox 95">
                        <a:extLst>
                          <a:ext uri="{FF2B5EF4-FFF2-40B4-BE49-F238E27FC236}">
                            <a16:creationId xmlns:a16="http://schemas.microsoft.com/office/drawing/2014/main" id="{FAA0A895-E823-43F6-B562-10ED68FC6613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 rot="16200000">
                        <a:off x="4532962" y="1788363"/>
                        <a:ext cx="401135" cy="277000"/>
                      </a:xfrm>
                      <a:prstGeom prst="rect">
                        <a:avLst/>
                      </a:prstGeom>
                      <a:blipFill>
                        <a:blip r:embed="rId21"/>
                        <a:stretch>
                          <a:fillRect b="-11364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5F7F09E3-916C-4161-B5F6-48B0F7087CBE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974261" y="1581835"/>
                      <a:ext cx="47166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it-IT" sz="12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it-IT" sz="1200" b="0" i="1" smtClean="0"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it-IT" sz="1200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oMath>
                        </m:oMathPara>
                      </a14:m>
                      <a:endParaRPr lang="it-IT" sz="1200" dirty="0"/>
                    </a:p>
                  </p:txBody>
                </p:sp>
              </mc:Choice>
              <mc:Fallback xmlns=""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FD0F34A1-DEE7-49F1-9795-78C87DCEE61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6200000">
                      <a:off x="2974261" y="1581835"/>
                      <a:ext cx="471668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86609DDE-B255-4A23-93B5-60F2997CAAEE}"/>
                    </a:ext>
                  </a:extLst>
                </p:cNvPr>
                <p:cNvCxnSpPr/>
                <p:nvPr/>
              </p:nvCxnSpPr>
              <p:spPr>
                <a:xfrm>
                  <a:off x="3599584" y="1347979"/>
                  <a:ext cx="344825" cy="2729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68BFF90-4CF8-4A8E-A66D-9E577F09361F}"/>
                </a:ext>
              </a:extLst>
            </p:cNvPr>
            <p:cNvCxnSpPr>
              <a:cxnSpLocks/>
            </p:cNvCxnSpPr>
            <p:nvPr/>
          </p:nvCxnSpPr>
          <p:spPr>
            <a:xfrm>
              <a:off x="799254" y="1933445"/>
              <a:ext cx="3029548" cy="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9D1A49-89B3-4363-B123-F405F08E021C}"/>
              </a:ext>
            </a:extLst>
          </p:cNvPr>
          <p:cNvGrpSpPr/>
          <p:nvPr/>
        </p:nvGrpSpPr>
        <p:grpSpPr>
          <a:xfrm>
            <a:off x="5520756" y="1984293"/>
            <a:ext cx="2197420" cy="1439826"/>
            <a:chOff x="6419536" y="2385737"/>
            <a:chExt cx="2471780" cy="1619595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41BF2480-EB99-416F-8D03-D3B15E29059E}"/>
                </a:ext>
              </a:extLst>
            </p:cNvPr>
            <p:cNvCxnSpPr/>
            <p:nvPr/>
          </p:nvCxnSpPr>
          <p:spPr>
            <a:xfrm>
              <a:off x="6582674" y="4000902"/>
              <a:ext cx="20328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9578433-2D98-4891-9FB3-9291953A3194}"/>
                </a:ext>
              </a:extLst>
            </p:cNvPr>
            <p:cNvCxnSpPr/>
            <p:nvPr/>
          </p:nvCxnSpPr>
          <p:spPr>
            <a:xfrm flipV="1">
              <a:off x="6582674" y="3100744"/>
              <a:ext cx="0" cy="9001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Freeform 30">
              <a:extLst>
                <a:ext uri="{FF2B5EF4-FFF2-40B4-BE49-F238E27FC236}">
                  <a16:creationId xmlns:a16="http://schemas.microsoft.com/office/drawing/2014/main" id="{444D3B71-4A6C-43D0-9C63-8D8725B9FE28}"/>
                </a:ext>
              </a:extLst>
            </p:cNvPr>
            <p:cNvSpPr/>
            <p:nvPr/>
          </p:nvSpPr>
          <p:spPr>
            <a:xfrm>
              <a:off x="6595926" y="2955787"/>
              <a:ext cx="1844650" cy="1049545"/>
            </a:xfrm>
            <a:custGeom>
              <a:avLst/>
              <a:gdLst>
                <a:gd name="connsiteX0" fmla="*/ 0 w 1583140"/>
                <a:gd name="connsiteY0" fmla="*/ 900752 h 900752"/>
                <a:gd name="connsiteX1" fmla="*/ 300251 w 1583140"/>
                <a:gd name="connsiteY1" fmla="*/ 545910 h 900752"/>
                <a:gd name="connsiteX2" fmla="*/ 736979 w 1583140"/>
                <a:gd name="connsiteY2" fmla="*/ 191068 h 900752"/>
                <a:gd name="connsiteX3" fmla="*/ 1583140 w 1583140"/>
                <a:gd name="connsiteY3" fmla="*/ 0 h 90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3140" h="900752">
                  <a:moveTo>
                    <a:pt x="0" y="900752"/>
                  </a:moveTo>
                  <a:cubicBezTo>
                    <a:pt x="88710" y="782471"/>
                    <a:pt x="177421" y="664191"/>
                    <a:pt x="300251" y="545910"/>
                  </a:cubicBezTo>
                  <a:cubicBezTo>
                    <a:pt x="423081" y="427629"/>
                    <a:pt x="523164" y="282053"/>
                    <a:pt x="736979" y="191068"/>
                  </a:cubicBezTo>
                  <a:cubicBezTo>
                    <a:pt x="950794" y="100083"/>
                    <a:pt x="1266967" y="50041"/>
                    <a:pt x="158314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2B0B984-141D-408A-BB85-EDD54A6B50B2}"/>
                </a:ext>
              </a:extLst>
            </p:cNvPr>
            <p:cNvCxnSpPr/>
            <p:nvPr/>
          </p:nvCxnSpPr>
          <p:spPr>
            <a:xfrm flipV="1">
              <a:off x="8198061" y="2681971"/>
              <a:ext cx="0" cy="21600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2D027E94-D3CB-47B8-AF6E-3836734C5CE7}"/>
                </a:ext>
              </a:extLst>
            </p:cNvPr>
            <p:cNvSpPr/>
            <p:nvPr/>
          </p:nvSpPr>
          <p:spPr>
            <a:xfrm>
              <a:off x="7939038" y="3559138"/>
              <a:ext cx="952278" cy="34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# photon</a:t>
              </a:r>
              <a:endParaRPr lang="it-IT" sz="1400" dirty="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5BA917C4-4E0E-479F-847D-92D6B841DD4F}"/>
                </a:ext>
              </a:extLst>
            </p:cNvPr>
            <p:cNvSpPr/>
            <p:nvPr/>
          </p:nvSpPr>
          <p:spPr>
            <a:xfrm>
              <a:off x="6419536" y="2784476"/>
              <a:ext cx="1014393" cy="346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ADU</a:t>
              </a:r>
              <a:endParaRPr lang="it-IT" sz="1400" dirty="0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6025D058-52AF-4302-837D-8F3522DD93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15823" y="2901279"/>
              <a:ext cx="180000" cy="18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35E1F8DF-203D-41AE-8FE2-2EAF547C89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42476" y="2953951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6F1886BA-6E4A-4D26-82DB-BA78402188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57163" y="3026079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4F3A011-730B-481A-AC07-4A03DC7989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71817" y="3142578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10B3B61E-FEAA-4753-AD9A-B75846C849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52905" y="3322578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0F6781A9-873D-40E4-8B47-F2BE8F628B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55097" y="3513890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686AAFB-2146-44EE-8767-383D8EE740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96201" y="3714930"/>
              <a:ext cx="180000" cy="180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62DFD57-C7BE-42AB-A18A-5EC59AE71DF0}"/>
                </a:ext>
              </a:extLst>
            </p:cNvPr>
            <p:cNvSpPr/>
            <p:nvPr/>
          </p:nvSpPr>
          <p:spPr>
            <a:xfrm>
              <a:off x="7100486" y="2385737"/>
              <a:ext cx="1273354" cy="346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~1000x1keV</a:t>
              </a:r>
              <a:endParaRPr lang="it-IT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5158F521-1F22-428F-A5EC-AC3DEC2EBDA7}"/>
              </a:ext>
            </a:extLst>
          </p:cNvPr>
          <p:cNvSpPr txBox="1"/>
          <p:nvPr/>
        </p:nvSpPr>
        <p:spPr>
          <a:xfrm>
            <a:off x="276301" y="2211884"/>
            <a:ext cx="478369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</a:rPr>
              <a:t>XFEL beam on target: rationale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FF"/>
                </a:solidFill>
              </a:rPr>
              <a:t>XRF emission proportional to beam intensity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FF"/>
                </a:solidFill>
              </a:rPr>
              <a:t>pulse of N low-energy XRF photons </a:t>
            </a:r>
            <a:r>
              <a:rPr lang="en-US" sz="1600" dirty="0"/>
              <a:t>(e.g. 1 keV) produce a </a:t>
            </a:r>
            <a:r>
              <a:rPr lang="en-US" sz="1600" dirty="0">
                <a:solidFill>
                  <a:srgbClr val="0000FF"/>
                </a:solidFill>
              </a:rPr>
              <a:t>“reference line”</a:t>
            </a:r>
            <a:endParaRPr lang="en-US" sz="1600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to scan the NL curve we change beam attenuation (i.e. </a:t>
            </a:r>
            <a:r>
              <a:rPr lang="en-US" sz="1600" dirty="0">
                <a:solidFill>
                  <a:srgbClr val="3333FF"/>
                </a:solidFill>
              </a:rPr>
              <a:t>gas transmission</a:t>
            </a:r>
            <a:r>
              <a:rPr lang="en-US" sz="1600" dirty="0"/>
              <a:t>)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1600" dirty="0"/>
              <a:t>irradiation of one full quadrant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C732F39-268F-413B-86B3-BA6BA3C91A08}"/>
              </a:ext>
            </a:extLst>
          </p:cNvPr>
          <p:cNvSpPr txBox="1"/>
          <p:nvPr/>
        </p:nvSpPr>
        <p:spPr>
          <a:xfrm>
            <a:off x="327719" y="928577"/>
            <a:ext cx="560188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Constraints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150nm Al layer on entrance window (optical block)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technique applicable to 1 </a:t>
            </a:r>
            <a:r>
              <a:rPr lang="en-US" sz="1600" dirty="0" err="1"/>
              <a:t>Mpix</a:t>
            </a:r>
            <a:r>
              <a:rPr lang="en-US" sz="1600" dirty="0"/>
              <a:t> camera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78465D8-F003-4AFB-824C-FE877D0252BF}"/>
              </a:ext>
            </a:extLst>
          </p:cNvPr>
          <p:cNvSpPr txBox="1"/>
          <p:nvPr/>
        </p:nvSpPr>
        <p:spPr>
          <a:xfrm>
            <a:off x="276299" y="4787933"/>
            <a:ext cx="565330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FF"/>
                </a:solidFill>
              </a:rPr>
              <a:t>Feasibility tests @ XFEL SQS beamline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SDD + pinhole to define photon flux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high spectroscopy resolution allows accurate intensity calibration (photon# peaks)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verified linearity range of (XRF counts vs. beam intensity)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5FB5734-AB3C-498E-A140-6D915FC322BD}"/>
              </a:ext>
            </a:extLst>
          </p:cNvPr>
          <p:cNvSpPr/>
          <p:nvPr/>
        </p:nvSpPr>
        <p:spPr>
          <a:xfrm>
            <a:off x="6225431" y="4216955"/>
            <a:ext cx="11206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rgbClr val="0000FF"/>
                </a:solidFill>
              </a:rPr>
              <a:t>SDD spectra at different beam intensity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B8DA8B-09ED-438E-A767-403A8322058B}"/>
              </a:ext>
            </a:extLst>
          </p:cNvPr>
          <p:cNvGrpSpPr/>
          <p:nvPr/>
        </p:nvGrpSpPr>
        <p:grpSpPr>
          <a:xfrm>
            <a:off x="7349706" y="4205660"/>
            <a:ext cx="4716611" cy="2443545"/>
            <a:chOff x="7349706" y="4205660"/>
            <a:chExt cx="4716611" cy="244354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087BCE6-3389-453B-8E7D-859959FB2988}"/>
                </a:ext>
              </a:extLst>
            </p:cNvPr>
            <p:cNvGrpSpPr/>
            <p:nvPr/>
          </p:nvGrpSpPr>
          <p:grpSpPr>
            <a:xfrm>
              <a:off x="7349706" y="4205660"/>
              <a:ext cx="4716611" cy="2443545"/>
              <a:chOff x="7349706" y="4205660"/>
              <a:chExt cx="4716611" cy="2443545"/>
            </a:xfrm>
          </p:grpSpPr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A69A7173-E063-49F5-B3C2-78805020C3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/>
              <a:srcRect l="9623" t="5000" r="7631" b="609"/>
              <a:stretch/>
            </p:blipFill>
            <p:spPr>
              <a:xfrm>
                <a:off x="7349706" y="4205660"/>
                <a:ext cx="4716611" cy="2443545"/>
              </a:xfrm>
              <a:prstGeom prst="rect">
                <a:avLst/>
              </a:prstGeom>
            </p:spPr>
          </p:pic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7794802C-1985-435E-9E41-F88D00B0F781}"/>
                  </a:ext>
                </a:extLst>
              </p:cNvPr>
              <p:cNvSpPr/>
              <p:nvPr/>
            </p:nvSpPr>
            <p:spPr>
              <a:xfrm>
                <a:off x="7886581" y="4571652"/>
                <a:ext cx="1149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err="1">
                    <a:solidFill>
                      <a:srgbClr val="0000FF"/>
                    </a:solidFill>
                  </a:rPr>
                  <a:t>gasTx</a:t>
                </a:r>
                <a:r>
                  <a:rPr lang="en-US" sz="1400" dirty="0">
                    <a:solidFill>
                      <a:srgbClr val="0000FF"/>
                    </a:solidFill>
                  </a:rPr>
                  <a:t>=10%</a:t>
                </a: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CEDFC413-EC27-4833-AC40-1FAD8F9B4FC5}"/>
                  </a:ext>
                </a:extLst>
              </p:cNvPr>
              <p:cNvSpPr/>
              <p:nvPr/>
            </p:nvSpPr>
            <p:spPr>
              <a:xfrm>
                <a:off x="9118337" y="5322647"/>
                <a:ext cx="1149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err="1">
                    <a:solidFill>
                      <a:srgbClr val="0000FF"/>
                    </a:solidFill>
                  </a:rPr>
                  <a:t>gasTx</a:t>
                </a:r>
                <a:r>
                  <a:rPr lang="en-US" sz="1400" dirty="0">
                    <a:solidFill>
                      <a:srgbClr val="0000FF"/>
                    </a:solidFill>
                  </a:rPr>
                  <a:t>=30%</a:t>
                </a:r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0E5F5312-CF5E-436E-93C6-30C953CEEEA3}"/>
                </a:ext>
              </a:extLst>
            </p:cNvPr>
            <p:cNvSpPr/>
            <p:nvPr/>
          </p:nvSpPr>
          <p:spPr>
            <a:xfrm>
              <a:off x="10341859" y="4324086"/>
              <a:ext cx="154979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/>
                <a:t>Al target</a:t>
              </a:r>
            </a:p>
            <a:p>
              <a:r>
                <a:rPr lang="en-US" sz="1400" dirty="0"/>
                <a:t>(Al Ka 1.486 keV)</a:t>
              </a:r>
            </a:p>
            <a:p>
              <a:endParaRPr lang="en-US" sz="1400" dirty="0"/>
            </a:p>
            <a:p>
              <a:r>
                <a:rPr lang="en-US" sz="1400" dirty="0"/>
                <a:t>SDD @ 1m (target)</a:t>
              </a:r>
              <a:br>
                <a:rPr lang="en-US" sz="1400" dirty="0"/>
              </a:br>
              <a:r>
                <a:rPr lang="en-US" sz="1400" dirty="0"/>
                <a:t>100</a:t>
              </a:r>
              <a:r>
                <a:rPr lang="en-US" sz="1400" dirty="0">
                  <a:latin typeface="Symbol" panose="05050102010706020507" pitchFamily="18" charset="2"/>
                </a:rPr>
                <a:t>m</a:t>
              </a:r>
              <a:r>
                <a:rPr lang="en-US" sz="1400" dirty="0"/>
                <a:t>m pinhole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A7144E22-9DF7-42DF-ABAE-E7FFA0FFF148}"/>
              </a:ext>
            </a:extLst>
          </p:cNvPr>
          <p:cNvSpPr/>
          <p:nvPr/>
        </p:nvSpPr>
        <p:spPr>
          <a:xfrm>
            <a:off x="9581201" y="859746"/>
            <a:ext cx="14909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</a:rPr>
              <a:t>setup @ SQS</a:t>
            </a:r>
          </a:p>
        </p:txBody>
      </p:sp>
    </p:spTree>
    <p:extLst>
      <p:ext uri="{BB962C8B-B14F-4D97-AF65-F5344CB8AC3E}">
        <p14:creationId xmlns:p14="http://schemas.microsoft.com/office/powerpoint/2010/main" val="2322795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8152</TotalTime>
  <Words>2344</Words>
  <Application>Microsoft Office PowerPoint</Application>
  <PresentationFormat>Widescreen</PresentationFormat>
  <Paragraphs>416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Apple Chancery</vt:lpstr>
      <vt:lpstr>Arial</vt:lpstr>
      <vt:lpstr>Arial Black</vt:lpstr>
      <vt:lpstr>Calibri</vt:lpstr>
      <vt:lpstr>Calibri Light</vt:lpstr>
      <vt:lpstr>Cambria Math</vt:lpstr>
      <vt:lpstr>Courier New</vt:lpstr>
      <vt:lpstr>Symbol</vt:lpstr>
      <vt:lpstr>Times New Roman</vt:lpstr>
      <vt:lpstr>Verdana</vt:lpstr>
      <vt:lpstr>Wingdings</vt:lpstr>
      <vt:lpstr>Wingdings 3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Castoldi</dc:creator>
  <cp:lastModifiedBy>Andrea Castoldi</cp:lastModifiedBy>
  <cp:revision>190</cp:revision>
  <cp:lastPrinted>2022-06-24T16:26:13Z</cp:lastPrinted>
  <dcterms:created xsi:type="dcterms:W3CDTF">2022-06-09T09:39:06Z</dcterms:created>
  <dcterms:modified xsi:type="dcterms:W3CDTF">2022-06-27T16:51:30Z</dcterms:modified>
</cp:coreProperties>
</file>