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73" r:id="rId11"/>
    <p:sldId id="275" r:id="rId12"/>
    <p:sldId id="266" r:id="rId13"/>
    <p:sldId id="274" r:id="rId14"/>
    <p:sldId id="267" r:id="rId15"/>
    <p:sldId id="276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9"/>
    <a:srgbClr val="7CAFDE"/>
    <a:srgbClr val="5C9CD6"/>
    <a:srgbClr val="FED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70638" autoAdjust="0"/>
  </p:normalViewPr>
  <p:slideViewPr>
    <p:cSldViewPr snapToGrid="0">
      <p:cViewPr varScale="1">
        <p:scale>
          <a:sx n="56" d="100"/>
          <a:sy n="56" d="100"/>
        </p:scale>
        <p:origin x="1356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786AC-1172-4FF5-AED1-D17A5351C010}" type="datetimeFigureOut">
              <a:rPr lang="en-GB" smtClean="0"/>
              <a:t>25/06/2022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5AFEC-2518-4FD3-AE3C-84EE7FD79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26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721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165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822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76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6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034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215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5AFEC-2518-4FD3-AE3C-84EE7FD7971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90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842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49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127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254330"/>
            <a:ext cx="12191999" cy="798293"/>
          </a:xfrm>
          <a:prstGeom prst="rect">
            <a:avLst/>
          </a:prstGeom>
          <a:solidFill>
            <a:srgbClr val="0070C0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4331"/>
            <a:ext cx="10515600" cy="798292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954" y="1811773"/>
            <a:ext cx="10515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28/06/2022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26A8EF5-EDCF-40CB-9012-5D7DDA3A0C4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05"/>
          <a:stretch/>
        </p:blipFill>
        <p:spPr>
          <a:xfrm>
            <a:off x="159486" y="6163111"/>
            <a:ext cx="593651" cy="55836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51628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022498" cy="365125"/>
          </a:xfrm>
        </p:spPr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3078" y="6356350"/>
            <a:ext cx="7634177" cy="365125"/>
          </a:xfrm>
        </p:spPr>
        <p:txBody>
          <a:bodyPr/>
          <a:lstStyle/>
          <a:p>
            <a:pPr algn="l"/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1302" y="6356350"/>
            <a:ext cx="1022498" cy="365125"/>
          </a:xfrm>
        </p:spPr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28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42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231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40000" cy="365125"/>
          </a:xfrm>
        </p:spPr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13800" y="6356349"/>
            <a:ext cx="1440000" cy="365125"/>
          </a:xfrm>
        </p:spPr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461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PPT_Videata finale+www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26"/>
          <a:stretch/>
        </p:blipFill>
        <p:spPr bwMode="auto">
          <a:xfrm>
            <a:off x="952144" y="0"/>
            <a:ext cx="1031950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05"/>
          <a:stretch/>
        </p:blipFill>
        <p:spPr>
          <a:xfrm>
            <a:off x="9917587" y="244548"/>
            <a:ext cx="883317" cy="83081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3713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87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53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28/06/2022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8200" y="6356350"/>
            <a:ext cx="763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3800" y="6356350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A8EF5-EDCF-40CB-9012-5D7DDA3A0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58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8" y="1375445"/>
            <a:ext cx="12187312" cy="1821840"/>
          </a:xfrm>
          <a:effectLst/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Gain, noise, and collection efficiency of </a:t>
            </a:r>
            <a:b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 SAM-APDs with staircase structure </a:t>
            </a:r>
            <a:b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means of synchrotron radiation</a:t>
            </a: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4330"/>
            <a:ext cx="12191999" cy="1080000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Elettra Sincrotrone Trieste | Sistema Scientifico e dell'Innovazione del  Friuli Venezia Giul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538" y="322413"/>
            <a:ext cx="1595076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229" y="332530"/>
            <a:ext cx="2780199" cy="936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3327093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3488801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Colja M.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*,1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Cautero M.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Steinhartová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2,8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Pilotto A.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3,6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Antonelli M.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Cautero G.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Menk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R. H.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4,5,7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Arfelli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4,9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Dal Zilio S.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Biasiol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Gianoncelli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Bonanni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it-IT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Palestri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Driussi F.</a:t>
            </a:r>
            <a:r>
              <a:rPr lang="it-IT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6538" y="4228599"/>
            <a:ext cx="92545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DIA, University of Trieste, 34127 Trieste, Italy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IOM CNR, 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Laboratorio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TASC, Area Science Park Basovizza, 34149 Trieste, Italy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DPIA, University of Udine, Udine, Italy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INFN-Trieste, 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Padriciano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Trieste, Italy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Elettra Sincrotrone Trieste S.C.p.A., Area Science Park Basovizza, 34149 Trieste, Italy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C2N, 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Université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Paris-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10 Boulevard Thomas 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Gobert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91120 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Palaiseau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France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Department of Medical Imaging, University of Saskatchewan, Saskatoon, Canada SK S7N 5A2 </a:t>
            </a:r>
          </a:p>
          <a:p>
            <a:r>
              <a:rPr lang="en-GB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Infineon Technologies, </a:t>
            </a:r>
            <a:r>
              <a:rPr lang="en-GB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Siemensstraße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2, 9500 Villach, Austria 9. DF, University of Trieste, 34127 Trieste, Italy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079135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matija.colja@elettra.eu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18" y="263863"/>
            <a:ext cx="1223519" cy="10531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0" y="6428529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28/06/2022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399" y="3177110"/>
            <a:ext cx="4762500" cy="3333750"/>
          </a:xfrm>
          <a:prstGeom prst="rect">
            <a:avLst/>
          </a:prstGeom>
        </p:spPr>
      </p:pic>
      <p:pic>
        <p:nvPicPr>
          <p:cNvPr id="20" name="Content Placeholder 1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3" y="3068043"/>
            <a:ext cx="4762500" cy="33337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1887"/>
            <a:ext cx="6095999" cy="1061127"/>
          </a:xfrm>
        </p:spPr>
        <p:txBody>
          <a:bodyPr/>
          <a:lstStyle/>
          <a:p>
            <a:pPr algn="ctr"/>
            <a:r>
              <a:rPr lang="en-US" sz="4000" dirty="0" smtClean="0"/>
              <a:t>Gain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5999" y="191887"/>
            <a:ext cx="6096001" cy="1061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Excess Noise Factor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789" y="1883665"/>
            <a:ext cx="5135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 </a:t>
            </a:r>
            <a:r>
              <a:rPr lang="en-US" dirty="0" smtClean="0"/>
              <a:t>are extracted from I-V measurements interpolating the initial exponential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err="1" smtClean="0"/>
              <a:t>M</a:t>
            </a:r>
            <a:r>
              <a:rPr lang="en-US" i="1" baseline="-25000" dirty="0" err="1" smtClean="0"/>
              <a:t>max</a:t>
            </a:r>
            <a:r>
              <a:rPr lang="en-US" dirty="0" smtClean="0"/>
              <a:t> = 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66302" y="1848628"/>
            <a:ext cx="4487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</a:t>
            </a:r>
            <a:r>
              <a:rPr lang="en-US" i="1" baseline="-25000" dirty="0" smtClean="0"/>
              <a:t>i</a:t>
            </a:r>
            <a:r>
              <a:rPr lang="en-US" dirty="0" smtClean="0"/>
              <a:t>: measured current spectral density</a:t>
            </a:r>
          </a:p>
          <a:p>
            <a:r>
              <a:rPr lang="en-US" i="1" dirty="0" err="1" smtClean="0"/>
              <a:t>I</a:t>
            </a:r>
            <a:r>
              <a:rPr lang="en-US" i="1" baseline="-25000" dirty="0" err="1" smtClean="0"/>
              <a:t>ph</a:t>
            </a:r>
            <a:r>
              <a:rPr lang="en-US" dirty="0" smtClean="0"/>
              <a:t>: DC value of photo-current with </a:t>
            </a:r>
            <a:r>
              <a:rPr lang="en-US" i="1" dirty="0" smtClean="0"/>
              <a:t>M</a:t>
            </a:r>
            <a:r>
              <a:rPr lang="en-US" dirty="0" smtClean="0"/>
              <a:t> = 1</a:t>
            </a:r>
          </a:p>
          <a:p>
            <a:r>
              <a:rPr lang="en-US" i="1" dirty="0" smtClean="0"/>
              <a:t>B</a:t>
            </a:r>
            <a:r>
              <a:rPr lang="en-US" dirty="0" smtClean="0"/>
              <a:t>: system bandwidth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2587" y="1131778"/>
            <a:ext cx="2524125" cy="752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3986" y="1151072"/>
            <a:ext cx="3114675" cy="76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00251" y="2946218"/>
            <a:ext cx="4295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𝛼/𝛽 = </a:t>
            </a:r>
            <a:r>
              <a:rPr lang="en-US" i="1" dirty="0" smtClean="0"/>
              <a:t>k</a:t>
            </a:r>
            <a:r>
              <a:rPr lang="en-US" dirty="0" smtClean="0"/>
              <a:t> </a:t>
            </a:r>
            <a:r>
              <a:rPr lang="en-GB" dirty="0" smtClean="0"/>
              <a:t>∊</a:t>
            </a:r>
            <a:r>
              <a:rPr lang="en-GB" dirty="0"/>
              <a:t> </a:t>
            </a:r>
            <a:r>
              <a:rPr lang="en-GB" dirty="0" smtClean="0"/>
              <a:t>[0.25, 0.35]</a:t>
            </a:r>
            <a:endParaRPr lang="en-GB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5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Synchrotron radiation measurements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954" y="1333699"/>
            <a:ext cx="10515600" cy="4829412"/>
          </a:xfrm>
        </p:spPr>
        <p:txBody>
          <a:bodyPr>
            <a:normAutofit/>
          </a:bodyPr>
          <a:lstStyle/>
          <a:p>
            <a:r>
              <a:rPr lang="en-US" sz="2600" dirty="0"/>
              <a:t>i</a:t>
            </a:r>
            <a:r>
              <a:rPr lang="en-US" sz="2600" dirty="0" smtClean="0"/>
              <a:t>nvestigation of recombination in:</a:t>
            </a:r>
          </a:p>
          <a:p>
            <a:pPr lvl="1"/>
            <a:r>
              <a:rPr lang="en-US" sz="2600" dirty="0"/>
              <a:t>m</a:t>
            </a:r>
            <a:r>
              <a:rPr lang="en-US" sz="2600" dirty="0" smtClean="0"/>
              <a:t>etal-semiconductor interface</a:t>
            </a:r>
          </a:p>
          <a:p>
            <a:pPr lvl="1"/>
            <a:r>
              <a:rPr lang="en-US" sz="2600" dirty="0"/>
              <a:t>a</a:t>
            </a:r>
            <a:r>
              <a:rPr lang="en-US" sz="2600" dirty="0" smtClean="0"/>
              <a:t>bsorption region </a:t>
            </a:r>
          </a:p>
          <a:p>
            <a:pPr lvl="1"/>
            <a:endParaRPr lang="en-US" sz="2600" dirty="0"/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GB" sz="2600" dirty="0" smtClean="0"/>
              <a:t>TwinMic beamline (Elettra Sincrotrone)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sz="2600" dirty="0" smtClean="0"/>
              <a:t>photon energies = [400 eV, 2200 eV] 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sz="2600" dirty="0" smtClean="0"/>
              <a:t>sub-micrometric monochromatic beam</a:t>
            </a:r>
          </a:p>
          <a:p>
            <a:endParaRPr lang="en-GB" sz="2600" dirty="0"/>
          </a:p>
        </p:txBody>
      </p:sp>
      <p:grpSp>
        <p:nvGrpSpPr>
          <p:cNvPr id="6" name="Google Shape;231;p24"/>
          <p:cNvGrpSpPr/>
          <p:nvPr/>
        </p:nvGrpSpPr>
        <p:grpSpPr>
          <a:xfrm>
            <a:off x="7909562" y="2898367"/>
            <a:ext cx="4008475" cy="3348503"/>
            <a:chOff x="4361653" y="1244650"/>
            <a:chExt cx="3891486" cy="3169577"/>
          </a:xfrm>
        </p:grpSpPr>
        <p:pic>
          <p:nvPicPr>
            <p:cNvPr id="7" name="Google Shape;232;p24"/>
            <p:cNvPicPr preferRelativeResize="0"/>
            <p:nvPr/>
          </p:nvPicPr>
          <p:blipFill rotWithShape="1">
            <a:blip r:embed="rId2">
              <a:alphaModFix/>
            </a:blip>
            <a:srcRect l="11160" t="13985"/>
            <a:stretch/>
          </p:blipFill>
          <p:spPr>
            <a:xfrm>
              <a:off x="4361653" y="1244650"/>
              <a:ext cx="2455272" cy="31695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233;p24"/>
            <p:cNvPicPr preferRelativeResize="0"/>
            <p:nvPr/>
          </p:nvPicPr>
          <p:blipFill rotWithShape="1">
            <a:blip r:embed="rId3">
              <a:alphaModFix/>
            </a:blip>
            <a:srcRect t="18877" r="19764"/>
            <a:stretch/>
          </p:blipFill>
          <p:spPr>
            <a:xfrm>
              <a:off x="5901975" y="1244650"/>
              <a:ext cx="2351164" cy="3169577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0" name="Straight Connector 9"/>
          <p:cNvCxnSpPr/>
          <p:nvPr/>
        </p:nvCxnSpPr>
        <p:spPr>
          <a:xfrm flipV="1">
            <a:off x="9013433" y="4341799"/>
            <a:ext cx="1932830" cy="3343"/>
          </a:xfrm>
          <a:prstGeom prst="line">
            <a:avLst/>
          </a:prstGeom>
          <a:ln w="28575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459544" y="2818653"/>
            <a:ext cx="529029" cy="13999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125157" y="2477896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APDs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056" y="4426296"/>
            <a:ext cx="4156405" cy="1820574"/>
          </a:xfrm>
          <a:prstGeom prst="rect">
            <a:avLst/>
          </a:prstGeom>
        </p:spPr>
      </p:pic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11</a:t>
            </a:fld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8531730" y="2595141"/>
            <a:ext cx="4008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TwinMic experimental chamber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10203852" y="400104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beam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4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6660"/>
            <a:ext cx="10515600" cy="4444635"/>
          </a:xfrm>
        </p:spPr>
        <p:txBody>
          <a:bodyPr/>
          <a:lstStyle/>
          <a:p>
            <a:r>
              <a:rPr lang="en-US" sz="2400" dirty="0" smtClean="0"/>
              <a:t>chemical </a:t>
            </a:r>
            <a:r>
              <a:rPr lang="en-US" sz="2400" dirty="0" err="1" smtClean="0"/>
              <a:t>characterisation</a:t>
            </a:r>
            <a:r>
              <a:rPr lang="en-US" sz="2400" dirty="0" smtClean="0"/>
              <a:t> (As fluorescence)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dentification of areas not covered by top contact</a:t>
            </a:r>
          </a:p>
          <a:p>
            <a:endParaRPr lang="en-US" sz="2400" dirty="0" smtClean="0"/>
          </a:p>
        </p:txBody>
      </p:sp>
      <p:pic>
        <p:nvPicPr>
          <p:cNvPr id="14" name="Google Shape;215;p23"/>
          <p:cNvPicPr preferRelativeResize="0"/>
          <p:nvPr/>
        </p:nvPicPr>
        <p:blipFill rotWithShape="1">
          <a:blip r:embed="rId2">
            <a:alphaModFix/>
          </a:blip>
          <a:srcRect b="6594"/>
          <a:stretch/>
        </p:blipFill>
        <p:spPr>
          <a:xfrm>
            <a:off x="1688811" y="2435542"/>
            <a:ext cx="8408701" cy="38008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220;p23"/>
          <p:cNvSpPr txBox="1"/>
          <p:nvPr/>
        </p:nvSpPr>
        <p:spPr>
          <a:xfrm>
            <a:off x="2671849" y="6021285"/>
            <a:ext cx="1640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 smtClean="0"/>
              <a:t>photo-current</a:t>
            </a:r>
            <a:endParaRPr dirty="0"/>
          </a:p>
        </p:txBody>
      </p:sp>
      <p:sp>
        <p:nvSpPr>
          <p:cNvPr id="16" name="Google Shape;221;p23"/>
          <p:cNvSpPr txBox="1"/>
          <p:nvPr/>
        </p:nvSpPr>
        <p:spPr>
          <a:xfrm>
            <a:off x="5162860" y="6044758"/>
            <a:ext cx="2082287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As fluorescence</a:t>
            </a:r>
            <a:endParaRPr dirty="0"/>
          </a:p>
        </p:txBody>
      </p:sp>
      <p:sp>
        <p:nvSpPr>
          <p:cNvPr id="17" name="Google Shape;222;p23"/>
          <p:cNvSpPr txBox="1"/>
          <p:nvPr/>
        </p:nvSpPr>
        <p:spPr>
          <a:xfrm>
            <a:off x="8062218" y="6036260"/>
            <a:ext cx="1640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optical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4550"/>
            <a:ext cx="10515600" cy="83997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Metal-semiconductor interface (1)</a:t>
            </a:r>
            <a:endParaRPr lang="en-GB" sz="4000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12</a:t>
            </a:fld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8236752" y="3831896"/>
            <a:ext cx="1297773" cy="1321130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0038506" y="3732848"/>
            <a:ext cx="15967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FFFF00"/>
                  </a:solidFill>
                </a:ln>
              </a:rPr>
              <a:t>Entry window </a:t>
            </a:r>
            <a:r>
              <a:rPr lang="en-US" dirty="0" smtClean="0"/>
              <a:t>only partially covered by the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top contact</a:t>
            </a:r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9534525" y="3954483"/>
            <a:ext cx="562987" cy="308759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863318" y="5048768"/>
            <a:ext cx="1539466" cy="1996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8043167" y="3743326"/>
            <a:ext cx="1358007" cy="146685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27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838200" y="1235034"/>
            <a:ext cx="10515600" cy="4666261"/>
          </a:xfrm>
        </p:spPr>
        <p:txBody>
          <a:bodyPr/>
          <a:lstStyle/>
          <a:p>
            <a:r>
              <a:rPr lang="en-US" sz="2400" dirty="0" smtClean="0"/>
              <a:t>current measured when the radiation entered:</a:t>
            </a:r>
            <a:endParaRPr lang="en-US" sz="200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Metal-semiconductor interface (2)</a:t>
            </a:r>
            <a:endParaRPr lang="en-GB" sz="4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860" y="2281853"/>
            <a:ext cx="9734550" cy="20669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53030" y="2371749"/>
            <a:ext cx="3822886" cy="187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805945" y="4430483"/>
            <a:ext cx="4051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measured and theoretical transmissions have a similar trend and their values are comparable</a:t>
            </a:r>
            <a:endParaRPr lang="en-GB" dirty="0"/>
          </a:p>
        </p:txBody>
      </p:sp>
      <p:sp>
        <p:nvSpPr>
          <p:cNvPr id="17" name="Down Arrow 16"/>
          <p:cNvSpPr/>
          <p:nvPr/>
        </p:nvSpPr>
        <p:spPr>
          <a:xfrm>
            <a:off x="8831447" y="5371714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938025" y="5659001"/>
            <a:ext cx="4051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traps and defects at the interface have a small effect in the charge loss</a:t>
            </a:r>
            <a:endParaRPr lang="en-GB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13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035156" y="1881743"/>
            <a:ext cx="18812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900" dirty="0" smtClean="0">
                <a:solidFill>
                  <a:srgbClr val="00B050"/>
                </a:solidFill>
              </a:rPr>
              <a:t>through Cr/Au </a:t>
            </a:r>
            <a:endParaRPr lang="en-GB" sz="1900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35155" y="1857277"/>
            <a:ext cx="1881229" cy="2385801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963884" y="1857276"/>
            <a:ext cx="1836000" cy="238580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4944093" y="1874594"/>
            <a:ext cx="18812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900" dirty="0">
                <a:solidFill>
                  <a:srgbClr val="0070C0"/>
                </a:solidFill>
              </a:rPr>
              <a:t>d</a:t>
            </a:r>
            <a:r>
              <a:rPr lang="en-US" sz="1900" dirty="0" smtClean="0">
                <a:solidFill>
                  <a:srgbClr val="0070C0"/>
                </a:solidFill>
              </a:rPr>
              <a:t>irectly in GaAs</a:t>
            </a:r>
            <a:endParaRPr lang="en-GB" sz="1900" dirty="0">
              <a:solidFill>
                <a:srgbClr val="0070C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790213" y="4243077"/>
            <a:ext cx="142504" cy="2814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9572006" y="4252388"/>
            <a:ext cx="101707" cy="2602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8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>
          <a:xfrm>
            <a:off x="838200" y="1456660"/>
            <a:ext cx="10515600" cy="4444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5 energies (940 eV, 1090 eV, 1500 eV, 1705 eV, 2010 eV)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measurements on 4.5 and 15 um-thick devices only</a:t>
            </a:r>
          </a:p>
          <a:p>
            <a:r>
              <a:rPr lang="en-US" sz="2400" dirty="0" smtClean="0"/>
              <a:t>expected current</a:t>
            </a:r>
          </a:p>
          <a:p>
            <a:endParaRPr lang="en-US" sz="2000" dirty="0" smtClean="0"/>
          </a:p>
          <a:p>
            <a:endParaRPr lang="en-GB" dirty="0"/>
          </a:p>
        </p:txBody>
      </p:sp>
      <p:pic>
        <p:nvPicPr>
          <p:cNvPr id="4" name="Google Shape;234;p24"/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85077" y="5644709"/>
            <a:ext cx="263842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4500" y="1884419"/>
            <a:ext cx="6317512" cy="26687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6535257" y="5433020"/>
            <a:ext cx="4150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baseline="-25000" dirty="0" smtClean="0"/>
              <a:t>0</a:t>
            </a:r>
            <a:r>
              <a:rPr lang="en-US" dirty="0" smtClean="0"/>
              <a:t>: photon flux [photons/s]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ph</a:t>
            </a:r>
            <a:r>
              <a:rPr lang="en-US" dirty="0" smtClean="0"/>
              <a:t>: photon energy [eV]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e</a:t>
            </a:r>
            <a:r>
              <a:rPr lang="en-US" baseline="-25000" dirty="0" smtClean="0"/>
              <a:t>-h</a:t>
            </a:r>
            <a:r>
              <a:rPr lang="en-US" dirty="0" smtClean="0"/>
              <a:t>: average energy to produce e-h</a:t>
            </a:r>
            <a:endParaRPr lang="en-GB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14</a:t>
            </a:fld>
            <a:endParaRPr lang="en-GB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Recombination in absorption region (1)</a:t>
            </a:r>
            <a:endParaRPr lang="en-GB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9102012" y="2203142"/>
            <a:ext cx="24463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transmittance as a function of depth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carriers produced at different distances from the multiplication layer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>
            <a:off x="10168706" y="2840735"/>
            <a:ext cx="279838" cy="22182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43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29;p24"/>
          <p:cNvPicPr preferRelativeResize="0"/>
          <p:nvPr/>
        </p:nvPicPr>
        <p:blipFill rotWithShape="1">
          <a:blip r:embed="rId2">
            <a:alphaModFix/>
          </a:blip>
          <a:srcRect r="29696"/>
          <a:stretch/>
        </p:blipFill>
        <p:spPr>
          <a:xfrm>
            <a:off x="3220779" y="1531087"/>
            <a:ext cx="5750441" cy="27750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020726" y="4444409"/>
            <a:ext cx="98882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</a:t>
            </a:r>
            <a:r>
              <a:rPr lang="en-US" sz="2400" dirty="0" smtClean="0"/>
              <a:t>o dependence on the attenuation length -&gt; negligible recombination during electron travelling through the absorption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</a:t>
            </a:r>
            <a:r>
              <a:rPr lang="en-US" sz="2400" dirty="0" smtClean="0"/>
              <a:t>ariations due to systematic error (reposition of the sample)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15</a:t>
            </a:fld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Recombination in absorption region (2)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57461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GaAs valid alternative to Si, but careful design required for noise reduction</a:t>
            </a:r>
          </a:p>
          <a:p>
            <a:r>
              <a:rPr lang="en-US" sz="2600" dirty="0" smtClean="0"/>
              <a:t>ENF can be greatly reduced by band-gap engineering</a:t>
            </a:r>
          </a:p>
          <a:p>
            <a:r>
              <a:rPr lang="en-US" sz="2600" dirty="0"/>
              <a:t>n</a:t>
            </a:r>
            <a:r>
              <a:rPr lang="en-US" sz="2600" dirty="0" smtClean="0"/>
              <a:t>egligible effect in charge collection efficiency of:</a:t>
            </a:r>
          </a:p>
          <a:p>
            <a:pPr lvl="1"/>
            <a:r>
              <a:rPr lang="en-US" sz="2600" dirty="0"/>
              <a:t>r</a:t>
            </a:r>
            <a:r>
              <a:rPr lang="en-US" sz="2600" dirty="0" smtClean="0"/>
              <a:t>ecombination in metal-semiconductor interface</a:t>
            </a:r>
          </a:p>
          <a:p>
            <a:pPr lvl="1"/>
            <a:r>
              <a:rPr lang="en-US" sz="2600" dirty="0"/>
              <a:t>r</a:t>
            </a:r>
            <a:r>
              <a:rPr lang="en-US" sz="2600" dirty="0" smtClean="0"/>
              <a:t>ecombination in absorption region</a:t>
            </a:r>
            <a:endParaRPr lang="en-GB" sz="2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40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842" y="0"/>
            <a:ext cx="10292316" cy="68780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764464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Thank you for your attention</a:t>
            </a:r>
            <a:endParaRPr lang="en-GB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28" y="210993"/>
            <a:ext cx="1187096" cy="10217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721" y="310418"/>
            <a:ext cx="2444261" cy="82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3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7779"/>
            <a:ext cx="10515600" cy="4351338"/>
          </a:xfrm>
        </p:spPr>
        <p:txBody>
          <a:bodyPr/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ncreasing demand for fast and efficient X-ray detectors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silicon-based detectors widely employed, but are not efficient in hard X-ray range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we are developing</a:t>
            </a: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963919" y="2594499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804987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 SAM-APDs</a:t>
            </a:r>
          </a:p>
          <a:p>
            <a:pPr algn="ctr"/>
            <a:r>
              <a: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4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 staircase structure</a:t>
            </a:r>
            <a:endParaRPr lang="en-GB" sz="4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70794"/>
            <a:ext cx="12191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esearch of new materials</a:t>
            </a:r>
          </a:p>
          <a:p>
            <a:pPr algn="ctr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compound semiconductors, …) 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2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815"/>
            <a:ext cx="10515600" cy="789613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94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934" y="360655"/>
            <a:ext cx="10515600" cy="79829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Why GaAs?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5033440"/>
              </p:ext>
            </p:extLst>
          </p:nvPr>
        </p:nvGraphicFramePr>
        <p:xfrm>
          <a:off x="990600" y="2323465"/>
          <a:ext cx="6070600" cy="2225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398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55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u="none" strike="noStrike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</a:t>
                      </a:r>
                      <a:endParaRPr lang="en-GB" b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GaAs</a:t>
                      </a:r>
                      <a:endParaRPr lang="en-GB" b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density [g/cm</a:t>
                      </a:r>
                      <a:r>
                        <a:rPr lang="en-GB" sz="1800" u="none" strike="noStrike" kern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5.323</a:t>
                      </a:r>
                      <a:endParaRPr lang="en-GB" b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 atomic number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electric-breakdown field [V/cm]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3×10</a:t>
                      </a:r>
                      <a:r>
                        <a:rPr lang="en-GB" sz="1800" u="none" strike="noStrike" kern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1×10</a:t>
                      </a:r>
                      <a:r>
                        <a:rPr lang="en-GB" sz="1800" u="none" strike="noStrike" kern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b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GB" sz="1800" u="none" strike="noStrike" kern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mobility [cm</a:t>
                      </a:r>
                      <a:r>
                        <a:rPr lang="en-GB" sz="1800" u="none" strike="noStrike" kern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800" u="none" strike="noStrike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band-gap [eV]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16934" y="203132"/>
            <a:ext cx="637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 </a:t>
            </a:r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SAM-APDs with staircase structure</a:t>
            </a:r>
            <a:endParaRPr lang="en-GB" sz="2000" b="1" dirty="0">
              <a:solidFill>
                <a:srgbClr val="7CAF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 rot="16200000">
            <a:off x="7264400" y="2903396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 rot="16200000">
            <a:off x="7244080" y="3785899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16200000">
            <a:off x="7244080" y="4257399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559743" y="2882415"/>
            <a:ext cx="3551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shorter attenuation length</a:t>
            </a:r>
            <a:endParaRPr lang="en-GB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59743" y="3745618"/>
            <a:ext cx="2416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shorter response time</a:t>
            </a:r>
            <a:endParaRPr lang="en-GB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549110" y="4204096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possibility to operate at room temperature</a:t>
            </a:r>
            <a:endParaRPr lang="en-US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8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49014" y="1630362"/>
            <a:ext cx="10515600" cy="483600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600" dirty="0"/>
              <a:t>low fluxes / single photon detection</a:t>
            </a:r>
            <a:endParaRPr lang="en-US" sz="2600" b="0" dirty="0" smtClean="0">
              <a:effectLst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2600" dirty="0"/>
              <a:t>very weak signals (thousands of electrons)</a:t>
            </a:r>
            <a:endParaRPr lang="en-US" sz="2600" b="0" dirty="0" smtClean="0">
              <a:effectLst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600" b="0" dirty="0" smtClean="0">
                <a:effectLst/>
              </a:rPr>
              <a:t/>
            </a:r>
            <a:br>
              <a:rPr lang="en-US" sz="2600" b="0" dirty="0" smtClean="0">
                <a:effectLst/>
              </a:rPr>
            </a:br>
            <a:r>
              <a:rPr lang="en-US" sz="2600" dirty="0"/>
              <a:t>need for amplification</a:t>
            </a:r>
            <a:endParaRPr lang="en-US" sz="2600" b="0" dirty="0" smtClean="0">
              <a:effectLst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600" b="0" dirty="0" smtClean="0">
                <a:effectLst/>
              </a:rPr>
              <a:t/>
            </a:r>
            <a:br>
              <a:rPr lang="en-US" sz="2600" b="0" dirty="0" smtClean="0">
                <a:effectLst/>
              </a:rPr>
            </a:br>
            <a:r>
              <a:rPr lang="en-US" sz="2600" dirty="0" smtClean="0"/>
              <a:t>impact ionization = internal amplification</a:t>
            </a:r>
            <a:endParaRPr lang="en-GB" sz="2600" dirty="0"/>
          </a:p>
        </p:txBody>
      </p:sp>
      <p:sp>
        <p:nvSpPr>
          <p:cNvPr id="10" name="Down Arrow 9"/>
          <p:cNvSpPr/>
          <p:nvPr/>
        </p:nvSpPr>
        <p:spPr>
          <a:xfrm>
            <a:off x="5982970" y="2197470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5961704" y="3138428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5961704" y="4055461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4</a:t>
            </a:fld>
            <a:endParaRPr lang="en-GB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16934" y="360655"/>
            <a:ext cx="10515600" cy="79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Why avalanche?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6"/>
          <p:cNvSpPr/>
          <p:nvPr/>
        </p:nvSpPr>
        <p:spPr>
          <a:xfrm>
            <a:off x="816934" y="203132"/>
            <a:ext cx="637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</a:t>
            </a:r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SAM-</a:t>
            </a:r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PDs with staircase structure</a:t>
            </a:r>
            <a:endParaRPr lang="en-GB" sz="2000" b="1" dirty="0">
              <a:solidFill>
                <a:srgbClr val="7CAF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57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74"/>
          <p:cNvSpPr/>
          <p:nvPr/>
        </p:nvSpPr>
        <p:spPr>
          <a:xfrm>
            <a:off x="6687881" y="2258585"/>
            <a:ext cx="5114261" cy="1494708"/>
          </a:xfrm>
          <a:custGeom>
            <a:avLst/>
            <a:gdLst>
              <a:gd name="connsiteX0" fmla="*/ 0 w 5114261"/>
              <a:gd name="connsiteY0" fmla="*/ 1499191 h 1499191"/>
              <a:gd name="connsiteX1" fmla="*/ 1360968 w 5114261"/>
              <a:gd name="connsiteY1" fmla="*/ 893135 h 1499191"/>
              <a:gd name="connsiteX2" fmla="*/ 1360968 w 5114261"/>
              <a:gd name="connsiteY2" fmla="*/ 0 h 1499191"/>
              <a:gd name="connsiteX3" fmla="*/ 5114261 w 5114261"/>
              <a:gd name="connsiteY3" fmla="*/ 0 h 1499191"/>
              <a:gd name="connsiteX4" fmla="*/ 5114261 w 5114261"/>
              <a:gd name="connsiteY4" fmla="*/ 1010093 h 1499191"/>
              <a:gd name="connsiteX5" fmla="*/ 754912 w 5114261"/>
              <a:gd name="connsiteY5" fmla="*/ 1499191 h 1499191"/>
              <a:gd name="connsiteX6" fmla="*/ 0 w 5114261"/>
              <a:gd name="connsiteY6" fmla="*/ 1499191 h 149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14261" h="1499191">
                <a:moveTo>
                  <a:pt x="0" y="1499191"/>
                </a:moveTo>
                <a:lnTo>
                  <a:pt x="1360968" y="893135"/>
                </a:lnTo>
                <a:lnTo>
                  <a:pt x="1360968" y="0"/>
                </a:lnTo>
                <a:lnTo>
                  <a:pt x="5114261" y="0"/>
                </a:lnTo>
                <a:lnTo>
                  <a:pt x="5114261" y="1010093"/>
                </a:lnTo>
                <a:lnTo>
                  <a:pt x="754912" y="1499191"/>
                </a:lnTo>
                <a:lnTo>
                  <a:pt x="0" y="149919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reeform 73"/>
          <p:cNvSpPr/>
          <p:nvPr/>
        </p:nvSpPr>
        <p:spPr>
          <a:xfrm>
            <a:off x="4136066" y="2232837"/>
            <a:ext cx="3891517" cy="1499191"/>
          </a:xfrm>
          <a:custGeom>
            <a:avLst/>
            <a:gdLst>
              <a:gd name="connsiteX0" fmla="*/ 2200940 w 3891517"/>
              <a:gd name="connsiteY0" fmla="*/ 1488558 h 1499191"/>
              <a:gd name="connsiteX1" fmla="*/ 2200940 w 3891517"/>
              <a:gd name="connsiteY1" fmla="*/ 1488558 h 1499191"/>
              <a:gd name="connsiteX2" fmla="*/ 0 w 3891517"/>
              <a:gd name="connsiteY2" fmla="*/ 871870 h 1499191"/>
              <a:gd name="connsiteX3" fmla="*/ 0 w 3891517"/>
              <a:gd name="connsiteY3" fmla="*/ 0 h 1499191"/>
              <a:gd name="connsiteX4" fmla="*/ 3891517 w 3891517"/>
              <a:gd name="connsiteY4" fmla="*/ 31898 h 1499191"/>
              <a:gd name="connsiteX5" fmla="*/ 3891517 w 3891517"/>
              <a:gd name="connsiteY5" fmla="*/ 903768 h 1499191"/>
              <a:gd name="connsiteX6" fmla="*/ 2541182 w 3891517"/>
              <a:gd name="connsiteY6" fmla="*/ 1499191 h 1499191"/>
              <a:gd name="connsiteX7" fmla="*/ 2200940 w 3891517"/>
              <a:gd name="connsiteY7" fmla="*/ 1488558 h 149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1517" h="1499191">
                <a:moveTo>
                  <a:pt x="2200940" y="1488558"/>
                </a:moveTo>
                <a:lnTo>
                  <a:pt x="2200940" y="1488558"/>
                </a:lnTo>
                <a:lnTo>
                  <a:pt x="0" y="871870"/>
                </a:lnTo>
                <a:lnTo>
                  <a:pt x="0" y="0"/>
                </a:lnTo>
                <a:lnTo>
                  <a:pt x="3891517" y="31898"/>
                </a:lnTo>
                <a:lnTo>
                  <a:pt x="3891517" y="903768"/>
                </a:lnTo>
                <a:lnTo>
                  <a:pt x="2541182" y="1499191"/>
                </a:lnTo>
                <a:lnTo>
                  <a:pt x="2200940" y="148855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reeform 71"/>
          <p:cNvSpPr/>
          <p:nvPr/>
        </p:nvSpPr>
        <p:spPr>
          <a:xfrm>
            <a:off x="595423" y="2232837"/>
            <a:ext cx="5720316" cy="1509823"/>
          </a:xfrm>
          <a:custGeom>
            <a:avLst/>
            <a:gdLst>
              <a:gd name="connsiteX0" fmla="*/ 3721395 w 5720316"/>
              <a:gd name="connsiteY0" fmla="*/ 1499191 h 1509823"/>
              <a:gd name="connsiteX1" fmla="*/ 0 w 5720316"/>
              <a:gd name="connsiteY1" fmla="*/ 967563 h 1509823"/>
              <a:gd name="connsiteX2" fmla="*/ 0 w 5720316"/>
              <a:gd name="connsiteY2" fmla="*/ 0 h 1509823"/>
              <a:gd name="connsiteX3" fmla="*/ 3508744 w 5720316"/>
              <a:gd name="connsiteY3" fmla="*/ 0 h 1509823"/>
              <a:gd name="connsiteX4" fmla="*/ 3508744 w 5720316"/>
              <a:gd name="connsiteY4" fmla="*/ 882503 h 1509823"/>
              <a:gd name="connsiteX5" fmla="*/ 5720316 w 5720316"/>
              <a:gd name="connsiteY5" fmla="*/ 1509823 h 1509823"/>
              <a:gd name="connsiteX6" fmla="*/ 3721395 w 5720316"/>
              <a:gd name="connsiteY6" fmla="*/ 1499191 h 150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0316" h="1509823">
                <a:moveTo>
                  <a:pt x="3721395" y="1499191"/>
                </a:moveTo>
                <a:lnTo>
                  <a:pt x="0" y="967563"/>
                </a:lnTo>
                <a:lnTo>
                  <a:pt x="0" y="0"/>
                </a:lnTo>
                <a:lnTo>
                  <a:pt x="3508744" y="0"/>
                </a:lnTo>
                <a:lnTo>
                  <a:pt x="3508744" y="882503"/>
                </a:lnTo>
                <a:lnTo>
                  <a:pt x="5720316" y="1509823"/>
                </a:lnTo>
                <a:lnTo>
                  <a:pt x="3721395" y="149919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4888"/>
            <a:ext cx="12192000" cy="647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photon absorption in a region with a high electric field = noise contribution</a:t>
            </a:r>
            <a:endParaRPr lang="en-GB" sz="2400" dirty="0"/>
          </a:p>
        </p:txBody>
      </p:sp>
      <p:sp>
        <p:nvSpPr>
          <p:cNvPr id="5" name="Down Arrow 4"/>
          <p:cNvSpPr/>
          <p:nvPr/>
        </p:nvSpPr>
        <p:spPr>
          <a:xfrm>
            <a:off x="5942654" y="1834070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305421" y="2292578"/>
            <a:ext cx="37825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separation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obtained by a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highly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doped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layer</a:t>
            </a:r>
            <a:endParaRPr lang="en-US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CHARGE LAYER</a:t>
            </a:r>
            <a:endParaRPr lang="en-US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327390" y="6098989"/>
            <a:ext cx="3069965" cy="4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Depth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27390" y="3747111"/>
            <a:ext cx="1991441" cy="891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bsorption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18831" y="3747111"/>
            <a:ext cx="311729" cy="89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630559" y="3747111"/>
            <a:ext cx="766796" cy="8912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327390" y="3747111"/>
            <a:ext cx="0" cy="2485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630560" y="3747111"/>
            <a:ext cx="0" cy="2485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318831" y="3747111"/>
            <a:ext cx="0" cy="2485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333248" y="5826706"/>
            <a:ext cx="83499" cy="2382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403930" y="5833514"/>
            <a:ext cx="191490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318831" y="4975673"/>
            <a:ext cx="311729" cy="85103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630560" y="4975673"/>
            <a:ext cx="766795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397355" y="4975673"/>
            <a:ext cx="130119" cy="108932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0" idx="1"/>
          </p:cNvCxnSpPr>
          <p:nvPr/>
        </p:nvCxnSpPr>
        <p:spPr>
          <a:xfrm>
            <a:off x="3896179" y="4192742"/>
            <a:ext cx="43121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306076" y="3866895"/>
            <a:ext cx="978079" cy="362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photon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5866610" y="4019474"/>
            <a:ext cx="117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384537" y="3747111"/>
            <a:ext cx="766796" cy="8912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327390" y="4814851"/>
            <a:ext cx="0" cy="1417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152308" y="6064995"/>
            <a:ext cx="36910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16200000">
            <a:off x="3441768" y="5242813"/>
            <a:ext cx="1420312" cy="408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Electric field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397355" y="3747111"/>
            <a:ext cx="0" cy="2485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Date Placeholder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5</a:t>
            </a:fld>
            <a:endParaRPr lang="en-GB"/>
          </a:p>
        </p:txBody>
      </p:sp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816934" y="360655"/>
            <a:ext cx="10515600" cy="7982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Separate Absorption and Multiplication?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816934" y="203132"/>
            <a:ext cx="637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C9CD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</a:t>
            </a:r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SAM</a:t>
            </a:r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-APDs with staircase structure</a:t>
            </a:r>
            <a:endParaRPr lang="en-GB" sz="2000" b="1" dirty="0">
              <a:solidFill>
                <a:srgbClr val="7CAF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0093" y="2292578"/>
            <a:ext cx="3137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region for photon absorption (with low electric field)</a:t>
            </a:r>
          </a:p>
          <a:p>
            <a:pPr algn="ctr" fontAlgn="base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ABSORPTION LAYER</a:t>
            </a:r>
          </a:p>
          <a:p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8151333" y="2292578"/>
            <a:ext cx="3657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region for electrons multiplication (with high electric field)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MULTIPLICATION LAYER</a:t>
            </a:r>
            <a:endParaRPr lang="en-US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30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16074"/>
            <a:ext cx="12192000" cy="2193925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/>
              <a:t>multiplication in a region with similar electron/hole ionization coefficients</a:t>
            </a:r>
            <a:endParaRPr lang="en-US" sz="2600" b="0" dirty="0" smtClean="0"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/>
              <a:t>=</a:t>
            </a:r>
            <a:endParaRPr lang="en-US" sz="2600" b="0" dirty="0" smtClean="0"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/>
              <a:t>noise </a:t>
            </a:r>
            <a:r>
              <a:rPr lang="en-US" sz="2600" dirty="0" smtClean="0"/>
              <a:t>contribution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5" name="Elenco"/>
          <p:cNvSpPr txBox="1"/>
          <p:nvPr/>
        </p:nvSpPr>
        <p:spPr>
          <a:xfrm>
            <a:off x="981074" y="3450471"/>
            <a:ext cx="71723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𝛼/𝛽</a:t>
            </a:r>
            <a:r>
              <a:rPr lang="en-GB" sz="2600" baseline="-25000" dirty="0"/>
              <a:t>GaAs</a:t>
            </a:r>
            <a:r>
              <a:rPr lang="en-GB" sz="2600" dirty="0"/>
              <a:t> ≅ </a:t>
            </a:r>
            <a:r>
              <a:rPr lang="en-GB" sz="2600" dirty="0" smtClean="0"/>
              <a:t>1       high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t</a:t>
            </a:r>
            <a:r>
              <a:rPr lang="en-GB" sz="2600" dirty="0" smtClean="0"/>
              <a:t>o reduce noise: band-gap engineering </a:t>
            </a:r>
            <a:endParaRPr lang="en-GB" sz="2600" dirty="0"/>
          </a:p>
        </p:txBody>
      </p:sp>
      <p:sp>
        <p:nvSpPr>
          <p:cNvPr id="8" name="Down Arrow 7"/>
          <p:cNvSpPr/>
          <p:nvPr/>
        </p:nvSpPr>
        <p:spPr>
          <a:xfrm rot="16200000">
            <a:off x="3224212" y="3528268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00" name="Picture 4" descr="https://lh3.googleusercontent.com/T58T5n2NW1SOuixuDuBVshZx0FWwueA28LuMihb71O7SQre5fZDr6BqZIeLj5tleAd9U-DJU63fRGbDx918cl-LudyU1OcU_bCbAzID6tNpzVuhfNUnhbf-0yxZq2601auDc9CdtLZ9L1yeQzV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142" y="3501538"/>
            <a:ext cx="359528" cy="35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own Arrow 9"/>
          <p:cNvSpPr/>
          <p:nvPr/>
        </p:nvSpPr>
        <p:spPr>
          <a:xfrm>
            <a:off x="4435156" y="4735828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711607" y="5145976"/>
            <a:ext cx="3711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staircase structure</a:t>
            </a:r>
          </a:p>
          <a:p>
            <a:pPr algn="ctr"/>
            <a:r>
              <a:rPr lang="en-US" sz="2000" dirty="0" smtClean="0"/>
              <a:t>(impact ionization of electrons at discrete locations)</a:t>
            </a:r>
            <a:endParaRPr lang="en-GB" sz="2000" dirty="0"/>
          </a:p>
        </p:txBody>
      </p:sp>
      <p:pic>
        <p:nvPicPr>
          <p:cNvPr id="4102" name="Picture 6" descr="https://lh3.googleusercontent.com/P7nZqc3lIhBn3p4caVCeOgpvTWNg7gfyy5t85UDcorrPgYTn4bIHV1XIYyTb8U8NnGD2B3mh5woY0Q4CRXy1VEOgOnp6yR8YVlBPCKAwSmyKGxvMkh_zHEFSufmw4iYdrdZzAJcAFCoZsqP3_Ks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435" y="2977844"/>
            <a:ext cx="2699197" cy="292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153399" y="5995731"/>
            <a:ext cx="2764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en-US" sz="1200" dirty="0"/>
              <a:t>David, J. The staircase photodiode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 </a:t>
            </a:r>
            <a:r>
              <a:rPr lang="en-US" sz="1200" i="1" dirty="0"/>
              <a:t>Nature Photon</a:t>
            </a:r>
            <a:r>
              <a:rPr lang="en-US" sz="1200" dirty="0"/>
              <a:t> </a:t>
            </a:r>
            <a:r>
              <a:rPr lang="en-US" sz="1200" b="1" dirty="0"/>
              <a:t>10, </a:t>
            </a:r>
            <a:r>
              <a:rPr lang="en-US" sz="1200" dirty="0"/>
              <a:t>364–366 (2016</a:t>
            </a:r>
            <a:r>
              <a:rPr lang="en-US" sz="1200" dirty="0" smtClean="0"/>
              <a:t>)]</a:t>
            </a:r>
            <a:endParaRPr lang="en-GB" sz="12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6</a:t>
            </a:fld>
            <a:endParaRPr lang="en-GB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16934" y="360655"/>
            <a:ext cx="10515600" cy="79829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Why staircase structure?</a:t>
            </a:r>
            <a:endParaRPr lang="en-GB" sz="4000" dirty="0"/>
          </a:p>
        </p:txBody>
      </p:sp>
      <p:sp>
        <p:nvSpPr>
          <p:cNvPr id="25" name="Rectangle 24"/>
          <p:cNvSpPr/>
          <p:nvPr/>
        </p:nvSpPr>
        <p:spPr>
          <a:xfrm>
            <a:off x="816934" y="203132"/>
            <a:ext cx="637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</a:t>
            </a:r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solidFill>
                  <a:srgbClr val="7CA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SAM-APDs with </a:t>
            </a:r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staircase structure</a:t>
            </a:r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7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130;p19"/>
          <p:cNvPicPr preferRelativeResize="0"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612" y="1015081"/>
            <a:ext cx="5753883" cy="5603033"/>
          </a:xfrm>
          <a:prstGeom prst="rect">
            <a:avLst/>
          </a:prstGeom>
          <a:noFill/>
          <a:ln>
            <a:noFill/>
          </a:ln>
        </p:spPr>
      </p:pic>
      <p:sp>
        <p:nvSpPr>
          <p:cNvPr id="7181" name="Rectangle 7180"/>
          <p:cNvSpPr/>
          <p:nvPr/>
        </p:nvSpPr>
        <p:spPr>
          <a:xfrm>
            <a:off x="2609897" y="2815187"/>
            <a:ext cx="1126990" cy="3300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945" y="250581"/>
            <a:ext cx="10515600" cy="80174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detector – cross section</a:t>
            </a:r>
            <a:endParaRPr lang="en-GB" sz="4000" dirty="0"/>
          </a:p>
        </p:txBody>
      </p:sp>
      <p:sp>
        <p:nvSpPr>
          <p:cNvPr id="34" name="Google Shape;131;p19"/>
          <p:cNvSpPr txBox="1"/>
          <p:nvPr/>
        </p:nvSpPr>
        <p:spPr>
          <a:xfrm>
            <a:off x="838200" y="5406749"/>
            <a:ext cx="2943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Substrate</a:t>
            </a:r>
            <a:endParaRPr sz="2000" dirty="0"/>
          </a:p>
        </p:txBody>
      </p:sp>
      <p:sp>
        <p:nvSpPr>
          <p:cNvPr id="35" name="Google Shape;132;p19"/>
          <p:cNvSpPr txBox="1"/>
          <p:nvPr/>
        </p:nvSpPr>
        <p:spPr>
          <a:xfrm>
            <a:off x="838200" y="4199072"/>
            <a:ext cx="2943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Multiplication region</a:t>
            </a:r>
            <a:endParaRPr sz="2000" dirty="0"/>
          </a:p>
        </p:txBody>
      </p:sp>
      <p:sp>
        <p:nvSpPr>
          <p:cNvPr id="36" name="Google Shape;133;p19"/>
          <p:cNvSpPr txBox="1"/>
          <p:nvPr/>
        </p:nvSpPr>
        <p:spPr>
          <a:xfrm>
            <a:off x="774600" y="3229484"/>
            <a:ext cx="3007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Absorption region</a:t>
            </a:r>
            <a:endParaRPr sz="2000" dirty="0"/>
          </a:p>
        </p:txBody>
      </p:sp>
      <p:sp>
        <p:nvSpPr>
          <p:cNvPr id="37" name="Google Shape;134;p19"/>
          <p:cNvSpPr txBox="1"/>
          <p:nvPr/>
        </p:nvSpPr>
        <p:spPr>
          <a:xfrm>
            <a:off x="774600" y="3560548"/>
            <a:ext cx="3007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Charge layer</a:t>
            </a:r>
            <a:endParaRPr sz="2000" dirty="0"/>
          </a:p>
        </p:txBody>
      </p:sp>
      <p:sp>
        <p:nvSpPr>
          <p:cNvPr id="38" name="Google Shape;135;p19"/>
          <p:cNvSpPr txBox="1"/>
          <p:nvPr/>
        </p:nvSpPr>
        <p:spPr>
          <a:xfrm>
            <a:off x="5631236" y="2152988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Cr/Au contact</a:t>
            </a:r>
            <a:endParaRPr sz="1333" dirty="0"/>
          </a:p>
        </p:txBody>
      </p:sp>
      <p:sp>
        <p:nvSpPr>
          <p:cNvPr id="39" name="Google Shape;136;p19"/>
          <p:cNvSpPr txBox="1"/>
          <p:nvPr/>
        </p:nvSpPr>
        <p:spPr>
          <a:xfrm>
            <a:off x="5525092" y="2838167"/>
            <a:ext cx="1437941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p-GaAs</a:t>
            </a:r>
            <a:endParaRPr sz="1333" dirty="0"/>
          </a:p>
        </p:txBody>
      </p:sp>
      <p:sp>
        <p:nvSpPr>
          <p:cNvPr id="40" name="Google Shape;137;p19"/>
          <p:cNvSpPr txBox="1"/>
          <p:nvPr/>
        </p:nvSpPr>
        <p:spPr>
          <a:xfrm>
            <a:off x="5408895" y="3296512"/>
            <a:ext cx="1554137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GaAs</a:t>
            </a:r>
            <a:endParaRPr sz="1333" dirty="0"/>
          </a:p>
        </p:txBody>
      </p:sp>
      <p:sp>
        <p:nvSpPr>
          <p:cNvPr id="41" name="Google Shape;138;p19"/>
          <p:cNvSpPr txBox="1"/>
          <p:nvPr/>
        </p:nvSpPr>
        <p:spPr>
          <a:xfrm>
            <a:off x="5760146" y="3866535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GaAs</a:t>
            </a:r>
            <a:endParaRPr sz="1333" dirty="0"/>
          </a:p>
        </p:txBody>
      </p:sp>
      <p:sp>
        <p:nvSpPr>
          <p:cNvPr id="42" name="Google Shape;139;p19"/>
          <p:cNvSpPr txBox="1"/>
          <p:nvPr/>
        </p:nvSpPr>
        <p:spPr>
          <a:xfrm>
            <a:off x="5498581" y="4212636"/>
            <a:ext cx="12212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Al</a:t>
            </a:r>
            <a:r>
              <a:rPr lang="it" sz="1333" baseline="-25000" dirty="0"/>
              <a:t>x</a:t>
            </a:r>
            <a:r>
              <a:rPr lang="it" sz="1333" dirty="0"/>
              <a:t>Ga</a:t>
            </a:r>
            <a:r>
              <a:rPr lang="it" sz="1333" baseline="-25000" dirty="0"/>
              <a:t>1-x</a:t>
            </a:r>
            <a:r>
              <a:rPr lang="it" sz="1333" dirty="0"/>
              <a:t>As</a:t>
            </a:r>
            <a:endParaRPr sz="1333" dirty="0"/>
          </a:p>
        </p:txBody>
      </p:sp>
      <p:sp>
        <p:nvSpPr>
          <p:cNvPr id="43" name="Google Shape;140;p19"/>
          <p:cNvSpPr txBox="1"/>
          <p:nvPr/>
        </p:nvSpPr>
        <p:spPr>
          <a:xfrm>
            <a:off x="5149589" y="4482707"/>
            <a:ext cx="1827505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Al</a:t>
            </a:r>
            <a:r>
              <a:rPr lang="it" sz="1333" baseline="-25000" dirty="0"/>
              <a:t>0.45</a:t>
            </a:r>
            <a:r>
              <a:rPr lang="it" sz="1333" dirty="0"/>
              <a:t>Ga</a:t>
            </a:r>
            <a:r>
              <a:rPr lang="it" sz="1333" baseline="-25000" dirty="0"/>
              <a:t>0.55</a:t>
            </a:r>
            <a:r>
              <a:rPr lang="it" sz="1333" dirty="0"/>
              <a:t>As</a:t>
            </a:r>
            <a:endParaRPr sz="1333" dirty="0"/>
          </a:p>
        </p:txBody>
      </p:sp>
      <p:sp>
        <p:nvSpPr>
          <p:cNvPr id="44" name="Google Shape;141;p19"/>
          <p:cNvSpPr txBox="1"/>
          <p:nvPr/>
        </p:nvSpPr>
        <p:spPr>
          <a:xfrm>
            <a:off x="5549982" y="4735639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GaAs</a:t>
            </a:r>
            <a:endParaRPr sz="1333" dirty="0"/>
          </a:p>
        </p:txBody>
      </p:sp>
      <p:sp>
        <p:nvSpPr>
          <p:cNvPr id="45" name="Google Shape;142;p19"/>
          <p:cNvSpPr txBox="1"/>
          <p:nvPr/>
        </p:nvSpPr>
        <p:spPr>
          <a:xfrm>
            <a:off x="5464054" y="5004103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n-GaAs</a:t>
            </a:r>
            <a:endParaRPr sz="1333" dirty="0"/>
          </a:p>
        </p:txBody>
      </p:sp>
      <p:sp>
        <p:nvSpPr>
          <p:cNvPr id="46" name="Google Shape;143;p19"/>
          <p:cNvSpPr txBox="1"/>
          <p:nvPr/>
        </p:nvSpPr>
        <p:spPr>
          <a:xfrm>
            <a:off x="5253131" y="5486634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n-GaAs</a:t>
            </a:r>
            <a:endParaRPr sz="1333" dirty="0"/>
          </a:p>
        </p:txBody>
      </p:sp>
      <p:sp>
        <p:nvSpPr>
          <p:cNvPr id="47" name="Google Shape;144;p19"/>
          <p:cNvSpPr txBox="1"/>
          <p:nvPr/>
        </p:nvSpPr>
        <p:spPr>
          <a:xfrm>
            <a:off x="4203918" y="1094149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5×10</a:t>
            </a:r>
            <a:r>
              <a:rPr lang="it" sz="1333" baseline="30000" dirty="0"/>
              <a:t>18</a:t>
            </a:r>
            <a:endParaRPr sz="1333" baseline="30000" dirty="0"/>
          </a:p>
        </p:txBody>
      </p:sp>
      <p:sp>
        <p:nvSpPr>
          <p:cNvPr id="48" name="Google Shape;145;p19"/>
          <p:cNvSpPr txBox="1"/>
          <p:nvPr/>
        </p:nvSpPr>
        <p:spPr>
          <a:xfrm>
            <a:off x="4207061" y="1461762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/>
              <a:t>2×10</a:t>
            </a:r>
            <a:r>
              <a:rPr lang="it" sz="1333" baseline="30000"/>
              <a:t>16</a:t>
            </a:r>
            <a:endParaRPr sz="1333" baseline="30000"/>
          </a:p>
        </p:txBody>
      </p:sp>
      <p:sp>
        <p:nvSpPr>
          <p:cNvPr id="49" name="Google Shape;146;p19"/>
          <p:cNvSpPr txBox="1"/>
          <p:nvPr/>
        </p:nvSpPr>
        <p:spPr>
          <a:xfrm>
            <a:off x="4143496" y="1821808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-5×10</a:t>
            </a:r>
            <a:r>
              <a:rPr lang="it" sz="1333" baseline="30000" dirty="0"/>
              <a:t>17</a:t>
            </a:r>
            <a:endParaRPr sz="1333" baseline="30000" dirty="0"/>
          </a:p>
        </p:txBody>
      </p:sp>
      <p:sp>
        <p:nvSpPr>
          <p:cNvPr id="50" name="Google Shape;147;p19"/>
          <p:cNvSpPr txBox="1"/>
          <p:nvPr/>
        </p:nvSpPr>
        <p:spPr>
          <a:xfrm>
            <a:off x="4140370" y="2211887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-2×10</a:t>
            </a:r>
            <a:r>
              <a:rPr lang="it" sz="1333" baseline="30000" dirty="0"/>
              <a:t>18</a:t>
            </a:r>
            <a:endParaRPr sz="1333" baseline="30000" dirty="0"/>
          </a:p>
        </p:txBody>
      </p:sp>
      <p:sp>
        <p:nvSpPr>
          <p:cNvPr id="53" name="Google Shape;150;p19"/>
          <p:cNvSpPr txBox="1"/>
          <p:nvPr/>
        </p:nvSpPr>
        <p:spPr>
          <a:xfrm>
            <a:off x="6942397" y="2815187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200 nm</a:t>
            </a:r>
            <a:endParaRPr sz="1333" dirty="0"/>
          </a:p>
        </p:txBody>
      </p:sp>
      <p:sp>
        <p:nvSpPr>
          <p:cNvPr id="54" name="Google Shape;151;p19"/>
          <p:cNvSpPr txBox="1"/>
          <p:nvPr/>
        </p:nvSpPr>
        <p:spPr>
          <a:xfrm>
            <a:off x="6942397" y="3291238"/>
            <a:ext cx="18088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300/4500/15000 </a:t>
            </a:r>
            <a:r>
              <a:rPr lang="it" sz="1333" dirty="0" smtClean="0"/>
              <a:t>nm</a:t>
            </a:r>
            <a:endParaRPr sz="1333" dirty="0"/>
          </a:p>
        </p:txBody>
      </p:sp>
      <p:sp>
        <p:nvSpPr>
          <p:cNvPr id="55" name="Google Shape;152;p19"/>
          <p:cNvSpPr txBox="1"/>
          <p:nvPr/>
        </p:nvSpPr>
        <p:spPr>
          <a:xfrm>
            <a:off x="6942397" y="3838140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35 nm</a:t>
            </a:r>
            <a:endParaRPr sz="1333" dirty="0"/>
          </a:p>
        </p:txBody>
      </p:sp>
      <p:sp>
        <p:nvSpPr>
          <p:cNvPr id="56" name="Google Shape;153;p19"/>
          <p:cNvSpPr txBox="1"/>
          <p:nvPr/>
        </p:nvSpPr>
        <p:spPr>
          <a:xfrm>
            <a:off x="6963033" y="4223413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20 nm</a:t>
            </a:r>
            <a:endParaRPr sz="1333" dirty="0"/>
          </a:p>
        </p:txBody>
      </p:sp>
      <p:sp>
        <p:nvSpPr>
          <p:cNvPr id="57" name="Google Shape;154;p19"/>
          <p:cNvSpPr txBox="1"/>
          <p:nvPr/>
        </p:nvSpPr>
        <p:spPr>
          <a:xfrm>
            <a:off x="6950799" y="4476051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25 nm</a:t>
            </a:r>
            <a:endParaRPr sz="1333" dirty="0"/>
          </a:p>
        </p:txBody>
      </p:sp>
      <p:sp>
        <p:nvSpPr>
          <p:cNvPr id="58" name="Google Shape;155;p19"/>
          <p:cNvSpPr txBox="1"/>
          <p:nvPr/>
        </p:nvSpPr>
        <p:spPr>
          <a:xfrm>
            <a:off x="6934898" y="4720235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35 nm</a:t>
            </a:r>
            <a:endParaRPr sz="1333" dirty="0"/>
          </a:p>
        </p:txBody>
      </p:sp>
      <p:sp>
        <p:nvSpPr>
          <p:cNvPr id="59" name="Google Shape;156;p19"/>
          <p:cNvSpPr txBox="1"/>
          <p:nvPr/>
        </p:nvSpPr>
        <p:spPr>
          <a:xfrm>
            <a:off x="5292366" y="3992233"/>
            <a:ext cx="1670666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…</a:t>
            </a:r>
            <a:endParaRPr sz="1333" dirty="0"/>
          </a:p>
        </p:txBody>
      </p:sp>
      <p:sp>
        <p:nvSpPr>
          <p:cNvPr id="60" name="Google Shape;157;p19"/>
          <p:cNvSpPr txBox="1"/>
          <p:nvPr/>
        </p:nvSpPr>
        <p:spPr>
          <a:xfrm>
            <a:off x="7577190" y="4476051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×12</a:t>
            </a:r>
            <a:endParaRPr sz="1333" dirty="0"/>
          </a:p>
        </p:txBody>
      </p:sp>
      <p:sp>
        <p:nvSpPr>
          <p:cNvPr id="61" name="Google Shape;158;p19"/>
          <p:cNvSpPr txBox="1"/>
          <p:nvPr/>
        </p:nvSpPr>
        <p:spPr>
          <a:xfrm>
            <a:off x="6942397" y="5004103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100 nm</a:t>
            </a:r>
            <a:endParaRPr sz="1333" dirty="0"/>
          </a:p>
        </p:txBody>
      </p:sp>
      <p:sp>
        <p:nvSpPr>
          <p:cNvPr id="62" name="Google Shape;159;p19"/>
          <p:cNvSpPr txBox="1"/>
          <p:nvPr/>
        </p:nvSpPr>
        <p:spPr>
          <a:xfrm>
            <a:off x="6942397" y="5441605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500 um</a:t>
            </a:r>
            <a:endParaRPr sz="1333" dirty="0"/>
          </a:p>
        </p:txBody>
      </p:sp>
      <p:sp>
        <p:nvSpPr>
          <p:cNvPr id="63" name="Google Shape;160;p19"/>
          <p:cNvSpPr txBox="1"/>
          <p:nvPr/>
        </p:nvSpPr>
        <p:spPr>
          <a:xfrm>
            <a:off x="3130496" y="6115384"/>
            <a:ext cx="22784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/>
              <a:t>Ge-Au/Ni/Au n-contact</a:t>
            </a:r>
            <a:endParaRPr sz="1333"/>
          </a:p>
        </p:txBody>
      </p:sp>
      <p:sp>
        <p:nvSpPr>
          <p:cNvPr id="64" name="Google Shape;161;p19"/>
          <p:cNvSpPr txBox="1"/>
          <p:nvPr/>
        </p:nvSpPr>
        <p:spPr>
          <a:xfrm>
            <a:off x="7987617" y="4237298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1 um</a:t>
            </a:r>
            <a:endParaRPr sz="1333" dirty="0"/>
          </a:p>
        </p:txBody>
      </p:sp>
      <p:sp>
        <p:nvSpPr>
          <p:cNvPr id="65" name="Google Shape;162;p19"/>
          <p:cNvSpPr txBox="1"/>
          <p:nvPr/>
        </p:nvSpPr>
        <p:spPr>
          <a:xfrm>
            <a:off x="5408895" y="3646132"/>
            <a:ext cx="1554137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ẟ p-doping</a:t>
            </a:r>
            <a:endParaRPr sz="1333" dirty="0"/>
          </a:p>
        </p:txBody>
      </p:sp>
      <p:sp>
        <p:nvSpPr>
          <p:cNvPr id="66" name="Google Shape;163;p19"/>
          <p:cNvSpPr txBox="1"/>
          <p:nvPr/>
        </p:nvSpPr>
        <p:spPr>
          <a:xfrm>
            <a:off x="2108650" y="1081416"/>
            <a:ext cx="197280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1333"/>
              <a:t>Doping concentration [cm</a:t>
            </a:r>
            <a:r>
              <a:rPr lang="it" sz="1333" baseline="30000"/>
              <a:t>-3</a:t>
            </a:r>
            <a:r>
              <a:rPr lang="it" sz="1333"/>
              <a:t>]</a:t>
            </a:r>
            <a:endParaRPr sz="1333"/>
          </a:p>
        </p:txBody>
      </p:sp>
      <p:sp>
        <p:nvSpPr>
          <p:cNvPr id="7171" name="TextBox 7170"/>
          <p:cNvSpPr txBox="1"/>
          <p:nvPr/>
        </p:nvSpPr>
        <p:spPr>
          <a:xfrm>
            <a:off x="8831420" y="3457260"/>
            <a:ext cx="3004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Digital alloy</a:t>
            </a:r>
          </a:p>
          <a:p>
            <a:pPr algn="ctr"/>
            <a:r>
              <a:rPr lang="en-US" sz="1400" dirty="0" smtClean="0"/>
              <a:t>aluminum content changes </a:t>
            </a:r>
          </a:p>
          <a:p>
            <a:pPr algn="ctr"/>
            <a:r>
              <a:rPr lang="en-US" sz="1400" dirty="0" smtClean="0"/>
              <a:t>from 45 % to 1 %</a:t>
            </a:r>
            <a:endParaRPr lang="en-GB" sz="1400" dirty="0"/>
          </a:p>
        </p:txBody>
      </p:sp>
      <p:cxnSp>
        <p:nvCxnSpPr>
          <p:cNvPr id="7173" name="Straight Arrow Connector 7172"/>
          <p:cNvCxnSpPr/>
          <p:nvPr/>
        </p:nvCxnSpPr>
        <p:spPr>
          <a:xfrm flipH="1">
            <a:off x="6815470" y="3929149"/>
            <a:ext cx="2373320" cy="47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78" name="Date Placeholder 717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7179" name="Footer Placeholder 717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7180" name="Slide Number Placeholder 717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46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130;p19"/>
          <p:cNvPicPr preferRelativeResize="0"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612" y="1015081"/>
            <a:ext cx="5753883" cy="5603033"/>
          </a:xfrm>
          <a:prstGeom prst="rect">
            <a:avLst/>
          </a:prstGeom>
          <a:noFill/>
          <a:ln>
            <a:noFill/>
          </a:ln>
        </p:spPr>
      </p:pic>
      <p:sp>
        <p:nvSpPr>
          <p:cNvPr id="7181" name="Rectangle 7180"/>
          <p:cNvSpPr/>
          <p:nvPr/>
        </p:nvSpPr>
        <p:spPr>
          <a:xfrm>
            <a:off x="2609897" y="2815187"/>
            <a:ext cx="1126990" cy="3300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945" y="250581"/>
            <a:ext cx="10515600" cy="80174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detector – cross section</a:t>
            </a:r>
            <a:endParaRPr lang="en-GB" sz="4000" dirty="0"/>
          </a:p>
        </p:txBody>
      </p:sp>
      <p:sp>
        <p:nvSpPr>
          <p:cNvPr id="34" name="Google Shape;131;p19"/>
          <p:cNvSpPr txBox="1"/>
          <p:nvPr/>
        </p:nvSpPr>
        <p:spPr>
          <a:xfrm>
            <a:off x="838200" y="5406749"/>
            <a:ext cx="2943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Substrate</a:t>
            </a:r>
            <a:endParaRPr sz="2000" dirty="0"/>
          </a:p>
        </p:txBody>
      </p:sp>
      <p:sp>
        <p:nvSpPr>
          <p:cNvPr id="35" name="Google Shape;132;p19"/>
          <p:cNvSpPr txBox="1"/>
          <p:nvPr/>
        </p:nvSpPr>
        <p:spPr>
          <a:xfrm>
            <a:off x="838200" y="4199072"/>
            <a:ext cx="2943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Multiplication region</a:t>
            </a:r>
            <a:endParaRPr sz="2000" dirty="0"/>
          </a:p>
        </p:txBody>
      </p:sp>
      <p:sp>
        <p:nvSpPr>
          <p:cNvPr id="36" name="Google Shape;133;p19"/>
          <p:cNvSpPr txBox="1"/>
          <p:nvPr/>
        </p:nvSpPr>
        <p:spPr>
          <a:xfrm>
            <a:off x="774600" y="3229484"/>
            <a:ext cx="3007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Absorption region</a:t>
            </a:r>
            <a:endParaRPr sz="2000" dirty="0"/>
          </a:p>
        </p:txBody>
      </p:sp>
      <p:sp>
        <p:nvSpPr>
          <p:cNvPr id="37" name="Google Shape;134;p19"/>
          <p:cNvSpPr txBox="1"/>
          <p:nvPr/>
        </p:nvSpPr>
        <p:spPr>
          <a:xfrm>
            <a:off x="774600" y="3560548"/>
            <a:ext cx="3007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2000" dirty="0"/>
              <a:t>Charge layer</a:t>
            </a:r>
            <a:endParaRPr sz="2000" dirty="0"/>
          </a:p>
        </p:txBody>
      </p:sp>
      <p:sp>
        <p:nvSpPr>
          <p:cNvPr id="38" name="Google Shape;135;p19"/>
          <p:cNvSpPr txBox="1"/>
          <p:nvPr/>
        </p:nvSpPr>
        <p:spPr>
          <a:xfrm>
            <a:off x="5631236" y="2152988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Cr/Au contact</a:t>
            </a:r>
            <a:endParaRPr sz="1333" dirty="0"/>
          </a:p>
        </p:txBody>
      </p:sp>
      <p:sp>
        <p:nvSpPr>
          <p:cNvPr id="39" name="Google Shape;136;p19"/>
          <p:cNvSpPr txBox="1"/>
          <p:nvPr/>
        </p:nvSpPr>
        <p:spPr>
          <a:xfrm>
            <a:off x="5525092" y="2838167"/>
            <a:ext cx="1437941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p-GaAs</a:t>
            </a:r>
            <a:endParaRPr sz="1333" dirty="0"/>
          </a:p>
        </p:txBody>
      </p:sp>
      <p:sp>
        <p:nvSpPr>
          <p:cNvPr id="40" name="Google Shape;137;p19"/>
          <p:cNvSpPr txBox="1"/>
          <p:nvPr/>
        </p:nvSpPr>
        <p:spPr>
          <a:xfrm>
            <a:off x="5408895" y="3296512"/>
            <a:ext cx="1554137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GaAs</a:t>
            </a:r>
            <a:endParaRPr sz="1333" dirty="0"/>
          </a:p>
        </p:txBody>
      </p:sp>
      <p:sp>
        <p:nvSpPr>
          <p:cNvPr id="41" name="Google Shape;138;p19"/>
          <p:cNvSpPr txBox="1"/>
          <p:nvPr/>
        </p:nvSpPr>
        <p:spPr>
          <a:xfrm>
            <a:off x="5760146" y="3866535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GaAs</a:t>
            </a:r>
            <a:endParaRPr sz="1333" dirty="0"/>
          </a:p>
        </p:txBody>
      </p:sp>
      <p:sp>
        <p:nvSpPr>
          <p:cNvPr id="42" name="Google Shape;139;p19"/>
          <p:cNvSpPr txBox="1"/>
          <p:nvPr/>
        </p:nvSpPr>
        <p:spPr>
          <a:xfrm>
            <a:off x="5498581" y="4212636"/>
            <a:ext cx="12212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Al</a:t>
            </a:r>
            <a:r>
              <a:rPr lang="it" sz="1333" baseline="-25000" dirty="0"/>
              <a:t>x</a:t>
            </a:r>
            <a:r>
              <a:rPr lang="it" sz="1333" dirty="0"/>
              <a:t>Ga</a:t>
            </a:r>
            <a:r>
              <a:rPr lang="it" sz="1333" baseline="-25000" dirty="0"/>
              <a:t>1-x</a:t>
            </a:r>
            <a:r>
              <a:rPr lang="it" sz="1333" dirty="0"/>
              <a:t>As</a:t>
            </a:r>
            <a:endParaRPr sz="1333" dirty="0"/>
          </a:p>
        </p:txBody>
      </p:sp>
      <p:sp>
        <p:nvSpPr>
          <p:cNvPr id="43" name="Google Shape;140;p19"/>
          <p:cNvSpPr txBox="1"/>
          <p:nvPr/>
        </p:nvSpPr>
        <p:spPr>
          <a:xfrm>
            <a:off x="5149589" y="4482707"/>
            <a:ext cx="1827505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Al</a:t>
            </a:r>
            <a:r>
              <a:rPr lang="it" sz="1333" baseline="-25000" dirty="0"/>
              <a:t>0.45</a:t>
            </a:r>
            <a:r>
              <a:rPr lang="it" sz="1333" dirty="0"/>
              <a:t>Ga</a:t>
            </a:r>
            <a:r>
              <a:rPr lang="it" sz="1333" baseline="-25000" dirty="0"/>
              <a:t>0.55</a:t>
            </a:r>
            <a:r>
              <a:rPr lang="it" sz="1333" dirty="0"/>
              <a:t>As</a:t>
            </a:r>
            <a:endParaRPr sz="1333" dirty="0"/>
          </a:p>
        </p:txBody>
      </p:sp>
      <p:sp>
        <p:nvSpPr>
          <p:cNvPr id="44" name="Google Shape;141;p19"/>
          <p:cNvSpPr txBox="1"/>
          <p:nvPr/>
        </p:nvSpPr>
        <p:spPr>
          <a:xfrm>
            <a:off x="5549982" y="4735639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GaAs</a:t>
            </a:r>
            <a:endParaRPr sz="1333" dirty="0"/>
          </a:p>
        </p:txBody>
      </p:sp>
      <p:sp>
        <p:nvSpPr>
          <p:cNvPr id="45" name="Google Shape;142;p19"/>
          <p:cNvSpPr txBox="1"/>
          <p:nvPr/>
        </p:nvSpPr>
        <p:spPr>
          <a:xfrm>
            <a:off x="5464054" y="5004103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n-GaAs</a:t>
            </a:r>
            <a:endParaRPr sz="1333" dirty="0"/>
          </a:p>
        </p:txBody>
      </p:sp>
      <p:sp>
        <p:nvSpPr>
          <p:cNvPr id="46" name="Google Shape;143;p19"/>
          <p:cNvSpPr txBox="1"/>
          <p:nvPr/>
        </p:nvSpPr>
        <p:spPr>
          <a:xfrm>
            <a:off x="5253131" y="5486634"/>
            <a:ext cx="94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n-GaAs</a:t>
            </a:r>
            <a:endParaRPr sz="1333" dirty="0"/>
          </a:p>
        </p:txBody>
      </p:sp>
      <p:sp>
        <p:nvSpPr>
          <p:cNvPr id="47" name="Google Shape;144;p19"/>
          <p:cNvSpPr txBox="1"/>
          <p:nvPr/>
        </p:nvSpPr>
        <p:spPr>
          <a:xfrm>
            <a:off x="4203918" y="1094149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5×10</a:t>
            </a:r>
            <a:r>
              <a:rPr lang="it" sz="1333" baseline="30000" dirty="0"/>
              <a:t>18</a:t>
            </a:r>
            <a:endParaRPr sz="1333" baseline="30000" dirty="0"/>
          </a:p>
        </p:txBody>
      </p:sp>
      <p:sp>
        <p:nvSpPr>
          <p:cNvPr id="48" name="Google Shape;145;p19"/>
          <p:cNvSpPr txBox="1"/>
          <p:nvPr/>
        </p:nvSpPr>
        <p:spPr>
          <a:xfrm>
            <a:off x="4207061" y="1461762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/>
              <a:t>2×10</a:t>
            </a:r>
            <a:r>
              <a:rPr lang="it" sz="1333" baseline="30000"/>
              <a:t>16</a:t>
            </a:r>
            <a:endParaRPr sz="1333" baseline="30000"/>
          </a:p>
        </p:txBody>
      </p:sp>
      <p:sp>
        <p:nvSpPr>
          <p:cNvPr id="49" name="Google Shape;146;p19"/>
          <p:cNvSpPr txBox="1"/>
          <p:nvPr/>
        </p:nvSpPr>
        <p:spPr>
          <a:xfrm>
            <a:off x="4143496" y="1821808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-5×10</a:t>
            </a:r>
            <a:r>
              <a:rPr lang="it" sz="1333" baseline="30000" dirty="0"/>
              <a:t>17</a:t>
            </a:r>
            <a:endParaRPr sz="1333" baseline="30000" dirty="0"/>
          </a:p>
        </p:txBody>
      </p:sp>
      <p:sp>
        <p:nvSpPr>
          <p:cNvPr id="50" name="Google Shape;147;p19"/>
          <p:cNvSpPr txBox="1"/>
          <p:nvPr/>
        </p:nvSpPr>
        <p:spPr>
          <a:xfrm>
            <a:off x="4140370" y="2211887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-2×10</a:t>
            </a:r>
            <a:r>
              <a:rPr lang="it" sz="1333" baseline="30000" dirty="0"/>
              <a:t>18</a:t>
            </a:r>
            <a:endParaRPr sz="1333" baseline="30000" dirty="0"/>
          </a:p>
        </p:txBody>
      </p:sp>
      <p:sp>
        <p:nvSpPr>
          <p:cNvPr id="53" name="Google Shape;150;p19"/>
          <p:cNvSpPr txBox="1"/>
          <p:nvPr/>
        </p:nvSpPr>
        <p:spPr>
          <a:xfrm>
            <a:off x="6942397" y="2815187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200 nm</a:t>
            </a:r>
            <a:endParaRPr sz="1333" dirty="0"/>
          </a:p>
        </p:txBody>
      </p:sp>
      <p:sp>
        <p:nvSpPr>
          <p:cNvPr id="54" name="Google Shape;151;p19"/>
          <p:cNvSpPr txBox="1"/>
          <p:nvPr/>
        </p:nvSpPr>
        <p:spPr>
          <a:xfrm>
            <a:off x="6942397" y="3291238"/>
            <a:ext cx="18088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300/4500/15000 </a:t>
            </a:r>
            <a:r>
              <a:rPr lang="it" sz="1333" dirty="0" smtClean="0"/>
              <a:t>nm</a:t>
            </a:r>
            <a:endParaRPr sz="1333" dirty="0"/>
          </a:p>
        </p:txBody>
      </p:sp>
      <p:sp>
        <p:nvSpPr>
          <p:cNvPr id="55" name="Google Shape;152;p19"/>
          <p:cNvSpPr txBox="1"/>
          <p:nvPr/>
        </p:nvSpPr>
        <p:spPr>
          <a:xfrm>
            <a:off x="6942397" y="3838140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35 nm</a:t>
            </a:r>
            <a:endParaRPr sz="1333" dirty="0"/>
          </a:p>
        </p:txBody>
      </p:sp>
      <p:sp>
        <p:nvSpPr>
          <p:cNvPr id="56" name="Google Shape;153;p19"/>
          <p:cNvSpPr txBox="1"/>
          <p:nvPr/>
        </p:nvSpPr>
        <p:spPr>
          <a:xfrm>
            <a:off x="6963033" y="4223413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20 nm</a:t>
            </a:r>
            <a:endParaRPr sz="1333" dirty="0"/>
          </a:p>
        </p:txBody>
      </p:sp>
      <p:sp>
        <p:nvSpPr>
          <p:cNvPr id="57" name="Google Shape;154;p19"/>
          <p:cNvSpPr txBox="1"/>
          <p:nvPr/>
        </p:nvSpPr>
        <p:spPr>
          <a:xfrm>
            <a:off x="6950799" y="4476051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25 nm</a:t>
            </a:r>
            <a:endParaRPr sz="1333" dirty="0"/>
          </a:p>
        </p:txBody>
      </p:sp>
      <p:sp>
        <p:nvSpPr>
          <p:cNvPr id="58" name="Google Shape;155;p19"/>
          <p:cNvSpPr txBox="1"/>
          <p:nvPr/>
        </p:nvSpPr>
        <p:spPr>
          <a:xfrm>
            <a:off x="6934898" y="4720235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35 nm</a:t>
            </a:r>
            <a:endParaRPr sz="1333" dirty="0"/>
          </a:p>
        </p:txBody>
      </p:sp>
      <p:sp>
        <p:nvSpPr>
          <p:cNvPr id="59" name="Google Shape;156;p19"/>
          <p:cNvSpPr txBox="1"/>
          <p:nvPr/>
        </p:nvSpPr>
        <p:spPr>
          <a:xfrm>
            <a:off x="5292366" y="3992233"/>
            <a:ext cx="1670666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…</a:t>
            </a:r>
            <a:endParaRPr sz="1333" dirty="0"/>
          </a:p>
        </p:txBody>
      </p:sp>
      <p:sp>
        <p:nvSpPr>
          <p:cNvPr id="60" name="Google Shape;157;p19"/>
          <p:cNvSpPr txBox="1"/>
          <p:nvPr/>
        </p:nvSpPr>
        <p:spPr>
          <a:xfrm>
            <a:off x="7577190" y="4476051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×12</a:t>
            </a:r>
            <a:endParaRPr sz="1333" dirty="0"/>
          </a:p>
        </p:txBody>
      </p:sp>
      <p:sp>
        <p:nvSpPr>
          <p:cNvPr id="61" name="Google Shape;158;p19"/>
          <p:cNvSpPr txBox="1"/>
          <p:nvPr/>
        </p:nvSpPr>
        <p:spPr>
          <a:xfrm>
            <a:off x="6942397" y="5004103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100 nm</a:t>
            </a:r>
            <a:endParaRPr sz="1333" dirty="0"/>
          </a:p>
        </p:txBody>
      </p:sp>
      <p:sp>
        <p:nvSpPr>
          <p:cNvPr id="62" name="Google Shape;159;p19"/>
          <p:cNvSpPr txBox="1"/>
          <p:nvPr/>
        </p:nvSpPr>
        <p:spPr>
          <a:xfrm>
            <a:off x="6942397" y="5441605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500 um</a:t>
            </a:r>
            <a:endParaRPr sz="1333" dirty="0"/>
          </a:p>
        </p:txBody>
      </p:sp>
      <p:sp>
        <p:nvSpPr>
          <p:cNvPr id="63" name="Google Shape;160;p19"/>
          <p:cNvSpPr txBox="1"/>
          <p:nvPr/>
        </p:nvSpPr>
        <p:spPr>
          <a:xfrm>
            <a:off x="3130496" y="6115384"/>
            <a:ext cx="22784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/>
              <a:t>Ge-Au/Ni/Au n-contact</a:t>
            </a:r>
            <a:endParaRPr sz="1333"/>
          </a:p>
        </p:txBody>
      </p:sp>
      <p:sp>
        <p:nvSpPr>
          <p:cNvPr id="64" name="Google Shape;161;p19"/>
          <p:cNvSpPr txBox="1"/>
          <p:nvPr/>
        </p:nvSpPr>
        <p:spPr>
          <a:xfrm>
            <a:off x="7987617" y="4237298"/>
            <a:ext cx="16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1333" dirty="0"/>
              <a:t>1 um</a:t>
            </a:r>
            <a:endParaRPr sz="1333" dirty="0"/>
          </a:p>
        </p:txBody>
      </p:sp>
      <p:sp>
        <p:nvSpPr>
          <p:cNvPr id="65" name="Google Shape;162;p19"/>
          <p:cNvSpPr txBox="1"/>
          <p:nvPr/>
        </p:nvSpPr>
        <p:spPr>
          <a:xfrm>
            <a:off x="5408895" y="3646132"/>
            <a:ext cx="1554137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1333" dirty="0"/>
              <a:t>ẟ p-doping</a:t>
            </a:r>
            <a:endParaRPr sz="1333" dirty="0"/>
          </a:p>
        </p:txBody>
      </p:sp>
      <p:sp>
        <p:nvSpPr>
          <p:cNvPr id="66" name="Google Shape;163;p19"/>
          <p:cNvSpPr txBox="1"/>
          <p:nvPr/>
        </p:nvSpPr>
        <p:spPr>
          <a:xfrm>
            <a:off x="2108650" y="1081416"/>
            <a:ext cx="197280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it" sz="1333"/>
              <a:t>Doping concentration [cm</a:t>
            </a:r>
            <a:r>
              <a:rPr lang="it" sz="1333" baseline="30000"/>
              <a:t>-3</a:t>
            </a:r>
            <a:r>
              <a:rPr lang="it" sz="1333"/>
              <a:t>]</a:t>
            </a:r>
            <a:endParaRPr sz="1333"/>
          </a:p>
        </p:txBody>
      </p:sp>
      <p:sp>
        <p:nvSpPr>
          <p:cNvPr id="7171" name="TextBox 7170"/>
          <p:cNvSpPr txBox="1"/>
          <p:nvPr/>
        </p:nvSpPr>
        <p:spPr>
          <a:xfrm>
            <a:off x="8831420" y="3457260"/>
            <a:ext cx="3004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Digital alloy</a:t>
            </a:r>
          </a:p>
          <a:p>
            <a:pPr algn="ctr"/>
            <a:r>
              <a:rPr lang="en-US" sz="1400" dirty="0" smtClean="0"/>
              <a:t>aluminum content changes </a:t>
            </a:r>
          </a:p>
          <a:p>
            <a:pPr algn="ctr"/>
            <a:r>
              <a:rPr lang="en-US" sz="1400" dirty="0" smtClean="0"/>
              <a:t>from 45 % to 1 %</a:t>
            </a:r>
            <a:endParaRPr lang="en-GB" sz="1400" dirty="0"/>
          </a:p>
        </p:txBody>
      </p:sp>
      <p:cxnSp>
        <p:nvCxnSpPr>
          <p:cNvPr id="7173" name="Straight Arrow Connector 7172"/>
          <p:cNvCxnSpPr/>
          <p:nvPr/>
        </p:nvCxnSpPr>
        <p:spPr>
          <a:xfrm flipH="1">
            <a:off x="6815470" y="3929149"/>
            <a:ext cx="2373320" cy="47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78" name="Date Placeholder 717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sp>
        <p:nvSpPr>
          <p:cNvPr id="7179" name="Footer Placeholder 717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7180" name="Slide Number Placeholder 717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8</a:t>
            </a:fld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8287595" y="1155192"/>
            <a:ext cx="3761813" cy="2198572"/>
          </a:xfrm>
          <a:prstGeom prst="rect">
            <a:avLst/>
          </a:prstGeom>
          <a:solidFill>
            <a:srgbClr val="FED42A">
              <a:alpha val="16000"/>
            </a:srgb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371" y="1227022"/>
            <a:ext cx="673233" cy="673233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9557965" y="1373260"/>
            <a:ext cx="2141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PROTOTYPES</a:t>
            </a:r>
            <a:endParaRPr lang="en-GB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8287595" y="1857299"/>
            <a:ext cx="416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</a:t>
            </a:r>
            <a:r>
              <a:rPr lang="en-US" sz="1600" dirty="0" smtClean="0"/>
              <a:t>ot sufficiently thick for hard X-rays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expressly developed to investigate recombination 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etal-semiconductor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absorption region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891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254331"/>
            <a:ext cx="10877550" cy="79829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Characterization with laser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41065" cy="4351338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Eph</a:t>
            </a:r>
            <a:r>
              <a:rPr lang="en-US" sz="2600" dirty="0" smtClean="0"/>
              <a:t> = 2.33 eV</a:t>
            </a:r>
          </a:p>
          <a:p>
            <a:endParaRPr lang="en-US" sz="2600" dirty="0"/>
          </a:p>
          <a:p>
            <a:endParaRPr lang="en-US" sz="2600" dirty="0" smtClean="0"/>
          </a:p>
          <a:p>
            <a:r>
              <a:rPr lang="en-US" sz="2600" dirty="0" smtClean="0"/>
              <a:t>initial exponential current growth due to lowering of the charge layer potential barrier</a:t>
            </a:r>
            <a:endParaRPr lang="pl-PL" sz="2600" b="0" dirty="0" smtClean="0">
              <a:effectLst/>
            </a:endParaRPr>
          </a:p>
          <a:p>
            <a:r>
              <a:rPr lang="en-US" sz="2600" dirty="0" err="1" smtClean="0"/>
              <a:t>V</a:t>
            </a:r>
            <a:r>
              <a:rPr lang="en-US" sz="2600" baseline="-25000" dirty="0" err="1" smtClean="0"/>
              <a:t>breakdown</a:t>
            </a:r>
            <a:r>
              <a:rPr lang="en-US" sz="2600" baseline="-25000" dirty="0" smtClean="0"/>
              <a:t> </a:t>
            </a:r>
            <a:r>
              <a:rPr lang="en-US" sz="2600" dirty="0" smtClean="0"/>
              <a:t>= 37 V</a:t>
            </a:r>
          </a:p>
          <a:p>
            <a:r>
              <a:rPr lang="en-US" sz="2600" dirty="0"/>
              <a:t>m</a:t>
            </a:r>
            <a:r>
              <a:rPr lang="en-US" sz="2600" dirty="0" smtClean="0"/>
              <a:t>ultiplication from 25 V to breakdown</a:t>
            </a:r>
            <a:r>
              <a:rPr lang="pl-PL" sz="2600" dirty="0" smtClean="0"/>
              <a:t/>
            </a:r>
            <a:br>
              <a:rPr lang="pl-PL" sz="2600" dirty="0" smtClean="0"/>
            </a:br>
            <a:endParaRPr lang="en-US" sz="2600" dirty="0"/>
          </a:p>
        </p:txBody>
      </p:sp>
      <p:sp>
        <p:nvSpPr>
          <p:cNvPr id="4" name="Down Arrow 3"/>
          <p:cNvSpPr/>
          <p:nvPr/>
        </p:nvSpPr>
        <p:spPr>
          <a:xfrm rot="16200000">
            <a:off x="3469284" y="1870804"/>
            <a:ext cx="264160" cy="3251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11010" y="1801105"/>
            <a:ext cx="41968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ingle e/h pair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</a:t>
            </a:r>
            <a:r>
              <a:rPr lang="en-US" sz="2000" dirty="0" smtClean="0"/>
              <a:t>o </a:t>
            </a:r>
            <a:r>
              <a:rPr lang="en-US" sz="2000" dirty="0" err="1" smtClean="0"/>
              <a:t>photogeneration</a:t>
            </a:r>
            <a:r>
              <a:rPr lang="en-US" sz="2000" dirty="0" smtClean="0"/>
              <a:t> in the multiplication layer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6" t="17363" r="4272" b="17985"/>
          <a:stretch/>
        </p:blipFill>
        <p:spPr>
          <a:xfrm>
            <a:off x="7688747" y="138223"/>
            <a:ext cx="4209086" cy="2828261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2626" y="2853163"/>
            <a:ext cx="5529374" cy="382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V="1">
            <a:off x="7746797" y="4691872"/>
            <a:ext cx="4151036" cy="879452"/>
          </a:xfrm>
          <a:prstGeom prst="line">
            <a:avLst/>
          </a:prstGeom>
          <a:ln w="1905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20895184">
            <a:off x="8770451" y="4867167"/>
            <a:ext cx="175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xponential trend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8521233" y="3531642"/>
            <a:ext cx="175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xponential trend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10884892" y="5253140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  <a:r>
              <a:rPr lang="en-US" sz="1600" dirty="0" smtClean="0"/>
              <a:t>reakdown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1176503" y="3484899"/>
            <a:ext cx="116995" cy="2314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982200" y="3171080"/>
            <a:ext cx="136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multiplication</a:t>
            </a:r>
            <a:endParaRPr lang="en-GB" dirty="0"/>
          </a:p>
        </p:txBody>
      </p:sp>
      <p:sp>
        <p:nvSpPr>
          <p:cNvPr id="36" name="Freeform 35"/>
          <p:cNvSpPr/>
          <p:nvPr/>
        </p:nvSpPr>
        <p:spPr>
          <a:xfrm>
            <a:off x="10644553" y="3521798"/>
            <a:ext cx="941561" cy="334978"/>
          </a:xfrm>
          <a:custGeom>
            <a:avLst/>
            <a:gdLst>
              <a:gd name="connsiteX0" fmla="*/ 0 w 941561"/>
              <a:gd name="connsiteY0" fmla="*/ 334978 h 334978"/>
              <a:gd name="connsiteX1" fmla="*/ 937034 w 941561"/>
              <a:gd name="connsiteY1" fmla="*/ 321398 h 334978"/>
              <a:gd name="connsiteX2" fmla="*/ 941561 w 941561"/>
              <a:gd name="connsiteY2" fmla="*/ 0 h 334978"/>
              <a:gd name="connsiteX3" fmla="*/ 882713 w 941561"/>
              <a:gd name="connsiteY3" fmla="*/ 95061 h 334978"/>
              <a:gd name="connsiteX4" fmla="*/ 828393 w 941561"/>
              <a:gd name="connsiteY4" fmla="*/ 158436 h 334978"/>
              <a:gd name="connsiteX5" fmla="*/ 765018 w 941561"/>
              <a:gd name="connsiteY5" fmla="*/ 194650 h 334978"/>
              <a:gd name="connsiteX6" fmla="*/ 710697 w 941561"/>
              <a:gd name="connsiteY6" fmla="*/ 208230 h 334978"/>
              <a:gd name="connsiteX7" fmla="*/ 656377 w 941561"/>
              <a:gd name="connsiteY7" fmla="*/ 239917 h 334978"/>
              <a:gd name="connsiteX8" fmla="*/ 583949 w 941561"/>
              <a:gd name="connsiteY8" fmla="*/ 262551 h 334978"/>
              <a:gd name="connsiteX9" fmla="*/ 475307 w 941561"/>
              <a:gd name="connsiteY9" fmla="*/ 276131 h 334978"/>
              <a:gd name="connsiteX10" fmla="*/ 402880 w 941561"/>
              <a:gd name="connsiteY10" fmla="*/ 289711 h 334978"/>
              <a:gd name="connsiteX11" fmla="*/ 312345 w 941561"/>
              <a:gd name="connsiteY11" fmla="*/ 303291 h 334978"/>
              <a:gd name="connsiteX12" fmla="*/ 230864 w 941561"/>
              <a:gd name="connsiteY12" fmla="*/ 316871 h 334978"/>
              <a:gd name="connsiteX13" fmla="*/ 185596 w 941561"/>
              <a:gd name="connsiteY13" fmla="*/ 321398 h 334978"/>
              <a:gd name="connsiteX14" fmla="*/ 0 w 941561"/>
              <a:gd name="connsiteY14" fmla="*/ 334978 h 33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41561" h="334978">
                <a:moveTo>
                  <a:pt x="0" y="334978"/>
                </a:moveTo>
                <a:lnTo>
                  <a:pt x="937034" y="321398"/>
                </a:lnTo>
                <a:lnTo>
                  <a:pt x="941561" y="0"/>
                </a:lnTo>
                <a:lnTo>
                  <a:pt x="882713" y="95061"/>
                </a:lnTo>
                <a:lnTo>
                  <a:pt x="828393" y="158436"/>
                </a:lnTo>
                <a:lnTo>
                  <a:pt x="765018" y="194650"/>
                </a:lnTo>
                <a:lnTo>
                  <a:pt x="710697" y="208230"/>
                </a:lnTo>
                <a:lnTo>
                  <a:pt x="656377" y="239917"/>
                </a:lnTo>
                <a:lnTo>
                  <a:pt x="583949" y="262551"/>
                </a:lnTo>
                <a:lnTo>
                  <a:pt x="475307" y="276131"/>
                </a:lnTo>
                <a:lnTo>
                  <a:pt x="402880" y="289711"/>
                </a:lnTo>
                <a:lnTo>
                  <a:pt x="312345" y="303291"/>
                </a:lnTo>
                <a:lnTo>
                  <a:pt x="230864" y="316871"/>
                </a:lnTo>
                <a:lnTo>
                  <a:pt x="185596" y="321398"/>
                </a:lnTo>
                <a:lnTo>
                  <a:pt x="0" y="334978"/>
                </a:lnTo>
                <a:close/>
              </a:path>
            </a:pathLst>
          </a:cu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746797" y="3843926"/>
            <a:ext cx="4151036" cy="34858"/>
          </a:xfrm>
          <a:prstGeom prst="line">
            <a:avLst/>
          </a:prstGeom>
          <a:ln w="1905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28/06/2022</a:t>
            </a:r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1587898" y="3053753"/>
            <a:ext cx="0" cy="2959341"/>
          </a:xfrm>
          <a:prstGeom prst="line">
            <a:avLst/>
          </a:prstGeom>
          <a:ln w="1905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Matija Colja - Gain, noise, and collection efficiency of GaAs SAM-APDs with staircase structure</a:t>
            </a:r>
            <a:endParaRPr lang="en-GB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EF5-EDCF-40CB-9012-5D7DDA3A0C4B}" type="slidenum">
              <a:rPr lang="en-GB" smtClean="0"/>
              <a:t>9</a:t>
            </a:fld>
            <a:endParaRPr lang="en-GB"/>
          </a:p>
        </p:txBody>
      </p:sp>
      <p:pic>
        <p:nvPicPr>
          <p:cNvPr id="42" name="Picture 2" descr="https://lh5.googleusercontent.com/v5Tvi1oCUNPJRZ_rmWdpH6hSt32vauvS7qEaawplAJh0WLivtSPy7x9utDD1038IvMXnjM9Dzl4X0hHTdqW0PCY4suCwewb_j5P0ooliB6fjm2HdlPXBiMmHTJdTFPROmZ1atToa9UFlfZuiaCy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3" t="29155" r="27299" b="18756"/>
          <a:stretch/>
        </p:blipFill>
        <p:spPr bwMode="auto">
          <a:xfrm>
            <a:off x="8364065" y="132615"/>
            <a:ext cx="1155541" cy="1147707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https://lh6.googleusercontent.com/cqkgPcKGzGqY2IntfeVMrRODZZ_1w53rArMaFgnj3BTB79zcyyGxf45H6SKV8m8cL4y9Ik5xMq2rqcwO2ofNX2W-Gq8mLP_QsIzam4_6Bkxdfyxb8uwMZu_0Tlfyi6QQRD_3EI2fx1dyjiy8lzh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425" y="132615"/>
            <a:ext cx="920496" cy="923627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/>
          <p:cNvCxnSpPr/>
          <p:nvPr/>
        </p:nvCxnSpPr>
        <p:spPr>
          <a:xfrm>
            <a:off x="9519606" y="132615"/>
            <a:ext cx="967419" cy="920008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519606" y="1280322"/>
            <a:ext cx="929319" cy="81753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8891588" y="590550"/>
            <a:ext cx="45719" cy="47625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>
            <a:stCxn id="47" idx="0"/>
          </p:cNvCxnSpPr>
          <p:nvPr/>
        </p:nvCxnSpPr>
        <p:spPr>
          <a:xfrm flipH="1" flipV="1">
            <a:off x="8296921" y="132615"/>
            <a:ext cx="617527" cy="457935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8296921" y="638175"/>
            <a:ext cx="640386" cy="414448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376425" y="1133475"/>
            <a:ext cx="920496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426921" y="1138291"/>
            <a:ext cx="780983" cy="307777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 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1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3927</TotalTime>
  <Words>1201</Words>
  <Application>Microsoft Office PowerPoint</Application>
  <PresentationFormat>Widescreen</PresentationFormat>
  <Paragraphs>294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Gain, noise, and collection efficiency of  GaAs SAM-APDs with staircase structure  by means of synchrotron radiation</vt:lpstr>
      <vt:lpstr>Introduction</vt:lpstr>
      <vt:lpstr>Why GaAs?</vt:lpstr>
      <vt:lpstr>PowerPoint Presentation</vt:lpstr>
      <vt:lpstr>Why Separate Absorption and Multiplication?</vt:lpstr>
      <vt:lpstr>Why staircase structure?</vt:lpstr>
      <vt:lpstr>The detector – cross section</vt:lpstr>
      <vt:lpstr>The detector – cross section</vt:lpstr>
      <vt:lpstr>Characterization with laser</vt:lpstr>
      <vt:lpstr>Gain</vt:lpstr>
      <vt:lpstr>Synchrotron radiation measurements</vt:lpstr>
      <vt:lpstr>Metal-semiconductor interface (1)</vt:lpstr>
      <vt:lpstr>Metal-semiconductor interface (2)</vt:lpstr>
      <vt:lpstr>Recombination in absorption region (1)</vt:lpstr>
      <vt:lpstr>Recombination in absorption region (2)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Gain, noise, and collection efficiency of  GaAs SAM-APDs with staircase structure  by means of synchrotron radiation</dc:title>
  <dc:creator>Matija Colja</dc:creator>
  <cp:lastModifiedBy>Matija Colja</cp:lastModifiedBy>
  <cp:revision>105</cp:revision>
  <dcterms:created xsi:type="dcterms:W3CDTF">2022-06-22T20:23:35Z</dcterms:created>
  <dcterms:modified xsi:type="dcterms:W3CDTF">2022-06-25T14:33:41Z</dcterms:modified>
</cp:coreProperties>
</file>