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3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4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5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6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7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8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9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10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</p:sldMasterIdLst>
  <p:notesMasterIdLst>
    <p:notesMasterId r:id="rId29"/>
  </p:notesMasterIdLst>
  <p:sldIdLst>
    <p:sldId id="257" r:id="rId3"/>
    <p:sldId id="337" r:id="rId4"/>
    <p:sldId id="312" r:id="rId5"/>
    <p:sldId id="338" r:id="rId6"/>
    <p:sldId id="314" r:id="rId7"/>
    <p:sldId id="315" r:id="rId8"/>
    <p:sldId id="327" r:id="rId9"/>
    <p:sldId id="316" r:id="rId10"/>
    <p:sldId id="340" r:id="rId11"/>
    <p:sldId id="339" r:id="rId12"/>
    <p:sldId id="313" r:id="rId13"/>
    <p:sldId id="319" r:id="rId14"/>
    <p:sldId id="320" r:id="rId15"/>
    <p:sldId id="329" r:id="rId16"/>
    <p:sldId id="330" r:id="rId17"/>
    <p:sldId id="321" r:id="rId18"/>
    <p:sldId id="331" r:id="rId19"/>
    <p:sldId id="322" r:id="rId20"/>
    <p:sldId id="332" r:id="rId21"/>
    <p:sldId id="323" r:id="rId22"/>
    <p:sldId id="334" r:id="rId23"/>
    <p:sldId id="333" r:id="rId24"/>
    <p:sldId id="342" r:id="rId25"/>
    <p:sldId id="335" r:id="rId26"/>
    <p:sldId id="324" r:id="rId27"/>
    <p:sldId id="32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ED5"/>
    <a:srgbClr val="FFFFFF"/>
    <a:srgbClr val="F08900"/>
    <a:srgbClr val="003088"/>
    <a:srgbClr val="FF6900"/>
    <a:srgbClr val="1E5DF8"/>
    <a:srgbClr val="626262"/>
    <a:srgbClr val="C13D33"/>
    <a:srgbClr val="E94D36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63"/>
    <p:restoredTop sz="94574"/>
  </p:normalViewPr>
  <p:slideViewPr>
    <p:cSldViewPr snapToGrid="0" snapToObjects="1">
      <p:cViewPr varScale="1">
        <p:scale>
          <a:sx n="61" d="100"/>
          <a:sy n="61" d="100"/>
        </p:scale>
        <p:origin x="244" y="60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\\te0dfs01\groups\MEDshr\projects\3_Implementation\CfI_MAPS_Managed_Program\Test\2_PRECISE\2_LowNoise\1_ADC\v2\Summary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4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5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6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DNL as a Function of Conversion</a:t>
            </a:r>
            <a:r>
              <a:rPr lang="en-GB" baseline="0"/>
              <a:t> Rate for a Varying Resolution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Data!$I$1:$I$2</c:f>
              <c:strCache>
                <c:ptCount val="2"/>
                <c:pt idx="0">
                  <c:v>Max DNL - 12 bit</c:v>
                </c:pt>
                <c:pt idx="1">
                  <c:v>ADU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Data!$G$3:$G$6</c:f>
              <c:numCache>
                <c:formatCode>0.00</c:formatCode>
                <c:ptCount val="4"/>
                <c:pt idx="0">
                  <c:v>0.79999999999999993</c:v>
                </c:pt>
                <c:pt idx="1">
                  <c:v>1</c:v>
                </c:pt>
                <c:pt idx="2">
                  <c:v>1.2</c:v>
                </c:pt>
                <c:pt idx="3">
                  <c:v>1.5</c:v>
                </c:pt>
              </c:numCache>
            </c:numRef>
          </c:xVal>
          <c:yVal>
            <c:numRef>
              <c:f>Data!$I$3:$I$6</c:f>
              <c:numCache>
                <c:formatCode>General</c:formatCode>
                <c:ptCount val="4"/>
                <c:pt idx="0">
                  <c:v>1.19</c:v>
                </c:pt>
                <c:pt idx="1">
                  <c:v>0.52</c:v>
                </c:pt>
                <c:pt idx="2">
                  <c:v>1.24</c:v>
                </c:pt>
                <c:pt idx="3">
                  <c:v>1.72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B6C-4FCC-8520-6E66101A28E9}"/>
            </c:ext>
          </c:extLst>
        </c:ser>
        <c:ser>
          <c:idx val="1"/>
          <c:order val="1"/>
          <c:tx>
            <c:strRef>
              <c:f>Data!$J$1:$J$2</c:f>
              <c:strCache>
                <c:ptCount val="2"/>
                <c:pt idx="0">
                  <c:v>Min DNL - 12 bit</c:v>
                </c:pt>
                <c:pt idx="1">
                  <c:v>ADU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Data!$G$3:$G$6</c:f>
              <c:numCache>
                <c:formatCode>0.00</c:formatCode>
                <c:ptCount val="4"/>
                <c:pt idx="0">
                  <c:v>0.79999999999999993</c:v>
                </c:pt>
                <c:pt idx="1">
                  <c:v>1</c:v>
                </c:pt>
                <c:pt idx="2">
                  <c:v>1.2</c:v>
                </c:pt>
                <c:pt idx="3">
                  <c:v>1.5</c:v>
                </c:pt>
              </c:numCache>
            </c:numRef>
          </c:xVal>
          <c:yVal>
            <c:numRef>
              <c:f>Data!$J$3:$J$6</c:f>
              <c:numCache>
                <c:formatCode>General</c:formatCode>
                <c:ptCount val="4"/>
                <c:pt idx="0">
                  <c:v>-0.78</c:v>
                </c:pt>
                <c:pt idx="1">
                  <c:v>-0.4</c:v>
                </c:pt>
                <c:pt idx="2">
                  <c:v>-0.82</c:v>
                </c:pt>
                <c:pt idx="3">
                  <c:v>-0.7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B6C-4FCC-8520-6E66101A28E9}"/>
            </c:ext>
          </c:extLst>
        </c:ser>
        <c:ser>
          <c:idx val="2"/>
          <c:order val="2"/>
          <c:tx>
            <c:strRef>
              <c:f>Data!$I$9</c:f>
              <c:strCache>
                <c:ptCount val="1"/>
                <c:pt idx="0">
                  <c:v>Max DNL - 10 bit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Data!$G$11:$G$14</c:f>
              <c:numCache>
                <c:formatCode>0.00</c:formatCode>
                <c:ptCount val="4"/>
                <c:pt idx="0">
                  <c:v>1.5238095238095237</c:v>
                </c:pt>
                <c:pt idx="1">
                  <c:v>1.9047619047619049</c:v>
                </c:pt>
                <c:pt idx="2">
                  <c:v>2.285714285714286</c:v>
                </c:pt>
                <c:pt idx="3">
                  <c:v>2.8571428571428572</c:v>
                </c:pt>
              </c:numCache>
            </c:numRef>
          </c:xVal>
          <c:yVal>
            <c:numRef>
              <c:f>Data!$I$11:$I$14</c:f>
              <c:numCache>
                <c:formatCode>General</c:formatCode>
                <c:ptCount val="4"/>
                <c:pt idx="0">
                  <c:v>0.65</c:v>
                </c:pt>
                <c:pt idx="1">
                  <c:v>0.65</c:v>
                </c:pt>
                <c:pt idx="2">
                  <c:v>0.78</c:v>
                </c:pt>
                <c:pt idx="3">
                  <c:v>1.29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B6C-4FCC-8520-6E66101A28E9}"/>
            </c:ext>
          </c:extLst>
        </c:ser>
        <c:ser>
          <c:idx val="3"/>
          <c:order val="3"/>
          <c:tx>
            <c:strRef>
              <c:f>Data!$J$9</c:f>
              <c:strCache>
                <c:ptCount val="1"/>
                <c:pt idx="0">
                  <c:v>Min DNL - 10 bit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Data!$G$11:$G$14</c:f>
              <c:numCache>
                <c:formatCode>0.00</c:formatCode>
                <c:ptCount val="4"/>
                <c:pt idx="0">
                  <c:v>1.5238095238095237</c:v>
                </c:pt>
                <c:pt idx="1">
                  <c:v>1.9047619047619049</c:v>
                </c:pt>
                <c:pt idx="2">
                  <c:v>2.285714285714286</c:v>
                </c:pt>
                <c:pt idx="3">
                  <c:v>2.8571428571428572</c:v>
                </c:pt>
              </c:numCache>
            </c:numRef>
          </c:xVal>
          <c:yVal>
            <c:numRef>
              <c:f>Data!$J$11:$J$14</c:f>
              <c:numCache>
                <c:formatCode>General</c:formatCode>
                <c:ptCount val="4"/>
                <c:pt idx="0">
                  <c:v>-0.56000000000000005</c:v>
                </c:pt>
                <c:pt idx="1">
                  <c:v>-0.32</c:v>
                </c:pt>
                <c:pt idx="2">
                  <c:v>-0.54</c:v>
                </c:pt>
                <c:pt idx="3">
                  <c:v>-1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B6C-4FCC-8520-6E66101A28E9}"/>
            </c:ext>
          </c:extLst>
        </c:ser>
        <c:ser>
          <c:idx val="4"/>
          <c:order val="4"/>
          <c:tx>
            <c:strRef>
              <c:f>Data!$I$17</c:f>
              <c:strCache>
                <c:ptCount val="1"/>
                <c:pt idx="0">
                  <c:v>Max DNL - 8 bit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Data!$G$19:$G$22</c:f>
              <c:numCache>
                <c:formatCode>0.00</c:formatCode>
                <c:ptCount val="4"/>
                <c:pt idx="0">
                  <c:v>3.0769230769230771</c:v>
                </c:pt>
                <c:pt idx="1">
                  <c:v>3.8461538461538458</c:v>
                </c:pt>
                <c:pt idx="2">
                  <c:v>4.615384615384615</c:v>
                </c:pt>
                <c:pt idx="3">
                  <c:v>5.7692307692307701</c:v>
                </c:pt>
              </c:numCache>
            </c:numRef>
          </c:xVal>
          <c:yVal>
            <c:numRef>
              <c:f>Data!$I$19:$I$22</c:f>
              <c:numCache>
                <c:formatCode>General</c:formatCode>
                <c:ptCount val="4"/>
                <c:pt idx="0">
                  <c:v>0.51</c:v>
                </c:pt>
                <c:pt idx="1">
                  <c:v>0.52</c:v>
                </c:pt>
                <c:pt idx="2">
                  <c:v>0.66</c:v>
                </c:pt>
                <c:pt idx="3">
                  <c:v>1.27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B6C-4FCC-8520-6E66101A28E9}"/>
            </c:ext>
          </c:extLst>
        </c:ser>
        <c:ser>
          <c:idx val="5"/>
          <c:order val="5"/>
          <c:tx>
            <c:strRef>
              <c:f>Data!$J$17</c:f>
              <c:strCache>
                <c:ptCount val="1"/>
                <c:pt idx="0">
                  <c:v>Min DNL - 8 bit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Data!$G$19:$G$22</c:f>
              <c:numCache>
                <c:formatCode>0.00</c:formatCode>
                <c:ptCount val="4"/>
                <c:pt idx="0">
                  <c:v>3.0769230769230771</c:v>
                </c:pt>
                <c:pt idx="1">
                  <c:v>3.8461538461538458</c:v>
                </c:pt>
                <c:pt idx="2">
                  <c:v>4.615384615384615</c:v>
                </c:pt>
                <c:pt idx="3">
                  <c:v>5.7692307692307701</c:v>
                </c:pt>
              </c:numCache>
            </c:numRef>
          </c:xVal>
          <c:yVal>
            <c:numRef>
              <c:f>Data!$J$19:$J$22</c:f>
              <c:numCache>
                <c:formatCode>General</c:formatCode>
                <c:ptCount val="4"/>
                <c:pt idx="0">
                  <c:v>-0.28000000000000003</c:v>
                </c:pt>
                <c:pt idx="1">
                  <c:v>-0.26</c:v>
                </c:pt>
                <c:pt idx="2">
                  <c:v>-0.3</c:v>
                </c:pt>
                <c:pt idx="3">
                  <c:v>-1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B6C-4FCC-8520-6E66101A28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9542240"/>
        <c:axId val="409544864"/>
      </c:scatterChart>
      <c:valAx>
        <c:axId val="409542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Conversion Rate (MSPS)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9544864"/>
        <c:crosses val="autoZero"/>
        <c:crossBetween val="midCat"/>
      </c:valAx>
      <c:valAx>
        <c:axId val="409544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DNL (ADU)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95422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INL as a Function of Conversion</a:t>
            </a:r>
            <a:r>
              <a:rPr lang="en-GB" baseline="0"/>
              <a:t> Rate for a Varying Resolution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Data!$K$1</c:f>
              <c:strCache>
                <c:ptCount val="1"/>
                <c:pt idx="0">
                  <c:v>Max INL - 12 bit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Data!$G$3:$G$6</c:f>
              <c:numCache>
                <c:formatCode>0.00</c:formatCode>
                <c:ptCount val="4"/>
                <c:pt idx="0">
                  <c:v>0.79999999999999993</c:v>
                </c:pt>
                <c:pt idx="1">
                  <c:v>1</c:v>
                </c:pt>
                <c:pt idx="2">
                  <c:v>1.2</c:v>
                </c:pt>
                <c:pt idx="3">
                  <c:v>1.5</c:v>
                </c:pt>
              </c:numCache>
            </c:numRef>
          </c:xVal>
          <c:yVal>
            <c:numRef>
              <c:f>Data!$K$3:$K$6</c:f>
              <c:numCache>
                <c:formatCode>General</c:formatCode>
                <c:ptCount val="4"/>
                <c:pt idx="0">
                  <c:v>3.31</c:v>
                </c:pt>
                <c:pt idx="1">
                  <c:v>1.38</c:v>
                </c:pt>
                <c:pt idx="2">
                  <c:v>2.2599999999999998</c:v>
                </c:pt>
                <c:pt idx="3">
                  <c:v>1.1000000000000001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6CE-48A4-ADA1-21F11137ED77}"/>
            </c:ext>
          </c:extLst>
        </c:ser>
        <c:ser>
          <c:idx val="1"/>
          <c:order val="1"/>
          <c:tx>
            <c:strRef>
              <c:f>Data!$L$1</c:f>
              <c:strCache>
                <c:ptCount val="1"/>
                <c:pt idx="0">
                  <c:v>Min INL - 12 bit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Data!$G$3:$G$6</c:f>
              <c:numCache>
                <c:formatCode>0.00</c:formatCode>
                <c:ptCount val="4"/>
                <c:pt idx="0">
                  <c:v>0.79999999999999993</c:v>
                </c:pt>
                <c:pt idx="1">
                  <c:v>1</c:v>
                </c:pt>
                <c:pt idx="2">
                  <c:v>1.2</c:v>
                </c:pt>
                <c:pt idx="3">
                  <c:v>1.5</c:v>
                </c:pt>
              </c:numCache>
            </c:numRef>
          </c:xVal>
          <c:yVal>
            <c:numRef>
              <c:f>Data!$L$3:$L$6</c:f>
              <c:numCache>
                <c:formatCode>General</c:formatCode>
                <c:ptCount val="4"/>
                <c:pt idx="0">
                  <c:v>-1.07</c:v>
                </c:pt>
                <c:pt idx="1">
                  <c:v>-6.01</c:v>
                </c:pt>
                <c:pt idx="2">
                  <c:v>-7.53</c:v>
                </c:pt>
                <c:pt idx="3">
                  <c:v>-6.4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6CE-48A4-ADA1-21F11137ED77}"/>
            </c:ext>
          </c:extLst>
        </c:ser>
        <c:ser>
          <c:idx val="2"/>
          <c:order val="2"/>
          <c:tx>
            <c:strRef>
              <c:f>Data!$K$9</c:f>
              <c:strCache>
                <c:ptCount val="1"/>
                <c:pt idx="0">
                  <c:v>Max INL - 10 bit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Data!$G$11:$G$14</c:f>
              <c:numCache>
                <c:formatCode>0.00</c:formatCode>
                <c:ptCount val="4"/>
                <c:pt idx="0">
                  <c:v>1.5238095238095237</c:v>
                </c:pt>
                <c:pt idx="1">
                  <c:v>1.9047619047619049</c:v>
                </c:pt>
                <c:pt idx="2">
                  <c:v>2.285714285714286</c:v>
                </c:pt>
                <c:pt idx="3">
                  <c:v>2.8571428571428572</c:v>
                </c:pt>
              </c:numCache>
            </c:numRef>
          </c:xVal>
          <c:yVal>
            <c:numRef>
              <c:f>Data!$K$11:$K$13</c:f>
              <c:numCache>
                <c:formatCode>General</c:formatCode>
                <c:ptCount val="3"/>
                <c:pt idx="0">
                  <c:v>1.42</c:v>
                </c:pt>
                <c:pt idx="1">
                  <c:v>0.24</c:v>
                </c:pt>
                <c:pt idx="2">
                  <c:v>0.27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6CE-48A4-ADA1-21F11137ED77}"/>
            </c:ext>
          </c:extLst>
        </c:ser>
        <c:ser>
          <c:idx val="3"/>
          <c:order val="3"/>
          <c:tx>
            <c:strRef>
              <c:f>Data!$L$9</c:f>
              <c:strCache>
                <c:ptCount val="1"/>
                <c:pt idx="0">
                  <c:v>Min INL - 10 bit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Data!$G$11:$G$14</c:f>
              <c:numCache>
                <c:formatCode>0.00</c:formatCode>
                <c:ptCount val="4"/>
                <c:pt idx="0">
                  <c:v>1.5238095238095237</c:v>
                </c:pt>
                <c:pt idx="1">
                  <c:v>1.9047619047619049</c:v>
                </c:pt>
                <c:pt idx="2">
                  <c:v>2.285714285714286</c:v>
                </c:pt>
                <c:pt idx="3">
                  <c:v>2.8571428571428572</c:v>
                </c:pt>
              </c:numCache>
            </c:numRef>
          </c:xVal>
          <c:yVal>
            <c:numRef>
              <c:f>Data!$L$11:$L$13</c:f>
              <c:numCache>
                <c:formatCode>General</c:formatCode>
                <c:ptCount val="3"/>
                <c:pt idx="0">
                  <c:v>-2.31</c:v>
                </c:pt>
                <c:pt idx="1">
                  <c:v>-4.41</c:v>
                </c:pt>
                <c:pt idx="2">
                  <c:v>-5.45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6CE-48A4-ADA1-21F11137ED77}"/>
            </c:ext>
          </c:extLst>
        </c:ser>
        <c:ser>
          <c:idx val="4"/>
          <c:order val="4"/>
          <c:tx>
            <c:strRef>
              <c:f>Data!$K$17</c:f>
              <c:strCache>
                <c:ptCount val="1"/>
                <c:pt idx="0">
                  <c:v>Max INL - 8 bit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Data!$G$19:$G$22</c:f>
              <c:numCache>
                <c:formatCode>0.00</c:formatCode>
                <c:ptCount val="4"/>
                <c:pt idx="0">
                  <c:v>3.0769230769230771</c:v>
                </c:pt>
                <c:pt idx="1">
                  <c:v>3.8461538461538458</c:v>
                </c:pt>
                <c:pt idx="2">
                  <c:v>4.615384615384615</c:v>
                </c:pt>
                <c:pt idx="3">
                  <c:v>5.7692307692307701</c:v>
                </c:pt>
              </c:numCache>
            </c:numRef>
          </c:xVal>
          <c:yVal>
            <c:numRef>
              <c:f>Data!$K$19:$K$22</c:f>
              <c:numCache>
                <c:formatCode>General</c:formatCode>
                <c:ptCount val="4"/>
                <c:pt idx="0">
                  <c:v>0.81</c:v>
                </c:pt>
                <c:pt idx="1">
                  <c:v>0.56999999999999995</c:v>
                </c:pt>
                <c:pt idx="2">
                  <c:v>0.42</c:v>
                </c:pt>
                <c:pt idx="3">
                  <c:v>0.15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6CE-48A4-ADA1-21F11137ED77}"/>
            </c:ext>
          </c:extLst>
        </c:ser>
        <c:ser>
          <c:idx val="5"/>
          <c:order val="5"/>
          <c:tx>
            <c:strRef>
              <c:f>Data!$L$17</c:f>
              <c:strCache>
                <c:ptCount val="1"/>
                <c:pt idx="0">
                  <c:v>Min INL - 8 bit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Data!$G$19:$G$22</c:f>
              <c:numCache>
                <c:formatCode>0.00</c:formatCode>
                <c:ptCount val="4"/>
                <c:pt idx="0">
                  <c:v>3.0769230769230771</c:v>
                </c:pt>
                <c:pt idx="1">
                  <c:v>3.8461538461538458</c:v>
                </c:pt>
                <c:pt idx="2">
                  <c:v>4.615384615384615</c:v>
                </c:pt>
                <c:pt idx="3">
                  <c:v>5.7692307692307701</c:v>
                </c:pt>
              </c:numCache>
            </c:numRef>
          </c:xVal>
          <c:yVal>
            <c:numRef>
              <c:f>Data!$L$19:$L$22</c:f>
              <c:numCache>
                <c:formatCode>General</c:formatCode>
                <c:ptCount val="4"/>
                <c:pt idx="0">
                  <c:v>-0.41</c:v>
                </c:pt>
                <c:pt idx="1">
                  <c:v>-0.44</c:v>
                </c:pt>
                <c:pt idx="2">
                  <c:v>-0.52</c:v>
                </c:pt>
                <c:pt idx="3">
                  <c:v>-1.8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B6CE-48A4-ADA1-21F11137ED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9542240"/>
        <c:axId val="409544864"/>
      </c:scatterChart>
      <c:valAx>
        <c:axId val="409542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Conversion Rate (MSPS)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9544864"/>
        <c:crosses val="autoZero"/>
        <c:crossBetween val="midCat"/>
      </c:valAx>
      <c:valAx>
        <c:axId val="409544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DNL (ADU)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95422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Gain</a:t>
            </a:r>
            <a:r>
              <a:rPr lang="en-GB" baseline="0"/>
              <a:t> as a Function of Conversion Rate for Varying Resolutions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Data!$A$2</c:f>
              <c:strCache>
                <c:ptCount val="1"/>
                <c:pt idx="0">
                  <c:v>12 bit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Data!$G$3:$G$6</c:f>
              <c:numCache>
                <c:formatCode>0.00</c:formatCode>
                <c:ptCount val="4"/>
                <c:pt idx="0">
                  <c:v>0.79999999999999993</c:v>
                </c:pt>
                <c:pt idx="1">
                  <c:v>1</c:v>
                </c:pt>
                <c:pt idx="2">
                  <c:v>1.2</c:v>
                </c:pt>
                <c:pt idx="3">
                  <c:v>1.5</c:v>
                </c:pt>
              </c:numCache>
            </c:numRef>
          </c:xVal>
          <c:yVal>
            <c:numRef>
              <c:f>Data!$H$3:$H$6</c:f>
              <c:numCache>
                <c:formatCode>General</c:formatCode>
                <c:ptCount val="4"/>
                <c:pt idx="0">
                  <c:v>2485</c:v>
                </c:pt>
                <c:pt idx="1">
                  <c:v>2509</c:v>
                </c:pt>
                <c:pt idx="2">
                  <c:v>2475</c:v>
                </c:pt>
                <c:pt idx="3">
                  <c:v>2562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01B-4FC5-9EF4-245E7B38C869}"/>
            </c:ext>
          </c:extLst>
        </c:ser>
        <c:ser>
          <c:idx val="1"/>
          <c:order val="1"/>
          <c:tx>
            <c:strRef>
              <c:f>Data!$A$10</c:f>
              <c:strCache>
                <c:ptCount val="1"/>
                <c:pt idx="0">
                  <c:v>10 bit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Data!$G$11:$G$14</c:f>
              <c:numCache>
                <c:formatCode>0.00</c:formatCode>
                <c:ptCount val="4"/>
                <c:pt idx="0">
                  <c:v>1.5238095238095237</c:v>
                </c:pt>
                <c:pt idx="1">
                  <c:v>1.9047619047619049</c:v>
                </c:pt>
                <c:pt idx="2">
                  <c:v>2.285714285714286</c:v>
                </c:pt>
                <c:pt idx="3">
                  <c:v>2.8571428571428572</c:v>
                </c:pt>
              </c:numCache>
            </c:numRef>
          </c:xVal>
          <c:yVal>
            <c:numRef>
              <c:f>Data!$H$11:$H$14</c:f>
              <c:numCache>
                <c:formatCode>General</c:formatCode>
                <c:ptCount val="4"/>
                <c:pt idx="0">
                  <c:v>653</c:v>
                </c:pt>
                <c:pt idx="1">
                  <c:v>660</c:v>
                </c:pt>
                <c:pt idx="2">
                  <c:v>608</c:v>
                </c:pt>
                <c:pt idx="3">
                  <c:v>758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01B-4FC5-9EF4-245E7B38C869}"/>
            </c:ext>
          </c:extLst>
        </c:ser>
        <c:ser>
          <c:idx val="2"/>
          <c:order val="2"/>
          <c:tx>
            <c:strRef>
              <c:f>Data!$A$18</c:f>
              <c:strCache>
                <c:ptCount val="1"/>
                <c:pt idx="0">
                  <c:v>8 bit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Data!$G$19:$G$22</c:f>
              <c:numCache>
                <c:formatCode>0.00</c:formatCode>
                <c:ptCount val="4"/>
                <c:pt idx="0">
                  <c:v>3.0769230769230771</c:v>
                </c:pt>
                <c:pt idx="1">
                  <c:v>3.8461538461538458</c:v>
                </c:pt>
                <c:pt idx="2">
                  <c:v>4.615384615384615</c:v>
                </c:pt>
                <c:pt idx="3">
                  <c:v>5.7692307692307701</c:v>
                </c:pt>
              </c:numCache>
            </c:numRef>
          </c:xVal>
          <c:yVal>
            <c:numRef>
              <c:f>Data!$H$19:$H$22</c:f>
              <c:numCache>
                <c:formatCode>General</c:formatCode>
                <c:ptCount val="4"/>
                <c:pt idx="0">
                  <c:v>133.69999999999999</c:v>
                </c:pt>
                <c:pt idx="1">
                  <c:v>134.6</c:v>
                </c:pt>
                <c:pt idx="2">
                  <c:v>122.4</c:v>
                </c:pt>
                <c:pt idx="3">
                  <c:v>147.30000000000001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01B-4FC5-9EF4-245E7B38C8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8465712"/>
        <c:axId val="408463416"/>
      </c:scatterChart>
      <c:valAx>
        <c:axId val="408465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Conversion</a:t>
                </a:r>
                <a:r>
                  <a:rPr lang="en-GB" baseline="0"/>
                  <a:t> Rate (1MSPS)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463416"/>
        <c:crosses val="autoZero"/>
        <c:crossBetween val="midCat"/>
      </c:valAx>
      <c:valAx>
        <c:axId val="408463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Gain (ADU/V)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4657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Noise as a Function</a:t>
            </a:r>
            <a:r>
              <a:rPr lang="en-GB" baseline="0"/>
              <a:t> of Conversion Rate for Varying Resolution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Data!$A$2</c:f>
              <c:strCache>
                <c:ptCount val="1"/>
                <c:pt idx="0">
                  <c:v>12 bit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Data!$G$3:$G$6</c:f>
              <c:numCache>
                <c:formatCode>0.00</c:formatCode>
                <c:ptCount val="4"/>
                <c:pt idx="0">
                  <c:v>0.79999999999999993</c:v>
                </c:pt>
                <c:pt idx="1">
                  <c:v>1</c:v>
                </c:pt>
                <c:pt idx="2">
                  <c:v>1.2</c:v>
                </c:pt>
                <c:pt idx="3">
                  <c:v>1.5</c:v>
                </c:pt>
              </c:numCache>
            </c:numRef>
          </c:xVal>
          <c:yVal>
            <c:numRef>
              <c:f>Data!$M$3:$M$6</c:f>
              <c:numCache>
                <c:formatCode>General</c:formatCode>
                <c:ptCount val="4"/>
                <c:pt idx="0">
                  <c:v>264</c:v>
                </c:pt>
                <c:pt idx="1">
                  <c:v>822</c:v>
                </c:pt>
                <c:pt idx="2">
                  <c:v>323</c:v>
                </c:pt>
                <c:pt idx="3">
                  <c:v>379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3EA-4A84-950A-9F01539494F8}"/>
            </c:ext>
          </c:extLst>
        </c:ser>
        <c:ser>
          <c:idx val="1"/>
          <c:order val="1"/>
          <c:tx>
            <c:strRef>
              <c:f>Data!$A$10</c:f>
              <c:strCache>
                <c:ptCount val="1"/>
                <c:pt idx="0">
                  <c:v>10 bit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Data!$G$11:$G$14</c:f>
              <c:numCache>
                <c:formatCode>0.00</c:formatCode>
                <c:ptCount val="4"/>
                <c:pt idx="0">
                  <c:v>1.5238095238095237</c:v>
                </c:pt>
                <c:pt idx="1">
                  <c:v>1.9047619047619049</c:v>
                </c:pt>
                <c:pt idx="2">
                  <c:v>2.285714285714286</c:v>
                </c:pt>
                <c:pt idx="3">
                  <c:v>2.8571428571428572</c:v>
                </c:pt>
              </c:numCache>
            </c:numRef>
          </c:xVal>
          <c:yVal>
            <c:numRef>
              <c:f>Data!$M$11:$M$14</c:f>
              <c:numCache>
                <c:formatCode>General</c:formatCode>
                <c:ptCount val="4"/>
                <c:pt idx="0">
                  <c:v>545</c:v>
                </c:pt>
                <c:pt idx="1">
                  <c:v>918.6</c:v>
                </c:pt>
                <c:pt idx="2">
                  <c:v>435</c:v>
                </c:pt>
                <c:pt idx="3">
                  <c:v>758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3EA-4A84-950A-9F01539494F8}"/>
            </c:ext>
          </c:extLst>
        </c:ser>
        <c:ser>
          <c:idx val="2"/>
          <c:order val="2"/>
          <c:tx>
            <c:strRef>
              <c:f>Data!$A$18</c:f>
              <c:strCache>
                <c:ptCount val="1"/>
                <c:pt idx="0">
                  <c:v>8 bit</c:v>
                </c:pt>
              </c:strCache>
            </c:strRef>
          </c:tx>
          <c:spPr>
            <a:ln w="19050" cap="rnd">
              <a:solidFill>
                <a:schemeClr val="accent6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Data!$G$19:$G$22</c:f>
              <c:numCache>
                <c:formatCode>0.00</c:formatCode>
                <c:ptCount val="4"/>
                <c:pt idx="0">
                  <c:v>3.0769230769230771</c:v>
                </c:pt>
                <c:pt idx="1">
                  <c:v>3.8461538461538458</c:v>
                </c:pt>
                <c:pt idx="2">
                  <c:v>4.615384615384615</c:v>
                </c:pt>
                <c:pt idx="3">
                  <c:v>5.7692307692307701</c:v>
                </c:pt>
              </c:numCache>
            </c:numRef>
          </c:xVal>
          <c:yVal>
            <c:numRef>
              <c:f>Data!$M$19:$M$22</c:f>
              <c:numCache>
                <c:formatCode>General</c:formatCode>
                <c:ptCount val="4"/>
                <c:pt idx="0">
                  <c:v>259</c:v>
                </c:pt>
                <c:pt idx="1">
                  <c:v>1052</c:v>
                </c:pt>
                <c:pt idx="2">
                  <c:v>677</c:v>
                </c:pt>
                <c:pt idx="3">
                  <c:v>939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3EA-4A84-950A-9F01539494F8}"/>
            </c:ext>
          </c:extLst>
        </c:ser>
        <c:ser>
          <c:idx val="3"/>
          <c:order val="3"/>
          <c:tx>
            <c:strRef>
              <c:f>Data!$O$1</c:f>
              <c:strCache>
                <c:ptCount val="1"/>
                <c:pt idx="0">
                  <c:v>Quantisation Noise - 12 bit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Data!$G$3:$G$6</c:f>
              <c:numCache>
                <c:formatCode>0.00</c:formatCode>
                <c:ptCount val="4"/>
                <c:pt idx="0">
                  <c:v>0.79999999999999993</c:v>
                </c:pt>
                <c:pt idx="1">
                  <c:v>1</c:v>
                </c:pt>
                <c:pt idx="2">
                  <c:v>1.2</c:v>
                </c:pt>
                <c:pt idx="3">
                  <c:v>1.5</c:v>
                </c:pt>
              </c:numCache>
            </c:numRef>
          </c:xVal>
          <c:yVal>
            <c:numRef>
              <c:f>Data!$O$3:$O$6</c:f>
              <c:numCache>
                <c:formatCode>0.00</c:formatCode>
                <c:ptCount val="4"/>
                <c:pt idx="0">
                  <c:v>116.167056174975</c:v>
                </c:pt>
                <c:pt idx="1">
                  <c:v>115.05585276796052</c:v>
                </c:pt>
                <c:pt idx="2">
                  <c:v>116.63641801810623</c:v>
                </c:pt>
                <c:pt idx="3">
                  <c:v>112.67569656315882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3EA-4A84-950A-9F01539494F8}"/>
            </c:ext>
          </c:extLst>
        </c:ser>
        <c:ser>
          <c:idx val="4"/>
          <c:order val="4"/>
          <c:tx>
            <c:strRef>
              <c:f>Data!$O$9</c:f>
              <c:strCache>
                <c:ptCount val="1"/>
                <c:pt idx="0">
                  <c:v>Quantisation Noise - 10 bit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Data!$G$11:$G$14</c:f>
              <c:numCache>
                <c:formatCode>0.00</c:formatCode>
                <c:ptCount val="4"/>
                <c:pt idx="0">
                  <c:v>1.5238095238095237</c:v>
                </c:pt>
                <c:pt idx="1">
                  <c:v>1.9047619047619049</c:v>
                </c:pt>
                <c:pt idx="2">
                  <c:v>2.285714285714286</c:v>
                </c:pt>
                <c:pt idx="3">
                  <c:v>2.8571428571428572</c:v>
                </c:pt>
              </c:numCache>
            </c:numRef>
          </c:xVal>
          <c:yVal>
            <c:numRef>
              <c:f>Data!$O$11:$O$14</c:f>
              <c:numCache>
                <c:formatCode>0.00</c:formatCode>
                <c:ptCount val="4"/>
                <c:pt idx="0">
                  <c:v>442.07524440246999</c:v>
                </c:pt>
                <c:pt idx="1">
                  <c:v>437.38656756789834</c:v>
                </c:pt>
                <c:pt idx="2">
                  <c:v>474.79462926778439</c:v>
                </c:pt>
                <c:pt idx="3">
                  <c:v>380.83790843642862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3EA-4A84-950A-9F01539494F8}"/>
            </c:ext>
          </c:extLst>
        </c:ser>
        <c:ser>
          <c:idx val="5"/>
          <c:order val="5"/>
          <c:tx>
            <c:strRef>
              <c:f>Data!$O$17</c:f>
              <c:strCache>
                <c:ptCount val="1"/>
                <c:pt idx="0">
                  <c:v>Quantisation Noise - 8 bit</c:v>
                </c:pt>
              </c:strCache>
            </c:strRef>
          </c:tx>
          <c:spPr>
            <a:ln w="19050" cap="rnd">
              <a:solidFill>
                <a:schemeClr val="accent6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Data!$G$19:$G$22</c:f>
              <c:numCache>
                <c:formatCode>0.00</c:formatCode>
                <c:ptCount val="4"/>
                <c:pt idx="0">
                  <c:v>3.0769230769230771</c:v>
                </c:pt>
                <c:pt idx="1">
                  <c:v>3.8461538461538458</c:v>
                </c:pt>
                <c:pt idx="2">
                  <c:v>4.615384615384615</c:v>
                </c:pt>
                <c:pt idx="3">
                  <c:v>5.7692307692307701</c:v>
                </c:pt>
              </c:numCache>
            </c:numRef>
          </c:xVal>
          <c:yVal>
            <c:numRef>
              <c:f>Data!$O$19:$O$22</c:f>
              <c:numCache>
                <c:formatCode>0.00</c:formatCode>
                <c:ptCount val="4"/>
                <c:pt idx="0">
                  <c:v>2159.1259131997977</c:v>
                </c:pt>
                <c:pt idx="1">
                  <c:v>2144.6889643002446</c:v>
                </c:pt>
                <c:pt idx="2">
                  <c:v>2358.4569819837657</c:v>
                </c:pt>
                <c:pt idx="3">
                  <c:v>1959.7768811596256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3EA-4A84-950A-9F01539494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4207648"/>
        <c:axId val="624208632"/>
      </c:scatterChart>
      <c:valAx>
        <c:axId val="624207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Conversion Rate (MSPS)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208632"/>
        <c:crosses val="autoZero"/>
        <c:crossBetween val="midCat"/>
      </c:valAx>
      <c:valAx>
        <c:axId val="624208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Noise (uV rms)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2076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Measured Chain Gain vs. Nominal Gain for NMOS channels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PGA!$A$38</c:f>
              <c:strCache>
                <c:ptCount val="1"/>
                <c:pt idx="0">
                  <c:v>STANDARD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PGA!$B$17:$B$21</c:f>
              <c:numCache>
                <c:formatCode>General</c:formatCode>
                <c:ptCount val="5"/>
                <c:pt idx="0">
                  <c:v>1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128</c:v>
                </c:pt>
              </c:numCache>
            </c:numRef>
          </c:xVal>
          <c:yVal>
            <c:numRef>
              <c:f>PGA!$D$17:$D$21</c:f>
              <c:numCache>
                <c:formatCode>0.00</c:formatCode>
                <c:ptCount val="5"/>
                <c:pt idx="0">
                  <c:v>0.89079314467915505</c:v>
                </c:pt>
                <c:pt idx="1">
                  <c:v>7.8187919463087248</c:v>
                </c:pt>
                <c:pt idx="2">
                  <c:v>15.02192393736018</c:v>
                </c:pt>
                <c:pt idx="3">
                  <c:v>27.48724832214765</c:v>
                </c:pt>
                <c:pt idx="4">
                  <c:v>52.964205816554809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532-4E66-AC20-C79AB56E1D9F}"/>
            </c:ext>
          </c:extLst>
        </c:ser>
        <c:ser>
          <c:idx val="0"/>
          <c:order val="1"/>
          <c:tx>
            <c:strRef>
              <c:f>PGA!$A$46</c:f>
              <c:strCache>
                <c:ptCount val="1"/>
                <c:pt idx="0">
                  <c:v>HCG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PGA!$B$11:$B$15</c:f>
              <c:numCache>
                <c:formatCode>General</c:formatCode>
                <c:ptCount val="5"/>
                <c:pt idx="0">
                  <c:v>1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128</c:v>
                </c:pt>
              </c:numCache>
            </c:numRef>
          </c:xVal>
          <c:yVal>
            <c:numRef>
              <c:f>PGA!$D$11:$D$15</c:f>
              <c:numCache>
                <c:formatCode>0.00</c:formatCode>
                <c:ptCount val="5"/>
                <c:pt idx="0">
                  <c:v>0.82184137106416899</c:v>
                </c:pt>
                <c:pt idx="1">
                  <c:v>7.6770126091173614</c:v>
                </c:pt>
                <c:pt idx="2">
                  <c:v>14.494180407371484</c:v>
                </c:pt>
                <c:pt idx="3">
                  <c:v>26.410281280310379</c:v>
                </c:pt>
                <c:pt idx="4">
                  <c:v>54.466052376333657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532-4E66-AC20-C79AB56E1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9067064"/>
        <c:axId val="599066408"/>
      </c:scatterChart>
      <c:valAx>
        <c:axId val="599067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Nominal</a:t>
                </a:r>
                <a:r>
                  <a:rPr lang="en-GB" baseline="0"/>
                  <a:t> Gain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066408"/>
        <c:crosses val="autoZero"/>
        <c:crossBetween val="midCat"/>
      </c:valAx>
      <c:valAx>
        <c:axId val="599066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Measured Gain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0670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Noise as a function of Nominal PGA Gain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PGA!$A$46</c:f>
              <c:strCache>
                <c:ptCount val="1"/>
                <c:pt idx="0">
                  <c:v>HCG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PGA!$B$11:$B$15</c:f>
              <c:numCache>
                <c:formatCode>General</c:formatCode>
                <c:ptCount val="5"/>
                <c:pt idx="0">
                  <c:v>1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128</c:v>
                </c:pt>
              </c:numCache>
            </c:numRef>
          </c:xVal>
          <c:yVal>
            <c:numRef>
              <c:f>PGA!$E$11:$E$15</c:f>
              <c:numCache>
                <c:formatCode>General</c:formatCode>
                <c:ptCount val="5"/>
                <c:pt idx="0">
                  <c:v>503</c:v>
                </c:pt>
                <c:pt idx="1">
                  <c:v>273</c:v>
                </c:pt>
                <c:pt idx="2">
                  <c:v>261</c:v>
                </c:pt>
                <c:pt idx="3">
                  <c:v>255</c:v>
                </c:pt>
                <c:pt idx="4">
                  <c:v>326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6D7-438E-8FBA-7FFE3B0CAB42}"/>
            </c:ext>
          </c:extLst>
        </c:ser>
        <c:ser>
          <c:idx val="2"/>
          <c:order val="1"/>
          <c:tx>
            <c:strRef>
              <c:f>PGA!$A$38</c:f>
              <c:strCache>
                <c:ptCount val="1"/>
                <c:pt idx="0">
                  <c:v>STANDARD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PGA!$B$17:$B$21</c:f>
              <c:numCache>
                <c:formatCode>General</c:formatCode>
                <c:ptCount val="5"/>
                <c:pt idx="0">
                  <c:v>1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128</c:v>
                </c:pt>
              </c:numCache>
            </c:numRef>
          </c:xVal>
          <c:yVal>
            <c:numRef>
              <c:f>PGA!$E$17:$E$21</c:f>
              <c:numCache>
                <c:formatCode>0.00</c:formatCode>
                <c:ptCount val="5"/>
                <c:pt idx="0">
                  <c:v>434</c:v>
                </c:pt>
                <c:pt idx="1">
                  <c:v>167</c:v>
                </c:pt>
                <c:pt idx="2">
                  <c:v>152</c:v>
                </c:pt>
                <c:pt idx="3">
                  <c:v>146</c:v>
                </c:pt>
                <c:pt idx="4">
                  <c:v>233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6D7-438E-8FBA-7FFE3B0CAB42}"/>
            </c:ext>
          </c:extLst>
        </c:ser>
        <c:ser>
          <c:idx val="0"/>
          <c:order val="2"/>
          <c:tx>
            <c:v>ADC Noise</c:v>
          </c:tx>
          <c:spPr>
            <a:ln w="19050" cap="rnd">
              <a:solidFill>
                <a:srgbClr val="FF0000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PGA!$B$11:$B$15</c:f>
              <c:numCache>
                <c:formatCode>General</c:formatCode>
                <c:ptCount val="5"/>
                <c:pt idx="0">
                  <c:v>1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128</c:v>
                </c:pt>
              </c:numCache>
            </c:numRef>
          </c:xVal>
          <c:yVal>
            <c:numRef>
              <c:f>PGA!$H$11:$H$15</c:f>
              <c:numCache>
                <c:formatCode>General</c:formatCode>
                <c:ptCount val="5"/>
                <c:pt idx="0">
                  <c:v>323</c:v>
                </c:pt>
                <c:pt idx="1">
                  <c:v>323</c:v>
                </c:pt>
                <c:pt idx="2">
                  <c:v>323</c:v>
                </c:pt>
                <c:pt idx="3">
                  <c:v>323</c:v>
                </c:pt>
                <c:pt idx="4">
                  <c:v>323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6D7-438E-8FBA-7FFE3B0CAB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152560"/>
        <c:axId val="387155512"/>
      </c:scatterChart>
      <c:valAx>
        <c:axId val="3871525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Nominal Gain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7155512"/>
        <c:crosses val="autoZero"/>
        <c:crossBetween val="midCat"/>
      </c:valAx>
      <c:valAx>
        <c:axId val="387155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Measured</a:t>
                </a:r>
                <a:r>
                  <a:rPr lang="en-GB" baseline="0"/>
                  <a:t> Noise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71525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Noise vs. Gain for 2 4T Pixel Types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Data!$B$1</c:f>
              <c:strCache>
                <c:ptCount val="1"/>
                <c:pt idx="0">
                  <c:v>HCG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Data!$B$3:$B$7</c:f>
              <c:numCache>
                <c:formatCode>General</c:formatCode>
                <c:ptCount val="5"/>
                <c:pt idx="0">
                  <c:v>0.32</c:v>
                </c:pt>
                <c:pt idx="1">
                  <c:v>2.59</c:v>
                </c:pt>
                <c:pt idx="2">
                  <c:v>5.52</c:v>
                </c:pt>
                <c:pt idx="3">
                  <c:v>9.9019999999999992</c:v>
                </c:pt>
                <c:pt idx="4">
                  <c:v>31.4</c:v>
                </c:pt>
              </c:numCache>
            </c:numRef>
          </c:xVal>
          <c:yVal>
            <c:numRef>
              <c:f>Data!$C$3:$C$7</c:f>
              <c:numCache>
                <c:formatCode>General</c:formatCode>
                <c:ptCount val="5"/>
                <c:pt idx="0">
                  <c:v>3.77</c:v>
                </c:pt>
                <c:pt idx="1">
                  <c:v>2.17</c:v>
                </c:pt>
                <c:pt idx="2">
                  <c:v>1.92</c:v>
                </c:pt>
                <c:pt idx="3">
                  <c:v>2</c:v>
                </c:pt>
                <c:pt idx="4">
                  <c:v>1.73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2B2-4610-891B-8F823D0F4F32}"/>
            </c:ext>
          </c:extLst>
        </c:ser>
        <c:ser>
          <c:idx val="1"/>
          <c:order val="1"/>
          <c:tx>
            <c:strRef>
              <c:f>Data!$B$20</c:f>
              <c:strCache>
                <c:ptCount val="1"/>
                <c:pt idx="0">
                  <c:v>STANDARD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Data!$B$22:$B$26</c:f>
              <c:numCache>
                <c:formatCode>General</c:formatCode>
                <c:ptCount val="5"/>
                <c:pt idx="0">
                  <c:v>0.16700000000000001</c:v>
                </c:pt>
                <c:pt idx="1">
                  <c:v>1.37</c:v>
                </c:pt>
                <c:pt idx="2">
                  <c:v>2.89</c:v>
                </c:pt>
                <c:pt idx="3">
                  <c:v>5.67</c:v>
                </c:pt>
                <c:pt idx="4">
                  <c:v>17.600000000000001</c:v>
                </c:pt>
              </c:numCache>
            </c:numRef>
          </c:xVal>
          <c:yVal>
            <c:numRef>
              <c:f>Data!$C$22:$C$26</c:f>
              <c:numCache>
                <c:formatCode>General</c:formatCode>
                <c:ptCount val="5"/>
                <c:pt idx="0">
                  <c:v>9.1999999999999993</c:v>
                </c:pt>
                <c:pt idx="1">
                  <c:v>6.2</c:v>
                </c:pt>
                <c:pt idx="2">
                  <c:v>5.59</c:v>
                </c:pt>
                <c:pt idx="3">
                  <c:v>5.23</c:v>
                </c:pt>
                <c:pt idx="4">
                  <c:v>4.24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2B2-4610-891B-8F823D0F4F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3815336"/>
        <c:axId val="563822552"/>
      </c:scatterChart>
      <c:valAx>
        <c:axId val="563815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Gain (ADU/e-)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822552"/>
        <c:crosses val="autoZero"/>
        <c:crossBetween val="midCat"/>
      </c:valAx>
      <c:valAx>
        <c:axId val="563822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Noise (e-)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8153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Noise vs. Gain for 2 4T Pixel Types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Data!$B$1</c:f>
              <c:strCache>
                <c:ptCount val="1"/>
                <c:pt idx="0">
                  <c:v>HCG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Data!$B$3:$B$7</c:f>
              <c:numCache>
                <c:formatCode>General</c:formatCode>
                <c:ptCount val="5"/>
                <c:pt idx="0">
                  <c:v>0.32</c:v>
                </c:pt>
                <c:pt idx="1">
                  <c:v>2.59</c:v>
                </c:pt>
                <c:pt idx="2">
                  <c:v>5.52</c:v>
                </c:pt>
                <c:pt idx="3">
                  <c:v>9.9019999999999992</c:v>
                </c:pt>
                <c:pt idx="4">
                  <c:v>31.4</c:v>
                </c:pt>
              </c:numCache>
            </c:numRef>
          </c:xVal>
          <c:yVal>
            <c:numRef>
              <c:f>Data!$C$3:$C$7</c:f>
              <c:numCache>
                <c:formatCode>General</c:formatCode>
                <c:ptCount val="5"/>
                <c:pt idx="0">
                  <c:v>3.77</c:v>
                </c:pt>
                <c:pt idx="1">
                  <c:v>2.17</c:v>
                </c:pt>
                <c:pt idx="2">
                  <c:v>1.92</c:v>
                </c:pt>
                <c:pt idx="3">
                  <c:v>2</c:v>
                </c:pt>
                <c:pt idx="4">
                  <c:v>1.73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C28-4B32-ACB0-226DFDD2FD4F}"/>
            </c:ext>
          </c:extLst>
        </c:ser>
        <c:ser>
          <c:idx val="1"/>
          <c:order val="1"/>
          <c:tx>
            <c:strRef>
              <c:f>Data!$B$11</c:f>
              <c:strCache>
                <c:ptCount val="1"/>
                <c:pt idx="0">
                  <c:v>HCG - CMS2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Data!$B$13:$B$17</c:f>
              <c:numCache>
                <c:formatCode>General</c:formatCode>
                <c:ptCount val="5"/>
                <c:pt idx="1">
                  <c:v>1.86</c:v>
                </c:pt>
                <c:pt idx="2">
                  <c:v>3.75</c:v>
                </c:pt>
                <c:pt idx="3">
                  <c:v>7.59</c:v>
                </c:pt>
                <c:pt idx="4">
                  <c:v>25.6</c:v>
                </c:pt>
              </c:numCache>
            </c:numRef>
          </c:xVal>
          <c:yVal>
            <c:numRef>
              <c:f>Data!$C$13:$C$17</c:f>
              <c:numCache>
                <c:formatCode>General</c:formatCode>
                <c:ptCount val="5"/>
                <c:pt idx="1">
                  <c:v>2.14</c:v>
                </c:pt>
                <c:pt idx="2">
                  <c:v>2.02</c:v>
                </c:pt>
                <c:pt idx="3">
                  <c:v>1.93</c:v>
                </c:pt>
                <c:pt idx="4">
                  <c:v>1.53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C28-4B32-ACB0-226DFDD2F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3815336"/>
        <c:axId val="563822552"/>
      </c:scatterChart>
      <c:valAx>
        <c:axId val="563815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Gain (ADU/e-)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822552"/>
        <c:crosses val="autoZero"/>
        <c:crossBetween val="midCat"/>
      </c:valAx>
      <c:valAx>
        <c:axId val="563822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Noise (e-)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8153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Histogram of Dark</a:t>
            </a:r>
            <a:r>
              <a:rPr lang="en-GB" baseline="0"/>
              <a:t> and Average Corrected Pixel Values for 3T Gated Diode Pixel using Various Readout and Processing Schemes 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'3T_QEM_PMOS_NoiseCompare_v2'!$A$1</c:f>
              <c:strCache>
                <c:ptCount val="1"/>
                <c:pt idx="0">
                  <c:v>Standard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'3T_QEM_PMOS_NoiseCompare_v2'!$U$2:$U$16</c:f>
              <c:numCache>
                <c:formatCode>General</c:formatCode>
                <c:ptCount val="15"/>
                <c:pt idx="0">
                  <c:v>-7.5</c:v>
                </c:pt>
                <c:pt idx="1">
                  <c:v>-6.5</c:v>
                </c:pt>
                <c:pt idx="2">
                  <c:v>-5.5</c:v>
                </c:pt>
                <c:pt idx="3">
                  <c:v>-4.5</c:v>
                </c:pt>
                <c:pt idx="4">
                  <c:v>-3.5</c:v>
                </c:pt>
                <c:pt idx="5">
                  <c:v>-2.5</c:v>
                </c:pt>
                <c:pt idx="6">
                  <c:v>-1.5</c:v>
                </c:pt>
                <c:pt idx="7">
                  <c:v>-0.5</c:v>
                </c:pt>
                <c:pt idx="8">
                  <c:v>0.5</c:v>
                </c:pt>
                <c:pt idx="9">
                  <c:v>1.5</c:v>
                </c:pt>
                <c:pt idx="10">
                  <c:v>2.5</c:v>
                </c:pt>
                <c:pt idx="11">
                  <c:v>3.5</c:v>
                </c:pt>
                <c:pt idx="12">
                  <c:v>4.5</c:v>
                </c:pt>
                <c:pt idx="13">
                  <c:v>5.5</c:v>
                </c:pt>
                <c:pt idx="14">
                  <c:v>6.5</c:v>
                </c:pt>
              </c:numCache>
            </c:numRef>
          </c:xVal>
          <c:yVal>
            <c:numRef>
              <c:f>'3T_QEM_PMOS_NoiseCompare_v2'!$V$2:$V$16</c:f>
              <c:numCache>
                <c:formatCode>General</c:formatCode>
                <c:ptCount val="15"/>
                <c:pt idx="0">
                  <c:v>6</c:v>
                </c:pt>
                <c:pt idx="1">
                  <c:v>34</c:v>
                </c:pt>
                <c:pt idx="2">
                  <c:v>81</c:v>
                </c:pt>
                <c:pt idx="3">
                  <c:v>207</c:v>
                </c:pt>
                <c:pt idx="4">
                  <c:v>355</c:v>
                </c:pt>
                <c:pt idx="5">
                  <c:v>484</c:v>
                </c:pt>
                <c:pt idx="6">
                  <c:v>580</c:v>
                </c:pt>
                <c:pt idx="7">
                  <c:v>562</c:v>
                </c:pt>
                <c:pt idx="8">
                  <c:v>527</c:v>
                </c:pt>
                <c:pt idx="9">
                  <c:v>392</c:v>
                </c:pt>
                <c:pt idx="10">
                  <c:v>216</c:v>
                </c:pt>
                <c:pt idx="11">
                  <c:v>99</c:v>
                </c:pt>
                <c:pt idx="12">
                  <c:v>45</c:v>
                </c:pt>
                <c:pt idx="13">
                  <c:v>9</c:v>
                </c:pt>
                <c:pt idx="14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E83-4874-853F-12D32219227A}"/>
            </c:ext>
          </c:extLst>
        </c:ser>
        <c:ser>
          <c:idx val="1"/>
          <c:order val="1"/>
          <c:tx>
            <c:strRef>
              <c:f>'3T_QEM_PMOS_NoiseCompare_v2'!$F$1</c:f>
              <c:strCache>
                <c:ptCount val="1"/>
                <c:pt idx="0">
                  <c:v>CDS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'3T_QEM_PMOS_NoiseCompare_v2'!$W$2:$W$16</c:f>
              <c:numCache>
                <c:formatCode>General</c:formatCode>
                <c:ptCount val="15"/>
                <c:pt idx="0">
                  <c:v>-7.5</c:v>
                </c:pt>
                <c:pt idx="1">
                  <c:v>-6.5</c:v>
                </c:pt>
                <c:pt idx="2">
                  <c:v>-5.5</c:v>
                </c:pt>
                <c:pt idx="3">
                  <c:v>-4.5</c:v>
                </c:pt>
                <c:pt idx="4">
                  <c:v>-3.5</c:v>
                </c:pt>
                <c:pt idx="5">
                  <c:v>-2.5</c:v>
                </c:pt>
                <c:pt idx="6">
                  <c:v>-1.5</c:v>
                </c:pt>
                <c:pt idx="7">
                  <c:v>-0.5</c:v>
                </c:pt>
                <c:pt idx="8">
                  <c:v>0.5</c:v>
                </c:pt>
                <c:pt idx="9">
                  <c:v>1.5</c:v>
                </c:pt>
                <c:pt idx="10">
                  <c:v>2.5</c:v>
                </c:pt>
                <c:pt idx="11">
                  <c:v>3.5</c:v>
                </c:pt>
                <c:pt idx="12">
                  <c:v>4.5</c:v>
                </c:pt>
                <c:pt idx="13">
                  <c:v>5.5</c:v>
                </c:pt>
                <c:pt idx="14">
                  <c:v>6.5</c:v>
                </c:pt>
              </c:numCache>
            </c:numRef>
          </c:xVal>
          <c:yVal>
            <c:numRef>
              <c:f>'3T_QEM_PMOS_NoiseCompare_v2'!$X$2:$X$16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10</c:v>
                </c:pt>
                <c:pt idx="3">
                  <c:v>52</c:v>
                </c:pt>
                <c:pt idx="4">
                  <c:v>168</c:v>
                </c:pt>
                <c:pt idx="5">
                  <c:v>436</c:v>
                </c:pt>
                <c:pt idx="6">
                  <c:v>639</c:v>
                </c:pt>
                <c:pt idx="7">
                  <c:v>679</c:v>
                </c:pt>
                <c:pt idx="8">
                  <c:v>426</c:v>
                </c:pt>
                <c:pt idx="9">
                  <c:v>166</c:v>
                </c:pt>
                <c:pt idx="10">
                  <c:v>53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E83-4874-853F-12D32219227A}"/>
            </c:ext>
          </c:extLst>
        </c:ser>
        <c:ser>
          <c:idx val="2"/>
          <c:order val="2"/>
          <c:tx>
            <c:strRef>
              <c:f>'3T_QEM_PMOS_NoiseCompare_v2'!$K$1</c:f>
              <c:strCache>
                <c:ptCount val="1"/>
                <c:pt idx="0">
                  <c:v>CDSCMA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'3T_QEM_PMOS_NoiseCompare_v2'!$Y$2:$Y$16</c:f>
              <c:numCache>
                <c:formatCode>General</c:formatCode>
                <c:ptCount val="15"/>
                <c:pt idx="0">
                  <c:v>-7.5</c:v>
                </c:pt>
                <c:pt idx="1">
                  <c:v>-6.5</c:v>
                </c:pt>
                <c:pt idx="2">
                  <c:v>-5.5</c:v>
                </c:pt>
                <c:pt idx="3">
                  <c:v>-4.5</c:v>
                </c:pt>
                <c:pt idx="4">
                  <c:v>-3.5</c:v>
                </c:pt>
                <c:pt idx="5">
                  <c:v>-2.5</c:v>
                </c:pt>
                <c:pt idx="6">
                  <c:v>-1.5</c:v>
                </c:pt>
                <c:pt idx="7">
                  <c:v>-0.5</c:v>
                </c:pt>
                <c:pt idx="8">
                  <c:v>0.5</c:v>
                </c:pt>
                <c:pt idx="9">
                  <c:v>1.5</c:v>
                </c:pt>
                <c:pt idx="10">
                  <c:v>2.5</c:v>
                </c:pt>
                <c:pt idx="11">
                  <c:v>3.5</c:v>
                </c:pt>
                <c:pt idx="12">
                  <c:v>4.5</c:v>
                </c:pt>
                <c:pt idx="13">
                  <c:v>5.5</c:v>
                </c:pt>
                <c:pt idx="14">
                  <c:v>6.5</c:v>
                </c:pt>
              </c:numCache>
            </c:numRef>
          </c:xVal>
          <c:yVal>
            <c:numRef>
              <c:f>'3T_QEM_PMOS_NoiseCompare_v2'!$Z$2:$Z$16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13</c:v>
                </c:pt>
                <c:pt idx="4">
                  <c:v>69</c:v>
                </c:pt>
                <c:pt idx="5">
                  <c:v>241</c:v>
                </c:pt>
                <c:pt idx="6">
                  <c:v>520</c:v>
                </c:pt>
                <c:pt idx="7">
                  <c:v>710</c:v>
                </c:pt>
                <c:pt idx="8">
                  <c:v>513</c:v>
                </c:pt>
                <c:pt idx="9">
                  <c:v>265</c:v>
                </c:pt>
                <c:pt idx="10">
                  <c:v>66</c:v>
                </c:pt>
                <c:pt idx="11">
                  <c:v>19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E83-4874-853F-12D32219227A}"/>
            </c:ext>
          </c:extLst>
        </c:ser>
        <c:ser>
          <c:idx val="3"/>
          <c:order val="3"/>
          <c:tx>
            <c:strRef>
              <c:f>'3T_QEM_PMOS_NoiseCompare_v2'!$P$1:$Q$1</c:f>
              <c:strCache>
                <c:ptCount val="1"/>
                <c:pt idx="0">
                  <c:v>CDSCMA_AV2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'3T_QEM_PMOS_NoiseCompare_v2'!$AA$2:$AA$16</c:f>
              <c:numCache>
                <c:formatCode>General</c:formatCode>
                <c:ptCount val="15"/>
                <c:pt idx="0">
                  <c:v>-7.5</c:v>
                </c:pt>
                <c:pt idx="1">
                  <c:v>-6.5</c:v>
                </c:pt>
                <c:pt idx="2">
                  <c:v>-5.5</c:v>
                </c:pt>
                <c:pt idx="3">
                  <c:v>-4.5</c:v>
                </c:pt>
                <c:pt idx="4">
                  <c:v>-3.5</c:v>
                </c:pt>
                <c:pt idx="5">
                  <c:v>-2.5</c:v>
                </c:pt>
                <c:pt idx="6">
                  <c:v>-1.5</c:v>
                </c:pt>
                <c:pt idx="7">
                  <c:v>-0.5</c:v>
                </c:pt>
                <c:pt idx="8">
                  <c:v>0.5</c:v>
                </c:pt>
                <c:pt idx="9">
                  <c:v>1.5</c:v>
                </c:pt>
                <c:pt idx="10">
                  <c:v>2.5</c:v>
                </c:pt>
                <c:pt idx="11">
                  <c:v>3.5</c:v>
                </c:pt>
                <c:pt idx="12">
                  <c:v>4.5</c:v>
                </c:pt>
                <c:pt idx="13">
                  <c:v>5.5</c:v>
                </c:pt>
                <c:pt idx="14">
                  <c:v>6.5</c:v>
                </c:pt>
              </c:numCache>
            </c:numRef>
          </c:xVal>
          <c:yVal>
            <c:numRef>
              <c:f>'3T_QEM_PMOS_NoiseCompare_v2'!$AB$2:$AB$16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8</c:v>
                </c:pt>
                <c:pt idx="4">
                  <c:v>53</c:v>
                </c:pt>
                <c:pt idx="5">
                  <c:v>253</c:v>
                </c:pt>
                <c:pt idx="6">
                  <c:v>629</c:v>
                </c:pt>
                <c:pt idx="7">
                  <c:v>819</c:v>
                </c:pt>
                <c:pt idx="8">
                  <c:v>497</c:v>
                </c:pt>
                <c:pt idx="9">
                  <c:v>131</c:v>
                </c:pt>
                <c:pt idx="10">
                  <c:v>21</c:v>
                </c:pt>
                <c:pt idx="11">
                  <c:v>3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E83-4874-853F-12D3221922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3309504"/>
        <c:axId val="243310336"/>
      </c:scatterChart>
      <c:valAx>
        <c:axId val="243309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310336"/>
        <c:crosses val="autoZero"/>
        <c:crossBetween val="midCat"/>
      </c:valAx>
      <c:valAx>
        <c:axId val="243310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33095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E9A4A-3203-D544-A0F2-9B4A7A1B021E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3BA1D-A00F-DB41-84DA-BE26C485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08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48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21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005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2787FE-8CBB-6248-9619-3941DE55C1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9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  <p:sldLayoutId id="214748366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7AF2DF-B182-3D42-AFB4-BDFF5FB9E9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5943" y="5802308"/>
            <a:ext cx="21080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nima.2011.01.087" TargetMode="External"/><Relationship Id="rId3" Type="http://schemas.openxmlformats.org/officeDocument/2006/relationships/hyperlink" Target="https://doi.org/10.1109/LED.2015.2496359" TargetMode="External"/><Relationship Id="rId7" Type="http://schemas.openxmlformats.org/officeDocument/2006/relationships/hyperlink" Target="https://doi.org/10.1117/12.512278" TargetMode="External"/><Relationship Id="rId2" Type="http://schemas.openxmlformats.org/officeDocument/2006/relationships/hyperlink" Target="https://doi.org/10.1109/JSSC.2016.257964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17/12.426989" TargetMode="External"/><Relationship Id="rId5" Type="http://schemas.openxmlformats.org/officeDocument/2006/relationships/hyperlink" Target="http://hdl.handle.net/10589/123470" TargetMode="External"/><Relationship Id="rId4" Type="http://schemas.openxmlformats.org/officeDocument/2006/relationships/hyperlink" Target="https://doi.org/10.1109/TCSI.2019.2951663" TargetMode="External"/><Relationship Id="rId9" Type="http://schemas.openxmlformats.org/officeDocument/2006/relationships/hyperlink" Target="https://www.imagesensors.org/Past%20Workshops/2011%20Workshop/2011%20Papers/R47_Guerrini_RadiationHardTEM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043"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145990" y="1718280"/>
            <a:ext cx="8535220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6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Low Noise Pixels and Readout Architectures for Scientific Applications in a 180nm CMOS Image Sensor Process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145989" y="4469054"/>
            <a:ext cx="68869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28/06/2022</a:t>
            </a: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Iain Sedgwick, Seddik Benhammadi,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Nicola Guerrini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Ben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Marsh</a:t>
            </a: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UKRI-STFC Rutherford Appleton Laboratory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95FD11-A849-4853-96F4-D2B449F15433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Overview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55731B9-D8BE-4C50-AE59-1D4E376D34E2}"/>
                  </a:ext>
                </a:extLst>
              </p:cNvPr>
              <p:cNvSpPr/>
              <p:nvPr/>
            </p:nvSpPr>
            <p:spPr>
              <a:xfrm>
                <a:off x="403340" y="1251473"/>
                <a:ext cx="4746828" cy="40370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>
                  <a:spcAft>
                    <a:spcPts val="1000"/>
                  </a:spcAft>
                </a:pPr>
                <a:r>
                  <a:rPr lang="en-GB" sz="2800" b="1" spc="-100" dirty="0">
                    <a:solidFill>
                      <a:srgbClr val="1E5DF8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Sigma-Delta ADC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6262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Second Order Feed Forward Incremental Sigma Delta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6262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Reduced area, easier to achieve stability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6262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Second order reduces OSR, easier to get high speed for a given resolution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rgbClr val="62626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𝐸𝑁𝑂𝐵</m:t>
                    </m:r>
                    <m:r>
                      <a:rPr lang="en-GB" sz="2000" b="0" i="1" smtClean="0">
                        <a:solidFill>
                          <a:srgbClr val="62626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~ 2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62626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62626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𝑙𝑜𝑔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62626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solidFill>
                              <a:srgbClr val="62626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solidFill>
                              <a:srgbClr val="62626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</m:d>
                    <m:r>
                      <a:rPr lang="en-GB" sz="2000" b="0" i="1" smtClean="0">
                        <a:solidFill>
                          <a:srgbClr val="62626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−1</m:t>
                    </m:r>
                  </m:oMath>
                </a14:m>
                <a:endParaRPr lang="en-GB" sz="2000" dirty="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55731B9-D8BE-4C50-AE59-1D4E376D34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40" y="1251473"/>
                <a:ext cx="4746828" cy="4037003"/>
              </a:xfrm>
              <a:prstGeom prst="rect">
                <a:avLst/>
              </a:prstGeom>
              <a:blipFill>
                <a:blip r:embed="rId2"/>
                <a:stretch>
                  <a:fillRect l="-2567" t="-1508" r="-513" b="-13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6A5C94A9-6947-47F0-9045-CF0E7B384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843" y="345182"/>
            <a:ext cx="6638492" cy="31507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2FC488B-C4A3-4B67-B993-82EC0642C807}"/>
              </a:ext>
            </a:extLst>
          </p:cNvPr>
          <p:cNvSpPr/>
          <p:nvPr/>
        </p:nvSpPr>
        <p:spPr>
          <a:xfrm>
            <a:off x="5033843" y="3564959"/>
            <a:ext cx="6638492" cy="3011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Sampling </a:t>
            </a:r>
            <a:r>
              <a:rPr lang="en-GB" sz="2800" b="1" spc="-100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 M </a:t>
            </a: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Speed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bit resolution implies M&gt;=91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100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 clock of 100MHz for 1MSPS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Supplied by on-chip PLL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bit depth 17, variable just by changing number of cycles (with speed penalty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800" b="1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5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997E0E-1A1C-4777-9554-DBF2CDE72DA2}"/>
              </a:ext>
            </a:extLst>
          </p:cNvPr>
          <p:cNvSpPr txBox="1"/>
          <p:nvPr/>
        </p:nvSpPr>
        <p:spPr>
          <a:xfrm>
            <a:off x="1266345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57E939-EB89-4A84-97BB-73D8C8701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855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 and Test Set-up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BDDF24-198A-4F3E-9A0B-0970A9217F94}"/>
              </a:ext>
            </a:extLst>
          </p:cNvPr>
          <p:cNvSpPr/>
          <p:nvPr/>
        </p:nvSpPr>
        <p:spPr>
          <a:xfrm>
            <a:off x="403340" y="1251473"/>
            <a:ext cx="7590286" cy="249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set-up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 Testing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Analogue Chain Testing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Testing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4T Pixels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3T Pixels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AC3F787-BA01-4DA0-99D5-077A8C3D71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247"/>
          <a:stretch/>
        </p:blipFill>
        <p:spPr>
          <a:xfrm>
            <a:off x="702703" y="3978042"/>
            <a:ext cx="11085854" cy="2758058"/>
          </a:xfrm>
          <a:prstGeom prst="rect">
            <a:avLst/>
          </a:prstGeom>
        </p:spPr>
      </p:pic>
      <p:pic>
        <p:nvPicPr>
          <p:cNvPr id="7" name="Picture 6" descr="A close-up of a computer&#10;&#10;Description automatically generated with low confidence">
            <a:extLst>
              <a:ext uri="{FF2B5EF4-FFF2-40B4-BE49-F238E27FC236}">
                <a16:creationId xmlns:a16="http://schemas.microsoft.com/office/drawing/2014/main" id="{EB1DFAD3-AA8C-4937-819A-12108B535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803" y="1233658"/>
            <a:ext cx="6539356" cy="3178854"/>
          </a:xfrm>
          <a:prstGeom prst="rect">
            <a:avLst/>
          </a:prstGeom>
        </p:spPr>
      </p:pic>
      <p:pic>
        <p:nvPicPr>
          <p:cNvPr id="5" name="Picture 4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5A552ACD-4FA2-447A-8898-A591FE2C0E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0786" b="15758"/>
          <a:stretch/>
        </p:blipFill>
        <p:spPr>
          <a:xfrm>
            <a:off x="8265434" y="100624"/>
            <a:ext cx="3834414" cy="176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04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 Testing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621657-8269-4938-8AD8-0A17C4877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4418" y="1114623"/>
            <a:ext cx="5810250" cy="464820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35F94F3-745D-4B41-B9EB-9ADBD2534F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388332"/>
              </p:ext>
            </p:extLst>
          </p:nvPr>
        </p:nvGraphicFramePr>
        <p:xfrm>
          <a:off x="456973" y="1702674"/>
          <a:ext cx="5263812" cy="2987306"/>
        </p:xfrm>
        <a:graphic>
          <a:graphicData uri="http://schemas.openxmlformats.org/drawingml/2006/table">
            <a:tbl>
              <a:tblPr/>
              <a:tblGrid>
                <a:gridCol w="1754604">
                  <a:extLst>
                    <a:ext uri="{9D8B030D-6E8A-4147-A177-3AD203B41FA5}">
                      <a16:colId xmlns:a16="http://schemas.microsoft.com/office/drawing/2014/main" val="860858250"/>
                    </a:ext>
                  </a:extLst>
                </a:gridCol>
                <a:gridCol w="1754604">
                  <a:extLst>
                    <a:ext uri="{9D8B030D-6E8A-4147-A177-3AD203B41FA5}">
                      <a16:colId xmlns:a16="http://schemas.microsoft.com/office/drawing/2014/main" val="2232870935"/>
                    </a:ext>
                  </a:extLst>
                </a:gridCol>
                <a:gridCol w="1754604">
                  <a:extLst>
                    <a:ext uri="{9D8B030D-6E8A-4147-A177-3AD203B41FA5}">
                      <a16:colId xmlns:a16="http://schemas.microsoft.com/office/drawing/2014/main" val="3528951581"/>
                    </a:ext>
                  </a:extLst>
                </a:gridCol>
              </a:tblGrid>
              <a:tr h="426758">
                <a:tc>
                  <a:txBody>
                    <a:bodyPr/>
                    <a:lstStyle/>
                    <a:p>
                      <a:r>
                        <a:rPr lang="en-GB" sz="2000" b="1" dirty="0">
                          <a:effectLst/>
                        </a:rPr>
                        <a:t>Quantity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effectLst/>
                        </a:rPr>
                        <a:t>Unit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effectLst/>
                        </a:rPr>
                        <a:t>Value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13516"/>
                  </a:ext>
                </a:extLst>
              </a:tr>
              <a:tr h="426758">
                <a:tc>
                  <a:txBody>
                    <a:bodyPr/>
                    <a:lstStyle/>
                    <a:p>
                      <a:r>
                        <a:rPr lang="en-GB" dirty="0" smtClean="0">
                          <a:effectLst/>
                        </a:rPr>
                        <a:t>Gain</a:t>
                      </a:r>
                      <a:endParaRPr lang="en-GB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ADU/V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effectLst/>
                        </a:rPr>
                        <a:t>2470</a:t>
                      </a:r>
                      <a:r>
                        <a:rPr lang="en-GB" baseline="0" dirty="0" smtClean="0">
                          <a:effectLst/>
                        </a:rPr>
                        <a:t> ± 20</a:t>
                      </a:r>
                      <a:endParaRPr lang="en-GB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157291"/>
                  </a:ext>
                </a:extLst>
              </a:tr>
              <a:tr h="426758"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Max DNL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ADU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1.24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7727881"/>
                  </a:ext>
                </a:extLst>
              </a:tr>
              <a:tr h="426758"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Min DNL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ADU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-0.82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4434155"/>
                  </a:ext>
                </a:extLst>
              </a:tr>
              <a:tr h="426758"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Max INL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ADU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2.26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5321466"/>
                  </a:ext>
                </a:extLst>
              </a:tr>
              <a:tr h="426758"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Min INL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ADU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-7.53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817314"/>
                  </a:ext>
                </a:extLst>
              </a:tr>
              <a:tr h="426758"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Average Noise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effectLst/>
                        </a:rPr>
                        <a:t>uV</a:t>
                      </a:r>
                      <a:r>
                        <a:rPr lang="en-GB" dirty="0" smtClean="0">
                          <a:effectLst/>
                        </a:rPr>
                        <a:t> </a:t>
                      </a:r>
                      <a:r>
                        <a:rPr lang="en-GB" dirty="0" err="1" smtClean="0">
                          <a:effectLst/>
                        </a:rPr>
                        <a:t>rms</a:t>
                      </a:r>
                      <a:endParaRPr lang="en-GB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effectLst/>
                        </a:rPr>
                        <a:t>323</a:t>
                      </a:r>
                      <a:endParaRPr lang="en-GB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127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38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C33B14-B352-4C6C-BB09-600588F37438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 Testing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318317"/>
              </p:ext>
            </p:extLst>
          </p:nvPr>
        </p:nvGraphicFramePr>
        <p:xfrm>
          <a:off x="403339" y="1114624"/>
          <a:ext cx="5692661" cy="4383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624262"/>
              </p:ext>
            </p:extLst>
          </p:nvPr>
        </p:nvGraphicFramePr>
        <p:xfrm>
          <a:off x="6320652" y="1114623"/>
          <a:ext cx="5468008" cy="4196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1194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332016"/>
              </p:ext>
            </p:extLst>
          </p:nvPr>
        </p:nvGraphicFramePr>
        <p:xfrm>
          <a:off x="570681" y="1199996"/>
          <a:ext cx="5166950" cy="4458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CE4D3D7-EA52-415C-8469-8B80C3949DEE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 Testing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48640"/>
              </p:ext>
            </p:extLst>
          </p:nvPr>
        </p:nvGraphicFramePr>
        <p:xfrm>
          <a:off x="5965371" y="1364342"/>
          <a:ext cx="5863772" cy="4293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5D88AFE0-0100-43EF-AA97-39C4A7D82473}"/>
              </a:ext>
            </a:extLst>
          </p:cNvPr>
          <p:cNvSpPr/>
          <p:nvPr/>
        </p:nvSpPr>
        <p:spPr>
          <a:xfrm>
            <a:off x="7414437" y="3806456"/>
            <a:ext cx="166577" cy="21265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5A437E9-0650-4CBC-9BEC-850587EF6357}"/>
              </a:ext>
            </a:extLst>
          </p:cNvPr>
          <p:cNvSpPr/>
          <p:nvPr/>
        </p:nvSpPr>
        <p:spPr>
          <a:xfrm>
            <a:off x="7020120" y="3912781"/>
            <a:ext cx="166577" cy="21265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A026462-5221-48C7-B2AA-4FE94374EDEE}"/>
              </a:ext>
            </a:extLst>
          </p:cNvPr>
          <p:cNvSpPr/>
          <p:nvPr/>
        </p:nvSpPr>
        <p:spPr>
          <a:xfrm>
            <a:off x="8289851" y="3593805"/>
            <a:ext cx="166577" cy="21265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E79CD6-90CE-493C-90A5-8BF3F85509E6}"/>
              </a:ext>
            </a:extLst>
          </p:cNvPr>
          <p:cNvCxnSpPr>
            <a:cxnSpLocks/>
          </p:cNvCxnSpPr>
          <p:nvPr/>
        </p:nvCxnSpPr>
        <p:spPr>
          <a:xfrm flipH="1" flipV="1">
            <a:off x="7189381" y="4646428"/>
            <a:ext cx="225056" cy="10115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781BEBE-2B1A-4D5A-AA9E-DC72C64DDF93}"/>
              </a:ext>
            </a:extLst>
          </p:cNvPr>
          <p:cNvSpPr txBox="1"/>
          <p:nvPr/>
        </p:nvSpPr>
        <p:spPr>
          <a:xfrm>
            <a:off x="7331613" y="5560828"/>
            <a:ext cx="2687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Operating point for following tests</a:t>
            </a:r>
          </a:p>
        </p:txBody>
      </p:sp>
    </p:spTree>
    <p:extLst>
      <p:ext uri="{BB962C8B-B14F-4D97-AF65-F5344CB8AC3E}">
        <p14:creationId xmlns:p14="http://schemas.microsoft.com/office/powerpoint/2010/main" val="356634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Analogue Chain Testing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BDDF24-198A-4F3E-9A0B-0970A9217F94}"/>
              </a:ext>
            </a:extLst>
          </p:cNvPr>
          <p:cNvSpPr/>
          <p:nvPr/>
        </p:nvSpPr>
        <p:spPr>
          <a:xfrm>
            <a:off x="403340" y="1251473"/>
            <a:ext cx="7590286" cy="2805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Analogue Chain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gains. Nominally: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G1 – 1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 – 8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G3 – 16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G4 – 32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G5 - 128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067F64-7171-4FAF-B864-56B2543B5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6429" y="1126486"/>
            <a:ext cx="3219666" cy="2639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AE4C78-051F-4DE5-BD5B-5CB37B232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518" y="1064081"/>
            <a:ext cx="3219666" cy="27367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BDE666-4BEE-4051-844D-E4AFD951CE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4310" y="3949257"/>
            <a:ext cx="3345594" cy="26438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C470DE-FA40-474C-A344-F9FDE8B104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5982" y="3949257"/>
            <a:ext cx="3219666" cy="26381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79212B-29D6-4EED-9C8E-6AD32213CA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3976" y="3929603"/>
            <a:ext cx="3413945" cy="27392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6A9E66F-229B-4121-87F6-5786405F7D5F}"/>
              </a:ext>
            </a:extLst>
          </p:cNvPr>
          <p:cNvSpPr txBox="1"/>
          <p:nvPr/>
        </p:nvSpPr>
        <p:spPr>
          <a:xfrm>
            <a:off x="6981974" y="123681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G1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1EF581-2F42-4FE5-ADD8-E63AD1116087}"/>
              </a:ext>
            </a:extLst>
          </p:cNvPr>
          <p:cNvSpPr txBox="1"/>
          <p:nvPr/>
        </p:nvSpPr>
        <p:spPr>
          <a:xfrm>
            <a:off x="10858244" y="1236817"/>
            <a:ext cx="535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G2</a:t>
            </a:r>
            <a:endParaRPr lang="en-GB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8D1A0A-DD9A-44A7-BD39-812678FD64F3}"/>
              </a:ext>
            </a:extLst>
          </p:cNvPr>
          <p:cNvSpPr txBox="1"/>
          <p:nvPr/>
        </p:nvSpPr>
        <p:spPr>
          <a:xfrm>
            <a:off x="5118898" y="4057369"/>
            <a:ext cx="535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G3</a:t>
            </a:r>
            <a:endParaRPr lang="en-GB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2F48E7-BE3B-4F36-B8C3-AC379A6BE658}"/>
              </a:ext>
            </a:extLst>
          </p:cNvPr>
          <p:cNvSpPr txBox="1"/>
          <p:nvPr/>
        </p:nvSpPr>
        <p:spPr>
          <a:xfrm>
            <a:off x="8138284" y="4057369"/>
            <a:ext cx="535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G4</a:t>
            </a:r>
            <a:endParaRPr lang="en-GB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572DA6-8655-4E6A-B8B0-2943FCBFF017}"/>
              </a:ext>
            </a:extLst>
          </p:cNvPr>
          <p:cNvSpPr txBox="1"/>
          <p:nvPr/>
        </p:nvSpPr>
        <p:spPr>
          <a:xfrm>
            <a:off x="11485449" y="4057369"/>
            <a:ext cx="535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G5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5801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8F9C8B-AE72-4A68-ABD3-6EA9CB6A83AE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Analogue Chain Testing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010288"/>
              </p:ext>
            </p:extLst>
          </p:nvPr>
        </p:nvGraphicFramePr>
        <p:xfrm>
          <a:off x="403340" y="1364533"/>
          <a:ext cx="5968431" cy="4128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15059"/>
              </p:ext>
            </p:extLst>
          </p:nvPr>
        </p:nvGraphicFramePr>
        <p:xfrm>
          <a:off x="6371771" y="1467292"/>
          <a:ext cx="5547327" cy="402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EEDEFAB7-6127-427E-B6A6-42388C89A408}"/>
              </a:ext>
            </a:extLst>
          </p:cNvPr>
          <p:cNvSpPr/>
          <p:nvPr/>
        </p:nvSpPr>
        <p:spPr>
          <a:xfrm>
            <a:off x="4664241" y="1997241"/>
            <a:ext cx="275771" cy="3007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DA78833-866C-4773-9B40-E4C5DC4F4379}"/>
              </a:ext>
            </a:extLst>
          </p:cNvPr>
          <p:cNvSpPr/>
          <p:nvPr/>
        </p:nvSpPr>
        <p:spPr>
          <a:xfrm>
            <a:off x="10158662" y="3188368"/>
            <a:ext cx="275771" cy="2125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4033ECC-2994-419B-A3B4-23CD50016044}"/>
              </a:ext>
            </a:extLst>
          </p:cNvPr>
          <p:cNvSpPr/>
          <p:nvPr/>
        </p:nvSpPr>
        <p:spPr>
          <a:xfrm>
            <a:off x="10137653" y="3647315"/>
            <a:ext cx="275771" cy="2125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38B8E3-AD25-43E2-8F2D-A889E6A11A94}"/>
              </a:ext>
            </a:extLst>
          </p:cNvPr>
          <p:cNvSpPr txBox="1"/>
          <p:nvPr/>
        </p:nvSpPr>
        <p:spPr>
          <a:xfrm>
            <a:off x="7220607" y="6201478"/>
            <a:ext cx="4899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Reduced Nominal Gain x128 due to systemic error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66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Testing – 4T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668E03-B9C0-415A-829F-64FA68AB5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399" y="345182"/>
            <a:ext cx="6390687" cy="22752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7F08B5-D481-42E7-A4C9-76764BD206AE}"/>
              </a:ext>
            </a:extLst>
          </p:cNvPr>
          <p:cNvSpPr txBox="1"/>
          <p:nvPr/>
        </p:nvSpPr>
        <p:spPr>
          <a:xfrm>
            <a:off x="6414422" y="2572585"/>
            <a:ext cx="453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Photon Transfer Curve – 4T HCG Pixel using G5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771512"/>
              </p:ext>
            </p:extLst>
          </p:nvPr>
        </p:nvGraphicFramePr>
        <p:xfrm>
          <a:off x="2750835" y="3048001"/>
          <a:ext cx="9337086" cy="3637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A135C781-3DDA-4E98-8265-CFB9E766A70E}"/>
              </a:ext>
            </a:extLst>
          </p:cNvPr>
          <p:cNvSpPr/>
          <p:nvPr/>
        </p:nvSpPr>
        <p:spPr>
          <a:xfrm>
            <a:off x="403340" y="1251473"/>
            <a:ext cx="4872224" cy="2190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4T Pixels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types – different conversion gains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Tested for all gains of the PGA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noise level &lt; 2e-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53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C8ABF06-7F1E-4E1D-ADE6-50E2C865FE47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Testing – 4T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773D829-72FF-4ED6-807A-713B2D02FB3E}"/>
              </a:ext>
            </a:extLst>
          </p:cNvPr>
          <p:cNvSpPr/>
          <p:nvPr/>
        </p:nvSpPr>
        <p:spPr>
          <a:xfrm>
            <a:off x="403340" y="1251473"/>
            <a:ext cx="3859018" cy="311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Averaging Stage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Sampling the pixel twice and averaging allows the noise to be reduced to almost 1.5e-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 is slightly reduced when averaging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9EA7578-F409-4F22-A26E-50537BC04D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497545"/>
              </p:ext>
            </p:extLst>
          </p:nvPr>
        </p:nvGraphicFramePr>
        <p:xfrm>
          <a:off x="4262358" y="2254101"/>
          <a:ext cx="7825563" cy="3580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1E1553F-907E-413B-BB82-116AFC91AD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917" y="213052"/>
            <a:ext cx="4702692" cy="16717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8C0DB2-511E-4236-98A4-1D5FA34537D2}"/>
              </a:ext>
            </a:extLst>
          </p:cNvPr>
          <p:cNvSpPr txBox="1"/>
          <p:nvPr/>
        </p:nvSpPr>
        <p:spPr>
          <a:xfrm>
            <a:off x="5541203" y="1918493"/>
            <a:ext cx="5538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Photon Transfer Curve – 4T HCG Pixel using G5 and CMS2</a:t>
            </a:r>
          </a:p>
        </p:txBody>
      </p:sp>
    </p:spTree>
    <p:extLst>
      <p:ext uri="{BB962C8B-B14F-4D97-AF65-F5344CB8AC3E}">
        <p14:creationId xmlns:p14="http://schemas.microsoft.com/office/powerpoint/2010/main" val="25985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text, electronics, indoor, circuit&#10;&#10;Description automatically generated">
            <a:extLst>
              <a:ext uri="{FF2B5EF4-FFF2-40B4-BE49-F238E27FC236}">
                <a16:creationId xmlns:a16="http://schemas.microsoft.com/office/drawing/2014/main" id="{9E252C22-B6CB-4B98-846E-4416EA1CE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083" y="1"/>
            <a:ext cx="3839719" cy="68451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03340" y="1251473"/>
            <a:ext cx="5985585" cy="311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overview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results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High Gain Pixels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Programmable </a:t>
            </a:r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 </a:t>
            </a:r>
            <a:r>
              <a:rPr lang="en-GB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Amplifier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lower gain pixels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8A794EA-74AB-4D60-9B4B-FD5B201C5E31}"/>
              </a:ext>
            </a:extLst>
          </p:cNvPr>
          <p:cNvSpPr/>
          <p:nvPr/>
        </p:nvSpPr>
        <p:spPr>
          <a:xfrm>
            <a:off x="9681167" y="870155"/>
            <a:ext cx="1217891" cy="2245422"/>
          </a:xfrm>
          <a:prstGeom prst="roundRect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8E4D5F5-06D9-4978-BDF2-08B90092BA24}"/>
              </a:ext>
            </a:extLst>
          </p:cNvPr>
          <p:cNvSpPr/>
          <p:nvPr/>
        </p:nvSpPr>
        <p:spPr>
          <a:xfrm>
            <a:off x="9681166" y="3115577"/>
            <a:ext cx="1217892" cy="707886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341A5FA-B39E-48F2-82B3-7840496C3113}"/>
              </a:ext>
            </a:extLst>
          </p:cNvPr>
          <p:cNvSpPr/>
          <p:nvPr/>
        </p:nvSpPr>
        <p:spPr>
          <a:xfrm>
            <a:off x="9707098" y="3823463"/>
            <a:ext cx="1191959" cy="2164381"/>
          </a:xfrm>
          <a:prstGeom prst="roundRect">
            <a:avLst/>
          </a:prstGeom>
          <a:noFill/>
          <a:ln w="412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1FE286C-0982-4D6C-8EF9-C3B72F14A142}"/>
              </a:ext>
            </a:extLst>
          </p:cNvPr>
          <p:cNvSpPr/>
          <p:nvPr/>
        </p:nvSpPr>
        <p:spPr>
          <a:xfrm>
            <a:off x="10974270" y="3429000"/>
            <a:ext cx="470478" cy="2549791"/>
          </a:xfrm>
          <a:prstGeom prst="roundRect">
            <a:avLst/>
          </a:prstGeom>
          <a:noFill/>
          <a:ln w="412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FCA7B1-E63C-4661-9367-7BB03BE86B98}"/>
              </a:ext>
            </a:extLst>
          </p:cNvPr>
          <p:cNvSpPr txBox="1"/>
          <p:nvPr/>
        </p:nvSpPr>
        <p:spPr>
          <a:xfrm>
            <a:off x="6314174" y="1748083"/>
            <a:ext cx="1322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Pixel Array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66BDB1-AD31-432C-AE4E-6997D6F6B9A1}"/>
              </a:ext>
            </a:extLst>
          </p:cNvPr>
          <p:cNvSpPr txBox="1"/>
          <p:nvPr/>
        </p:nvSpPr>
        <p:spPr>
          <a:xfrm>
            <a:off x="6314174" y="3018533"/>
            <a:ext cx="1795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Analogue Readout Chain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CB36F-A3DD-4843-9E16-0DCCA188B82A}"/>
              </a:ext>
            </a:extLst>
          </p:cNvPr>
          <p:cNvSpPr txBox="1"/>
          <p:nvPr/>
        </p:nvSpPr>
        <p:spPr>
          <a:xfrm>
            <a:off x="6314174" y="4234440"/>
            <a:ext cx="1457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2">
                    <a:lumMod val="50000"/>
                  </a:schemeClr>
                </a:solidFill>
              </a:rPr>
              <a:t>Sigma-Delta ADC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167AE4-3654-4A33-9F88-2F87A32653D7}"/>
              </a:ext>
            </a:extLst>
          </p:cNvPr>
          <p:cNvSpPr txBox="1"/>
          <p:nvPr/>
        </p:nvSpPr>
        <p:spPr>
          <a:xfrm>
            <a:off x="6314174" y="5196060"/>
            <a:ext cx="2012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5Gbps </a:t>
            </a:r>
            <a:r>
              <a:rPr lang="en-GB" sz="2000" b="1" dirty="0" err="1" smtClean="0">
                <a:solidFill>
                  <a:schemeClr val="accent6">
                    <a:lumMod val="75000"/>
                  </a:schemeClr>
                </a:solidFill>
              </a:rPr>
              <a:t>Serialiser</a:t>
            </a:r>
            <a:endParaRPr lang="en-GB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(not in this talk)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73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Testing – 3T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BDDF24-198A-4F3E-9A0B-0970A9217F94}"/>
              </a:ext>
            </a:extLst>
          </p:cNvPr>
          <p:cNvSpPr/>
          <p:nvPr/>
        </p:nvSpPr>
        <p:spPr>
          <a:xfrm>
            <a:off x="403340" y="1251473"/>
            <a:ext cx="3515518" cy="4344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3T Pixels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targeting radiation hardened designs: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Gated diode [7,8], large transistors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Leads to low conversion gain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techniques from previous slides to reduce noise in spite of low conversion gain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96F91E-9534-4390-8B86-63FF41F7C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253" y="604212"/>
            <a:ext cx="4028072" cy="28196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D9649E-6C59-424E-94E3-9244B6966E5A}"/>
              </a:ext>
            </a:extLst>
          </p:cNvPr>
          <p:cNvSpPr/>
          <p:nvPr/>
        </p:nvSpPr>
        <p:spPr>
          <a:xfrm>
            <a:off x="4087181" y="3884418"/>
            <a:ext cx="8000740" cy="249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Techniques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Off-chip CDS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reset level, then signal level one frame later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Row Noise Correction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dark pixels at row edges to measure row noise, then subtract from image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C0E622-E1ED-480D-97CC-93B04C309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3551" y="512568"/>
            <a:ext cx="1752600" cy="33718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8B7594B-EFA9-48C2-BD23-7A2DE94CB223}"/>
              </a:ext>
            </a:extLst>
          </p:cNvPr>
          <p:cNvSpPr/>
          <p:nvPr/>
        </p:nvSpPr>
        <p:spPr>
          <a:xfrm>
            <a:off x="9703551" y="520518"/>
            <a:ext cx="188595" cy="33638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48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6643F5-28A6-44B3-8D1A-34EBDEC0B297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Testing – 3T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13943B-A3ED-40D4-9E4E-EEB9AD4776D2}"/>
              </a:ext>
            </a:extLst>
          </p:cNvPr>
          <p:cNvSpPr/>
          <p:nvPr/>
        </p:nvSpPr>
        <p:spPr>
          <a:xfrm>
            <a:off x="403339" y="1251473"/>
            <a:ext cx="4726799" cy="4344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Noise Improvement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 readout – 42e-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Off-chip CDS – 38.7e-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Off-chip CDS plus row noise correction – 36.2e-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sample averaging – 30.7e-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27% improvement. Also c.f. 30e- noise at room temp with similar designs – 35e-[9], 80e-[10]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C83CBD6-A320-4B60-B956-CB775096B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293367"/>
              </p:ext>
            </p:extLst>
          </p:nvPr>
        </p:nvGraphicFramePr>
        <p:xfrm>
          <a:off x="5130139" y="863929"/>
          <a:ext cx="6744025" cy="5130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93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BDDF24-198A-4F3E-9A0B-0970A9217F94}"/>
              </a:ext>
            </a:extLst>
          </p:cNvPr>
          <p:cNvSpPr/>
          <p:nvPr/>
        </p:nvSpPr>
        <p:spPr>
          <a:xfrm>
            <a:off x="403340" y="1220411"/>
            <a:ext cx="5854957" cy="4903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is to develop the circuit blocks for low noise, high speed future sensors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help to de-risk future projects</a:t>
            </a:r>
          </a:p>
          <a:p>
            <a:pPr lvl="1" fontAlgn="base"/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 Blocks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Sigma-Delta ADC: 12 bit, 322uV noise &gt;1MSPS, 15um pitch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Programmable Gain Amplifier: Gains 1-128, IR noise &lt;150uV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Averaging Stage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pixel types, including radiation hardened design</a:t>
            </a:r>
          </a:p>
          <a:p>
            <a:pPr lvl="1" fontAlgn="base"/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30970A-100A-4520-BBAE-E34B1504C3A3}"/>
              </a:ext>
            </a:extLst>
          </p:cNvPr>
          <p:cNvSpPr/>
          <p:nvPr/>
        </p:nvSpPr>
        <p:spPr>
          <a:xfrm>
            <a:off x="5933703" y="345182"/>
            <a:ext cx="5854957" cy="249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Noise Performance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1.5e- for highest gain pixel in best performing configuration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27% improvement in noise of lower conversion gain pixel</a:t>
            </a:r>
          </a:p>
          <a:p>
            <a:pPr lvl="1" fontAlgn="base"/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fontAlgn="base"/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AE3DF4-31FE-4543-A574-95BB0AEC3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172" y="4400332"/>
            <a:ext cx="2758403" cy="20974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8DAF54-4F3A-4B6C-8ECD-328C16C7E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737" y="2255770"/>
            <a:ext cx="4963723" cy="2269241"/>
          </a:xfrm>
          <a:prstGeom prst="rect">
            <a:avLst/>
          </a:prstGeom>
        </p:spPr>
      </p:pic>
      <p:pic>
        <p:nvPicPr>
          <p:cNvPr id="9" name="Picture 8" descr="A picture containing text, electronics, indoor, circuit&#10;&#10;Description automatically generated">
            <a:extLst>
              <a:ext uri="{FF2B5EF4-FFF2-40B4-BE49-F238E27FC236}">
                <a16:creationId xmlns:a16="http://schemas.microsoft.com/office/drawing/2014/main" id="{C1218624-06AD-4571-9F9A-CFB739E628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9303" y="2870846"/>
            <a:ext cx="2034503" cy="362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71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997E0E-1A1C-4777-9554-DBF2CDE72DA2}"/>
              </a:ext>
            </a:extLst>
          </p:cNvPr>
          <p:cNvSpPr txBox="1"/>
          <p:nvPr/>
        </p:nvSpPr>
        <p:spPr>
          <a:xfrm>
            <a:off x="1266345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Slides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57E939-EB89-4A84-97BB-73D8C8701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669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electronics, indoor, circuit&#10;&#10;Description automatically generated">
            <a:extLst>
              <a:ext uri="{FF2B5EF4-FFF2-40B4-BE49-F238E27FC236}">
                <a16:creationId xmlns:a16="http://schemas.microsoft.com/office/drawing/2014/main" id="{C4C96C23-1239-4C17-8989-E291DC4D4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083" y="1"/>
            <a:ext cx="3839719" cy="68451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0E1CD14-93E5-4C5F-BD80-A0E50C7BF1D8}"/>
              </a:ext>
            </a:extLst>
          </p:cNvPr>
          <p:cNvSpPr txBox="1"/>
          <p:nvPr/>
        </p:nvSpPr>
        <p:spPr>
          <a:xfrm>
            <a:off x="6594071" y="1748083"/>
            <a:ext cx="1322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tx1">
                    <a:alpha val="20000"/>
                  </a:schemeClr>
                </a:solidFill>
              </a:rPr>
              <a:t>Pixel Array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6AB8E6-5AA9-40AC-8119-9E5EE536F7DD}"/>
              </a:ext>
            </a:extLst>
          </p:cNvPr>
          <p:cNvSpPr txBox="1"/>
          <p:nvPr/>
        </p:nvSpPr>
        <p:spPr>
          <a:xfrm>
            <a:off x="6594071" y="3018533"/>
            <a:ext cx="1795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>
                    <a:alpha val="20000"/>
                  </a:srgbClr>
                </a:solidFill>
              </a:rPr>
              <a:t>Analogue Readout Chain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A6F213-5DFC-4350-96A7-EDE9B6CA25D0}"/>
              </a:ext>
            </a:extLst>
          </p:cNvPr>
          <p:cNvSpPr txBox="1"/>
          <p:nvPr/>
        </p:nvSpPr>
        <p:spPr>
          <a:xfrm>
            <a:off x="6629468" y="4234440"/>
            <a:ext cx="1457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2">
                    <a:lumMod val="50000"/>
                    <a:alpha val="20000"/>
                  </a:schemeClr>
                </a:solidFill>
              </a:rPr>
              <a:t>Sigma-Delta ADC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92822A-CC44-4670-B2D0-ECE9FD0D97F0}"/>
              </a:ext>
            </a:extLst>
          </p:cNvPr>
          <p:cNvSpPr txBox="1"/>
          <p:nvPr/>
        </p:nvSpPr>
        <p:spPr>
          <a:xfrm>
            <a:off x="6612400" y="5196060"/>
            <a:ext cx="1651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5Gbps </a:t>
            </a:r>
            <a:r>
              <a:rPr lang="en-GB" sz="2000" b="1" dirty="0" err="1">
                <a:solidFill>
                  <a:schemeClr val="accent6">
                    <a:lumMod val="75000"/>
                  </a:schemeClr>
                </a:solidFill>
              </a:rPr>
              <a:t>Serialiser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059DC8-F2F3-44DF-A562-5ECC71DE6C33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5Gbps </a:t>
            </a:r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Serialiser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FE2C9D4-4555-4C0B-86B6-B1F485975EB6}"/>
              </a:ext>
            </a:extLst>
          </p:cNvPr>
          <p:cNvSpPr/>
          <p:nvPr/>
        </p:nvSpPr>
        <p:spPr>
          <a:xfrm>
            <a:off x="10974270" y="3429000"/>
            <a:ext cx="470478" cy="2549791"/>
          </a:xfrm>
          <a:prstGeom prst="roundRect">
            <a:avLst/>
          </a:prstGeom>
          <a:noFill/>
          <a:ln w="412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952E99-5F60-470E-BA2B-5D36D0890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855" y="1247497"/>
            <a:ext cx="2171032" cy="43630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74B79EA-4B0D-408C-A721-A1366CABDB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486" y="1174430"/>
            <a:ext cx="4432279" cy="1765009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56351BA8-DA66-4949-99DE-26CC82CADC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8486" y="3089583"/>
            <a:ext cx="2120065" cy="1590049"/>
          </a:xfrm>
          <a:prstGeom prst="rect">
            <a:avLst/>
          </a:prstGeom>
        </p:spPr>
      </p:pic>
      <p:pic>
        <p:nvPicPr>
          <p:cNvPr id="16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1477222D-0B86-4B00-B976-343119F77E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4142" y="4949869"/>
            <a:ext cx="2120065" cy="1590049"/>
          </a:xfrm>
          <a:prstGeom prst="rect">
            <a:avLst/>
          </a:prstGeom>
        </p:spPr>
      </p:pic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E8B55713-8986-4043-97BA-0EA5332283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3476" y="3079627"/>
            <a:ext cx="2120065" cy="159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76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997E0E-1A1C-4777-9554-DBF2CDE72DA2}"/>
              </a:ext>
            </a:extLst>
          </p:cNvPr>
          <p:cNvSpPr txBox="1"/>
          <p:nvPr/>
        </p:nvSpPr>
        <p:spPr>
          <a:xfrm>
            <a:off x="1266345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57E939-EB89-4A84-97BB-73D8C8701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427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763529B-8891-4EFC-82EC-7E7E7D5B8799}"/>
              </a:ext>
            </a:extLst>
          </p:cNvPr>
          <p:cNvSpPr txBox="1"/>
          <p:nvPr/>
        </p:nvSpPr>
        <p:spPr>
          <a:xfrm>
            <a:off x="360218" y="357574"/>
            <a:ext cx="1147156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[1] 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Boukhayma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A. Peizerat and C.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Enz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"A Sub-0.5 Electron Read Noise VGA Image Sensor in a Standard CMOS Process", </a:t>
            </a:r>
            <a:r>
              <a:rPr lang="en-GB" sz="11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IEEE Journal of Solid-State Circuits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vol. 51, no. 9, pp. 2180-2191, 2016.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 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  <a:hlinkClick r:id="rId2"/>
              </a:rPr>
              <a:t>https://doi.org/10.1109/JSSC.2016.2579643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 </a:t>
            </a:r>
          </a:p>
          <a:p>
            <a:endParaRPr lang="en-GB" sz="11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[2] Min-</a:t>
            </a:r>
            <a:r>
              <a:rPr lang="en-GB" sz="1100" dirty="0" err="1">
                <a:solidFill>
                  <a:srgbClr val="000000"/>
                </a:solidFill>
                <a:latin typeface="Open Sans" panose="020B0606030504020204" pitchFamily="34" charset="0"/>
              </a:rPr>
              <a:t>Woong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 </a:t>
            </a:r>
            <a:r>
              <a:rPr lang="en-GB" sz="1100" dirty="0" err="1">
                <a:solidFill>
                  <a:srgbClr val="000000"/>
                </a:solidFill>
                <a:latin typeface="Open Sans" panose="020B0606030504020204" pitchFamily="34" charset="0"/>
              </a:rPr>
              <a:t>Seo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, S. </a:t>
            </a:r>
            <a:r>
              <a:rPr lang="en-GB" sz="1100" dirty="0" err="1">
                <a:solidFill>
                  <a:srgbClr val="000000"/>
                </a:solidFill>
                <a:latin typeface="Open Sans" panose="020B0606030504020204" pitchFamily="34" charset="0"/>
              </a:rPr>
              <a:t>Kawahito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, K. Kagawa and K. </a:t>
            </a:r>
            <a:r>
              <a:rPr lang="en-GB" sz="1100" dirty="0" err="1">
                <a:solidFill>
                  <a:srgbClr val="000000"/>
                </a:solidFill>
                <a:latin typeface="Open Sans" panose="020B0606030504020204" pitchFamily="34" charset="0"/>
              </a:rPr>
              <a:t>Yasutomi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, "A 0.27e-rms Read Noise 220-</a:t>
            </a:r>
            <a:r>
              <a:rPr lang="el-GR" sz="1100" dirty="0">
                <a:solidFill>
                  <a:srgbClr val="000000"/>
                </a:solidFill>
                <a:latin typeface="Open Sans" panose="020B0606030504020204" pitchFamily="34" charset="0"/>
              </a:rPr>
              <a:t>μ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V/e-Conversion Gain Reset-Gate-Less CMOS Image Sensor With 0.11-</a:t>
            </a:r>
            <a:r>
              <a:rPr lang="el-GR" sz="1100" dirty="0">
                <a:solidFill>
                  <a:srgbClr val="000000"/>
                </a:solidFill>
                <a:latin typeface="Open Sans" panose="020B0606030504020204" pitchFamily="34" charset="0"/>
              </a:rPr>
              <a:t>μ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m CIS Process", </a:t>
            </a:r>
            <a:r>
              <a:rPr lang="en-GB" sz="1100" i="1" dirty="0">
                <a:solidFill>
                  <a:srgbClr val="000000"/>
                </a:solidFill>
                <a:latin typeface="Open Sans" panose="020B0606030504020204" pitchFamily="34" charset="0"/>
              </a:rPr>
              <a:t>IEEE Electron Device Letters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, vol. 36, no. 12, pp. 1344-1347, 2015. 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  <a:hlinkClick r:id="rId3"/>
              </a:rPr>
              <a:t>https://doi.org/10.1109/LED.2015.2496359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 </a:t>
            </a:r>
          </a:p>
          <a:p>
            <a:endParaRPr lang="en-GB" sz="11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Open Sans" panose="020B0606030504020204" pitchFamily="34" charset="0"/>
              </a:rPr>
              <a:t>[3] J. Ma and E. </a:t>
            </a:r>
            <a:r>
              <a:rPr lang="en-US" sz="1100" dirty="0" err="1">
                <a:solidFill>
                  <a:srgbClr val="000000"/>
                </a:solidFill>
                <a:latin typeface="Open Sans" panose="020B0606030504020204" pitchFamily="34" charset="0"/>
              </a:rPr>
              <a:t>Fossum</a:t>
            </a:r>
            <a:r>
              <a:rPr lang="en-US" sz="1100" dirty="0">
                <a:solidFill>
                  <a:srgbClr val="000000"/>
                </a:solidFill>
                <a:latin typeface="Open Sans" panose="020B0606030504020204" pitchFamily="34" charset="0"/>
              </a:rPr>
              <a:t>, "Quanta Image Sensor Jot With Sub 0.3e- </a:t>
            </a:r>
            <a:r>
              <a:rPr lang="en-US" sz="1100" dirty="0" err="1">
                <a:solidFill>
                  <a:srgbClr val="000000"/>
                </a:solidFill>
                <a:latin typeface="Open Sans" panose="020B0606030504020204" pitchFamily="34" charset="0"/>
              </a:rPr>
              <a:t>r.m.s.</a:t>
            </a:r>
            <a:r>
              <a:rPr lang="en-US" sz="1100" dirty="0">
                <a:solidFill>
                  <a:srgbClr val="000000"/>
                </a:solidFill>
                <a:latin typeface="Open Sans" panose="020B0606030504020204" pitchFamily="34" charset="0"/>
              </a:rPr>
              <a:t> Read Noise and Photon Counting Capability</a:t>
            </a:r>
            <a:r>
              <a:rPr lang="en-US" sz="1100" i="1" dirty="0">
                <a:solidFill>
                  <a:srgbClr val="000000"/>
                </a:solidFill>
                <a:latin typeface="Open Sans" panose="020B0606030504020204" pitchFamily="34" charset="0"/>
              </a:rPr>
              <a:t>", IEEE Electron Device Letters</a:t>
            </a:r>
            <a:r>
              <a:rPr lang="en-US" sz="1100" dirty="0">
                <a:solidFill>
                  <a:srgbClr val="000000"/>
                </a:solidFill>
                <a:latin typeface="Open Sans" panose="020B0606030504020204" pitchFamily="34" charset="0"/>
              </a:rPr>
              <a:t>, vol. 36, no. 9, pp. 926-928, 2015. Available: 10.1109/led.2015.2456067.</a:t>
            </a:r>
          </a:p>
          <a:p>
            <a:endParaRPr lang="en-US" sz="11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r>
              <a:rPr lang="en-GB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[4] X. Ge and A. J. P. </a:t>
            </a:r>
            <a:r>
              <a:rPr lang="en-GB" sz="11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Theuwissen</a:t>
            </a:r>
            <a:r>
              <a:rPr lang="en-GB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, "A 0.5e</a:t>
            </a:r>
            <a:r>
              <a:rPr lang="en-GB" sz="1100" b="0" i="0" baseline="-2500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rms</a:t>
            </a:r>
            <a:r>
              <a:rPr lang="en-GB" sz="1100" b="0" i="0" baseline="3000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−</a:t>
            </a:r>
            <a:r>
              <a:rPr lang="en-GB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 Temporal Noise CMOS Image Sensor With Gm-Cell-Based Pixel and Period-Controlled Variable Conversion Gain," in </a:t>
            </a:r>
            <a:r>
              <a:rPr lang="en-GB" sz="11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IEEE Transactions on Electron Devices</a:t>
            </a:r>
            <a:r>
              <a:rPr lang="en-GB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, vol. 64, no. 12, pp. 5019-5026, Dec. 2017, </a:t>
            </a:r>
            <a:r>
              <a:rPr lang="en-GB" sz="11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doi</a:t>
            </a:r>
            <a:r>
              <a:rPr lang="en-GB" sz="11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: 10.1109/TED.2017.2759787</a:t>
            </a:r>
            <a:endParaRPr lang="en-GB" sz="11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endParaRPr lang="en-GB" sz="11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[5] R.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Capoccia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A.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Boukhayma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and C.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Enz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"Experimental Verification of the Impact of Analog CMS on CIS Readout Noise", </a:t>
            </a:r>
            <a:r>
              <a:rPr lang="en-GB" sz="11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IEEE Transactions on Circuits and Systems I: Regular Papers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vol. 67, no. 3, pp. 774-784, 2020. </a:t>
            </a:r>
            <a:r>
              <a:rPr lang="en-GB" sz="1100" u="sng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https://doi.org/10.1109/TCSI.2019.2951663</a:t>
            </a:r>
            <a:r>
              <a:rPr lang="en-GB" sz="1100" u="sng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</a:p>
          <a:p>
            <a:endParaRPr lang="en-GB" sz="11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[6] M.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Sannino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"Sigma-Delta 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analogue-to-digital converter for column-parallel CMOS image sensors", Masters, </a:t>
            </a:r>
            <a:r>
              <a:rPr lang="en-GB" sz="1100" dirty="0" err="1">
                <a:solidFill>
                  <a:srgbClr val="000000"/>
                </a:solidFill>
                <a:latin typeface="Open Sans" panose="020B0606030504020204" pitchFamily="34" charset="0"/>
              </a:rPr>
              <a:t>Politecnico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 Milano, 2016, 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  <a:hlinkClick r:id="rId5"/>
              </a:rPr>
              <a:t>http://hdl.handle.net/10589/123470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 </a:t>
            </a:r>
          </a:p>
          <a:p>
            <a:endParaRPr lang="en-GB" sz="11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[7] 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B. Hancock, T. Cunningham, K. McCarty, G. Yang, C. Wrigley, P.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Ringold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R.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Stirbl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and B. Pain, "Multi-megarad (Si) radiation-tolerant integrated CMOS imager", </a:t>
            </a:r>
            <a:r>
              <a:rPr lang="en-GB" sz="11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SPIE Proceedings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2001. </a:t>
            </a:r>
            <a:r>
              <a:rPr lang="en-GB" sz="1100" b="0" i="0" u="sng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https://doi.org/10.1117/12.426989</a:t>
            </a:r>
            <a:endParaRPr lang="en-GB" sz="1100" b="0" i="0" u="sng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100" u="sng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[8] B. Pain, B. Hancock, T. Cunningham, S. Seshadri, C. Sun, P.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Pedadda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C. Wrigley and R.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Stirbl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"Hardening CMOS imagers: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radhard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-by-design or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radhard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-by-foundry", </a:t>
            </a:r>
            <a:r>
              <a:rPr lang="en-GB" sz="11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SPIE Proceedings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2004. </a:t>
            </a:r>
            <a:r>
              <a:rPr lang="en-GB" sz="1100" b="0" i="0" u="sng" dirty="0">
                <a:solidFill>
                  <a:srgbClr val="40404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https://doi.org/10.1117/12.512278</a:t>
            </a:r>
            <a:endParaRPr lang="en-GB" sz="1100" b="0" i="0" u="sng" dirty="0">
              <a:solidFill>
                <a:srgbClr val="40404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100" u="sng" dirty="0">
              <a:solidFill>
                <a:srgbClr val="40404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[9] D.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Contarato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P. Denes, D. Doering, J. Joseph and B. Krieger, "Direct detection in Transmission Electron Microscopy with a pitch CMOS pixel sensor", </a:t>
            </a:r>
            <a:r>
              <a:rPr lang="en-GB" sz="11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Nuclear Instruments and Methods in Physics Research Section A: Accelerators, Spectrometers, Detectors and Associated Equipment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vol. 635, no. 1, pp. 69-73, 2011. 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  <a:hlinkClick r:id="rId8"/>
              </a:rPr>
              <a:t>https://doi.org/10.1016/j.nima.2011.01.087</a:t>
            </a:r>
            <a:r>
              <a:rPr lang="en-GB" sz="1100" dirty="0">
                <a:solidFill>
                  <a:srgbClr val="000000"/>
                </a:solidFill>
                <a:latin typeface="Open Sans" panose="020B0606030504020204" pitchFamily="34" charset="0"/>
              </a:rPr>
              <a:t> </a:t>
            </a:r>
          </a:p>
          <a:p>
            <a:endParaRPr lang="en-GB" sz="11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[10] N. Guerrini, R. Turchetta, G.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Hoften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R. Henderson, G. McMullan and A. </a:t>
            </a:r>
            <a:r>
              <a:rPr lang="en-GB" sz="1100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Faruqi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"A high frame rate, 16 million pixels, radiation hard CMOS sensor", </a:t>
            </a:r>
            <a:r>
              <a:rPr lang="en-GB" sz="11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Journal of Instrumentation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vol. 6, no. 03, pp. C03003-C03003, 2011. 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hlinkClick r:id="rId9"/>
              </a:rPr>
              <a:t>https://www.imagesensors.org/Past%20Workshops/2011%20Workshop/2011%20Papers/R47_Guerrini_RadiationHardTEM.pdf</a:t>
            </a:r>
            <a:r>
              <a:rPr lang="en-GB" sz="11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endParaRPr lang="en-GB" sz="1100" dirty="0">
              <a:solidFill>
                <a:srgbClr val="000000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87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text, electronics, indoor, circuit&#10;&#10;Description automatically generated">
            <a:extLst>
              <a:ext uri="{FF2B5EF4-FFF2-40B4-BE49-F238E27FC236}">
                <a16:creationId xmlns:a16="http://schemas.microsoft.com/office/drawing/2014/main" id="{9E252C22-B6CB-4B98-846E-4416EA1CE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083" y="1"/>
            <a:ext cx="3839719" cy="68451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03340" y="1251473"/>
            <a:ext cx="6190730" cy="249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 development is high risk – prepare IP in advance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 work recent on very low noise CMOS pixels [1-4] – exploit for different applications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speed data links also key, but for another day…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1D1419-3ADE-429A-87C1-0BB6F3B9B507}"/>
              </a:ext>
            </a:extLst>
          </p:cNvPr>
          <p:cNvSpPr/>
          <p:nvPr/>
        </p:nvSpPr>
        <p:spPr>
          <a:xfrm>
            <a:off x="326198" y="3726419"/>
            <a:ext cx="6466488" cy="2190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Various pixel types – 4T, PMOS SF, 3T, gated diode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Programmable Gain Amplifier and averaging stage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Sigma-Delta ADC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8A794EA-74AB-4D60-9B4B-FD5B201C5E31}"/>
              </a:ext>
            </a:extLst>
          </p:cNvPr>
          <p:cNvSpPr/>
          <p:nvPr/>
        </p:nvSpPr>
        <p:spPr>
          <a:xfrm>
            <a:off x="9681167" y="870155"/>
            <a:ext cx="1217891" cy="2245422"/>
          </a:xfrm>
          <a:prstGeom prst="roundRect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8E4D5F5-06D9-4978-BDF2-08B90092BA24}"/>
              </a:ext>
            </a:extLst>
          </p:cNvPr>
          <p:cNvSpPr/>
          <p:nvPr/>
        </p:nvSpPr>
        <p:spPr>
          <a:xfrm>
            <a:off x="9681166" y="3115577"/>
            <a:ext cx="1217892" cy="707886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341A5FA-B39E-48F2-82B3-7840496C3113}"/>
              </a:ext>
            </a:extLst>
          </p:cNvPr>
          <p:cNvSpPr/>
          <p:nvPr/>
        </p:nvSpPr>
        <p:spPr>
          <a:xfrm>
            <a:off x="9707098" y="3823463"/>
            <a:ext cx="1191959" cy="2164381"/>
          </a:xfrm>
          <a:prstGeom prst="roundRect">
            <a:avLst/>
          </a:prstGeom>
          <a:noFill/>
          <a:ln w="412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1FE286C-0982-4D6C-8EF9-C3B72F14A142}"/>
              </a:ext>
            </a:extLst>
          </p:cNvPr>
          <p:cNvSpPr/>
          <p:nvPr/>
        </p:nvSpPr>
        <p:spPr>
          <a:xfrm>
            <a:off x="10974270" y="3429000"/>
            <a:ext cx="470478" cy="2549791"/>
          </a:xfrm>
          <a:prstGeom prst="roundRect">
            <a:avLst/>
          </a:prstGeom>
          <a:noFill/>
          <a:ln w="412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FCA7B1-E63C-4661-9367-7BB03BE86B98}"/>
              </a:ext>
            </a:extLst>
          </p:cNvPr>
          <p:cNvSpPr txBox="1"/>
          <p:nvPr/>
        </p:nvSpPr>
        <p:spPr>
          <a:xfrm>
            <a:off x="6792643" y="1748083"/>
            <a:ext cx="1322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Pixel Array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66BDB1-AD31-432C-AE4E-6997D6F6B9A1}"/>
              </a:ext>
            </a:extLst>
          </p:cNvPr>
          <p:cNvSpPr txBox="1"/>
          <p:nvPr/>
        </p:nvSpPr>
        <p:spPr>
          <a:xfrm>
            <a:off x="6792643" y="3018533"/>
            <a:ext cx="1795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Analogue Readout Chain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3CB36F-A3DD-4843-9E16-0DCCA188B82A}"/>
              </a:ext>
            </a:extLst>
          </p:cNvPr>
          <p:cNvSpPr txBox="1"/>
          <p:nvPr/>
        </p:nvSpPr>
        <p:spPr>
          <a:xfrm>
            <a:off x="6792643" y="4234440"/>
            <a:ext cx="1457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2">
                    <a:lumMod val="50000"/>
                  </a:schemeClr>
                </a:solidFill>
              </a:rPr>
              <a:t>Sigma-Delta ADC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167AE4-3654-4A33-9F88-2F87A32653D7}"/>
              </a:ext>
            </a:extLst>
          </p:cNvPr>
          <p:cNvSpPr txBox="1"/>
          <p:nvPr/>
        </p:nvSpPr>
        <p:spPr>
          <a:xfrm>
            <a:off x="6792643" y="5196060"/>
            <a:ext cx="2012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5Gbps </a:t>
            </a:r>
            <a:r>
              <a:rPr lang="en-GB" sz="2000" b="1" dirty="0" err="1" smtClean="0">
                <a:solidFill>
                  <a:schemeClr val="accent6">
                    <a:lumMod val="75000"/>
                  </a:schemeClr>
                </a:solidFill>
              </a:rPr>
              <a:t>Serialiser</a:t>
            </a:r>
            <a:endParaRPr lang="en-GB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(not in this talk)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1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997E0E-1A1C-4777-9554-DBF2CDE72DA2}"/>
              </a:ext>
            </a:extLst>
          </p:cNvPr>
          <p:cNvSpPr txBox="1"/>
          <p:nvPr/>
        </p:nvSpPr>
        <p:spPr>
          <a:xfrm>
            <a:off x="1266345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Overview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57E939-EB89-4A84-97BB-73D8C8701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8339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text, electronics, indoor, circuit&#10;&#10;Description automatically generated">
            <a:extLst>
              <a:ext uri="{FF2B5EF4-FFF2-40B4-BE49-F238E27FC236}">
                <a16:creationId xmlns:a16="http://schemas.microsoft.com/office/drawing/2014/main" id="{9E252C22-B6CB-4B98-846E-4416EA1CE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083" y="1"/>
            <a:ext cx="3839719" cy="68451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Overview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03340" y="1251473"/>
            <a:ext cx="5901028" cy="3421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has 4T and 3T flavours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4T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 gain 4T pixel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conversion gain 4T pixel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conversion gain 4T pixel with PMOS SF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3T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Gated diode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Overflow for HDR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8A794EA-74AB-4D60-9B4B-FD5B201C5E31}"/>
              </a:ext>
            </a:extLst>
          </p:cNvPr>
          <p:cNvSpPr/>
          <p:nvPr/>
        </p:nvSpPr>
        <p:spPr>
          <a:xfrm>
            <a:off x="9681167" y="870155"/>
            <a:ext cx="1217891" cy="2245422"/>
          </a:xfrm>
          <a:prstGeom prst="roundRect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8E4D5F5-06D9-4978-BDF2-08B90092BA24}"/>
              </a:ext>
            </a:extLst>
          </p:cNvPr>
          <p:cNvSpPr/>
          <p:nvPr/>
        </p:nvSpPr>
        <p:spPr>
          <a:xfrm>
            <a:off x="9681166" y="3115577"/>
            <a:ext cx="1217892" cy="707886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341A5FA-B39E-48F2-82B3-7840496C3113}"/>
              </a:ext>
            </a:extLst>
          </p:cNvPr>
          <p:cNvSpPr/>
          <p:nvPr/>
        </p:nvSpPr>
        <p:spPr>
          <a:xfrm>
            <a:off x="9707098" y="3823463"/>
            <a:ext cx="1191959" cy="2164381"/>
          </a:xfrm>
          <a:prstGeom prst="roundRect">
            <a:avLst/>
          </a:prstGeom>
          <a:noFill/>
          <a:ln w="412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1FE286C-0982-4D6C-8EF9-C3B72F14A142}"/>
              </a:ext>
            </a:extLst>
          </p:cNvPr>
          <p:cNvSpPr/>
          <p:nvPr/>
        </p:nvSpPr>
        <p:spPr>
          <a:xfrm>
            <a:off x="10974270" y="3429000"/>
            <a:ext cx="470478" cy="2549791"/>
          </a:xfrm>
          <a:prstGeom prst="roundRect">
            <a:avLst/>
          </a:prstGeom>
          <a:noFill/>
          <a:ln w="412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FCA7B1-E63C-4661-9367-7BB03BE86B98}"/>
              </a:ext>
            </a:extLst>
          </p:cNvPr>
          <p:cNvSpPr txBox="1"/>
          <p:nvPr/>
        </p:nvSpPr>
        <p:spPr>
          <a:xfrm>
            <a:off x="6594071" y="1748083"/>
            <a:ext cx="1322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Pixel Array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66BDB1-AD31-432C-AE4E-6997D6F6B9A1}"/>
              </a:ext>
            </a:extLst>
          </p:cNvPr>
          <p:cNvSpPr txBox="1"/>
          <p:nvPr/>
        </p:nvSpPr>
        <p:spPr>
          <a:xfrm>
            <a:off x="6594071" y="3018533"/>
            <a:ext cx="1795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>
                    <a:alpha val="20000"/>
                  </a:srgbClr>
                </a:solidFill>
              </a:rPr>
              <a:t>Analogue Readout Chain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CB36F-A3DD-4843-9E16-0DCCA188B82A}"/>
              </a:ext>
            </a:extLst>
          </p:cNvPr>
          <p:cNvSpPr txBox="1"/>
          <p:nvPr/>
        </p:nvSpPr>
        <p:spPr>
          <a:xfrm>
            <a:off x="6629468" y="4234440"/>
            <a:ext cx="1457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2">
                    <a:lumMod val="50000"/>
                    <a:alpha val="20000"/>
                  </a:schemeClr>
                </a:solidFill>
              </a:rPr>
              <a:t>Sigma-Delta ADC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167AE4-3654-4A33-9F88-2F87A32653D7}"/>
              </a:ext>
            </a:extLst>
          </p:cNvPr>
          <p:cNvSpPr txBox="1"/>
          <p:nvPr/>
        </p:nvSpPr>
        <p:spPr>
          <a:xfrm>
            <a:off x="6612400" y="5196060"/>
            <a:ext cx="1651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6">
                    <a:lumMod val="75000"/>
                    <a:alpha val="20000"/>
                  </a:schemeClr>
                </a:solidFill>
              </a:rPr>
              <a:t>5Gbps </a:t>
            </a:r>
            <a:r>
              <a:rPr lang="en-GB" sz="2000" b="1" dirty="0" err="1">
                <a:solidFill>
                  <a:schemeClr val="accent6">
                    <a:lumMod val="75000"/>
                    <a:alpha val="20000"/>
                  </a:schemeClr>
                </a:solidFill>
              </a:rPr>
              <a:t>Serialiser</a:t>
            </a:r>
            <a:r>
              <a:rPr lang="en-GB" sz="2000" b="1" dirty="0">
                <a:solidFill>
                  <a:schemeClr val="accent6">
                    <a:lumMod val="75000"/>
                    <a:alpha val="20000"/>
                  </a:schemeClr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E04AC8-DEBA-4754-9BEB-5EBAE7A26D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858" y="3384619"/>
            <a:ext cx="2448547" cy="18810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2F0C02E-42BF-475C-8458-68FB82F503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0622" y="5070764"/>
            <a:ext cx="3613121" cy="173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60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text, electronics, indoor, circuit&#10;&#10;Description automatically generated">
            <a:extLst>
              <a:ext uri="{FF2B5EF4-FFF2-40B4-BE49-F238E27FC236}">
                <a16:creationId xmlns:a16="http://schemas.microsoft.com/office/drawing/2014/main" id="{9E252C22-B6CB-4B98-846E-4416EA1CE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083" y="1"/>
            <a:ext cx="3839719" cy="68451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Overview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03340" y="1114623"/>
            <a:ext cx="7590286" cy="1574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Analogue Readout Chain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Capacitive PGA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Averaging Stage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Correlated Double Sampling (CDS) Amplifier/ADC Buffer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8A794EA-74AB-4D60-9B4B-FD5B201C5E31}"/>
              </a:ext>
            </a:extLst>
          </p:cNvPr>
          <p:cNvSpPr/>
          <p:nvPr/>
        </p:nvSpPr>
        <p:spPr>
          <a:xfrm>
            <a:off x="9681167" y="870155"/>
            <a:ext cx="1217891" cy="2245422"/>
          </a:xfrm>
          <a:prstGeom prst="roundRect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8E4D5F5-06D9-4978-BDF2-08B90092BA24}"/>
              </a:ext>
            </a:extLst>
          </p:cNvPr>
          <p:cNvSpPr/>
          <p:nvPr/>
        </p:nvSpPr>
        <p:spPr>
          <a:xfrm>
            <a:off x="9681166" y="3115577"/>
            <a:ext cx="1217892" cy="707886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341A5FA-B39E-48F2-82B3-7840496C3113}"/>
              </a:ext>
            </a:extLst>
          </p:cNvPr>
          <p:cNvSpPr/>
          <p:nvPr/>
        </p:nvSpPr>
        <p:spPr>
          <a:xfrm>
            <a:off x="9707098" y="3823463"/>
            <a:ext cx="1191959" cy="2164381"/>
          </a:xfrm>
          <a:prstGeom prst="roundRect">
            <a:avLst/>
          </a:prstGeom>
          <a:noFill/>
          <a:ln w="412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1FE286C-0982-4D6C-8EF9-C3B72F14A142}"/>
              </a:ext>
            </a:extLst>
          </p:cNvPr>
          <p:cNvSpPr/>
          <p:nvPr/>
        </p:nvSpPr>
        <p:spPr>
          <a:xfrm>
            <a:off x="10974270" y="3429000"/>
            <a:ext cx="470478" cy="2549791"/>
          </a:xfrm>
          <a:prstGeom prst="roundRect">
            <a:avLst/>
          </a:prstGeom>
          <a:noFill/>
          <a:ln w="412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FCA7B1-E63C-4661-9367-7BB03BE86B98}"/>
              </a:ext>
            </a:extLst>
          </p:cNvPr>
          <p:cNvSpPr txBox="1"/>
          <p:nvPr/>
        </p:nvSpPr>
        <p:spPr>
          <a:xfrm>
            <a:off x="6594071" y="1748083"/>
            <a:ext cx="1322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tx1">
                    <a:alpha val="20000"/>
                  </a:schemeClr>
                </a:solidFill>
              </a:rPr>
              <a:t>Pixel Array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66BDB1-AD31-432C-AE4E-6997D6F6B9A1}"/>
              </a:ext>
            </a:extLst>
          </p:cNvPr>
          <p:cNvSpPr txBox="1"/>
          <p:nvPr/>
        </p:nvSpPr>
        <p:spPr>
          <a:xfrm>
            <a:off x="6594071" y="3018533"/>
            <a:ext cx="1795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Analogue Readout Chain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CB36F-A3DD-4843-9E16-0DCCA188B82A}"/>
              </a:ext>
            </a:extLst>
          </p:cNvPr>
          <p:cNvSpPr txBox="1"/>
          <p:nvPr/>
        </p:nvSpPr>
        <p:spPr>
          <a:xfrm>
            <a:off x="6629468" y="4234440"/>
            <a:ext cx="1457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2">
                    <a:lumMod val="50000"/>
                    <a:alpha val="20000"/>
                  </a:schemeClr>
                </a:solidFill>
              </a:rPr>
              <a:t>Sigma-Delta ADC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167AE4-3654-4A33-9F88-2F87A32653D7}"/>
              </a:ext>
            </a:extLst>
          </p:cNvPr>
          <p:cNvSpPr txBox="1"/>
          <p:nvPr/>
        </p:nvSpPr>
        <p:spPr>
          <a:xfrm>
            <a:off x="6612400" y="5196060"/>
            <a:ext cx="1651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6">
                    <a:lumMod val="75000"/>
                    <a:alpha val="20000"/>
                  </a:schemeClr>
                </a:solidFill>
              </a:rPr>
              <a:t>5Gbps </a:t>
            </a:r>
            <a:r>
              <a:rPr lang="en-GB" sz="2000" b="1" dirty="0" err="1">
                <a:solidFill>
                  <a:schemeClr val="accent6">
                    <a:lumMod val="75000"/>
                    <a:alpha val="20000"/>
                  </a:schemeClr>
                </a:solidFill>
              </a:rPr>
              <a:t>Serialiser</a:t>
            </a:r>
            <a:r>
              <a:rPr lang="en-GB" sz="2000" b="1" dirty="0">
                <a:solidFill>
                  <a:schemeClr val="accent6">
                    <a:lumMod val="75000"/>
                    <a:alpha val="20000"/>
                  </a:schemeClr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FE9748-93F8-4BF8-B969-1CB5DF1CF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752" y="3018533"/>
            <a:ext cx="5937725" cy="279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0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6F5093-3460-4F05-A1F2-BD2CA12680D7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Overview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BC7FBC-8459-4BDC-ACC2-AC8DE79A5A66}"/>
              </a:ext>
            </a:extLst>
          </p:cNvPr>
          <p:cNvSpPr/>
          <p:nvPr/>
        </p:nvSpPr>
        <p:spPr>
          <a:xfrm>
            <a:off x="6570922" y="646787"/>
            <a:ext cx="5516999" cy="311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Amplifier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2-stage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Miller compensated with nulling resistor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PMOS input to match expected pixel range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clamp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8D585B-10A6-43DC-B442-1C6F9028F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135" y="4058174"/>
            <a:ext cx="4456933" cy="251992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6BC7FBC-8459-4BDC-ACC2-AC8DE79A5A66}"/>
              </a:ext>
            </a:extLst>
          </p:cNvPr>
          <p:cNvSpPr/>
          <p:nvPr/>
        </p:nvSpPr>
        <p:spPr>
          <a:xfrm>
            <a:off x="408356" y="1114623"/>
            <a:ext cx="6162566" cy="311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Averaging Stage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"Experimental Verification of the Impact of Analog CMS on CIS Readout Noise” [5]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averaging 2,4,8,16 samples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tested up to 2 so far (see following slides)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4EA077-6BD0-4DF2-BE06-2E74FD2AE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228" y="4179550"/>
            <a:ext cx="2583967" cy="260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66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text, electronics, indoor, circuit&#10;&#10;Description automatically generated">
            <a:extLst>
              <a:ext uri="{FF2B5EF4-FFF2-40B4-BE49-F238E27FC236}">
                <a16:creationId xmlns:a16="http://schemas.microsoft.com/office/drawing/2014/main" id="{9E252C22-B6CB-4B98-846E-4416EA1CE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083" y="1"/>
            <a:ext cx="3839719" cy="68451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Overview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8A794EA-74AB-4D60-9B4B-FD5B201C5E31}"/>
              </a:ext>
            </a:extLst>
          </p:cNvPr>
          <p:cNvSpPr/>
          <p:nvPr/>
        </p:nvSpPr>
        <p:spPr>
          <a:xfrm>
            <a:off x="9681167" y="870155"/>
            <a:ext cx="1217891" cy="2245422"/>
          </a:xfrm>
          <a:prstGeom prst="roundRect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8E4D5F5-06D9-4978-BDF2-08B90092BA24}"/>
              </a:ext>
            </a:extLst>
          </p:cNvPr>
          <p:cNvSpPr/>
          <p:nvPr/>
        </p:nvSpPr>
        <p:spPr>
          <a:xfrm>
            <a:off x="9681166" y="3115577"/>
            <a:ext cx="1217892" cy="707886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341A5FA-B39E-48F2-82B3-7840496C3113}"/>
              </a:ext>
            </a:extLst>
          </p:cNvPr>
          <p:cNvSpPr/>
          <p:nvPr/>
        </p:nvSpPr>
        <p:spPr>
          <a:xfrm>
            <a:off x="9707098" y="3823463"/>
            <a:ext cx="1191959" cy="2164381"/>
          </a:xfrm>
          <a:prstGeom prst="roundRect">
            <a:avLst/>
          </a:prstGeom>
          <a:noFill/>
          <a:ln w="412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1FE286C-0982-4D6C-8EF9-C3B72F14A142}"/>
              </a:ext>
            </a:extLst>
          </p:cNvPr>
          <p:cNvSpPr/>
          <p:nvPr/>
        </p:nvSpPr>
        <p:spPr>
          <a:xfrm>
            <a:off x="10974270" y="3429000"/>
            <a:ext cx="470478" cy="2549791"/>
          </a:xfrm>
          <a:prstGeom prst="roundRect">
            <a:avLst/>
          </a:prstGeom>
          <a:noFill/>
          <a:ln w="412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FCA7B1-E63C-4661-9367-7BB03BE86B98}"/>
              </a:ext>
            </a:extLst>
          </p:cNvPr>
          <p:cNvSpPr txBox="1"/>
          <p:nvPr/>
        </p:nvSpPr>
        <p:spPr>
          <a:xfrm>
            <a:off x="6594071" y="1748083"/>
            <a:ext cx="1322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tx1">
                    <a:alpha val="20000"/>
                  </a:schemeClr>
                </a:solidFill>
              </a:rPr>
              <a:t>Pixel Array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66BDB1-AD31-432C-AE4E-6997D6F6B9A1}"/>
              </a:ext>
            </a:extLst>
          </p:cNvPr>
          <p:cNvSpPr txBox="1"/>
          <p:nvPr/>
        </p:nvSpPr>
        <p:spPr>
          <a:xfrm>
            <a:off x="6594071" y="3018533"/>
            <a:ext cx="1795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>
                    <a:alpha val="20000"/>
                  </a:srgbClr>
                </a:solidFill>
              </a:rPr>
              <a:t>Analogue Readout Chain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CB36F-A3DD-4843-9E16-0DCCA188B82A}"/>
              </a:ext>
            </a:extLst>
          </p:cNvPr>
          <p:cNvSpPr txBox="1"/>
          <p:nvPr/>
        </p:nvSpPr>
        <p:spPr>
          <a:xfrm>
            <a:off x="6629468" y="4234440"/>
            <a:ext cx="1457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2">
                    <a:lumMod val="50000"/>
                  </a:schemeClr>
                </a:solidFill>
              </a:rPr>
              <a:t>Sigma-Delta ADC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167AE4-3654-4A33-9F88-2F87A32653D7}"/>
              </a:ext>
            </a:extLst>
          </p:cNvPr>
          <p:cNvSpPr txBox="1"/>
          <p:nvPr/>
        </p:nvSpPr>
        <p:spPr>
          <a:xfrm>
            <a:off x="6612400" y="5196060"/>
            <a:ext cx="1651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6">
                    <a:lumMod val="75000"/>
                    <a:alpha val="20000"/>
                  </a:schemeClr>
                </a:solidFill>
              </a:rPr>
              <a:t>5Gbps </a:t>
            </a:r>
            <a:r>
              <a:rPr lang="en-GB" sz="2000" b="1" dirty="0" err="1" smtClean="0">
                <a:solidFill>
                  <a:schemeClr val="accent6">
                    <a:lumMod val="75000"/>
                    <a:alpha val="20000"/>
                  </a:schemeClr>
                </a:solidFill>
              </a:rPr>
              <a:t>Serialiser</a:t>
            </a:r>
            <a:endParaRPr lang="en-GB" sz="2000" b="1" dirty="0">
              <a:solidFill>
                <a:schemeClr val="accent6">
                  <a:lumMod val="75000"/>
                  <a:alpha val="20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891AFB1-4791-4D15-A475-4193EEC55A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017"/>
          <a:stretch/>
        </p:blipFill>
        <p:spPr>
          <a:xfrm>
            <a:off x="476113" y="3979889"/>
            <a:ext cx="3984649" cy="155906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F84D185-8825-4004-9F6D-5CB7C61F3251}"/>
              </a:ext>
            </a:extLst>
          </p:cNvPr>
          <p:cNvSpPr/>
          <p:nvPr/>
        </p:nvSpPr>
        <p:spPr>
          <a:xfrm>
            <a:off x="403340" y="1251473"/>
            <a:ext cx="5871336" cy="2318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Sigma-Delta </a:t>
            </a:r>
            <a:r>
              <a:rPr lang="en-GB" sz="2800" b="1" spc="-100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</a:t>
            </a:r>
          </a:p>
          <a:p>
            <a:pPr fontAlgn="base">
              <a:spcAft>
                <a:spcPts val="1000"/>
              </a:spcAft>
            </a:pP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Advantages over ramp topologies: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6575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Noise</a:t>
            </a:r>
          </a:p>
          <a:p>
            <a:pPr marL="536575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Highly digital – ease of integration</a:t>
            </a:r>
          </a:p>
          <a:p>
            <a:pPr marL="536575" lvl="2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sensitivity to analogue components – good for large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 and arrays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891AFB1-4791-4D15-A475-4193EEC55A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141" t="49400" r="19687"/>
          <a:stretch/>
        </p:blipFill>
        <p:spPr>
          <a:xfrm>
            <a:off x="4343093" y="3914734"/>
            <a:ext cx="2039007" cy="1578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88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95FD11-A849-4853-96F4-D2B449F15433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Overview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55731B9-D8BE-4C50-AE59-1D4E376D34E2}"/>
                  </a:ext>
                </a:extLst>
              </p:cNvPr>
              <p:cNvSpPr/>
              <p:nvPr/>
            </p:nvSpPr>
            <p:spPr>
              <a:xfrm>
                <a:off x="403340" y="1251473"/>
                <a:ext cx="4746828" cy="40370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>
                  <a:spcAft>
                    <a:spcPts val="1000"/>
                  </a:spcAft>
                </a:pPr>
                <a:r>
                  <a:rPr lang="en-GB" sz="2800" b="1" spc="-100" dirty="0">
                    <a:solidFill>
                      <a:srgbClr val="1E5DF8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Sigma-Delta ADC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6262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Second Order Feed Forward Incremental Sigma Delta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6262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Reduced area, easier to achieve stability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6262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Second order reduces OSR, easier to get high speed for a given resolution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rgbClr val="62626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𝐸𝑁𝑂𝐵</m:t>
                    </m:r>
                    <m:r>
                      <a:rPr lang="en-GB" sz="2000" b="0" i="1" smtClean="0">
                        <a:solidFill>
                          <a:srgbClr val="62626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~ 2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62626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62626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𝑙𝑜𝑔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62626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solidFill>
                              <a:srgbClr val="62626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solidFill>
                              <a:srgbClr val="62626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</m:d>
                    <m:r>
                      <a:rPr lang="en-GB" sz="2000" b="0" i="1" smtClean="0">
                        <a:solidFill>
                          <a:srgbClr val="62626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−1</m:t>
                    </m:r>
                  </m:oMath>
                </a14:m>
                <a:endParaRPr lang="en-GB" sz="2000" dirty="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55731B9-D8BE-4C50-AE59-1D4E376D34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40" y="1251473"/>
                <a:ext cx="4746828" cy="4037003"/>
              </a:xfrm>
              <a:prstGeom prst="rect">
                <a:avLst/>
              </a:prstGeom>
              <a:blipFill>
                <a:blip r:embed="rId2"/>
                <a:stretch>
                  <a:fillRect l="-2567" t="-1508" r="-513" b="-13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62FC488B-C4A3-4B67-B993-82EC0642C807}"/>
              </a:ext>
            </a:extLst>
          </p:cNvPr>
          <p:cNvSpPr/>
          <p:nvPr/>
        </p:nvSpPr>
        <p:spPr>
          <a:xfrm>
            <a:off x="5033843" y="3564959"/>
            <a:ext cx="6638492" cy="3011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Sampling </a:t>
            </a:r>
            <a:r>
              <a:rPr lang="en-GB" sz="2800" b="1" spc="-100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 M </a:t>
            </a:r>
            <a:r>
              <a:rPr lang="en-GB" sz="2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Speed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bit resolution implies M&gt;=91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100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 clock of 100MHz for 1MSPS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Supplied by on-chip PLL</a:t>
            </a:r>
          </a:p>
          <a:p>
            <a:pPr marL="800100" lvl="1" indent="-342900" fontAlgn="base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bit depth 17, variable just by changing number of cycles (with speed penalty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800" b="1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CF185C-0E90-42FF-9377-CFDA9BA75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3686" y="487928"/>
            <a:ext cx="5578805" cy="294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9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UKRI">
      <a:dk1>
        <a:srgbClr val="201D3E"/>
      </a:dk1>
      <a:lt1>
        <a:srgbClr val="FF6800"/>
      </a:lt1>
      <a:dk2>
        <a:srgbClr val="F19D1B"/>
      </a:dk2>
      <a:lt2>
        <a:srgbClr val="F9BB0E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MASTER 2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UKRI">
    <a:dk1>
      <a:srgbClr val="201D3E"/>
    </a:dk1>
    <a:lt1>
      <a:srgbClr val="FF6800"/>
    </a:lt1>
    <a:dk2>
      <a:srgbClr val="F19D1B"/>
    </a:dk2>
    <a:lt2>
      <a:srgbClr val="F9BB0E"/>
    </a:lt2>
    <a:accent1>
      <a:srgbClr val="69BF49"/>
    </a:accent1>
    <a:accent2>
      <a:srgbClr val="07B089"/>
    </a:accent2>
    <a:accent3>
      <a:srgbClr val="36D2AF"/>
    </a:accent3>
    <a:accent4>
      <a:srgbClr val="10BED6"/>
    </a:accent4>
    <a:accent5>
      <a:srgbClr val="247BE1"/>
    </a:accent5>
    <a:accent6>
      <a:srgbClr val="BF28BC"/>
    </a:accent6>
    <a:hlink>
      <a:srgbClr val="FF595B"/>
    </a:hlink>
    <a:folHlink>
      <a:srgbClr val="F02436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UKRI">
    <a:dk1>
      <a:srgbClr val="201D3E"/>
    </a:dk1>
    <a:lt1>
      <a:srgbClr val="FF6800"/>
    </a:lt1>
    <a:dk2>
      <a:srgbClr val="F19D1B"/>
    </a:dk2>
    <a:lt2>
      <a:srgbClr val="F9BB0E"/>
    </a:lt2>
    <a:accent1>
      <a:srgbClr val="69BF49"/>
    </a:accent1>
    <a:accent2>
      <a:srgbClr val="07B089"/>
    </a:accent2>
    <a:accent3>
      <a:srgbClr val="36D2AF"/>
    </a:accent3>
    <a:accent4>
      <a:srgbClr val="10BED6"/>
    </a:accent4>
    <a:accent5>
      <a:srgbClr val="247BE1"/>
    </a:accent5>
    <a:accent6>
      <a:srgbClr val="BF28BC"/>
    </a:accent6>
    <a:hlink>
      <a:srgbClr val="FF595B"/>
    </a:hlink>
    <a:folHlink>
      <a:srgbClr val="F02436"/>
    </a:folHlink>
  </a:clrScheme>
</a:themeOverride>
</file>

<file path=ppt/theme/themeOverride13.xml><?xml version="1.0" encoding="utf-8"?>
<a:themeOverride xmlns:a="http://schemas.openxmlformats.org/drawingml/2006/main">
  <a:clrScheme name="UKRI">
    <a:dk1>
      <a:srgbClr val="201D3E"/>
    </a:dk1>
    <a:lt1>
      <a:srgbClr val="FF6800"/>
    </a:lt1>
    <a:dk2>
      <a:srgbClr val="F19D1B"/>
    </a:dk2>
    <a:lt2>
      <a:srgbClr val="F9BB0E"/>
    </a:lt2>
    <a:accent1>
      <a:srgbClr val="69BF49"/>
    </a:accent1>
    <a:accent2>
      <a:srgbClr val="07B089"/>
    </a:accent2>
    <a:accent3>
      <a:srgbClr val="36D2AF"/>
    </a:accent3>
    <a:accent4>
      <a:srgbClr val="10BED6"/>
    </a:accent4>
    <a:accent5>
      <a:srgbClr val="247BE1"/>
    </a:accent5>
    <a:accent6>
      <a:srgbClr val="BF28BC"/>
    </a:accent6>
    <a:hlink>
      <a:srgbClr val="FF595B"/>
    </a:hlink>
    <a:folHlink>
      <a:srgbClr val="F02436"/>
    </a:folHlink>
  </a:clrScheme>
</a:themeOverride>
</file>

<file path=ppt/theme/themeOverride2.xml><?xml version="1.0" encoding="utf-8"?>
<a:themeOverride xmlns:a="http://schemas.openxmlformats.org/drawingml/2006/main">
  <a:clrScheme name="UKRI">
    <a:dk1>
      <a:srgbClr val="201D3E"/>
    </a:dk1>
    <a:lt1>
      <a:srgbClr val="FF6800"/>
    </a:lt1>
    <a:dk2>
      <a:srgbClr val="F19D1B"/>
    </a:dk2>
    <a:lt2>
      <a:srgbClr val="F9BB0E"/>
    </a:lt2>
    <a:accent1>
      <a:srgbClr val="69BF49"/>
    </a:accent1>
    <a:accent2>
      <a:srgbClr val="07B089"/>
    </a:accent2>
    <a:accent3>
      <a:srgbClr val="36D2AF"/>
    </a:accent3>
    <a:accent4>
      <a:srgbClr val="10BED6"/>
    </a:accent4>
    <a:accent5>
      <a:srgbClr val="247BE1"/>
    </a:accent5>
    <a:accent6>
      <a:srgbClr val="BF28BC"/>
    </a:accent6>
    <a:hlink>
      <a:srgbClr val="FF595B"/>
    </a:hlink>
    <a:folHlink>
      <a:srgbClr val="F02436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8885</TotalTime>
  <Words>1617</Words>
  <Application>Microsoft Office PowerPoint</Application>
  <PresentationFormat>Widescreen</PresentationFormat>
  <Paragraphs>265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 Math</vt:lpstr>
      <vt:lpstr>Open Sans</vt:lpstr>
      <vt:lpstr>Office Theme</vt:lpstr>
      <vt:lpstr>MASTER 2 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Guerrini, Nicola (STFC,RAL,TECH)</cp:lastModifiedBy>
  <cp:revision>279</cp:revision>
  <cp:lastPrinted>2019-10-02T08:27:37Z</cp:lastPrinted>
  <dcterms:created xsi:type="dcterms:W3CDTF">2019-09-17T08:04:08Z</dcterms:created>
  <dcterms:modified xsi:type="dcterms:W3CDTF">2022-06-27T16:43:45Z</dcterms:modified>
</cp:coreProperties>
</file>