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22"/>
  </p:notesMasterIdLst>
  <p:sldIdLst>
    <p:sldId id="420" r:id="rId3"/>
    <p:sldId id="421" r:id="rId4"/>
    <p:sldId id="425" r:id="rId5"/>
    <p:sldId id="426" r:id="rId6"/>
    <p:sldId id="447" r:id="rId7"/>
    <p:sldId id="423" r:id="rId8"/>
    <p:sldId id="439" r:id="rId9"/>
    <p:sldId id="445" r:id="rId10"/>
    <p:sldId id="452" r:id="rId11"/>
    <p:sldId id="448" r:id="rId12"/>
    <p:sldId id="449" r:id="rId13"/>
    <p:sldId id="446" r:id="rId14"/>
    <p:sldId id="440" r:id="rId15"/>
    <p:sldId id="427" r:id="rId16"/>
    <p:sldId id="444" r:id="rId17"/>
    <p:sldId id="436" r:id="rId18"/>
    <p:sldId id="438" r:id="rId19"/>
    <p:sldId id="453" r:id="rId20"/>
    <p:sldId id="450" r:id="rId2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25" autoAdjust="0"/>
    <p:restoredTop sz="78993" autoAdjust="0"/>
  </p:normalViewPr>
  <p:slideViewPr>
    <p:cSldViewPr snapToGrid="0">
      <p:cViewPr varScale="1">
        <p:scale>
          <a:sx n="88" d="100"/>
          <a:sy n="88" d="100"/>
        </p:scale>
        <p:origin x="38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D0BF6A-2130-4918-9557-3B89C63F0570}" type="datetimeFigureOut">
              <a:rPr lang="it-IT" smtClean="0"/>
              <a:t>28/06/2022</a:t>
            </a:fld>
            <a:endParaRPr lang="it-I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7F006-0B7E-41B7-9BC9-7803D2EF5EFA}" type="slidenum">
              <a:rPr lang="it-IT" smtClean="0"/>
              <a:t>‹#›</a:t>
            </a:fld>
            <a:endParaRPr lang="it-IT"/>
          </a:p>
        </p:txBody>
      </p:sp>
    </p:spTree>
    <p:extLst>
      <p:ext uri="{BB962C8B-B14F-4D97-AF65-F5344CB8AC3E}">
        <p14:creationId xmlns:p14="http://schemas.microsoft.com/office/powerpoint/2010/main" val="2612186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it-IT" sz="1200" kern="1200" dirty="0" smtClean="0">
                <a:solidFill>
                  <a:schemeClr val="tx1"/>
                </a:solidFill>
                <a:effectLst/>
                <a:latin typeface="+mn-lt"/>
                <a:ea typeface="+mn-ea"/>
                <a:cs typeface="+mn-cs"/>
              </a:rPr>
              <a:t>Today, I will speak on behalf of the ARCADIA</a:t>
            </a:r>
            <a:r>
              <a:rPr lang="it-IT" sz="1200" kern="1200" baseline="0" dirty="0" smtClean="0">
                <a:solidFill>
                  <a:schemeClr val="tx1"/>
                </a:solidFill>
                <a:effectLst/>
                <a:latin typeface="+mn-lt"/>
                <a:ea typeface="+mn-ea"/>
                <a:cs typeface="+mn-cs"/>
              </a:rPr>
              <a:t> collaboration </a:t>
            </a:r>
          </a:p>
          <a:p>
            <a:pPr marL="171450" indent="-171450">
              <a:buFontTx/>
              <a:buChar char="-"/>
            </a:pPr>
            <a:r>
              <a:rPr lang="en-GB" sz="1200" kern="1200" dirty="0" smtClean="0">
                <a:solidFill>
                  <a:schemeClr val="tx1"/>
                </a:solidFill>
                <a:effectLst/>
                <a:latin typeface="+mn-lt"/>
                <a:ea typeface="+mn-ea"/>
                <a:cs typeface="+mn-cs"/>
              </a:rPr>
              <a:t>What I’m going to talk about today is the current</a:t>
            </a:r>
            <a:r>
              <a:rPr lang="en-GB" sz="1200" kern="1200" baseline="0" dirty="0" smtClean="0">
                <a:solidFill>
                  <a:schemeClr val="tx1"/>
                </a:solidFill>
                <a:effectLst/>
                <a:latin typeface="+mn-lt"/>
                <a:ea typeface="+mn-ea"/>
                <a:cs typeface="+mn-cs"/>
              </a:rPr>
              <a:t> status of the characterization of the passive pixel arrays included in the first engineering run of the ARCADIA project showing a comparison between experimental data and TCAD simulation results</a:t>
            </a:r>
          </a:p>
        </p:txBody>
      </p:sp>
      <p:sp>
        <p:nvSpPr>
          <p:cNvPr id="4" name="Slide Number Placeholder 3"/>
          <p:cNvSpPr>
            <a:spLocks noGrp="1"/>
          </p:cNvSpPr>
          <p:nvPr>
            <p:ph type="sldNum" sz="quarter" idx="10"/>
          </p:nvPr>
        </p:nvSpPr>
        <p:spPr/>
        <p:txBody>
          <a:bodyPr/>
          <a:lstStyle/>
          <a:p>
            <a:fld id="{9677F006-0B7E-41B7-9BC9-7803D2EF5EFA}" type="slidenum">
              <a:rPr lang="it-IT" smtClean="0"/>
              <a:t>1</a:t>
            </a:fld>
            <a:endParaRPr lang="it-IT"/>
          </a:p>
        </p:txBody>
      </p:sp>
    </p:spTree>
    <p:extLst>
      <p:ext uri="{BB962C8B-B14F-4D97-AF65-F5344CB8AC3E}">
        <p14:creationId xmlns:p14="http://schemas.microsoft.com/office/powerpoint/2010/main" val="38606601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it-IT" baseline="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4695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it-IT" baseline="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4794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it-IT" baseline="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83267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Chip bonded with wire bonding on passive pcb and then we applied through the PCB the biasing scheme that is reported in the slide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Employing the described test setup we evaluated the dynamic behaviour of the devices with different pixel pitch and layouts -&gt;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85641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we illuminated the pixel arrays from the backside Using an unfocused laser spot with an unfocused IR laser spot which covers a significative amount of the matrix area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We compared the measured signals with the ones obtained from TCAD simulatons where a monochromatic light source, with same wavelenght of the laser, was used to illuminate the backside of a 3D single pixel domain</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We applied then a digital filter on the simulated data in order to reproduce the internal lowpass filter of the digital oscilloscope and of the amplifier</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Looking at the comparison in the graph we can state that we obtained an excellent agreement between the simulated and measured signals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75956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The resulting maps show a better contrast between the signals acquired at the pixel centre and side and the charge collection proved to be uniform within the matrix area if we look at the map of the integr. signal</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So, this brings me to my conclusions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63939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The sensors proved to work properly showing a Vpt &gt; than Vdepl</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The measurements showed a low Vpt and Vdepl variability</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Both biasing schemes worked properly</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Uniform charge collection within the pixel matrix</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I would like to conclude saying thanks to the members of the ARCADIA collaboration for their contributions and thaks for your attention!</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it-IT" baseline="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12024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If you have any question please ask me.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93235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If you have any question please ask me.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47134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TCAD simulations with variable backside floating guard ring number have been performed -&gt; smoother transition of electrostatic potential and electric field peaks in correspondence of the field plates ends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A group of backside diodes with variable floating guard ring number has been tested to determine the breakdown voltage of the backside junction and compare the experimantal results with TCAD simulations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4305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I’ve divided my talk in</a:t>
            </a:r>
            <a:r>
              <a:rPr lang="en-GB" sz="1200" kern="1200" baseline="0" dirty="0" smtClean="0">
                <a:solidFill>
                  <a:schemeClr val="tx1"/>
                </a:solidFill>
                <a:effectLst/>
                <a:latin typeface="+mn-lt"/>
                <a:ea typeface="+mn-ea"/>
                <a:cs typeface="+mn-cs"/>
              </a:rPr>
              <a:t> the following way:</a:t>
            </a:r>
            <a:endParaRPr lang="it-IT" baseline="0" dirty="0" smtClean="0"/>
          </a:p>
          <a:p>
            <a:pPr marL="171450" indent="-171450">
              <a:buFontTx/>
              <a:buChar char="-"/>
            </a:pPr>
            <a:r>
              <a:rPr lang="it-IT" dirty="0" smtClean="0"/>
              <a:t>1) First,</a:t>
            </a:r>
            <a:r>
              <a:rPr lang="it-IT" baseline="0" dirty="0" smtClean="0"/>
              <a:t> I will give you an overview of the ARCADIA project and of the sensor concept</a:t>
            </a:r>
          </a:p>
          <a:p>
            <a:pPr marL="171450" indent="-171450">
              <a:buFontTx/>
              <a:buChar char="-"/>
            </a:pPr>
            <a:r>
              <a:rPr lang="it-IT" baseline="0" dirty="0" smtClean="0"/>
              <a:t>2) then, I will show you the layouts of the measured test structures and produced wafer types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dirty="0" smtClean="0"/>
              <a:t>3)</a:t>
            </a:r>
            <a:r>
              <a:rPr lang="it-IT" baseline="0" dirty="0" smtClean="0"/>
              <a:t> and we will have a look at some simulation and experimental results concerning the electrical and the laser characterization of the devices</a:t>
            </a:r>
          </a:p>
          <a:p>
            <a:pPr marL="171450" indent="-171450">
              <a:buFontTx/>
              <a:buChar char="-"/>
            </a:pPr>
            <a:r>
              <a:rPr lang="it-IT" baseline="0" dirty="0" smtClean="0"/>
              <a:t>5)Finally I will draw my conclusions highlighting some relevant results we obtained</a:t>
            </a:r>
            <a:endParaRPr lang="it-IT" sz="1200" kern="1200" baseline="0" dirty="0" smtClean="0">
              <a:solidFill>
                <a:schemeClr val="tx1"/>
              </a:solidFill>
              <a:effectLst/>
              <a:latin typeface="+mn-lt"/>
              <a:ea typeface="+mn-ea"/>
              <a:cs typeface="+mn-cs"/>
            </a:endParaRPr>
          </a:p>
          <a:p>
            <a:pPr marL="171450" indent="-171450">
              <a:buFontTx/>
              <a:buChar char="-"/>
            </a:pPr>
            <a:r>
              <a:rPr lang="en-GB" sz="1200" kern="1200" dirty="0" smtClean="0">
                <a:solidFill>
                  <a:schemeClr val="tx1"/>
                </a:solidFill>
                <a:effectLst/>
                <a:latin typeface="+mn-lt"/>
                <a:ea typeface="+mn-ea"/>
                <a:cs typeface="+mn-cs"/>
              </a:rPr>
              <a:t>So, let’s begin with an overview of the ARCADIA project</a:t>
            </a:r>
            <a:r>
              <a:rPr lang="en-GB" sz="1200" kern="1200" baseline="0" dirty="0" smtClean="0">
                <a:solidFill>
                  <a:schemeClr val="tx1"/>
                </a:solidFill>
                <a:effectLst/>
                <a:latin typeface="+mn-lt"/>
                <a:ea typeface="+mn-ea"/>
                <a:cs typeface="+mn-cs"/>
              </a:rPr>
              <a:t> -&gt; </a:t>
            </a:r>
            <a:endParaRPr lang="it-IT" baseline="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09928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The design of the first engineering run focused on some Target applications -&gt; A main demonstrator chip is currently under test and includes a matrix composed by ¼ megapixels with embedded analog and digital frontend electronics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Now, let’s have a look at the sensor concept –&gt;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8776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The sensor technology is fully compatible with a commercial 110nm CMOS production process. This tech. Was developed in collab. with LFoundry</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In the figure at the left representing a schematic cross section of the sensor, we can observe that on top of…</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6261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Wafers with three different substrate types have been produced</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Type 1 -&gt; p+ substrate + nepi</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Type 2 -&gt; n substrate + p+ implant on back</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Type 3 -&gt; n substrate + backside litography</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I will now show you how the layout of the produced passive pixel arrays looks like</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it-IT" baseline="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28320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Electrodes description -&gt; test matrices with differents pixel size and layout were included on a test chip where we characterized Pix. Arrays with diff. pix. Pitch and layouts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After showing you the layout of the tested chips, I will present you the results obtained from the electr. Charact. Of the large pixel arrays with 50 and 25 um pitch-&gt;</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it-IT" baseline="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1739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In the plots at the right side of the slide is reported as an example a comparison of the IV curves of the frontside n sensor nodes and of the frontsdie internal pwell for the TM With 50um and 25um pix. Pitch coming from waf. with 48um substrate thickness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Dip in the curves taken as ref for the PT and full depletion extr.</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Operating voltage range -&gt; difference punch through voltage and depletion voltage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226770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Boxplots showing the variability in the measured PT and full depletion voltages for the wafers of the three different types produced in both eng. Runs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The values reported in the plots refer to measurements with the bias applied to the bottom electrodes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it-IT" baseline="0" dirty="0" smtClean="0"/>
              <a:t>Computing the difference between the obtained Vpt and Vdepl -&gt; extract the operating voltage range</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it-IT" baseline="0" dirty="0" smtClean="0"/>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it-IT" baseline="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3745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it-IT" baseline="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C3C9489-CE21-432F-A9A8-237B54BB8B06}"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6523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it-IT"/>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it-IT"/>
          </a:p>
        </p:txBody>
      </p:sp>
      <p:sp>
        <p:nvSpPr>
          <p:cNvPr id="4" name="Date Placeholder 3"/>
          <p:cNvSpPr>
            <a:spLocks noGrp="1"/>
          </p:cNvSpPr>
          <p:nvPr>
            <p:ph type="dt" sz="half" idx="10"/>
          </p:nvPr>
        </p:nvSpPr>
        <p:spPr/>
        <p:txBody>
          <a:bodyPr/>
          <a:lstStyle/>
          <a:p>
            <a:r>
              <a:rPr lang="en-US" smtClean="0"/>
              <a:t>29/06/2022</a:t>
            </a:r>
            <a:endParaRPr lang="it-IT"/>
          </a:p>
        </p:txBody>
      </p:sp>
      <p:sp>
        <p:nvSpPr>
          <p:cNvPr id="5" name="Footer Placeholder 4"/>
          <p:cNvSpPr>
            <a:spLocks noGrp="1"/>
          </p:cNvSpPr>
          <p:nvPr>
            <p:ph type="ftr" sz="quarter" idx="11"/>
          </p:nvPr>
        </p:nvSpPr>
        <p:spPr/>
        <p:txBody>
          <a:bodyPr/>
          <a:lstStyle/>
          <a:p>
            <a:r>
              <a:rPr lang="pt-BR" smtClean="0"/>
              <a:t>thomas.corradino@unitn.it - ARCADIA MAPS process qualification</a:t>
            </a:r>
            <a:endParaRPr lang="it-IT"/>
          </a:p>
        </p:txBody>
      </p:sp>
      <p:sp>
        <p:nvSpPr>
          <p:cNvPr id="6" name="Slide Number Placeholder 5"/>
          <p:cNvSpPr>
            <a:spLocks noGrp="1"/>
          </p:cNvSpPr>
          <p:nvPr>
            <p:ph type="sldNum" sz="quarter" idx="12"/>
          </p:nvPr>
        </p:nvSpPr>
        <p:spPr/>
        <p:txBody>
          <a:bodyPr/>
          <a:lstStyle/>
          <a:p>
            <a:fld id="{A2EB1DA7-9496-4CBD-95DB-30EF1BFD2750}" type="slidenum">
              <a:rPr lang="it-IT" smtClean="0"/>
              <a:t>‹#›</a:t>
            </a:fld>
            <a:endParaRPr lang="it-IT"/>
          </a:p>
        </p:txBody>
      </p:sp>
    </p:spTree>
    <p:extLst>
      <p:ext uri="{BB962C8B-B14F-4D97-AF65-F5344CB8AC3E}">
        <p14:creationId xmlns:p14="http://schemas.microsoft.com/office/powerpoint/2010/main" val="36438818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r>
              <a:rPr lang="en-US" smtClean="0"/>
              <a:t>29/06/2022</a:t>
            </a:r>
            <a:endParaRPr lang="it-IT"/>
          </a:p>
        </p:txBody>
      </p:sp>
      <p:sp>
        <p:nvSpPr>
          <p:cNvPr id="5" name="Footer Placeholder 4"/>
          <p:cNvSpPr>
            <a:spLocks noGrp="1"/>
          </p:cNvSpPr>
          <p:nvPr>
            <p:ph type="ftr" sz="quarter" idx="11"/>
          </p:nvPr>
        </p:nvSpPr>
        <p:spPr/>
        <p:txBody>
          <a:bodyPr/>
          <a:lstStyle/>
          <a:p>
            <a:r>
              <a:rPr lang="pt-BR" smtClean="0"/>
              <a:t>thomas.corradino@unitn.it - ARCADIA MAPS process qualification</a:t>
            </a:r>
            <a:endParaRPr lang="it-IT"/>
          </a:p>
        </p:txBody>
      </p:sp>
      <p:sp>
        <p:nvSpPr>
          <p:cNvPr id="6" name="Slide Number Placeholder 5"/>
          <p:cNvSpPr>
            <a:spLocks noGrp="1"/>
          </p:cNvSpPr>
          <p:nvPr>
            <p:ph type="sldNum" sz="quarter" idx="12"/>
          </p:nvPr>
        </p:nvSpPr>
        <p:spPr/>
        <p:txBody>
          <a:bodyPr/>
          <a:lstStyle/>
          <a:p>
            <a:fld id="{A2EB1DA7-9496-4CBD-95DB-30EF1BFD2750}" type="slidenum">
              <a:rPr lang="it-IT" smtClean="0"/>
              <a:t>‹#›</a:t>
            </a:fld>
            <a:endParaRPr lang="it-IT"/>
          </a:p>
        </p:txBody>
      </p:sp>
    </p:spTree>
    <p:extLst>
      <p:ext uri="{BB962C8B-B14F-4D97-AF65-F5344CB8AC3E}">
        <p14:creationId xmlns:p14="http://schemas.microsoft.com/office/powerpoint/2010/main" val="3184181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r>
              <a:rPr lang="en-US" smtClean="0"/>
              <a:t>29/06/2022</a:t>
            </a:r>
            <a:endParaRPr lang="it-IT"/>
          </a:p>
        </p:txBody>
      </p:sp>
      <p:sp>
        <p:nvSpPr>
          <p:cNvPr id="5" name="Footer Placeholder 4"/>
          <p:cNvSpPr>
            <a:spLocks noGrp="1"/>
          </p:cNvSpPr>
          <p:nvPr>
            <p:ph type="ftr" sz="quarter" idx="11"/>
          </p:nvPr>
        </p:nvSpPr>
        <p:spPr/>
        <p:txBody>
          <a:bodyPr/>
          <a:lstStyle/>
          <a:p>
            <a:r>
              <a:rPr lang="pt-BR" smtClean="0"/>
              <a:t>thomas.corradino@unitn.it - ARCADIA MAPS process qualification</a:t>
            </a:r>
            <a:endParaRPr lang="it-IT"/>
          </a:p>
        </p:txBody>
      </p:sp>
      <p:sp>
        <p:nvSpPr>
          <p:cNvPr id="6" name="Slide Number Placeholder 5"/>
          <p:cNvSpPr>
            <a:spLocks noGrp="1"/>
          </p:cNvSpPr>
          <p:nvPr>
            <p:ph type="sldNum" sz="quarter" idx="12"/>
          </p:nvPr>
        </p:nvSpPr>
        <p:spPr/>
        <p:txBody>
          <a:bodyPr/>
          <a:lstStyle/>
          <a:p>
            <a:fld id="{A2EB1DA7-9496-4CBD-95DB-30EF1BFD2750}" type="slidenum">
              <a:rPr lang="it-IT" smtClean="0"/>
              <a:t>‹#›</a:t>
            </a:fld>
            <a:endParaRPr lang="it-IT"/>
          </a:p>
        </p:txBody>
      </p:sp>
    </p:spTree>
    <p:extLst>
      <p:ext uri="{BB962C8B-B14F-4D97-AF65-F5344CB8AC3E}">
        <p14:creationId xmlns:p14="http://schemas.microsoft.com/office/powerpoint/2010/main" val="14117368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9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900" b="0" i="0" u="none" strike="noStrike" kern="1200" cap="all" spc="0" normalizeH="0" baseline="0" noProof="0" smtClean="0">
                <a:ln>
                  <a:noFill/>
                </a:ln>
                <a:solidFill>
                  <a:srgbClr val="FFFFFF"/>
                </a:solidFill>
                <a:effectLst/>
                <a:uLnTx/>
                <a:uFillTx/>
                <a:latin typeface="Calibri" panose="020F0502020204030204"/>
                <a:ea typeface="+mn-ea"/>
                <a:cs typeface="+mn-cs"/>
              </a:rPr>
              <a:t>thomas.corradino@unitn.it - ARCADIA MAPS process qualification</a:t>
            </a:r>
            <a:endParaRPr kumimoji="0" lang="it-IT" sz="900" b="0" i="0" u="none" strike="noStrike" kern="1200" cap="all" spc="0" normalizeH="0" baseline="0" noProof="0">
              <a:ln>
                <a:noFill/>
              </a:ln>
              <a:solidFill>
                <a:srgbClr val="FFFFFF"/>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it-IT" sz="105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20453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9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900" b="0" i="0" u="none" strike="noStrike" kern="1200" cap="all" spc="0" normalizeH="0" baseline="0" noProof="0" smtClean="0">
                <a:ln>
                  <a:noFill/>
                </a:ln>
                <a:solidFill>
                  <a:srgbClr val="FFFFFF"/>
                </a:solidFill>
                <a:effectLst/>
                <a:uLnTx/>
                <a:uFillTx/>
                <a:latin typeface="Calibri" panose="020F0502020204030204"/>
                <a:ea typeface="+mn-ea"/>
                <a:cs typeface="+mn-cs"/>
              </a:rPr>
              <a:t>thomas.corradino@unitn.it - ARCADIA MAPS process qualification</a:t>
            </a:r>
            <a:endParaRPr kumimoji="0" lang="it-IT" sz="900" b="0" i="0" u="none" strike="noStrike" kern="1200" cap="all" spc="0" normalizeH="0" baseline="0" noProof="0">
              <a:ln>
                <a:noFill/>
              </a:ln>
              <a:solidFill>
                <a:srgbClr val="FFFFFF"/>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it-IT" sz="105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42231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9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900" b="0" i="0" u="none" strike="noStrike" kern="1200" cap="all" spc="0" normalizeH="0" baseline="0" noProof="0" smtClean="0">
                <a:ln>
                  <a:noFill/>
                </a:ln>
                <a:solidFill>
                  <a:srgbClr val="FFFFFF"/>
                </a:solidFill>
                <a:effectLst/>
                <a:uLnTx/>
                <a:uFillTx/>
                <a:latin typeface="Calibri" panose="020F0502020204030204"/>
                <a:ea typeface="+mn-ea"/>
                <a:cs typeface="+mn-cs"/>
              </a:rPr>
              <a:t>thomas.corradino@unitn.it - ARCADIA MAPS process qualification</a:t>
            </a:r>
            <a:endParaRPr kumimoji="0" lang="it-IT" sz="900" b="0" i="0" u="none" strike="noStrike" kern="1200" cap="all" spc="0" normalizeH="0" baseline="0" noProof="0">
              <a:ln>
                <a:noFill/>
              </a:ln>
              <a:solidFill>
                <a:srgbClr val="FFFFFF"/>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it-IT" sz="105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91481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9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900" b="0" i="0" u="none" strike="noStrike" kern="1200" cap="all" spc="0" normalizeH="0" baseline="0" noProof="0" smtClean="0">
                <a:ln>
                  <a:noFill/>
                </a:ln>
                <a:solidFill>
                  <a:srgbClr val="FFFFFF"/>
                </a:solidFill>
                <a:effectLst/>
                <a:uLnTx/>
                <a:uFillTx/>
                <a:latin typeface="Calibri" panose="020F0502020204030204"/>
                <a:ea typeface="+mn-ea"/>
                <a:cs typeface="+mn-cs"/>
              </a:rPr>
              <a:t>thomas.corradino@unitn.it - ARCADIA MAPS process qualification</a:t>
            </a:r>
            <a:endParaRPr kumimoji="0" lang="it-IT" sz="900" b="0" i="0" u="none" strike="noStrike" kern="1200" cap="all" spc="0" normalizeH="0" baseline="0" noProof="0">
              <a:ln>
                <a:noFill/>
              </a:ln>
              <a:solidFill>
                <a:srgbClr val="FFFFFF"/>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it-IT" sz="105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8273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9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900" b="0" i="0" u="none" strike="noStrike" kern="1200" cap="all" spc="0" normalizeH="0" baseline="0" noProof="0" smtClean="0">
                <a:ln>
                  <a:noFill/>
                </a:ln>
                <a:solidFill>
                  <a:srgbClr val="FFFFFF"/>
                </a:solidFill>
                <a:effectLst/>
                <a:uLnTx/>
                <a:uFillTx/>
                <a:latin typeface="Calibri" panose="020F0502020204030204"/>
                <a:ea typeface="+mn-ea"/>
                <a:cs typeface="+mn-cs"/>
              </a:rPr>
              <a:t>thomas.corradino@unitn.it - ARCADIA MAPS process qualification</a:t>
            </a:r>
            <a:endParaRPr kumimoji="0" lang="it-IT" sz="900" b="0" i="0" u="none" strike="noStrike" kern="1200" cap="all" spc="0" normalizeH="0" baseline="0" noProof="0">
              <a:ln>
                <a:noFill/>
              </a:ln>
              <a:solidFill>
                <a:srgbClr val="FFFFFF"/>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it-IT" sz="105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56154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9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900" b="0" i="0" u="none" strike="noStrike" kern="1200" cap="all" spc="0" normalizeH="0" baseline="0" noProof="0" smtClean="0">
                <a:ln>
                  <a:noFill/>
                </a:ln>
                <a:solidFill>
                  <a:srgbClr val="FFFFFF"/>
                </a:solidFill>
                <a:effectLst/>
                <a:uLnTx/>
                <a:uFillTx/>
                <a:latin typeface="Calibri" panose="020F0502020204030204"/>
                <a:ea typeface="+mn-ea"/>
                <a:cs typeface="+mn-cs"/>
              </a:rPr>
              <a:t>thomas.corradino@unitn.it - ARCADIA MAPS process qualification</a:t>
            </a:r>
            <a:endParaRPr kumimoji="0" lang="it-IT" sz="900" b="0" i="0" u="none" strike="noStrike" kern="1200" cap="all" spc="0" normalizeH="0" baseline="0" noProof="0">
              <a:ln>
                <a:noFill/>
              </a:ln>
              <a:solidFill>
                <a:srgbClr val="FFFFFF"/>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it-IT" sz="105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28711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9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lvl1pPr>
              <a:defRPr>
                <a:solidFill>
                  <a:srgbClr val="FFFFFF"/>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900" b="0" i="0" u="none" strike="noStrike" kern="1200" cap="all" spc="0" normalizeH="0" baseline="0" noProof="0" smtClean="0">
                <a:ln>
                  <a:noFill/>
                </a:ln>
                <a:solidFill>
                  <a:srgbClr val="FFFFFF"/>
                </a:solidFill>
                <a:effectLst/>
                <a:uLnTx/>
                <a:uFillTx/>
                <a:latin typeface="Calibri" panose="020F0502020204030204"/>
                <a:ea typeface="+mn-ea"/>
                <a:cs typeface="+mn-cs"/>
              </a:rPr>
              <a:t>thomas.corradino@unitn.it - ARCADIA MAPS process qualification</a:t>
            </a:r>
            <a:endParaRPr kumimoji="0" lang="it-IT" sz="900" b="0" i="0" u="none" strike="noStrike" kern="1200" cap="all" spc="0" normalizeH="0" baseline="0" noProof="0">
              <a:ln>
                <a:noFill/>
              </a:ln>
              <a:solidFill>
                <a:srgbClr val="FFFFFF"/>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it-IT" sz="105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256192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9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pt-BR" sz="900" b="0" i="0" u="none" strike="noStrike" kern="1200" cap="all" spc="0" normalizeH="0" baseline="0" noProof="0" smtClean="0">
                <a:ln>
                  <a:noFill/>
                </a:ln>
                <a:solidFill>
                  <a:srgbClr val="373545"/>
                </a:solidFill>
                <a:effectLst/>
                <a:uLnTx/>
                <a:uFillTx/>
                <a:latin typeface="Calibri" panose="020F0502020204030204"/>
                <a:ea typeface="+mn-ea"/>
                <a:cs typeface="+mn-cs"/>
              </a:rPr>
              <a:t>thomas.corradino@unitn.it - ARCADIA MAPS process qualification</a:t>
            </a:r>
            <a:endParaRPr kumimoji="0" lang="it-IT" sz="900" b="0" i="0" u="none" strike="noStrike" kern="1200" cap="all" spc="0" normalizeH="0" baseline="0" noProof="0">
              <a:ln>
                <a:noFill/>
              </a:ln>
              <a:solidFill>
                <a:srgbClr val="373545"/>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050" b="0" i="0" u="none" strike="noStrike" kern="1200" cap="none" spc="0" normalizeH="0" baseline="0" noProof="0" smtClean="0">
                <a:ln>
                  <a:noFill/>
                </a:ln>
                <a:solidFill>
                  <a:srgbClr val="373545"/>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it-IT" sz="1050" b="0" i="0" u="none" strike="noStrike" kern="1200" cap="none" spc="0" normalizeH="0" baseline="0" noProof="0">
              <a:ln>
                <a:noFill/>
              </a:ln>
              <a:solidFill>
                <a:srgbClr val="373545"/>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6827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r>
              <a:rPr lang="en-US" smtClean="0"/>
              <a:t>29/06/2022</a:t>
            </a:r>
            <a:endParaRPr lang="it-IT"/>
          </a:p>
        </p:txBody>
      </p:sp>
      <p:sp>
        <p:nvSpPr>
          <p:cNvPr id="5" name="Footer Placeholder 4"/>
          <p:cNvSpPr>
            <a:spLocks noGrp="1"/>
          </p:cNvSpPr>
          <p:nvPr>
            <p:ph type="ftr" sz="quarter" idx="11"/>
          </p:nvPr>
        </p:nvSpPr>
        <p:spPr/>
        <p:txBody>
          <a:bodyPr/>
          <a:lstStyle/>
          <a:p>
            <a:r>
              <a:rPr lang="pt-BR" smtClean="0"/>
              <a:t>thomas.corradino@unitn.it - ARCADIA MAPS process qualification</a:t>
            </a:r>
            <a:endParaRPr lang="it-IT"/>
          </a:p>
        </p:txBody>
      </p:sp>
      <p:sp>
        <p:nvSpPr>
          <p:cNvPr id="6" name="Slide Number Placeholder 5"/>
          <p:cNvSpPr>
            <a:spLocks noGrp="1"/>
          </p:cNvSpPr>
          <p:nvPr>
            <p:ph type="sldNum" sz="quarter" idx="12"/>
          </p:nvPr>
        </p:nvSpPr>
        <p:spPr/>
        <p:txBody>
          <a:bodyPr/>
          <a:lstStyle/>
          <a:p>
            <a:fld id="{A2EB1DA7-9496-4CBD-95DB-30EF1BFD2750}" type="slidenum">
              <a:rPr lang="it-IT" smtClean="0"/>
              <a:t>‹#›</a:t>
            </a:fld>
            <a:endParaRPr lang="it-IT"/>
          </a:p>
        </p:txBody>
      </p:sp>
    </p:spTree>
    <p:extLst>
      <p:ext uri="{BB962C8B-B14F-4D97-AF65-F5344CB8AC3E}">
        <p14:creationId xmlns:p14="http://schemas.microsoft.com/office/powerpoint/2010/main" val="14148693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9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900" b="0" i="0" u="none" strike="noStrike" kern="1200" cap="all" spc="0" normalizeH="0" baseline="0" noProof="0" smtClean="0">
                <a:ln>
                  <a:noFill/>
                </a:ln>
                <a:solidFill>
                  <a:srgbClr val="FFFFFF"/>
                </a:solidFill>
                <a:effectLst/>
                <a:uLnTx/>
                <a:uFillTx/>
                <a:latin typeface="Calibri" panose="020F0502020204030204"/>
                <a:ea typeface="+mn-ea"/>
                <a:cs typeface="+mn-cs"/>
              </a:rPr>
              <a:t>thomas.corradino@unitn.it - ARCADIA MAPS process qualification</a:t>
            </a:r>
            <a:endParaRPr kumimoji="0" lang="it-IT" sz="900" b="0" i="0" u="none" strike="noStrike" kern="1200" cap="all" spc="0" normalizeH="0" baseline="0" noProof="0">
              <a:ln>
                <a:noFill/>
              </a:ln>
              <a:solidFill>
                <a:srgbClr val="FFFFFF"/>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it-IT" sz="105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5069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9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900" b="0" i="0" u="none" strike="noStrike" kern="1200" cap="all" spc="0" normalizeH="0" baseline="0" noProof="0" smtClean="0">
                <a:ln>
                  <a:noFill/>
                </a:ln>
                <a:solidFill>
                  <a:srgbClr val="FFFFFF"/>
                </a:solidFill>
                <a:effectLst/>
                <a:uLnTx/>
                <a:uFillTx/>
                <a:latin typeface="Calibri" panose="020F0502020204030204"/>
                <a:ea typeface="+mn-ea"/>
                <a:cs typeface="+mn-cs"/>
              </a:rPr>
              <a:t>thomas.corradino@unitn.it - ARCADIA MAPS process qualification</a:t>
            </a:r>
            <a:endParaRPr kumimoji="0" lang="it-IT" sz="900" b="0" i="0" u="none" strike="noStrike" kern="1200" cap="all" spc="0" normalizeH="0" baseline="0" noProof="0">
              <a:ln>
                <a:noFill/>
              </a:ln>
              <a:solidFill>
                <a:srgbClr val="FFFFFF"/>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it-IT" sz="105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14333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9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900" b="0" i="0" u="none" strike="noStrike" kern="1200" cap="all" spc="0" normalizeH="0" baseline="0" noProof="0" smtClean="0">
                <a:ln>
                  <a:noFill/>
                </a:ln>
                <a:solidFill>
                  <a:srgbClr val="FFFFFF"/>
                </a:solidFill>
                <a:effectLst/>
                <a:uLnTx/>
                <a:uFillTx/>
                <a:latin typeface="Calibri" panose="020F0502020204030204"/>
                <a:ea typeface="+mn-ea"/>
                <a:cs typeface="+mn-cs"/>
              </a:rPr>
              <a:t>thomas.corradino@unitn.it - ARCADIA MAPS process qualification</a:t>
            </a:r>
            <a:endParaRPr kumimoji="0" lang="it-IT" sz="900" b="0" i="0" u="none" strike="noStrike" kern="1200" cap="all" spc="0" normalizeH="0" baseline="0" noProof="0">
              <a:ln>
                <a:noFill/>
              </a:ln>
              <a:solidFill>
                <a:srgbClr val="FFFFFF"/>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it-IT" sz="105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06680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it-IT"/>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r>
              <a:rPr lang="en-US" smtClean="0"/>
              <a:t>29/06/2022</a:t>
            </a:r>
            <a:endParaRPr lang="it-IT"/>
          </a:p>
        </p:txBody>
      </p:sp>
      <p:sp>
        <p:nvSpPr>
          <p:cNvPr id="5" name="Footer Placeholder 4"/>
          <p:cNvSpPr>
            <a:spLocks noGrp="1"/>
          </p:cNvSpPr>
          <p:nvPr>
            <p:ph type="ftr" sz="quarter" idx="11"/>
          </p:nvPr>
        </p:nvSpPr>
        <p:spPr/>
        <p:txBody>
          <a:bodyPr/>
          <a:lstStyle/>
          <a:p>
            <a:r>
              <a:rPr lang="pt-BR" smtClean="0"/>
              <a:t>thomas.corradino@unitn.it - ARCADIA MAPS process qualification</a:t>
            </a:r>
            <a:endParaRPr lang="it-IT"/>
          </a:p>
        </p:txBody>
      </p:sp>
      <p:sp>
        <p:nvSpPr>
          <p:cNvPr id="6" name="Slide Number Placeholder 5"/>
          <p:cNvSpPr>
            <a:spLocks noGrp="1"/>
          </p:cNvSpPr>
          <p:nvPr>
            <p:ph type="sldNum" sz="quarter" idx="12"/>
          </p:nvPr>
        </p:nvSpPr>
        <p:spPr/>
        <p:txBody>
          <a:bodyPr/>
          <a:lstStyle/>
          <a:p>
            <a:fld id="{A2EB1DA7-9496-4CBD-95DB-30EF1BFD2750}" type="slidenum">
              <a:rPr lang="it-IT" smtClean="0"/>
              <a:t>‹#›</a:t>
            </a:fld>
            <a:endParaRPr lang="it-IT"/>
          </a:p>
        </p:txBody>
      </p:sp>
    </p:spTree>
    <p:extLst>
      <p:ext uri="{BB962C8B-B14F-4D97-AF65-F5344CB8AC3E}">
        <p14:creationId xmlns:p14="http://schemas.microsoft.com/office/powerpoint/2010/main" val="3764970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Date Placeholder 4"/>
          <p:cNvSpPr>
            <a:spLocks noGrp="1"/>
          </p:cNvSpPr>
          <p:nvPr>
            <p:ph type="dt" sz="half" idx="10"/>
          </p:nvPr>
        </p:nvSpPr>
        <p:spPr/>
        <p:txBody>
          <a:bodyPr/>
          <a:lstStyle/>
          <a:p>
            <a:r>
              <a:rPr lang="en-US" smtClean="0"/>
              <a:t>29/06/2022</a:t>
            </a:r>
            <a:endParaRPr lang="it-IT"/>
          </a:p>
        </p:txBody>
      </p:sp>
      <p:sp>
        <p:nvSpPr>
          <p:cNvPr id="6" name="Footer Placeholder 5"/>
          <p:cNvSpPr>
            <a:spLocks noGrp="1"/>
          </p:cNvSpPr>
          <p:nvPr>
            <p:ph type="ftr" sz="quarter" idx="11"/>
          </p:nvPr>
        </p:nvSpPr>
        <p:spPr/>
        <p:txBody>
          <a:bodyPr/>
          <a:lstStyle/>
          <a:p>
            <a:r>
              <a:rPr lang="pt-BR" smtClean="0"/>
              <a:t>thomas.corradino@unitn.it - ARCADIA MAPS process qualification</a:t>
            </a:r>
            <a:endParaRPr lang="it-IT"/>
          </a:p>
        </p:txBody>
      </p:sp>
      <p:sp>
        <p:nvSpPr>
          <p:cNvPr id="7" name="Slide Number Placeholder 6"/>
          <p:cNvSpPr>
            <a:spLocks noGrp="1"/>
          </p:cNvSpPr>
          <p:nvPr>
            <p:ph type="sldNum" sz="quarter" idx="12"/>
          </p:nvPr>
        </p:nvSpPr>
        <p:spPr/>
        <p:txBody>
          <a:bodyPr/>
          <a:lstStyle/>
          <a:p>
            <a:fld id="{A2EB1DA7-9496-4CBD-95DB-30EF1BFD2750}" type="slidenum">
              <a:rPr lang="it-IT" smtClean="0"/>
              <a:t>‹#›</a:t>
            </a:fld>
            <a:endParaRPr lang="it-IT"/>
          </a:p>
        </p:txBody>
      </p:sp>
    </p:spTree>
    <p:extLst>
      <p:ext uri="{BB962C8B-B14F-4D97-AF65-F5344CB8AC3E}">
        <p14:creationId xmlns:p14="http://schemas.microsoft.com/office/powerpoint/2010/main" val="3671621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it-IT"/>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7" name="Date Placeholder 6"/>
          <p:cNvSpPr>
            <a:spLocks noGrp="1"/>
          </p:cNvSpPr>
          <p:nvPr>
            <p:ph type="dt" sz="half" idx="10"/>
          </p:nvPr>
        </p:nvSpPr>
        <p:spPr/>
        <p:txBody>
          <a:bodyPr/>
          <a:lstStyle/>
          <a:p>
            <a:r>
              <a:rPr lang="en-US" smtClean="0"/>
              <a:t>29/06/2022</a:t>
            </a:r>
            <a:endParaRPr lang="it-IT"/>
          </a:p>
        </p:txBody>
      </p:sp>
      <p:sp>
        <p:nvSpPr>
          <p:cNvPr id="8" name="Footer Placeholder 7"/>
          <p:cNvSpPr>
            <a:spLocks noGrp="1"/>
          </p:cNvSpPr>
          <p:nvPr>
            <p:ph type="ftr" sz="quarter" idx="11"/>
          </p:nvPr>
        </p:nvSpPr>
        <p:spPr/>
        <p:txBody>
          <a:bodyPr/>
          <a:lstStyle/>
          <a:p>
            <a:r>
              <a:rPr lang="pt-BR" smtClean="0"/>
              <a:t>thomas.corradino@unitn.it - ARCADIA MAPS process qualification</a:t>
            </a:r>
            <a:endParaRPr lang="it-IT"/>
          </a:p>
        </p:txBody>
      </p:sp>
      <p:sp>
        <p:nvSpPr>
          <p:cNvPr id="9" name="Slide Number Placeholder 8"/>
          <p:cNvSpPr>
            <a:spLocks noGrp="1"/>
          </p:cNvSpPr>
          <p:nvPr>
            <p:ph type="sldNum" sz="quarter" idx="12"/>
          </p:nvPr>
        </p:nvSpPr>
        <p:spPr/>
        <p:txBody>
          <a:bodyPr/>
          <a:lstStyle/>
          <a:p>
            <a:fld id="{A2EB1DA7-9496-4CBD-95DB-30EF1BFD2750}" type="slidenum">
              <a:rPr lang="it-IT" smtClean="0"/>
              <a:t>‹#›</a:t>
            </a:fld>
            <a:endParaRPr lang="it-IT"/>
          </a:p>
        </p:txBody>
      </p:sp>
    </p:spTree>
    <p:extLst>
      <p:ext uri="{BB962C8B-B14F-4D97-AF65-F5344CB8AC3E}">
        <p14:creationId xmlns:p14="http://schemas.microsoft.com/office/powerpoint/2010/main" val="1802292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Date Placeholder 2"/>
          <p:cNvSpPr>
            <a:spLocks noGrp="1"/>
          </p:cNvSpPr>
          <p:nvPr>
            <p:ph type="dt" sz="half" idx="10"/>
          </p:nvPr>
        </p:nvSpPr>
        <p:spPr/>
        <p:txBody>
          <a:bodyPr/>
          <a:lstStyle/>
          <a:p>
            <a:r>
              <a:rPr lang="en-US" smtClean="0"/>
              <a:t>29/06/2022</a:t>
            </a:r>
            <a:endParaRPr lang="it-IT"/>
          </a:p>
        </p:txBody>
      </p:sp>
      <p:sp>
        <p:nvSpPr>
          <p:cNvPr id="4" name="Footer Placeholder 3"/>
          <p:cNvSpPr>
            <a:spLocks noGrp="1"/>
          </p:cNvSpPr>
          <p:nvPr>
            <p:ph type="ftr" sz="quarter" idx="11"/>
          </p:nvPr>
        </p:nvSpPr>
        <p:spPr/>
        <p:txBody>
          <a:bodyPr/>
          <a:lstStyle/>
          <a:p>
            <a:r>
              <a:rPr lang="pt-BR" smtClean="0"/>
              <a:t>thomas.corradino@unitn.it - ARCADIA MAPS process qualification</a:t>
            </a:r>
            <a:endParaRPr lang="it-IT"/>
          </a:p>
        </p:txBody>
      </p:sp>
      <p:sp>
        <p:nvSpPr>
          <p:cNvPr id="5" name="Slide Number Placeholder 4"/>
          <p:cNvSpPr>
            <a:spLocks noGrp="1"/>
          </p:cNvSpPr>
          <p:nvPr>
            <p:ph type="sldNum" sz="quarter" idx="12"/>
          </p:nvPr>
        </p:nvSpPr>
        <p:spPr/>
        <p:txBody>
          <a:bodyPr/>
          <a:lstStyle/>
          <a:p>
            <a:fld id="{A2EB1DA7-9496-4CBD-95DB-30EF1BFD2750}" type="slidenum">
              <a:rPr lang="it-IT" smtClean="0"/>
              <a:t>‹#›</a:t>
            </a:fld>
            <a:endParaRPr lang="it-IT"/>
          </a:p>
        </p:txBody>
      </p:sp>
    </p:spTree>
    <p:extLst>
      <p:ext uri="{BB962C8B-B14F-4D97-AF65-F5344CB8AC3E}">
        <p14:creationId xmlns:p14="http://schemas.microsoft.com/office/powerpoint/2010/main" val="336894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29/06/2022</a:t>
            </a:r>
            <a:endParaRPr lang="it-IT"/>
          </a:p>
        </p:txBody>
      </p:sp>
      <p:sp>
        <p:nvSpPr>
          <p:cNvPr id="3" name="Footer Placeholder 2"/>
          <p:cNvSpPr>
            <a:spLocks noGrp="1"/>
          </p:cNvSpPr>
          <p:nvPr>
            <p:ph type="ftr" sz="quarter" idx="11"/>
          </p:nvPr>
        </p:nvSpPr>
        <p:spPr/>
        <p:txBody>
          <a:bodyPr/>
          <a:lstStyle/>
          <a:p>
            <a:r>
              <a:rPr lang="pt-BR" smtClean="0"/>
              <a:t>thomas.corradino@unitn.it - ARCADIA MAPS process qualification</a:t>
            </a:r>
            <a:endParaRPr lang="it-IT"/>
          </a:p>
        </p:txBody>
      </p:sp>
      <p:sp>
        <p:nvSpPr>
          <p:cNvPr id="4" name="Slide Number Placeholder 3"/>
          <p:cNvSpPr>
            <a:spLocks noGrp="1"/>
          </p:cNvSpPr>
          <p:nvPr>
            <p:ph type="sldNum" sz="quarter" idx="12"/>
          </p:nvPr>
        </p:nvSpPr>
        <p:spPr/>
        <p:txBody>
          <a:bodyPr/>
          <a:lstStyle/>
          <a:p>
            <a:fld id="{A2EB1DA7-9496-4CBD-95DB-30EF1BFD2750}" type="slidenum">
              <a:rPr lang="it-IT" smtClean="0"/>
              <a:t>‹#›</a:t>
            </a:fld>
            <a:endParaRPr lang="it-IT"/>
          </a:p>
        </p:txBody>
      </p:sp>
    </p:spTree>
    <p:extLst>
      <p:ext uri="{BB962C8B-B14F-4D97-AF65-F5344CB8AC3E}">
        <p14:creationId xmlns:p14="http://schemas.microsoft.com/office/powerpoint/2010/main" val="1440303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it-IT"/>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29/06/2022</a:t>
            </a:r>
            <a:endParaRPr lang="it-IT"/>
          </a:p>
        </p:txBody>
      </p:sp>
      <p:sp>
        <p:nvSpPr>
          <p:cNvPr id="6" name="Footer Placeholder 5"/>
          <p:cNvSpPr>
            <a:spLocks noGrp="1"/>
          </p:cNvSpPr>
          <p:nvPr>
            <p:ph type="ftr" sz="quarter" idx="11"/>
          </p:nvPr>
        </p:nvSpPr>
        <p:spPr/>
        <p:txBody>
          <a:bodyPr/>
          <a:lstStyle/>
          <a:p>
            <a:r>
              <a:rPr lang="pt-BR" smtClean="0"/>
              <a:t>thomas.corradino@unitn.it - ARCADIA MAPS process qualification</a:t>
            </a:r>
            <a:endParaRPr lang="it-IT"/>
          </a:p>
        </p:txBody>
      </p:sp>
      <p:sp>
        <p:nvSpPr>
          <p:cNvPr id="7" name="Slide Number Placeholder 6"/>
          <p:cNvSpPr>
            <a:spLocks noGrp="1"/>
          </p:cNvSpPr>
          <p:nvPr>
            <p:ph type="sldNum" sz="quarter" idx="12"/>
          </p:nvPr>
        </p:nvSpPr>
        <p:spPr/>
        <p:txBody>
          <a:bodyPr/>
          <a:lstStyle/>
          <a:p>
            <a:fld id="{A2EB1DA7-9496-4CBD-95DB-30EF1BFD2750}" type="slidenum">
              <a:rPr lang="it-IT" smtClean="0"/>
              <a:t>‹#›</a:t>
            </a:fld>
            <a:endParaRPr lang="it-IT"/>
          </a:p>
        </p:txBody>
      </p:sp>
    </p:spTree>
    <p:extLst>
      <p:ext uri="{BB962C8B-B14F-4D97-AF65-F5344CB8AC3E}">
        <p14:creationId xmlns:p14="http://schemas.microsoft.com/office/powerpoint/2010/main" val="2760069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it-IT"/>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29/06/2022</a:t>
            </a:r>
            <a:endParaRPr lang="it-IT"/>
          </a:p>
        </p:txBody>
      </p:sp>
      <p:sp>
        <p:nvSpPr>
          <p:cNvPr id="6" name="Footer Placeholder 5"/>
          <p:cNvSpPr>
            <a:spLocks noGrp="1"/>
          </p:cNvSpPr>
          <p:nvPr>
            <p:ph type="ftr" sz="quarter" idx="11"/>
          </p:nvPr>
        </p:nvSpPr>
        <p:spPr/>
        <p:txBody>
          <a:bodyPr/>
          <a:lstStyle/>
          <a:p>
            <a:r>
              <a:rPr lang="pt-BR" smtClean="0"/>
              <a:t>thomas.corradino@unitn.it - ARCADIA MAPS process qualification</a:t>
            </a:r>
            <a:endParaRPr lang="it-IT"/>
          </a:p>
        </p:txBody>
      </p:sp>
      <p:sp>
        <p:nvSpPr>
          <p:cNvPr id="7" name="Slide Number Placeholder 6"/>
          <p:cNvSpPr>
            <a:spLocks noGrp="1"/>
          </p:cNvSpPr>
          <p:nvPr>
            <p:ph type="sldNum" sz="quarter" idx="12"/>
          </p:nvPr>
        </p:nvSpPr>
        <p:spPr/>
        <p:txBody>
          <a:bodyPr/>
          <a:lstStyle/>
          <a:p>
            <a:fld id="{A2EB1DA7-9496-4CBD-95DB-30EF1BFD2750}" type="slidenum">
              <a:rPr lang="it-IT" smtClean="0"/>
              <a:t>‹#›</a:t>
            </a:fld>
            <a:endParaRPr lang="it-IT"/>
          </a:p>
        </p:txBody>
      </p:sp>
    </p:spTree>
    <p:extLst>
      <p:ext uri="{BB962C8B-B14F-4D97-AF65-F5344CB8AC3E}">
        <p14:creationId xmlns:p14="http://schemas.microsoft.com/office/powerpoint/2010/main" val="1505686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it-IT"/>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29/06/2022</a:t>
            </a:r>
            <a:endParaRPr lang="it-IT"/>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thomas.corradino@unitn.it - ARCADIA MAPS process qualification</a:t>
            </a:r>
            <a:endParaRPr lang="it-IT"/>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EB1DA7-9496-4CBD-95DB-30EF1BFD2750}" type="slidenum">
              <a:rPr lang="it-IT" smtClean="0"/>
              <a:t>‹#›</a:t>
            </a:fld>
            <a:endParaRPr lang="it-IT"/>
          </a:p>
        </p:txBody>
      </p:sp>
    </p:spTree>
    <p:extLst>
      <p:ext uri="{BB962C8B-B14F-4D97-AF65-F5344CB8AC3E}">
        <p14:creationId xmlns:p14="http://schemas.microsoft.com/office/powerpoint/2010/main" val="2783534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9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900" b="0" i="0" u="none" strike="noStrike" kern="1200" cap="all" spc="0" normalizeH="0" baseline="0" noProof="0" smtClean="0">
                <a:ln>
                  <a:noFill/>
                </a:ln>
                <a:solidFill>
                  <a:srgbClr val="FFFFFF"/>
                </a:solidFill>
                <a:effectLst/>
                <a:uLnTx/>
                <a:uFillTx/>
                <a:latin typeface="Calibri" panose="020F0502020204030204"/>
                <a:ea typeface="+mn-ea"/>
                <a:cs typeface="+mn-cs"/>
              </a:rPr>
              <a:t>thomas.corradino@unitn.it - ARCADIA MAPS process qualification</a:t>
            </a:r>
            <a:endParaRPr kumimoji="0" lang="it-IT" sz="900" b="0" i="0" u="none" strike="noStrike" kern="1200" cap="all" spc="0" normalizeH="0" baseline="0" noProof="0">
              <a:ln>
                <a:noFill/>
              </a:ln>
              <a:solidFill>
                <a:srgbClr val="FFFFFF"/>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it-IT" sz="105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39549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41.png"/><Relationship Id="rId3" Type="http://schemas.openxmlformats.org/officeDocument/2006/relationships/image" Target="../media/image1.png"/><Relationship Id="rId7" Type="http://schemas.openxmlformats.org/officeDocument/2006/relationships/image" Target="../media/image25.png"/><Relationship Id="rId12"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24.png"/><Relationship Id="rId11" Type="http://schemas.openxmlformats.org/officeDocument/2006/relationships/image" Target="../media/image10.png"/><Relationship Id="rId5" Type="http://schemas.openxmlformats.org/officeDocument/2006/relationships/image" Target="../media/image35.png"/><Relationship Id="rId10" Type="http://schemas.openxmlformats.org/officeDocument/2006/relationships/image" Target="../media/image39.png"/><Relationship Id="rId4" Type="http://schemas.openxmlformats.org/officeDocument/2006/relationships/image" Target="../media/image3.png"/><Relationship Id="rId9" Type="http://schemas.openxmlformats.org/officeDocument/2006/relationships/image" Target="../media/image38.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1.png"/><Relationship Id="rId7" Type="http://schemas.openxmlformats.org/officeDocument/2006/relationships/image" Target="../media/image45.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11.png"/><Relationship Id="rId11" Type="http://schemas.openxmlformats.org/officeDocument/2006/relationships/image" Target="../media/image37.png"/><Relationship Id="rId5" Type="http://schemas.openxmlformats.org/officeDocument/2006/relationships/image" Target="../media/image36.png"/><Relationship Id="rId10" Type="http://schemas.openxmlformats.org/officeDocument/2006/relationships/image" Target="../media/image48.png"/><Relationship Id="rId4" Type="http://schemas.openxmlformats.org/officeDocument/2006/relationships/image" Target="../media/image3.png"/><Relationship Id="rId9" Type="http://schemas.openxmlformats.org/officeDocument/2006/relationships/image" Target="../media/image47.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8.jpe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170.png"/><Relationship Id="rId5" Type="http://schemas.openxmlformats.org/officeDocument/2006/relationships/image" Target="../media/image37.jpe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2.png"/><Relationship Id="rId7"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53.png"/><Relationship Id="rId5" Type="http://schemas.openxmlformats.org/officeDocument/2006/relationships/image" Target="../media/image3.png"/><Relationship Id="rId10" Type="http://schemas.openxmlformats.org/officeDocument/2006/relationships/image" Target="../media/image50.png"/><Relationship Id="rId4" Type="http://schemas.openxmlformats.org/officeDocument/2006/relationships/image" Target="../media/image1.png"/><Relationship Id="rId9" Type="http://schemas.openxmlformats.org/officeDocument/2006/relationships/image" Target="../media/image49.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0.png"/><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3.pn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3.jpeg"/><Relationship Id="rId5" Type="http://schemas.openxmlformats.org/officeDocument/2006/relationships/image" Target="../media/image12.tiff"/><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21.png"/><Relationship Id="rId5" Type="http://schemas.openxmlformats.org/officeDocument/2006/relationships/image" Target="../media/image15.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8.png"/><Relationship Id="rId3" Type="http://schemas.openxmlformats.org/officeDocument/2006/relationships/image" Target="../media/image1.png"/><Relationship Id="rId7" Type="http://schemas.openxmlformats.org/officeDocument/2006/relationships/image" Target="../media/image19.png"/><Relationship Id="rId12"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18.png"/><Relationship Id="rId11" Type="http://schemas.openxmlformats.org/officeDocument/2006/relationships/image" Target="../media/image9.png"/><Relationship Id="rId5" Type="http://schemas.openxmlformats.org/officeDocument/2006/relationships/image" Target="../media/image17.png"/><Relationship Id="rId10"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image" Target="../media/image11.png"/><Relationship Id="rId14" Type="http://schemas.openxmlformats.org/officeDocument/2006/relationships/image" Target="../media/image29.pn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4.png"/><Relationship Id="rId3" Type="http://schemas.openxmlformats.org/officeDocument/2006/relationships/image" Target="../media/image20.png"/><Relationship Id="rId7" Type="http://schemas.openxmlformats.org/officeDocument/2006/relationships/image" Target="../media/image3.png"/><Relationship Id="rId12"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1.png"/><Relationship Id="rId11" Type="http://schemas.openxmlformats.org/officeDocument/2006/relationships/image" Target="../media/image27.png"/><Relationship Id="rId5" Type="http://schemas.openxmlformats.org/officeDocument/2006/relationships/image" Target="../media/image23.png"/><Relationship Id="rId10" Type="http://schemas.openxmlformats.org/officeDocument/2006/relationships/image" Target="../media/image9.png"/><Relationship Id="rId4" Type="http://schemas.openxmlformats.org/officeDocument/2006/relationships/image" Target="../media/image22.pn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chor="t">
            <a:normAutofit/>
          </a:bodyPr>
          <a:lstStyle/>
          <a:p>
            <a:pPr algn="ctr"/>
            <a:r>
              <a:rPr lang="en-US" sz="2000" b="1" dirty="0" smtClean="0">
                <a:solidFill>
                  <a:schemeClr val="tx1"/>
                </a:solidFill>
                <a:latin typeface="Calibri Light" panose="020F0302020204030204" pitchFamily="34" charset="0"/>
                <a:ea typeface="+mn-ea"/>
                <a:cs typeface="Calibri Light" panose="020F0302020204030204" pitchFamily="34" charset="0"/>
              </a:rPr>
              <a:t/>
            </a:r>
            <a:br>
              <a:rPr lang="en-US" sz="2000" b="1" dirty="0" smtClean="0">
                <a:solidFill>
                  <a:schemeClr val="tx1"/>
                </a:solidFill>
                <a:latin typeface="Calibri Light" panose="020F0302020204030204" pitchFamily="34" charset="0"/>
                <a:ea typeface="+mn-ea"/>
                <a:cs typeface="Calibri Light" panose="020F0302020204030204" pitchFamily="34" charset="0"/>
              </a:rPr>
            </a:br>
            <a:r>
              <a:rPr lang="en-US" sz="2000" b="1" dirty="0" smtClean="0">
                <a:solidFill>
                  <a:schemeClr val="tx1"/>
                </a:solidFill>
                <a:latin typeface="Calibri Light" panose="020F0302020204030204" pitchFamily="34" charset="0"/>
                <a:ea typeface="+mn-ea"/>
                <a:cs typeface="Calibri Light" panose="020F0302020204030204" pitchFamily="34" charset="0"/>
              </a:rPr>
              <a:t/>
            </a:r>
            <a:br>
              <a:rPr lang="en-US" sz="2000" b="1" dirty="0" smtClean="0">
                <a:solidFill>
                  <a:schemeClr val="tx1"/>
                </a:solidFill>
                <a:latin typeface="Calibri Light" panose="020F0302020204030204" pitchFamily="34" charset="0"/>
                <a:ea typeface="+mn-ea"/>
                <a:cs typeface="Calibri Light" panose="020F0302020204030204" pitchFamily="34" charset="0"/>
              </a:rPr>
            </a:br>
            <a:r>
              <a:rPr lang="en-US" sz="4400" b="1" dirty="0">
                <a:solidFill>
                  <a:schemeClr val="tx1"/>
                </a:solidFill>
                <a:latin typeface="Calibri Light" panose="020F0302020204030204" pitchFamily="34" charset="0"/>
                <a:ea typeface="+mn-ea"/>
                <a:cs typeface="Calibri Light" panose="020F0302020204030204" pitchFamily="34" charset="0"/>
              </a:rPr>
              <a:t>ARCADIA MAPS process qualification </a:t>
            </a:r>
            <a:r>
              <a:rPr lang="en-US" sz="4400" b="1" dirty="0" smtClean="0">
                <a:solidFill>
                  <a:schemeClr val="tx1"/>
                </a:solidFill>
                <a:latin typeface="Calibri Light" panose="020F0302020204030204" pitchFamily="34" charset="0"/>
                <a:ea typeface="+mn-ea"/>
                <a:cs typeface="Calibri Light" panose="020F0302020204030204" pitchFamily="34" charset="0"/>
              </a:rPr>
              <a:t/>
            </a:r>
            <a:br>
              <a:rPr lang="en-US" sz="4400" b="1" dirty="0" smtClean="0">
                <a:solidFill>
                  <a:schemeClr val="tx1"/>
                </a:solidFill>
                <a:latin typeface="Calibri Light" panose="020F0302020204030204" pitchFamily="34" charset="0"/>
                <a:ea typeface="+mn-ea"/>
                <a:cs typeface="Calibri Light" panose="020F0302020204030204" pitchFamily="34" charset="0"/>
              </a:rPr>
            </a:br>
            <a:r>
              <a:rPr lang="en-US" sz="4400" b="1" dirty="0" smtClean="0">
                <a:solidFill>
                  <a:schemeClr val="tx1"/>
                </a:solidFill>
                <a:latin typeface="Calibri Light" panose="020F0302020204030204" pitchFamily="34" charset="0"/>
                <a:ea typeface="+mn-ea"/>
                <a:cs typeface="Calibri Light" panose="020F0302020204030204" pitchFamily="34" charset="0"/>
              </a:rPr>
              <a:t>through </a:t>
            </a:r>
            <a:r>
              <a:rPr lang="en-US" sz="4400" b="1" dirty="0">
                <a:solidFill>
                  <a:schemeClr val="tx1"/>
                </a:solidFill>
                <a:latin typeface="Calibri Light" panose="020F0302020204030204" pitchFamily="34" charset="0"/>
                <a:ea typeface="+mn-ea"/>
                <a:cs typeface="Calibri Light" panose="020F0302020204030204" pitchFamily="34" charset="0"/>
              </a:rPr>
              <a:t>the electrical characterization of passive pixel arrays</a:t>
            </a:r>
            <a:endParaRPr lang="it-IT" sz="4400" b="1" dirty="0">
              <a:solidFill>
                <a:schemeClr val="tx1"/>
              </a:solidFill>
              <a:latin typeface="Calibri Light" panose="020F0302020204030204" pitchFamily="34" charset="0"/>
              <a:ea typeface="+mn-ea"/>
              <a:cs typeface="Calibri Light" panose="020F0302020204030204" pitchFamily="34"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6" name="Picture 5"/>
          <p:cNvPicPr>
            <a:picLocks noChangeAspect="1"/>
          </p:cNvPicPr>
          <p:nvPr/>
        </p:nvPicPr>
        <p:blipFill>
          <a:blip r:embed="rId4"/>
          <a:stretch>
            <a:fillRect/>
          </a:stretch>
        </p:blipFill>
        <p:spPr>
          <a:xfrm>
            <a:off x="4420317" y="4682812"/>
            <a:ext cx="3412324" cy="1080000"/>
          </a:xfrm>
          <a:prstGeom prst="rect">
            <a:avLst/>
          </a:prstGeom>
          <a:noFill/>
        </p:spPr>
      </p:pic>
      <p:sp>
        <p:nvSpPr>
          <p:cNvPr id="7" name="Rectangle 6"/>
          <p:cNvSpPr/>
          <p:nvPr/>
        </p:nvSpPr>
        <p:spPr>
          <a:xfrm>
            <a:off x="178356" y="3536857"/>
            <a:ext cx="11896247" cy="707886"/>
          </a:xfrm>
          <a:prstGeom prst="rect">
            <a:avLst/>
          </a:prstGeom>
        </p:spPr>
        <p:txBody>
          <a:bodyPr wrap="square">
            <a:spAutoFit/>
          </a:bodyPr>
          <a:lstStyle/>
          <a:p>
            <a:pPr algn="ctr"/>
            <a:r>
              <a:rPr lang="it-IT" sz="2000" b="1" u="sng" dirty="0" smtClean="0">
                <a:latin typeface="Calibri Light" panose="020F0302020204030204" pitchFamily="34" charset="0"/>
                <a:cs typeface="Calibri Light" panose="020F0302020204030204" pitchFamily="34" charset="0"/>
              </a:rPr>
              <a:t>Thomas Corradino</a:t>
            </a:r>
            <a:r>
              <a:rPr lang="it-IT" sz="2000" b="1" dirty="0" smtClean="0">
                <a:latin typeface="Calibri Light" panose="020F0302020204030204" pitchFamily="34" charset="0"/>
                <a:cs typeface="Calibri Light" panose="020F0302020204030204" pitchFamily="34" charset="0"/>
              </a:rPr>
              <a:t>,</a:t>
            </a:r>
            <a:r>
              <a:rPr lang="it-IT" sz="2000" dirty="0"/>
              <a:t> Gian-Franco Dalla </a:t>
            </a:r>
            <a:r>
              <a:rPr lang="it-IT" sz="2000" dirty="0" smtClean="0"/>
              <a:t>Betta, Coralie Neubüser</a:t>
            </a:r>
            <a:r>
              <a:rPr lang="it-IT" sz="2000" dirty="0"/>
              <a:t>, </a:t>
            </a:r>
            <a:r>
              <a:rPr lang="it-IT" sz="2000" dirty="0" smtClean="0"/>
              <a:t>and </a:t>
            </a:r>
            <a:r>
              <a:rPr lang="en-US" sz="2000" dirty="0" smtClean="0"/>
              <a:t>Lucio </a:t>
            </a:r>
            <a:r>
              <a:rPr lang="en-US" sz="2000" dirty="0" err="1"/>
              <a:t>Pancheri</a:t>
            </a:r>
            <a:r>
              <a:rPr lang="en-US" sz="2000" dirty="0"/>
              <a:t>, </a:t>
            </a:r>
            <a:endParaRPr lang="en-US" sz="2000" dirty="0" smtClean="0"/>
          </a:p>
          <a:p>
            <a:pPr algn="ctr"/>
            <a:r>
              <a:rPr lang="en-US" sz="2000" dirty="0" smtClean="0"/>
              <a:t>on </a:t>
            </a:r>
            <a:r>
              <a:rPr lang="en-US" sz="2000" dirty="0"/>
              <a:t>behalf of the ARCADIA collaboration</a:t>
            </a:r>
            <a:endParaRPr lang="en-US" sz="2000" dirty="0">
              <a:latin typeface="Calibri Light" panose="020F0302020204030204" pitchFamily="34" charset="0"/>
              <a:cs typeface="Calibri Light" panose="020F0302020204030204" pitchFamily="34" charset="0"/>
            </a:endParaRP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p:sp>
        <p:nvSpPr>
          <p:cNvPr id="4" name="Rectangle 3"/>
          <p:cNvSpPr/>
          <p:nvPr/>
        </p:nvSpPr>
        <p:spPr>
          <a:xfrm>
            <a:off x="2152649" y="5762812"/>
            <a:ext cx="8562975" cy="369332"/>
          </a:xfrm>
          <a:prstGeom prst="rect">
            <a:avLst/>
          </a:prstGeom>
        </p:spPr>
        <p:txBody>
          <a:bodyPr wrap="square">
            <a:spAutoFit/>
          </a:bodyPr>
          <a:lstStyle/>
          <a:p>
            <a:r>
              <a:rPr lang="en-US" b="1" i="1" dirty="0">
                <a:latin typeface="LMSans10-Bold"/>
              </a:rPr>
              <a:t>A</a:t>
            </a:r>
            <a:r>
              <a:rPr lang="en-US" i="1" dirty="0">
                <a:latin typeface="LMSans8-Regular"/>
              </a:rPr>
              <a:t>dvanced </a:t>
            </a:r>
            <a:r>
              <a:rPr lang="en-US" b="1" i="1" dirty="0">
                <a:latin typeface="LMSans10-Bold"/>
              </a:rPr>
              <a:t>R</a:t>
            </a:r>
            <a:r>
              <a:rPr lang="en-US" i="1" dirty="0">
                <a:latin typeface="LMSans8-Regular"/>
              </a:rPr>
              <a:t>eadout </a:t>
            </a:r>
            <a:r>
              <a:rPr lang="en-US" b="1" i="1" dirty="0">
                <a:latin typeface="LMSans10-Bold"/>
              </a:rPr>
              <a:t>C</a:t>
            </a:r>
            <a:r>
              <a:rPr lang="en-US" i="1" dirty="0">
                <a:latin typeface="LMSans8-Regular"/>
              </a:rPr>
              <a:t>MOS </a:t>
            </a:r>
            <a:r>
              <a:rPr lang="en-US" b="1" i="1" dirty="0">
                <a:latin typeface="LMSans10-Bold"/>
              </a:rPr>
              <a:t>A</a:t>
            </a:r>
            <a:r>
              <a:rPr lang="en-US" i="1" dirty="0">
                <a:latin typeface="LMSans8-Regular"/>
              </a:rPr>
              <a:t>rchitectures with </a:t>
            </a:r>
            <a:r>
              <a:rPr lang="en-US" b="1" i="1" dirty="0">
                <a:latin typeface="LMSans10-Bold"/>
              </a:rPr>
              <a:t>D</a:t>
            </a:r>
            <a:r>
              <a:rPr lang="en-US" i="1" dirty="0">
                <a:latin typeface="LMSans8-Regular"/>
              </a:rPr>
              <a:t>epleted </a:t>
            </a:r>
            <a:r>
              <a:rPr lang="en-US" b="1" i="1" dirty="0">
                <a:latin typeface="LMSans10-Bold"/>
              </a:rPr>
              <a:t>I</a:t>
            </a:r>
            <a:r>
              <a:rPr lang="en-US" i="1" dirty="0">
                <a:latin typeface="LMSans8-Regular"/>
              </a:rPr>
              <a:t>ntegrated sensor </a:t>
            </a:r>
            <a:r>
              <a:rPr lang="en-US" b="1" i="1" dirty="0">
                <a:latin typeface="LMSans10-Bold"/>
              </a:rPr>
              <a:t>A</a:t>
            </a:r>
            <a:r>
              <a:rPr lang="en-US" i="1" dirty="0">
                <a:latin typeface="LMSans8-Regular"/>
              </a:rPr>
              <a:t>rrays</a:t>
            </a:r>
            <a:endParaRPr lang="en-US" i="1" dirty="0"/>
          </a:p>
        </p:txBody>
      </p:sp>
    </p:spTree>
    <p:extLst>
      <p:ext uri="{BB962C8B-B14F-4D97-AF65-F5344CB8AC3E}">
        <p14:creationId xmlns:p14="http://schemas.microsoft.com/office/powerpoint/2010/main" val="33141004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p>
            <a:r>
              <a:rPr lang="it-IT" sz="4200" b="1" dirty="0" smtClean="0">
                <a:solidFill>
                  <a:schemeClr val="tx1"/>
                </a:solidFill>
              </a:rPr>
              <a:t>PT and Depl</a:t>
            </a:r>
            <a:r>
              <a:rPr lang="it-IT" sz="4200" b="1" dirty="0">
                <a:solidFill>
                  <a:schemeClr val="tx1"/>
                </a:solidFill>
              </a:rPr>
              <a:t>. </a:t>
            </a:r>
            <a:r>
              <a:rPr lang="it-IT" sz="4200" b="1" dirty="0" smtClean="0">
                <a:solidFill>
                  <a:schemeClr val="tx1"/>
                </a:solidFill>
              </a:rPr>
              <a:t>– Comparison of biasing schemes</a:t>
            </a:r>
            <a:endParaRPr lang="it-IT" sz="4200" b="1" dirty="0">
              <a:solidFill>
                <a:schemeClr val="tx1"/>
              </a:solidFill>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2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mc:AlternateContent xmlns:mc="http://schemas.openxmlformats.org/markup-compatibility/2006" xmlns:a14="http://schemas.microsoft.com/office/drawing/2010/main">
        <mc:Choice Requires="a14">
          <p:sp>
            <p:nvSpPr>
              <p:cNvPr id="20" name="TextBox 19"/>
              <p:cNvSpPr txBox="1"/>
              <p:nvPr/>
            </p:nvSpPr>
            <p:spPr>
              <a:xfrm>
                <a:off x="521109" y="5463637"/>
                <a:ext cx="9291483" cy="975523"/>
              </a:xfrm>
              <a:prstGeom prst="rect">
                <a:avLst/>
              </a:prstGeom>
              <a:noFill/>
            </p:spPr>
            <p:txBody>
              <a:bodyPr wrap="square" rtlCol="0">
                <a:spAutoFit/>
              </a:bodyPr>
              <a:lstStyle/>
              <a:p>
                <a:pPr marL="285750" indent="-285750">
                  <a:buFont typeface="Wingdings" panose="05000000000000000000" pitchFamily="2" charset="2"/>
                  <a:buChar char="Ø"/>
                </a:pPr>
                <a:endParaRPr lang="it-IT" dirty="0" smtClean="0"/>
              </a:p>
              <a:p>
                <a:pPr marL="285750" indent="-285750">
                  <a:buFont typeface="Wingdings" panose="05000000000000000000" pitchFamily="2" charset="2"/>
                  <a:buChar char="Ø"/>
                </a:pPr>
                <a:r>
                  <a:rPr lang="it-IT" dirty="0" smtClean="0"/>
                  <a:t>Small differences in the obtained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𝑉</m:t>
                        </m:r>
                      </m:e>
                      <m:sub>
                        <m:r>
                          <a:rPr lang="it-IT" b="0" i="1" smtClean="0">
                            <a:latin typeface="Cambria Math" panose="02040503050406030204" pitchFamily="18" charset="0"/>
                          </a:rPr>
                          <m:t>𝑑𝑒𝑝𝑙</m:t>
                        </m:r>
                      </m:sub>
                    </m:sSub>
                  </m:oMath>
                </a14:m>
                <a:r>
                  <a:rPr lang="it-IT" dirty="0" smtClean="0"/>
                  <a:t> and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𝑉</m:t>
                        </m:r>
                      </m:e>
                      <m:sub>
                        <m:r>
                          <a:rPr lang="it-IT" b="0" i="1" smtClean="0">
                            <a:latin typeface="Cambria Math" panose="02040503050406030204" pitchFamily="18" charset="0"/>
                          </a:rPr>
                          <m:t>𝑃𝑇</m:t>
                        </m:r>
                      </m:sub>
                    </m:sSub>
                  </m:oMath>
                </a14:m>
                <a:r>
                  <a:rPr lang="it-IT" dirty="0" smtClean="0"/>
                  <a:t> for the two considered biasing schemes</a:t>
                </a:r>
              </a:p>
              <a:p>
                <a:endParaRPr lang="it-IT" sz="2000" b="0" i="1" dirty="0" smtClean="0">
                  <a:latin typeface="Cambria Math" panose="02040503050406030204" pitchFamily="18" charset="0"/>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521109" y="5463637"/>
                <a:ext cx="9291483" cy="975523"/>
              </a:xfrm>
              <a:prstGeom prst="rect">
                <a:avLst/>
              </a:prstGeom>
              <a:blipFill>
                <a:blip r:embed="rId5"/>
                <a:stretch>
                  <a:fillRect l="-393"/>
                </a:stretch>
              </a:blipFill>
            </p:spPr>
            <p:txBody>
              <a:bodyPr/>
              <a:lstStyle/>
              <a:p>
                <a:r>
                  <a:rPr lang="en-US">
                    <a:noFill/>
                  </a:rPr>
                  <a:t> </a:t>
                </a:r>
              </a:p>
            </p:txBody>
          </p:sp>
        </mc:Fallback>
      </mc:AlternateContent>
      <p:pic>
        <p:nvPicPr>
          <p:cNvPr id="8" name="Picture 7"/>
          <p:cNvPicPr>
            <a:picLocks noChangeAspect="1"/>
          </p:cNvPicPr>
          <p:nvPr/>
        </p:nvPicPr>
        <p:blipFill rotWithShape="1">
          <a:blip r:embed="rId6">
            <a:extLst>
              <a:ext uri="{28A0092B-C50C-407E-A947-70E740481C1C}">
                <a14:useLocalDpi xmlns:a14="http://schemas.microsoft.com/office/drawing/2010/main" val="0"/>
              </a:ext>
            </a:extLst>
          </a:blip>
          <a:srcRect l="7821" t="2155" r="8309"/>
          <a:stretch/>
        </p:blipFill>
        <p:spPr>
          <a:xfrm>
            <a:off x="383438" y="1836196"/>
            <a:ext cx="6902265" cy="3686424"/>
          </a:xfrm>
          <a:prstGeom prst="rect">
            <a:avLst/>
          </a:prstGeom>
        </p:spPr>
      </p:pic>
      <p:pic>
        <p:nvPicPr>
          <p:cNvPr id="9" name="Picture 8"/>
          <p:cNvPicPr>
            <a:picLocks noChangeAspect="1"/>
          </p:cNvPicPr>
          <p:nvPr/>
        </p:nvPicPr>
        <p:blipFill rotWithShape="1">
          <a:blip r:embed="rId7">
            <a:extLst>
              <a:ext uri="{28A0092B-C50C-407E-A947-70E740481C1C}">
                <a14:useLocalDpi xmlns:a14="http://schemas.microsoft.com/office/drawing/2010/main" val="0"/>
              </a:ext>
            </a:extLst>
          </a:blip>
          <a:srcRect l="27761" t="2155" r="28153"/>
          <a:stretch/>
        </p:blipFill>
        <p:spPr>
          <a:xfrm>
            <a:off x="7808724" y="1828792"/>
            <a:ext cx="3655700" cy="3714453"/>
          </a:xfrm>
          <a:prstGeom prst="rect">
            <a:avLst/>
          </a:prstGeom>
        </p:spPr>
      </p:pic>
      <p:sp>
        <p:nvSpPr>
          <p:cNvPr id="10" name="Oval 9"/>
          <p:cNvSpPr/>
          <p:nvPr/>
        </p:nvSpPr>
        <p:spPr>
          <a:xfrm>
            <a:off x="3991897" y="2920181"/>
            <a:ext cx="3165986" cy="1376515"/>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865239" y="2899556"/>
            <a:ext cx="3126658" cy="1465967"/>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p:nvPicPr>
        <p:blipFill>
          <a:blip r:embed="rId8"/>
          <a:stretch>
            <a:fillRect/>
          </a:stretch>
        </p:blipFill>
        <p:spPr>
          <a:xfrm>
            <a:off x="1018624" y="1863625"/>
            <a:ext cx="690249" cy="815574"/>
          </a:xfrm>
          <a:prstGeom prst="rect">
            <a:avLst/>
          </a:prstGeom>
        </p:spPr>
      </p:pic>
      <p:cxnSp>
        <p:nvCxnSpPr>
          <p:cNvPr id="24" name="Straight Connector 23"/>
          <p:cNvCxnSpPr/>
          <p:nvPr/>
        </p:nvCxnSpPr>
        <p:spPr>
          <a:xfrm flipH="1">
            <a:off x="1349917" y="2660911"/>
            <a:ext cx="0" cy="11625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Box 24"/>
              <p:cNvSpPr txBox="1"/>
              <p:nvPr/>
            </p:nvSpPr>
            <p:spPr>
              <a:xfrm>
                <a:off x="1013954" y="2645956"/>
                <a:ext cx="60452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𝑉</m:t>
                          </m:r>
                        </m:e>
                        <m:sub>
                          <m:r>
                            <a:rPr lang="it-IT" sz="1600" b="0" i="1" smtClean="0">
                              <a:latin typeface="Cambria Math" panose="02040503050406030204" pitchFamily="18" charset="0"/>
                            </a:rPr>
                            <m:t>𝑏𝑖𝑎𝑠</m:t>
                          </m:r>
                        </m:sub>
                      </m:sSub>
                    </m:oMath>
                  </m:oMathPara>
                </a14:m>
                <a:endParaRPr lang="en-US" sz="1600" dirty="0"/>
              </a:p>
            </p:txBody>
          </p:sp>
        </mc:Choice>
        <mc:Fallback xmlns="">
          <p:sp>
            <p:nvSpPr>
              <p:cNvPr id="25" name="TextBox 24"/>
              <p:cNvSpPr txBox="1">
                <a:spLocks noRot="1" noChangeAspect="1" noMove="1" noResize="1" noEditPoints="1" noAdjustHandles="1" noChangeArrowheads="1" noChangeShapeType="1" noTextEdit="1"/>
              </p:cNvSpPr>
              <p:nvPr/>
            </p:nvSpPr>
            <p:spPr>
              <a:xfrm>
                <a:off x="1013954" y="2645956"/>
                <a:ext cx="604520" cy="338554"/>
              </a:xfrm>
              <a:prstGeom prst="rect">
                <a:avLst/>
              </a:prstGeom>
              <a:blipFill>
                <a:blip r:embed="rId9"/>
                <a:stretch>
                  <a:fillRect/>
                </a:stretch>
              </a:blipFill>
            </p:spPr>
            <p:txBody>
              <a:bodyPr/>
              <a:lstStyle/>
              <a:p>
                <a:r>
                  <a:rPr lang="en-US">
                    <a:noFill/>
                  </a:rPr>
                  <a:t> </a:t>
                </a:r>
              </a:p>
            </p:txBody>
          </p:sp>
        </mc:Fallback>
      </mc:AlternateContent>
      <p:pic>
        <p:nvPicPr>
          <p:cNvPr id="26" name="Picture 25"/>
          <p:cNvPicPr>
            <a:picLocks noChangeAspect="1"/>
          </p:cNvPicPr>
          <p:nvPr/>
        </p:nvPicPr>
        <p:blipFill>
          <a:blip r:embed="rId8"/>
          <a:stretch>
            <a:fillRect/>
          </a:stretch>
        </p:blipFill>
        <p:spPr>
          <a:xfrm>
            <a:off x="6322355" y="2081800"/>
            <a:ext cx="690249" cy="815574"/>
          </a:xfrm>
          <a:prstGeom prst="rect">
            <a:avLst/>
          </a:prstGeom>
        </p:spPr>
      </p:pic>
      <mc:AlternateContent xmlns:mc="http://schemas.openxmlformats.org/markup-compatibility/2006" xmlns:a14="http://schemas.microsoft.com/office/drawing/2010/main">
        <mc:Choice Requires="a14">
          <p:sp>
            <p:nvSpPr>
              <p:cNvPr id="27" name="TextBox 26"/>
              <p:cNvSpPr txBox="1"/>
              <p:nvPr/>
            </p:nvSpPr>
            <p:spPr>
              <a:xfrm>
                <a:off x="6099535" y="1699423"/>
                <a:ext cx="60452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𝑉</m:t>
                          </m:r>
                        </m:e>
                        <m:sub>
                          <m:r>
                            <a:rPr lang="it-IT" sz="1600" b="0" i="1" smtClean="0">
                              <a:latin typeface="Cambria Math" panose="02040503050406030204" pitchFamily="18" charset="0"/>
                            </a:rPr>
                            <m:t>𝑏𝑖𝑎𝑠</m:t>
                          </m:r>
                        </m:sub>
                      </m:sSub>
                    </m:oMath>
                  </m:oMathPara>
                </a14:m>
                <a:endParaRPr lang="en-US" sz="1600" dirty="0"/>
              </a:p>
            </p:txBody>
          </p:sp>
        </mc:Choice>
        <mc:Fallback xmlns="">
          <p:sp>
            <p:nvSpPr>
              <p:cNvPr id="27" name="TextBox 26"/>
              <p:cNvSpPr txBox="1">
                <a:spLocks noRot="1" noChangeAspect="1" noMove="1" noResize="1" noEditPoints="1" noAdjustHandles="1" noChangeArrowheads="1" noChangeShapeType="1" noTextEdit="1"/>
              </p:cNvSpPr>
              <p:nvPr/>
            </p:nvSpPr>
            <p:spPr>
              <a:xfrm>
                <a:off x="6099535" y="1699423"/>
                <a:ext cx="604520" cy="338554"/>
              </a:xfrm>
              <a:prstGeom prst="rect">
                <a:avLst/>
              </a:prstGeom>
              <a:blipFill>
                <a:blip r:embed="rId10"/>
                <a:stretch>
                  <a:fillRect/>
                </a:stretch>
              </a:blipFill>
            </p:spPr>
            <p:txBody>
              <a:bodyPr/>
              <a:lstStyle/>
              <a:p>
                <a:r>
                  <a:rPr lang="en-US">
                    <a:noFill/>
                  </a:rPr>
                  <a:t> </a:t>
                </a:r>
              </a:p>
            </p:txBody>
          </p:sp>
        </mc:Fallback>
      </mc:AlternateContent>
      <p:cxnSp>
        <p:nvCxnSpPr>
          <p:cNvPr id="28" name="Straight Connector 27"/>
          <p:cNvCxnSpPr/>
          <p:nvPr/>
        </p:nvCxnSpPr>
        <p:spPr>
          <a:xfrm flipH="1">
            <a:off x="6371315" y="1995305"/>
            <a:ext cx="0" cy="11625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29" name="Picture 28"/>
          <p:cNvPicPr>
            <a:picLocks noChangeAspect="1"/>
          </p:cNvPicPr>
          <p:nvPr/>
        </p:nvPicPr>
        <p:blipFill>
          <a:blip r:embed="rId11"/>
          <a:stretch>
            <a:fillRect/>
          </a:stretch>
        </p:blipFill>
        <p:spPr>
          <a:xfrm>
            <a:off x="10904385" y="4323983"/>
            <a:ext cx="621794" cy="509360"/>
          </a:xfrm>
          <a:prstGeom prst="rect">
            <a:avLst/>
          </a:prstGeom>
        </p:spPr>
      </p:pic>
      <p:cxnSp>
        <p:nvCxnSpPr>
          <p:cNvPr id="30" name="Straight Connector 29"/>
          <p:cNvCxnSpPr/>
          <p:nvPr/>
        </p:nvCxnSpPr>
        <p:spPr>
          <a:xfrm>
            <a:off x="10937078" y="4265323"/>
            <a:ext cx="0" cy="70025"/>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1" name="TextBox 30"/>
              <p:cNvSpPr txBox="1"/>
              <p:nvPr/>
            </p:nvSpPr>
            <p:spPr>
              <a:xfrm>
                <a:off x="10735734" y="3960884"/>
                <a:ext cx="621794"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𝑉</m:t>
                          </m:r>
                        </m:e>
                        <m:sub>
                          <m:r>
                            <a:rPr lang="it-IT" sz="1600" b="0" i="1" smtClean="0">
                              <a:latin typeface="Cambria Math" panose="02040503050406030204" pitchFamily="18" charset="0"/>
                            </a:rPr>
                            <m:t>𝑏𝑖𝑎𝑠</m:t>
                          </m:r>
                        </m:sub>
                      </m:sSub>
                    </m:oMath>
                  </m:oMathPara>
                </a14:m>
                <a:endParaRPr lang="en-US" sz="1600" dirty="0"/>
              </a:p>
            </p:txBody>
          </p:sp>
        </mc:Choice>
        <mc:Fallback xmlns="">
          <p:sp>
            <p:nvSpPr>
              <p:cNvPr id="31" name="TextBox 30"/>
              <p:cNvSpPr txBox="1">
                <a:spLocks noRot="1" noChangeAspect="1" noMove="1" noResize="1" noEditPoints="1" noAdjustHandles="1" noChangeArrowheads="1" noChangeShapeType="1" noTextEdit="1"/>
              </p:cNvSpPr>
              <p:nvPr/>
            </p:nvSpPr>
            <p:spPr>
              <a:xfrm>
                <a:off x="10735734" y="3960884"/>
                <a:ext cx="621794" cy="338554"/>
              </a:xfrm>
              <a:prstGeom prst="rect">
                <a:avLst/>
              </a:prstGeom>
              <a:blipFill>
                <a:blip r:embed="rId12"/>
                <a:stretch>
                  <a:fillRect/>
                </a:stretch>
              </a:blipFill>
            </p:spPr>
            <p:txBody>
              <a:bodyPr/>
              <a:lstStyle/>
              <a:p>
                <a:r>
                  <a:rPr lang="en-US">
                    <a:noFill/>
                  </a:rPr>
                  <a:t> </a:t>
                </a:r>
              </a:p>
            </p:txBody>
          </p:sp>
        </mc:Fallback>
      </mc:AlternateContent>
      <p:sp>
        <p:nvSpPr>
          <p:cNvPr id="32" name="Oval 31"/>
          <p:cNvSpPr/>
          <p:nvPr/>
        </p:nvSpPr>
        <p:spPr>
          <a:xfrm>
            <a:off x="8282217" y="2088371"/>
            <a:ext cx="1550039" cy="2227992"/>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9832256" y="1955977"/>
            <a:ext cx="1504946" cy="2635688"/>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33"/>
          <p:cNvPicPr>
            <a:picLocks noChangeAspect="1"/>
          </p:cNvPicPr>
          <p:nvPr/>
        </p:nvPicPr>
        <p:blipFill>
          <a:blip r:embed="rId11"/>
          <a:stretch>
            <a:fillRect/>
          </a:stretch>
        </p:blipFill>
        <p:spPr>
          <a:xfrm>
            <a:off x="8405104" y="4354617"/>
            <a:ext cx="621794" cy="509360"/>
          </a:xfrm>
          <a:prstGeom prst="rect">
            <a:avLst/>
          </a:prstGeom>
        </p:spPr>
      </p:pic>
      <p:cxnSp>
        <p:nvCxnSpPr>
          <p:cNvPr id="35" name="Straight Connector 34"/>
          <p:cNvCxnSpPr/>
          <p:nvPr/>
        </p:nvCxnSpPr>
        <p:spPr>
          <a:xfrm>
            <a:off x="8732764" y="4850007"/>
            <a:ext cx="0" cy="70025"/>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6" name="TextBox 35"/>
              <p:cNvSpPr txBox="1"/>
              <p:nvPr/>
            </p:nvSpPr>
            <p:spPr>
              <a:xfrm>
                <a:off x="8405104" y="4788212"/>
                <a:ext cx="621794"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𝑉</m:t>
                          </m:r>
                        </m:e>
                        <m:sub>
                          <m:r>
                            <a:rPr lang="it-IT" sz="1600" b="0" i="1" smtClean="0">
                              <a:latin typeface="Cambria Math" panose="02040503050406030204" pitchFamily="18" charset="0"/>
                            </a:rPr>
                            <m:t>𝑏𝑖𝑎𝑠</m:t>
                          </m:r>
                        </m:sub>
                      </m:sSub>
                    </m:oMath>
                  </m:oMathPara>
                </a14:m>
                <a:endParaRPr lang="en-US" sz="1600" dirty="0"/>
              </a:p>
            </p:txBody>
          </p:sp>
        </mc:Choice>
        <mc:Fallback xmlns="">
          <p:sp>
            <p:nvSpPr>
              <p:cNvPr id="36" name="TextBox 35"/>
              <p:cNvSpPr txBox="1">
                <a:spLocks noRot="1" noChangeAspect="1" noMove="1" noResize="1" noEditPoints="1" noAdjustHandles="1" noChangeArrowheads="1" noChangeShapeType="1" noTextEdit="1"/>
              </p:cNvSpPr>
              <p:nvPr/>
            </p:nvSpPr>
            <p:spPr>
              <a:xfrm>
                <a:off x="8405104" y="4788212"/>
                <a:ext cx="621794" cy="338554"/>
              </a:xfrm>
              <a:prstGeom prst="rect">
                <a:avLst/>
              </a:prstGeom>
              <a:blipFill>
                <a:blip r:embed="rId1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9837299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it-IT" b="1" dirty="0" smtClean="0">
                <a:solidFill>
                  <a:schemeClr val="tx1"/>
                </a:solidFill>
              </a:rPr>
              <a:t>Pixel dark current</a:t>
            </a:r>
            <a:endParaRPr lang="it-IT" b="1" dirty="0">
              <a:solidFill>
                <a:schemeClr val="tx1"/>
              </a:solidFill>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2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mc:AlternateContent xmlns:mc="http://schemas.openxmlformats.org/markup-compatibility/2006" xmlns:a14="http://schemas.microsoft.com/office/drawing/2010/main">
        <mc:Choice Requires="a14">
          <p:sp>
            <p:nvSpPr>
              <p:cNvPr id="20" name="TextBox 19"/>
              <p:cNvSpPr txBox="1"/>
              <p:nvPr/>
            </p:nvSpPr>
            <p:spPr>
              <a:xfrm>
                <a:off x="363773" y="4618168"/>
                <a:ext cx="5259976" cy="1754326"/>
              </a:xfrm>
              <a:prstGeom prst="rect">
                <a:avLst/>
              </a:prstGeom>
              <a:noFill/>
            </p:spPr>
            <p:txBody>
              <a:bodyPr wrap="square" rtlCol="0">
                <a:spAutoFit/>
              </a:bodyPr>
              <a:lstStyle/>
              <a:p>
                <a:pPr marL="285750" indent="-285750">
                  <a:buFont typeface="Wingdings" panose="05000000000000000000" pitchFamily="2" charset="2"/>
                  <a:buChar char="Ø"/>
                </a:pPr>
                <a:r>
                  <a:rPr lang="it-IT" dirty="0" smtClean="0"/>
                  <a:t>Bias from the bottom</a:t>
                </a:r>
              </a:p>
              <a:p>
                <a:pPr marL="285750" indent="-285750">
                  <a:buFont typeface="Wingdings" panose="05000000000000000000" pitchFamily="2" charset="2"/>
                  <a:buChar char="Ø"/>
                </a:pPr>
                <a:endParaRPr lang="it-IT" dirty="0" smtClean="0"/>
              </a:p>
              <a:p>
                <a:pPr marL="285750" indent="-285750">
                  <a:buFont typeface="Wingdings" panose="05000000000000000000" pitchFamily="2" charset="2"/>
                  <a:buChar char="Ø"/>
                </a:pPr>
                <a:r>
                  <a:rPr lang="it-IT" dirty="0" smtClean="0"/>
                  <a:t>Increase in the pixel dark current for samples coming from wafers with thicker substrates</a:t>
                </a:r>
              </a:p>
              <a:p>
                <a:pPr marL="285750" indent="-285750">
                  <a:buFont typeface="Wingdings" panose="05000000000000000000" pitchFamily="2" charset="2"/>
                  <a:buChar char="Ø"/>
                </a:pPr>
                <a:endParaRPr lang="it-IT" dirty="0"/>
              </a:p>
              <a:p>
                <a:pPr marL="285750" indent="-285750">
                  <a:buFont typeface="Wingdings" panose="05000000000000000000" pitchFamily="2" charset="2"/>
                  <a:buChar char="Ø"/>
                </a:pPr>
                <a:r>
                  <a:rPr lang="it-IT" dirty="0" smtClean="0"/>
                  <a:t>Passive pixel arrays </a:t>
                </a:r>
                <a14:m>
                  <m:oMath xmlns:m="http://schemas.openxmlformats.org/officeDocument/2006/math">
                    <m:r>
                      <a:rPr lang="it-IT" b="0" i="1" smtClean="0">
                        <a:latin typeface="Cambria Math" panose="02040503050406030204" pitchFamily="18" charset="0"/>
                      </a:rPr>
                      <m:t>1</m:t>
                    </m:r>
                    <m:r>
                      <a:rPr lang="it-IT" b="0" i="1" smtClean="0">
                        <a:latin typeface="Cambria Math" panose="02040503050406030204" pitchFamily="18" charset="0"/>
                      </a:rPr>
                      <m:t>.</m:t>
                    </m:r>
                    <m:r>
                      <a:rPr lang="it-IT" b="0" i="1" smtClean="0">
                        <a:latin typeface="Cambria Math" panose="02040503050406030204" pitchFamily="18" charset="0"/>
                      </a:rPr>
                      <m:t>5</m:t>
                    </m:r>
                    <m:r>
                      <a:rPr lang="it-IT" b="0" i="1" smtClean="0">
                        <a:latin typeface="Cambria Math" panose="02040503050406030204" pitchFamily="18" charset="0"/>
                        <a:ea typeface="Cambria Math" panose="02040503050406030204" pitchFamily="18" charset="0"/>
                      </a:rPr>
                      <m:t>×</m:t>
                    </m:r>
                    <m:r>
                      <a:rPr lang="it-IT" b="0" i="1" smtClean="0">
                        <a:latin typeface="Cambria Math" panose="02040503050406030204" pitchFamily="18" charset="0"/>
                        <a:ea typeface="Cambria Math" panose="02040503050406030204" pitchFamily="18" charset="0"/>
                      </a:rPr>
                      <m:t>1</m:t>
                    </m:r>
                    <m:r>
                      <a:rPr lang="it-IT" b="0" i="1" smtClean="0">
                        <a:latin typeface="Cambria Math" panose="02040503050406030204" pitchFamily="18" charset="0"/>
                        <a:ea typeface="Cambria Math" panose="02040503050406030204" pitchFamily="18" charset="0"/>
                      </a:rPr>
                      <m:t>.</m:t>
                    </m:r>
                    <m:r>
                      <a:rPr lang="it-IT" b="0" i="1" smtClean="0">
                        <a:latin typeface="Cambria Math" panose="02040503050406030204" pitchFamily="18" charset="0"/>
                        <a:ea typeface="Cambria Math" panose="02040503050406030204" pitchFamily="18" charset="0"/>
                      </a:rPr>
                      <m:t>5</m:t>
                    </m:r>
                    <m:r>
                      <a:rPr lang="it-IT" b="0" i="1" smtClean="0">
                        <a:latin typeface="Cambria Math" panose="02040503050406030204" pitchFamily="18" charset="0"/>
                        <a:ea typeface="Cambria Math" panose="02040503050406030204" pitchFamily="18" charset="0"/>
                      </a:rPr>
                      <m:t> </m:t>
                    </m:r>
                    <m:r>
                      <a:rPr lang="it-IT" b="0" i="1" smtClean="0">
                        <a:latin typeface="Cambria Math" panose="02040503050406030204" pitchFamily="18" charset="0"/>
                        <a:ea typeface="Cambria Math" panose="02040503050406030204" pitchFamily="18" charset="0"/>
                      </a:rPr>
                      <m:t>𝑚</m:t>
                    </m:r>
                    <m:sSup>
                      <m:sSupPr>
                        <m:ctrlPr>
                          <a:rPr lang="it-IT" b="0" i="1" smtClean="0">
                            <a:latin typeface="Cambria Math" panose="02040503050406030204" pitchFamily="18" charset="0"/>
                            <a:ea typeface="Cambria Math" panose="02040503050406030204" pitchFamily="18" charset="0"/>
                          </a:rPr>
                        </m:ctrlPr>
                      </m:sSupPr>
                      <m:e>
                        <m:r>
                          <a:rPr lang="it-IT" b="0" i="1" smtClean="0">
                            <a:latin typeface="Cambria Math" panose="02040503050406030204" pitchFamily="18" charset="0"/>
                            <a:ea typeface="Cambria Math" panose="02040503050406030204" pitchFamily="18" charset="0"/>
                          </a:rPr>
                          <m:t>𝑚</m:t>
                        </m:r>
                      </m:e>
                      <m:sup>
                        <m:r>
                          <a:rPr lang="it-IT" b="0" i="1" smtClean="0">
                            <a:latin typeface="Cambria Math" panose="02040503050406030204" pitchFamily="18" charset="0"/>
                            <a:ea typeface="Cambria Math" panose="02040503050406030204" pitchFamily="18" charset="0"/>
                          </a:rPr>
                          <m:t>2</m:t>
                        </m:r>
                      </m:sup>
                    </m:sSup>
                  </m:oMath>
                </a14:m>
                <a:endParaRPr lang="it-IT" sz="2000" b="0" i="1" dirty="0" smtClean="0">
                  <a:latin typeface="Cambria Math" panose="02040503050406030204" pitchFamily="18" charset="0"/>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363773" y="4618168"/>
                <a:ext cx="5259976" cy="1754326"/>
              </a:xfrm>
              <a:prstGeom prst="rect">
                <a:avLst/>
              </a:prstGeom>
              <a:blipFill>
                <a:blip r:embed="rId5"/>
                <a:stretch>
                  <a:fillRect l="-811" t="-2091" b="-4878"/>
                </a:stretch>
              </a:blipFill>
            </p:spPr>
            <p:txBody>
              <a:bodyPr/>
              <a:lstStyle/>
              <a:p>
                <a:r>
                  <a:rPr lang="en-US">
                    <a:noFill/>
                  </a:rPr>
                  <a:t> </a:t>
                </a:r>
              </a:p>
            </p:txBody>
          </p:sp>
        </mc:Fallback>
      </mc:AlternateContent>
      <p:sp>
        <p:nvSpPr>
          <p:cNvPr id="21" name="TextBox 20"/>
          <p:cNvSpPr txBox="1"/>
          <p:nvPr/>
        </p:nvSpPr>
        <p:spPr>
          <a:xfrm>
            <a:off x="6679376" y="2123653"/>
            <a:ext cx="5426898" cy="1477328"/>
          </a:xfrm>
          <a:prstGeom prst="rect">
            <a:avLst/>
          </a:prstGeom>
          <a:noFill/>
        </p:spPr>
        <p:txBody>
          <a:bodyPr wrap="square" rtlCol="0">
            <a:spAutoFit/>
          </a:bodyPr>
          <a:lstStyle/>
          <a:p>
            <a:pPr marL="285750" indent="-285750">
              <a:buFont typeface="Wingdings" panose="05000000000000000000" pitchFamily="2" charset="2"/>
              <a:buChar char="Ø"/>
            </a:pPr>
            <a:r>
              <a:rPr lang="it-IT" dirty="0" smtClean="0"/>
              <a:t>Bias from the top</a:t>
            </a:r>
          </a:p>
          <a:p>
            <a:pPr marL="285750" indent="-285750">
              <a:buFont typeface="Wingdings" panose="05000000000000000000" pitchFamily="2" charset="2"/>
              <a:buChar char="Ø"/>
            </a:pPr>
            <a:endParaRPr lang="it-IT" dirty="0"/>
          </a:p>
          <a:p>
            <a:pPr marL="285750" indent="-285750">
              <a:buFont typeface="Wingdings" panose="05000000000000000000" pitchFamily="2" charset="2"/>
              <a:buChar char="Ø"/>
            </a:pPr>
            <a:r>
              <a:rPr lang="it-IT" dirty="0" smtClean="0"/>
              <a:t>Good uniformity in the dark current values measured in samples coming from wafers of same type</a:t>
            </a:r>
          </a:p>
          <a:p>
            <a:pPr marL="285750" indent="-285750">
              <a:buFont typeface="Wingdings" panose="05000000000000000000" pitchFamily="2" charset="2"/>
              <a:buChar char="Ø"/>
            </a:pPr>
            <a:endParaRPr lang="it-IT" dirty="0"/>
          </a:p>
        </p:txBody>
      </p:sp>
      <p:pic>
        <p:nvPicPr>
          <p:cNvPr id="8" name="Picture 7"/>
          <p:cNvPicPr>
            <a:picLocks noChangeAspect="1"/>
          </p:cNvPicPr>
          <p:nvPr/>
        </p:nvPicPr>
        <p:blipFill rotWithShape="1">
          <a:blip r:embed="rId6" cstate="print">
            <a:extLst>
              <a:ext uri="{28A0092B-C50C-407E-A947-70E740481C1C}">
                <a14:useLocalDpi xmlns:a14="http://schemas.microsoft.com/office/drawing/2010/main" val="0"/>
              </a:ext>
            </a:extLst>
          </a:blip>
          <a:srcRect l="6753" t="7511" r="7879" b="6441"/>
          <a:stretch/>
        </p:blipFill>
        <p:spPr>
          <a:xfrm>
            <a:off x="92559" y="1795147"/>
            <a:ext cx="6142778" cy="2834649"/>
          </a:xfrm>
          <a:prstGeom prst="rect">
            <a:avLst/>
          </a:prstGeom>
        </p:spPr>
      </p:pic>
      <p:pic>
        <p:nvPicPr>
          <p:cNvPr id="9" name="Picture 8"/>
          <p:cNvPicPr>
            <a:picLocks noChangeAspect="1"/>
          </p:cNvPicPr>
          <p:nvPr/>
        </p:nvPicPr>
        <p:blipFill rotWithShape="1">
          <a:blip r:embed="rId7" cstate="print">
            <a:extLst>
              <a:ext uri="{28A0092B-C50C-407E-A947-70E740481C1C}">
                <a14:useLocalDpi xmlns:a14="http://schemas.microsoft.com/office/drawing/2010/main" val="0"/>
              </a:ext>
            </a:extLst>
          </a:blip>
          <a:srcRect l="7359" t="7890" r="8138" b="5494"/>
          <a:stretch/>
        </p:blipFill>
        <p:spPr>
          <a:xfrm>
            <a:off x="6390825" y="3602317"/>
            <a:ext cx="5717244" cy="2682886"/>
          </a:xfrm>
          <a:prstGeom prst="rect">
            <a:avLst/>
          </a:prstGeom>
        </p:spPr>
      </p:pic>
    </p:spTree>
    <p:extLst>
      <p:ext uri="{BB962C8B-B14F-4D97-AF65-F5344CB8AC3E}">
        <p14:creationId xmlns:p14="http://schemas.microsoft.com/office/powerpoint/2010/main" val="444636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it-IT" b="1" dirty="0" smtClean="0">
                <a:solidFill>
                  <a:schemeClr val="tx1"/>
                </a:solidFill>
              </a:rPr>
              <a:t>Electrical characterization – CV curves</a:t>
            </a:r>
            <a:endParaRPr lang="it-IT" b="1" dirty="0">
              <a:solidFill>
                <a:schemeClr val="tx1"/>
              </a:solidFill>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2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l="6869" t="3130" r="7879"/>
          <a:stretch/>
        </p:blipFill>
        <p:spPr>
          <a:xfrm>
            <a:off x="213360" y="1798320"/>
            <a:ext cx="8575040" cy="4460716"/>
          </a:xfrm>
          <a:prstGeom prst="rect">
            <a:avLst/>
          </a:prstGeom>
        </p:spPr>
      </p:pic>
      <p:pic>
        <p:nvPicPr>
          <p:cNvPr id="10" name="Picture 9"/>
          <p:cNvPicPr>
            <a:picLocks noChangeAspect="1"/>
          </p:cNvPicPr>
          <p:nvPr/>
        </p:nvPicPr>
        <p:blipFill>
          <a:blip r:embed="rId6"/>
          <a:stretch>
            <a:fillRect/>
          </a:stretch>
        </p:blipFill>
        <p:spPr>
          <a:xfrm>
            <a:off x="3654467" y="2452642"/>
            <a:ext cx="1455765" cy="1720080"/>
          </a:xfrm>
          <a:prstGeom prst="rect">
            <a:avLst/>
          </a:prstGeom>
        </p:spPr>
      </p:pic>
      <p:cxnSp>
        <p:nvCxnSpPr>
          <p:cNvPr id="13" name="Straight Connector 12"/>
          <p:cNvCxnSpPr/>
          <p:nvPr/>
        </p:nvCxnSpPr>
        <p:spPr>
          <a:xfrm>
            <a:off x="4382351" y="4139610"/>
            <a:ext cx="0" cy="20402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a:off x="3854535" y="4205833"/>
                <a:ext cx="1055631"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𝑉</m:t>
                          </m:r>
                        </m:e>
                        <m:sub>
                          <m:r>
                            <a:rPr lang="it-IT" sz="1600" b="0" i="1" smtClean="0">
                              <a:latin typeface="Cambria Math" panose="02040503050406030204" pitchFamily="18" charset="0"/>
                            </a:rPr>
                            <m:t>𝑏𝑖𝑎𝑠</m:t>
                          </m:r>
                        </m:sub>
                      </m:sSub>
                    </m:oMath>
                  </m:oMathPara>
                </a14:m>
                <a:endParaRPr lang="en-US" sz="1600" dirty="0"/>
              </a:p>
            </p:txBody>
          </p:sp>
        </mc:Choice>
        <mc:Fallback xmlns="">
          <p:sp>
            <p:nvSpPr>
              <p:cNvPr id="14" name="TextBox 13"/>
              <p:cNvSpPr txBox="1">
                <a:spLocks noRot="1" noChangeAspect="1" noMove="1" noResize="1" noEditPoints="1" noAdjustHandles="1" noChangeArrowheads="1" noChangeShapeType="1" noTextEdit="1"/>
              </p:cNvSpPr>
              <p:nvPr/>
            </p:nvSpPr>
            <p:spPr>
              <a:xfrm>
                <a:off x="3854535" y="4205833"/>
                <a:ext cx="1055631" cy="338554"/>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4091856" y="2036287"/>
                <a:ext cx="1055631"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𝑉</m:t>
                          </m:r>
                        </m:e>
                        <m:sub>
                          <m:r>
                            <a:rPr lang="it-IT" sz="1600" b="0" i="1" smtClean="0">
                              <a:latin typeface="Cambria Math" panose="02040503050406030204" pitchFamily="18" charset="0"/>
                            </a:rPr>
                            <m:t>𝑃𝑤𝑒𝑙𝑙</m:t>
                          </m:r>
                        </m:sub>
                      </m:sSub>
                    </m:oMath>
                  </m:oMathPara>
                </a14:m>
                <a:endParaRPr lang="en-US" sz="1600" dirty="0"/>
              </a:p>
            </p:txBody>
          </p:sp>
        </mc:Choice>
        <mc:Fallback xmlns="">
          <p:sp>
            <p:nvSpPr>
              <p:cNvPr id="15" name="TextBox 14"/>
              <p:cNvSpPr txBox="1">
                <a:spLocks noRot="1" noChangeAspect="1" noMove="1" noResize="1" noEditPoints="1" noAdjustHandles="1" noChangeArrowheads="1" noChangeShapeType="1" noTextEdit="1"/>
              </p:cNvSpPr>
              <p:nvPr/>
            </p:nvSpPr>
            <p:spPr>
              <a:xfrm>
                <a:off x="4091856" y="2036287"/>
                <a:ext cx="1055631" cy="338554"/>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4790696" y="2046119"/>
                <a:ext cx="1055631"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𝑉</m:t>
                          </m:r>
                        </m:e>
                        <m:sub>
                          <m:r>
                            <a:rPr lang="it-IT" sz="1600" b="0" i="1" smtClean="0">
                              <a:latin typeface="Cambria Math" panose="02040503050406030204" pitchFamily="18" charset="0"/>
                            </a:rPr>
                            <m:t>𝑁𝑤𝑒𝑙𝑙</m:t>
                          </m:r>
                        </m:sub>
                      </m:sSub>
                    </m:oMath>
                  </m:oMathPara>
                </a14:m>
                <a:endParaRPr lang="en-US" sz="1600" dirty="0"/>
              </a:p>
            </p:txBody>
          </p:sp>
        </mc:Choice>
        <mc:Fallback xmlns="">
          <p:sp>
            <p:nvSpPr>
              <p:cNvPr id="16" name="TextBox 15"/>
              <p:cNvSpPr txBox="1">
                <a:spLocks noRot="1" noChangeAspect="1" noMove="1" noResize="1" noEditPoints="1" noAdjustHandles="1" noChangeArrowheads="1" noChangeShapeType="1" noTextEdit="1"/>
              </p:cNvSpPr>
              <p:nvPr/>
            </p:nvSpPr>
            <p:spPr>
              <a:xfrm>
                <a:off x="4790696" y="2046119"/>
                <a:ext cx="1055631" cy="338554"/>
              </a:xfrm>
              <a:prstGeom prst="rect">
                <a:avLst/>
              </a:prstGeom>
              <a:blipFill>
                <a:blip r:embed="rId9"/>
                <a:stretch>
                  <a:fillRect/>
                </a:stretch>
              </a:blipFill>
            </p:spPr>
            <p:txBody>
              <a:bodyPr/>
              <a:lstStyle/>
              <a:p>
                <a:r>
                  <a:rPr lang="en-US">
                    <a:noFill/>
                  </a:rPr>
                  <a:t> </a:t>
                </a:r>
              </a:p>
            </p:txBody>
          </p:sp>
        </mc:Fallback>
      </mc:AlternateContent>
      <p:cxnSp>
        <p:nvCxnSpPr>
          <p:cNvPr id="17" name="Straight Connector 16"/>
          <p:cNvCxnSpPr/>
          <p:nvPr/>
        </p:nvCxnSpPr>
        <p:spPr>
          <a:xfrm flipH="1">
            <a:off x="5022183" y="2366085"/>
            <a:ext cx="88049" cy="14793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699000" y="2368625"/>
            <a:ext cx="69184" cy="14793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094314" y="2363705"/>
            <a:ext cx="69184" cy="14793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p:cNvSpPr txBox="1"/>
              <p:nvPr/>
            </p:nvSpPr>
            <p:spPr>
              <a:xfrm>
                <a:off x="3526785" y="2036317"/>
                <a:ext cx="1055631"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𝑉</m:t>
                          </m:r>
                        </m:e>
                        <m:sub>
                          <m:r>
                            <a:rPr lang="it-IT" sz="1600" b="0" i="1" smtClean="0">
                              <a:latin typeface="Cambria Math" panose="02040503050406030204" pitchFamily="18" charset="0"/>
                            </a:rPr>
                            <m:t>𝑁𝐺𝑅</m:t>
                          </m:r>
                        </m:sub>
                      </m:sSub>
                    </m:oMath>
                  </m:oMathPara>
                </a14:m>
                <a:endParaRPr lang="en-US" sz="1600" dirty="0"/>
              </a:p>
            </p:txBody>
          </p:sp>
        </mc:Choice>
        <mc:Fallback xmlns="">
          <p:sp>
            <p:nvSpPr>
              <p:cNvPr id="27" name="TextBox 26"/>
              <p:cNvSpPr txBox="1">
                <a:spLocks noRot="1" noChangeAspect="1" noMove="1" noResize="1" noEditPoints="1" noAdjustHandles="1" noChangeArrowheads="1" noChangeShapeType="1" noTextEdit="1"/>
              </p:cNvSpPr>
              <p:nvPr/>
            </p:nvSpPr>
            <p:spPr>
              <a:xfrm>
                <a:off x="3526785" y="2036317"/>
                <a:ext cx="1055631" cy="338554"/>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8810912" y="1829260"/>
                <a:ext cx="3221082" cy="4545732"/>
              </a:xfrm>
              <a:prstGeom prst="rect">
                <a:avLst/>
              </a:prstGeom>
              <a:noFill/>
            </p:spPr>
            <p:txBody>
              <a:bodyPr wrap="square" rtlCol="0">
                <a:spAutoFit/>
              </a:bodyPr>
              <a:lstStyle/>
              <a:p>
                <a:pPr marL="285750" indent="-285750">
                  <a:buFont typeface="Wingdings" panose="05000000000000000000" pitchFamily="2" charset="2"/>
                  <a:buChar char="Ø"/>
                </a:pPr>
                <a:r>
                  <a:rPr lang="it-IT" dirty="0" smtClean="0"/>
                  <a:t>Fixed bias voltage larger than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𝑉</m:t>
                        </m:r>
                      </m:e>
                      <m:sub>
                        <m:r>
                          <a:rPr lang="it-IT" b="0" i="1" smtClean="0">
                            <a:latin typeface="Cambria Math" panose="02040503050406030204" pitchFamily="18" charset="0"/>
                          </a:rPr>
                          <m:t>𝑑𝑒𝑝𝑙</m:t>
                        </m:r>
                      </m:sub>
                    </m:sSub>
                  </m:oMath>
                </a14:m>
                <a:r>
                  <a:rPr lang="it-IT" dirty="0" smtClean="0"/>
                  <a:t> </a:t>
                </a:r>
              </a:p>
              <a:p>
                <a:pPr marL="285750" indent="-285750">
                  <a:buFont typeface="Wingdings" panose="05000000000000000000" pitchFamily="2" charset="2"/>
                  <a:buChar char="Ø"/>
                </a:pPr>
                <a:endParaRPr lang="it-IT" dirty="0"/>
              </a:p>
              <a:p>
                <a:pPr marL="285750" indent="-285750">
                  <a:buFont typeface="Wingdings" panose="05000000000000000000" pitchFamily="2" charset="2"/>
                  <a:buChar char="Ø"/>
                </a:pPr>
                <a:r>
                  <a:rPr lang="it-IT" dirty="0" smtClean="0"/>
                  <a:t>Nwell and N-GR voltages set to 0V as ground reference</a:t>
                </a:r>
              </a:p>
              <a:p>
                <a:pPr marL="285750" indent="-285750">
                  <a:buFont typeface="Wingdings" panose="05000000000000000000" pitchFamily="2" charset="2"/>
                  <a:buChar char="Ø"/>
                </a:pPr>
                <a:endParaRPr lang="it-IT" dirty="0"/>
              </a:p>
              <a:p>
                <a:pPr marL="285750" indent="-285750">
                  <a:buFont typeface="Wingdings" panose="05000000000000000000" pitchFamily="2" charset="2"/>
                  <a:buChar char="Ø"/>
                </a:pPr>
                <a:r>
                  <a:rPr lang="it-IT" dirty="0" smtClean="0"/>
                  <a:t>Voltage sweep applied to the frontside pwell</a:t>
                </a:r>
              </a:p>
              <a:p>
                <a:pPr marL="285750" indent="-285750">
                  <a:buFont typeface="Wingdings" panose="05000000000000000000" pitchFamily="2" charset="2"/>
                  <a:buChar char="Ø"/>
                </a:pPr>
                <a:endParaRPr lang="it-IT" dirty="0"/>
              </a:p>
              <a:p>
                <a:pPr marL="285750" indent="-285750">
                  <a:buFont typeface="Wingdings" panose="05000000000000000000" pitchFamily="2" charset="2"/>
                  <a:buChar char="Ø"/>
                </a:pPr>
                <a:r>
                  <a:rPr lang="it-IT" dirty="0" smtClean="0"/>
                  <a:t>Once depleted the perimeter capacitance represents the main contribution to the pixel capacitance</a:t>
                </a:r>
              </a:p>
              <a:p>
                <a:pPr marL="285750" indent="-285750">
                  <a:buFont typeface="Wingdings" panose="05000000000000000000" pitchFamily="2" charset="2"/>
                  <a:buChar char="Ø"/>
                </a:pPr>
                <a:endParaRPr lang="it-IT" dirty="0"/>
              </a:p>
              <a:p>
                <a:pPr marL="285750" indent="-285750">
                  <a:buFont typeface="Wingdings" panose="05000000000000000000" pitchFamily="2" charset="2"/>
                  <a:buChar char="Ø"/>
                </a:pPr>
                <a:r>
                  <a:rPr lang="it-IT" dirty="0" smtClean="0">
                    <a:solidFill>
                      <a:srgbClr val="FF0000"/>
                    </a:solidFill>
                  </a:rPr>
                  <a:t>More details in the next talk of Coralie </a:t>
                </a:r>
                <a:r>
                  <a:rPr lang="it-IT" dirty="0">
                    <a:solidFill>
                      <a:srgbClr val="FF0000"/>
                    </a:solidFill>
                  </a:rPr>
                  <a:t>Neubüser</a:t>
                </a:r>
                <a:endParaRPr lang="it-IT" dirty="0" smtClean="0">
                  <a:solidFill>
                    <a:srgbClr val="FF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8810912" y="1829260"/>
                <a:ext cx="3221082" cy="4545732"/>
              </a:xfrm>
              <a:prstGeom prst="rect">
                <a:avLst/>
              </a:prstGeom>
              <a:blipFill>
                <a:blip r:embed="rId11"/>
                <a:stretch>
                  <a:fillRect l="-1134" t="-670" r="-1890" b="-1206"/>
                </a:stretch>
              </a:blipFill>
            </p:spPr>
            <p:txBody>
              <a:bodyPr/>
              <a:lstStyle/>
              <a:p>
                <a:r>
                  <a:rPr lang="en-US">
                    <a:noFill/>
                  </a:rPr>
                  <a:t> </a:t>
                </a:r>
              </a:p>
            </p:txBody>
          </p:sp>
        </mc:Fallback>
      </mc:AlternateContent>
    </p:spTree>
    <p:extLst>
      <p:ext uri="{BB962C8B-B14F-4D97-AF65-F5344CB8AC3E}">
        <p14:creationId xmlns:p14="http://schemas.microsoft.com/office/powerpoint/2010/main" val="29379682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it-IT" b="1" dirty="0">
                <a:solidFill>
                  <a:schemeClr val="tx1"/>
                </a:solidFill>
              </a:rPr>
              <a:t>Biasing </a:t>
            </a:r>
            <a:r>
              <a:rPr lang="it-IT" b="1" dirty="0" smtClean="0">
                <a:solidFill>
                  <a:schemeClr val="tx1"/>
                </a:solidFill>
              </a:rPr>
              <a:t>scheme &amp; Laser setup </a:t>
            </a:r>
            <a:endParaRPr lang="it-IT" b="1" dirty="0">
              <a:solidFill>
                <a:schemeClr val="tx1"/>
              </a:solidFill>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2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p:pic>
        <p:nvPicPr>
          <p:cNvPr id="18" name="Picture 17"/>
          <p:cNvPicPr>
            <a:picLocks noChangeAspect="1"/>
          </p:cNvPicPr>
          <p:nvPr/>
        </p:nvPicPr>
        <p:blipFill rotWithShape="1">
          <a:blip r:embed="rId5" cstate="print">
            <a:extLst>
              <a:ext uri="{28A0092B-C50C-407E-A947-70E740481C1C}">
                <a14:useLocalDpi xmlns:a14="http://schemas.microsoft.com/office/drawing/2010/main" val="0"/>
              </a:ext>
            </a:extLst>
          </a:blip>
          <a:srcRect l="6604" t="13766" r="15302"/>
          <a:stretch/>
        </p:blipFill>
        <p:spPr>
          <a:xfrm rot="5400000">
            <a:off x="352913" y="2243009"/>
            <a:ext cx="4314716" cy="3573235"/>
          </a:xfrm>
          <a:prstGeom prst="rect">
            <a:avLst/>
          </a:prstGeom>
        </p:spPr>
      </p:pic>
      <p:sp>
        <p:nvSpPr>
          <p:cNvPr id="19" name="TextBox 18"/>
          <p:cNvSpPr txBox="1"/>
          <p:nvPr/>
        </p:nvSpPr>
        <p:spPr>
          <a:xfrm>
            <a:off x="3459059" y="5312150"/>
            <a:ext cx="679268" cy="369332"/>
          </a:xfrm>
          <a:prstGeom prst="rect">
            <a:avLst/>
          </a:prstGeom>
          <a:noFill/>
        </p:spPr>
        <p:txBody>
          <a:bodyPr wrap="square" rtlCol="0">
            <a:spAutoFit/>
          </a:bodyPr>
          <a:lstStyle/>
          <a:p>
            <a:r>
              <a:rPr lang="it-IT" dirty="0" smtClean="0"/>
              <a:t>Ngr</a:t>
            </a:r>
            <a:endParaRPr lang="en-US" dirty="0"/>
          </a:p>
        </p:txBody>
      </p:sp>
      <p:sp>
        <p:nvSpPr>
          <p:cNvPr id="20" name="TextBox 19"/>
          <p:cNvSpPr txBox="1"/>
          <p:nvPr/>
        </p:nvSpPr>
        <p:spPr>
          <a:xfrm>
            <a:off x="2549749" y="5312150"/>
            <a:ext cx="679268" cy="369332"/>
          </a:xfrm>
          <a:prstGeom prst="rect">
            <a:avLst/>
          </a:prstGeom>
          <a:noFill/>
        </p:spPr>
        <p:txBody>
          <a:bodyPr wrap="square" rtlCol="0">
            <a:spAutoFit/>
          </a:bodyPr>
          <a:lstStyle/>
          <a:p>
            <a:r>
              <a:rPr lang="it-IT" dirty="0" smtClean="0"/>
              <a:t>Ptop</a:t>
            </a:r>
            <a:endParaRPr lang="en-US" dirty="0"/>
          </a:p>
        </p:txBody>
      </p:sp>
      <p:sp>
        <p:nvSpPr>
          <p:cNvPr id="21" name="TextBox 20"/>
          <p:cNvSpPr txBox="1"/>
          <p:nvPr/>
        </p:nvSpPr>
        <p:spPr>
          <a:xfrm>
            <a:off x="1777721" y="5312150"/>
            <a:ext cx="679268" cy="369332"/>
          </a:xfrm>
          <a:prstGeom prst="rect">
            <a:avLst/>
          </a:prstGeom>
          <a:noFill/>
        </p:spPr>
        <p:txBody>
          <a:bodyPr wrap="square" rtlCol="0">
            <a:spAutoFit/>
          </a:bodyPr>
          <a:lstStyle/>
          <a:p>
            <a:r>
              <a:rPr lang="it-IT" dirty="0" smtClean="0"/>
              <a:t>Pix</a:t>
            </a:r>
            <a:endParaRPr lang="en-US" dirty="0"/>
          </a:p>
        </p:txBody>
      </p:sp>
      <p:sp>
        <p:nvSpPr>
          <p:cNvPr id="22" name="TextBox 21"/>
          <p:cNvSpPr txBox="1"/>
          <p:nvPr/>
        </p:nvSpPr>
        <p:spPr>
          <a:xfrm>
            <a:off x="868411" y="5312150"/>
            <a:ext cx="679268" cy="369332"/>
          </a:xfrm>
          <a:prstGeom prst="rect">
            <a:avLst/>
          </a:prstGeom>
          <a:noFill/>
        </p:spPr>
        <p:txBody>
          <a:bodyPr wrap="square" rtlCol="0">
            <a:spAutoFit/>
          </a:bodyPr>
          <a:lstStyle/>
          <a:p>
            <a:r>
              <a:rPr lang="it-IT" dirty="0" smtClean="0"/>
              <a:t>Pext</a:t>
            </a:r>
            <a:endParaRPr lang="en-US" dirty="0"/>
          </a:p>
        </p:txBody>
      </p:sp>
      <mc:AlternateContent xmlns:mc="http://schemas.openxmlformats.org/markup-compatibility/2006" xmlns:a14="http://schemas.microsoft.com/office/drawing/2010/main">
        <mc:Choice Requires="a14">
          <p:sp>
            <p:nvSpPr>
              <p:cNvPr id="23" name="TextBox 22"/>
              <p:cNvSpPr txBox="1"/>
              <p:nvPr/>
            </p:nvSpPr>
            <p:spPr>
              <a:xfrm>
                <a:off x="4458105" y="1834559"/>
                <a:ext cx="3536551" cy="2650726"/>
              </a:xfrm>
              <a:prstGeom prst="rect">
                <a:avLst/>
              </a:prstGeom>
              <a:noFill/>
            </p:spPr>
            <p:txBody>
              <a:bodyPr wrap="square" rtlCol="0">
                <a:spAutoFit/>
              </a:bodyPr>
              <a:lstStyle/>
              <a:p>
                <a:pPr marL="285750" indent="-285750">
                  <a:buFont typeface="Wingdings" panose="05000000000000000000" pitchFamily="2" charset="2"/>
                  <a:buChar char="Ø"/>
                </a:pPr>
                <a:r>
                  <a:rPr lang="it-IT" dirty="0" smtClean="0"/>
                  <a:t>Negative voltage bias applied to Pext electrode</a:t>
                </a:r>
              </a:p>
              <a:p>
                <a:pPr marL="285750" indent="-285750">
                  <a:buFont typeface="Wingdings" panose="05000000000000000000" pitchFamily="2" charset="2"/>
                  <a:buChar char="Ø"/>
                </a:pPr>
                <a:endParaRPr lang="it-IT" dirty="0"/>
              </a:p>
              <a:p>
                <a:pPr marL="285750" indent="-285750">
                  <a:buFont typeface="Wingdings" panose="05000000000000000000" pitchFamily="2" charset="2"/>
                  <a:buChar char="Ø"/>
                </a:pPr>
                <a14:m>
                  <m:oMath xmlns:m="http://schemas.openxmlformats.org/officeDocument/2006/math">
                    <m:sSub>
                      <m:sSubPr>
                        <m:ctrlPr>
                          <a:rPr lang="it-IT" i="1">
                            <a:latin typeface="Cambria Math" panose="02040503050406030204" pitchFamily="18" charset="0"/>
                          </a:rPr>
                        </m:ctrlPr>
                      </m:sSubPr>
                      <m:e>
                        <m:sSub>
                          <m:sSubPr>
                            <m:ctrlPr>
                              <a:rPr lang="it-IT" b="0" i="1" smtClean="0">
                                <a:latin typeface="Cambria Math" panose="02040503050406030204" pitchFamily="18" charset="0"/>
                              </a:rPr>
                            </m:ctrlPr>
                          </m:sSubPr>
                          <m:e>
                            <m:r>
                              <a:rPr lang="it-IT" b="0" i="1" smtClean="0">
                                <a:latin typeface="Cambria Math" panose="02040503050406030204" pitchFamily="18" charset="0"/>
                              </a:rPr>
                              <m:t>𝑉</m:t>
                            </m:r>
                          </m:e>
                          <m:sub>
                            <m:r>
                              <a:rPr lang="it-IT" b="0" i="1" smtClean="0">
                                <a:latin typeface="Cambria Math" panose="02040503050406030204" pitchFamily="18" charset="0"/>
                              </a:rPr>
                              <m:t>𝑝𝑖𝑥</m:t>
                            </m:r>
                          </m:sub>
                        </m:sSub>
                        <m:r>
                          <a:rPr lang="it-IT" b="0" i="1" smtClean="0">
                            <a:latin typeface="Cambria Math" panose="02040503050406030204" pitchFamily="18" charset="0"/>
                          </a:rPr>
                          <m:t>=</m:t>
                        </m:r>
                        <m:r>
                          <a:rPr lang="it-IT" i="1">
                            <a:latin typeface="Cambria Math" panose="02040503050406030204" pitchFamily="18" charset="0"/>
                          </a:rPr>
                          <m:t>𝑉</m:t>
                        </m:r>
                      </m:e>
                      <m:sub>
                        <m:r>
                          <a:rPr lang="it-IT" i="1">
                            <a:latin typeface="Cambria Math" panose="02040503050406030204" pitchFamily="18" charset="0"/>
                          </a:rPr>
                          <m:t>𝑛</m:t>
                        </m:r>
                      </m:sub>
                    </m:sSub>
                    <m:r>
                      <a:rPr lang="it-IT" i="1">
                        <a:latin typeface="Cambria Math" panose="02040503050406030204" pitchFamily="18" charset="0"/>
                      </a:rPr>
                      <m:t>=</m:t>
                    </m:r>
                    <m:r>
                      <a:rPr lang="it-IT" b="0" i="1" smtClean="0">
                        <a:latin typeface="Cambria Math" panose="02040503050406030204" pitchFamily="18" charset="0"/>
                      </a:rPr>
                      <m:t>0</m:t>
                    </m:r>
                    <m:r>
                      <a:rPr lang="it-IT" b="0" i="1" smtClean="0">
                        <a:latin typeface="Cambria Math" panose="02040503050406030204" pitchFamily="18" charset="0"/>
                      </a:rPr>
                      <m:t>.</m:t>
                    </m:r>
                    <m:r>
                      <a:rPr lang="it-IT" b="0" i="1" smtClean="0">
                        <a:latin typeface="Cambria Math" panose="02040503050406030204" pitchFamily="18" charset="0"/>
                      </a:rPr>
                      <m:t>8</m:t>
                    </m:r>
                    <m:r>
                      <a:rPr lang="it-IT" i="1">
                        <a:latin typeface="Cambria Math" panose="02040503050406030204" pitchFamily="18" charset="0"/>
                      </a:rPr>
                      <m:t>𝑉</m:t>
                    </m:r>
                  </m:oMath>
                </a14:m>
                <a:r>
                  <a:rPr lang="it-IT" dirty="0" smtClean="0"/>
                  <a:t> </a:t>
                </a:r>
              </a:p>
              <a:p>
                <a:pPr marL="285750" indent="-285750">
                  <a:buFont typeface="Wingdings" panose="05000000000000000000" pitchFamily="2" charset="2"/>
                  <a:buChar char="Ø"/>
                </a:pPr>
                <a:endParaRPr lang="it-IT" dirty="0"/>
              </a:p>
              <a:p>
                <a:pPr marL="285750" indent="-285750">
                  <a:buFont typeface="Wingdings" panose="05000000000000000000" pitchFamily="2" charset="2"/>
                  <a:buChar char="Ø"/>
                </a:pP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𝑉</m:t>
                        </m:r>
                      </m:e>
                      <m:sub>
                        <m:r>
                          <a:rPr lang="it-IT" b="0" i="1" smtClean="0">
                            <a:latin typeface="Cambria Math" panose="02040503050406030204" pitchFamily="18" charset="0"/>
                          </a:rPr>
                          <m:t>𝑁𝑔𝑟</m:t>
                        </m:r>
                      </m:sub>
                    </m:sSub>
                    <m:r>
                      <a:rPr lang="it-IT" b="0" i="1" smtClean="0">
                        <a:latin typeface="Cambria Math" panose="02040503050406030204" pitchFamily="18" charset="0"/>
                      </a:rPr>
                      <m:t>=</m:t>
                    </m:r>
                    <m:sSub>
                      <m:sSubPr>
                        <m:ctrlPr>
                          <a:rPr lang="it-IT" b="0" i="1" smtClean="0">
                            <a:latin typeface="Cambria Math" panose="02040503050406030204" pitchFamily="18" charset="0"/>
                          </a:rPr>
                        </m:ctrlPr>
                      </m:sSubPr>
                      <m:e>
                        <m:r>
                          <a:rPr lang="it-IT" b="0" i="1" smtClean="0">
                            <a:latin typeface="Cambria Math" panose="02040503050406030204" pitchFamily="18" charset="0"/>
                          </a:rPr>
                          <m:t>𝑉</m:t>
                        </m:r>
                      </m:e>
                      <m:sub>
                        <m:r>
                          <a:rPr lang="it-IT" b="0" i="1" smtClean="0">
                            <a:latin typeface="Cambria Math" panose="02040503050406030204" pitchFamily="18" charset="0"/>
                          </a:rPr>
                          <m:t>𝑛</m:t>
                        </m:r>
                      </m:sub>
                    </m:sSub>
                  </m:oMath>
                </a14:m>
                <a:endParaRPr lang="it-IT" b="0" dirty="0" smtClean="0"/>
              </a:p>
              <a:p>
                <a:pPr marL="285750" indent="-285750">
                  <a:buFont typeface="Wingdings" panose="05000000000000000000" pitchFamily="2" charset="2"/>
                  <a:buChar char="Ø"/>
                </a:pPr>
                <a:endParaRPr lang="it-IT" dirty="0" smtClean="0"/>
              </a:p>
              <a:p>
                <a:pPr marL="285750" indent="-285750">
                  <a:buFont typeface="Wingdings" panose="05000000000000000000" pitchFamily="2" charset="2"/>
                  <a:buChar char="Ø"/>
                </a:pPr>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𝑉</m:t>
                        </m:r>
                      </m:e>
                      <m:sub>
                        <m:r>
                          <a:rPr lang="it-IT" b="0" i="1" smtClean="0">
                            <a:latin typeface="Cambria Math" panose="02040503050406030204" pitchFamily="18" charset="0"/>
                          </a:rPr>
                          <m:t>𝑃𝑡𝑜𝑝</m:t>
                        </m:r>
                      </m:sub>
                    </m:sSub>
                    <m:r>
                      <a:rPr lang="it-IT" i="1">
                        <a:latin typeface="Cambria Math" panose="02040503050406030204" pitchFamily="18" charset="0"/>
                      </a:rPr>
                      <m:t>=</m:t>
                    </m:r>
                    <m:r>
                      <a:rPr lang="it-IT" i="1">
                        <a:latin typeface="Cambria Math" panose="02040503050406030204" pitchFamily="18" charset="0"/>
                      </a:rPr>
                      <m:t>0</m:t>
                    </m:r>
                    <m:r>
                      <a:rPr lang="it-IT" i="1">
                        <a:latin typeface="Cambria Math" panose="02040503050406030204" pitchFamily="18" charset="0"/>
                      </a:rPr>
                      <m:t>𝑉</m:t>
                    </m:r>
                  </m:oMath>
                </a14:m>
                <a:endParaRPr lang="it-IT" dirty="0" smtClean="0"/>
              </a:p>
              <a:p>
                <a:endParaRPr lang="it-IT" dirty="0"/>
              </a:p>
            </p:txBody>
          </p:sp>
        </mc:Choice>
        <mc:Fallback xmlns="">
          <p:sp>
            <p:nvSpPr>
              <p:cNvPr id="23" name="TextBox 22"/>
              <p:cNvSpPr txBox="1">
                <a:spLocks noRot="1" noChangeAspect="1" noMove="1" noResize="1" noEditPoints="1" noAdjustHandles="1" noChangeArrowheads="1" noChangeShapeType="1" noTextEdit="1"/>
              </p:cNvSpPr>
              <p:nvPr/>
            </p:nvSpPr>
            <p:spPr>
              <a:xfrm>
                <a:off x="4458105" y="1834559"/>
                <a:ext cx="3536551" cy="2650726"/>
              </a:xfrm>
              <a:prstGeom prst="rect">
                <a:avLst/>
              </a:prstGeom>
              <a:blipFill>
                <a:blip r:embed="rId6"/>
                <a:stretch>
                  <a:fillRect l="-1034" t="-1379"/>
                </a:stretch>
              </a:blipFill>
            </p:spPr>
            <p:txBody>
              <a:bodyPr/>
              <a:lstStyle/>
              <a:p>
                <a:r>
                  <a:rPr lang="en-US">
                    <a:noFill/>
                  </a:rPr>
                  <a:t> </a:t>
                </a:r>
              </a:p>
            </p:txBody>
          </p:sp>
        </mc:Fallback>
      </mc:AlternateContent>
      <p:sp>
        <p:nvSpPr>
          <p:cNvPr id="8" name="Rectangle 7"/>
          <p:cNvSpPr/>
          <p:nvPr/>
        </p:nvSpPr>
        <p:spPr>
          <a:xfrm>
            <a:off x="4674981" y="4841155"/>
            <a:ext cx="6609264" cy="1354217"/>
          </a:xfrm>
          <a:prstGeom prst="rect">
            <a:avLst/>
          </a:prstGeom>
        </p:spPr>
        <p:txBody>
          <a:bodyPr wrap="square">
            <a:spAutoFit/>
          </a:bodyPr>
          <a:lstStyle/>
          <a:p>
            <a:pPr marL="285750" indent="-285750">
              <a:spcAft>
                <a:spcPts val="600"/>
              </a:spcAft>
              <a:buFont typeface="Wingdings" panose="05000000000000000000" pitchFamily="2" charset="2"/>
              <a:buChar char="Ø"/>
            </a:pPr>
            <a:r>
              <a:rPr lang="it-IT" dirty="0" smtClean="0"/>
              <a:t>Red laser (660nm</a:t>
            </a:r>
            <a:r>
              <a:rPr lang="it-IT" dirty="0"/>
              <a:t>) with </a:t>
            </a:r>
            <a:r>
              <a:rPr lang="it-IT" dirty="0" smtClean="0"/>
              <a:t>350ps pulse</a:t>
            </a:r>
            <a:br>
              <a:rPr lang="it-IT" dirty="0" smtClean="0"/>
            </a:br>
            <a:r>
              <a:rPr lang="it-IT" dirty="0" smtClean="0"/>
              <a:t> </a:t>
            </a:r>
            <a:r>
              <a:rPr lang="it-IT" dirty="0"/>
              <a:t>at FWHM </a:t>
            </a:r>
            <a:endParaRPr lang="it-IT" dirty="0" smtClean="0"/>
          </a:p>
          <a:p>
            <a:pPr marL="285750" indent="-285750">
              <a:spcAft>
                <a:spcPts val="600"/>
              </a:spcAft>
              <a:buFont typeface="Wingdings" panose="05000000000000000000" pitchFamily="2" charset="2"/>
              <a:buChar char="Ø"/>
            </a:pPr>
            <a:r>
              <a:rPr lang="it-IT" dirty="0" smtClean="0"/>
              <a:t>Infrared laser (1060nm) with &lt; 100ps pulse at FWHM (Alphalas)</a:t>
            </a:r>
          </a:p>
          <a:p>
            <a:pPr marL="285750" indent="-285750">
              <a:spcAft>
                <a:spcPts val="600"/>
              </a:spcAft>
              <a:buFont typeface="Wingdings" panose="05000000000000000000" pitchFamily="2" charset="2"/>
              <a:buChar char="Ø"/>
            </a:pPr>
            <a:r>
              <a:rPr lang="it-IT" dirty="0" smtClean="0"/>
              <a:t>External commercial amplifier with</a:t>
            </a:r>
            <a:r>
              <a:rPr lang="it-IT" dirty="0" smtClean="0">
                <a:solidFill>
                  <a:srgbClr val="FF0000"/>
                </a:solidFill>
              </a:rPr>
              <a:t> </a:t>
            </a:r>
            <a:r>
              <a:rPr lang="it-IT" dirty="0" smtClean="0"/>
              <a:t>1GHz</a:t>
            </a:r>
            <a:r>
              <a:rPr lang="it-IT" dirty="0" smtClean="0">
                <a:solidFill>
                  <a:srgbClr val="FF0000"/>
                </a:solidFill>
              </a:rPr>
              <a:t> </a:t>
            </a:r>
            <a:r>
              <a:rPr lang="it-IT" dirty="0" smtClean="0"/>
              <a:t>bandwidth</a:t>
            </a:r>
          </a:p>
        </p:txBody>
      </p:sp>
      <p:pic>
        <p:nvPicPr>
          <p:cNvPr id="9" name="Picture 8"/>
          <p:cNvPicPr>
            <a:picLocks noChangeAspect="1"/>
          </p:cNvPicPr>
          <p:nvPr/>
        </p:nvPicPr>
        <p:blipFill rotWithShape="1">
          <a:blip r:embed="rId7" cstate="print">
            <a:extLst>
              <a:ext uri="{28A0092B-C50C-407E-A947-70E740481C1C}">
                <a14:useLocalDpi xmlns:a14="http://schemas.microsoft.com/office/drawing/2010/main" val="0"/>
              </a:ext>
            </a:extLst>
          </a:blip>
          <a:srcRect l="58602" t="6021" r="5269" b="29892"/>
          <a:stretch/>
        </p:blipFill>
        <p:spPr>
          <a:xfrm>
            <a:off x="8531919" y="1785517"/>
            <a:ext cx="2737077" cy="3641289"/>
          </a:xfrm>
          <a:prstGeom prst="rect">
            <a:avLst/>
          </a:prstGeom>
        </p:spPr>
      </p:pic>
    </p:spTree>
    <p:extLst>
      <p:ext uri="{BB962C8B-B14F-4D97-AF65-F5344CB8AC3E}">
        <p14:creationId xmlns:p14="http://schemas.microsoft.com/office/powerpoint/2010/main" val="3020612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anim calcmode="lin" valueType="num">
                                      <p:cBhvr>
                                        <p:cTn id="40" dur="1000" fill="hold"/>
                                        <p:tgtEl>
                                          <p:spTgt spid="8"/>
                                        </p:tgtEl>
                                        <p:attrNameLst>
                                          <p:attrName>ppt_x</p:attrName>
                                        </p:attrNameLst>
                                      </p:cBhvr>
                                      <p:tavLst>
                                        <p:tav tm="0">
                                          <p:val>
                                            <p:strVal val="#ppt_x"/>
                                          </p:val>
                                        </p:tav>
                                        <p:tav tm="100000">
                                          <p:val>
                                            <p:strVal val="#ppt_x"/>
                                          </p:val>
                                        </p:tav>
                                      </p:tavLst>
                                    </p:anim>
                                    <p:anim calcmode="lin" valueType="num">
                                      <p:cBhvr>
                                        <p:cTn id="41" dur="1000" fill="hold"/>
                                        <p:tgtEl>
                                          <p:spTgt spid="8"/>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1000"/>
                                        <p:tgtEl>
                                          <p:spTgt spid="9"/>
                                        </p:tgtEl>
                                      </p:cBhvr>
                                    </p:animEffect>
                                    <p:anim calcmode="lin" valueType="num">
                                      <p:cBhvr>
                                        <p:cTn id="45" dur="1000" fill="hold"/>
                                        <p:tgtEl>
                                          <p:spTgt spid="9"/>
                                        </p:tgtEl>
                                        <p:attrNameLst>
                                          <p:attrName>ppt_x</p:attrName>
                                        </p:attrNameLst>
                                      </p:cBhvr>
                                      <p:tavLst>
                                        <p:tav tm="0">
                                          <p:val>
                                            <p:strVal val="#ppt_x"/>
                                          </p:val>
                                        </p:tav>
                                        <p:tav tm="100000">
                                          <p:val>
                                            <p:strVal val="#ppt_x"/>
                                          </p:val>
                                        </p:tav>
                                      </p:tavLst>
                                    </p:anim>
                                    <p:anim calcmode="lin" valueType="num">
                                      <p:cBhvr>
                                        <p:cTn id="4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4496" t="3009" r="8407"/>
          <a:stretch/>
        </p:blipFill>
        <p:spPr>
          <a:xfrm>
            <a:off x="176980" y="1809137"/>
            <a:ext cx="8760542" cy="4466288"/>
          </a:xfrm>
          <a:prstGeom prst="rect">
            <a:avLst/>
          </a:prstGeom>
        </p:spPr>
      </p:pic>
      <p:sp>
        <p:nvSpPr>
          <p:cNvPr id="2" name="Title 1"/>
          <p:cNvSpPr>
            <a:spLocks noGrp="1"/>
          </p:cNvSpPr>
          <p:nvPr>
            <p:ph type="title"/>
          </p:nvPr>
        </p:nvSpPr>
        <p:spPr/>
        <p:txBody>
          <a:bodyPr anchor="b"/>
          <a:lstStyle/>
          <a:p>
            <a:r>
              <a:rPr lang="it-IT" b="1" dirty="0" smtClean="0">
                <a:solidFill>
                  <a:schemeClr val="tx1"/>
                </a:solidFill>
              </a:rPr>
              <a:t>IR laser - PM 50 &amp; PM 25</a:t>
            </a:r>
            <a:endParaRPr lang="it-IT" b="1" dirty="0">
              <a:solidFill>
                <a:schemeClr val="tx1"/>
              </a:solidFill>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mc:AlternateContent xmlns:mc="http://schemas.openxmlformats.org/markup-compatibility/2006" xmlns:a14="http://schemas.microsoft.com/office/drawing/2010/main">
        <mc:Choice Requires="a14">
          <p:sp>
            <p:nvSpPr>
              <p:cNvPr id="10" name="Rectangle 9"/>
              <p:cNvSpPr/>
              <p:nvPr/>
            </p:nvSpPr>
            <p:spPr>
              <a:xfrm>
                <a:off x="9121879" y="2011034"/>
                <a:ext cx="2971799" cy="3139321"/>
              </a:xfrm>
              <a:prstGeom prst="rect">
                <a:avLst/>
              </a:prstGeom>
            </p:spPr>
            <p:txBody>
              <a:bodyPr wrap="square">
                <a:spAutoFit/>
              </a:bodyPr>
              <a:lstStyle/>
              <a:p>
                <a:pPr marL="285750" indent="-285750">
                  <a:buFont typeface="Wingdings" panose="05000000000000000000" pitchFamily="2" charset="2"/>
                  <a:buChar char="Ø"/>
                </a:pPr>
                <a14:m>
                  <m:oMath xmlns:m="http://schemas.openxmlformats.org/officeDocument/2006/math">
                    <m:sSub>
                      <m:sSubPr>
                        <m:ctrlPr>
                          <a:rPr lang="it-IT" i="1" smtClean="0">
                            <a:latin typeface="Cambria Math" panose="02040503050406030204" pitchFamily="18" charset="0"/>
                          </a:rPr>
                        </m:ctrlPr>
                      </m:sSubPr>
                      <m:e>
                        <m:r>
                          <a:rPr lang="it-IT" i="1">
                            <a:latin typeface="Cambria Math" panose="02040503050406030204" pitchFamily="18" charset="0"/>
                          </a:rPr>
                          <m:t>𝑡</m:t>
                        </m:r>
                      </m:e>
                      <m:sub>
                        <m:r>
                          <a:rPr lang="it-IT" i="1">
                            <a:latin typeface="Cambria Math" panose="02040503050406030204" pitchFamily="18" charset="0"/>
                          </a:rPr>
                          <m:t>𝑠𝑖</m:t>
                        </m:r>
                      </m:sub>
                    </m:sSub>
                  </m:oMath>
                </a14:m>
                <a:r>
                  <a:rPr lang="en-US" dirty="0"/>
                  <a:t> 100 </a:t>
                </a:r>
                <a14:m>
                  <m:oMath xmlns:m="http://schemas.openxmlformats.org/officeDocument/2006/math">
                    <m:r>
                      <a:rPr lang="it-IT" i="1">
                        <a:latin typeface="Cambria Math" panose="02040503050406030204" pitchFamily="18" charset="0"/>
                      </a:rPr>
                      <m:t>µ</m:t>
                    </m:r>
                    <m:r>
                      <a:rPr lang="it-IT" i="1">
                        <a:latin typeface="Cambria Math" panose="02040503050406030204" pitchFamily="18" charset="0"/>
                      </a:rPr>
                      <m:t>𝑚</m:t>
                    </m:r>
                  </m:oMath>
                </a14:m>
                <a:endParaRPr lang="it-IT" dirty="0" smtClean="0"/>
              </a:p>
              <a:p>
                <a:pPr marL="285750" indent="-285750">
                  <a:buFont typeface="Wingdings" panose="05000000000000000000" pitchFamily="2" charset="2"/>
                  <a:buChar char="Ø"/>
                </a:pPr>
                <a:endParaRPr lang="it-IT" dirty="0"/>
              </a:p>
              <a:p>
                <a:pPr marL="285750" indent="-285750">
                  <a:buFont typeface="Wingdings" panose="05000000000000000000" pitchFamily="2" charset="2"/>
                  <a:buChar char="Ø"/>
                </a:pPr>
                <a14:m>
                  <m:oMath xmlns:m="http://schemas.openxmlformats.org/officeDocument/2006/math">
                    <m:sSub>
                      <m:sSubPr>
                        <m:ctrlPr>
                          <a:rPr lang="it-IT" b="0" i="1" dirty="0" smtClean="0">
                            <a:latin typeface="Cambria Math" panose="02040503050406030204" pitchFamily="18" charset="0"/>
                          </a:rPr>
                        </m:ctrlPr>
                      </m:sSubPr>
                      <m:e>
                        <m:r>
                          <a:rPr lang="it-IT" b="0" i="1" dirty="0" smtClean="0">
                            <a:latin typeface="Cambria Math" panose="02040503050406030204" pitchFamily="18" charset="0"/>
                          </a:rPr>
                          <m:t>𝑉</m:t>
                        </m:r>
                      </m:e>
                      <m:sub>
                        <m:r>
                          <a:rPr lang="it-IT" b="0" i="1" dirty="0" smtClean="0">
                            <a:latin typeface="Cambria Math" panose="02040503050406030204" pitchFamily="18" charset="0"/>
                          </a:rPr>
                          <m:t>𝑏𝑖𝑎𝑠</m:t>
                        </m:r>
                      </m:sub>
                    </m:sSub>
                  </m:oMath>
                </a14:m>
                <a:r>
                  <a:rPr lang="it-IT" dirty="0" smtClean="0"/>
                  <a:t> applied from the top</a:t>
                </a:r>
              </a:p>
              <a:p>
                <a:pPr marL="285750" indent="-285750">
                  <a:buFont typeface="Wingdings" panose="05000000000000000000" pitchFamily="2" charset="2"/>
                  <a:buChar char="Ø"/>
                </a:pPr>
                <a:endParaRPr lang="it-IT" dirty="0"/>
              </a:p>
              <a:p>
                <a:pPr marL="285750" indent="-285750">
                  <a:buFont typeface="Wingdings" panose="05000000000000000000" pitchFamily="2" charset="2"/>
                  <a:buChar char="Ø"/>
                </a:pPr>
                <a:r>
                  <a:rPr lang="it-IT" dirty="0"/>
                  <a:t>Backside illumination with </a:t>
                </a:r>
                <a:r>
                  <a:rPr lang="it-IT" dirty="0" smtClean="0"/>
                  <a:t>an unfocused IR </a:t>
                </a:r>
                <a:r>
                  <a:rPr lang="it-IT" dirty="0"/>
                  <a:t>laser </a:t>
                </a:r>
                <a:r>
                  <a:rPr lang="it-IT" dirty="0" smtClean="0"/>
                  <a:t>spot</a:t>
                </a:r>
              </a:p>
              <a:p>
                <a:pPr marL="285750" indent="-285750">
                  <a:buFont typeface="Wingdings" panose="05000000000000000000" pitchFamily="2" charset="2"/>
                  <a:buChar char="Ø"/>
                </a:pPr>
                <a:endParaRPr lang="it-IT" dirty="0"/>
              </a:p>
              <a:p>
                <a:pPr marL="285750" indent="-285750">
                  <a:buFont typeface="Wingdings" panose="05000000000000000000" pitchFamily="2" charset="2"/>
                  <a:buChar char="Ø"/>
                </a:pPr>
                <a:r>
                  <a:rPr lang="it-IT" dirty="0" smtClean="0"/>
                  <a:t>Faster signal obtained with smaller pixel pitch</a:t>
                </a:r>
              </a:p>
              <a:p>
                <a:endParaRPr lang="it-IT" dirty="0"/>
              </a:p>
              <a:p>
                <a:endParaRPr lang="it-IT" dirty="0"/>
              </a:p>
            </p:txBody>
          </p:sp>
        </mc:Choice>
        <mc:Fallback xmlns="">
          <p:sp>
            <p:nvSpPr>
              <p:cNvPr id="10" name="Rectangle 9"/>
              <p:cNvSpPr>
                <a:spLocks noRot="1" noChangeAspect="1" noMove="1" noResize="1" noEditPoints="1" noAdjustHandles="1" noChangeArrowheads="1" noChangeShapeType="1" noTextEdit="1"/>
              </p:cNvSpPr>
              <p:nvPr/>
            </p:nvSpPr>
            <p:spPr>
              <a:xfrm>
                <a:off x="9121879" y="2011034"/>
                <a:ext cx="2971799" cy="3139321"/>
              </a:xfrm>
              <a:prstGeom prst="rect">
                <a:avLst/>
              </a:prstGeom>
              <a:blipFill>
                <a:blip r:embed="rId6"/>
                <a:stretch>
                  <a:fillRect l="-1230" t="-1165" r="-3074"/>
                </a:stretch>
              </a:blipFill>
            </p:spPr>
            <p:txBody>
              <a:bodyPr/>
              <a:lstStyle/>
              <a:p>
                <a:r>
                  <a:rPr lang="en-US">
                    <a:noFill/>
                  </a:rPr>
                  <a:t> </a:t>
                </a:r>
              </a:p>
            </p:txBody>
          </p:sp>
        </mc:Fallback>
      </mc:AlternateContent>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57251" y="2123452"/>
            <a:ext cx="1096297" cy="1017068"/>
          </a:xfrm>
          <a:prstGeom prst="rect">
            <a:avLst/>
          </a:prstGeom>
        </p:spPr>
      </p:pic>
      <p:pic>
        <p:nvPicPr>
          <p:cNvPr id="14" name="Picture 13"/>
          <p:cNvPicPr>
            <a:picLocks noChangeAspect="1"/>
          </p:cNvPicPr>
          <p:nvPr/>
        </p:nvPicPr>
        <p:blipFill rotWithShape="1">
          <a:blip r:embed="rId8" cstate="print">
            <a:extLst>
              <a:ext uri="{28A0092B-C50C-407E-A947-70E740481C1C}">
                <a14:useLocalDpi xmlns:a14="http://schemas.microsoft.com/office/drawing/2010/main" val="0"/>
              </a:ext>
            </a:extLst>
          </a:blip>
          <a:srcRect l="13024" r="3580" b="9964"/>
          <a:stretch/>
        </p:blipFill>
        <p:spPr>
          <a:xfrm>
            <a:off x="5837905" y="2187598"/>
            <a:ext cx="887360" cy="888775"/>
          </a:xfrm>
          <a:prstGeom prst="rect">
            <a:avLst/>
          </a:prstGeom>
        </p:spPr>
      </p:pic>
      <p:sp>
        <p:nvSpPr>
          <p:cNvPr id="15" name="Slide Number Placeholder 4"/>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sz="1200" noProof="0" dirty="0" smtClean="0">
                <a:latin typeface="Calibri" panose="020F0502020204030204"/>
              </a:rPr>
              <a:t>14</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6" name="Date Placeholder 2"/>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7"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pic>
        <p:nvPicPr>
          <p:cNvPr id="18" name="Picture 17"/>
          <p:cNvPicPr>
            <a:picLocks noChangeAspect="1"/>
          </p:cNvPicPr>
          <p:nvPr/>
        </p:nvPicPr>
        <p:blipFill>
          <a:blip r:embed="rId9"/>
          <a:stretch>
            <a:fillRect/>
          </a:stretch>
        </p:blipFill>
        <p:spPr>
          <a:xfrm>
            <a:off x="4738254" y="4363362"/>
            <a:ext cx="807139" cy="1024938"/>
          </a:xfrm>
          <a:prstGeom prst="rect">
            <a:avLst/>
          </a:prstGeom>
        </p:spPr>
      </p:pic>
      <p:pic>
        <p:nvPicPr>
          <p:cNvPr id="19" name="Picture 18"/>
          <p:cNvPicPr>
            <a:picLocks noChangeAspect="1"/>
          </p:cNvPicPr>
          <p:nvPr/>
        </p:nvPicPr>
        <p:blipFill>
          <a:blip r:embed="rId10"/>
          <a:stretch>
            <a:fillRect/>
          </a:stretch>
        </p:blipFill>
        <p:spPr>
          <a:xfrm>
            <a:off x="6030057" y="4383025"/>
            <a:ext cx="503056" cy="985611"/>
          </a:xfrm>
          <a:prstGeom prst="rect">
            <a:avLst/>
          </a:prstGeom>
        </p:spPr>
      </p:pic>
    </p:spTree>
    <p:extLst>
      <p:ext uri="{BB962C8B-B14F-4D97-AF65-F5344CB8AC3E}">
        <p14:creationId xmlns:p14="http://schemas.microsoft.com/office/powerpoint/2010/main" val="5941108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it-IT" b="1" dirty="0">
                <a:solidFill>
                  <a:schemeClr val="tx1"/>
                </a:solidFill>
              </a:rPr>
              <a:t>Red laser </a:t>
            </a:r>
            <a:r>
              <a:rPr lang="it-IT" b="1" dirty="0" smtClean="0">
                <a:solidFill>
                  <a:schemeClr val="tx1"/>
                </a:solidFill>
              </a:rPr>
              <a:t>scan - PM 50 </a:t>
            </a:r>
            <a:endParaRPr lang="it-IT" b="1" dirty="0">
              <a:solidFill>
                <a:schemeClr val="tx1"/>
              </a:solidFill>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l="24927" t="3022" r="21603" b="3691"/>
          <a:stretch/>
        </p:blipFill>
        <p:spPr>
          <a:xfrm>
            <a:off x="133903" y="2026887"/>
            <a:ext cx="4778176" cy="3817300"/>
          </a:xfrm>
          <a:prstGeom prst="rect">
            <a:avLst/>
          </a:prstGeom>
        </p:spPr>
      </p:pic>
      <p:pic>
        <p:nvPicPr>
          <p:cNvPr id="13" name="Picture 12"/>
          <p:cNvPicPr>
            <a:picLocks noChangeAspect="1"/>
          </p:cNvPicPr>
          <p:nvPr/>
        </p:nvPicPr>
        <p:blipFill rotWithShape="1">
          <a:blip r:embed="rId6" cstate="print">
            <a:extLst>
              <a:ext uri="{28A0092B-C50C-407E-A947-70E740481C1C}">
                <a14:useLocalDpi xmlns:a14="http://schemas.microsoft.com/office/drawing/2010/main" val="0"/>
              </a:ext>
            </a:extLst>
          </a:blip>
          <a:srcRect l="24535" t="2382" r="20528" b="3051"/>
          <a:stretch/>
        </p:blipFill>
        <p:spPr>
          <a:xfrm>
            <a:off x="4862920" y="2023230"/>
            <a:ext cx="4909721" cy="3870117"/>
          </a:xfrm>
          <a:prstGeom prst="rect">
            <a:avLst/>
          </a:prstGeom>
        </p:spPr>
      </p:pic>
      <mc:AlternateContent xmlns:mc="http://schemas.openxmlformats.org/markup-compatibility/2006" xmlns:a14="http://schemas.microsoft.com/office/drawing/2010/main">
        <mc:Choice Requires="a14">
          <p:sp>
            <p:nvSpPr>
              <p:cNvPr id="14" name="Rectangle 13"/>
              <p:cNvSpPr/>
              <p:nvPr/>
            </p:nvSpPr>
            <p:spPr>
              <a:xfrm>
                <a:off x="9772641" y="1981257"/>
                <a:ext cx="2330957" cy="3416320"/>
              </a:xfrm>
              <a:prstGeom prst="rect">
                <a:avLst/>
              </a:prstGeom>
            </p:spPr>
            <p:txBody>
              <a:bodyPr wrap="square">
                <a:spAutoFit/>
              </a:bodyPr>
              <a:lstStyle/>
              <a:p>
                <a:pPr marL="285750" indent="-285750">
                  <a:buFont typeface="Wingdings" panose="05000000000000000000" pitchFamily="2" charset="2"/>
                  <a:buChar char="Ø"/>
                </a:pPr>
                <a14:m>
                  <m:oMath xmlns:m="http://schemas.openxmlformats.org/officeDocument/2006/math">
                    <m:sSub>
                      <m:sSubPr>
                        <m:ctrlPr>
                          <a:rPr lang="it-IT" i="1" smtClean="0">
                            <a:latin typeface="Cambria Math" panose="02040503050406030204" pitchFamily="18" charset="0"/>
                          </a:rPr>
                        </m:ctrlPr>
                      </m:sSubPr>
                      <m:e>
                        <m:r>
                          <a:rPr lang="it-IT" b="0" i="1" smtClean="0">
                            <a:latin typeface="Cambria Math" panose="02040503050406030204" pitchFamily="18" charset="0"/>
                          </a:rPr>
                          <m:t>𝑉</m:t>
                        </m:r>
                      </m:e>
                      <m:sub>
                        <m:r>
                          <a:rPr lang="it-IT" b="0" i="1" smtClean="0">
                            <a:latin typeface="Cambria Math" panose="02040503050406030204" pitchFamily="18" charset="0"/>
                          </a:rPr>
                          <m:t>𝑛</m:t>
                        </m:r>
                      </m:sub>
                    </m:sSub>
                    <m:r>
                      <a:rPr lang="it-IT" b="0" i="1" smtClean="0">
                        <a:latin typeface="Cambria Math" panose="02040503050406030204" pitchFamily="18" charset="0"/>
                      </a:rPr>
                      <m:t>=</m:t>
                    </m:r>
                    <m:r>
                      <a:rPr lang="it-IT" b="0" i="1" smtClean="0">
                        <a:latin typeface="Cambria Math" panose="02040503050406030204" pitchFamily="18" charset="0"/>
                      </a:rPr>
                      <m:t>0</m:t>
                    </m:r>
                    <m:r>
                      <a:rPr lang="it-IT" b="0" i="1" smtClean="0">
                        <a:latin typeface="Cambria Math" panose="02040503050406030204" pitchFamily="18" charset="0"/>
                      </a:rPr>
                      <m:t>.</m:t>
                    </m:r>
                    <m:r>
                      <a:rPr lang="it-IT" b="0" i="1" smtClean="0">
                        <a:latin typeface="Cambria Math" panose="02040503050406030204" pitchFamily="18" charset="0"/>
                      </a:rPr>
                      <m:t>8</m:t>
                    </m:r>
                    <m:r>
                      <a:rPr lang="it-IT" b="0" i="1" smtClean="0">
                        <a:latin typeface="Cambria Math" panose="02040503050406030204" pitchFamily="18" charset="0"/>
                      </a:rPr>
                      <m:t>𝑉</m:t>
                    </m:r>
                  </m:oMath>
                </a14:m>
                <a:endParaRPr lang="it-IT" b="0" dirty="0" smtClean="0"/>
              </a:p>
              <a:p>
                <a:pPr marL="285750" indent="-285750">
                  <a:buFont typeface="Wingdings" panose="05000000000000000000" pitchFamily="2" charset="2"/>
                  <a:buChar char="Ø"/>
                </a:pPr>
                <a:endParaRPr lang="it-IT" dirty="0" smtClean="0"/>
              </a:p>
              <a:p>
                <a:pPr marL="285750" indent="-285750">
                  <a:buFont typeface="Wingdings" panose="05000000000000000000" pitchFamily="2" charset="2"/>
                  <a:buChar char="Ø"/>
                </a:pPr>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𝑉</m:t>
                        </m:r>
                      </m:e>
                      <m:sub>
                        <m:r>
                          <a:rPr lang="it-IT" b="0" i="1" smtClean="0">
                            <a:latin typeface="Cambria Math" panose="02040503050406030204" pitchFamily="18" charset="0"/>
                          </a:rPr>
                          <m:t>𝑏𝑖𝑎𝑠</m:t>
                        </m:r>
                      </m:sub>
                    </m:sSub>
                    <m:r>
                      <a:rPr lang="it-IT" i="1">
                        <a:latin typeface="Cambria Math" panose="02040503050406030204" pitchFamily="18" charset="0"/>
                      </a:rPr>
                      <m:t>=</m:t>
                    </m:r>
                    <m:r>
                      <a:rPr lang="it-IT" b="0" i="1" smtClean="0">
                        <a:latin typeface="Cambria Math" panose="02040503050406030204" pitchFamily="18" charset="0"/>
                      </a:rPr>
                      <m:t>−</m:t>
                    </m:r>
                    <m:r>
                      <a:rPr lang="it-IT" b="0" i="1" smtClean="0">
                        <a:latin typeface="Cambria Math" panose="02040503050406030204" pitchFamily="18" charset="0"/>
                      </a:rPr>
                      <m:t>22</m:t>
                    </m:r>
                    <m:r>
                      <a:rPr lang="it-IT" i="1">
                        <a:latin typeface="Cambria Math" panose="02040503050406030204" pitchFamily="18" charset="0"/>
                      </a:rPr>
                      <m:t>𝑉</m:t>
                    </m:r>
                  </m:oMath>
                </a14:m>
                <a:endParaRPr lang="it-IT" dirty="0" smtClean="0"/>
              </a:p>
              <a:p>
                <a:pPr marL="285750" indent="-285750">
                  <a:buFont typeface="Wingdings" panose="05000000000000000000" pitchFamily="2" charset="2"/>
                  <a:buChar char="Ø"/>
                </a:pPr>
                <a:endParaRPr lang="it-IT" dirty="0"/>
              </a:p>
              <a:p>
                <a:pPr marL="285750" indent="-285750">
                  <a:buFont typeface="Wingdings" panose="05000000000000000000" pitchFamily="2" charset="2"/>
                  <a:buChar char="Ø"/>
                </a:pPr>
                <a:r>
                  <a:rPr lang="it-IT" dirty="0" smtClean="0"/>
                  <a:t>Focused laser spot</a:t>
                </a:r>
              </a:p>
              <a:p>
                <a:pPr marL="285750" indent="-285750">
                  <a:buFont typeface="Wingdings" panose="05000000000000000000" pitchFamily="2" charset="2"/>
                  <a:buChar char="Ø"/>
                </a:pPr>
                <a:endParaRPr lang="it-IT" dirty="0" smtClean="0"/>
              </a:p>
              <a:p>
                <a:pPr marL="285750" indent="-285750">
                  <a:lnSpc>
                    <a:spcPct val="120000"/>
                  </a:lnSpc>
                  <a:buFont typeface="Wingdings" panose="05000000000000000000" pitchFamily="2" charset="2"/>
                  <a:buChar char="Ø"/>
                </a:pPr>
                <a:r>
                  <a:rPr lang="it-IT" dirty="0" smtClean="0"/>
                  <a:t>Uniform charge collection within the matrix area</a:t>
                </a:r>
              </a:p>
              <a:p>
                <a:pPr marL="285750" indent="-285750">
                  <a:lnSpc>
                    <a:spcPct val="120000"/>
                  </a:lnSpc>
                  <a:buFont typeface="Wingdings" panose="05000000000000000000" pitchFamily="2" charset="2"/>
                  <a:buChar char="Ø"/>
                </a:pPr>
                <a:endParaRPr lang="it-IT" dirty="0"/>
              </a:p>
              <a:p>
                <a:pPr>
                  <a:lnSpc>
                    <a:spcPct val="120000"/>
                  </a:lnSpc>
                </a:pPr>
                <a:endParaRPr lang="it-IT" dirty="0"/>
              </a:p>
            </p:txBody>
          </p:sp>
        </mc:Choice>
        <mc:Fallback xmlns="">
          <p:sp>
            <p:nvSpPr>
              <p:cNvPr id="14" name="Rectangle 13"/>
              <p:cNvSpPr>
                <a:spLocks noRot="1" noChangeAspect="1" noMove="1" noResize="1" noEditPoints="1" noAdjustHandles="1" noChangeArrowheads="1" noChangeShapeType="1" noTextEdit="1"/>
              </p:cNvSpPr>
              <p:nvPr/>
            </p:nvSpPr>
            <p:spPr>
              <a:xfrm>
                <a:off x="9772641" y="1981257"/>
                <a:ext cx="2330957" cy="3416320"/>
              </a:xfrm>
              <a:prstGeom prst="rect">
                <a:avLst/>
              </a:prstGeom>
              <a:blipFill>
                <a:blip r:embed="rId7"/>
                <a:stretch>
                  <a:fillRect l="-1571" t="-357"/>
                </a:stretch>
              </a:blipFill>
            </p:spPr>
            <p:txBody>
              <a:bodyPr/>
              <a:lstStyle/>
              <a:p>
                <a:r>
                  <a:rPr lang="en-US">
                    <a:noFill/>
                  </a:rPr>
                  <a:t> </a:t>
                </a:r>
              </a:p>
            </p:txBody>
          </p:sp>
        </mc:Fallback>
      </mc:AlternateContent>
      <p:sp>
        <p:nvSpPr>
          <p:cNvPr id="15" name="TextBox 14"/>
          <p:cNvSpPr txBox="1"/>
          <p:nvPr/>
        </p:nvSpPr>
        <p:spPr>
          <a:xfrm>
            <a:off x="3963266" y="5893347"/>
            <a:ext cx="1897626" cy="369332"/>
          </a:xfrm>
          <a:prstGeom prst="rect">
            <a:avLst/>
          </a:prstGeom>
          <a:noFill/>
        </p:spPr>
        <p:txBody>
          <a:bodyPr wrap="square" rtlCol="0">
            <a:spAutoFit/>
          </a:bodyPr>
          <a:lstStyle/>
          <a:p>
            <a:r>
              <a:rPr lang="it-IT" dirty="0" smtClean="0"/>
              <a:t>10 µm motor step</a:t>
            </a:r>
            <a:endParaRPr lang="en-US" dirty="0"/>
          </a:p>
        </p:txBody>
      </p:sp>
      <p:sp>
        <p:nvSpPr>
          <p:cNvPr id="18" name="Slide Number Placeholder 4"/>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2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9" name="Date Placeholder 2"/>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0"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sp>
        <p:nvSpPr>
          <p:cNvPr id="3" name="TextBox 2"/>
          <p:cNvSpPr txBox="1"/>
          <p:nvPr/>
        </p:nvSpPr>
        <p:spPr>
          <a:xfrm>
            <a:off x="1047679" y="1860493"/>
            <a:ext cx="2571471" cy="369332"/>
          </a:xfrm>
          <a:prstGeom prst="rect">
            <a:avLst/>
          </a:prstGeom>
          <a:noFill/>
        </p:spPr>
        <p:txBody>
          <a:bodyPr wrap="square" rtlCol="0">
            <a:spAutoFit/>
          </a:bodyPr>
          <a:lstStyle/>
          <a:p>
            <a:pPr algn="ctr"/>
            <a:r>
              <a:rPr lang="it-IT" dirty="0" smtClean="0"/>
              <a:t>Maximum signal</a:t>
            </a:r>
            <a:endParaRPr lang="en-US" dirty="0"/>
          </a:p>
        </p:txBody>
      </p:sp>
      <p:sp>
        <p:nvSpPr>
          <p:cNvPr id="16" name="TextBox 15"/>
          <p:cNvSpPr txBox="1"/>
          <p:nvPr/>
        </p:nvSpPr>
        <p:spPr>
          <a:xfrm>
            <a:off x="5751804" y="1860493"/>
            <a:ext cx="2571471" cy="369332"/>
          </a:xfrm>
          <a:prstGeom prst="rect">
            <a:avLst/>
          </a:prstGeom>
          <a:noFill/>
        </p:spPr>
        <p:txBody>
          <a:bodyPr wrap="square" rtlCol="0">
            <a:spAutoFit/>
          </a:bodyPr>
          <a:lstStyle/>
          <a:p>
            <a:pPr algn="ctr"/>
            <a:r>
              <a:rPr lang="it-IT" dirty="0" smtClean="0"/>
              <a:t>Integrated signal</a:t>
            </a:r>
            <a:endParaRPr lang="en-US" dirty="0"/>
          </a:p>
        </p:txBody>
      </p:sp>
    </p:spTree>
    <p:extLst>
      <p:ext uri="{BB962C8B-B14F-4D97-AF65-F5344CB8AC3E}">
        <p14:creationId xmlns:p14="http://schemas.microsoft.com/office/powerpoint/2010/main" val="11169319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it-IT" b="1" dirty="0" smtClean="0">
                <a:solidFill>
                  <a:schemeClr val="tx1"/>
                </a:solidFill>
              </a:rPr>
              <a:t>Conclusions</a:t>
            </a:r>
            <a:endParaRPr lang="it-IT" b="1" dirty="0">
              <a:solidFill>
                <a:schemeClr val="tx1"/>
              </a:solidFill>
            </a:endParaRPr>
          </a:p>
        </p:txBody>
      </p:sp>
      <mc:AlternateContent xmlns:mc="http://schemas.openxmlformats.org/markup-compatibility/2006" xmlns:a14="http://schemas.microsoft.com/office/drawing/2010/main">
        <mc:Choice Requires="a14">
          <p:sp>
            <p:nvSpPr>
              <p:cNvPr id="9" name="TextBox 8"/>
              <p:cNvSpPr txBox="1"/>
              <p:nvPr/>
            </p:nvSpPr>
            <p:spPr>
              <a:xfrm>
                <a:off x="949088" y="2001811"/>
                <a:ext cx="10661386" cy="3530069"/>
              </a:xfrm>
              <a:prstGeom prst="rect">
                <a:avLst/>
              </a:prstGeom>
              <a:noFill/>
            </p:spPr>
            <p:txBody>
              <a:bodyPr wrap="square" rtlCol="0">
                <a:spAutoFit/>
              </a:bodyPr>
              <a:lstStyle/>
              <a:p>
                <a:pPr marL="457200" indent="-457200">
                  <a:buFont typeface="Wingdings" panose="05000000000000000000" pitchFamily="2" charset="2"/>
                  <a:buChar char="Ø"/>
                </a:pPr>
                <a:r>
                  <a:rPr lang="it-IT" sz="2200" dirty="0" smtClean="0"/>
                  <a:t>IV curves show that the sensors work properly with </a:t>
                </a:r>
                <a14:m>
                  <m:oMath xmlns:m="http://schemas.openxmlformats.org/officeDocument/2006/math">
                    <m:sSub>
                      <m:sSubPr>
                        <m:ctrlPr>
                          <a:rPr lang="it-IT" sz="2200" b="0" i="1" smtClean="0">
                            <a:latin typeface="Cambria Math" panose="02040503050406030204" pitchFamily="18" charset="0"/>
                          </a:rPr>
                        </m:ctrlPr>
                      </m:sSubPr>
                      <m:e>
                        <m:r>
                          <a:rPr lang="it-IT" sz="2200" b="0" i="1" smtClean="0">
                            <a:latin typeface="Cambria Math" panose="02040503050406030204" pitchFamily="18" charset="0"/>
                          </a:rPr>
                          <m:t>𝑉</m:t>
                        </m:r>
                      </m:e>
                      <m:sub>
                        <m:r>
                          <a:rPr lang="it-IT" sz="2200" b="0" i="1" smtClean="0">
                            <a:latin typeface="Cambria Math" panose="02040503050406030204" pitchFamily="18" charset="0"/>
                          </a:rPr>
                          <m:t>𝑃𝑇</m:t>
                        </m:r>
                      </m:sub>
                    </m:sSub>
                    <m:r>
                      <a:rPr lang="it-IT" sz="2200" b="0" i="1" smtClean="0">
                        <a:latin typeface="Cambria Math" panose="02040503050406030204" pitchFamily="18" charset="0"/>
                      </a:rPr>
                      <m:t>&gt;</m:t>
                    </m:r>
                    <m:sSub>
                      <m:sSubPr>
                        <m:ctrlPr>
                          <a:rPr lang="it-IT" sz="2200" b="0" i="1" smtClean="0">
                            <a:latin typeface="Cambria Math" panose="02040503050406030204" pitchFamily="18" charset="0"/>
                          </a:rPr>
                        </m:ctrlPr>
                      </m:sSubPr>
                      <m:e>
                        <m:r>
                          <a:rPr lang="it-IT" sz="2200" b="0" i="1" smtClean="0">
                            <a:latin typeface="Cambria Math" panose="02040503050406030204" pitchFamily="18" charset="0"/>
                          </a:rPr>
                          <m:t>𝑉</m:t>
                        </m:r>
                      </m:e>
                      <m:sub>
                        <m:r>
                          <a:rPr lang="it-IT" sz="2200" b="0" i="1" smtClean="0">
                            <a:latin typeface="Cambria Math" panose="02040503050406030204" pitchFamily="18" charset="0"/>
                          </a:rPr>
                          <m:t>𝑑𝑒𝑝𝑙</m:t>
                        </m:r>
                      </m:sub>
                    </m:sSub>
                  </m:oMath>
                </a14:m>
                <a:endParaRPr lang="it-IT" sz="2200" dirty="0" smtClean="0"/>
              </a:p>
              <a:p>
                <a:pPr marL="457200" indent="-457200">
                  <a:buFont typeface="Wingdings" panose="05000000000000000000" pitchFamily="2" charset="2"/>
                  <a:buChar char="Ø"/>
                </a:pPr>
                <a:endParaRPr lang="it-IT" sz="2200" dirty="0"/>
              </a:p>
              <a:p>
                <a:pPr marL="457200" indent="-457200">
                  <a:buFont typeface="Wingdings" panose="05000000000000000000" pitchFamily="2" charset="2"/>
                  <a:buChar char="Ø"/>
                </a:pPr>
                <a:r>
                  <a:rPr lang="it-IT" sz="2200" dirty="0" smtClean="0"/>
                  <a:t>Low </a:t>
                </a:r>
                <a14:m>
                  <m:oMath xmlns:m="http://schemas.openxmlformats.org/officeDocument/2006/math">
                    <m:sSub>
                      <m:sSubPr>
                        <m:ctrlPr>
                          <a:rPr lang="it-IT" sz="2200" i="1">
                            <a:latin typeface="Cambria Math" panose="02040503050406030204" pitchFamily="18" charset="0"/>
                          </a:rPr>
                        </m:ctrlPr>
                      </m:sSubPr>
                      <m:e>
                        <m:r>
                          <a:rPr lang="it-IT" sz="2200" i="1">
                            <a:latin typeface="Cambria Math" panose="02040503050406030204" pitchFamily="18" charset="0"/>
                          </a:rPr>
                          <m:t>𝑉</m:t>
                        </m:r>
                      </m:e>
                      <m:sub>
                        <m:r>
                          <a:rPr lang="it-IT" sz="2200" i="1">
                            <a:latin typeface="Cambria Math" panose="02040503050406030204" pitchFamily="18" charset="0"/>
                          </a:rPr>
                          <m:t>𝑃𝑇</m:t>
                        </m:r>
                      </m:sub>
                    </m:sSub>
                  </m:oMath>
                </a14:m>
                <a:r>
                  <a:rPr lang="it-IT" sz="2200" dirty="0" smtClean="0"/>
                  <a:t> and </a:t>
                </a:r>
                <a14:m>
                  <m:oMath xmlns:m="http://schemas.openxmlformats.org/officeDocument/2006/math">
                    <m:sSub>
                      <m:sSubPr>
                        <m:ctrlPr>
                          <a:rPr lang="it-IT" sz="2200" i="1">
                            <a:latin typeface="Cambria Math" panose="02040503050406030204" pitchFamily="18" charset="0"/>
                          </a:rPr>
                        </m:ctrlPr>
                      </m:sSubPr>
                      <m:e>
                        <m:r>
                          <a:rPr lang="it-IT" sz="2200" i="1">
                            <a:latin typeface="Cambria Math" panose="02040503050406030204" pitchFamily="18" charset="0"/>
                          </a:rPr>
                          <m:t>𝑉</m:t>
                        </m:r>
                      </m:e>
                      <m:sub>
                        <m:r>
                          <a:rPr lang="it-IT" sz="2200" i="1">
                            <a:latin typeface="Cambria Math" panose="02040503050406030204" pitchFamily="18" charset="0"/>
                          </a:rPr>
                          <m:t>𝑑𝑒𝑝𝑙</m:t>
                        </m:r>
                      </m:sub>
                    </m:sSub>
                  </m:oMath>
                </a14:m>
                <a:r>
                  <a:rPr lang="it-IT" sz="2200" dirty="0" smtClean="0"/>
                  <a:t> variability for wafers of same type in both production runs</a:t>
                </a:r>
              </a:p>
              <a:p>
                <a:pPr marL="457200" indent="-457200">
                  <a:buFont typeface="Wingdings" panose="05000000000000000000" pitchFamily="2" charset="2"/>
                  <a:buChar char="Ø"/>
                </a:pPr>
                <a:endParaRPr lang="it-IT" sz="2200" dirty="0"/>
              </a:p>
              <a:p>
                <a:pPr marL="457200" indent="-457200">
                  <a:buFont typeface="Wingdings" panose="05000000000000000000" pitchFamily="2" charset="2"/>
                  <a:buChar char="Ø"/>
                </a:pPr>
                <a:r>
                  <a:rPr lang="it-IT" sz="2200" dirty="0" smtClean="0"/>
                  <a:t>Sensors can be biased independently from the top or from the bottom</a:t>
                </a:r>
              </a:p>
              <a:p>
                <a:pPr marL="457200" indent="-457200">
                  <a:buFont typeface="Wingdings" panose="05000000000000000000" pitchFamily="2" charset="2"/>
                  <a:buChar char="Ø"/>
                </a:pPr>
                <a:endParaRPr lang="it-IT" sz="2200" dirty="0"/>
              </a:p>
              <a:p>
                <a:pPr marL="457200" indent="-457200">
                  <a:buFont typeface="Wingdings" panose="05000000000000000000" pitchFamily="2" charset="2"/>
                  <a:buChar char="Ø"/>
                </a:pPr>
                <a:r>
                  <a:rPr lang="it-IT" sz="2200" dirty="0" smtClean="0"/>
                  <a:t>Uniform charge collection within the pixel matrices</a:t>
                </a:r>
              </a:p>
              <a:p>
                <a:pPr marL="457200" indent="-457200">
                  <a:buFont typeface="Wingdings" panose="05000000000000000000" pitchFamily="2" charset="2"/>
                  <a:buChar char="Ø"/>
                </a:pPr>
                <a:endParaRPr lang="it-IT" sz="2200" dirty="0"/>
              </a:p>
              <a:p>
                <a:pPr marL="457200" indent="-457200">
                  <a:buFont typeface="Wingdings" panose="05000000000000000000" pitchFamily="2" charset="2"/>
                  <a:buChar char="Ø"/>
                </a:pPr>
                <a:r>
                  <a:rPr lang="it-IT" sz="2200" dirty="0" smtClean="0"/>
                  <a:t>Samples from 1st engineering run (mid 2021), 2nd engineering run (beginning of 2022), 3rd engineering run submission (mid 2022)</a:t>
                </a:r>
              </a:p>
            </p:txBody>
          </p:sp>
        </mc:Choice>
        <mc:Fallback xmlns="">
          <p:sp>
            <p:nvSpPr>
              <p:cNvPr id="9" name="TextBox 8"/>
              <p:cNvSpPr txBox="1">
                <a:spLocks noRot="1" noChangeAspect="1" noMove="1" noResize="1" noEditPoints="1" noAdjustHandles="1" noChangeArrowheads="1" noChangeShapeType="1" noTextEdit="1"/>
              </p:cNvSpPr>
              <p:nvPr/>
            </p:nvSpPr>
            <p:spPr>
              <a:xfrm>
                <a:off x="949088" y="2001811"/>
                <a:ext cx="10661386" cy="3530069"/>
              </a:xfrm>
              <a:prstGeom prst="rect">
                <a:avLst/>
              </a:prstGeom>
              <a:blipFill>
                <a:blip r:embed="rId3"/>
                <a:stretch>
                  <a:fillRect l="-629" t="-864" r="-57" b="-2591"/>
                </a:stretch>
              </a:blipFill>
            </p:spPr>
            <p:txBody>
              <a:bodyPr/>
              <a:lstStyle/>
              <a:p>
                <a:r>
                  <a:rPr lang="en-US">
                    <a:noFill/>
                  </a:rPr>
                  <a:t> </a:t>
                </a:r>
              </a:p>
            </p:txBody>
          </p:sp>
        </mc:Fallback>
      </mc:AlternateContent>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p:sp>
        <p:nvSpPr>
          <p:cNvPr id="10" name="Slide Number Placeholder 4"/>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sz="1200" dirty="0" smtClean="0">
                <a:latin typeface="Calibri" panose="020F0502020204030204"/>
              </a:rPr>
              <a:t>16</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3" name="Date Placeholder 2"/>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4"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spTree>
    <p:extLst>
      <p:ext uri="{BB962C8B-B14F-4D97-AF65-F5344CB8AC3E}">
        <p14:creationId xmlns:p14="http://schemas.microsoft.com/office/powerpoint/2010/main" val="3271227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xEl>
                                              <p:pRg st="2" end="2"/>
                                            </p:txEl>
                                          </p:spTgt>
                                        </p:tgtEl>
                                        <p:attrNameLst>
                                          <p:attrName>style.visibility</p:attrName>
                                        </p:attrNameLst>
                                      </p:cBhvr>
                                      <p:to>
                                        <p:strVal val="visible"/>
                                      </p:to>
                                    </p:set>
                                    <p:animEffect transition="in" filter="fade">
                                      <p:cBhvr>
                                        <p:cTn id="14" dur="1000"/>
                                        <p:tgtEl>
                                          <p:spTgt spid="9">
                                            <p:txEl>
                                              <p:pRg st="2" end="2"/>
                                            </p:txEl>
                                          </p:spTgt>
                                        </p:tgtEl>
                                      </p:cBhvr>
                                    </p:animEffect>
                                    <p:anim calcmode="lin" valueType="num">
                                      <p:cBhvr>
                                        <p:cTn id="15"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xEl>
                                              <p:pRg st="4" end="4"/>
                                            </p:txEl>
                                          </p:spTgt>
                                        </p:tgtEl>
                                        <p:attrNameLst>
                                          <p:attrName>style.visibility</p:attrName>
                                        </p:attrNameLst>
                                      </p:cBhvr>
                                      <p:to>
                                        <p:strVal val="visible"/>
                                      </p:to>
                                    </p:set>
                                    <p:animEffect transition="in" filter="fade">
                                      <p:cBhvr>
                                        <p:cTn id="21" dur="1000"/>
                                        <p:tgtEl>
                                          <p:spTgt spid="9">
                                            <p:txEl>
                                              <p:pRg st="4" end="4"/>
                                            </p:txEl>
                                          </p:spTgt>
                                        </p:tgtEl>
                                      </p:cBhvr>
                                    </p:animEffect>
                                    <p:anim calcmode="lin" valueType="num">
                                      <p:cBhvr>
                                        <p:cTn id="22"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xEl>
                                              <p:pRg st="6" end="6"/>
                                            </p:txEl>
                                          </p:spTgt>
                                        </p:tgtEl>
                                        <p:attrNameLst>
                                          <p:attrName>style.visibility</p:attrName>
                                        </p:attrNameLst>
                                      </p:cBhvr>
                                      <p:to>
                                        <p:strVal val="visible"/>
                                      </p:to>
                                    </p:set>
                                    <p:animEffect transition="in" filter="fade">
                                      <p:cBhvr>
                                        <p:cTn id="28" dur="1000"/>
                                        <p:tgtEl>
                                          <p:spTgt spid="9">
                                            <p:txEl>
                                              <p:pRg st="6" end="6"/>
                                            </p:txEl>
                                          </p:spTgt>
                                        </p:tgtEl>
                                      </p:cBhvr>
                                    </p:animEffect>
                                    <p:anim calcmode="lin" valueType="num">
                                      <p:cBhvr>
                                        <p:cTn id="29" dur="1000" fill="hold"/>
                                        <p:tgtEl>
                                          <p:spTgt spid="9">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9">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xEl>
                                              <p:pRg st="8" end="8"/>
                                            </p:txEl>
                                          </p:spTgt>
                                        </p:tgtEl>
                                        <p:attrNameLst>
                                          <p:attrName>style.visibility</p:attrName>
                                        </p:attrNameLst>
                                      </p:cBhvr>
                                      <p:to>
                                        <p:strVal val="visible"/>
                                      </p:to>
                                    </p:set>
                                    <p:animEffect transition="in" filter="fade">
                                      <p:cBhvr>
                                        <p:cTn id="35" dur="1000"/>
                                        <p:tgtEl>
                                          <p:spTgt spid="9">
                                            <p:txEl>
                                              <p:pRg st="8" end="8"/>
                                            </p:txEl>
                                          </p:spTgt>
                                        </p:tgtEl>
                                      </p:cBhvr>
                                    </p:animEffect>
                                    <p:anim calcmode="lin" valueType="num">
                                      <p:cBhvr>
                                        <p:cTn id="36" dur="1000" fill="hold"/>
                                        <p:tgtEl>
                                          <p:spTgt spid="9">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9">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b="1" dirty="0" smtClean="0">
                <a:solidFill>
                  <a:schemeClr val="tx1"/>
                </a:solidFill>
              </a:rPr>
              <a:t>The ARCADIA </a:t>
            </a:r>
            <a:r>
              <a:rPr lang="en-US" b="1" dirty="0">
                <a:solidFill>
                  <a:schemeClr val="tx1"/>
                </a:solidFill>
              </a:rPr>
              <a:t>collaboration</a:t>
            </a:r>
            <a:endParaRPr lang="it-IT" b="1" dirty="0">
              <a:solidFill>
                <a:schemeClr val="tx1"/>
              </a:solidFill>
            </a:endParaRPr>
          </a:p>
        </p:txBody>
      </p:sp>
      <p:sp>
        <p:nvSpPr>
          <p:cNvPr id="9" name="TextBox 8"/>
          <p:cNvSpPr txBox="1"/>
          <p:nvPr/>
        </p:nvSpPr>
        <p:spPr>
          <a:xfrm>
            <a:off x="1097280" y="1775164"/>
            <a:ext cx="10058400" cy="3721660"/>
          </a:xfrm>
          <a:prstGeom prst="rect">
            <a:avLst/>
          </a:prstGeom>
          <a:noFill/>
        </p:spPr>
        <p:txBody>
          <a:bodyPr wrap="square" rtlCol="0">
            <a:spAutoFit/>
          </a:bodyPr>
          <a:lstStyle/>
          <a:p>
            <a:pPr algn="just">
              <a:lnSpc>
                <a:spcPct val="120000"/>
              </a:lnSpc>
            </a:pPr>
            <a:r>
              <a:rPr lang="it-IT" sz="2200" dirty="0"/>
              <a:t>F. Alfonsi, G. Ambrosi, A. Andreazza, G. Andrini, E. Bianco, G. Balbi, M. Barbanera, S. Beolè, C. Bonini, J. Cai, M. Caccia, A. Candelori, D. Chiappara, F. Cossio, S. Cometti, T. Corradino, T. Croci, M. Da Rocha Rolo, G. F. Dalla Betta, A. De Angelis, G. Dellacasa, N. Demaria, L. De Cilladi, B. Di Ruzza, A. Di Salvo, S. Durando, D. Falchieri, C. Ferrero, A. Gabrielli, L. Gaioni, S. Garbolino, G. Gebbia, R. A. Giampaolo, N. Giangiacomi , P. Giubilato, R. Iuppa, M. Mandurrino, M. Manghisoni, M. Mignone, S. Mattiazzo, C. Neubüser, F. Nozzoli, L. Pancheri, D. Passeri, A. Paternò, M. Pezzoli, P. Placidi, L. Ratti, E. Ricci, S. B. Ricciarini, A. Rivetti, R. Santoro, L. Servoli, S. Tedesco, G. Torilla, G. Traversi, C. Vacchi, R. Wheadon, J. Wyss, P. Zuccon</a:t>
            </a:r>
            <a:endParaRPr lang="it-IT" sz="2200" dirty="0"/>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p:sp>
        <p:nvSpPr>
          <p:cNvPr id="6" name="TextBox 5"/>
          <p:cNvSpPr txBox="1"/>
          <p:nvPr/>
        </p:nvSpPr>
        <p:spPr>
          <a:xfrm>
            <a:off x="2265571" y="5422929"/>
            <a:ext cx="8662220" cy="584775"/>
          </a:xfrm>
          <a:prstGeom prst="rect">
            <a:avLst/>
          </a:prstGeom>
          <a:noFill/>
        </p:spPr>
        <p:txBody>
          <a:bodyPr wrap="square" rtlCol="0">
            <a:spAutoFit/>
          </a:bodyPr>
          <a:lstStyle/>
          <a:p>
            <a:r>
              <a:rPr lang="it-IT" sz="3200" dirty="0" smtClean="0"/>
              <a:t>Thank you for your attention!</a:t>
            </a:r>
            <a:endParaRPr lang="en-US" sz="3200" dirty="0"/>
          </a:p>
        </p:txBody>
      </p:sp>
      <p:sp>
        <p:nvSpPr>
          <p:cNvPr id="10" name="Slide Number Placeholder 4"/>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sz="1200" dirty="0" smtClean="0">
                <a:latin typeface="Calibri" panose="020F0502020204030204"/>
              </a:rPr>
              <a:t>17</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3" name="Date Placeholder 2"/>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4"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spTree>
    <p:extLst>
      <p:ext uri="{BB962C8B-B14F-4D97-AF65-F5344CB8AC3E}">
        <p14:creationId xmlns:p14="http://schemas.microsoft.com/office/powerpoint/2010/main" val="31177118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p:sp>
        <p:nvSpPr>
          <p:cNvPr id="10" name="Slide Number Placeholder 4"/>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sz="1200" dirty="0" smtClean="0">
                <a:latin typeface="Calibri" panose="020F0502020204030204"/>
              </a:rPr>
              <a:t>18</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3" name="Date Placeholder 2"/>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4"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sp>
        <p:nvSpPr>
          <p:cNvPr id="15" name="Title 1"/>
          <p:cNvSpPr>
            <a:spLocks noGrp="1"/>
          </p:cNvSpPr>
          <p:nvPr>
            <p:ph type="title"/>
          </p:nvPr>
        </p:nvSpPr>
        <p:spPr>
          <a:xfrm>
            <a:off x="1097280" y="2706416"/>
            <a:ext cx="10058400" cy="1450757"/>
          </a:xfrm>
        </p:spPr>
        <p:txBody>
          <a:bodyPr anchor="b">
            <a:normAutofit/>
          </a:bodyPr>
          <a:lstStyle/>
          <a:p>
            <a:pPr algn="ctr"/>
            <a:r>
              <a:rPr lang="en-US" sz="6000" b="1" dirty="0" smtClean="0">
                <a:solidFill>
                  <a:schemeClr val="tx1"/>
                </a:solidFill>
              </a:rPr>
              <a:t>Backup</a:t>
            </a:r>
            <a:endParaRPr lang="it-IT" sz="6000" b="1" dirty="0">
              <a:solidFill>
                <a:schemeClr val="tx1"/>
              </a:solidFill>
            </a:endParaRPr>
          </a:p>
        </p:txBody>
      </p:sp>
    </p:spTree>
    <p:extLst>
      <p:ext uri="{BB962C8B-B14F-4D97-AF65-F5344CB8AC3E}">
        <p14:creationId xmlns:p14="http://schemas.microsoft.com/office/powerpoint/2010/main" val="31438602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it-IT" b="1" dirty="0" smtClean="0">
                <a:solidFill>
                  <a:schemeClr val="tx1"/>
                </a:solidFill>
              </a:rPr>
              <a:t>Electrical characterization – Breakdown</a:t>
            </a:r>
            <a:endParaRPr lang="it-IT" b="1" dirty="0">
              <a:solidFill>
                <a:schemeClr val="tx1"/>
              </a:solidFill>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2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l="4711"/>
          <a:stretch/>
        </p:blipFill>
        <p:spPr>
          <a:xfrm>
            <a:off x="185173" y="1901452"/>
            <a:ext cx="5435266" cy="4159714"/>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08360" y="1985498"/>
            <a:ext cx="4079147" cy="3997291"/>
          </a:xfrm>
          <a:prstGeom prst="rect">
            <a:avLst/>
          </a:prstGeom>
        </p:spPr>
      </p:pic>
      <p:pic>
        <p:nvPicPr>
          <p:cNvPr id="15" name="Picture 14"/>
          <p:cNvPicPr>
            <a:picLocks noChangeAspect="1"/>
          </p:cNvPicPr>
          <p:nvPr/>
        </p:nvPicPr>
        <p:blipFill>
          <a:blip r:embed="rId7"/>
          <a:stretch>
            <a:fillRect/>
          </a:stretch>
        </p:blipFill>
        <p:spPr>
          <a:xfrm>
            <a:off x="5801658" y="1901452"/>
            <a:ext cx="1611499" cy="1778928"/>
          </a:xfrm>
          <a:prstGeom prst="rect">
            <a:avLst/>
          </a:prstGeom>
        </p:spPr>
      </p:pic>
      <p:sp>
        <p:nvSpPr>
          <p:cNvPr id="17" name="TextBox 16"/>
          <p:cNvSpPr txBox="1"/>
          <p:nvPr/>
        </p:nvSpPr>
        <p:spPr>
          <a:xfrm>
            <a:off x="264777" y="5907657"/>
            <a:ext cx="2110612" cy="307018"/>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wrap="square" rtlCol="0" anchor="ctr" anchorCtr="0">
            <a:noAutofit/>
          </a:bodyPr>
          <a:lstStyle/>
          <a:p>
            <a:pPr lvl="0" algn="ctr" defTabSz="2952140">
              <a:defRPr/>
            </a:pPr>
            <a:r>
              <a:rPr lang="en-US" sz="1600" kern="0" dirty="0" smtClean="0">
                <a:solidFill>
                  <a:srgbClr val="4BACC6">
                    <a:lumMod val="75000"/>
                  </a:srgbClr>
                </a:solidFill>
                <a:latin typeface="Calibri Light" panose="020F0302020204030204" pitchFamily="34" charset="0"/>
                <a:cs typeface="Calibri Light" panose="020F0302020204030204" pitchFamily="34" charset="0"/>
              </a:rPr>
              <a:t>Sensors</a:t>
            </a:r>
            <a:r>
              <a:rPr kumimoji="0" lang="en-US" sz="1600" b="0" i="0" u="none" strike="noStrike" kern="0" cap="none" spc="0" normalizeH="0" baseline="0" noProof="0" dirty="0" smtClean="0">
                <a:ln>
                  <a:noFill/>
                </a:ln>
                <a:solidFill>
                  <a:srgbClr val="4BACC6">
                    <a:lumMod val="75000"/>
                  </a:srgbClr>
                </a:solidFill>
                <a:effectLst/>
                <a:uLnTx/>
                <a:uFillTx/>
                <a:latin typeface="Calibri Light" panose="020F0302020204030204" pitchFamily="34" charset="0"/>
                <a:ea typeface="+mn-ea"/>
                <a:cs typeface="Calibri Light" panose="020F0302020204030204" pitchFamily="34" charset="0"/>
              </a:rPr>
              <a:t> </a:t>
            </a:r>
            <a:r>
              <a:rPr lang="en-US" sz="1600" b="1" kern="0" dirty="0" smtClean="0">
                <a:solidFill>
                  <a:srgbClr val="4BACC6">
                    <a:lumMod val="75000"/>
                  </a:srgbClr>
                </a:solidFill>
                <a:latin typeface="Calibri Light" panose="020F0302020204030204" pitchFamily="34" charset="0"/>
                <a:cs typeface="Calibri Light" panose="020F0302020204030204" pitchFamily="34" charset="0"/>
              </a:rPr>
              <a:t>2021, 21</a:t>
            </a:r>
            <a:r>
              <a:rPr lang="en-US" sz="1600" b="1" kern="0" dirty="0">
                <a:solidFill>
                  <a:srgbClr val="4BACC6">
                    <a:lumMod val="75000"/>
                  </a:srgbClr>
                </a:solidFill>
                <a:latin typeface="Calibri Light" panose="020F0302020204030204" pitchFamily="34" charset="0"/>
                <a:cs typeface="Calibri Light" panose="020F0302020204030204" pitchFamily="34" charset="0"/>
              </a:rPr>
              <a:t>, 3809</a:t>
            </a:r>
            <a:endParaRPr kumimoji="0" lang="en-US" sz="1600" b="0" i="0" u="none" strike="noStrike" kern="0" cap="none" spc="0" normalizeH="0" baseline="0" noProof="0" dirty="0" smtClean="0">
              <a:ln>
                <a:noFill/>
              </a:ln>
              <a:solidFill>
                <a:srgbClr val="FF0000"/>
              </a:solidFill>
              <a:effectLst/>
              <a:uLnTx/>
              <a:uFillTx/>
              <a:latin typeface="Calibri Light" panose="020F0302020204030204" pitchFamily="34" charset="0"/>
              <a:ea typeface="+mn-ea"/>
              <a:cs typeface="Calibri Light" panose="020F0302020204030204" pitchFamily="34" charset="0"/>
            </a:endParaRPr>
          </a:p>
        </p:txBody>
      </p:sp>
      <p:sp>
        <p:nvSpPr>
          <p:cNvPr id="18" name="TextBox 17"/>
          <p:cNvSpPr txBox="1"/>
          <p:nvPr/>
        </p:nvSpPr>
        <p:spPr>
          <a:xfrm>
            <a:off x="9787641" y="2060847"/>
            <a:ext cx="2110612" cy="307018"/>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wrap="square" rtlCol="0" anchor="ctr" anchorCtr="0">
            <a:noAutofit/>
          </a:bodyPr>
          <a:lstStyle/>
          <a:p>
            <a:pPr lvl="0" algn="ctr" defTabSz="2952140">
              <a:defRPr/>
            </a:pPr>
            <a:r>
              <a:rPr lang="en-US" sz="1600" kern="0" dirty="0" smtClean="0">
                <a:solidFill>
                  <a:srgbClr val="4BACC6">
                    <a:lumMod val="75000"/>
                  </a:srgbClr>
                </a:solidFill>
                <a:latin typeface="Calibri Light" panose="020F0302020204030204" pitchFamily="34" charset="0"/>
                <a:cs typeface="Calibri Light" panose="020F0302020204030204" pitchFamily="34" charset="0"/>
              </a:rPr>
              <a:t>Sensors</a:t>
            </a:r>
            <a:r>
              <a:rPr kumimoji="0" lang="en-US" sz="1600" b="0" i="0" u="none" strike="noStrike" kern="0" cap="none" spc="0" normalizeH="0" baseline="0" noProof="0" dirty="0" smtClean="0">
                <a:ln>
                  <a:noFill/>
                </a:ln>
                <a:solidFill>
                  <a:srgbClr val="4BACC6">
                    <a:lumMod val="75000"/>
                  </a:srgbClr>
                </a:solidFill>
                <a:effectLst/>
                <a:uLnTx/>
                <a:uFillTx/>
                <a:latin typeface="Calibri Light" panose="020F0302020204030204" pitchFamily="34" charset="0"/>
                <a:ea typeface="+mn-ea"/>
                <a:cs typeface="Calibri Light" panose="020F0302020204030204" pitchFamily="34" charset="0"/>
              </a:rPr>
              <a:t> </a:t>
            </a:r>
            <a:r>
              <a:rPr lang="en-US" sz="1600" b="1" kern="0" dirty="0" smtClean="0">
                <a:solidFill>
                  <a:srgbClr val="4BACC6">
                    <a:lumMod val="75000"/>
                  </a:srgbClr>
                </a:solidFill>
                <a:latin typeface="Calibri Light" panose="020F0302020204030204" pitchFamily="34" charset="0"/>
                <a:cs typeface="Calibri Light" panose="020F0302020204030204" pitchFamily="34" charset="0"/>
              </a:rPr>
              <a:t>2021, 21</a:t>
            </a:r>
            <a:r>
              <a:rPr lang="en-US" sz="1600" b="1" kern="0" dirty="0">
                <a:solidFill>
                  <a:srgbClr val="4BACC6">
                    <a:lumMod val="75000"/>
                  </a:srgbClr>
                </a:solidFill>
                <a:latin typeface="Calibri Light" panose="020F0302020204030204" pitchFamily="34" charset="0"/>
                <a:cs typeface="Calibri Light" panose="020F0302020204030204" pitchFamily="34" charset="0"/>
              </a:rPr>
              <a:t>, 3809</a:t>
            </a:r>
            <a:endParaRPr kumimoji="0" lang="en-US" sz="1600" b="0" i="0" u="none" strike="noStrike" kern="0" cap="none" spc="0" normalizeH="0" baseline="0" noProof="0" dirty="0" smtClean="0">
              <a:ln>
                <a:noFill/>
              </a:ln>
              <a:solidFill>
                <a:srgbClr val="FF0000"/>
              </a:solidFill>
              <a:effectLst/>
              <a:uLnTx/>
              <a:uFillTx/>
              <a:latin typeface="Calibri Light" panose="020F0302020204030204" pitchFamily="34" charset="0"/>
              <a:ea typeface="+mn-ea"/>
              <a:cs typeface="Calibri Light" panose="020F0302020204030204" pitchFamily="34" charset="0"/>
            </a:endParaRPr>
          </a:p>
        </p:txBody>
      </p:sp>
      <p:sp>
        <p:nvSpPr>
          <p:cNvPr id="21" name="Rectangle 20"/>
          <p:cNvSpPr/>
          <p:nvPr/>
        </p:nvSpPr>
        <p:spPr>
          <a:xfrm>
            <a:off x="5473619" y="3844472"/>
            <a:ext cx="2434769" cy="2308324"/>
          </a:xfrm>
          <a:prstGeom prst="rect">
            <a:avLst/>
          </a:prstGeom>
        </p:spPr>
        <p:txBody>
          <a:bodyPr wrap="none">
            <a:spAutoFit/>
          </a:bodyPr>
          <a:lstStyle/>
          <a:p>
            <a:pPr marL="285750" indent="-285750" algn="just">
              <a:buFont typeface="Wingdings" panose="05000000000000000000" pitchFamily="2" charset="2"/>
              <a:buChar char="Ø"/>
            </a:pPr>
            <a:r>
              <a:rPr lang="it-IT" dirty="0" smtClean="0"/>
              <a:t>Backside diodes with</a:t>
            </a:r>
            <a:br>
              <a:rPr lang="it-IT" dirty="0" smtClean="0"/>
            </a:br>
            <a:r>
              <a:rPr lang="it-IT" dirty="0" smtClean="0"/>
              <a:t>variable guard ring</a:t>
            </a:r>
            <a:br>
              <a:rPr lang="it-IT" dirty="0" smtClean="0"/>
            </a:br>
            <a:r>
              <a:rPr lang="it-IT" dirty="0" smtClean="0"/>
              <a:t>number</a:t>
            </a:r>
          </a:p>
          <a:p>
            <a:pPr marL="285750" indent="-285750" algn="just">
              <a:buFont typeface="Wingdings" panose="05000000000000000000" pitchFamily="2" charset="2"/>
              <a:buChar char="Ø"/>
            </a:pPr>
            <a:endParaRPr lang="it-IT" dirty="0"/>
          </a:p>
          <a:p>
            <a:pPr marL="285750" indent="-285750" algn="just">
              <a:buFont typeface="Wingdings" panose="05000000000000000000" pitchFamily="2" charset="2"/>
              <a:buChar char="Ø"/>
            </a:pPr>
            <a:r>
              <a:rPr lang="it-IT" dirty="0" smtClean="0"/>
              <a:t>Good agreement </a:t>
            </a:r>
            <a:br>
              <a:rPr lang="it-IT" dirty="0" smtClean="0"/>
            </a:br>
            <a:r>
              <a:rPr lang="it-IT" dirty="0" smtClean="0"/>
              <a:t>between simulations</a:t>
            </a:r>
            <a:br>
              <a:rPr lang="it-IT" dirty="0" smtClean="0"/>
            </a:br>
            <a:r>
              <a:rPr lang="it-IT" dirty="0" smtClean="0"/>
              <a:t>and experimental</a:t>
            </a:r>
            <a:br>
              <a:rPr lang="it-IT" dirty="0" smtClean="0"/>
            </a:br>
            <a:r>
              <a:rPr lang="it-IT" dirty="0" smtClean="0"/>
              <a:t>results</a:t>
            </a:r>
          </a:p>
        </p:txBody>
      </p:sp>
    </p:spTree>
    <p:extLst>
      <p:ext uri="{BB962C8B-B14F-4D97-AF65-F5344CB8AC3E}">
        <p14:creationId xmlns:p14="http://schemas.microsoft.com/office/powerpoint/2010/main" val="3803953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it-IT" b="1" dirty="0" smtClean="0">
                <a:solidFill>
                  <a:schemeClr val="tx1"/>
                </a:solidFill>
              </a:rPr>
              <a:t>Outline</a:t>
            </a:r>
            <a:endParaRPr lang="it-IT" b="1" dirty="0">
              <a:solidFill>
                <a:schemeClr val="tx1"/>
              </a:solidFill>
            </a:endParaRPr>
          </a:p>
        </p:txBody>
      </p:sp>
      <p:sp>
        <p:nvSpPr>
          <p:cNvPr id="9" name="TextBox 8"/>
          <p:cNvSpPr txBox="1"/>
          <p:nvPr/>
        </p:nvSpPr>
        <p:spPr>
          <a:xfrm>
            <a:off x="800899" y="2066205"/>
            <a:ext cx="6034010" cy="4401205"/>
          </a:xfrm>
          <a:prstGeom prst="rect">
            <a:avLst/>
          </a:prstGeom>
          <a:noFill/>
        </p:spPr>
        <p:txBody>
          <a:bodyPr wrap="square" rtlCol="0">
            <a:spAutoFit/>
          </a:bodyPr>
          <a:lstStyle/>
          <a:p>
            <a:pPr marL="457200" indent="-457200">
              <a:buFont typeface="+mj-lt"/>
              <a:buAutoNum type="arabicParenR"/>
            </a:pPr>
            <a:r>
              <a:rPr lang="it-IT" sz="2800" dirty="0" smtClean="0"/>
              <a:t>Sensor concept</a:t>
            </a:r>
          </a:p>
          <a:p>
            <a:pPr marL="457200" indent="-457200">
              <a:buFont typeface="+mj-lt"/>
              <a:buAutoNum type="arabicParenR"/>
            </a:pPr>
            <a:endParaRPr lang="it-IT" sz="2800" dirty="0"/>
          </a:p>
          <a:p>
            <a:pPr marL="457200" indent="-457200">
              <a:buFont typeface="+mj-lt"/>
              <a:buAutoNum type="arabicParenR"/>
            </a:pPr>
            <a:r>
              <a:rPr lang="it-IT" sz="2800" dirty="0" smtClean="0"/>
              <a:t>ARCADIA test structures</a:t>
            </a:r>
          </a:p>
          <a:p>
            <a:pPr marL="457200" indent="-457200">
              <a:buFont typeface="+mj-lt"/>
              <a:buAutoNum type="arabicParenR"/>
            </a:pPr>
            <a:endParaRPr lang="it-IT" sz="2800" dirty="0"/>
          </a:p>
          <a:p>
            <a:pPr marL="457200" indent="-457200">
              <a:buFont typeface="+mj-lt"/>
              <a:buAutoNum type="arabicParenR"/>
            </a:pPr>
            <a:r>
              <a:rPr lang="it-IT" sz="2800" dirty="0" smtClean="0"/>
              <a:t>Electrical characterization</a:t>
            </a:r>
          </a:p>
          <a:p>
            <a:pPr marL="457200" indent="-457200">
              <a:buFont typeface="+mj-lt"/>
              <a:buAutoNum type="arabicParenR"/>
            </a:pPr>
            <a:endParaRPr lang="it-IT" sz="2800" dirty="0"/>
          </a:p>
          <a:p>
            <a:pPr marL="457200" indent="-457200">
              <a:buFont typeface="+mj-lt"/>
              <a:buAutoNum type="arabicParenR"/>
            </a:pPr>
            <a:r>
              <a:rPr lang="it-IT" sz="2800" dirty="0" smtClean="0"/>
              <a:t>Laser characterization</a:t>
            </a:r>
          </a:p>
          <a:p>
            <a:pPr marL="457200" indent="-457200">
              <a:buFont typeface="+mj-lt"/>
              <a:buAutoNum type="arabicParenR"/>
            </a:pPr>
            <a:endParaRPr lang="it-IT" sz="2800" dirty="0"/>
          </a:p>
          <a:p>
            <a:pPr marL="457200" indent="-457200">
              <a:buFont typeface="+mj-lt"/>
              <a:buAutoNum type="arabicParenR"/>
            </a:pPr>
            <a:r>
              <a:rPr lang="it-IT" sz="2800" dirty="0" smtClean="0"/>
              <a:t>Conclusions</a:t>
            </a:r>
          </a:p>
          <a:p>
            <a:pPr marL="457200" indent="-457200">
              <a:buFont typeface="+mj-lt"/>
              <a:buAutoNum type="arabicParenR"/>
            </a:pPr>
            <a:endParaRPr lang="it-IT" sz="2800" dirty="0"/>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p:sp>
        <p:nvSpPr>
          <p:cNvPr id="10" name="Slide Number Placeholder 4"/>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sz="1200" dirty="0">
                <a:latin typeface="Calibri" panose="020F0502020204030204"/>
              </a:rPr>
              <a:t>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3" name="Date Placeholder 2"/>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14"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spTree>
    <p:extLst>
      <p:ext uri="{BB962C8B-B14F-4D97-AF65-F5344CB8AC3E}">
        <p14:creationId xmlns:p14="http://schemas.microsoft.com/office/powerpoint/2010/main" val="2107294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xEl>
                                              <p:pRg st="2" end="2"/>
                                            </p:txEl>
                                          </p:spTgt>
                                        </p:tgtEl>
                                        <p:attrNameLst>
                                          <p:attrName>style.visibility</p:attrName>
                                        </p:attrNameLst>
                                      </p:cBhvr>
                                      <p:to>
                                        <p:strVal val="visible"/>
                                      </p:to>
                                    </p:set>
                                    <p:animEffect transition="in" filter="fade">
                                      <p:cBhvr>
                                        <p:cTn id="14" dur="1000"/>
                                        <p:tgtEl>
                                          <p:spTgt spid="9">
                                            <p:txEl>
                                              <p:pRg st="2" end="2"/>
                                            </p:txEl>
                                          </p:spTgt>
                                        </p:tgtEl>
                                      </p:cBhvr>
                                    </p:animEffect>
                                    <p:anim calcmode="lin" valueType="num">
                                      <p:cBhvr>
                                        <p:cTn id="15"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xEl>
                                              <p:pRg st="4" end="4"/>
                                            </p:txEl>
                                          </p:spTgt>
                                        </p:tgtEl>
                                        <p:attrNameLst>
                                          <p:attrName>style.visibility</p:attrName>
                                        </p:attrNameLst>
                                      </p:cBhvr>
                                      <p:to>
                                        <p:strVal val="visible"/>
                                      </p:to>
                                    </p:set>
                                    <p:animEffect transition="in" filter="fade">
                                      <p:cBhvr>
                                        <p:cTn id="21" dur="1000"/>
                                        <p:tgtEl>
                                          <p:spTgt spid="9">
                                            <p:txEl>
                                              <p:pRg st="4" end="4"/>
                                            </p:txEl>
                                          </p:spTgt>
                                        </p:tgtEl>
                                      </p:cBhvr>
                                    </p:animEffect>
                                    <p:anim calcmode="lin" valueType="num">
                                      <p:cBhvr>
                                        <p:cTn id="22"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xEl>
                                              <p:pRg st="6" end="6"/>
                                            </p:txEl>
                                          </p:spTgt>
                                        </p:tgtEl>
                                        <p:attrNameLst>
                                          <p:attrName>style.visibility</p:attrName>
                                        </p:attrNameLst>
                                      </p:cBhvr>
                                      <p:to>
                                        <p:strVal val="visible"/>
                                      </p:to>
                                    </p:set>
                                    <p:animEffect transition="in" filter="fade">
                                      <p:cBhvr>
                                        <p:cTn id="28" dur="1000"/>
                                        <p:tgtEl>
                                          <p:spTgt spid="9">
                                            <p:txEl>
                                              <p:pRg st="6" end="6"/>
                                            </p:txEl>
                                          </p:spTgt>
                                        </p:tgtEl>
                                      </p:cBhvr>
                                    </p:animEffect>
                                    <p:anim calcmode="lin" valueType="num">
                                      <p:cBhvr>
                                        <p:cTn id="29" dur="1000" fill="hold"/>
                                        <p:tgtEl>
                                          <p:spTgt spid="9">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9">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xEl>
                                              <p:pRg st="8" end="8"/>
                                            </p:txEl>
                                          </p:spTgt>
                                        </p:tgtEl>
                                        <p:attrNameLst>
                                          <p:attrName>style.visibility</p:attrName>
                                        </p:attrNameLst>
                                      </p:cBhvr>
                                      <p:to>
                                        <p:strVal val="visible"/>
                                      </p:to>
                                    </p:set>
                                    <p:animEffect transition="in" filter="fade">
                                      <p:cBhvr>
                                        <p:cTn id="35" dur="1000"/>
                                        <p:tgtEl>
                                          <p:spTgt spid="9">
                                            <p:txEl>
                                              <p:pRg st="8" end="8"/>
                                            </p:txEl>
                                          </p:spTgt>
                                        </p:tgtEl>
                                      </p:cBhvr>
                                    </p:animEffect>
                                    <p:anim calcmode="lin" valueType="num">
                                      <p:cBhvr>
                                        <p:cTn id="36" dur="1000" fill="hold"/>
                                        <p:tgtEl>
                                          <p:spTgt spid="9">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9">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it-IT" b="1" dirty="0" smtClean="0">
                <a:solidFill>
                  <a:schemeClr val="tx1"/>
                </a:solidFill>
              </a:rPr>
              <a:t>ARCADIA </a:t>
            </a:r>
            <a:r>
              <a:rPr lang="it-IT" b="1" dirty="0">
                <a:solidFill>
                  <a:schemeClr val="tx1"/>
                </a:solidFill>
              </a:rPr>
              <a:t>P</a:t>
            </a:r>
            <a:r>
              <a:rPr lang="it-IT" b="1" dirty="0" smtClean="0">
                <a:solidFill>
                  <a:schemeClr val="tx1"/>
                </a:solidFill>
              </a:rPr>
              <a:t>roject</a:t>
            </a:r>
            <a:endParaRPr lang="it-IT" b="1" dirty="0">
              <a:solidFill>
                <a:schemeClr val="tx1"/>
              </a:solidFill>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p:sp>
        <p:nvSpPr>
          <p:cNvPr id="17" name="TextBox 16"/>
          <p:cNvSpPr txBox="1"/>
          <p:nvPr/>
        </p:nvSpPr>
        <p:spPr>
          <a:xfrm>
            <a:off x="6238446" y="1826896"/>
            <a:ext cx="4974037" cy="1892826"/>
          </a:xfrm>
          <a:prstGeom prst="rect">
            <a:avLst/>
          </a:prstGeom>
          <a:noFill/>
        </p:spPr>
        <p:txBody>
          <a:bodyPr wrap="square" rtlCol="0">
            <a:spAutoFit/>
          </a:bodyPr>
          <a:lstStyle/>
          <a:p>
            <a:pPr marL="285750" indent="-285750">
              <a:buFont typeface="Wingdings" panose="05000000000000000000" pitchFamily="2" charset="2"/>
              <a:buChar char="Ø"/>
            </a:pPr>
            <a:r>
              <a:rPr lang="it-IT" dirty="0" smtClean="0"/>
              <a:t>Fully depleted MAPS</a:t>
            </a:r>
          </a:p>
          <a:p>
            <a:pPr marL="285750" indent="-285750">
              <a:buFont typeface="Wingdings" panose="05000000000000000000" pitchFamily="2" charset="2"/>
              <a:buChar char="Ø"/>
            </a:pPr>
            <a:r>
              <a:rPr lang="it-IT" dirty="0" smtClean="0"/>
              <a:t>Target applications:</a:t>
            </a:r>
          </a:p>
          <a:p>
            <a:pPr marL="285750" indent="-285750">
              <a:buFont typeface="Wingdings" panose="05000000000000000000" pitchFamily="2" charset="2"/>
              <a:buChar char="Ø"/>
            </a:pPr>
            <a:endParaRPr lang="it-IT" sz="900" dirty="0"/>
          </a:p>
          <a:p>
            <a:pPr marL="742950" lvl="1" indent="-285750">
              <a:buFont typeface="Wingdings" panose="05000000000000000000" pitchFamily="2" charset="2"/>
              <a:buChar char="Ø"/>
            </a:pPr>
            <a:r>
              <a:rPr lang="it-IT" dirty="0"/>
              <a:t>m</a:t>
            </a:r>
            <a:r>
              <a:rPr lang="it-IT" dirty="0" smtClean="0"/>
              <a:t>edical imaging (e.g. PCT)</a:t>
            </a:r>
          </a:p>
          <a:p>
            <a:pPr marL="742950" lvl="1" indent="-285750">
              <a:buFont typeface="Wingdings" panose="05000000000000000000" pitchFamily="2" charset="2"/>
              <a:buChar char="Ø"/>
            </a:pPr>
            <a:r>
              <a:rPr lang="it-IT" dirty="0"/>
              <a:t>p</a:t>
            </a:r>
            <a:r>
              <a:rPr lang="it-IT" dirty="0" smtClean="0"/>
              <a:t>article detection on satellites</a:t>
            </a:r>
          </a:p>
          <a:p>
            <a:pPr marL="742950" lvl="1" indent="-285750">
              <a:buFont typeface="Wingdings" panose="05000000000000000000" pitchFamily="2" charset="2"/>
              <a:buChar char="Ø"/>
            </a:pPr>
            <a:r>
              <a:rPr lang="it-IT" dirty="0" smtClean="0"/>
              <a:t>HEP experiments</a:t>
            </a:r>
          </a:p>
          <a:p>
            <a:pPr marL="742950" lvl="1" indent="-285750">
              <a:buFont typeface="Wingdings" panose="05000000000000000000" pitchFamily="2" charset="2"/>
              <a:buChar char="Ø"/>
            </a:pPr>
            <a:endParaRPr lang="it-IT" dirty="0"/>
          </a:p>
        </p:txBody>
      </p:sp>
      <p:sp>
        <p:nvSpPr>
          <p:cNvPr id="10" name="Rectangle 9"/>
          <p:cNvSpPr/>
          <p:nvPr/>
        </p:nvSpPr>
        <p:spPr>
          <a:xfrm>
            <a:off x="66911" y="4616538"/>
            <a:ext cx="6805540" cy="2544286"/>
          </a:xfrm>
          <a:prstGeom prst="rect">
            <a:avLst/>
          </a:prstGeom>
        </p:spPr>
        <p:txBody>
          <a:bodyPr wrap="square">
            <a:spAutoFit/>
          </a:bodyPr>
          <a:lstStyle/>
          <a:p>
            <a:pPr marL="285750" lvl="0" indent="-285750">
              <a:spcBef>
                <a:spcPts val="500"/>
              </a:spcBef>
              <a:spcAft>
                <a:spcPts val="500"/>
              </a:spcAft>
              <a:buFont typeface="Wingdings" panose="05000000000000000000" pitchFamily="2" charset="2"/>
              <a:buChar char="Ø"/>
            </a:pPr>
            <a:r>
              <a:rPr lang="it-IT" dirty="0" smtClean="0">
                <a:solidFill>
                  <a:prstClr val="black"/>
                </a:solidFill>
              </a:rPr>
              <a:t>Main Demonstrator (MD1) with sensor array composed </a:t>
            </a:r>
            <a:r>
              <a:rPr lang="it-IT" dirty="0">
                <a:solidFill>
                  <a:prstClr val="black"/>
                </a:solidFill>
              </a:rPr>
              <a:t>of 512x512 pixels with 25µm pixel </a:t>
            </a:r>
            <a:r>
              <a:rPr lang="it-IT" dirty="0" smtClean="0">
                <a:solidFill>
                  <a:prstClr val="black"/>
                </a:solidFill>
              </a:rPr>
              <a:t>pitch</a:t>
            </a:r>
            <a:endParaRPr lang="it-IT" dirty="0">
              <a:solidFill>
                <a:prstClr val="black"/>
              </a:solidFill>
            </a:endParaRPr>
          </a:p>
          <a:p>
            <a:pPr marL="285750" lvl="0" indent="-285750">
              <a:spcBef>
                <a:spcPts val="500"/>
              </a:spcBef>
              <a:spcAft>
                <a:spcPts val="500"/>
              </a:spcAft>
              <a:buFont typeface="Wingdings" panose="05000000000000000000" pitchFamily="2" charset="2"/>
              <a:buChar char="Ø"/>
            </a:pPr>
            <a:r>
              <a:rPr lang="it-IT" dirty="0" smtClean="0">
                <a:solidFill>
                  <a:prstClr val="black"/>
                </a:solidFill>
              </a:rPr>
              <a:t>Embedded analog and digital frontend electronics</a:t>
            </a:r>
          </a:p>
          <a:p>
            <a:pPr marL="285750" indent="-285750">
              <a:spcBef>
                <a:spcPts val="500"/>
              </a:spcBef>
              <a:spcAft>
                <a:spcPts val="500"/>
              </a:spcAft>
              <a:buFont typeface="Wingdings" panose="05000000000000000000" pitchFamily="2" charset="2"/>
              <a:buChar char="Ø"/>
            </a:pPr>
            <a:r>
              <a:rPr lang="it-IT" dirty="0"/>
              <a:t>Samples from 1st engineering run (mid 2021), 2nd engineering run (beginning of 2022), 3rd engineering run submission (mid 2022)</a:t>
            </a:r>
          </a:p>
          <a:p>
            <a:pPr marL="285750" lvl="0" indent="-285750">
              <a:spcBef>
                <a:spcPts val="500"/>
              </a:spcBef>
              <a:spcAft>
                <a:spcPts val="500"/>
              </a:spcAft>
              <a:buFont typeface="Wingdings" panose="05000000000000000000" pitchFamily="2" charset="2"/>
              <a:buChar char="Ø"/>
            </a:pPr>
            <a:endParaRPr lang="it-IT" dirty="0" smtClean="0">
              <a:solidFill>
                <a:prstClr val="black"/>
              </a:solidFill>
            </a:endParaRPr>
          </a:p>
          <a:p>
            <a:pPr marL="285750" lvl="0" indent="-285750">
              <a:spcBef>
                <a:spcPts val="500"/>
              </a:spcBef>
              <a:spcAft>
                <a:spcPts val="500"/>
              </a:spcAft>
              <a:buFont typeface="Wingdings" panose="05000000000000000000" pitchFamily="2" charset="2"/>
              <a:buChar char="Ø"/>
            </a:pPr>
            <a:endParaRPr lang="it-IT" i="1" dirty="0">
              <a:solidFill>
                <a:prstClr val="black"/>
              </a:solidFill>
              <a:latin typeface="Cambria Math" panose="02040503050406030204" pitchFamily="18" charset="0"/>
            </a:endParaRPr>
          </a:p>
        </p:txBody>
      </p:sp>
      <p:pic>
        <p:nvPicPr>
          <p:cNvPr id="16" name="Picture 15"/>
          <p:cNvPicPr>
            <a:picLocks noChangeAspect="1"/>
          </p:cNvPicPr>
          <p:nvPr/>
        </p:nvPicPr>
        <p:blipFill>
          <a:blip r:embed="rId5"/>
          <a:stretch>
            <a:fillRect/>
          </a:stretch>
        </p:blipFill>
        <p:spPr>
          <a:xfrm>
            <a:off x="747137" y="1811772"/>
            <a:ext cx="2628504" cy="1660479"/>
          </a:xfrm>
          <a:prstGeom prst="rect">
            <a:avLst/>
          </a:prstGeom>
        </p:spPr>
      </p:pic>
      <p:pic>
        <p:nvPicPr>
          <p:cNvPr id="18" name="Picture 17"/>
          <p:cNvPicPr>
            <a:picLocks noChangeAspect="1"/>
          </p:cNvPicPr>
          <p:nvPr/>
        </p:nvPicPr>
        <p:blipFill>
          <a:blip r:embed="rId6"/>
          <a:stretch>
            <a:fillRect/>
          </a:stretch>
        </p:blipFill>
        <p:spPr>
          <a:xfrm>
            <a:off x="6826849" y="4237333"/>
            <a:ext cx="2808960" cy="1846931"/>
          </a:xfrm>
          <a:prstGeom prst="rect">
            <a:avLst/>
          </a:prstGeom>
        </p:spPr>
      </p:pic>
      <p:sp>
        <p:nvSpPr>
          <p:cNvPr id="19" name="Rectangle 18"/>
          <p:cNvSpPr/>
          <p:nvPr/>
        </p:nvSpPr>
        <p:spPr>
          <a:xfrm>
            <a:off x="6767234" y="3652558"/>
            <a:ext cx="2582823" cy="584775"/>
          </a:xfrm>
          <a:prstGeom prst="rect">
            <a:avLst/>
          </a:prstGeom>
        </p:spPr>
        <p:txBody>
          <a:bodyPr wrap="none">
            <a:spAutoFit/>
          </a:bodyPr>
          <a:lstStyle/>
          <a:p>
            <a:r>
              <a:rPr lang="en-US" sz="1600" dirty="0" smtClean="0"/>
              <a:t>Andrea </a:t>
            </a:r>
            <a:r>
              <a:rPr lang="en-US" sz="1600" dirty="0" err="1" smtClean="0"/>
              <a:t>Paternò</a:t>
            </a:r>
            <a:r>
              <a:rPr lang="en-US" sz="1600" dirty="0" smtClean="0"/>
              <a:t>, </a:t>
            </a:r>
            <a:r>
              <a:rPr lang="en-US" sz="1600" dirty="0"/>
              <a:t>Vertex </a:t>
            </a:r>
            <a:r>
              <a:rPr lang="en-US" sz="1600" dirty="0" smtClean="0"/>
              <a:t>2021</a:t>
            </a:r>
          </a:p>
          <a:p>
            <a:r>
              <a:rPr lang="it-IT" sz="1600" dirty="0" smtClean="0"/>
              <a:t>ARCADIA MD1 chip</a:t>
            </a:r>
            <a:endParaRPr lang="en-US" sz="1600" dirty="0"/>
          </a:p>
        </p:txBody>
      </p:sp>
      <p:sp>
        <p:nvSpPr>
          <p:cNvPr id="20" name="Rectangle 19"/>
          <p:cNvSpPr/>
          <p:nvPr/>
        </p:nvSpPr>
        <p:spPr>
          <a:xfrm>
            <a:off x="641641" y="3472251"/>
            <a:ext cx="1419748" cy="338554"/>
          </a:xfrm>
          <a:prstGeom prst="rect">
            <a:avLst/>
          </a:prstGeom>
        </p:spPr>
        <p:txBody>
          <a:bodyPr wrap="none">
            <a:spAutoFit/>
          </a:bodyPr>
          <a:lstStyle/>
          <a:p>
            <a:r>
              <a:rPr lang="en-US" sz="1600" dirty="0" err="1" smtClean="0"/>
              <a:t>Piero</a:t>
            </a:r>
            <a:r>
              <a:rPr lang="en-US" sz="1600" dirty="0" smtClean="0"/>
              <a:t> </a:t>
            </a:r>
            <a:r>
              <a:rPr lang="en-US" sz="1600" dirty="0" err="1" smtClean="0"/>
              <a:t>Giubilato</a:t>
            </a:r>
            <a:endParaRPr lang="en-US" sz="1600" dirty="0"/>
          </a:p>
        </p:txBody>
      </p:sp>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08867" y="3710256"/>
            <a:ext cx="2168890" cy="1626668"/>
          </a:xfrm>
          <a:prstGeom prst="rect">
            <a:avLst/>
          </a:prstGeom>
        </p:spPr>
      </p:pic>
      <p:sp>
        <p:nvSpPr>
          <p:cNvPr id="4" name="Rectangle 3"/>
          <p:cNvSpPr/>
          <p:nvPr/>
        </p:nvSpPr>
        <p:spPr>
          <a:xfrm>
            <a:off x="8664433" y="5160798"/>
            <a:ext cx="150239" cy="89628"/>
          </a:xfrm>
          <a:prstGeom prst="rect">
            <a:avLst/>
          </a:prstGeom>
          <a:noFill/>
          <a:ln>
            <a:solidFill>
              <a:srgbClr val="FF0000"/>
            </a:solidFill>
          </a:ln>
          <a:scene3d>
            <a:camera prst="orthographicFront">
              <a:rot lat="0" lon="0" rev="18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p:nvCxnSpPr>
        <p:spPr>
          <a:xfrm flipV="1">
            <a:off x="8791248" y="3712161"/>
            <a:ext cx="1117619" cy="13989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8861733" y="5208270"/>
            <a:ext cx="1047134" cy="1286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9908867" y="5354031"/>
            <a:ext cx="1982081" cy="338554"/>
          </a:xfrm>
          <a:prstGeom prst="rect">
            <a:avLst/>
          </a:prstGeom>
        </p:spPr>
        <p:txBody>
          <a:bodyPr wrap="none">
            <a:spAutoFit/>
          </a:bodyPr>
          <a:lstStyle/>
          <a:p>
            <a:r>
              <a:rPr lang="it-IT" sz="1600" dirty="0"/>
              <a:t>MD1 </a:t>
            </a:r>
            <a:r>
              <a:rPr lang="it-IT" sz="1600" dirty="0" smtClean="0"/>
              <a:t>chip micrograph</a:t>
            </a:r>
            <a:endParaRPr lang="en-US" sz="1600" dirty="0"/>
          </a:p>
        </p:txBody>
      </p:sp>
      <p:pic>
        <p:nvPicPr>
          <p:cNvPr id="27" name="Picture 2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35504" y="2133119"/>
            <a:ext cx="2528279" cy="1874075"/>
          </a:xfrm>
          <a:prstGeom prst="rect">
            <a:avLst/>
          </a:prstGeom>
        </p:spPr>
      </p:pic>
      <p:sp>
        <p:nvSpPr>
          <p:cNvPr id="28" name="Rectangle 27"/>
          <p:cNvSpPr/>
          <p:nvPr/>
        </p:nvSpPr>
        <p:spPr>
          <a:xfrm>
            <a:off x="3459237" y="3938069"/>
            <a:ext cx="2225033" cy="584775"/>
          </a:xfrm>
          <a:prstGeom prst="rect">
            <a:avLst/>
          </a:prstGeom>
        </p:spPr>
        <p:txBody>
          <a:bodyPr wrap="none">
            <a:spAutoFit/>
          </a:bodyPr>
          <a:lstStyle/>
          <a:p>
            <a:r>
              <a:rPr lang="en-US" sz="1600" dirty="0" smtClean="0"/>
              <a:t>CSES-01</a:t>
            </a:r>
          </a:p>
          <a:p>
            <a:r>
              <a:rPr lang="it-IT" sz="1600" dirty="0" smtClean="0"/>
              <a:t>http://cses.roma2.infn.it</a:t>
            </a:r>
            <a:endParaRPr lang="en-US" sz="1600" dirty="0"/>
          </a:p>
        </p:txBody>
      </p:sp>
      <p:sp>
        <p:nvSpPr>
          <p:cNvPr id="29" name="Rectangle 28"/>
          <p:cNvSpPr/>
          <p:nvPr/>
        </p:nvSpPr>
        <p:spPr>
          <a:xfrm>
            <a:off x="11589339" y="3886129"/>
            <a:ext cx="257529" cy="25153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Slide Number Placeholder 4"/>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sz="1200" dirty="0">
                <a:latin typeface="Calibri" panose="020F0502020204030204"/>
              </a:rPr>
              <a:t>3</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3" name="Date Placeholder 2"/>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4"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spTree>
    <p:extLst>
      <p:ext uri="{BB962C8B-B14F-4D97-AF65-F5344CB8AC3E}">
        <p14:creationId xmlns:p14="http://schemas.microsoft.com/office/powerpoint/2010/main" val="3477849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1000"/>
                                        <p:tgtEl>
                                          <p:spTgt spid="28"/>
                                        </p:tgtEl>
                                      </p:cBhvr>
                                    </p:animEffect>
                                    <p:anim calcmode="lin" valueType="num">
                                      <p:cBhvr>
                                        <p:cTn id="28" dur="1000" fill="hold"/>
                                        <p:tgtEl>
                                          <p:spTgt spid="28"/>
                                        </p:tgtEl>
                                        <p:attrNameLst>
                                          <p:attrName>ppt_x</p:attrName>
                                        </p:attrNameLst>
                                      </p:cBhvr>
                                      <p:tavLst>
                                        <p:tav tm="0">
                                          <p:val>
                                            <p:strVal val="#ppt_x"/>
                                          </p:val>
                                        </p:tav>
                                        <p:tav tm="100000">
                                          <p:val>
                                            <p:strVal val="#ppt_x"/>
                                          </p:val>
                                        </p:tav>
                                      </p:tavLst>
                                    </p:anim>
                                    <p:anim calcmode="lin" valueType="num">
                                      <p:cBhvr>
                                        <p:cTn id="2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anim calcmode="lin" valueType="num">
                                      <p:cBhvr>
                                        <p:cTn id="35" dur="1000" fill="hold"/>
                                        <p:tgtEl>
                                          <p:spTgt spid="10"/>
                                        </p:tgtEl>
                                        <p:attrNameLst>
                                          <p:attrName>ppt_x</p:attrName>
                                        </p:attrNameLst>
                                      </p:cBhvr>
                                      <p:tavLst>
                                        <p:tav tm="0">
                                          <p:val>
                                            <p:strVal val="#ppt_x"/>
                                          </p:val>
                                        </p:tav>
                                        <p:tav tm="100000">
                                          <p:val>
                                            <p:strVal val="#ppt_x"/>
                                          </p:val>
                                        </p:tav>
                                      </p:tavLst>
                                    </p:anim>
                                    <p:anim calcmode="lin" valueType="num">
                                      <p:cBhvr>
                                        <p:cTn id="36" dur="1000" fill="hold"/>
                                        <p:tgtEl>
                                          <p:spTgt spid="10"/>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anim calcmode="lin" valueType="num">
                                      <p:cBhvr>
                                        <p:cTn id="40" dur="1000" fill="hold"/>
                                        <p:tgtEl>
                                          <p:spTgt spid="18"/>
                                        </p:tgtEl>
                                        <p:attrNameLst>
                                          <p:attrName>ppt_x</p:attrName>
                                        </p:attrNameLst>
                                      </p:cBhvr>
                                      <p:tavLst>
                                        <p:tav tm="0">
                                          <p:val>
                                            <p:strVal val="#ppt_x"/>
                                          </p:val>
                                        </p:tav>
                                        <p:tav tm="100000">
                                          <p:val>
                                            <p:strVal val="#ppt_x"/>
                                          </p:val>
                                        </p:tav>
                                      </p:tavLst>
                                    </p:anim>
                                    <p:anim calcmode="lin" valueType="num">
                                      <p:cBhvr>
                                        <p:cTn id="41" dur="1000" fill="hold"/>
                                        <p:tgtEl>
                                          <p:spTgt spid="1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0"/>
                                        <p:tgtEl>
                                          <p:spTgt spid="3"/>
                                        </p:tgtEl>
                                      </p:cBhvr>
                                    </p:animEffect>
                                    <p:anim calcmode="lin" valueType="num">
                                      <p:cBhvr>
                                        <p:cTn id="50" dur="1000" fill="hold"/>
                                        <p:tgtEl>
                                          <p:spTgt spid="3"/>
                                        </p:tgtEl>
                                        <p:attrNameLst>
                                          <p:attrName>ppt_x</p:attrName>
                                        </p:attrNameLst>
                                      </p:cBhvr>
                                      <p:tavLst>
                                        <p:tav tm="0">
                                          <p:val>
                                            <p:strVal val="#ppt_x"/>
                                          </p:val>
                                        </p:tav>
                                        <p:tav tm="100000">
                                          <p:val>
                                            <p:strVal val="#ppt_x"/>
                                          </p:val>
                                        </p:tav>
                                      </p:tavLst>
                                    </p:anim>
                                    <p:anim calcmode="lin" valueType="num">
                                      <p:cBhvr>
                                        <p:cTn id="51" dur="1000" fill="hold"/>
                                        <p:tgtEl>
                                          <p:spTgt spid="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1000"/>
                                        <p:tgtEl>
                                          <p:spTgt spid="29"/>
                                        </p:tgtEl>
                                      </p:cBhvr>
                                    </p:animEffect>
                                    <p:anim calcmode="lin" valueType="num">
                                      <p:cBhvr>
                                        <p:cTn id="55" dur="1000" fill="hold"/>
                                        <p:tgtEl>
                                          <p:spTgt spid="29"/>
                                        </p:tgtEl>
                                        <p:attrNameLst>
                                          <p:attrName>ppt_x</p:attrName>
                                        </p:attrNameLst>
                                      </p:cBhvr>
                                      <p:tavLst>
                                        <p:tav tm="0">
                                          <p:val>
                                            <p:strVal val="#ppt_x"/>
                                          </p:val>
                                        </p:tav>
                                        <p:tav tm="100000">
                                          <p:val>
                                            <p:strVal val="#ppt_x"/>
                                          </p:val>
                                        </p:tav>
                                      </p:tavLst>
                                    </p:anim>
                                    <p:anim calcmode="lin" valueType="num">
                                      <p:cBhvr>
                                        <p:cTn id="56" dur="1000" fill="hold"/>
                                        <p:tgtEl>
                                          <p:spTgt spid="29"/>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1000"/>
                                        <p:tgtEl>
                                          <p:spTgt spid="13"/>
                                        </p:tgtEl>
                                      </p:cBhvr>
                                    </p:animEffect>
                                    <p:anim calcmode="lin" valueType="num">
                                      <p:cBhvr>
                                        <p:cTn id="60" dur="1000" fill="hold"/>
                                        <p:tgtEl>
                                          <p:spTgt spid="13"/>
                                        </p:tgtEl>
                                        <p:attrNameLst>
                                          <p:attrName>ppt_x</p:attrName>
                                        </p:attrNameLst>
                                      </p:cBhvr>
                                      <p:tavLst>
                                        <p:tav tm="0">
                                          <p:val>
                                            <p:strVal val="#ppt_x"/>
                                          </p:val>
                                        </p:tav>
                                        <p:tav tm="100000">
                                          <p:val>
                                            <p:strVal val="#ppt_x"/>
                                          </p:val>
                                        </p:tav>
                                      </p:tavLst>
                                    </p:anim>
                                    <p:anim calcmode="lin" valueType="num">
                                      <p:cBhvr>
                                        <p:cTn id="61" dur="1000" fill="hold"/>
                                        <p:tgtEl>
                                          <p:spTgt spid="1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4"/>
                                        </p:tgtEl>
                                        <p:attrNameLst>
                                          <p:attrName>style.visibility</p:attrName>
                                        </p:attrNameLst>
                                      </p:cBhvr>
                                      <p:to>
                                        <p:strVal val="visible"/>
                                      </p:to>
                                    </p:set>
                                    <p:animEffect transition="in" filter="fade">
                                      <p:cBhvr>
                                        <p:cTn id="64" dur="1000"/>
                                        <p:tgtEl>
                                          <p:spTgt spid="4"/>
                                        </p:tgtEl>
                                      </p:cBhvr>
                                    </p:animEffect>
                                    <p:anim calcmode="lin" valueType="num">
                                      <p:cBhvr>
                                        <p:cTn id="65" dur="1000" fill="hold"/>
                                        <p:tgtEl>
                                          <p:spTgt spid="4"/>
                                        </p:tgtEl>
                                        <p:attrNameLst>
                                          <p:attrName>ppt_x</p:attrName>
                                        </p:attrNameLst>
                                      </p:cBhvr>
                                      <p:tavLst>
                                        <p:tav tm="0">
                                          <p:val>
                                            <p:strVal val="#ppt_x"/>
                                          </p:val>
                                        </p:tav>
                                        <p:tav tm="100000">
                                          <p:val>
                                            <p:strVal val="#ppt_x"/>
                                          </p:val>
                                        </p:tav>
                                      </p:tavLst>
                                    </p:anim>
                                    <p:anim calcmode="lin" valueType="num">
                                      <p:cBhvr>
                                        <p:cTn id="66" dur="1000" fill="hold"/>
                                        <p:tgtEl>
                                          <p:spTgt spid="4"/>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1000"/>
                                        <p:tgtEl>
                                          <p:spTgt spid="24"/>
                                        </p:tgtEl>
                                      </p:cBhvr>
                                    </p:animEffect>
                                    <p:anim calcmode="lin" valueType="num">
                                      <p:cBhvr>
                                        <p:cTn id="70" dur="1000" fill="hold"/>
                                        <p:tgtEl>
                                          <p:spTgt spid="24"/>
                                        </p:tgtEl>
                                        <p:attrNameLst>
                                          <p:attrName>ppt_x</p:attrName>
                                        </p:attrNameLst>
                                      </p:cBhvr>
                                      <p:tavLst>
                                        <p:tav tm="0">
                                          <p:val>
                                            <p:strVal val="#ppt_x"/>
                                          </p:val>
                                        </p:tav>
                                        <p:tav tm="100000">
                                          <p:val>
                                            <p:strVal val="#ppt_x"/>
                                          </p:val>
                                        </p:tav>
                                      </p:tavLst>
                                    </p:anim>
                                    <p:anim calcmode="lin" valueType="num">
                                      <p:cBhvr>
                                        <p:cTn id="71" dur="1000" fill="hold"/>
                                        <p:tgtEl>
                                          <p:spTgt spid="24"/>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1000"/>
                                        <p:tgtEl>
                                          <p:spTgt spid="26"/>
                                        </p:tgtEl>
                                      </p:cBhvr>
                                    </p:animEffect>
                                    <p:anim calcmode="lin" valueType="num">
                                      <p:cBhvr>
                                        <p:cTn id="75" dur="1000" fill="hold"/>
                                        <p:tgtEl>
                                          <p:spTgt spid="26"/>
                                        </p:tgtEl>
                                        <p:attrNameLst>
                                          <p:attrName>ppt_x</p:attrName>
                                        </p:attrNameLst>
                                      </p:cBhvr>
                                      <p:tavLst>
                                        <p:tav tm="0">
                                          <p:val>
                                            <p:strVal val="#ppt_x"/>
                                          </p:val>
                                        </p:tav>
                                        <p:tav tm="100000">
                                          <p:val>
                                            <p:strVal val="#ppt_x"/>
                                          </p:val>
                                        </p:tav>
                                      </p:tavLst>
                                    </p:anim>
                                    <p:anim calcmode="lin" valueType="num">
                                      <p:cBhvr>
                                        <p:cTn id="7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0" grpId="0"/>
      <p:bldP spid="19" grpId="0"/>
      <p:bldP spid="20" grpId="0"/>
      <p:bldP spid="4" grpId="0" animBg="1"/>
      <p:bldP spid="26" grpId="0"/>
      <p:bldP spid="28" grpId="0"/>
      <p:bldP spid="2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it-IT" b="1" dirty="0" smtClean="0">
                <a:solidFill>
                  <a:schemeClr val="tx1"/>
                </a:solidFill>
              </a:rPr>
              <a:t>Sensor concept</a:t>
            </a:r>
            <a:endParaRPr lang="it-IT" b="1" dirty="0">
              <a:solidFill>
                <a:schemeClr val="tx1"/>
              </a:solidFill>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p:sp>
        <p:nvSpPr>
          <p:cNvPr id="17" name="TextBox 16"/>
          <p:cNvSpPr txBox="1"/>
          <p:nvPr/>
        </p:nvSpPr>
        <p:spPr>
          <a:xfrm>
            <a:off x="7000875" y="1920749"/>
            <a:ext cx="4974037" cy="3785652"/>
          </a:xfrm>
          <a:prstGeom prst="rect">
            <a:avLst/>
          </a:prstGeom>
          <a:noFill/>
        </p:spPr>
        <p:txBody>
          <a:bodyPr wrap="square" rtlCol="0">
            <a:spAutoFit/>
          </a:bodyPr>
          <a:lstStyle/>
          <a:p>
            <a:pPr marL="285750" indent="-285750">
              <a:buFont typeface="Wingdings" panose="05000000000000000000" pitchFamily="2" charset="2"/>
              <a:buChar char="Ø"/>
            </a:pPr>
            <a:r>
              <a:rPr lang="en-US" sz="2000" dirty="0" smtClean="0"/>
              <a:t>Produced with commercial </a:t>
            </a:r>
            <a:r>
              <a:rPr lang="en-US" sz="2000" dirty="0"/>
              <a:t>CMOS </a:t>
            </a:r>
            <a:r>
              <a:rPr lang="en-US" sz="2000" dirty="0" smtClean="0"/>
              <a:t>110nm process (</a:t>
            </a:r>
            <a:r>
              <a:rPr lang="en-US" sz="2000" dirty="0" err="1" smtClean="0"/>
              <a:t>LFoundry</a:t>
            </a:r>
            <a:r>
              <a:rPr lang="en-US" sz="2000" dirty="0" smtClean="0"/>
              <a:t>)</a:t>
            </a:r>
          </a:p>
          <a:p>
            <a:pPr marL="285750" indent="-285750">
              <a:buFont typeface="Wingdings" panose="05000000000000000000" pitchFamily="2" charset="2"/>
              <a:buChar char="Ø"/>
            </a:pPr>
            <a:endParaRPr lang="it-IT" sz="2000" dirty="0"/>
          </a:p>
          <a:p>
            <a:pPr marL="285750" indent="-285750">
              <a:buFont typeface="Wingdings" panose="05000000000000000000" pitchFamily="2" charset="2"/>
              <a:buChar char="Ø"/>
            </a:pPr>
            <a:r>
              <a:rPr lang="it-IT" sz="2000" dirty="0"/>
              <a:t>High resistivity silicon </a:t>
            </a:r>
            <a:r>
              <a:rPr lang="it-IT" sz="2000" dirty="0" smtClean="0"/>
              <a:t>substrates</a:t>
            </a:r>
          </a:p>
          <a:p>
            <a:pPr marL="285750" indent="-285750">
              <a:buFont typeface="Wingdings" panose="05000000000000000000" pitchFamily="2" charset="2"/>
              <a:buChar char="Ø"/>
            </a:pPr>
            <a:endParaRPr lang="it-IT" sz="2000" dirty="0"/>
          </a:p>
          <a:p>
            <a:pPr marL="285750" indent="-285750">
              <a:buFont typeface="Wingdings" panose="05000000000000000000" pitchFamily="2" charset="2"/>
              <a:buChar char="Ø"/>
            </a:pPr>
            <a:r>
              <a:rPr lang="it-IT" sz="2000" dirty="0"/>
              <a:t>N-type epitaxial layer to delay the onset of the punch </a:t>
            </a:r>
            <a:r>
              <a:rPr lang="it-IT" sz="2000" dirty="0" smtClean="0"/>
              <a:t>through</a:t>
            </a:r>
          </a:p>
          <a:p>
            <a:pPr marL="285750" indent="-285750">
              <a:buFont typeface="Wingdings" panose="05000000000000000000" pitchFamily="2" charset="2"/>
              <a:buChar char="Ø"/>
            </a:pPr>
            <a:endParaRPr lang="it-IT" sz="2000" dirty="0"/>
          </a:p>
          <a:p>
            <a:pPr marL="285750" indent="-285750">
              <a:buFont typeface="Wingdings" panose="05000000000000000000" pitchFamily="2" charset="2"/>
              <a:buChar char="Ø"/>
            </a:pPr>
            <a:r>
              <a:rPr lang="it-IT" sz="2000" dirty="0"/>
              <a:t>Operation in full depletion condition</a:t>
            </a:r>
          </a:p>
          <a:p>
            <a:pPr marL="285750" indent="-285750">
              <a:buFont typeface="Wingdings" panose="05000000000000000000" pitchFamily="2" charset="2"/>
              <a:buChar char="Ø"/>
            </a:pPr>
            <a:endParaRPr lang="it-IT" sz="2000" dirty="0"/>
          </a:p>
          <a:p>
            <a:pPr marL="285750" indent="-285750">
              <a:buFont typeface="Wingdings" panose="05000000000000000000" pitchFamily="2" charset="2"/>
              <a:buChar char="Ø"/>
            </a:pPr>
            <a:r>
              <a:rPr lang="it-IT" sz="2000" dirty="0"/>
              <a:t>Independent frontside and backside bias </a:t>
            </a:r>
            <a:r>
              <a:rPr lang="it-IT" sz="2000" dirty="0" smtClean="0"/>
              <a:t>electrodes</a:t>
            </a:r>
            <a:endParaRPr lang="it-IT" sz="2000" dirty="0"/>
          </a:p>
        </p:txBody>
      </p:sp>
      <p:pic>
        <p:nvPicPr>
          <p:cNvPr id="13" name="Picture 12"/>
          <p:cNvPicPr>
            <a:picLocks noChangeAspect="1"/>
          </p:cNvPicPr>
          <p:nvPr/>
        </p:nvPicPr>
        <p:blipFill rotWithShape="1">
          <a:blip r:embed="rId5">
            <a:extLst>
              <a:ext uri="{28A0092B-C50C-407E-A947-70E740481C1C}">
                <a14:useLocalDpi xmlns:a14="http://schemas.microsoft.com/office/drawing/2010/main" val="0"/>
              </a:ext>
            </a:extLst>
          </a:blip>
          <a:srcRect l="7307" t="22197"/>
          <a:stretch/>
        </p:blipFill>
        <p:spPr>
          <a:xfrm>
            <a:off x="1264023" y="2904565"/>
            <a:ext cx="5327383" cy="2562784"/>
          </a:xfrm>
          <a:prstGeom prst="rect">
            <a:avLst/>
          </a:prstGeom>
        </p:spPr>
      </p:pic>
      <p:cxnSp>
        <p:nvCxnSpPr>
          <p:cNvPr id="4" name="Straight Arrow Connector 3"/>
          <p:cNvCxnSpPr/>
          <p:nvPr/>
        </p:nvCxnSpPr>
        <p:spPr>
          <a:xfrm>
            <a:off x="1320996" y="2617694"/>
            <a:ext cx="215153" cy="286871"/>
          </a:xfrm>
          <a:prstGeom prst="straightConnector1">
            <a:avLst/>
          </a:prstGeom>
          <a:ln>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50724" y="2306924"/>
            <a:ext cx="1199535" cy="523220"/>
          </a:xfrm>
          <a:prstGeom prst="rect">
            <a:avLst/>
          </a:prstGeom>
          <a:noFill/>
        </p:spPr>
        <p:txBody>
          <a:bodyPr wrap="square" rtlCol="0">
            <a:spAutoFit/>
          </a:bodyPr>
          <a:lstStyle/>
          <a:p>
            <a:r>
              <a:rPr lang="it-IT" sz="1400" dirty="0" smtClean="0"/>
              <a:t>External pwell</a:t>
            </a:r>
            <a:endParaRPr lang="en-US" sz="1400" dirty="0"/>
          </a:p>
        </p:txBody>
      </p:sp>
      <p:cxnSp>
        <p:nvCxnSpPr>
          <p:cNvPr id="14" name="Straight Arrow Connector 13"/>
          <p:cNvCxnSpPr/>
          <p:nvPr/>
        </p:nvCxnSpPr>
        <p:spPr>
          <a:xfrm>
            <a:off x="3076054" y="2599088"/>
            <a:ext cx="215153" cy="286871"/>
          </a:xfrm>
          <a:prstGeom prst="straightConnector1">
            <a:avLst/>
          </a:prstGeom>
          <a:ln>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2359728" y="2599088"/>
            <a:ext cx="302216" cy="268266"/>
          </a:xfrm>
          <a:prstGeom prst="straightConnector1">
            <a:avLst/>
          </a:prstGeom>
          <a:ln>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264475" y="2326859"/>
            <a:ext cx="1199535" cy="307777"/>
          </a:xfrm>
          <a:prstGeom prst="rect">
            <a:avLst/>
          </a:prstGeom>
          <a:noFill/>
        </p:spPr>
        <p:txBody>
          <a:bodyPr wrap="square" rtlCol="0">
            <a:spAutoFit/>
          </a:bodyPr>
          <a:lstStyle/>
          <a:p>
            <a:r>
              <a:rPr lang="it-IT" sz="1400" dirty="0" smtClean="0"/>
              <a:t>N-guard rings</a:t>
            </a:r>
            <a:endParaRPr lang="en-US" sz="1400" dirty="0"/>
          </a:p>
        </p:txBody>
      </p:sp>
      <p:cxnSp>
        <p:nvCxnSpPr>
          <p:cNvPr id="18" name="Straight Arrow Connector 17"/>
          <p:cNvCxnSpPr/>
          <p:nvPr/>
        </p:nvCxnSpPr>
        <p:spPr>
          <a:xfrm>
            <a:off x="4887218" y="2480747"/>
            <a:ext cx="36755" cy="339156"/>
          </a:xfrm>
          <a:prstGeom prst="straightConnector1">
            <a:avLst/>
          </a:prstGeom>
          <a:ln>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4201849" y="2480747"/>
            <a:ext cx="424526" cy="374658"/>
          </a:xfrm>
          <a:prstGeom prst="straightConnector1">
            <a:avLst/>
          </a:prstGeom>
          <a:ln>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184816" y="2480747"/>
            <a:ext cx="409884" cy="357983"/>
          </a:xfrm>
          <a:prstGeom prst="straightConnector1">
            <a:avLst/>
          </a:prstGeom>
          <a:ln>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436076" y="2010748"/>
            <a:ext cx="1199535" cy="523220"/>
          </a:xfrm>
          <a:prstGeom prst="rect">
            <a:avLst/>
          </a:prstGeom>
          <a:noFill/>
        </p:spPr>
        <p:txBody>
          <a:bodyPr wrap="square" rtlCol="0">
            <a:spAutoFit/>
          </a:bodyPr>
          <a:lstStyle/>
          <a:p>
            <a:r>
              <a:rPr lang="it-IT" sz="1400" dirty="0" smtClean="0"/>
              <a:t>N-collection electrodes</a:t>
            </a:r>
            <a:endParaRPr lang="en-US" sz="1400" dirty="0"/>
          </a:p>
        </p:txBody>
      </p:sp>
      <p:cxnSp>
        <p:nvCxnSpPr>
          <p:cNvPr id="27" name="Straight Arrow Connector 26"/>
          <p:cNvCxnSpPr/>
          <p:nvPr/>
        </p:nvCxnSpPr>
        <p:spPr>
          <a:xfrm flipH="1" flipV="1">
            <a:off x="5260259" y="3092421"/>
            <a:ext cx="334441" cy="520424"/>
          </a:xfrm>
          <a:prstGeom prst="straightConnector1">
            <a:avLst/>
          </a:prstGeom>
          <a:ln>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391871" y="3563685"/>
            <a:ext cx="1199535" cy="523220"/>
          </a:xfrm>
          <a:prstGeom prst="rect">
            <a:avLst/>
          </a:prstGeom>
          <a:noFill/>
        </p:spPr>
        <p:txBody>
          <a:bodyPr wrap="square" rtlCol="0">
            <a:spAutoFit/>
          </a:bodyPr>
          <a:lstStyle/>
          <a:p>
            <a:r>
              <a:rPr lang="it-IT" sz="1400" dirty="0" smtClean="0"/>
              <a:t>Internal</a:t>
            </a:r>
          </a:p>
          <a:p>
            <a:r>
              <a:rPr lang="it-IT" sz="1400" dirty="0" smtClean="0"/>
              <a:t>pwell</a:t>
            </a:r>
            <a:endParaRPr lang="en-US" sz="1400" dirty="0"/>
          </a:p>
        </p:txBody>
      </p:sp>
      <p:sp>
        <p:nvSpPr>
          <p:cNvPr id="36" name="Slide Number Placeholder 4"/>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sz="1200" dirty="0">
                <a:latin typeface="Calibri" panose="020F0502020204030204"/>
              </a:rPr>
              <a:t>4</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7" name="Date Placeholder 2"/>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8"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spTree>
    <p:extLst>
      <p:ext uri="{BB962C8B-B14F-4D97-AF65-F5344CB8AC3E}">
        <p14:creationId xmlns:p14="http://schemas.microsoft.com/office/powerpoint/2010/main" val="40643894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it-IT" b="1" dirty="0" smtClean="0">
                <a:solidFill>
                  <a:schemeClr val="tx1"/>
                </a:solidFill>
              </a:rPr>
              <a:t>Substrate types</a:t>
            </a:r>
            <a:endParaRPr lang="it-IT" b="1" dirty="0">
              <a:solidFill>
                <a:schemeClr val="tx1"/>
              </a:solidFill>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p:sp>
        <p:nvSpPr>
          <p:cNvPr id="36" name="Slide Number Placeholder 4"/>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sz="1200" noProof="0" dirty="0">
                <a:latin typeface="Calibri" panose="020F0502020204030204"/>
              </a:rPr>
              <a:t>5</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7" name="Date Placeholder 2"/>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8"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pic>
        <p:nvPicPr>
          <p:cNvPr id="5" name="Picture 4"/>
          <p:cNvPicPr>
            <a:picLocks noChangeAspect="1"/>
          </p:cNvPicPr>
          <p:nvPr/>
        </p:nvPicPr>
        <p:blipFill>
          <a:blip r:embed="rId5"/>
          <a:stretch>
            <a:fillRect/>
          </a:stretch>
        </p:blipFill>
        <p:spPr>
          <a:xfrm>
            <a:off x="8736447" y="2272937"/>
            <a:ext cx="2871574" cy="3169920"/>
          </a:xfrm>
          <a:prstGeom prst="rect">
            <a:avLst/>
          </a:prstGeom>
        </p:spPr>
      </p:pic>
      <p:pic>
        <p:nvPicPr>
          <p:cNvPr id="6" name="Picture 5"/>
          <p:cNvPicPr>
            <a:picLocks noChangeAspect="1"/>
          </p:cNvPicPr>
          <p:nvPr/>
        </p:nvPicPr>
        <p:blipFill>
          <a:blip r:embed="rId6"/>
          <a:stretch>
            <a:fillRect/>
          </a:stretch>
        </p:blipFill>
        <p:spPr>
          <a:xfrm>
            <a:off x="4834398" y="2290355"/>
            <a:ext cx="2817178" cy="2307771"/>
          </a:xfrm>
          <a:prstGeom prst="rect">
            <a:avLst/>
          </a:prstGeom>
        </p:spPr>
      </p:pic>
      <p:pic>
        <p:nvPicPr>
          <p:cNvPr id="8" name="Picture 7"/>
          <p:cNvPicPr>
            <a:picLocks noChangeAspect="1"/>
          </p:cNvPicPr>
          <p:nvPr/>
        </p:nvPicPr>
        <p:blipFill>
          <a:blip r:embed="rId7"/>
          <a:stretch>
            <a:fillRect/>
          </a:stretch>
        </p:blipFill>
        <p:spPr>
          <a:xfrm>
            <a:off x="1123554" y="2229396"/>
            <a:ext cx="2634485" cy="3112813"/>
          </a:xfrm>
          <a:prstGeom prst="rect">
            <a:avLst/>
          </a:prstGeom>
        </p:spPr>
      </p:pic>
      <p:cxnSp>
        <p:nvCxnSpPr>
          <p:cNvPr id="10" name="Straight Arrow Connector 9"/>
          <p:cNvCxnSpPr/>
          <p:nvPr/>
        </p:nvCxnSpPr>
        <p:spPr>
          <a:xfrm>
            <a:off x="992784" y="2335825"/>
            <a:ext cx="1" cy="1556906"/>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4696305" y="2335825"/>
            <a:ext cx="6341" cy="2192633"/>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8647631" y="2335825"/>
            <a:ext cx="2368" cy="2997675"/>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2164346" y="5416731"/>
            <a:ext cx="783771" cy="34834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4834398" y="4772297"/>
            <a:ext cx="1026475" cy="99277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454330" y="5791200"/>
            <a:ext cx="6104709" cy="369332"/>
          </a:xfrm>
          <a:prstGeom prst="rect">
            <a:avLst/>
          </a:prstGeom>
          <a:noFill/>
        </p:spPr>
        <p:txBody>
          <a:bodyPr wrap="square" rtlCol="0">
            <a:spAutoFit/>
          </a:bodyPr>
          <a:lstStyle/>
          <a:p>
            <a:r>
              <a:rPr lang="it-IT" dirty="0" smtClean="0"/>
              <a:t>Possibility to apply the bias from the top and from the bottom</a:t>
            </a:r>
            <a:endParaRPr lang="en-US" dirty="0"/>
          </a:p>
        </p:txBody>
      </p:sp>
      <p:sp>
        <p:nvSpPr>
          <p:cNvPr id="40" name="Rectangle 39"/>
          <p:cNvSpPr/>
          <p:nvPr/>
        </p:nvSpPr>
        <p:spPr>
          <a:xfrm>
            <a:off x="8851808" y="5557444"/>
            <a:ext cx="2640851" cy="369332"/>
          </a:xfrm>
          <a:prstGeom prst="rect">
            <a:avLst/>
          </a:prstGeom>
        </p:spPr>
        <p:txBody>
          <a:bodyPr wrap="none">
            <a:spAutoFit/>
          </a:bodyPr>
          <a:lstStyle/>
          <a:p>
            <a:r>
              <a:rPr lang="it-IT" dirty="0" smtClean="0"/>
              <a:t>Bias only </a:t>
            </a:r>
            <a:r>
              <a:rPr lang="it-IT" dirty="0"/>
              <a:t>from the bottom</a:t>
            </a:r>
            <a:endParaRPr lang="en-US" dirty="0"/>
          </a:p>
        </p:txBody>
      </p:sp>
      <mc:AlternateContent xmlns:mc="http://schemas.openxmlformats.org/markup-compatibility/2006" xmlns:a14="http://schemas.microsoft.com/office/drawing/2010/main">
        <mc:Choice Requires="a14">
          <p:sp>
            <p:nvSpPr>
              <p:cNvPr id="41" name="Rectangle 40"/>
              <p:cNvSpPr/>
              <p:nvPr/>
            </p:nvSpPr>
            <p:spPr>
              <a:xfrm>
                <a:off x="3809986" y="2353771"/>
                <a:ext cx="846948" cy="6463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𝑡</m:t>
                          </m:r>
                        </m:e>
                        <m:sub>
                          <m:r>
                            <a:rPr lang="it-IT" b="0" i="1" smtClean="0">
                              <a:latin typeface="Cambria Math" panose="02040503050406030204" pitchFamily="18" charset="0"/>
                            </a:rPr>
                            <m:t>𝑎𝑐𝑡</m:t>
                          </m:r>
                        </m:sub>
                      </m:sSub>
                    </m:oMath>
                  </m:oMathPara>
                </a14:m>
                <a:endParaRPr lang="it-IT"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100 µ</m:t>
                      </m:r>
                      <m:r>
                        <a:rPr lang="it-IT" b="0" i="1" smtClean="0">
                          <a:latin typeface="Cambria Math" panose="02040503050406030204" pitchFamily="18" charset="0"/>
                        </a:rPr>
                        <m:t>𝑚</m:t>
                      </m:r>
                    </m:oMath>
                  </m:oMathPara>
                </a14:m>
                <a:endParaRPr lang="en-US" dirty="0"/>
              </a:p>
            </p:txBody>
          </p:sp>
        </mc:Choice>
        <mc:Fallback xmlns="">
          <p:sp>
            <p:nvSpPr>
              <p:cNvPr id="41" name="Rectangle 40"/>
              <p:cNvSpPr>
                <a:spLocks noRot="1" noChangeAspect="1" noMove="1" noResize="1" noEditPoints="1" noAdjustHandles="1" noChangeArrowheads="1" noChangeShapeType="1" noTextEdit="1"/>
              </p:cNvSpPr>
              <p:nvPr/>
            </p:nvSpPr>
            <p:spPr>
              <a:xfrm>
                <a:off x="3809986" y="2353771"/>
                <a:ext cx="846948" cy="646331"/>
              </a:xfrm>
              <a:prstGeom prst="rect">
                <a:avLst/>
              </a:prstGeom>
              <a:blipFill>
                <a:blip r:embed="rId8"/>
                <a:stretch>
                  <a:fillRect r="-9353" b="-18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Rectangle 41"/>
              <p:cNvSpPr/>
              <p:nvPr/>
            </p:nvSpPr>
            <p:spPr>
              <a:xfrm>
                <a:off x="194059" y="2356228"/>
                <a:ext cx="846948" cy="6463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𝑡</m:t>
                          </m:r>
                        </m:e>
                        <m:sub>
                          <m:r>
                            <a:rPr lang="it-IT" b="0" i="1" smtClean="0">
                              <a:latin typeface="Cambria Math" panose="02040503050406030204" pitchFamily="18" charset="0"/>
                            </a:rPr>
                            <m:t>𝑎𝑐𝑡</m:t>
                          </m:r>
                        </m:sub>
                      </m:sSub>
                    </m:oMath>
                  </m:oMathPara>
                </a14:m>
                <a:endParaRPr lang="it-IT"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it-IT" i="1">
                          <a:latin typeface="Cambria Math" panose="02040503050406030204" pitchFamily="18" charset="0"/>
                        </a:rPr>
                        <m:t>4</m:t>
                      </m:r>
                      <m:r>
                        <a:rPr lang="it-IT" b="0" i="1" smtClean="0">
                          <a:latin typeface="Cambria Math" panose="02040503050406030204" pitchFamily="18" charset="0"/>
                        </a:rPr>
                        <m:t>8 µ</m:t>
                      </m:r>
                      <m:r>
                        <a:rPr lang="it-IT" b="0" i="1" smtClean="0">
                          <a:latin typeface="Cambria Math" panose="02040503050406030204" pitchFamily="18" charset="0"/>
                        </a:rPr>
                        <m:t>𝑚</m:t>
                      </m:r>
                    </m:oMath>
                  </m:oMathPara>
                </a14:m>
                <a:endParaRPr lang="en-US" dirty="0"/>
              </a:p>
            </p:txBody>
          </p:sp>
        </mc:Choice>
        <mc:Fallback xmlns="">
          <p:sp>
            <p:nvSpPr>
              <p:cNvPr id="42" name="Rectangle 41"/>
              <p:cNvSpPr>
                <a:spLocks noRot="1" noChangeAspect="1" noMove="1" noResize="1" noEditPoints="1" noAdjustHandles="1" noChangeArrowheads="1" noChangeShapeType="1" noTextEdit="1"/>
              </p:cNvSpPr>
              <p:nvPr/>
            </p:nvSpPr>
            <p:spPr>
              <a:xfrm>
                <a:off x="194059" y="2356228"/>
                <a:ext cx="846948" cy="646331"/>
              </a:xfrm>
              <a:prstGeom prst="rect">
                <a:avLst/>
              </a:prstGeom>
              <a:blipFill>
                <a:blip r:embed="rId9"/>
                <a:stretch>
                  <a:fillRect b="-18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Rectangle 42"/>
              <p:cNvSpPr/>
              <p:nvPr/>
            </p:nvSpPr>
            <p:spPr>
              <a:xfrm>
                <a:off x="7729496" y="2353770"/>
                <a:ext cx="846948" cy="6463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𝑡</m:t>
                          </m:r>
                        </m:e>
                        <m:sub>
                          <m:r>
                            <a:rPr lang="it-IT" b="0" i="1" smtClean="0">
                              <a:latin typeface="Cambria Math" panose="02040503050406030204" pitchFamily="18" charset="0"/>
                            </a:rPr>
                            <m:t>𝑎𝑐𝑡</m:t>
                          </m:r>
                        </m:sub>
                      </m:sSub>
                    </m:oMath>
                  </m:oMathPara>
                </a14:m>
                <a:endParaRPr lang="it-IT"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it-IT" i="1">
                          <a:latin typeface="Cambria Math" panose="02040503050406030204" pitchFamily="18" charset="0"/>
                        </a:rPr>
                        <m:t>2</m:t>
                      </m:r>
                      <m:r>
                        <a:rPr lang="it-IT" b="0" i="1" smtClean="0">
                          <a:latin typeface="Cambria Math" panose="02040503050406030204" pitchFamily="18" charset="0"/>
                        </a:rPr>
                        <m:t>00 µ</m:t>
                      </m:r>
                      <m:r>
                        <a:rPr lang="it-IT" b="0" i="1" smtClean="0">
                          <a:latin typeface="Cambria Math" panose="02040503050406030204" pitchFamily="18" charset="0"/>
                        </a:rPr>
                        <m:t>𝑚</m:t>
                      </m:r>
                    </m:oMath>
                  </m:oMathPara>
                </a14:m>
                <a:endParaRPr lang="en-US" dirty="0"/>
              </a:p>
            </p:txBody>
          </p:sp>
        </mc:Choice>
        <mc:Fallback xmlns="">
          <p:sp>
            <p:nvSpPr>
              <p:cNvPr id="43" name="Rectangle 42"/>
              <p:cNvSpPr>
                <a:spLocks noRot="1" noChangeAspect="1" noMove="1" noResize="1" noEditPoints="1" noAdjustHandles="1" noChangeArrowheads="1" noChangeShapeType="1" noTextEdit="1"/>
              </p:cNvSpPr>
              <p:nvPr/>
            </p:nvSpPr>
            <p:spPr>
              <a:xfrm>
                <a:off x="7729496" y="2353770"/>
                <a:ext cx="846948" cy="646331"/>
              </a:xfrm>
              <a:prstGeom prst="rect">
                <a:avLst/>
              </a:prstGeom>
              <a:blipFill>
                <a:blip r:embed="rId10"/>
                <a:stretch>
                  <a:fillRect r="-9353" b="-1887"/>
                </a:stretch>
              </a:blipFill>
            </p:spPr>
            <p:txBody>
              <a:bodyPr/>
              <a:lstStyle/>
              <a:p>
                <a:r>
                  <a:rPr lang="en-US">
                    <a:noFill/>
                  </a:rPr>
                  <a:t> </a:t>
                </a:r>
              </a:p>
            </p:txBody>
          </p:sp>
        </mc:Fallback>
      </mc:AlternateContent>
      <p:sp>
        <p:nvSpPr>
          <p:cNvPr id="44" name="Rectangle 43"/>
          <p:cNvSpPr/>
          <p:nvPr/>
        </p:nvSpPr>
        <p:spPr>
          <a:xfrm>
            <a:off x="2041905" y="1877981"/>
            <a:ext cx="797782" cy="369332"/>
          </a:xfrm>
          <a:prstGeom prst="rect">
            <a:avLst/>
          </a:prstGeom>
        </p:spPr>
        <p:txBody>
          <a:bodyPr wrap="none">
            <a:spAutoFit/>
          </a:bodyPr>
          <a:lstStyle/>
          <a:p>
            <a:r>
              <a:rPr lang="it-IT" dirty="0" smtClean="0"/>
              <a:t>Type 1</a:t>
            </a:r>
            <a:endParaRPr lang="en-US" dirty="0"/>
          </a:p>
        </p:txBody>
      </p:sp>
      <p:sp>
        <p:nvSpPr>
          <p:cNvPr id="45" name="Rectangle 44"/>
          <p:cNvSpPr/>
          <p:nvPr/>
        </p:nvSpPr>
        <p:spPr>
          <a:xfrm>
            <a:off x="5727588" y="1877981"/>
            <a:ext cx="797782" cy="369332"/>
          </a:xfrm>
          <a:prstGeom prst="rect">
            <a:avLst/>
          </a:prstGeom>
        </p:spPr>
        <p:txBody>
          <a:bodyPr wrap="none">
            <a:spAutoFit/>
          </a:bodyPr>
          <a:lstStyle/>
          <a:p>
            <a:r>
              <a:rPr lang="it-IT" dirty="0" smtClean="0"/>
              <a:t>Type 2</a:t>
            </a:r>
            <a:endParaRPr lang="en-US" dirty="0"/>
          </a:p>
        </p:txBody>
      </p:sp>
      <p:sp>
        <p:nvSpPr>
          <p:cNvPr id="46" name="Rectangle 45"/>
          <p:cNvSpPr/>
          <p:nvPr/>
        </p:nvSpPr>
        <p:spPr>
          <a:xfrm>
            <a:off x="9773342" y="1873770"/>
            <a:ext cx="797782" cy="369332"/>
          </a:xfrm>
          <a:prstGeom prst="rect">
            <a:avLst/>
          </a:prstGeom>
        </p:spPr>
        <p:txBody>
          <a:bodyPr wrap="none">
            <a:spAutoFit/>
          </a:bodyPr>
          <a:lstStyle/>
          <a:p>
            <a:r>
              <a:rPr lang="it-IT" dirty="0" smtClean="0"/>
              <a:t>Type 3</a:t>
            </a:r>
            <a:endParaRPr lang="en-US" dirty="0"/>
          </a:p>
        </p:txBody>
      </p:sp>
    </p:spTree>
    <p:extLst>
      <p:ext uri="{BB962C8B-B14F-4D97-AF65-F5344CB8AC3E}">
        <p14:creationId xmlns:p14="http://schemas.microsoft.com/office/powerpoint/2010/main" val="2321584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1000"/>
                                        <p:tgtEl>
                                          <p:spTgt spid="29"/>
                                        </p:tgtEl>
                                      </p:cBhvr>
                                    </p:animEffect>
                                    <p:anim calcmode="lin" valueType="num">
                                      <p:cBhvr>
                                        <p:cTn id="23" dur="1000" fill="hold"/>
                                        <p:tgtEl>
                                          <p:spTgt spid="29"/>
                                        </p:tgtEl>
                                        <p:attrNameLst>
                                          <p:attrName>ppt_x</p:attrName>
                                        </p:attrNameLst>
                                      </p:cBhvr>
                                      <p:tavLst>
                                        <p:tav tm="0">
                                          <p:val>
                                            <p:strVal val="#ppt_x"/>
                                          </p:val>
                                        </p:tav>
                                        <p:tav tm="100000">
                                          <p:val>
                                            <p:strVal val="#ppt_x"/>
                                          </p:val>
                                        </p:tav>
                                      </p:tavLst>
                                    </p:anim>
                                    <p:anim calcmode="lin" valueType="num">
                                      <p:cBhvr>
                                        <p:cTn id="24" dur="1000" fill="hold"/>
                                        <p:tgtEl>
                                          <p:spTgt spid="29"/>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1000"/>
                                        <p:tgtEl>
                                          <p:spTgt spid="30"/>
                                        </p:tgtEl>
                                      </p:cBhvr>
                                    </p:animEffect>
                                    <p:anim calcmode="lin" valueType="num">
                                      <p:cBhvr>
                                        <p:cTn id="28" dur="1000" fill="hold"/>
                                        <p:tgtEl>
                                          <p:spTgt spid="30"/>
                                        </p:tgtEl>
                                        <p:attrNameLst>
                                          <p:attrName>ppt_x</p:attrName>
                                        </p:attrNameLst>
                                      </p:cBhvr>
                                      <p:tavLst>
                                        <p:tav tm="0">
                                          <p:val>
                                            <p:strVal val="#ppt_x"/>
                                          </p:val>
                                        </p:tav>
                                        <p:tav tm="100000">
                                          <p:val>
                                            <p:strVal val="#ppt_x"/>
                                          </p:val>
                                        </p:tav>
                                      </p:tavLst>
                                    </p:anim>
                                    <p:anim calcmode="lin" valueType="num">
                                      <p:cBhvr>
                                        <p:cTn id="29" dur="1000" fill="hold"/>
                                        <p:tgtEl>
                                          <p:spTgt spid="30"/>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1000"/>
                                        <p:tgtEl>
                                          <p:spTgt spid="34"/>
                                        </p:tgtEl>
                                      </p:cBhvr>
                                    </p:animEffect>
                                    <p:anim calcmode="lin" valueType="num">
                                      <p:cBhvr>
                                        <p:cTn id="33" dur="1000" fill="hold"/>
                                        <p:tgtEl>
                                          <p:spTgt spid="34"/>
                                        </p:tgtEl>
                                        <p:attrNameLst>
                                          <p:attrName>ppt_x</p:attrName>
                                        </p:attrNameLst>
                                      </p:cBhvr>
                                      <p:tavLst>
                                        <p:tav tm="0">
                                          <p:val>
                                            <p:strVal val="#ppt_x"/>
                                          </p:val>
                                        </p:tav>
                                        <p:tav tm="100000">
                                          <p:val>
                                            <p:strVal val="#ppt_x"/>
                                          </p:val>
                                        </p:tav>
                                      </p:tavLst>
                                    </p:anim>
                                    <p:anim calcmode="lin" valueType="num">
                                      <p:cBhvr>
                                        <p:cTn id="34" dur="1000" fill="hold"/>
                                        <p:tgtEl>
                                          <p:spTgt spid="34"/>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1000"/>
                                        <p:tgtEl>
                                          <p:spTgt spid="35"/>
                                        </p:tgtEl>
                                      </p:cBhvr>
                                    </p:animEffect>
                                    <p:anim calcmode="lin" valueType="num">
                                      <p:cBhvr>
                                        <p:cTn id="38" dur="1000" fill="hold"/>
                                        <p:tgtEl>
                                          <p:spTgt spid="35"/>
                                        </p:tgtEl>
                                        <p:attrNameLst>
                                          <p:attrName>ppt_x</p:attrName>
                                        </p:attrNameLst>
                                      </p:cBhvr>
                                      <p:tavLst>
                                        <p:tav tm="0">
                                          <p:val>
                                            <p:strVal val="#ppt_x"/>
                                          </p:val>
                                        </p:tav>
                                        <p:tav tm="100000">
                                          <p:val>
                                            <p:strVal val="#ppt_x"/>
                                          </p:val>
                                        </p:tav>
                                      </p:tavLst>
                                    </p:anim>
                                    <p:anim calcmode="lin" valueType="num">
                                      <p:cBhvr>
                                        <p:cTn id="39" dur="1000" fill="hold"/>
                                        <p:tgtEl>
                                          <p:spTgt spid="35"/>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1000"/>
                                        <p:tgtEl>
                                          <p:spTgt spid="41"/>
                                        </p:tgtEl>
                                      </p:cBhvr>
                                    </p:animEffect>
                                    <p:anim calcmode="lin" valueType="num">
                                      <p:cBhvr>
                                        <p:cTn id="43" dur="1000" fill="hold"/>
                                        <p:tgtEl>
                                          <p:spTgt spid="41"/>
                                        </p:tgtEl>
                                        <p:attrNameLst>
                                          <p:attrName>ppt_x</p:attrName>
                                        </p:attrNameLst>
                                      </p:cBhvr>
                                      <p:tavLst>
                                        <p:tav tm="0">
                                          <p:val>
                                            <p:strVal val="#ppt_x"/>
                                          </p:val>
                                        </p:tav>
                                        <p:tav tm="100000">
                                          <p:val>
                                            <p:strVal val="#ppt_x"/>
                                          </p:val>
                                        </p:tav>
                                      </p:tavLst>
                                    </p:anim>
                                    <p:anim calcmode="lin" valueType="num">
                                      <p:cBhvr>
                                        <p:cTn id="44" dur="1000" fill="hold"/>
                                        <p:tgtEl>
                                          <p:spTgt spid="41"/>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1000"/>
                                        <p:tgtEl>
                                          <p:spTgt spid="42"/>
                                        </p:tgtEl>
                                      </p:cBhvr>
                                    </p:animEffect>
                                    <p:anim calcmode="lin" valueType="num">
                                      <p:cBhvr>
                                        <p:cTn id="48" dur="1000" fill="hold"/>
                                        <p:tgtEl>
                                          <p:spTgt spid="42"/>
                                        </p:tgtEl>
                                        <p:attrNameLst>
                                          <p:attrName>ppt_x</p:attrName>
                                        </p:attrNameLst>
                                      </p:cBhvr>
                                      <p:tavLst>
                                        <p:tav tm="0">
                                          <p:val>
                                            <p:strVal val="#ppt_x"/>
                                          </p:val>
                                        </p:tav>
                                        <p:tav tm="100000">
                                          <p:val>
                                            <p:strVal val="#ppt_x"/>
                                          </p:val>
                                        </p:tav>
                                      </p:tavLst>
                                    </p:anim>
                                    <p:anim calcmode="lin" valueType="num">
                                      <p:cBhvr>
                                        <p:cTn id="49" dur="1000" fill="hold"/>
                                        <p:tgtEl>
                                          <p:spTgt spid="42"/>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1000"/>
                                        <p:tgtEl>
                                          <p:spTgt spid="44"/>
                                        </p:tgtEl>
                                      </p:cBhvr>
                                    </p:animEffect>
                                    <p:anim calcmode="lin" valueType="num">
                                      <p:cBhvr>
                                        <p:cTn id="53" dur="1000" fill="hold"/>
                                        <p:tgtEl>
                                          <p:spTgt spid="44"/>
                                        </p:tgtEl>
                                        <p:attrNameLst>
                                          <p:attrName>ppt_x</p:attrName>
                                        </p:attrNameLst>
                                      </p:cBhvr>
                                      <p:tavLst>
                                        <p:tav tm="0">
                                          <p:val>
                                            <p:strVal val="#ppt_x"/>
                                          </p:val>
                                        </p:tav>
                                        <p:tav tm="100000">
                                          <p:val>
                                            <p:strVal val="#ppt_x"/>
                                          </p:val>
                                        </p:tav>
                                      </p:tavLst>
                                    </p:anim>
                                    <p:anim calcmode="lin" valueType="num">
                                      <p:cBhvr>
                                        <p:cTn id="54" dur="1000" fill="hold"/>
                                        <p:tgtEl>
                                          <p:spTgt spid="44"/>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1000"/>
                                        <p:tgtEl>
                                          <p:spTgt spid="45"/>
                                        </p:tgtEl>
                                      </p:cBhvr>
                                    </p:animEffect>
                                    <p:anim calcmode="lin" valueType="num">
                                      <p:cBhvr>
                                        <p:cTn id="58" dur="1000" fill="hold"/>
                                        <p:tgtEl>
                                          <p:spTgt spid="45"/>
                                        </p:tgtEl>
                                        <p:attrNameLst>
                                          <p:attrName>ppt_x</p:attrName>
                                        </p:attrNameLst>
                                      </p:cBhvr>
                                      <p:tavLst>
                                        <p:tav tm="0">
                                          <p:val>
                                            <p:strVal val="#ppt_x"/>
                                          </p:val>
                                        </p:tav>
                                        <p:tav tm="100000">
                                          <p:val>
                                            <p:strVal val="#ppt_x"/>
                                          </p:val>
                                        </p:tav>
                                      </p:tavLst>
                                    </p:anim>
                                    <p:anim calcmode="lin" valueType="num">
                                      <p:cBhvr>
                                        <p:cTn id="5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5"/>
                                        </p:tgtEl>
                                        <p:attrNameLst>
                                          <p:attrName>style.visibility</p:attrName>
                                        </p:attrNameLst>
                                      </p:cBhvr>
                                      <p:to>
                                        <p:strVal val="visible"/>
                                      </p:to>
                                    </p:set>
                                    <p:animEffect transition="in" filter="fade">
                                      <p:cBhvr>
                                        <p:cTn id="64" dur="1000"/>
                                        <p:tgtEl>
                                          <p:spTgt spid="5"/>
                                        </p:tgtEl>
                                      </p:cBhvr>
                                    </p:animEffect>
                                    <p:anim calcmode="lin" valueType="num">
                                      <p:cBhvr>
                                        <p:cTn id="65" dur="1000" fill="hold"/>
                                        <p:tgtEl>
                                          <p:spTgt spid="5"/>
                                        </p:tgtEl>
                                        <p:attrNameLst>
                                          <p:attrName>ppt_x</p:attrName>
                                        </p:attrNameLst>
                                      </p:cBhvr>
                                      <p:tavLst>
                                        <p:tav tm="0">
                                          <p:val>
                                            <p:strVal val="#ppt_x"/>
                                          </p:val>
                                        </p:tav>
                                        <p:tav tm="100000">
                                          <p:val>
                                            <p:strVal val="#ppt_x"/>
                                          </p:val>
                                        </p:tav>
                                      </p:tavLst>
                                    </p:anim>
                                    <p:anim calcmode="lin" valueType="num">
                                      <p:cBhvr>
                                        <p:cTn id="66" dur="1000" fill="hold"/>
                                        <p:tgtEl>
                                          <p:spTgt spid="5"/>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fade">
                                      <p:cBhvr>
                                        <p:cTn id="69" dur="1000"/>
                                        <p:tgtEl>
                                          <p:spTgt spid="31"/>
                                        </p:tgtEl>
                                      </p:cBhvr>
                                    </p:animEffect>
                                    <p:anim calcmode="lin" valueType="num">
                                      <p:cBhvr>
                                        <p:cTn id="70" dur="1000" fill="hold"/>
                                        <p:tgtEl>
                                          <p:spTgt spid="31"/>
                                        </p:tgtEl>
                                        <p:attrNameLst>
                                          <p:attrName>ppt_x</p:attrName>
                                        </p:attrNameLst>
                                      </p:cBhvr>
                                      <p:tavLst>
                                        <p:tav tm="0">
                                          <p:val>
                                            <p:strVal val="#ppt_x"/>
                                          </p:val>
                                        </p:tav>
                                        <p:tav tm="100000">
                                          <p:val>
                                            <p:strVal val="#ppt_x"/>
                                          </p:val>
                                        </p:tav>
                                      </p:tavLst>
                                    </p:anim>
                                    <p:anim calcmode="lin" valueType="num">
                                      <p:cBhvr>
                                        <p:cTn id="71" dur="1000" fill="hold"/>
                                        <p:tgtEl>
                                          <p:spTgt spid="31"/>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1000"/>
                                        <p:tgtEl>
                                          <p:spTgt spid="40"/>
                                        </p:tgtEl>
                                      </p:cBhvr>
                                    </p:animEffect>
                                    <p:anim calcmode="lin" valueType="num">
                                      <p:cBhvr>
                                        <p:cTn id="75" dur="1000" fill="hold"/>
                                        <p:tgtEl>
                                          <p:spTgt spid="40"/>
                                        </p:tgtEl>
                                        <p:attrNameLst>
                                          <p:attrName>ppt_x</p:attrName>
                                        </p:attrNameLst>
                                      </p:cBhvr>
                                      <p:tavLst>
                                        <p:tav tm="0">
                                          <p:val>
                                            <p:strVal val="#ppt_x"/>
                                          </p:val>
                                        </p:tav>
                                        <p:tav tm="100000">
                                          <p:val>
                                            <p:strVal val="#ppt_x"/>
                                          </p:val>
                                        </p:tav>
                                      </p:tavLst>
                                    </p:anim>
                                    <p:anim calcmode="lin" valueType="num">
                                      <p:cBhvr>
                                        <p:cTn id="76" dur="1000" fill="hold"/>
                                        <p:tgtEl>
                                          <p:spTgt spid="40"/>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1000"/>
                                        <p:tgtEl>
                                          <p:spTgt spid="43"/>
                                        </p:tgtEl>
                                      </p:cBhvr>
                                    </p:animEffect>
                                    <p:anim calcmode="lin" valueType="num">
                                      <p:cBhvr>
                                        <p:cTn id="80" dur="1000" fill="hold"/>
                                        <p:tgtEl>
                                          <p:spTgt spid="43"/>
                                        </p:tgtEl>
                                        <p:attrNameLst>
                                          <p:attrName>ppt_x</p:attrName>
                                        </p:attrNameLst>
                                      </p:cBhvr>
                                      <p:tavLst>
                                        <p:tav tm="0">
                                          <p:val>
                                            <p:strVal val="#ppt_x"/>
                                          </p:val>
                                        </p:tav>
                                        <p:tav tm="100000">
                                          <p:val>
                                            <p:strVal val="#ppt_x"/>
                                          </p:val>
                                        </p:tav>
                                      </p:tavLst>
                                    </p:anim>
                                    <p:anim calcmode="lin" valueType="num">
                                      <p:cBhvr>
                                        <p:cTn id="81" dur="1000" fill="hold"/>
                                        <p:tgtEl>
                                          <p:spTgt spid="43"/>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6"/>
                                        </p:tgtEl>
                                        <p:attrNameLst>
                                          <p:attrName>style.visibility</p:attrName>
                                        </p:attrNameLst>
                                      </p:cBhvr>
                                      <p:to>
                                        <p:strVal val="visible"/>
                                      </p:to>
                                    </p:set>
                                    <p:animEffect transition="in" filter="fade">
                                      <p:cBhvr>
                                        <p:cTn id="84" dur="1000"/>
                                        <p:tgtEl>
                                          <p:spTgt spid="46"/>
                                        </p:tgtEl>
                                      </p:cBhvr>
                                    </p:animEffect>
                                    <p:anim calcmode="lin" valueType="num">
                                      <p:cBhvr>
                                        <p:cTn id="85" dur="1000" fill="hold"/>
                                        <p:tgtEl>
                                          <p:spTgt spid="46"/>
                                        </p:tgtEl>
                                        <p:attrNameLst>
                                          <p:attrName>ppt_x</p:attrName>
                                        </p:attrNameLst>
                                      </p:cBhvr>
                                      <p:tavLst>
                                        <p:tav tm="0">
                                          <p:val>
                                            <p:strVal val="#ppt_x"/>
                                          </p:val>
                                        </p:tav>
                                        <p:tav tm="100000">
                                          <p:val>
                                            <p:strVal val="#ppt_x"/>
                                          </p:val>
                                        </p:tav>
                                      </p:tavLst>
                                    </p:anim>
                                    <p:anim calcmode="lin" valueType="num">
                                      <p:cBhvr>
                                        <p:cTn id="86"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0" grpId="0"/>
      <p:bldP spid="41" grpId="0"/>
      <p:bldP spid="42" grpId="0"/>
      <p:bldP spid="43" grpId="0"/>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it-IT" b="1" dirty="0" smtClean="0">
                <a:solidFill>
                  <a:schemeClr val="tx1"/>
                </a:solidFill>
              </a:rPr>
              <a:t>ARCADIA Test Structures</a:t>
            </a:r>
            <a:endParaRPr lang="it-IT" b="1" dirty="0">
              <a:solidFill>
                <a:schemeClr val="tx1"/>
              </a:solidFill>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p:sp>
        <p:nvSpPr>
          <p:cNvPr id="17" name="TextBox 16"/>
          <p:cNvSpPr txBox="1"/>
          <p:nvPr/>
        </p:nvSpPr>
        <p:spPr>
          <a:xfrm>
            <a:off x="94344" y="4651850"/>
            <a:ext cx="3062255" cy="1508105"/>
          </a:xfrm>
          <a:prstGeom prst="rect">
            <a:avLst/>
          </a:prstGeom>
          <a:noFill/>
        </p:spPr>
        <p:txBody>
          <a:bodyPr wrap="square" rtlCol="0">
            <a:spAutoFit/>
          </a:bodyPr>
          <a:lstStyle/>
          <a:p>
            <a:pPr marL="285750" indent="-285750">
              <a:buFont typeface="Wingdings" panose="05000000000000000000" pitchFamily="2" charset="2"/>
              <a:buChar char="Ø"/>
            </a:pPr>
            <a:r>
              <a:rPr lang="it-IT" sz="2000" dirty="0" smtClean="0"/>
              <a:t>Passive TS chip</a:t>
            </a:r>
          </a:p>
          <a:p>
            <a:pPr marL="742950" lvl="1" indent="-285750">
              <a:buFont typeface="Wingdings" panose="05000000000000000000" pitchFamily="2" charset="2"/>
              <a:buChar char="Ø"/>
            </a:pPr>
            <a:endParaRPr lang="it-IT" sz="1000" dirty="0" smtClean="0"/>
          </a:p>
          <a:p>
            <a:pPr marL="742950" lvl="1" indent="-285750">
              <a:buFont typeface="Wingdings" panose="05000000000000000000" pitchFamily="2" charset="2"/>
              <a:buChar char="Ø"/>
            </a:pPr>
            <a:r>
              <a:rPr lang="it-IT" sz="2000" dirty="0" smtClean="0"/>
              <a:t>50µm pixel matrices</a:t>
            </a:r>
          </a:p>
          <a:p>
            <a:pPr marL="742950" lvl="1" indent="-285750">
              <a:buFont typeface="Wingdings" panose="05000000000000000000" pitchFamily="2" charset="2"/>
              <a:buChar char="Ø"/>
            </a:pPr>
            <a:r>
              <a:rPr lang="it-IT" sz="2000" dirty="0" smtClean="0"/>
              <a:t>25µm pixel matrices</a:t>
            </a:r>
            <a:endParaRPr lang="it-IT" sz="2000" dirty="0"/>
          </a:p>
          <a:p>
            <a:endParaRPr lang="it-IT" sz="2000" b="0" i="1" dirty="0" smtClean="0">
              <a:latin typeface="Cambria Math" panose="02040503050406030204" pitchFamily="18" charset="0"/>
            </a:endParaRPr>
          </a:p>
        </p:txBody>
      </p:sp>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t="13636" r="1326" b="59091"/>
          <a:stretch/>
        </p:blipFill>
        <p:spPr>
          <a:xfrm>
            <a:off x="3242479" y="4543518"/>
            <a:ext cx="8698756" cy="1602842"/>
          </a:xfrm>
          <a:prstGeom prst="rect">
            <a:avLst/>
          </a:prstGeom>
        </p:spPr>
      </p:pic>
      <p:sp>
        <p:nvSpPr>
          <p:cNvPr id="9" name="Rectangle 8"/>
          <p:cNvSpPr/>
          <p:nvPr/>
        </p:nvSpPr>
        <p:spPr>
          <a:xfrm>
            <a:off x="2799827" y="1885962"/>
            <a:ext cx="3600787" cy="2123658"/>
          </a:xfrm>
          <a:prstGeom prst="rect">
            <a:avLst/>
          </a:prstGeom>
        </p:spPr>
        <p:txBody>
          <a:bodyPr wrap="square">
            <a:spAutoFit/>
          </a:bodyPr>
          <a:lstStyle/>
          <a:p>
            <a:pPr marL="285750" indent="-285750">
              <a:buFont typeface="Wingdings" panose="05000000000000000000" pitchFamily="2" charset="2"/>
              <a:buChar char="Ø"/>
            </a:pPr>
            <a:r>
              <a:rPr lang="it-IT" sz="2000" dirty="0"/>
              <a:t>Chip </a:t>
            </a:r>
            <a:r>
              <a:rPr lang="it-IT" sz="2000" dirty="0" smtClean="0"/>
              <a:t>frontside electrodes</a:t>
            </a:r>
            <a:endParaRPr lang="it-IT" sz="2000" dirty="0"/>
          </a:p>
          <a:p>
            <a:pPr marL="285750" indent="-285750">
              <a:buFont typeface="Wingdings" panose="05000000000000000000" pitchFamily="2" charset="2"/>
              <a:buChar char="Ø"/>
            </a:pPr>
            <a:endParaRPr lang="it-IT" sz="1000" dirty="0"/>
          </a:p>
          <a:p>
            <a:pPr marL="742950" lvl="1" indent="-285750">
              <a:buFont typeface="Wingdings" panose="05000000000000000000" pitchFamily="2" charset="2"/>
              <a:buChar char="Ø"/>
            </a:pPr>
            <a:r>
              <a:rPr lang="it-IT" sz="2000" dirty="0"/>
              <a:t>External pwell</a:t>
            </a:r>
          </a:p>
          <a:p>
            <a:pPr marL="742950" lvl="1" indent="-285750">
              <a:buFont typeface="Wingdings" panose="05000000000000000000" pitchFamily="2" charset="2"/>
              <a:buChar char="Ø"/>
            </a:pPr>
            <a:r>
              <a:rPr lang="it-IT" sz="2000" dirty="0" smtClean="0"/>
              <a:t>N-type </a:t>
            </a:r>
            <a:r>
              <a:rPr lang="it-IT" sz="2000" dirty="0"/>
              <a:t>sensor nodes</a:t>
            </a:r>
          </a:p>
          <a:p>
            <a:pPr marL="742950" lvl="1" indent="-285750">
              <a:buFont typeface="Wingdings" panose="05000000000000000000" pitchFamily="2" charset="2"/>
              <a:buChar char="Ø"/>
            </a:pPr>
            <a:r>
              <a:rPr lang="it-IT" sz="2000" dirty="0"/>
              <a:t>Internal pwell</a:t>
            </a:r>
          </a:p>
          <a:p>
            <a:pPr marL="742950" lvl="1" indent="-285750">
              <a:buFont typeface="Wingdings" panose="05000000000000000000" pitchFamily="2" charset="2"/>
              <a:buChar char="Ø"/>
            </a:pPr>
            <a:r>
              <a:rPr lang="it-IT" sz="2000" dirty="0" smtClean="0"/>
              <a:t>N-guard </a:t>
            </a:r>
            <a:r>
              <a:rPr lang="it-IT" sz="2000" dirty="0"/>
              <a:t>rings</a:t>
            </a:r>
          </a:p>
          <a:p>
            <a:pPr marL="742950" lvl="1" indent="-285750">
              <a:buFont typeface="Wingdings" panose="05000000000000000000" pitchFamily="2" charset="2"/>
              <a:buChar char="Ø"/>
            </a:pPr>
            <a:endParaRPr lang="it-IT" sz="2000" dirty="0"/>
          </a:p>
        </p:txBody>
      </p:sp>
      <p:sp>
        <p:nvSpPr>
          <p:cNvPr id="14" name="Rectangle 13"/>
          <p:cNvSpPr/>
          <p:nvPr/>
        </p:nvSpPr>
        <p:spPr>
          <a:xfrm>
            <a:off x="6132974" y="4622100"/>
            <a:ext cx="720000" cy="72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132974" y="5342100"/>
            <a:ext cx="720000" cy="72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rotWithShape="1">
          <a:blip r:embed="rId6" cstate="print">
            <a:extLst>
              <a:ext uri="{28A0092B-C50C-407E-A947-70E740481C1C}">
                <a14:useLocalDpi xmlns:a14="http://schemas.microsoft.com/office/drawing/2010/main" val="0"/>
              </a:ext>
            </a:extLst>
          </a:blip>
          <a:srcRect l="47070" t="28328" r="1312"/>
          <a:stretch/>
        </p:blipFill>
        <p:spPr>
          <a:xfrm>
            <a:off x="363773" y="1912837"/>
            <a:ext cx="2232727" cy="2325118"/>
          </a:xfrm>
          <a:prstGeom prst="rect">
            <a:avLst/>
          </a:prstGeom>
        </p:spPr>
      </p:pic>
      <p:sp>
        <p:nvSpPr>
          <p:cNvPr id="23" name="Rectangle 22"/>
          <p:cNvSpPr/>
          <p:nvPr/>
        </p:nvSpPr>
        <p:spPr>
          <a:xfrm>
            <a:off x="6854439" y="5342581"/>
            <a:ext cx="720000" cy="72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567654" y="5340648"/>
            <a:ext cx="720000" cy="72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8276004" y="5342100"/>
            <a:ext cx="720000" cy="72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8990105" y="5342100"/>
            <a:ext cx="720000" cy="72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Slide Number Placeholder 4"/>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it-IT" sz="1200" noProof="0" dirty="0">
                <a:latin typeface="Calibri" panose="020F0502020204030204"/>
              </a:rPr>
              <a:t>6</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8" name="Date Placeholder 2"/>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9"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sp>
        <p:nvSpPr>
          <p:cNvPr id="21" name="Rectangle 20"/>
          <p:cNvSpPr/>
          <p:nvPr/>
        </p:nvSpPr>
        <p:spPr>
          <a:xfrm>
            <a:off x="6854439" y="4622100"/>
            <a:ext cx="720000" cy="72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7565548" y="4626447"/>
            <a:ext cx="720000" cy="72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4717309" y="4622100"/>
            <a:ext cx="1397238" cy="143854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3293463" y="4626450"/>
            <a:ext cx="1397238" cy="143854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33"/>
          <p:cNvPicPr>
            <a:picLocks noChangeAspect="1"/>
          </p:cNvPicPr>
          <p:nvPr/>
        </p:nvPicPr>
        <p:blipFill rotWithShape="1">
          <a:blip r:embed="rId7" cstate="print">
            <a:extLst>
              <a:ext uri="{28A0092B-C50C-407E-A947-70E740481C1C}">
                <a14:useLocalDpi xmlns:a14="http://schemas.microsoft.com/office/drawing/2010/main" val="0"/>
              </a:ext>
            </a:extLst>
          </a:blip>
          <a:srcRect l="12233" t="1632" r="9868" b="11856"/>
          <a:stretch/>
        </p:blipFill>
        <p:spPr>
          <a:xfrm>
            <a:off x="6597081" y="1838106"/>
            <a:ext cx="2822815" cy="2548699"/>
          </a:xfrm>
          <a:prstGeom prst="rect">
            <a:avLst/>
          </a:prstGeom>
        </p:spPr>
      </p:pic>
      <p:sp>
        <p:nvSpPr>
          <p:cNvPr id="35" name="TextBox 34"/>
          <p:cNvSpPr txBox="1"/>
          <p:nvPr/>
        </p:nvSpPr>
        <p:spPr>
          <a:xfrm>
            <a:off x="7673208" y="1850730"/>
            <a:ext cx="670560" cy="400110"/>
          </a:xfrm>
          <a:prstGeom prst="rect">
            <a:avLst/>
          </a:prstGeom>
          <a:noFill/>
        </p:spPr>
        <p:txBody>
          <a:bodyPr wrap="square" rtlCol="0">
            <a:spAutoFit/>
          </a:bodyPr>
          <a:lstStyle/>
          <a:p>
            <a:pPr algn="ctr"/>
            <a:r>
              <a:rPr lang="it-IT" sz="2000" b="1" dirty="0" smtClean="0">
                <a:solidFill>
                  <a:srgbClr val="FF0000"/>
                </a:solidFill>
              </a:rPr>
              <a:t>N</a:t>
            </a:r>
            <a:endParaRPr lang="en-US" sz="2000" b="1" dirty="0">
              <a:solidFill>
                <a:srgbClr val="FF0000"/>
              </a:solidFill>
            </a:endParaRPr>
          </a:p>
        </p:txBody>
      </p:sp>
      <p:sp>
        <p:nvSpPr>
          <p:cNvPr id="36" name="TextBox 35"/>
          <p:cNvSpPr txBox="1"/>
          <p:nvPr/>
        </p:nvSpPr>
        <p:spPr>
          <a:xfrm>
            <a:off x="8749336" y="2747736"/>
            <a:ext cx="670560" cy="400110"/>
          </a:xfrm>
          <a:prstGeom prst="rect">
            <a:avLst/>
          </a:prstGeom>
          <a:noFill/>
        </p:spPr>
        <p:txBody>
          <a:bodyPr wrap="square" rtlCol="0">
            <a:spAutoFit/>
          </a:bodyPr>
          <a:lstStyle/>
          <a:p>
            <a:r>
              <a:rPr lang="it-IT" sz="2000" b="1" dirty="0" smtClean="0">
                <a:solidFill>
                  <a:srgbClr val="FF0000"/>
                </a:solidFill>
              </a:rPr>
              <a:t>E</a:t>
            </a:r>
            <a:endParaRPr lang="en-US" sz="2000" b="1" dirty="0">
              <a:solidFill>
                <a:srgbClr val="FF0000"/>
              </a:solidFill>
            </a:endParaRPr>
          </a:p>
        </p:txBody>
      </p:sp>
      <p:sp>
        <p:nvSpPr>
          <p:cNvPr id="37" name="TextBox 36"/>
          <p:cNvSpPr txBox="1"/>
          <p:nvPr/>
        </p:nvSpPr>
        <p:spPr>
          <a:xfrm>
            <a:off x="7791156" y="3798729"/>
            <a:ext cx="670560" cy="400110"/>
          </a:xfrm>
          <a:prstGeom prst="rect">
            <a:avLst/>
          </a:prstGeom>
          <a:noFill/>
        </p:spPr>
        <p:txBody>
          <a:bodyPr wrap="square" rtlCol="0">
            <a:spAutoFit/>
          </a:bodyPr>
          <a:lstStyle/>
          <a:p>
            <a:r>
              <a:rPr lang="it-IT" sz="2000" b="1" dirty="0" smtClean="0">
                <a:solidFill>
                  <a:srgbClr val="FF0000"/>
                </a:solidFill>
              </a:rPr>
              <a:t>S</a:t>
            </a:r>
            <a:endParaRPr lang="en-US" sz="2000" b="1" dirty="0">
              <a:solidFill>
                <a:srgbClr val="FF0000"/>
              </a:solidFill>
            </a:endParaRPr>
          </a:p>
        </p:txBody>
      </p:sp>
      <p:sp>
        <p:nvSpPr>
          <p:cNvPr id="38" name="TextBox 37"/>
          <p:cNvSpPr txBox="1"/>
          <p:nvPr/>
        </p:nvSpPr>
        <p:spPr>
          <a:xfrm>
            <a:off x="6490652" y="2747736"/>
            <a:ext cx="723787" cy="400110"/>
          </a:xfrm>
          <a:prstGeom prst="rect">
            <a:avLst/>
          </a:prstGeom>
          <a:noFill/>
        </p:spPr>
        <p:txBody>
          <a:bodyPr wrap="square" rtlCol="0">
            <a:spAutoFit/>
          </a:bodyPr>
          <a:lstStyle/>
          <a:p>
            <a:pPr algn="r"/>
            <a:r>
              <a:rPr lang="it-IT" sz="2000" b="1" dirty="0">
                <a:solidFill>
                  <a:srgbClr val="FF0000"/>
                </a:solidFill>
              </a:rPr>
              <a:t>W</a:t>
            </a:r>
            <a:endParaRPr lang="en-US" sz="2000" b="1" dirty="0">
              <a:solidFill>
                <a:srgbClr val="FF0000"/>
              </a:solidFill>
            </a:endParaRPr>
          </a:p>
        </p:txBody>
      </p:sp>
      <p:sp>
        <p:nvSpPr>
          <p:cNvPr id="5" name="Rectangle 4"/>
          <p:cNvSpPr/>
          <p:nvPr/>
        </p:nvSpPr>
        <p:spPr>
          <a:xfrm>
            <a:off x="9419895" y="1869523"/>
            <a:ext cx="2841355" cy="1938992"/>
          </a:xfrm>
          <a:prstGeom prst="rect">
            <a:avLst/>
          </a:prstGeom>
        </p:spPr>
        <p:txBody>
          <a:bodyPr wrap="none">
            <a:spAutoFit/>
          </a:bodyPr>
          <a:lstStyle/>
          <a:p>
            <a:pPr marL="285750" indent="-285750">
              <a:buFont typeface="Wingdings" panose="05000000000000000000" pitchFamily="2" charset="2"/>
              <a:buChar char="Ø"/>
            </a:pPr>
            <a:r>
              <a:rPr lang="it-IT" sz="2000" dirty="0" smtClean="0"/>
              <a:t>4 different positions:</a:t>
            </a:r>
            <a:br>
              <a:rPr lang="it-IT" sz="2000" dirty="0" smtClean="0"/>
            </a:br>
            <a:r>
              <a:rPr lang="it-IT" sz="2000" dirty="0" smtClean="0"/>
              <a:t>N, E, S and W</a:t>
            </a:r>
          </a:p>
          <a:p>
            <a:pPr marL="285750" indent="-285750">
              <a:buFont typeface="Wingdings" panose="05000000000000000000" pitchFamily="2" charset="2"/>
              <a:buChar char="Ø"/>
            </a:pPr>
            <a:endParaRPr lang="it-IT" sz="2000" dirty="0" smtClean="0"/>
          </a:p>
          <a:p>
            <a:pPr marL="285750" indent="-285750">
              <a:buFont typeface="Wingdings" panose="05000000000000000000" pitchFamily="2" charset="2"/>
              <a:buChar char="Ø"/>
            </a:pPr>
            <a:r>
              <a:rPr lang="it-IT" sz="2000" dirty="0" smtClean="0"/>
              <a:t>Evaluate the variability</a:t>
            </a:r>
            <a:r>
              <a:rPr lang="it-IT" sz="2000" dirty="0"/>
              <a:t/>
            </a:r>
            <a:br>
              <a:rPr lang="it-IT" sz="2000" dirty="0"/>
            </a:br>
            <a:r>
              <a:rPr lang="it-IT" sz="2000" dirty="0" smtClean="0"/>
              <a:t>due to the production</a:t>
            </a:r>
            <a:r>
              <a:rPr lang="it-IT" sz="2000" dirty="0"/>
              <a:t/>
            </a:r>
            <a:br>
              <a:rPr lang="it-IT" sz="2000" dirty="0"/>
            </a:br>
            <a:r>
              <a:rPr lang="it-IT" sz="2000" dirty="0" smtClean="0"/>
              <a:t>process</a:t>
            </a:r>
            <a:endParaRPr lang="it-IT" sz="2000" dirty="0"/>
          </a:p>
        </p:txBody>
      </p:sp>
    </p:spTree>
    <p:extLst>
      <p:ext uri="{BB962C8B-B14F-4D97-AF65-F5344CB8AC3E}">
        <p14:creationId xmlns:p14="http://schemas.microsoft.com/office/powerpoint/2010/main" val="276751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1000"/>
                                        <p:tgtEl>
                                          <p:spTgt spid="24"/>
                                        </p:tgtEl>
                                      </p:cBhvr>
                                    </p:animEffect>
                                    <p:anim calcmode="lin" valueType="num">
                                      <p:cBhvr>
                                        <p:cTn id="45" dur="1000" fill="hold"/>
                                        <p:tgtEl>
                                          <p:spTgt spid="24"/>
                                        </p:tgtEl>
                                        <p:attrNameLst>
                                          <p:attrName>ppt_x</p:attrName>
                                        </p:attrNameLst>
                                      </p:cBhvr>
                                      <p:tavLst>
                                        <p:tav tm="0">
                                          <p:val>
                                            <p:strVal val="#ppt_x"/>
                                          </p:val>
                                        </p:tav>
                                        <p:tav tm="100000">
                                          <p:val>
                                            <p:strVal val="#ppt_x"/>
                                          </p:val>
                                        </p:tav>
                                      </p:tavLst>
                                    </p:anim>
                                    <p:anim calcmode="lin" valueType="num">
                                      <p:cBhvr>
                                        <p:cTn id="46" dur="1000" fill="hold"/>
                                        <p:tgtEl>
                                          <p:spTgt spid="24"/>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1000"/>
                                        <p:tgtEl>
                                          <p:spTgt spid="25"/>
                                        </p:tgtEl>
                                      </p:cBhvr>
                                    </p:animEffect>
                                    <p:anim calcmode="lin" valueType="num">
                                      <p:cBhvr>
                                        <p:cTn id="50" dur="1000" fill="hold"/>
                                        <p:tgtEl>
                                          <p:spTgt spid="25"/>
                                        </p:tgtEl>
                                        <p:attrNameLst>
                                          <p:attrName>ppt_x</p:attrName>
                                        </p:attrNameLst>
                                      </p:cBhvr>
                                      <p:tavLst>
                                        <p:tav tm="0">
                                          <p:val>
                                            <p:strVal val="#ppt_x"/>
                                          </p:val>
                                        </p:tav>
                                        <p:tav tm="100000">
                                          <p:val>
                                            <p:strVal val="#ppt_x"/>
                                          </p:val>
                                        </p:tav>
                                      </p:tavLst>
                                    </p:anim>
                                    <p:anim calcmode="lin" valueType="num">
                                      <p:cBhvr>
                                        <p:cTn id="51" dur="1000" fill="hold"/>
                                        <p:tgtEl>
                                          <p:spTgt spid="25"/>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1000"/>
                                        <p:tgtEl>
                                          <p:spTgt spid="26"/>
                                        </p:tgtEl>
                                      </p:cBhvr>
                                    </p:animEffect>
                                    <p:anim calcmode="lin" valueType="num">
                                      <p:cBhvr>
                                        <p:cTn id="55" dur="1000" fill="hold"/>
                                        <p:tgtEl>
                                          <p:spTgt spid="26"/>
                                        </p:tgtEl>
                                        <p:attrNameLst>
                                          <p:attrName>ppt_x</p:attrName>
                                        </p:attrNameLst>
                                      </p:cBhvr>
                                      <p:tavLst>
                                        <p:tav tm="0">
                                          <p:val>
                                            <p:strVal val="#ppt_x"/>
                                          </p:val>
                                        </p:tav>
                                        <p:tav tm="100000">
                                          <p:val>
                                            <p:strVal val="#ppt_x"/>
                                          </p:val>
                                        </p:tav>
                                      </p:tavLst>
                                    </p:anim>
                                    <p:anim calcmode="lin" valueType="num">
                                      <p:cBhvr>
                                        <p:cTn id="56" dur="1000" fill="hold"/>
                                        <p:tgtEl>
                                          <p:spTgt spid="2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1000"/>
                                        <p:tgtEl>
                                          <p:spTgt spid="21"/>
                                        </p:tgtEl>
                                      </p:cBhvr>
                                    </p:animEffect>
                                    <p:anim calcmode="lin" valueType="num">
                                      <p:cBhvr>
                                        <p:cTn id="60" dur="1000" fill="hold"/>
                                        <p:tgtEl>
                                          <p:spTgt spid="21"/>
                                        </p:tgtEl>
                                        <p:attrNameLst>
                                          <p:attrName>ppt_x</p:attrName>
                                        </p:attrNameLst>
                                      </p:cBhvr>
                                      <p:tavLst>
                                        <p:tav tm="0">
                                          <p:val>
                                            <p:strVal val="#ppt_x"/>
                                          </p:val>
                                        </p:tav>
                                        <p:tav tm="100000">
                                          <p:val>
                                            <p:strVal val="#ppt_x"/>
                                          </p:val>
                                        </p:tav>
                                      </p:tavLst>
                                    </p:anim>
                                    <p:anim calcmode="lin" valueType="num">
                                      <p:cBhvr>
                                        <p:cTn id="61" dur="1000" fill="hold"/>
                                        <p:tgtEl>
                                          <p:spTgt spid="21"/>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1000"/>
                                        <p:tgtEl>
                                          <p:spTgt spid="22"/>
                                        </p:tgtEl>
                                      </p:cBhvr>
                                    </p:animEffect>
                                    <p:anim calcmode="lin" valueType="num">
                                      <p:cBhvr>
                                        <p:cTn id="65" dur="1000" fill="hold"/>
                                        <p:tgtEl>
                                          <p:spTgt spid="22"/>
                                        </p:tgtEl>
                                        <p:attrNameLst>
                                          <p:attrName>ppt_x</p:attrName>
                                        </p:attrNameLst>
                                      </p:cBhvr>
                                      <p:tavLst>
                                        <p:tav tm="0">
                                          <p:val>
                                            <p:strVal val="#ppt_x"/>
                                          </p:val>
                                        </p:tav>
                                        <p:tav tm="100000">
                                          <p:val>
                                            <p:strVal val="#ppt_x"/>
                                          </p:val>
                                        </p:tav>
                                      </p:tavLst>
                                    </p:anim>
                                    <p:anim calcmode="lin" valueType="num">
                                      <p:cBhvr>
                                        <p:cTn id="66" dur="1000" fill="hold"/>
                                        <p:tgtEl>
                                          <p:spTgt spid="2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1000"/>
                                        <p:tgtEl>
                                          <p:spTgt spid="32"/>
                                        </p:tgtEl>
                                      </p:cBhvr>
                                    </p:animEffect>
                                    <p:anim calcmode="lin" valueType="num">
                                      <p:cBhvr>
                                        <p:cTn id="70" dur="1000" fill="hold"/>
                                        <p:tgtEl>
                                          <p:spTgt spid="32"/>
                                        </p:tgtEl>
                                        <p:attrNameLst>
                                          <p:attrName>ppt_x</p:attrName>
                                        </p:attrNameLst>
                                      </p:cBhvr>
                                      <p:tavLst>
                                        <p:tav tm="0">
                                          <p:val>
                                            <p:strVal val="#ppt_x"/>
                                          </p:val>
                                        </p:tav>
                                        <p:tav tm="100000">
                                          <p:val>
                                            <p:strVal val="#ppt_x"/>
                                          </p:val>
                                        </p:tav>
                                      </p:tavLst>
                                    </p:anim>
                                    <p:anim calcmode="lin" valueType="num">
                                      <p:cBhvr>
                                        <p:cTn id="71" dur="1000" fill="hold"/>
                                        <p:tgtEl>
                                          <p:spTgt spid="32"/>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fade">
                                      <p:cBhvr>
                                        <p:cTn id="74" dur="1000"/>
                                        <p:tgtEl>
                                          <p:spTgt spid="33"/>
                                        </p:tgtEl>
                                      </p:cBhvr>
                                    </p:animEffect>
                                    <p:anim calcmode="lin" valueType="num">
                                      <p:cBhvr>
                                        <p:cTn id="75" dur="1000" fill="hold"/>
                                        <p:tgtEl>
                                          <p:spTgt spid="33"/>
                                        </p:tgtEl>
                                        <p:attrNameLst>
                                          <p:attrName>ppt_x</p:attrName>
                                        </p:attrNameLst>
                                      </p:cBhvr>
                                      <p:tavLst>
                                        <p:tav tm="0">
                                          <p:val>
                                            <p:strVal val="#ppt_x"/>
                                          </p:val>
                                        </p:tav>
                                        <p:tav tm="100000">
                                          <p:val>
                                            <p:strVal val="#ppt_x"/>
                                          </p:val>
                                        </p:tav>
                                      </p:tavLst>
                                    </p:anim>
                                    <p:anim calcmode="lin" valueType="num">
                                      <p:cBhvr>
                                        <p:cTn id="76"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7" presetClass="entr" presetSubtype="0" fill="hold" nodeType="click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fade">
                                      <p:cBhvr>
                                        <p:cTn id="81" dur="1000"/>
                                        <p:tgtEl>
                                          <p:spTgt spid="34"/>
                                        </p:tgtEl>
                                      </p:cBhvr>
                                    </p:animEffect>
                                    <p:anim calcmode="lin" valueType="num">
                                      <p:cBhvr>
                                        <p:cTn id="82" dur="1000" fill="hold"/>
                                        <p:tgtEl>
                                          <p:spTgt spid="34"/>
                                        </p:tgtEl>
                                        <p:attrNameLst>
                                          <p:attrName>ppt_x</p:attrName>
                                        </p:attrNameLst>
                                      </p:cBhvr>
                                      <p:tavLst>
                                        <p:tav tm="0">
                                          <p:val>
                                            <p:strVal val="#ppt_x"/>
                                          </p:val>
                                        </p:tav>
                                        <p:tav tm="100000">
                                          <p:val>
                                            <p:strVal val="#ppt_x"/>
                                          </p:val>
                                        </p:tav>
                                      </p:tavLst>
                                    </p:anim>
                                    <p:anim calcmode="lin" valueType="num">
                                      <p:cBhvr>
                                        <p:cTn id="83" dur="1000" fill="hold"/>
                                        <p:tgtEl>
                                          <p:spTgt spid="34"/>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35"/>
                                        </p:tgtEl>
                                        <p:attrNameLst>
                                          <p:attrName>style.visibility</p:attrName>
                                        </p:attrNameLst>
                                      </p:cBhvr>
                                      <p:to>
                                        <p:strVal val="visible"/>
                                      </p:to>
                                    </p:set>
                                    <p:animEffect transition="in" filter="fade">
                                      <p:cBhvr>
                                        <p:cTn id="86" dur="1000"/>
                                        <p:tgtEl>
                                          <p:spTgt spid="35"/>
                                        </p:tgtEl>
                                      </p:cBhvr>
                                    </p:animEffect>
                                    <p:anim calcmode="lin" valueType="num">
                                      <p:cBhvr>
                                        <p:cTn id="87" dur="1000" fill="hold"/>
                                        <p:tgtEl>
                                          <p:spTgt spid="35"/>
                                        </p:tgtEl>
                                        <p:attrNameLst>
                                          <p:attrName>ppt_x</p:attrName>
                                        </p:attrNameLst>
                                      </p:cBhvr>
                                      <p:tavLst>
                                        <p:tav tm="0">
                                          <p:val>
                                            <p:strVal val="#ppt_x"/>
                                          </p:val>
                                        </p:tav>
                                        <p:tav tm="100000">
                                          <p:val>
                                            <p:strVal val="#ppt_x"/>
                                          </p:val>
                                        </p:tav>
                                      </p:tavLst>
                                    </p:anim>
                                    <p:anim calcmode="lin" valueType="num">
                                      <p:cBhvr>
                                        <p:cTn id="88" dur="1000" fill="hold"/>
                                        <p:tgtEl>
                                          <p:spTgt spid="35"/>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0"/>
                                  </p:stCondLst>
                                  <p:childTnLst>
                                    <p:set>
                                      <p:cBhvr>
                                        <p:cTn id="95" dur="1" fill="hold">
                                          <p:stCondLst>
                                            <p:cond delay="0"/>
                                          </p:stCondLst>
                                        </p:cTn>
                                        <p:tgtEl>
                                          <p:spTgt spid="37"/>
                                        </p:tgtEl>
                                        <p:attrNameLst>
                                          <p:attrName>style.visibility</p:attrName>
                                        </p:attrNameLst>
                                      </p:cBhvr>
                                      <p:to>
                                        <p:strVal val="visible"/>
                                      </p:to>
                                    </p:set>
                                    <p:animEffect transition="in" filter="fade">
                                      <p:cBhvr>
                                        <p:cTn id="96" dur="1000"/>
                                        <p:tgtEl>
                                          <p:spTgt spid="37"/>
                                        </p:tgtEl>
                                      </p:cBhvr>
                                    </p:animEffect>
                                    <p:anim calcmode="lin" valueType="num">
                                      <p:cBhvr>
                                        <p:cTn id="97" dur="1000" fill="hold"/>
                                        <p:tgtEl>
                                          <p:spTgt spid="37"/>
                                        </p:tgtEl>
                                        <p:attrNameLst>
                                          <p:attrName>ppt_x</p:attrName>
                                        </p:attrNameLst>
                                      </p:cBhvr>
                                      <p:tavLst>
                                        <p:tav tm="0">
                                          <p:val>
                                            <p:strVal val="#ppt_x"/>
                                          </p:val>
                                        </p:tav>
                                        <p:tav tm="100000">
                                          <p:val>
                                            <p:strVal val="#ppt_x"/>
                                          </p:val>
                                        </p:tav>
                                      </p:tavLst>
                                    </p:anim>
                                    <p:anim calcmode="lin" valueType="num">
                                      <p:cBhvr>
                                        <p:cTn id="98" dur="1000" fill="hold"/>
                                        <p:tgtEl>
                                          <p:spTgt spid="37"/>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1000"/>
                                        <p:tgtEl>
                                          <p:spTgt spid="38"/>
                                        </p:tgtEl>
                                      </p:cBhvr>
                                    </p:animEffect>
                                    <p:anim calcmode="lin" valueType="num">
                                      <p:cBhvr>
                                        <p:cTn id="102" dur="1000" fill="hold"/>
                                        <p:tgtEl>
                                          <p:spTgt spid="38"/>
                                        </p:tgtEl>
                                        <p:attrNameLst>
                                          <p:attrName>ppt_x</p:attrName>
                                        </p:attrNameLst>
                                      </p:cBhvr>
                                      <p:tavLst>
                                        <p:tav tm="0">
                                          <p:val>
                                            <p:strVal val="#ppt_x"/>
                                          </p:val>
                                        </p:tav>
                                        <p:tav tm="100000">
                                          <p:val>
                                            <p:strVal val="#ppt_x"/>
                                          </p:val>
                                        </p:tav>
                                      </p:tavLst>
                                    </p:anim>
                                    <p:anim calcmode="lin" valueType="num">
                                      <p:cBhvr>
                                        <p:cTn id="103" dur="1000" fill="hold"/>
                                        <p:tgtEl>
                                          <p:spTgt spid="38"/>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5"/>
                                        </p:tgtEl>
                                        <p:attrNameLst>
                                          <p:attrName>style.visibility</p:attrName>
                                        </p:attrNameLst>
                                      </p:cBhvr>
                                      <p:to>
                                        <p:strVal val="visible"/>
                                      </p:to>
                                    </p:set>
                                    <p:animEffect transition="in" filter="fade">
                                      <p:cBhvr>
                                        <p:cTn id="106" dur="1000"/>
                                        <p:tgtEl>
                                          <p:spTgt spid="5"/>
                                        </p:tgtEl>
                                      </p:cBhvr>
                                    </p:animEffect>
                                    <p:anim calcmode="lin" valueType="num">
                                      <p:cBhvr>
                                        <p:cTn id="107" dur="1000" fill="hold"/>
                                        <p:tgtEl>
                                          <p:spTgt spid="5"/>
                                        </p:tgtEl>
                                        <p:attrNameLst>
                                          <p:attrName>ppt_x</p:attrName>
                                        </p:attrNameLst>
                                      </p:cBhvr>
                                      <p:tavLst>
                                        <p:tav tm="0">
                                          <p:val>
                                            <p:strVal val="#ppt_x"/>
                                          </p:val>
                                        </p:tav>
                                        <p:tav tm="100000">
                                          <p:val>
                                            <p:strVal val="#ppt_x"/>
                                          </p:val>
                                        </p:tav>
                                      </p:tavLst>
                                    </p:anim>
                                    <p:anim calcmode="lin" valueType="num">
                                      <p:cBhvr>
                                        <p:cTn id="10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9" grpId="0"/>
      <p:bldP spid="14" grpId="0" animBg="1"/>
      <p:bldP spid="18" grpId="0" animBg="1"/>
      <p:bldP spid="23" grpId="0" animBg="1"/>
      <p:bldP spid="24" grpId="0" animBg="1"/>
      <p:bldP spid="25" grpId="0" animBg="1"/>
      <p:bldP spid="26" grpId="0" animBg="1"/>
      <p:bldP spid="21" grpId="0" animBg="1"/>
      <p:bldP spid="22" grpId="0" animBg="1"/>
      <p:bldP spid="32" grpId="0" animBg="1"/>
      <p:bldP spid="33" grpId="0" animBg="1"/>
      <p:bldP spid="35" grpId="0"/>
      <p:bldP spid="36" grpId="0"/>
      <p:bldP spid="37" grpId="0"/>
      <p:bldP spid="38"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it-IT" b="1" dirty="0" smtClean="0">
                <a:solidFill>
                  <a:schemeClr val="tx1"/>
                </a:solidFill>
              </a:rPr>
              <a:t>Electrical characterization – IV curves</a:t>
            </a:r>
            <a:endParaRPr lang="it-IT" b="1" dirty="0">
              <a:solidFill>
                <a:schemeClr val="tx1"/>
              </a:solidFill>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2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p:pic>
        <p:nvPicPr>
          <p:cNvPr id="8" name="Picture 7"/>
          <p:cNvPicPr>
            <a:picLocks noChangeAspect="1"/>
          </p:cNvPicPr>
          <p:nvPr/>
        </p:nvPicPr>
        <p:blipFill>
          <a:blip r:embed="rId5"/>
          <a:stretch>
            <a:fillRect/>
          </a:stretch>
        </p:blipFill>
        <p:spPr>
          <a:xfrm>
            <a:off x="140841" y="1847638"/>
            <a:ext cx="4466417" cy="3352742"/>
          </a:xfrm>
          <a:prstGeom prst="rect">
            <a:avLst/>
          </a:prstGeom>
        </p:spPr>
      </p:pic>
      <p:sp>
        <p:nvSpPr>
          <p:cNvPr id="13" name="Rectangle 12"/>
          <p:cNvSpPr/>
          <p:nvPr/>
        </p:nvSpPr>
        <p:spPr>
          <a:xfrm>
            <a:off x="140842" y="5213219"/>
            <a:ext cx="2616294" cy="338554"/>
          </a:xfrm>
          <a:prstGeom prst="rect">
            <a:avLst/>
          </a:prstGeom>
        </p:spPr>
        <p:txBody>
          <a:bodyPr wrap="none">
            <a:spAutoFit/>
          </a:bodyPr>
          <a:lstStyle/>
          <a:p>
            <a:r>
              <a:rPr lang="en-US" sz="1600" dirty="0" smtClean="0"/>
              <a:t>Coralie </a:t>
            </a:r>
            <a:r>
              <a:rPr lang="en-US" sz="1600" dirty="0" err="1" smtClean="0"/>
              <a:t>Neubüser</a:t>
            </a:r>
            <a:r>
              <a:rPr lang="en-US" sz="1600" dirty="0" smtClean="0"/>
              <a:t>, TIFPA-INFN</a:t>
            </a:r>
            <a:endParaRPr lang="en-US" sz="1600" dirty="0"/>
          </a:p>
        </p:txBody>
      </p:sp>
      <mc:AlternateContent xmlns:mc="http://schemas.openxmlformats.org/markup-compatibility/2006" xmlns:a14="http://schemas.microsoft.com/office/drawing/2010/main">
        <mc:Choice Requires="a14">
          <p:sp>
            <p:nvSpPr>
              <p:cNvPr id="14" name="TextBox 13"/>
              <p:cNvSpPr txBox="1"/>
              <p:nvPr/>
            </p:nvSpPr>
            <p:spPr>
              <a:xfrm>
                <a:off x="4609284" y="1813414"/>
                <a:ext cx="7132865" cy="667747"/>
              </a:xfrm>
              <a:prstGeom prst="rect">
                <a:avLst/>
              </a:prstGeom>
              <a:noFill/>
            </p:spPr>
            <p:txBody>
              <a:bodyPr wrap="square" rtlCol="0">
                <a:spAutoFit/>
              </a:bodyPr>
              <a:lstStyle/>
              <a:p>
                <a:pPr marL="285750" indent="-285750">
                  <a:buFont typeface="Wingdings" panose="05000000000000000000" pitchFamily="2" charset="2"/>
                  <a:buChar char="Ø"/>
                </a:pPr>
                <a:r>
                  <a:rPr lang="it-IT" dirty="0" smtClean="0"/>
                  <a:t>Dips in the pwell and pixel currents reference to extract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𝑉</m:t>
                        </m:r>
                      </m:e>
                      <m:sub>
                        <m:r>
                          <a:rPr lang="it-IT" b="0" i="1" smtClean="0">
                            <a:latin typeface="Cambria Math" panose="02040503050406030204" pitchFamily="18" charset="0"/>
                          </a:rPr>
                          <m:t>𝑑𝑒𝑝𝑙</m:t>
                        </m:r>
                      </m:sub>
                    </m:sSub>
                  </m:oMath>
                </a14:m>
                <a:r>
                  <a:rPr lang="it-IT" dirty="0" smtClean="0"/>
                  <a:t> and </a:t>
                </a:r>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𝑉</m:t>
                        </m:r>
                      </m:e>
                      <m:sub>
                        <m:r>
                          <a:rPr lang="it-IT" b="0" i="1" smtClean="0">
                            <a:latin typeface="Cambria Math" panose="02040503050406030204" pitchFamily="18" charset="0"/>
                          </a:rPr>
                          <m:t>𝑃𝑇</m:t>
                        </m:r>
                      </m:sub>
                    </m:sSub>
                  </m:oMath>
                </a14:m>
                <a:endParaRPr lang="it-IT" dirty="0"/>
              </a:p>
              <a:p>
                <a:pPr marL="285750" indent="-285750">
                  <a:buFont typeface="Wingdings" panose="05000000000000000000" pitchFamily="2" charset="2"/>
                  <a:buChar char="Ø"/>
                </a:pPr>
                <a:r>
                  <a:rPr lang="it-IT" dirty="0" smtClean="0"/>
                  <a:t>Similar operating voltage ranges for pixels with 50 and 25 µm pitch</a:t>
                </a:r>
                <a:endParaRPr lang="it-IT" sz="2000" b="0" i="1" dirty="0" smtClean="0">
                  <a:latin typeface="Cambria Math" panose="02040503050406030204" pitchFamily="18" charset="0"/>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4609284" y="1813414"/>
                <a:ext cx="7132865" cy="667747"/>
              </a:xfrm>
              <a:prstGeom prst="rect">
                <a:avLst/>
              </a:prstGeom>
              <a:blipFill>
                <a:blip r:embed="rId6"/>
                <a:stretch>
                  <a:fillRect l="-513" t="-3636" b="-13636"/>
                </a:stretch>
              </a:blipFill>
            </p:spPr>
            <p:txBody>
              <a:bodyPr/>
              <a:lstStyle/>
              <a:p>
                <a:r>
                  <a:rPr lang="en-US">
                    <a:noFill/>
                  </a:rPr>
                  <a:t> </a:t>
                </a:r>
              </a:p>
            </p:txBody>
          </p:sp>
        </mc:Fallback>
      </mc:AlternateContent>
      <p:pic>
        <p:nvPicPr>
          <p:cNvPr id="10" name="Picture 9"/>
          <p:cNvPicPr>
            <a:picLocks noChangeAspect="1"/>
          </p:cNvPicPr>
          <p:nvPr/>
        </p:nvPicPr>
        <p:blipFill rotWithShape="1">
          <a:blip r:embed="rId7">
            <a:extLst>
              <a:ext uri="{28A0092B-C50C-407E-A947-70E740481C1C}">
                <a14:useLocalDpi xmlns:a14="http://schemas.microsoft.com/office/drawing/2010/main" val="0"/>
              </a:ext>
            </a:extLst>
          </a:blip>
          <a:srcRect l="4156" t="3351" r="8052"/>
          <a:stretch/>
        </p:blipFill>
        <p:spPr>
          <a:xfrm>
            <a:off x="4762914" y="2494105"/>
            <a:ext cx="7350712" cy="3704748"/>
          </a:xfrm>
          <a:prstGeom prst="rect">
            <a:avLst/>
          </a:prstGeom>
        </p:spPr>
      </p:pic>
      <p:cxnSp>
        <p:nvCxnSpPr>
          <p:cNvPr id="19" name="Straight Arrow Connector 18"/>
          <p:cNvCxnSpPr/>
          <p:nvPr/>
        </p:nvCxnSpPr>
        <p:spPr>
          <a:xfrm flipH="1">
            <a:off x="6282510" y="4055970"/>
            <a:ext cx="231197" cy="259853"/>
          </a:xfrm>
          <a:prstGeom prst="straightConnector1">
            <a:avLst/>
          </a:prstGeom>
          <a:ln w="19050">
            <a:solidFill>
              <a:schemeClr val="tx2"/>
            </a:solidFill>
            <a:tailEnd type="stealth"/>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7462520" y="4604403"/>
            <a:ext cx="66040" cy="460357"/>
          </a:xfrm>
          <a:prstGeom prst="straightConnector1">
            <a:avLst/>
          </a:prstGeom>
          <a:ln w="19050">
            <a:solidFill>
              <a:schemeClr val="tx2"/>
            </a:solidFill>
            <a:tailEnd type="stealth"/>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956773" y="4963160"/>
            <a:ext cx="169706" cy="182880"/>
          </a:xfrm>
          <a:prstGeom prst="straightConnector1">
            <a:avLst/>
          </a:prstGeom>
          <a:ln w="19050">
            <a:solidFill>
              <a:schemeClr val="tx2"/>
            </a:solidFill>
            <a:tailEnd type="stealth"/>
          </a:ln>
        </p:spPr>
        <p:style>
          <a:lnRef idx="1">
            <a:schemeClr val="accent1"/>
          </a:lnRef>
          <a:fillRef idx="0">
            <a:schemeClr val="accent1"/>
          </a:fillRef>
          <a:effectRef idx="0">
            <a:schemeClr val="accent1"/>
          </a:effectRef>
          <a:fontRef idx="minor">
            <a:schemeClr val="tx1"/>
          </a:fontRef>
        </p:style>
      </p:cxnSp>
      <p:sp>
        <p:nvSpPr>
          <p:cNvPr id="47" name="Freeform 46"/>
          <p:cNvSpPr/>
          <p:nvPr/>
        </p:nvSpPr>
        <p:spPr>
          <a:xfrm>
            <a:off x="6083148" y="5406972"/>
            <a:ext cx="652932" cy="112857"/>
          </a:xfrm>
          <a:custGeom>
            <a:avLst/>
            <a:gdLst>
              <a:gd name="connsiteX0" fmla="*/ 0 w 624840"/>
              <a:gd name="connsiteY0" fmla="*/ 106680 h 134081"/>
              <a:gd name="connsiteX1" fmla="*/ 213360 w 624840"/>
              <a:gd name="connsiteY1" fmla="*/ 127000 h 134081"/>
              <a:gd name="connsiteX2" fmla="*/ 624840 w 624840"/>
              <a:gd name="connsiteY2" fmla="*/ 0 h 134081"/>
            </a:gdLst>
            <a:ahLst/>
            <a:cxnLst>
              <a:cxn ang="0">
                <a:pos x="connsiteX0" y="connsiteY0"/>
              </a:cxn>
              <a:cxn ang="0">
                <a:pos x="connsiteX1" y="connsiteY1"/>
              </a:cxn>
              <a:cxn ang="0">
                <a:pos x="connsiteX2" y="connsiteY2"/>
              </a:cxn>
            </a:cxnLst>
            <a:rect l="l" t="t" r="r" b="b"/>
            <a:pathLst>
              <a:path w="624840" h="134081">
                <a:moveTo>
                  <a:pt x="0" y="106680"/>
                </a:moveTo>
                <a:cubicBezTo>
                  <a:pt x="54610" y="125730"/>
                  <a:pt x="109220" y="144780"/>
                  <a:pt x="213360" y="127000"/>
                </a:cubicBezTo>
                <a:cubicBezTo>
                  <a:pt x="317500" y="109220"/>
                  <a:pt x="535093" y="29633"/>
                  <a:pt x="624840" y="0"/>
                </a:cubicBezTo>
              </a:path>
            </a:pathLst>
          </a:custGeom>
          <a:noFill/>
          <a:ln w="19050">
            <a:solidFill>
              <a:schemeClr val="tx2"/>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Left Brace 47"/>
          <p:cNvSpPr/>
          <p:nvPr/>
        </p:nvSpPr>
        <p:spPr>
          <a:xfrm rot="16200000">
            <a:off x="7115478" y="5190852"/>
            <a:ext cx="189342" cy="636822"/>
          </a:xfrm>
          <a:prstGeom prst="leftBrace">
            <a:avLst/>
          </a:prstGeom>
          <a:ln w="19050" cap="rnd">
            <a:solidFill>
              <a:schemeClr val="tx2"/>
            </a:solidFill>
          </a:ln>
          <a:effectLst>
            <a:softEdge rad="0"/>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TextBox 48"/>
          <p:cNvSpPr txBox="1"/>
          <p:nvPr/>
        </p:nvSpPr>
        <p:spPr>
          <a:xfrm>
            <a:off x="6741519" y="5529989"/>
            <a:ext cx="937260" cy="523220"/>
          </a:xfrm>
          <a:prstGeom prst="rect">
            <a:avLst/>
          </a:prstGeom>
          <a:noFill/>
        </p:spPr>
        <p:txBody>
          <a:bodyPr wrap="square" rtlCol="0">
            <a:spAutoFit/>
          </a:bodyPr>
          <a:lstStyle/>
          <a:p>
            <a:r>
              <a:rPr lang="it-IT" sz="1400" dirty="0" smtClean="0">
                <a:solidFill>
                  <a:schemeClr val="tx1">
                    <a:lumMod val="75000"/>
                    <a:lumOff val="25000"/>
                  </a:schemeClr>
                </a:solidFill>
              </a:rPr>
              <a:t>Operating  range</a:t>
            </a:r>
            <a:endParaRPr lang="en-US" sz="1400" dirty="0">
              <a:solidFill>
                <a:schemeClr val="tx1">
                  <a:lumMod val="75000"/>
                  <a:lumOff val="25000"/>
                </a:schemeClr>
              </a:solidFill>
            </a:endParaRPr>
          </a:p>
        </p:txBody>
      </p:sp>
      <p:sp>
        <p:nvSpPr>
          <p:cNvPr id="6" name="TextBox 5"/>
          <p:cNvSpPr txBox="1"/>
          <p:nvPr/>
        </p:nvSpPr>
        <p:spPr>
          <a:xfrm>
            <a:off x="6483031" y="2862150"/>
            <a:ext cx="267629" cy="261610"/>
          </a:xfrm>
          <a:prstGeom prst="rect">
            <a:avLst/>
          </a:prstGeom>
          <a:noFill/>
        </p:spPr>
        <p:txBody>
          <a:bodyPr wrap="square" rtlCol="0">
            <a:spAutoFit/>
          </a:bodyPr>
          <a:lstStyle/>
          <a:p>
            <a:r>
              <a:rPr lang="it-IT" sz="1050" b="1" dirty="0" smtClean="0"/>
              <a:t>2</a:t>
            </a:r>
            <a:endParaRPr lang="en-US" sz="1050" b="1" dirty="0"/>
          </a:p>
        </p:txBody>
      </p:sp>
    </p:spTree>
    <p:extLst>
      <p:ext uri="{BB962C8B-B14F-4D97-AF65-F5344CB8AC3E}">
        <p14:creationId xmlns:p14="http://schemas.microsoft.com/office/powerpoint/2010/main" val="16328226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it-IT" b="1" dirty="0" smtClean="0">
                <a:solidFill>
                  <a:schemeClr val="tx1"/>
                </a:solidFill>
              </a:rPr>
              <a:t>PT and Depl</a:t>
            </a:r>
            <a:r>
              <a:rPr lang="it-IT" b="1" dirty="0">
                <a:solidFill>
                  <a:schemeClr val="tx1"/>
                </a:solidFill>
              </a:rPr>
              <a:t>. –</a:t>
            </a:r>
            <a:r>
              <a:rPr lang="it-IT" b="1" dirty="0" smtClean="0">
                <a:solidFill>
                  <a:schemeClr val="tx1"/>
                </a:solidFill>
              </a:rPr>
              <a:t> Bias </a:t>
            </a:r>
            <a:r>
              <a:rPr lang="it-IT" b="1" dirty="0">
                <a:solidFill>
                  <a:schemeClr val="tx1"/>
                </a:solidFill>
              </a:rPr>
              <a:t>from bottom </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2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p:pic>
        <p:nvPicPr>
          <p:cNvPr id="22" name="Picture 21"/>
          <p:cNvPicPr>
            <a:picLocks noChangeAspect="1"/>
          </p:cNvPicPr>
          <p:nvPr/>
        </p:nvPicPr>
        <p:blipFill rotWithShape="1">
          <a:blip r:embed="rId5">
            <a:extLst>
              <a:ext uri="{28A0092B-C50C-407E-A947-70E740481C1C}">
                <a14:useLocalDpi xmlns:a14="http://schemas.microsoft.com/office/drawing/2010/main" val="0"/>
              </a:ext>
            </a:extLst>
          </a:blip>
          <a:srcRect l="27010" t="2249" r="28362" b="4643"/>
          <a:stretch/>
        </p:blipFill>
        <p:spPr>
          <a:xfrm>
            <a:off x="173787" y="1769372"/>
            <a:ext cx="3770204" cy="3601002"/>
          </a:xfrm>
          <a:prstGeom prst="rect">
            <a:avLst/>
          </a:prstGeom>
        </p:spPr>
      </p:pic>
      <p:pic>
        <p:nvPicPr>
          <p:cNvPr id="23" name="Picture 22"/>
          <p:cNvPicPr>
            <a:picLocks noChangeAspect="1"/>
          </p:cNvPicPr>
          <p:nvPr/>
        </p:nvPicPr>
        <p:blipFill rotWithShape="1">
          <a:blip r:embed="rId6">
            <a:extLst>
              <a:ext uri="{28A0092B-C50C-407E-A947-70E740481C1C}">
                <a14:useLocalDpi xmlns:a14="http://schemas.microsoft.com/office/drawing/2010/main" val="0"/>
              </a:ext>
            </a:extLst>
          </a:blip>
          <a:srcRect l="26892" t="2300" r="28360" b="4812"/>
          <a:stretch/>
        </p:blipFill>
        <p:spPr>
          <a:xfrm>
            <a:off x="4179702" y="1777335"/>
            <a:ext cx="3780199" cy="3592469"/>
          </a:xfrm>
          <a:prstGeom prst="rect">
            <a:avLst/>
          </a:prstGeom>
        </p:spPr>
      </p:pic>
      <p:pic>
        <p:nvPicPr>
          <p:cNvPr id="24" name="Picture 23"/>
          <p:cNvPicPr>
            <a:picLocks noChangeAspect="1"/>
          </p:cNvPicPr>
          <p:nvPr/>
        </p:nvPicPr>
        <p:blipFill rotWithShape="1">
          <a:blip r:embed="rId7">
            <a:extLst>
              <a:ext uri="{28A0092B-C50C-407E-A947-70E740481C1C}">
                <a14:useLocalDpi xmlns:a14="http://schemas.microsoft.com/office/drawing/2010/main" val="0"/>
              </a:ext>
            </a:extLst>
          </a:blip>
          <a:srcRect l="27118" t="2573" r="28235" b="4319"/>
          <a:stretch/>
        </p:blipFill>
        <p:spPr>
          <a:xfrm>
            <a:off x="8296546" y="1777335"/>
            <a:ext cx="3771665" cy="3601002"/>
          </a:xfrm>
          <a:prstGeom prst="rect">
            <a:avLst/>
          </a:prstGeom>
        </p:spPr>
      </p:pic>
      <mc:AlternateContent xmlns:mc="http://schemas.openxmlformats.org/markup-compatibility/2006" xmlns:a14="http://schemas.microsoft.com/office/drawing/2010/main">
        <mc:Choice Requires="a14">
          <p:sp>
            <p:nvSpPr>
              <p:cNvPr id="25" name="Rectangle 24"/>
              <p:cNvSpPr/>
              <p:nvPr/>
            </p:nvSpPr>
            <p:spPr>
              <a:xfrm>
                <a:off x="363773" y="5581206"/>
                <a:ext cx="7957267" cy="667747"/>
              </a:xfrm>
              <a:prstGeom prst="rect">
                <a:avLst/>
              </a:prstGeom>
            </p:spPr>
            <p:txBody>
              <a:bodyPr wrap="square">
                <a:spAutoFit/>
              </a:bodyPr>
              <a:lstStyle/>
              <a:p>
                <a:pPr marL="285750" indent="-285750">
                  <a:buFont typeface="Wingdings" panose="05000000000000000000" pitchFamily="2" charset="2"/>
                  <a:buChar char="Ø"/>
                </a:pPr>
                <a:r>
                  <a:rPr lang="it-IT" dirty="0"/>
                  <a:t>Two different epitaxial layer thicknesses in Type 2 and Type 3 wafers of Run </a:t>
                </a:r>
                <a:r>
                  <a:rPr lang="it-IT" dirty="0" smtClean="0"/>
                  <a:t>1</a:t>
                </a:r>
              </a:p>
              <a:p>
                <a:pPr marL="285750" indent="-285750">
                  <a:buFont typeface="Wingdings" panose="05000000000000000000" pitchFamily="2" charset="2"/>
                  <a:buChar char="Ø"/>
                </a:pPr>
                <a:r>
                  <a:rPr lang="it-IT" dirty="0" smtClean="0"/>
                  <a:t>Type 1 wafers showed low </a:t>
                </a:r>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𝑉</m:t>
                        </m:r>
                      </m:e>
                      <m:sub>
                        <m:r>
                          <a:rPr lang="it-IT" i="1">
                            <a:latin typeface="Cambria Math" panose="02040503050406030204" pitchFamily="18" charset="0"/>
                          </a:rPr>
                          <m:t>𝑑𝑒𝑝𝑙</m:t>
                        </m:r>
                      </m:sub>
                    </m:sSub>
                  </m:oMath>
                </a14:m>
                <a:r>
                  <a:rPr lang="it-IT" dirty="0"/>
                  <a:t> and </a:t>
                </a:r>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𝑉</m:t>
                        </m:r>
                      </m:e>
                      <m:sub>
                        <m:r>
                          <a:rPr lang="it-IT" i="1">
                            <a:latin typeface="Cambria Math" panose="02040503050406030204" pitchFamily="18" charset="0"/>
                          </a:rPr>
                          <m:t>𝑃𝑇</m:t>
                        </m:r>
                      </m:sub>
                    </m:sSub>
                  </m:oMath>
                </a14:m>
                <a:r>
                  <a:rPr lang="it-IT" dirty="0"/>
                  <a:t> variability </a:t>
                </a:r>
              </a:p>
            </p:txBody>
          </p:sp>
        </mc:Choice>
        <mc:Fallback xmlns="">
          <p:sp>
            <p:nvSpPr>
              <p:cNvPr id="25" name="Rectangle 24"/>
              <p:cNvSpPr>
                <a:spLocks noRot="1" noChangeAspect="1" noMove="1" noResize="1" noEditPoints="1" noAdjustHandles="1" noChangeArrowheads="1" noChangeShapeType="1" noTextEdit="1"/>
              </p:cNvSpPr>
              <p:nvPr/>
            </p:nvSpPr>
            <p:spPr>
              <a:xfrm>
                <a:off x="363773" y="5581206"/>
                <a:ext cx="7957267" cy="667747"/>
              </a:xfrm>
              <a:prstGeom prst="rect">
                <a:avLst/>
              </a:prstGeom>
              <a:blipFill>
                <a:blip r:embed="rId8"/>
                <a:stretch>
                  <a:fillRect l="-536" t="-5505" b="-11927"/>
                </a:stretch>
              </a:blipFill>
            </p:spPr>
            <p:txBody>
              <a:bodyPr/>
              <a:lstStyle/>
              <a:p>
                <a:r>
                  <a:rPr lang="en-US">
                    <a:noFill/>
                  </a:rPr>
                  <a:t> </a:t>
                </a:r>
              </a:p>
            </p:txBody>
          </p:sp>
        </mc:Fallback>
      </mc:AlternateContent>
      <p:pic>
        <p:nvPicPr>
          <p:cNvPr id="26" name="Picture 25"/>
          <p:cNvPicPr>
            <a:picLocks noChangeAspect="1"/>
          </p:cNvPicPr>
          <p:nvPr/>
        </p:nvPicPr>
        <p:blipFill>
          <a:blip r:embed="rId9"/>
          <a:stretch>
            <a:fillRect/>
          </a:stretch>
        </p:blipFill>
        <p:spPr>
          <a:xfrm>
            <a:off x="2672383" y="2013101"/>
            <a:ext cx="1089190" cy="1286948"/>
          </a:xfrm>
          <a:prstGeom prst="rect">
            <a:avLst/>
          </a:prstGeom>
        </p:spPr>
      </p:pic>
      <p:pic>
        <p:nvPicPr>
          <p:cNvPr id="27" name="Picture 26"/>
          <p:cNvPicPr>
            <a:picLocks noChangeAspect="1"/>
          </p:cNvPicPr>
          <p:nvPr/>
        </p:nvPicPr>
        <p:blipFill>
          <a:blip r:embed="rId10"/>
          <a:stretch>
            <a:fillRect/>
          </a:stretch>
        </p:blipFill>
        <p:spPr>
          <a:xfrm>
            <a:off x="6332053" y="2028322"/>
            <a:ext cx="1409833" cy="1154905"/>
          </a:xfrm>
          <a:prstGeom prst="rect">
            <a:avLst/>
          </a:prstGeom>
        </p:spPr>
      </p:pic>
      <p:pic>
        <p:nvPicPr>
          <p:cNvPr id="28" name="Picture 27"/>
          <p:cNvPicPr>
            <a:picLocks noChangeAspect="1"/>
          </p:cNvPicPr>
          <p:nvPr/>
        </p:nvPicPr>
        <p:blipFill>
          <a:blip r:embed="rId11"/>
          <a:stretch>
            <a:fillRect/>
          </a:stretch>
        </p:blipFill>
        <p:spPr>
          <a:xfrm>
            <a:off x="10854198" y="1988235"/>
            <a:ext cx="1045149" cy="1153736"/>
          </a:xfrm>
          <a:prstGeom prst="rect">
            <a:avLst/>
          </a:prstGeom>
        </p:spPr>
      </p:pic>
      <p:cxnSp>
        <p:nvCxnSpPr>
          <p:cNvPr id="30" name="Straight Connector 29"/>
          <p:cNvCxnSpPr/>
          <p:nvPr/>
        </p:nvCxnSpPr>
        <p:spPr>
          <a:xfrm flipH="1">
            <a:off x="3210560" y="3284809"/>
            <a:ext cx="0" cy="11625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TextBox 32"/>
              <p:cNvSpPr txBox="1"/>
              <p:nvPr/>
            </p:nvSpPr>
            <p:spPr>
              <a:xfrm>
                <a:off x="2882900" y="3292429"/>
                <a:ext cx="60452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𝑉</m:t>
                          </m:r>
                        </m:e>
                        <m:sub>
                          <m:r>
                            <a:rPr lang="it-IT" sz="1600" b="0" i="1" smtClean="0">
                              <a:latin typeface="Cambria Math" panose="02040503050406030204" pitchFamily="18" charset="0"/>
                            </a:rPr>
                            <m:t>𝑏𝑖𝑎𝑠</m:t>
                          </m:r>
                        </m:sub>
                      </m:sSub>
                    </m:oMath>
                  </m:oMathPara>
                </a14:m>
                <a:endParaRPr lang="en-US" sz="1600" dirty="0"/>
              </a:p>
            </p:txBody>
          </p:sp>
        </mc:Choice>
        <mc:Fallback xmlns="">
          <p:sp>
            <p:nvSpPr>
              <p:cNvPr id="33" name="TextBox 32"/>
              <p:cNvSpPr txBox="1">
                <a:spLocks noRot="1" noChangeAspect="1" noMove="1" noResize="1" noEditPoints="1" noAdjustHandles="1" noChangeArrowheads="1" noChangeShapeType="1" noTextEdit="1"/>
              </p:cNvSpPr>
              <p:nvPr/>
            </p:nvSpPr>
            <p:spPr>
              <a:xfrm>
                <a:off x="2882900" y="3292429"/>
                <a:ext cx="604520" cy="338554"/>
              </a:xfrm>
              <a:prstGeom prst="rect">
                <a:avLst/>
              </a:prstGeom>
              <a:blipFill>
                <a:blip r:embed="rId12"/>
                <a:stretch>
                  <a:fillRect/>
                </a:stretch>
              </a:blipFill>
            </p:spPr>
            <p:txBody>
              <a:bodyPr/>
              <a:lstStyle/>
              <a:p>
                <a:r>
                  <a:rPr lang="en-US">
                    <a:noFill/>
                  </a:rPr>
                  <a:t> </a:t>
                </a:r>
              </a:p>
            </p:txBody>
          </p:sp>
        </mc:Fallback>
      </mc:AlternateContent>
      <p:cxnSp>
        <p:nvCxnSpPr>
          <p:cNvPr id="34" name="Straight Connector 33"/>
          <p:cNvCxnSpPr/>
          <p:nvPr/>
        </p:nvCxnSpPr>
        <p:spPr>
          <a:xfrm flipH="1">
            <a:off x="7075819" y="3147658"/>
            <a:ext cx="0" cy="11625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TextBox 34"/>
              <p:cNvSpPr txBox="1"/>
              <p:nvPr/>
            </p:nvSpPr>
            <p:spPr>
              <a:xfrm>
                <a:off x="6748159" y="3155278"/>
                <a:ext cx="60452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𝑉</m:t>
                          </m:r>
                        </m:e>
                        <m:sub>
                          <m:r>
                            <a:rPr lang="it-IT" sz="1600" b="0" i="1" smtClean="0">
                              <a:latin typeface="Cambria Math" panose="02040503050406030204" pitchFamily="18" charset="0"/>
                            </a:rPr>
                            <m:t>𝑏𝑖𝑎𝑠</m:t>
                          </m:r>
                        </m:sub>
                      </m:sSub>
                    </m:oMath>
                  </m:oMathPara>
                </a14:m>
                <a:endParaRPr lang="en-US" sz="1600" dirty="0"/>
              </a:p>
            </p:txBody>
          </p:sp>
        </mc:Choice>
        <mc:Fallback xmlns="">
          <p:sp>
            <p:nvSpPr>
              <p:cNvPr id="35" name="TextBox 34"/>
              <p:cNvSpPr txBox="1">
                <a:spLocks noRot="1" noChangeAspect="1" noMove="1" noResize="1" noEditPoints="1" noAdjustHandles="1" noChangeArrowheads="1" noChangeShapeType="1" noTextEdit="1"/>
              </p:cNvSpPr>
              <p:nvPr/>
            </p:nvSpPr>
            <p:spPr>
              <a:xfrm>
                <a:off x="6748159" y="3155278"/>
                <a:ext cx="604520" cy="338554"/>
              </a:xfrm>
              <a:prstGeom prst="rect">
                <a:avLst/>
              </a:prstGeom>
              <a:blipFill>
                <a:blip r:embed="rId13"/>
                <a:stretch>
                  <a:fillRect/>
                </a:stretch>
              </a:blipFill>
            </p:spPr>
            <p:txBody>
              <a:bodyPr/>
              <a:lstStyle/>
              <a:p>
                <a:r>
                  <a:rPr lang="en-US">
                    <a:noFill/>
                  </a:rPr>
                  <a:t> </a:t>
                </a:r>
              </a:p>
            </p:txBody>
          </p:sp>
        </mc:Fallback>
      </mc:AlternateContent>
      <p:cxnSp>
        <p:nvCxnSpPr>
          <p:cNvPr id="38" name="Straight Connector 37"/>
          <p:cNvCxnSpPr/>
          <p:nvPr/>
        </p:nvCxnSpPr>
        <p:spPr>
          <a:xfrm flipH="1">
            <a:off x="11730634" y="3086427"/>
            <a:ext cx="0" cy="11625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9" name="TextBox 38"/>
              <p:cNvSpPr txBox="1"/>
              <p:nvPr/>
            </p:nvSpPr>
            <p:spPr>
              <a:xfrm>
                <a:off x="11402974" y="3094047"/>
                <a:ext cx="60452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𝑉</m:t>
                          </m:r>
                        </m:e>
                        <m:sub>
                          <m:r>
                            <a:rPr lang="it-IT" sz="1600" b="0" i="1" smtClean="0">
                              <a:latin typeface="Cambria Math" panose="02040503050406030204" pitchFamily="18" charset="0"/>
                            </a:rPr>
                            <m:t>𝑏𝑖𝑎𝑠</m:t>
                          </m:r>
                        </m:sub>
                      </m:sSub>
                    </m:oMath>
                  </m:oMathPara>
                </a14:m>
                <a:endParaRPr lang="en-US" sz="1600" dirty="0"/>
              </a:p>
            </p:txBody>
          </p:sp>
        </mc:Choice>
        <mc:Fallback xmlns="">
          <p:sp>
            <p:nvSpPr>
              <p:cNvPr id="39" name="TextBox 38"/>
              <p:cNvSpPr txBox="1">
                <a:spLocks noRot="1" noChangeAspect="1" noMove="1" noResize="1" noEditPoints="1" noAdjustHandles="1" noChangeArrowheads="1" noChangeShapeType="1" noTextEdit="1"/>
              </p:cNvSpPr>
              <p:nvPr/>
            </p:nvSpPr>
            <p:spPr>
              <a:xfrm>
                <a:off x="11402974" y="3094047"/>
                <a:ext cx="604520" cy="338554"/>
              </a:xfrm>
              <a:prstGeom prst="rect">
                <a:avLst/>
              </a:prstGeom>
              <a:blipFill>
                <a:blip r:embed="rId1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0220321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28004" t="1858" r="28057" b="3929"/>
          <a:stretch/>
        </p:blipFill>
        <p:spPr>
          <a:xfrm>
            <a:off x="4201372" y="1771470"/>
            <a:ext cx="3740101" cy="3671317"/>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28141" t="1908" r="28424" b="4762"/>
          <a:stretch/>
        </p:blipFill>
        <p:spPr>
          <a:xfrm>
            <a:off x="244765" y="1767840"/>
            <a:ext cx="3697112" cy="3636926"/>
          </a:xfrm>
          <a:prstGeom prst="rect">
            <a:avLst/>
          </a:prstGeom>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27623" t="2352" r="28235" b="5201"/>
          <a:stretch/>
        </p:blipFill>
        <p:spPr>
          <a:xfrm>
            <a:off x="8210421" y="1767840"/>
            <a:ext cx="3757297" cy="3602534"/>
          </a:xfrm>
          <a:prstGeom prst="rect">
            <a:avLst/>
          </a:prstGeom>
        </p:spPr>
      </p:pic>
      <p:sp>
        <p:nvSpPr>
          <p:cNvPr id="2" name="Title 1"/>
          <p:cNvSpPr>
            <a:spLocks noGrp="1"/>
          </p:cNvSpPr>
          <p:nvPr>
            <p:ph type="title"/>
          </p:nvPr>
        </p:nvSpPr>
        <p:spPr/>
        <p:txBody>
          <a:bodyPr anchor="b"/>
          <a:lstStyle/>
          <a:p>
            <a:r>
              <a:rPr lang="it-IT" b="1" dirty="0">
                <a:solidFill>
                  <a:schemeClr val="tx1"/>
                </a:solidFill>
              </a:rPr>
              <a:t>Operating range – Bias from bottom </a:t>
            </a: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69C88-7AD1-43AC-AA37-8F72CB02D15F}" type="slidenum">
              <a:rPr kumimoji="0" lang="it-IT" sz="12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FFFFFF"/>
                </a:solidFill>
                <a:effectLst/>
                <a:uLnTx/>
                <a:uFillTx/>
                <a:latin typeface="Calibri" panose="020F0502020204030204"/>
                <a:ea typeface="+mn-ea"/>
                <a:cs typeface="+mn-cs"/>
              </a:rPr>
              <a:t>29/06/2022</a:t>
            </a:r>
            <a:endParaRPr kumimoji="0" lang="it-IT"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a:xfrm>
            <a:off x="2849292" y="6459785"/>
            <a:ext cx="65543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BR" sz="1200" b="0" i="0" u="none" strike="noStrike" kern="1200" cap="none" spc="0" normalizeH="0" baseline="0" noProof="0" smtClean="0">
                <a:ln>
                  <a:noFill/>
                </a:ln>
                <a:solidFill>
                  <a:srgbClr val="FFFFFF"/>
                </a:solidFill>
                <a:effectLst/>
                <a:uLnTx/>
                <a:uFillTx/>
                <a:latin typeface="Calibri" panose="020F0502020204030204"/>
              </a:rPr>
              <a:t>thomas.corradino@unitn.it - ARCADIA MAPS process qualification</a:t>
            </a:r>
            <a:endParaRPr kumimoji="0" lang="it-IT" sz="1200" b="0" i="0" u="none" strike="noStrike" kern="1200" cap="none" spc="0" normalizeH="0" baseline="0" noProof="0" dirty="0">
              <a:ln>
                <a:noFill/>
              </a:ln>
              <a:solidFill>
                <a:srgbClr val="FFFFFF"/>
              </a:solidFill>
              <a:effectLst/>
              <a:uLnTx/>
              <a:uFillTx/>
              <a:latin typeface="Calibri" panose="020F0502020204030204"/>
            </a:endParaRPr>
          </a:p>
        </p:txBody>
      </p:sp>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92825" y="122511"/>
            <a:ext cx="2496362" cy="774116"/>
          </a:xfrm>
          <a:prstGeom prst="rect">
            <a:avLst/>
          </a:prstGeom>
          <a:noFill/>
        </p:spPr>
      </p:pic>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3773" y="122511"/>
            <a:ext cx="2129600" cy="792000"/>
          </a:xfrm>
          <a:prstGeom prst="rect">
            <a:avLst/>
          </a:prstGeom>
        </p:spPr>
      </p:pic>
      <p:sp>
        <p:nvSpPr>
          <p:cNvPr id="25" name="Rectangle 24"/>
          <p:cNvSpPr/>
          <p:nvPr/>
        </p:nvSpPr>
        <p:spPr>
          <a:xfrm>
            <a:off x="363773" y="5581206"/>
            <a:ext cx="7957267" cy="369332"/>
          </a:xfrm>
          <a:prstGeom prst="rect">
            <a:avLst/>
          </a:prstGeom>
        </p:spPr>
        <p:txBody>
          <a:bodyPr wrap="square">
            <a:spAutoFit/>
          </a:bodyPr>
          <a:lstStyle/>
          <a:p>
            <a:pPr marL="285750" indent="-285750">
              <a:buFont typeface="Wingdings" panose="05000000000000000000" pitchFamily="2" charset="2"/>
              <a:buChar char="Ø"/>
            </a:pPr>
            <a:r>
              <a:rPr lang="it-IT" dirty="0" smtClean="0"/>
              <a:t>Larger </a:t>
            </a:r>
            <a:r>
              <a:rPr lang="it-IT" dirty="0"/>
              <a:t>operating voltage </a:t>
            </a:r>
            <a:r>
              <a:rPr lang="it-IT" dirty="0" smtClean="0"/>
              <a:t>range for </a:t>
            </a:r>
            <a:r>
              <a:rPr lang="it-IT" dirty="0"/>
              <a:t>increasing </a:t>
            </a:r>
            <a:r>
              <a:rPr lang="it-IT" dirty="0" smtClean="0"/>
              <a:t>substrate thicknesses</a:t>
            </a:r>
            <a:endParaRPr lang="it-IT" sz="2000" i="1" dirty="0">
              <a:latin typeface="Cambria Math" panose="02040503050406030204" pitchFamily="18" charset="0"/>
            </a:endParaRPr>
          </a:p>
        </p:txBody>
      </p:sp>
      <p:pic>
        <p:nvPicPr>
          <p:cNvPr id="26" name="Picture 25"/>
          <p:cNvPicPr>
            <a:picLocks noChangeAspect="1"/>
          </p:cNvPicPr>
          <p:nvPr/>
        </p:nvPicPr>
        <p:blipFill>
          <a:blip r:embed="rId8"/>
          <a:stretch>
            <a:fillRect/>
          </a:stretch>
        </p:blipFill>
        <p:spPr>
          <a:xfrm>
            <a:off x="2672383" y="2013101"/>
            <a:ext cx="1089190" cy="1286948"/>
          </a:xfrm>
          <a:prstGeom prst="rect">
            <a:avLst/>
          </a:prstGeom>
        </p:spPr>
      </p:pic>
      <p:pic>
        <p:nvPicPr>
          <p:cNvPr id="27" name="Picture 26"/>
          <p:cNvPicPr>
            <a:picLocks noChangeAspect="1"/>
          </p:cNvPicPr>
          <p:nvPr/>
        </p:nvPicPr>
        <p:blipFill>
          <a:blip r:embed="rId9"/>
          <a:stretch>
            <a:fillRect/>
          </a:stretch>
        </p:blipFill>
        <p:spPr>
          <a:xfrm>
            <a:off x="6332053" y="2028322"/>
            <a:ext cx="1409833" cy="1154905"/>
          </a:xfrm>
          <a:prstGeom prst="rect">
            <a:avLst/>
          </a:prstGeom>
        </p:spPr>
      </p:pic>
      <p:pic>
        <p:nvPicPr>
          <p:cNvPr id="28" name="Picture 27"/>
          <p:cNvPicPr>
            <a:picLocks noChangeAspect="1"/>
          </p:cNvPicPr>
          <p:nvPr/>
        </p:nvPicPr>
        <p:blipFill>
          <a:blip r:embed="rId10"/>
          <a:stretch>
            <a:fillRect/>
          </a:stretch>
        </p:blipFill>
        <p:spPr>
          <a:xfrm>
            <a:off x="10720388" y="3959275"/>
            <a:ext cx="1045149" cy="1153736"/>
          </a:xfrm>
          <a:prstGeom prst="rect">
            <a:avLst/>
          </a:prstGeom>
        </p:spPr>
      </p:pic>
      <p:cxnSp>
        <p:nvCxnSpPr>
          <p:cNvPr id="19" name="Straight Connector 18"/>
          <p:cNvCxnSpPr/>
          <p:nvPr/>
        </p:nvCxnSpPr>
        <p:spPr>
          <a:xfrm flipH="1">
            <a:off x="3210560" y="3284809"/>
            <a:ext cx="0" cy="11625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p:cNvSpPr txBox="1"/>
              <p:nvPr/>
            </p:nvSpPr>
            <p:spPr>
              <a:xfrm>
                <a:off x="2882900" y="3292429"/>
                <a:ext cx="60452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𝑉</m:t>
                          </m:r>
                        </m:e>
                        <m:sub>
                          <m:r>
                            <a:rPr lang="it-IT" sz="1600" b="0" i="1" smtClean="0">
                              <a:latin typeface="Cambria Math" panose="02040503050406030204" pitchFamily="18" charset="0"/>
                            </a:rPr>
                            <m:t>𝑏𝑖𝑎𝑠</m:t>
                          </m:r>
                        </m:sub>
                      </m:sSub>
                    </m:oMath>
                  </m:oMathPara>
                </a14:m>
                <a:endParaRPr lang="en-US" sz="1600" dirty="0"/>
              </a:p>
            </p:txBody>
          </p:sp>
        </mc:Choice>
        <mc:Fallback xmlns="">
          <p:sp>
            <p:nvSpPr>
              <p:cNvPr id="20" name="TextBox 19"/>
              <p:cNvSpPr txBox="1">
                <a:spLocks noRot="1" noChangeAspect="1" noMove="1" noResize="1" noEditPoints="1" noAdjustHandles="1" noChangeArrowheads="1" noChangeShapeType="1" noTextEdit="1"/>
              </p:cNvSpPr>
              <p:nvPr/>
            </p:nvSpPr>
            <p:spPr>
              <a:xfrm>
                <a:off x="2882900" y="3292429"/>
                <a:ext cx="604520" cy="338554"/>
              </a:xfrm>
              <a:prstGeom prst="rect">
                <a:avLst/>
              </a:prstGeom>
              <a:blipFill>
                <a:blip r:embed="rId11"/>
                <a:stretch>
                  <a:fillRect/>
                </a:stretch>
              </a:blipFill>
            </p:spPr>
            <p:txBody>
              <a:bodyPr/>
              <a:lstStyle/>
              <a:p>
                <a:r>
                  <a:rPr lang="en-US">
                    <a:noFill/>
                  </a:rPr>
                  <a:t> </a:t>
                </a:r>
              </a:p>
            </p:txBody>
          </p:sp>
        </mc:Fallback>
      </mc:AlternateContent>
      <p:cxnSp>
        <p:nvCxnSpPr>
          <p:cNvPr id="21" name="Straight Connector 20"/>
          <p:cNvCxnSpPr/>
          <p:nvPr/>
        </p:nvCxnSpPr>
        <p:spPr>
          <a:xfrm flipH="1">
            <a:off x="7050057" y="3144749"/>
            <a:ext cx="0" cy="11625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6722397" y="3152369"/>
                <a:ext cx="60452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𝑉</m:t>
                          </m:r>
                        </m:e>
                        <m:sub>
                          <m:r>
                            <a:rPr lang="it-IT" sz="1600" b="0" i="1" smtClean="0">
                              <a:latin typeface="Cambria Math" panose="02040503050406030204" pitchFamily="18" charset="0"/>
                            </a:rPr>
                            <m:t>𝑏𝑖𝑎𝑠</m:t>
                          </m:r>
                        </m:sub>
                      </m:sSub>
                    </m:oMath>
                  </m:oMathPara>
                </a14:m>
                <a:endParaRPr lang="en-US" sz="1600" dirty="0"/>
              </a:p>
            </p:txBody>
          </p:sp>
        </mc:Choice>
        <mc:Fallback xmlns="">
          <p:sp>
            <p:nvSpPr>
              <p:cNvPr id="29" name="TextBox 28"/>
              <p:cNvSpPr txBox="1">
                <a:spLocks noRot="1" noChangeAspect="1" noMove="1" noResize="1" noEditPoints="1" noAdjustHandles="1" noChangeArrowheads="1" noChangeShapeType="1" noTextEdit="1"/>
              </p:cNvSpPr>
              <p:nvPr/>
            </p:nvSpPr>
            <p:spPr>
              <a:xfrm>
                <a:off x="6722397" y="3152369"/>
                <a:ext cx="604520" cy="338554"/>
              </a:xfrm>
              <a:prstGeom prst="rect">
                <a:avLst/>
              </a:prstGeom>
              <a:blipFill>
                <a:blip r:embed="rId12"/>
                <a:stretch>
                  <a:fillRect/>
                </a:stretch>
              </a:blipFill>
            </p:spPr>
            <p:txBody>
              <a:bodyPr/>
              <a:lstStyle/>
              <a:p>
                <a:r>
                  <a:rPr lang="en-US">
                    <a:noFill/>
                  </a:rPr>
                  <a:t> </a:t>
                </a:r>
              </a:p>
            </p:txBody>
          </p:sp>
        </mc:Fallback>
      </mc:AlternateContent>
      <p:cxnSp>
        <p:nvCxnSpPr>
          <p:cNvPr id="30" name="Straight Connector 29"/>
          <p:cNvCxnSpPr/>
          <p:nvPr/>
        </p:nvCxnSpPr>
        <p:spPr>
          <a:xfrm flipH="1">
            <a:off x="11589768" y="5064796"/>
            <a:ext cx="0" cy="11625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1" name="TextBox 30"/>
              <p:cNvSpPr txBox="1"/>
              <p:nvPr/>
            </p:nvSpPr>
            <p:spPr>
              <a:xfrm>
                <a:off x="11262108" y="5072416"/>
                <a:ext cx="60452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1600" b="0" i="1" smtClean="0">
                              <a:latin typeface="Cambria Math" panose="02040503050406030204" pitchFamily="18" charset="0"/>
                            </a:rPr>
                          </m:ctrlPr>
                        </m:sSubPr>
                        <m:e>
                          <m:r>
                            <a:rPr lang="it-IT" sz="1600" b="0" i="1" smtClean="0">
                              <a:latin typeface="Cambria Math" panose="02040503050406030204" pitchFamily="18" charset="0"/>
                            </a:rPr>
                            <m:t>𝑉</m:t>
                          </m:r>
                        </m:e>
                        <m:sub>
                          <m:r>
                            <a:rPr lang="it-IT" sz="1600" b="0" i="1" smtClean="0">
                              <a:latin typeface="Cambria Math" panose="02040503050406030204" pitchFamily="18" charset="0"/>
                            </a:rPr>
                            <m:t>𝑏𝑖𝑎𝑠</m:t>
                          </m:r>
                        </m:sub>
                      </m:sSub>
                    </m:oMath>
                  </m:oMathPara>
                </a14:m>
                <a:endParaRPr lang="en-US" sz="1600" dirty="0"/>
              </a:p>
            </p:txBody>
          </p:sp>
        </mc:Choice>
        <mc:Fallback xmlns="">
          <p:sp>
            <p:nvSpPr>
              <p:cNvPr id="31" name="TextBox 30"/>
              <p:cNvSpPr txBox="1">
                <a:spLocks noRot="1" noChangeAspect="1" noMove="1" noResize="1" noEditPoints="1" noAdjustHandles="1" noChangeArrowheads="1" noChangeShapeType="1" noTextEdit="1"/>
              </p:cNvSpPr>
              <p:nvPr/>
            </p:nvSpPr>
            <p:spPr>
              <a:xfrm>
                <a:off x="11262108" y="5072416"/>
                <a:ext cx="604520" cy="338554"/>
              </a:xfrm>
              <a:prstGeom prst="rect">
                <a:avLst/>
              </a:prstGeom>
              <a:blipFill>
                <a:blip r:embed="rId1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1007724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ct">
  <a:themeElements>
    <a:clrScheme name="Custom 3">
      <a:dk1>
        <a:sysClr val="windowText" lastClr="000000"/>
      </a:dk1>
      <a:lt1>
        <a:sysClr val="window" lastClr="FFFFFF"/>
      </a:lt1>
      <a:dk2>
        <a:srgbClr val="373545"/>
      </a:dk2>
      <a:lt2>
        <a:srgbClr val="CEDBE6"/>
      </a:lt2>
      <a:accent1>
        <a:srgbClr val="005390"/>
      </a:accent1>
      <a:accent2>
        <a:srgbClr val="0070C0"/>
      </a:accent2>
      <a:accent3>
        <a:srgbClr val="75BDA7"/>
      </a:accent3>
      <a:accent4>
        <a:srgbClr val="7A8C8E"/>
      </a:accent4>
      <a:accent5>
        <a:srgbClr val="84ACB6"/>
      </a:accent5>
      <a:accent6>
        <a:srgbClr val="2683C6"/>
      </a:accent6>
      <a:hlink>
        <a:srgbClr val="6B9F25"/>
      </a:hlink>
      <a:folHlink>
        <a:srgbClr val="9F6715"/>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47994</TotalTime>
  <Words>1694</Words>
  <Application>Microsoft Office PowerPoint</Application>
  <PresentationFormat>Widescreen</PresentationFormat>
  <Paragraphs>291</Paragraphs>
  <Slides>19</Slides>
  <Notes>19</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19</vt:i4>
      </vt:variant>
    </vt:vector>
  </HeadingPairs>
  <TitlesOfParts>
    <vt:vector size="28" baseType="lpstr">
      <vt:lpstr>Arial</vt:lpstr>
      <vt:lpstr>Calibri</vt:lpstr>
      <vt:lpstr>Calibri Light</vt:lpstr>
      <vt:lpstr>Cambria Math</vt:lpstr>
      <vt:lpstr>LMSans10-Bold</vt:lpstr>
      <vt:lpstr>LMSans8-Regular</vt:lpstr>
      <vt:lpstr>Wingdings</vt:lpstr>
      <vt:lpstr>Office Theme</vt:lpstr>
      <vt:lpstr>Retrospect</vt:lpstr>
      <vt:lpstr>  ARCADIA MAPS process qualification  through the electrical characterization of passive pixel arrays</vt:lpstr>
      <vt:lpstr>Outline</vt:lpstr>
      <vt:lpstr>ARCADIA Project</vt:lpstr>
      <vt:lpstr>Sensor concept</vt:lpstr>
      <vt:lpstr>Substrate types</vt:lpstr>
      <vt:lpstr>ARCADIA Test Structures</vt:lpstr>
      <vt:lpstr>Electrical characterization – IV curves</vt:lpstr>
      <vt:lpstr>PT and Depl. – Bias from bottom </vt:lpstr>
      <vt:lpstr>Operating range – Bias from bottom </vt:lpstr>
      <vt:lpstr>PT and Depl. – Comparison of biasing schemes</vt:lpstr>
      <vt:lpstr>Pixel dark current</vt:lpstr>
      <vt:lpstr>Electrical characterization – CV curves</vt:lpstr>
      <vt:lpstr>Biasing scheme &amp; Laser setup </vt:lpstr>
      <vt:lpstr>IR laser - PM 50 &amp; PM 25</vt:lpstr>
      <vt:lpstr>Red laser scan - PM 50 </vt:lpstr>
      <vt:lpstr>Conclusions</vt:lpstr>
      <vt:lpstr>The ARCADIA collaboration</vt:lpstr>
      <vt:lpstr>Backup</vt:lpstr>
      <vt:lpstr>Electrical characterization – Breakdown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Corradino_Trento_Workshop_2022</dc:title>
  <dc:creator>Thomas13</dc:creator>
  <cp:lastModifiedBy>Thomas13</cp:lastModifiedBy>
  <cp:revision>819</cp:revision>
  <dcterms:created xsi:type="dcterms:W3CDTF">2020-04-10T09:21:52Z</dcterms:created>
  <dcterms:modified xsi:type="dcterms:W3CDTF">2022-06-28T17:38:46Z</dcterms:modified>
</cp:coreProperties>
</file>