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4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6" r:id="rId1"/>
  </p:sldMasterIdLst>
  <p:notesMasterIdLst>
    <p:notesMasterId r:id="rId16"/>
  </p:notesMasterIdLst>
  <p:handoutMasterIdLst>
    <p:handoutMasterId r:id="rId17"/>
  </p:handoutMasterIdLst>
  <p:sldIdLst>
    <p:sldId id="260" r:id="rId2"/>
    <p:sldId id="293" r:id="rId3"/>
    <p:sldId id="294" r:id="rId4"/>
    <p:sldId id="295" r:id="rId5"/>
    <p:sldId id="282" r:id="rId6"/>
    <p:sldId id="285" r:id="rId7"/>
    <p:sldId id="267" r:id="rId8"/>
    <p:sldId id="291" r:id="rId9"/>
    <p:sldId id="286" r:id="rId10"/>
    <p:sldId id="276" r:id="rId11"/>
    <p:sldId id="287" r:id="rId12"/>
    <p:sldId id="284" r:id="rId13"/>
    <p:sldId id="296" r:id="rId14"/>
    <p:sldId id="297" r:id="rId15"/>
  </p:sldIdLst>
  <p:sldSz cx="12192000" cy="6858000"/>
  <p:notesSz cx="7315200" cy="96012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E"/>
    <a:srgbClr val="FFFFFF"/>
    <a:srgbClr val="1A1C20"/>
    <a:srgbClr val="302C2E"/>
    <a:srgbClr val="151918"/>
    <a:srgbClr val="EAEAEA"/>
    <a:srgbClr val="1C292F"/>
    <a:srgbClr val="2C3135"/>
    <a:srgbClr val="333333"/>
    <a:srgbClr val="66666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66" autoAdjust="0"/>
    <p:restoredTop sz="94655" autoAdjust="0"/>
  </p:normalViewPr>
  <p:slideViewPr>
    <p:cSldViewPr snapToGrid="0" snapToObjects="1">
      <p:cViewPr varScale="1">
        <p:scale>
          <a:sx n="72" d="100"/>
          <a:sy n="72" d="100"/>
        </p:scale>
        <p:origin x="450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B851660-0934-124D-A4B3-496C7F320307}" type="datetimeFigureOut">
              <a:rPr lang="de-DE" smtClean="0"/>
              <a:t>27.06.2022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F3A3EDE-7EBB-0F4A-80C2-34DB9D2E2E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15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98C828EF-C252-394A-93BF-1C478CFA0896}" type="datetimeFigureOut">
              <a:rPr lang="de-DE" smtClean="0"/>
              <a:t>27.06.2022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20725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DAE02386-BEE7-5D4D-B4E7-4BB579C4788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90198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692C-F3E3-4D61-9F18-066689367BFA}" type="slidenum">
              <a:rPr lang="de-DE" smtClean="0">
                <a:solidFill>
                  <a:prstClr val="black"/>
                </a:solidFill>
              </a:rPr>
              <a:pPr/>
              <a:t>1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6242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692C-F3E3-4D61-9F18-066689367BFA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571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692C-F3E3-4D61-9F18-066689367BFA}" type="slidenum">
              <a:rPr lang="de-DE" smtClean="0">
                <a:solidFill>
                  <a:prstClr val="black"/>
                </a:solidFill>
              </a:rPr>
              <a:pPr/>
              <a:t>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036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6CA692C-F3E3-4D61-9F18-066689367BFA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292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906F29-7EC5-0445-3E36-4D4A015AAC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34484" y="1122363"/>
            <a:ext cx="9949680" cy="2119315"/>
          </a:xfrm>
        </p:spPr>
        <p:txBody>
          <a:bodyPr anchor="b"/>
          <a:lstStyle>
            <a:lvl1pPr algn="l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Single Event </a:t>
            </a:r>
            <a:r>
              <a:rPr lang="de-DE" dirty="0" err="1"/>
              <a:t>Effect</a:t>
            </a:r>
            <a:r>
              <a:rPr lang="de-DE" dirty="0"/>
              <a:t> Tests </a:t>
            </a:r>
            <a:r>
              <a:rPr lang="de-DE" dirty="0" err="1"/>
              <a:t>with</a:t>
            </a:r>
            <a:r>
              <a:rPr lang="de-DE" dirty="0"/>
              <a:t> MIMOSIS-1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EA735E8-FED4-282A-C9C1-65E24C4CB9B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34485" y="3604075"/>
            <a:ext cx="9949679" cy="1792922"/>
          </a:xfrm>
        </p:spPr>
        <p:txBody>
          <a:bodyPr/>
          <a:lstStyle>
            <a:lvl1pPr marL="0" indent="0" algn="l">
              <a:buNone/>
              <a:defRPr sz="240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Benedict Arnoldi-Meadows</a:t>
            </a:r>
          </a:p>
          <a:p>
            <a:r>
              <a:rPr lang="de-DE" i="1" dirty="0" err="1"/>
              <a:t>for</a:t>
            </a:r>
            <a:r>
              <a:rPr lang="de-DE" i="1" dirty="0"/>
              <a:t> </a:t>
            </a:r>
            <a:r>
              <a:rPr lang="de-DE" i="1" dirty="0" err="1"/>
              <a:t>the</a:t>
            </a:r>
            <a:r>
              <a:rPr lang="de-DE" i="1" dirty="0"/>
              <a:t> CBM-MVD </a:t>
            </a:r>
            <a:r>
              <a:rPr lang="de-DE" i="1" dirty="0" err="1"/>
              <a:t>Collaboration</a:t>
            </a:r>
            <a:endParaRPr lang="de-DE" i="1" dirty="0"/>
          </a:p>
          <a:p>
            <a:endParaRPr lang="de-DE" i="1" dirty="0"/>
          </a:p>
          <a:p>
            <a:r>
              <a:rPr lang="de-DE" i="0" dirty="0"/>
              <a:t>Riva del Garda, June 28th, 2022</a:t>
            </a:r>
            <a:endParaRPr lang="de-DE" dirty="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FCEF617F-A110-FAD9-49CB-B7B706A8F1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0600" y="70708"/>
            <a:ext cx="2497680" cy="600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1816151E-E6C4-A45A-BCA2-BE105E29D45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600" y="191668"/>
            <a:ext cx="1266120" cy="78408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3">
            <a:extLst>
              <a:ext uri="{FF2B5EF4-FFF2-40B4-BE49-F238E27FC236}">
                <a16:creationId xmlns:a16="http://schemas.microsoft.com/office/drawing/2014/main" id="{2AECE631-2F4E-C769-425B-5D450D17075B}"/>
              </a:ext>
            </a:extLst>
          </p:cNvPr>
          <p:cNvSpPr/>
          <p:nvPr userDrawn="1"/>
        </p:nvSpPr>
        <p:spPr>
          <a:xfrm>
            <a:off x="5629079" y="789063"/>
            <a:ext cx="1054006" cy="239809"/>
          </a:xfrm>
          <a:prstGeom prst="rect">
            <a:avLst/>
          </a:prstGeom>
          <a:noFill/>
          <a:ln>
            <a:noFill/>
            <a:prstDash val="solid"/>
          </a:ln>
        </p:spPr>
        <p:txBody>
          <a:bodyPr vert="horz" wrap="none" lIns="91440" tIns="45720" rIns="91440" bIns="45720" anchor="ctr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en-US" sz="10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(05P19RFFC1)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1DDD878B-9D17-C107-1784-8E3AAB7E5F09}"/>
              </a:ext>
            </a:extLst>
          </p:cNvPr>
          <p:cNvSpPr txBox="1"/>
          <p:nvPr userDrawn="1"/>
        </p:nvSpPr>
        <p:spPr>
          <a:xfrm>
            <a:off x="5691360" y="131908"/>
            <a:ext cx="871201" cy="224998"/>
          </a:xfrm>
          <a:prstGeom prst="rect">
            <a:avLst/>
          </a:prstGeom>
          <a:noFill/>
          <a:ln>
            <a:noFill/>
          </a:ln>
        </p:spPr>
        <p:txBody>
          <a:bodyPr vert="horz" wrap="none" lIns="91440" tIns="45720" rIns="91440" bIns="45720" anchor="t" anchorCtr="0" compatLnSpc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Supported</a:t>
            </a:r>
            <a:r>
              <a:rPr lang="de-DE" sz="900" dirty="0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 </a:t>
            </a:r>
            <a:r>
              <a:rPr lang="de-DE" sz="900" dirty="0" err="1">
                <a:solidFill>
                  <a:srgbClr val="000000"/>
                </a:solidFill>
                <a:latin typeface="Arial" panose="020B0604020202020204" pitchFamily="34" charset="0"/>
                <a:ea typeface="Noto Sans CJK SC Regular" pitchFamily="2"/>
                <a:cs typeface="Arial" panose="020B0604020202020204" pitchFamily="34" charset="0"/>
              </a:rPr>
              <a:t>by</a:t>
            </a:r>
            <a:endParaRPr lang="de-DE" sz="900" dirty="0">
              <a:solidFill>
                <a:srgbClr val="000000"/>
              </a:solidFill>
              <a:latin typeface="Arial" panose="020B0604020202020204" pitchFamily="34" charset="0"/>
              <a:ea typeface="Noto Sans CJK SC Regular" pitchFamily="2"/>
              <a:cs typeface="Arial" panose="020B0604020202020204" pitchFamily="34" charset="0"/>
            </a:endParaRP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B8E87FB2-BB5D-7646-B8F1-EF6DAEDABA9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42600" y="126508"/>
            <a:ext cx="1080000" cy="724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539F646-4EED-9119-F9A3-991354FDEB7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34600" y="26428"/>
            <a:ext cx="1007999" cy="1004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C1ED7C6-2730-338E-7CC4-8DC7C14D8AF2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58600" y="132628"/>
            <a:ext cx="1368000" cy="744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1810CA84-DB9B-1E8B-72C9-190662CD3B57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7">
            <a:lum/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3094" y="3241678"/>
            <a:ext cx="4068000" cy="32198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F10D810F-EBA4-2824-381F-68BAAF31F9D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139" y="31762"/>
            <a:ext cx="1741041" cy="678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79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>
            <a:extLst>
              <a:ext uri="{FF2B5EF4-FFF2-40B4-BE49-F238E27FC236}">
                <a16:creationId xmlns:a16="http://schemas.microsoft.com/office/drawing/2014/main" id="{7CF89B61-58F3-87B2-960D-10C9C36E4C42}"/>
              </a:ext>
            </a:extLst>
          </p:cNvPr>
          <p:cNvSpPr>
            <a:spLocks/>
          </p:cNvSpPr>
          <p:nvPr userDrawn="1"/>
        </p:nvSpPr>
        <p:spPr>
          <a:xfrm>
            <a:off x="-4356" y="-96"/>
            <a:ext cx="12192000" cy="39399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52C1E43-D1BB-1C10-56A7-6301A68C24F1}"/>
              </a:ext>
            </a:extLst>
          </p:cNvPr>
          <p:cNvSpPr>
            <a:spLocks/>
          </p:cNvSpPr>
          <p:nvPr userDrawn="1"/>
        </p:nvSpPr>
        <p:spPr>
          <a:xfrm flipV="1">
            <a:off x="4357" y="-102"/>
            <a:ext cx="375472" cy="393991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F8DC160-F3B2-FAAE-7FA6-7A1B2DB3189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3609" y="10523"/>
            <a:ext cx="10515600" cy="393991"/>
          </a:xfrm>
        </p:spPr>
        <p:txBody>
          <a:bodyPr>
            <a:noAutofit/>
          </a:bodyPr>
          <a:lstStyle>
            <a:lvl1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Folienüberschrift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47008B7-ADF4-6FE4-45D8-AE9351A7AB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1" name="Fußzeilenplatzhalter 4">
            <a:extLst>
              <a:ext uri="{FF2B5EF4-FFF2-40B4-BE49-F238E27FC236}">
                <a16:creationId xmlns:a16="http://schemas.microsoft.com/office/drawing/2014/main" id="{19AC8079-8AA2-E099-A27C-82AB353E93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2093" y="666633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>
                <a:solidFill>
                  <a:prstClr val="black"/>
                </a:solidFill>
              </a:rPr>
              <a:t>B. Arnoldi-Meadows, </a:t>
            </a:r>
            <a:r>
              <a:rPr lang="de-DE" i="1" dirty="0" err="1">
                <a:solidFill>
                  <a:prstClr val="black"/>
                </a:solidFill>
              </a:rPr>
              <a:t>Results</a:t>
            </a:r>
            <a:r>
              <a:rPr lang="de-DE" i="1" dirty="0">
                <a:solidFill>
                  <a:prstClr val="black"/>
                </a:solidFill>
              </a:rPr>
              <a:t> </a:t>
            </a:r>
            <a:r>
              <a:rPr lang="de-DE" i="1" dirty="0" err="1">
                <a:solidFill>
                  <a:prstClr val="black"/>
                </a:solidFill>
              </a:rPr>
              <a:t>from</a:t>
            </a:r>
            <a:r>
              <a:rPr lang="de-DE" i="1" dirty="0">
                <a:solidFill>
                  <a:prstClr val="black"/>
                </a:solidFill>
              </a:rPr>
              <a:t> SEE Tests </a:t>
            </a:r>
            <a:r>
              <a:rPr lang="de-DE" i="1" dirty="0" err="1">
                <a:solidFill>
                  <a:prstClr val="black"/>
                </a:solidFill>
              </a:rPr>
              <a:t>with</a:t>
            </a:r>
            <a:r>
              <a:rPr lang="de-DE" i="1" dirty="0">
                <a:solidFill>
                  <a:prstClr val="black"/>
                </a:solidFill>
              </a:rPr>
              <a:t> MIMOSIS-1</a:t>
            </a:r>
            <a:r>
              <a:rPr lang="de-DE" dirty="0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41F5E888-EE24-6996-CF84-55C70F6A7B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‹Nr.›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336517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8D507A-9F5E-15BC-7E8F-AABA2F7F91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AB48AB2-2222-204C-E52B-466A61B3C4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D8EB6F1-C1BE-F41C-A639-54953972E42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>
            <a:off x="0" y="6666332"/>
            <a:ext cx="12192000" cy="19166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62CDBC5-CA3E-6CA0-571C-B07389BA9B35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 userDrawn="1"/>
        </p:nvSpPr>
        <p:spPr>
          <a:xfrm flipV="1">
            <a:off x="12065000" y="6666332"/>
            <a:ext cx="127000" cy="191668"/>
          </a:xfrm>
          <a:prstGeom prst="rect">
            <a:avLst/>
          </a:prstGeom>
          <a:solidFill>
            <a:srgbClr val="FFA2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40F2776-3854-153A-92C5-F72527A71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663" y="6668872"/>
            <a:ext cx="81534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r>
              <a:rPr lang="de-DE" dirty="0">
                <a:solidFill>
                  <a:prstClr val="black"/>
                </a:solidFill>
              </a:rPr>
              <a:t>B. Arnoldi-Meadows, </a:t>
            </a:r>
            <a:r>
              <a:rPr lang="de-DE" i="1" dirty="0" err="1">
                <a:solidFill>
                  <a:prstClr val="black"/>
                </a:solidFill>
              </a:rPr>
              <a:t>Results</a:t>
            </a:r>
            <a:r>
              <a:rPr lang="de-DE" i="1" dirty="0">
                <a:solidFill>
                  <a:prstClr val="black"/>
                </a:solidFill>
              </a:rPr>
              <a:t> </a:t>
            </a:r>
            <a:r>
              <a:rPr lang="de-DE" i="1" dirty="0" err="1">
                <a:solidFill>
                  <a:prstClr val="black"/>
                </a:solidFill>
              </a:rPr>
              <a:t>from</a:t>
            </a:r>
            <a:r>
              <a:rPr lang="de-DE" i="1" dirty="0">
                <a:solidFill>
                  <a:prstClr val="black"/>
                </a:solidFill>
              </a:rPr>
              <a:t> SEE Tests </a:t>
            </a:r>
            <a:r>
              <a:rPr lang="de-DE" i="1" dirty="0" err="1">
                <a:solidFill>
                  <a:prstClr val="black"/>
                </a:solidFill>
              </a:rPr>
              <a:t>with</a:t>
            </a:r>
            <a:r>
              <a:rPr lang="de-DE" i="1" dirty="0">
                <a:solidFill>
                  <a:prstClr val="black"/>
                </a:solidFill>
              </a:rPr>
              <a:t> MIMOSIS-1</a:t>
            </a:r>
            <a:r>
              <a:rPr lang="de-DE" dirty="0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1721191C-7E0A-4087-FFC7-0C0A185084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334863" y="6666332"/>
            <a:ext cx="2743200" cy="1916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/>
            <a:fld id="{29023446-43A6-4CDC-9F35-3AECD81F11A0}" type="slidenum">
              <a:rPr lang="de-DE" smtClean="0">
                <a:solidFill>
                  <a:prstClr val="black"/>
                </a:solidFill>
              </a:rPr>
              <a:pPr defTabSz="914400"/>
              <a:t>‹Nr.›</a:t>
            </a:fld>
            <a:r>
              <a:rPr lang="de-DE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2275199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3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.jpg"/><Relationship Id="rId7" Type="http://schemas.openxmlformats.org/officeDocument/2006/relationships/image" Target="../media/image43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42.png"/><Relationship Id="rId4" Type="http://schemas.openxmlformats.org/officeDocument/2006/relationships/image" Target="../media/image5.png"/><Relationship Id="rId9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10.jp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8.png"/><Relationship Id="rId7" Type="http://schemas.openxmlformats.org/officeDocument/2006/relationships/hyperlink" Target="https://tinyurl.com/23dn8pdy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21.jpeg"/><Relationship Id="rId5" Type="http://schemas.openxmlformats.org/officeDocument/2006/relationships/image" Target="../media/image21.png"/><Relationship Id="rId10" Type="http://schemas.openxmlformats.org/officeDocument/2006/relationships/image" Target="../media/image22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Relationship Id="rId1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image" Target="../media/image26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5" Type="http://schemas.openxmlformats.org/officeDocument/2006/relationships/image" Target="../media/image31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D22F76-F05E-AF79-CC5E-B58215E470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4484" y="1491077"/>
            <a:ext cx="9949680" cy="2119315"/>
          </a:xfrm>
        </p:spPr>
        <p:txBody>
          <a:bodyPr>
            <a:normAutofit/>
          </a:bodyPr>
          <a:lstStyle/>
          <a:p>
            <a:r>
              <a:rPr lang="en-US" sz="4800"/>
              <a:t>Results from Single Event Effect Tests with MIMOSIS-1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F159ABC-A1CA-8FB9-7DB1-869D4880B1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4485" y="4503727"/>
            <a:ext cx="5561515" cy="1792922"/>
          </a:xfrm>
        </p:spPr>
        <p:txBody>
          <a:bodyPr/>
          <a:lstStyle/>
          <a:p>
            <a:r>
              <a:rPr lang="en-US"/>
              <a:t>Benedict Arnoldi-Meadows</a:t>
            </a:r>
          </a:p>
          <a:p>
            <a:r>
              <a:rPr lang="en-US" i="1"/>
              <a:t>for the CBM-MVD Collaboration</a:t>
            </a:r>
          </a:p>
          <a:p>
            <a:endParaRPr lang="en-US"/>
          </a:p>
          <a:p>
            <a:r>
              <a:rPr lang="en-US"/>
              <a:t>IWORID2022, June 28th, 2022.</a:t>
            </a:r>
          </a:p>
        </p:txBody>
      </p:sp>
    </p:spTree>
    <p:extLst>
      <p:ext uri="{BB962C8B-B14F-4D97-AF65-F5344CB8AC3E}">
        <p14:creationId xmlns:p14="http://schemas.microsoft.com/office/powerpoint/2010/main" val="8957063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FD8A99E-2E93-317F-C075-237FB7D17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at GSI - M3 beam line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E29284B-1E71-3D90-FE0D-B2D8AE614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B. Arnoldi-Meadows, </a:t>
            </a:r>
            <a:r>
              <a:rPr lang="en-US" i="1" dirty="0">
                <a:solidFill>
                  <a:prstClr val="black"/>
                </a:solidFill>
              </a:rPr>
              <a:t>Results from SEE Tests with MIMOSIS-1</a:t>
            </a:r>
            <a:r>
              <a:rPr lang="en-US" dirty="0">
                <a:solidFill>
                  <a:prstClr val="black"/>
                </a:solidFill>
              </a:rPr>
              <a:t>, IWORID2022, June 28th, 2022.</a:t>
            </a:r>
          </a:p>
        </p:txBody>
      </p:sp>
      <p:pic>
        <p:nvPicPr>
          <p:cNvPr id="20" name="Picture 4">
            <a:extLst>
              <a:ext uri="{FF2B5EF4-FFF2-40B4-BE49-F238E27FC236}">
                <a16:creationId xmlns:a16="http://schemas.microsoft.com/office/drawing/2014/main" id="{9706CC23-7017-BA72-F55D-FFC02D0112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04511" y="2316409"/>
            <a:ext cx="3936373" cy="3272546"/>
          </a:xfrm>
          <a:prstGeom prst="rect">
            <a:avLst/>
          </a:prstGeom>
        </p:spPr>
      </p:pic>
      <p:pic>
        <p:nvPicPr>
          <p:cNvPr id="21" name="Grafik 20" descr="Ein Bild, das Wand, drinnen enthält.&#10;&#10;Automatisch generierte Beschreibung">
            <a:extLst>
              <a:ext uri="{FF2B5EF4-FFF2-40B4-BE49-F238E27FC236}">
                <a16:creationId xmlns:a16="http://schemas.microsoft.com/office/drawing/2014/main" id="{E185F5EF-EE57-B3BE-5ABC-D53F5F8397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0427" y="3622082"/>
            <a:ext cx="4178555" cy="2128172"/>
          </a:xfrm>
          <a:prstGeom prst="rect">
            <a:avLst/>
          </a:prstGeom>
          <a:ln>
            <a:solidFill>
              <a:schemeClr val="tx1"/>
            </a:solidFill>
          </a:ln>
        </p:spPr>
      </p:pic>
      <p:grpSp>
        <p:nvGrpSpPr>
          <p:cNvPr id="18" name="Group 17"/>
          <p:cNvGrpSpPr/>
          <p:nvPr/>
        </p:nvGrpSpPr>
        <p:grpSpPr>
          <a:xfrm>
            <a:off x="7358791" y="4097174"/>
            <a:ext cx="4580354" cy="1495075"/>
            <a:chOff x="6881370" y="5122430"/>
            <a:chExt cx="4580354" cy="1495075"/>
          </a:xfrm>
        </p:grpSpPr>
        <p:pic>
          <p:nvPicPr>
            <p:cNvPr id="34" name="Picture 4">
              <a:extLst>
                <a:ext uri="{FF2B5EF4-FFF2-40B4-BE49-F238E27FC236}">
                  <a16:creationId xmlns:a16="http://schemas.microsoft.com/office/drawing/2014/main" id="{9706CC23-7017-BA72-F55D-FFC02D0112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643638" y="5240072"/>
              <a:ext cx="3818086" cy="1227908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 rot="16200000">
              <a:off x="6479529" y="5662380"/>
              <a:ext cx="11730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LET [eV/</a:t>
              </a:r>
              <a:r>
                <a:rPr lang="en-US">
                  <a:latin typeface="Arial Unicode MS" panose="020B0604020202020204" pitchFamily="34" charset="-128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Å]</a:t>
              </a:r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176805" y="5122430"/>
              <a:ext cx="5357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500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358791" y="6248173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0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426722" y="4428598"/>
            <a:ext cx="1446230" cy="646331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bg1"/>
                </a:solidFill>
              </a:rPr>
              <a:t>3.3 </a:t>
            </a:r>
            <a:r>
              <a:rPr lang="en-US" i="1">
                <a:solidFill>
                  <a:schemeClr val="bg1"/>
                </a:solidFill>
              </a:rPr>
              <a:t>A</a:t>
            </a:r>
            <a:r>
              <a:rPr lang="en-US">
                <a:solidFill>
                  <a:schemeClr val="bg1"/>
                </a:solidFill>
              </a:rPr>
              <a:t>MeV Ca </a:t>
            </a:r>
          </a:p>
          <a:p>
            <a:r>
              <a:rPr lang="en-US">
                <a:solidFill>
                  <a:schemeClr val="bg1"/>
                </a:solidFill>
              </a:rPr>
              <a:t>on Si (SRIM)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8054721" y="597066"/>
            <a:ext cx="3995473" cy="4991889"/>
            <a:chOff x="8054721" y="597066"/>
            <a:chExt cx="3995473" cy="4991889"/>
          </a:xfrm>
        </p:grpSpPr>
        <p:grpSp>
          <p:nvGrpSpPr>
            <p:cNvPr id="26" name="Group 25"/>
            <p:cNvGrpSpPr/>
            <p:nvPr/>
          </p:nvGrpSpPr>
          <p:grpSpPr>
            <a:xfrm>
              <a:off x="8054721" y="597066"/>
              <a:ext cx="3995473" cy="4991889"/>
              <a:chOff x="8054721" y="597066"/>
              <a:chExt cx="3995473" cy="4991889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8054721" y="597066"/>
                <a:ext cx="3995473" cy="4991889"/>
                <a:chOff x="8054721" y="597066"/>
                <a:chExt cx="3995473" cy="4991889"/>
              </a:xfrm>
            </p:grpSpPr>
            <p:pic>
              <p:nvPicPr>
                <p:cNvPr id="22" name="Grafik 21">
                  <a:extLst>
                    <a:ext uri="{FF2B5EF4-FFF2-40B4-BE49-F238E27FC236}">
                      <a16:creationId xmlns:a16="http://schemas.microsoft.com/office/drawing/2014/main" id="{B3D3B71F-BC98-CDF3-E886-0BBC17DD23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 rot="16200000">
                  <a:off x="7806700" y="859836"/>
                  <a:ext cx="2996308" cy="2500266"/>
                </a:xfrm>
                <a:prstGeom prst="rect">
                  <a:avLst/>
                </a:prstGeom>
              </p:spPr>
            </p:pic>
            <p:pic>
              <p:nvPicPr>
                <p:cNvPr id="24" name="Grafik 21">
                  <a:extLst>
                    <a:ext uri="{FF2B5EF4-FFF2-40B4-BE49-F238E27FC236}">
                      <a16:creationId xmlns:a16="http://schemas.microsoft.com/office/drawing/2014/main" id="{B3D3B71F-BC98-CDF3-E886-0BBC17DD235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 rot="16200000">
                  <a:off x="9495694" y="1053622"/>
                  <a:ext cx="3011055" cy="2097944"/>
                </a:xfrm>
                <a:prstGeom prst="rect">
                  <a:avLst/>
                </a:prstGeom>
              </p:spPr>
            </p:pic>
            <p:sp>
              <p:nvSpPr>
                <p:cNvPr id="12" name="TextBox 11"/>
                <p:cNvSpPr txBox="1"/>
                <p:nvPr/>
              </p:nvSpPr>
              <p:spPr>
                <a:xfrm rot="1722553">
                  <a:off x="10137447" y="2250287"/>
                  <a:ext cx="1754648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r>
                    <a:rPr lang="en-US"/>
                    <a:t>Not fully to scale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8897634" y="597066"/>
                  <a:ext cx="609600" cy="4991889"/>
                </a:xfrm>
                <a:prstGeom prst="rect">
                  <a:avLst/>
                </a:prstGeom>
                <a:noFill/>
                <a:ln w="38100">
                  <a:solidFill>
                    <a:srgbClr val="FFC000"/>
                  </a:solidFill>
                  <a:prstDash val="sysDot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 rot="16200000">
                <a:off x="11041930" y="1431671"/>
                <a:ext cx="876650" cy="523220"/>
              </a:xfrm>
              <a:prstGeom prst="rect">
                <a:avLst/>
              </a:prstGeom>
              <a:solidFill>
                <a:srgbClr val="0000FE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400">
                    <a:solidFill>
                      <a:schemeClr val="bg1"/>
                    </a:solidFill>
                  </a:rPr>
                  <a:t>Substrate</a:t>
                </a:r>
              </a:p>
              <a:p>
                <a:endParaRPr lang="en-US" sz="14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8962075" y="4705597"/>
              <a:ext cx="5174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C000"/>
                  </a:solidFill>
                </a:rPr>
                <a:t>ROI</a:t>
              </a:r>
            </a:p>
          </p:txBody>
        </p:sp>
      </p:grpSp>
      <p:graphicFrame>
        <p:nvGraphicFramePr>
          <p:cNvPr id="38" name="Table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289265"/>
              </p:ext>
            </p:extLst>
          </p:nvPr>
        </p:nvGraphicFramePr>
        <p:xfrm>
          <a:off x="460427" y="588643"/>
          <a:ext cx="6674806" cy="23774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612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135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28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M3</a:t>
                      </a:r>
                      <a:r>
                        <a:rPr lang="en-US" baseline="0"/>
                        <a:t> @ GSI UNILAC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Energy</a:t>
                      </a:r>
                      <a:r>
                        <a:rPr lang="en-US" sz="1600" baseline="0"/>
                        <a:t> / ion type</a:t>
                      </a:r>
                      <a:endParaRPr lang="en-US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3.2</a:t>
                      </a:r>
                      <a:r>
                        <a:rPr lang="en-US" sz="1600" dirty="0"/>
                        <a:t> </a:t>
                      </a:r>
                      <a:r>
                        <a:rPr lang="en-US" sz="1600" i="1" dirty="0"/>
                        <a:t>A</a:t>
                      </a:r>
                      <a:r>
                        <a:rPr lang="en-US" sz="1600" dirty="0"/>
                        <a:t> </a:t>
                      </a:r>
                      <a:r>
                        <a:rPr lang="en-US" sz="1600" dirty="0">
                          <a:solidFill>
                            <a:srgbClr val="0070C0"/>
                          </a:solidFill>
                        </a:rPr>
                        <a:t>M</a:t>
                      </a:r>
                      <a:r>
                        <a:rPr lang="en-US" sz="1600" dirty="0"/>
                        <a:t>eV Ca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Beam spot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1.5 x 1.5 cm² mostly</a:t>
                      </a:r>
                      <a:r>
                        <a:rPr lang="en-US" sz="1600" baseline="0" dirty="0"/>
                        <a:t> uniform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Beam time structure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aseline="0" dirty="0"/>
                        <a:t>5 Hz pulses of 6 </a:t>
                      </a:r>
                      <a:r>
                        <a:rPr lang="en-US" sz="1600" baseline="0" dirty="0" err="1"/>
                        <a:t>ms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Beam intensity (mean)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 10</a:t>
                      </a:r>
                      <a:r>
                        <a:rPr lang="en-US" sz="1600" baseline="30000" dirty="0"/>
                        <a:t>7 </a:t>
                      </a:r>
                      <a:r>
                        <a:rPr lang="en-US" sz="1600" baseline="0" dirty="0"/>
                        <a:t>Hz/cm²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Beam intensity (pulse)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400 MHz/cm²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4282">
                <a:tc>
                  <a:txBody>
                    <a:bodyPr/>
                    <a:lstStyle/>
                    <a:p>
                      <a:r>
                        <a:rPr lang="en-US" sz="1600"/>
                        <a:t>Dosimetry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Dedicated</a:t>
                      </a:r>
                      <a:r>
                        <a:rPr lang="en-US" sz="1600" baseline="0" dirty="0"/>
                        <a:t> installation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1" name="TextBox 40"/>
          <p:cNvSpPr txBox="1"/>
          <p:nvPr/>
        </p:nvSpPr>
        <p:spPr>
          <a:xfrm>
            <a:off x="378684" y="3100370"/>
            <a:ext cx="5822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L</a:t>
            </a:r>
            <a:r>
              <a:rPr lang="en-US"/>
              <a:t>ow beam energy: Sufficient to reach vulnerable structures?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6292208" y="3047677"/>
            <a:ext cx="1737618" cy="461665"/>
            <a:chOff x="6292208" y="3047677"/>
            <a:chExt cx="1737618" cy="461665"/>
          </a:xfrm>
        </p:grpSpPr>
        <p:cxnSp>
          <p:nvCxnSpPr>
            <p:cNvPr id="43" name="Straight Arrow Connector 42"/>
            <p:cNvCxnSpPr/>
            <p:nvPr/>
          </p:nvCxnSpPr>
          <p:spPr>
            <a:xfrm>
              <a:off x="6900771" y="3242179"/>
              <a:ext cx="1129055" cy="1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 rot="1999957">
              <a:off x="6292208" y="3047677"/>
              <a:ext cx="548548" cy="461665"/>
            </a:xfrm>
            <a:prstGeom prst="rect">
              <a:avLst/>
            </a:prstGeom>
            <a:solidFill>
              <a:schemeClr val="accent6"/>
            </a:solidFill>
            <a:ln w="19050">
              <a:solidFill>
                <a:schemeClr val="accent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>
                  <a:solidFill>
                    <a:schemeClr val="bg1"/>
                  </a:solidFill>
                </a:rPr>
                <a:t>OK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363012" y="5894807"/>
            <a:ext cx="97935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</a:t>
            </a:r>
            <a:r>
              <a:rPr lang="en-US"/>
              <a:t>ew strategy: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Use masks to isolate building blocks </a:t>
            </a:r>
            <a:r>
              <a:rPr lang="en-US">
                <a:solidFill>
                  <a:schemeClr val="accent1"/>
                </a:solidFill>
              </a:rPr>
              <a:t>(most sensitive and representative as chosen by the designers)</a:t>
            </a:r>
            <a:r>
              <a:rPr lang="en-US"/>
              <a:t> </a:t>
            </a:r>
          </a:p>
        </p:txBody>
      </p:sp>
      <p:sp>
        <p:nvSpPr>
          <p:cNvPr id="29" name="Foliennummernplatzhalter 4">
            <a:extLst>
              <a:ext uri="{FF2B5EF4-FFF2-40B4-BE49-F238E27FC236}">
                <a16:creationId xmlns:a16="http://schemas.microsoft.com/office/drawing/2014/main" id="{BCE20F69-0495-6AA5-014D-6832F3883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1995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Results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8996915"/>
                  </p:ext>
                </p:extLst>
              </p:nvPr>
            </p:nvGraphicFramePr>
            <p:xfrm>
              <a:off x="331064" y="1129024"/>
              <a:ext cx="4547518" cy="1920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737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37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67353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3.2 </a:t>
                          </a:r>
                          <a:r>
                            <a:rPr lang="en-US" sz="1600" b="0" i="1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A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MeV Ca</a:t>
                          </a: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</a:t>
                          </a:r>
                        </a:p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20 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MeV cm² / mg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 b="1"/>
                            <a:t>Latch</a:t>
                          </a:r>
                          <a:r>
                            <a:rPr lang="en-US" sz="1600" b="1" baseline="0"/>
                            <a:t> - ups</a:t>
                          </a:r>
                          <a:endParaRPr 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ROI (all except DAC)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3.2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ROI [1/cm²]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3 x 10</a:t>
                          </a:r>
                          <a:r>
                            <a:rPr lang="en-US" sz="1600" baseline="30000" dirty="0"/>
                            <a:t>10</a:t>
                          </a:r>
                          <a:r>
                            <a:rPr lang="en-US" sz="1600" dirty="0"/>
                            <a:t> /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b="1" i="1" smtClean="0">
                                  <a:latin typeface="Cambria Math" panose="02040503050406030204" pitchFamily="18" charset="0"/>
                                </a:rPr>
                                <m:t>𝝈</m:t>
                              </m:r>
                            </m:oMath>
                          </a14:m>
                          <a:r>
                            <a:rPr lang="en-US" sz="1600" b="1"/>
                            <a:t> per 5.3cm² sensor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1.5 x 10</a:t>
                          </a:r>
                          <a:r>
                            <a:rPr lang="en-US" sz="1600" b="1" baseline="30000" dirty="0"/>
                            <a:t>-10</a:t>
                          </a:r>
                          <a:r>
                            <a:rPr lang="en-US" sz="1600" b="1" dirty="0"/>
                            <a:t> cm²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4" name="Table 2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698996915"/>
                  </p:ext>
                </p:extLst>
              </p:nvPr>
            </p:nvGraphicFramePr>
            <p:xfrm>
              <a:off x="331064" y="1129024"/>
              <a:ext cx="4547518" cy="19202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273759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273759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3.2 </a:t>
                          </a:r>
                          <a:r>
                            <a:rPr lang="en-US" sz="1600" b="0" i="1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A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MeV Ca</a:t>
                          </a: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 </a:t>
                          </a:r>
                        </a:p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b="0" i="0" u="none" strike="noStrike" kern="1200" cap="none" baseline="0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20 </a:t>
                          </a:r>
                          <a:r>
                            <a:rPr lang="en-US" sz="1600" b="0" i="0" u="none" strike="noStrike" kern="1200" cap="none" dirty="0">
                              <a:ln>
                                <a:noFill/>
                              </a:ln>
                              <a:solidFill>
                                <a:schemeClr val="bg1"/>
                              </a:solidFill>
                              <a:latin typeface="+mn-lt"/>
                              <a:ea typeface="Noto Sans CJK SC Regular" pitchFamily="2"/>
                              <a:cs typeface="FreeSans" pitchFamily="2"/>
                            </a:rPr>
                            <a:t>MeV cm² / mg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="1"/>
                            <a:t>Latch</a:t>
                          </a:r>
                          <a:r>
                            <a:rPr lang="en-US" sz="1600" b="1" baseline="0"/>
                            <a:t> - ups</a:t>
                          </a:r>
                          <a:endParaRPr lang="en-US" sz="1600" b="1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ROI (all except DAC)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3.2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ROI [1/cm²]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3 x 10</a:t>
                          </a:r>
                          <a:r>
                            <a:rPr lang="en-US" sz="1600" baseline="30000" dirty="0"/>
                            <a:t>10</a:t>
                          </a:r>
                          <a:r>
                            <a:rPr lang="en-US" sz="1600" dirty="0"/>
                            <a:t> /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67" t="-480000" r="-100802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b="1" dirty="0"/>
                            <a:t>1.5 x 10</a:t>
                          </a:r>
                          <a:r>
                            <a:rPr lang="en-US" sz="1600" b="1" baseline="30000" dirty="0"/>
                            <a:t>-10</a:t>
                          </a:r>
                          <a:r>
                            <a:rPr lang="en-US" sz="1600" b="1" dirty="0"/>
                            <a:t> cm²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6" name="TextBox 25"/>
          <p:cNvSpPr txBox="1"/>
          <p:nvPr/>
        </p:nvSpPr>
        <p:spPr>
          <a:xfrm>
            <a:off x="366266" y="3980041"/>
            <a:ext cx="5404696" cy="17543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O</a:t>
            </a:r>
            <a:r>
              <a:rPr lang="en-US" dirty="0"/>
              <a:t>bservation on DAC: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Bit flips in DAC generate current fluctuation.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en-US" dirty="0"/>
              <a:t>will shrink after Hamming code bug fix.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Cross-section not acceptable 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en-US" dirty="0"/>
              <a:t>will shrink after Hamming code bug fix.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System instable, no detailed study possible.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12569" y="546867"/>
            <a:ext cx="1179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L</a:t>
            </a:r>
            <a:r>
              <a:rPr lang="en-US" sz="2000"/>
              <a:t>atch-up: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562114" y="5926182"/>
            <a:ext cx="8910955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P</a:t>
            </a:r>
            <a:r>
              <a:rPr lang="en-US"/>
              <a:t>revious observed latch-ups likely falsely interpreted bit flips in DAC.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US"/>
              <a:t>Latch-up cross-section orders of magnitude better than required </a:t>
            </a:r>
            <a:r>
              <a:rPr lang="en-US" sz="1200"/>
              <a:t>(all structurs except DAC) </a:t>
            </a:r>
            <a:r>
              <a:rPr lang="en-US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1064" y="3216367"/>
            <a:ext cx="46464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N</a:t>
            </a:r>
            <a:r>
              <a:rPr lang="en-US"/>
              <a:t>o latch-ups observed (but sensor senses ions).</a:t>
            </a:r>
          </a:p>
          <a:p>
            <a:r>
              <a:rPr lang="en-US">
                <a:solidFill>
                  <a:srgbClr val="0000FE"/>
                </a:solidFill>
              </a:rPr>
              <a:t>=&gt; Why discrepancy with previous results?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6664538" y="1362048"/>
            <a:ext cx="5115818" cy="4181956"/>
            <a:chOff x="6664538" y="1362048"/>
            <a:chExt cx="5115818" cy="4181956"/>
          </a:xfrm>
        </p:grpSpPr>
        <p:grpSp>
          <p:nvGrpSpPr>
            <p:cNvPr id="35" name="Group 34"/>
            <p:cNvGrpSpPr/>
            <p:nvPr/>
          </p:nvGrpSpPr>
          <p:grpSpPr>
            <a:xfrm>
              <a:off x="6664538" y="1362048"/>
              <a:ext cx="5115818" cy="4181956"/>
              <a:chOff x="6863850" y="647272"/>
              <a:chExt cx="5115818" cy="418195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-4585"/>
              <a:stretch/>
            </p:blipFill>
            <p:spPr>
              <a:xfrm>
                <a:off x="6863850" y="647272"/>
                <a:ext cx="5115818" cy="4181956"/>
              </a:xfrm>
              <a:prstGeom prst="rect">
                <a:avLst/>
              </a:prstGeom>
              <a:solidFill>
                <a:srgbClr val="1C292F"/>
              </a:solidFill>
            </p:spPr>
          </p:pic>
          <p:cxnSp>
            <p:nvCxnSpPr>
              <p:cNvPr id="10" name="Straight Connector 9"/>
              <p:cNvCxnSpPr/>
              <p:nvPr/>
            </p:nvCxnSpPr>
            <p:spPr>
              <a:xfrm>
                <a:off x="9811820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0294707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10757043" y="647272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1209106" y="678093"/>
                <a:ext cx="0" cy="3976099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TextBox 13"/>
              <p:cNvSpPr txBox="1"/>
              <p:nvPr/>
            </p:nvSpPr>
            <p:spPr>
              <a:xfrm>
                <a:off x="9807386" y="4253662"/>
                <a:ext cx="2172282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</a:rPr>
                  <a:t>Pulses: Few 10</a:t>
                </a:r>
                <a:r>
                  <a:rPr lang="en-US" baseline="30000">
                    <a:solidFill>
                      <a:srgbClr val="FF0000"/>
                    </a:solidFill>
                  </a:rPr>
                  <a:t>6</a:t>
                </a:r>
                <a:r>
                  <a:rPr lang="en-US">
                    <a:solidFill>
                      <a:srgbClr val="FF0000"/>
                    </a:solidFill>
                  </a:rPr>
                  <a:t>/cm²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8013740" y="4233275"/>
                <a:ext cx="1040670" cy="369332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chemeClr val="accent6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>
                    <a:solidFill>
                      <a:schemeClr val="accent6"/>
                    </a:solidFill>
                  </a:rPr>
                  <a:t>No beam</a:t>
                </a:r>
              </a:p>
            </p:txBody>
          </p:sp>
          <p:cxnSp>
            <p:nvCxnSpPr>
              <p:cNvPr id="18" name="Straight Arrow Connector 17"/>
              <p:cNvCxnSpPr>
                <a:stCxn id="16" idx="1"/>
              </p:cNvCxnSpPr>
              <p:nvPr/>
            </p:nvCxnSpPr>
            <p:spPr>
              <a:xfrm flipH="1">
                <a:off x="6976153" y="4417941"/>
                <a:ext cx="1037587" cy="20387"/>
              </a:xfrm>
              <a:prstGeom prst="straightConnector1">
                <a:avLst/>
              </a:prstGeom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>
                <a:endCxn id="14" idx="1"/>
              </p:cNvCxnSpPr>
              <p:nvPr/>
            </p:nvCxnSpPr>
            <p:spPr>
              <a:xfrm>
                <a:off x="9051327" y="4438113"/>
                <a:ext cx="756059" cy="215"/>
              </a:xfrm>
              <a:prstGeom prst="straightConnector1">
                <a:avLst/>
              </a:prstGeom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TextBox 6"/>
            <p:cNvSpPr txBox="1"/>
            <p:nvPr/>
          </p:nvSpPr>
          <p:spPr>
            <a:xfrm>
              <a:off x="7310856" y="3303813"/>
              <a:ext cx="1298753" cy="646331"/>
            </a:xfrm>
            <a:prstGeom prst="rect">
              <a:avLst/>
            </a:prstGeom>
            <a:solidFill>
              <a:srgbClr val="1A1C20"/>
            </a:solidFill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MIMOSIS-1 </a:t>
              </a:r>
            </a:p>
            <a:p>
              <a:r>
                <a:rPr lang="en-US">
                  <a:solidFill>
                    <a:schemeClr val="bg1"/>
                  </a:solidFill>
                </a:rPr>
                <a:t>ROI = DAC </a:t>
              </a:r>
            </a:p>
          </p:txBody>
        </p:sp>
      </p:grpSp>
      <p:cxnSp>
        <p:nvCxnSpPr>
          <p:cNvPr id="21" name="Straight Arrow Connector 20"/>
          <p:cNvCxnSpPr>
            <a:stCxn id="26" idx="3"/>
          </p:cNvCxnSpPr>
          <p:nvPr/>
        </p:nvCxnSpPr>
        <p:spPr>
          <a:xfrm>
            <a:off x="5770962" y="4857204"/>
            <a:ext cx="8935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65A9E1F6-8EF7-2DE9-52BE-DE80B39193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CF5203A4-7FA5-5470-98EB-65AD881C60BF}"/>
              </a:ext>
            </a:extLst>
          </p:cNvPr>
          <p:cNvSpPr txBox="1"/>
          <p:nvPr/>
        </p:nvSpPr>
        <p:spPr>
          <a:xfrm>
            <a:off x="3954364" y="2968659"/>
            <a:ext cx="102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preliminary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8364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37" grpId="0" animBg="1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Outlook: Bit flip cross-sections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750560" y="553112"/>
            <a:ext cx="6189642" cy="2548352"/>
            <a:chOff x="2433234" y="574992"/>
            <a:chExt cx="7814700" cy="3286125"/>
          </a:xfrm>
        </p:grpSpPr>
        <p:pic>
          <p:nvPicPr>
            <p:cNvPr id="6" name="Grafik 6" descr="Ein Bild, das Text, Möbel, drinnen, weiß enthält.&#10;&#10;Automatisch generierte Beschreibung">
              <a:extLst>
                <a:ext uri="{FF2B5EF4-FFF2-40B4-BE49-F238E27FC236}">
                  <a16:creationId xmlns:a16="http://schemas.microsoft.com/office/drawing/2014/main" id="{06A30979-CC5F-987A-4E7C-29C692C06C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616" t="46373" r="19897" b="19153"/>
            <a:stretch/>
          </p:blipFill>
          <p:spPr>
            <a:xfrm>
              <a:off x="2433234" y="574992"/>
              <a:ext cx="7814700" cy="3286125"/>
            </a:xfrm>
            <a:prstGeom prst="rect">
              <a:avLst/>
            </a:prstGeom>
          </p:spPr>
        </p:pic>
        <p:cxnSp>
          <p:nvCxnSpPr>
            <p:cNvPr id="7" name="Gerade Verbindung mit Pfeil 8">
              <a:extLst>
                <a:ext uri="{FF2B5EF4-FFF2-40B4-BE49-F238E27FC236}">
                  <a16:creationId xmlns:a16="http://schemas.microsoft.com/office/drawing/2014/main" id="{FE8A659C-38AD-B367-9FE6-A07BC88F12B9}"/>
                </a:ext>
              </a:extLst>
            </p:cNvPr>
            <p:cNvCxnSpPr>
              <a:cxnSpLocks/>
            </p:cNvCxnSpPr>
            <p:nvPr/>
          </p:nvCxnSpPr>
          <p:spPr>
            <a:xfrm>
              <a:off x="4571436" y="2603170"/>
              <a:ext cx="3689505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feld 14">
              <a:extLst>
                <a:ext uri="{FF2B5EF4-FFF2-40B4-BE49-F238E27FC236}">
                  <a16:creationId xmlns:a16="http://schemas.microsoft.com/office/drawing/2014/main" id="{F40DAA31-2C4E-3BA5-EA38-FDFBDAAA5B5A}"/>
                </a:ext>
              </a:extLst>
            </p:cNvPr>
            <p:cNvSpPr txBox="1"/>
            <p:nvPr/>
          </p:nvSpPr>
          <p:spPr>
            <a:xfrm>
              <a:off x="5361000" y="2651540"/>
              <a:ext cx="2110376" cy="6746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/>
              <a:r>
                <a:rPr lang="de-DE" sz="2800" dirty="0">
                  <a:solidFill>
                    <a:srgbClr val="FF0000"/>
                  </a:solidFill>
                </a:rPr>
                <a:t>ca. 30 µm</a:t>
              </a:r>
              <a:endParaRPr lang="en-US" sz="2800" dirty="0">
                <a:solidFill>
                  <a:srgbClr val="FF0000"/>
                </a:solidFill>
              </a:endParaRPr>
            </a:p>
          </p:txBody>
        </p:sp>
        <p:sp>
          <p:nvSpPr>
            <p:cNvPr id="9" name="Ellipse 18">
              <a:extLst>
                <a:ext uri="{FF2B5EF4-FFF2-40B4-BE49-F238E27FC236}">
                  <a16:creationId xmlns:a16="http://schemas.microsoft.com/office/drawing/2014/main" id="{D1D2E620-9150-71D8-86C4-5361791B9EB6}"/>
                </a:ext>
              </a:extLst>
            </p:cNvPr>
            <p:cNvSpPr/>
            <p:nvPr/>
          </p:nvSpPr>
          <p:spPr>
            <a:xfrm>
              <a:off x="8199741" y="2572570"/>
              <a:ext cx="61200" cy="612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604985" y="3174764"/>
            <a:ext cx="4600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/>
              <a:t>Micro-Beam: Microscope view of the pixel area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233975"/>
              </p:ext>
            </p:extLst>
          </p:nvPr>
        </p:nvGraphicFramePr>
        <p:xfrm>
          <a:off x="318083" y="3566804"/>
          <a:ext cx="7901420" cy="11125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16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86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93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66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519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Block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Window 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Bit flips to</a:t>
                      </a:r>
                      <a:r>
                        <a:rPr lang="en-US" baseline="0"/>
                        <a:t> (1/0)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p [1]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DAC digital 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320 x 40 µm²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148/µm²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1140/902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 x 10</a:t>
                      </a:r>
                      <a:r>
                        <a:rPr lang="en-US" baseline="30000" dirty="0"/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RAM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50 x 80 µm²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528/µm²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3030/4278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 x 10</a:t>
                      </a:r>
                      <a:r>
                        <a:rPr lang="en-US" baseline="30000" dirty="0"/>
                        <a:t>-3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7401125" y="4679325"/>
            <a:ext cx="0" cy="20068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38265" y="4813497"/>
            <a:ext cx="7760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Result depends on good choice of window. =&gt; Numbers subject to update.</a:t>
            </a:r>
          </a:p>
        </p:txBody>
      </p:sp>
      <p:sp>
        <p:nvSpPr>
          <p:cNvPr id="18" name="Right Brace 17"/>
          <p:cNvSpPr/>
          <p:nvPr/>
        </p:nvSpPr>
        <p:spPr>
          <a:xfrm>
            <a:off x="8219503" y="3955340"/>
            <a:ext cx="138132" cy="723984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8436950" y="3986260"/>
            <a:ext cx="334014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R</a:t>
            </a:r>
            <a:r>
              <a:rPr lang="en-US" dirty="0"/>
              <a:t>eminder:</a:t>
            </a:r>
          </a:p>
          <a:p>
            <a:r>
              <a:rPr lang="en-US" dirty="0"/>
              <a:t>Should be 5x10</a:t>
            </a:r>
            <a:r>
              <a:rPr lang="en-US" baseline="30000" dirty="0"/>
              <a:t>-8</a:t>
            </a:r>
            <a:r>
              <a:rPr lang="en-US" dirty="0"/>
              <a:t> over full sensor.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>
            <a:off x="10444522" y="1092104"/>
            <a:ext cx="298619" cy="1033837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9694978" y="686122"/>
            <a:ext cx="25309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/>
                </a:solidFill>
              </a:rPr>
              <a:t>Beam diameter (500 nm)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7109" y="5413322"/>
            <a:ext cx="9185848" cy="1200329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F</a:t>
            </a:r>
            <a:r>
              <a:rPr lang="en-US"/>
              <a:t>urther data analysis needed (e.g. consider surface of RAM cells, beam to device alignment etc.)</a:t>
            </a:r>
          </a:p>
          <a:p>
            <a:r>
              <a:rPr lang="en-US"/>
              <a:t>Preliminary conclusion: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Protection of status registers indeed required.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Expect &lt;200 data errors /s and sensor in the MVD.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18083" y="686122"/>
            <a:ext cx="4454040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>
                <a:solidFill>
                  <a:srgbClr val="FF0000"/>
                </a:solidFill>
              </a:rPr>
              <a:t>B</a:t>
            </a:r>
            <a:r>
              <a:rPr lang="de-DE" dirty="0" err="1"/>
              <a:t>eamline</a:t>
            </a:r>
            <a:r>
              <a:rPr lang="de-DE" dirty="0"/>
              <a:t>: GSI UNILAC X0</a:t>
            </a:r>
          </a:p>
          <a:p>
            <a:r>
              <a:rPr lang="de-DE" dirty="0"/>
              <a:t>Beam: 4.8 </a:t>
            </a:r>
            <a:r>
              <a:rPr lang="de-DE" i="1" dirty="0"/>
              <a:t>A </a:t>
            </a:r>
            <a:r>
              <a:rPr lang="de-DE" dirty="0"/>
              <a:t>MeV Ca</a:t>
            </a:r>
          </a:p>
          <a:p>
            <a:r>
              <a:rPr lang="de-DE" dirty="0"/>
              <a:t>Beam </a:t>
            </a:r>
            <a:r>
              <a:rPr lang="de-DE" dirty="0" err="1"/>
              <a:t>intensity</a:t>
            </a:r>
            <a:r>
              <a:rPr lang="de-DE" dirty="0"/>
              <a:t>: ~120 Hz</a:t>
            </a:r>
          </a:p>
          <a:p>
            <a:r>
              <a:rPr lang="de-DE" dirty="0"/>
              <a:t>Beam </a:t>
            </a:r>
            <a:r>
              <a:rPr lang="de-DE" dirty="0" err="1"/>
              <a:t>diameter</a:t>
            </a:r>
            <a:r>
              <a:rPr lang="de-DE" dirty="0"/>
              <a:t>: 500 </a:t>
            </a:r>
            <a:r>
              <a:rPr lang="de-DE" dirty="0" err="1"/>
              <a:t>nm</a:t>
            </a:r>
            <a:r>
              <a:rPr lang="de-DE" dirty="0"/>
              <a:t>, </a:t>
            </a:r>
            <a:r>
              <a:rPr lang="de-DE" dirty="0" err="1"/>
              <a:t>raster</a:t>
            </a:r>
            <a:r>
              <a:rPr lang="de-DE" dirty="0"/>
              <a:t> </a:t>
            </a:r>
            <a:r>
              <a:rPr lang="de-DE" dirty="0" err="1"/>
              <a:t>scan</a:t>
            </a:r>
            <a:r>
              <a:rPr lang="de-DE" dirty="0"/>
              <a:t> possible.</a:t>
            </a:r>
          </a:p>
          <a:p>
            <a:endParaRPr lang="de-DE" dirty="0"/>
          </a:p>
          <a:p>
            <a:r>
              <a:rPr lang="de-DE" dirty="0">
                <a:solidFill>
                  <a:srgbClr val="0000FE"/>
                </a:solidFill>
              </a:rPr>
              <a:t>Mode: Write and </a:t>
            </a:r>
            <a:r>
              <a:rPr lang="de-DE" dirty="0" err="1">
                <a:solidFill>
                  <a:srgbClr val="0000FE"/>
                </a:solidFill>
              </a:rPr>
              <a:t>read</a:t>
            </a:r>
            <a:r>
              <a:rPr lang="de-DE" dirty="0">
                <a:solidFill>
                  <a:srgbClr val="0000FE"/>
                </a:solidFill>
              </a:rPr>
              <a:t> back RAM.</a:t>
            </a:r>
          </a:p>
          <a:p>
            <a:endParaRPr lang="en-US" dirty="0">
              <a:solidFill>
                <a:srgbClr val="0000FE"/>
              </a:solidFill>
            </a:endParaRPr>
          </a:p>
        </p:txBody>
      </p:sp>
      <p:sp>
        <p:nvSpPr>
          <p:cNvPr id="21" name="Foliennummernplatzhalter 4">
            <a:extLst>
              <a:ext uri="{FF2B5EF4-FFF2-40B4-BE49-F238E27FC236}">
                <a16:creationId xmlns:a16="http://schemas.microsoft.com/office/drawing/2014/main" id="{37C43B9D-C218-A509-A5E7-46630E9E2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26" name="Textfeld 25">
            <a:extLst>
              <a:ext uri="{FF2B5EF4-FFF2-40B4-BE49-F238E27FC236}">
                <a16:creationId xmlns:a16="http://schemas.microsoft.com/office/drawing/2014/main" id="{34ABAB15-D0D3-BEE0-2831-CCFE5C6AE934}"/>
              </a:ext>
            </a:extLst>
          </p:cNvPr>
          <p:cNvSpPr txBox="1"/>
          <p:nvPr/>
        </p:nvSpPr>
        <p:spPr>
          <a:xfrm>
            <a:off x="7480441" y="4635436"/>
            <a:ext cx="1417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/>
              <a:t>Work in </a:t>
            </a:r>
            <a:r>
              <a:rPr lang="de-DE" sz="1400" dirty="0" err="1"/>
              <a:t>progress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8983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 animBg="1"/>
      <p:bldP spid="20" grpId="0" animBg="1"/>
      <p:bldP spid="25" grpId="0" animBg="1"/>
      <p:bldP spid="2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968471-2145-2E33-0192-C5866E85B6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7F241A8-B811-04D7-E226-3660E1260E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prstClr val="black"/>
                </a:solidFill>
              </a:rPr>
              <a:t>B. Arnoldi-Meadows, </a:t>
            </a:r>
            <a:r>
              <a:rPr lang="en-US" i="1">
                <a:solidFill>
                  <a:prstClr val="black"/>
                </a:solidFill>
              </a:rPr>
              <a:t>Results from SEE Tests with MIMOSIS-1</a:t>
            </a:r>
            <a:r>
              <a:rPr lang="en-US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6723" y="1222624"/>
            <a:ext cx="8101449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/>
              <a:t>IMOSIS will be the sensor of the CBM-MVD.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5 µs, 5µm resolution, 80 MHz/cm² peak rate, continuous readout.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sz="2000"/>
              <a:t>1024 x 504 pixels of 27x30 µm² pixels (fully depleted).</a:t>
            </a:r>
            <a:endParaRPr lang="en-US" sz="2000"/>
          </a:p>
          <a:p>
            <a:endParaRPr lang="en-US" sz="2000"/>
          </a:p>
          <a:p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/>
              <a:t>IMOSIS-1 was tested for its tolerance to heavy ion impacts at GSI.</a:t>
            </a:r>
          </a:p>
          <a:p>
            <a:endParaRPr lang="en-US" sz="100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Latch-up cross section &lt;1.5 x 10</a:t>
            </a:r>
            <a:r>
              <a:rPr lang="en-US" sz="2000" baseline="30000"/>
              <a:t>-10</a:t>
            </a:r>
            <a:r>
              <a:rPr lang="en-US" sz="2000"/>
              <a:t> cm² at LET 20 MeV cm²/mg</a:t>
            </a:r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Beam intensity similar to beam loss scenario =&gt; successfully tested</a:t>
            </a:r>
          </a:p>
          <a:p>
            <a:pPr>
              <a:lnSpc>
                <a:spcPct val="100000"/>
              </a:lnSpc>
            </a:pPr>
            <a:endParaRPr lang="en-US" sz="1100"/>
          </a:p>
          <a:p>
            <a:pPr marL="342900" indent="-3429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000"/>
              <a:t>Unexpectedly many bit flips: 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Bug in the Hamming code protection of status registers found and fixed.</a:t>
            </a:r>
          </a:p>
          <a:p>
            <a:pPr marL="742950" lvl="1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/>
              <a:t>Expect problem solved for MIMOSIS-2</a:t>
            </a:r>
          </a:p>
          <a:p>
            <a:pPr lvl="1">
              <a:lnSpc>
                <a:spcPct val="100000"/>
              </a:lnSpc>
            </a:pPr>
            <a:endParaRPr lang="en-US"/>
          </a:p>
          <a:p>
            <a:r>
              <a:rPr lang="en-US" sz="2000">
                <a:solidFill>
                  <a:srgbClr val="FF0000"/>
                </a:solidFill>
              </a:rPr>
              <a:t>D</a:t>
            </a:r>
            <a:r>
              <a:rPr lang="en-US" sz="2000"/>
              <a:t>ata for measuring bit flip cross-sections was taken, analysis under progress.</a:t>
            </a:r>
          </a:p>
          <a:p>
            <a:endParaRPr lang="en-US"/>
          </a:p>
          <a:p>
            <a:r>
              <a:rPr lang="en-US" sz="2400">
                <a:solidFill>
                  <a:srgbClr val="FF0000"/>
                </a:solidFill>
              </a:rPr>
              <a:t>S</a:t>
            </a:r>
            <a:r>
              <a:rPr lang="en-US" sz="2400"/>
              <a:t>o far: MIMOSIS-1 matches the requirements of the CBM-MVD.</a:t>
            </a:r>
          </a:p>
          <a:p>
            <a:endParaRPr lang="en-US"/>
          </a:p>
        </p:txBody>
      </p:sp>
      <p:sp>
        <p:nvSpPr>
          <p:cNvPr id="6" name="Foliennummernplatzhalter 4">
            <a:extLst>
              <a:ext uri="{FF2B5EF4-FFF2-40B4-BE49-F238E27FC236}">
                <a16:creationId xmlns:a16="http://schemas.microsoft.com/office/drawing/2014/main" id="{92B8ADDB-01A0-029A-E7A7-88F1E777D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3258715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FB37EA-FDD4-91A3-D984-F124A4F9E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CBM-MVD collaboration members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D08DFA1-530C-A2A5-2015-1AFFEFB4F1A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6F776506-0AE8-3044-0BBE-73A4F58CEFC5}"/>
              </a:ext>
            </a:extLst>
          </p:cNvPr>
          <p:cNvSpPr txBox="1"/>
          <p:nvPr/>
        </p:nvSpPr>
        <p:spPr>
          <a:xfrm>
            <a:off x="2597426" y="1213008"/>
            <a:ext cx="689113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  <a:latin typeface="Arial" panose="020B0604020202020204" pitchFamily="34" charset="0"/>
              </a:rPr>
              <a:t>Julio Andary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Benedict Arnoldi-Meadows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Ole Artz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</a:t>
            </a:r>
            <a:r>
              <a:rPr lang="en-US" dirty="0">
                <a:latin typeface="Arial" panose="020B0604020202020204" pitchFamily="34" charset="0"/>
              </a:rPr>
              <a:t>Jé</a:t>
            </a:r>
            <a:r>
              <a:rPr lang="en-US" dirty="0">
                <a:effectLst/>
                <a:latin typeface="Arial" panose="020B0604020202020204" pitchFamily="34" charset="0"/>
              </a:rPr>
              <a:t>rôme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Baudot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</a:t>
            </a:r>
            <a:r>
              <a:rPr lang="en-US" dirty="0" err="1">
                <a:effectLst/>
                <a:latin typeface="Arial" panose="020B0604020202020204" pitchFamily="34" charset="0"/>
              </a:rPr>
              <a:t>Grégory</a:t>
            </a:r>
            <a:r>
              <a:rPr lang="en-US" dirty="0">
                <a:effectLst/>
                <a:latin typeface="Arial" panose="020B0604020202020204" pitchFamily="34" charset="0"/>
              </a:rPr>
              <a:t> Bertolone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Auguste Besson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Norbert Bialas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Roma Bugiel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Gilles Claus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Claude Colledani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Hasan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Darwish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1,2,3</a:t>
            </a:r>
            <a:r>
              <a:rPr lang="en-US" dirty="0">
                <a:effectLst/>
                <a:latin typeface="Arial" panose="020B0604020202020204" pitchFamily="34" charset="0"/>
              </a:rPr>
              <a:t>, Michael Deveaux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3</a:t>
            </a:r>
            <a:r>
              <a:rPr lang="en-US" dirty="0">
                <a:effectLst/>
                <a:latin typeface="Arial" panose="020B0604020202020204" pitchFamily="34" charset="0"/>
              </a:rPr>
              <a:t>, Andrei Dorokhov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Guy Dozière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Ziad El Bitar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Ingo Fröhlich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1,3</a:t>
            </a:r>
            <a:r>
              <a:rPr lang="en-US" dirty="0">
                <a:effectLst/>
                <a:latin typeface="Arial" panose="020B0604020202020204" pitchFamily="34" charset="0"/>
              </a:rPr>
              <a:t>, Mathieu Goffe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Fabian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Hebermehl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Abdelkader Himmi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Christine Hu-Guo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Kimmo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Jaaskelainen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Oliver Michael Keller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6</a:t>
            </a:r>
            <a:r>
              <a:rPr lang="en-US" dirty="0">
                <a:effectLst/>
                <a:latin typeface="Arial" panose="020B0604020202020204" pitchFamily="34" charset="0"/>
              </a:rPr>
              <a:t>, Michal Koziel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Franz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Matejcek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Jan Michel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Fréd</a:t>
            </a:r>
            <a:r>
              <a:rPr lang="en-US" dirty="0">
                <a:latin typeface="Arial" panose="020B0604020202020204" pitchFamily="34" charset="0"/>
              </a:rPr>
              <a:t>é</a:t>
            </a:r>
            <a:r>
              <a:rPr lang="en-US" dirty="0">
                <a:effectLst/>
                <a:latin typeface="Arial" panose="020B0604020202020204" pitchFamily="34" charset="0"/>
              </a:rPr>
              <a:t>ric Morel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Christian Müntz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Hung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Pham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Christian Joachim Schmidt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3</a:t>
            </a:r>
            <a:r>
              <a:rPr lang="en-US" dirty="0">
                <a:effectLst/>
                <a:latin typeface="Arial" panose="020B0604020202020204" pitchFamily="34" charset="0"/>
              </a:rPr>
              <a:t>, Stefan Schreiber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Matthieu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Specht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Dennis Spicker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, Joachim Stroth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1,3,4</a:t>
            </a:r>
            <a:r>
              <a:rPr lang="en-US" dirty="0">
                <a:effectLst/>
                <a:latin typeface="Arial" panose="020B0604020202020204" pitchFamily="34" charset="0"/>
              </a:rPr>
              <a:t>, Isabelle Valin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Yue</a:t>
            </a:r>
            <a:br>
              <a:rPr lang="en-US" dirty="0"/>
            </a:br>
            <a:r>
              <a:rPr lang="en-US" dirty="0">
                <a:effectLst/>
                <a:latin typeface="Arial" panose="020B0604020202020204" pitchFamily="34" charset="0"/>
              </a:rPr>
              <a:t>Zhao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dirty="0">
                <a:effectLst/>
                <a:latin typeface="Arial" panose="020B0604020202020204" pitchFamily="34" charset="0"/>
              </a:rPr>
              <a:t>, Roland Weirich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dirty="0">
                <a:effectLst/>
                <a:latin typeface="Arial" panose="020B0604020202020204" pitchFamily="34" charset="0"/>
              </a:rPr>
              <a:t> and Marc Winter</a:t>
            </a:r>
            <a:r>
              <a:rPr lang="en-US" baseline="30000" dirty="0">
                <a:effectLst/>
                <a:latin typeface="Arial" panose="020B0604020202020204" pitchFamily="34" charset="0"/>
              </a:rPr>
              <a:t>2,5</a:t>
            </a:r>
            <a:br>
              <a:rPr lang="en-US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1</a:t>
            </a:r>
            <a:r>
              <a:rPr lang="en-US" sz="1400" dirty="0">
                <a:effectLst/>
                <a:latin typeface="Arial" panose="020B0604020202020204" pitchFamily="34" charset="0"/>
              </a:rPr>
              <a:t>Goethe-Universität Frankfurt, Germany</a:t>
            </a:r>
            <a:br>
              <a:rPr lang="en-US" sz="1400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2</a:t>
            </a:r>
            <a:r>
              <a:rPr lang="en-US" sz="1400" dirty="0">
                <a:effectLst/>
                <a:latin typeface="Arial" panose="020B0604020202020204" pitchFamily="34" charset="0"/>
              </a:rPr>
              <a:t>Université de Strasbourg, CNRS, IPHC UMR 7178, Strasbourg, France</a:t>
            </a:r>
            <a:br>
              <a:rPr lang="en-US" sz="1400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3</a:t>
            </a:r>
            <a:r>
              <a:rPr lang="en-US" sz="1400" dirty="0">
                <a:effectLst/>
                <a:latin typeface="Arial" panose="020B0604020202020204" pitchFamily="34" charset="0"/>
              </a:rPr>
              <a:t>GSI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Helmholtzzentrum</a:t>
            </a:r>
            <a:r>
              <a:rPr lang="en-US" sz="1400" dirty="0">
                <a:effectLst/>
                <a:latin typeface="Arial" panose="020B0604020202020204" pitchFamily="34" charset="0"/>
              </a:rPr>
              <a:t> für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Schwerionenforschung</a:t>
            </a:r>
            <a:r>
              <a:rPr lang="en-US" sz="1400" dirty="0">
                <a:effectLst/>
                <a:latin typeface="Arial" panose="020B0604020202020204" pitchFamily="34" charset="0"/>
              </a:rPr>
              <a:t> GmbH, Germany</a:t>
            </a:r>
            <a:br>
              <a:rPr lang="en-US" sz="1400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4</a:t>
            </a:r>
            <a:r>
              <a:rPr lang="en-US" sz="1400" dirty="0">
                <a:effectLst/>
                <a:latin typeface="Arial" panose="020B0604020202020204" pitchFamily="34" charset="0"/>
              </a:rPr>
              <a:t>Helmholtz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Forschungsakademie</a:t>
            </a:r>
            <a:r>
              <a:rPr lang="en-US" sz="1400" dirty="0">
                <a:effectLst/>
                <a:latin typeface="Arial" panose="020B0604020202020204" pitchFamily="34" charset="0"/>
              </a:rPr>
              <a:t> Hessen für FAIR, Germany</a:t>
            </a:r>
            <a:br>
              <a:rPr lang="en-US" sz="1400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5</a:t>
            </a:r>
            <a:r>
              <a:rPr lang="en-US" sz="1400" dirty="0">
                <a:effectLst/>
                <a:latin typeface="Arial" panose="020B0604020202020204" pitchFamily="34" charset="0"/>
              </a:rPr>
              <a:t>IJCLab, UMR9012 – CNRS / Universit</a:t>
            </a:r>
            <a:r>
              <a:rPr lang="en-US" sz="1400" dirty="0">
                <a:latin typeface="Arial" panose="020B0604020202020204" pitchFamily="34" charset="0"/>
              </a:rPr>
              <a:t>é</a:t>
            </a:r>
            <a:r>
              <a:rPr lang="en-US" sz="1400" dirty="0">
                <a:effectLst/>
                <a:latin typeface="Arial" panose="020B0604020202020204" pitchFamily="34" charset="0"/>
              </a:rPr>
              <a:t> Paris-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Saclay</a:t>
            </a:r>
            <a:r>
              <a:rPr lang="en-US" sz="1400" dirty="0">
                <a:effectLst/>
                <a:latin typeface="Arial" panose="020B0604020202020204" pitchFamily="34" charset="0"/>
              </a:rPr>
              <a:t> / Université de Paris, France</a:t>
            </a:r>
            <a:br>
              <a:rPr lang="en-US" sz="1400" dirty="0"/>
            </a:br>
            <a:r>
              <a:rPr lang="en-US" sz="1400" baseline="30000" dirty="0">
                <a:effectLst/>
                <a:latin typeface="Arial" panose="020B0604020202020204" pitchFamily="34" charset="0"/>
              </a:rPr>
              <a:t>6</a:t>
            </a:r>
            <a:r>
              <a:rPr lang="en-US" sz="1400" dirty="0">
                <a:effectLst/>
                <a:latin typeface="Arial" panose="020B0604020202020204" pitchFamily="34" charset="0"/>
              </a:rPr>
              <a:t>Facility for Antiproton and Ion Research in Europe </a:t>
            </a:r>
            <a:r>
              <a:rPr lang="en-US" sz="1400" dirty="0" err="1">
                <a:effectLst/>
                <a:latin typeface="Arial" panose="020B0604020202020204" pitchFamily="34" charset="0"/>
              </a:rPr>
              <a:t>GmbH,Germany</a:t>
            </a:r>
            <a:endParaRPr lang="en-US" sz="1400" dirty="0"/>
          </a:p>
        </p:txBody>
      </p:sp>
      <p:pic>
        <p:nvPicPr>
          <p:cNvPr id="13" name="Picture 8">
            <a:extLst>
              <a:ext uri="{FF2B5EF4-FFF2-40B4-BE49-F238E27FC236}">
                <a16:creationId xmlns:a16="http://schemas.microsoft.com/office/drawing/2014/main" id="{70A256EC-145E-00C7-5AD5-375145D3AD4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609" y="4245256"/>
            <a:ext cx="1847164" cy="123944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FAE79E9-853E-796C-34D1-1D31587D3AC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609" y="2379058"/>
            <a:ext cx="1847164" cy="18412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0C8C1D3E-11B7-6D1C-35AB-85E80B754707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3609" y="1349328"/>
            <a:ext cx="1847164" cy="100476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709E36F1-4135-68D5-174A-6E1CDF368BF2}"/>
              </a:ext>
            </a:extLst>
          </p:cNvPr>
          <p:cNvSpPr txBox="1"/>
          <p:nvPr/>
        </p:nvSpPr>
        <p:spPr>
          <a:xfrm>
            <a:off x="9488557" y="837788"/>
            <a:ext cx="1509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:</a:t>
            </a:r>
            <a:endParaRPr lang="en-US" dirty="0"/>
          </a:p>
        </p:txBody>
      </p:sp>
      <p:pic>
        <p:nvPicPr>
          <p:cNvPr id="25" name="Grafik 24" descr="Ein Bild, das Text enthält.&#10;&#10;Automatisch generierte Beschreibung">
            <a:extLst>
              <a:ext uri="{FF2B5EF4-FFF2-40B4-BE49-F238E27FC236}">
                <a16:creationId xmlns:a16="http://schemas.microsoft.com/office/drawing/2014/main" id="{387605FF-E5E6-227D-F4A2-D90F704058E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557" y="1374297"/>
            <a:ext cx="1890089" cy="1004761"/>
          </a:xfrm>
          <a:prstGeom prst="rect">
            <a:avLst/>
          </a:prstGeom>
        </p:spPr>
      </p:pic>
      <p:sp>
        <p:nvSpPr>
          <p:cNvPr id="26" name="Textfeld 25">
            <a:extLst>
              <a:ext uri="{FF2B5EF4-FFF2-40B4-BE49-F238E27FC236}">
                <a16:creationId xmlns:a16="http://schemas.microsoft.com/office/drawing/2014/main" id="{FA5F758A-286C-0C0E-2C0C-04343BC225F5}"/>
              </a:ext>
            </a:extLst>
          </p:cNvPr>
          <p:cNvSpPr txBox="1"/>
          <p:nvPr/>
        </p:nvSpPr>
        <p:spPr>
          <a:xfrm>
            <a:off x="10168765" y="2077089"/>
            <a:ext cx="10553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(05P19RFFC1)</a:t>
            </a:r>
            <a:endParaRPr lang="en-US" sz="1200" dirty="0"/>
          </a:p>
        </p:txBody>
      </p:sp>
      <p:pic>
        <p:nvPicPr>
          <p:cNvPr id="28" name="Grafik 27">
            <a:extLst>
              <a:ext uri="{FF2B5EF4-FFF2-40B4-BE49-F238E27FC236}">
                <a16:creationId xmlns:a16="http://schemas.microsoft.com/office/drawing/2014/main" id="{0C6061AB-EF93-69CF-7CA0-C30964C1F0F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078" y="2631059"/>
            <a:ext cx="1741041" cy="678196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2FF7EA34-0171-D721-EEDC-8AC05C5DCF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8557" y="3309255"/>
            <a:ext cx="1741041" cy="413659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3DFF70D0-AABE-8FBB-8711-F56E84A432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106" y="3931628"/>
            <a:ext cx="1825416" cy="794056"/>
          </a:xfrm>
          <a:prstGeom prst="rect">
            <a:avLst/>
          </a:prstGeom>
        </p:spPr>
      </p:pic>
      <p:pic>
        <p:nvPicPr>
          <p:cNvPr id="36" name="Grafik 35" descr="Ein Bild, das Text enthält.&#10;&#10;Automatisch generierte Beschreibung">
            <a:extLst>
              <a:ext uri="{FF2B5EF4-FFF2-40B4-BE49-F238E27FC236}">
                <a16:creationId xmlns:a16="http://schemas.microsoft.com/office/drawing/2014/main" id="{43A68541-7010-3AE3-3EFC-9AFE6F99ABA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106" y="4958494"/>
            <a:ext cx="1839256" cy="459814"/>
          </a:xfrm>
          <a:prstGeom prst="rect">
            <a:avLst/>
          </a:prstGeom>
        </p:spPr>
      </p:pic>
      <p:sp>
        <p:nvSpPr>
          <p:cNvPr id="16" name="Foliennummernplatzhalter 4">
            <a:extLst>
              <a:ext uri="{FF2B5EF4-FFF2-40B4-BE49-F238E27FC236}">
                <a16:creationId xmlns:a16="http://schemas.microsoft.com/office/drawing/2014/main" id="{F1BB96E7-6171-7E3E-D9F4-44F02B9A50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extLst>
      <p:ext uri="{BB962C8B-B14F-4D97-AF65-F5344CB8AC3E}">
        <p14:creationId xmlns:p14="http://schemas.microsoft.com/office/powerpoint/2010/main" val="2209622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5">
            <a:extLst>
              <a:ext uri="{FF2B5EF4-FFF2-40B4-BE49-F238E27FC236}">
                <a16:creationId xmlns:a16="http://schemas.microsoft.com/office/drawing/2014/main" id="{D5CF5B1F-327A-6CCB-1E07-E8CD4421EF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772" y="439590"/>
            <a:ext cx="8968228" cy="5978819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D571B3BC-B1EA-6F2E-4A3E-F11977B7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CBM Micro Vertex Detector (MVD)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755830-EE89-51F6-39D1-CFB49BD8E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0" y="6647492"/>
            <a:ext cx="8153400" cy="191668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B. Arnoldi-Meadows, </a:t>
            </a:r>
            <a:r>
              <a:rPr lang="en-US" i="1" dirty="0">
                <a:solidFill>
                  <a:prstClr val="black"/>
                </a:solidFill>
              </a:rPr>
              <a:t>Results from SEE Tests with MIMOSIS-1</a:t>
            </a:r>
            <a:r>
              <a:rPr lang="en-US" dirty="0">
                <a:solidFill>
                  <a:prstClr val="black"/>
                </a:solidFill>
              </a:rPr>
              <a:t>, IWORID2022, June 28th, 2022.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2759424-D50D-5758-DB06-9694C57E2B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38" name="Rectangle 1">
            <a:extLst>
              <a:ext uri="{FF2B5EF4-FFF2-40B4-BE49-F238E27FC236}">
                <a16:creationId xmlns:a16="http://schemas.microsoft.com/office/drawing/2014/main" id="{D8155AF3-59FF-72D3-5D04-4BF944B676C0}"/>
              </a:ext>
            </a:extLst>
          </p:cNvPr>
          <p:cNvSpPr/>
          <p:nvPr/>
        </p:nvSpPr>
        <p:spPr>
          <a:xfrm>
            <a:off x="4397548" y="559856"/>
            <a:ext cx="3601489" cy="2693780"/>
          </a:xfrm>
          <a:prstGeom prst="rect">
            <a:avLst/>
          </a:prstGeom>
          <a:solidFill>
            <a:srgbClr val="CBD1CF"/>
          </a:solidFill>
          <a:ln w="28440" cap="flat">
            <a:solidFill>
              <a:srgbClr val="C0504D"/>
            </a:solidFill>
            <a:prstDash val="solid"/>
          </a:ln>
          <a:effectLst>
            <a:outerShdw dist="38184" dir="2700000" algn="tl">
              <a:srgbClr val="000000">
                <a:alpha val="40000"/>
              </a:srgbClr>
            </a:outerShdw>
          </a:effectLst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pic>
        <p:nvPicPr>
          <p:cNvPr id="39" name="Picture 4">
            <a:extLst>
              <a:ext uri="{FF2B5EF4-FFF2-40B4-BE49-F238E27FC236}">
                <a16:creationId xmlns:a16="http://schemas.microsoft.com/office/drawing/2014/main" id="{E21238BB-A5E7-FBB9-FBD5-7D5B481B26B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390" y="678422"/>
            <a:ext cx="3093473" cy="2594496"/>
          </a:xfrm>
          <a:prstGeom prst="rect">
            <a:avLst/>
          </a:prstGeom>
        </p:spPr>
      </p:pic>
      <p:pic>
        <p:nvPicPr>
          <p:cNvPr id="29" name="Picture 1">
            <a:extLst>
              <a:ext uri="{FF2B5EF4-FFF2-40B4-BE49-F238E27FC236}">
                <a16:creationId xmlns:a16="http://schemas.microsoft.com/office/drawing/2014/main" id="{1048FC30-D815-52A2-087D-0A15EDA67B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81275" y="591483"/>
            <a:ext cx="3277744" cy="2633239"/>
          </a:xfrm>
          <a:prstGeom prst="rect">
            <a:avLst/>
          </a:prstGeom>
          <a:noFill/>
          <a:ln w="38160" cap="sq">
            <a:solidFill>
              <a:srgbClr val="000000"/>
            </a:solidFill>
            <a:prstDash val="solid"/>
            <a:miter/>
          </a:ln>
          <a:effectLst>
            <a:outerShdw dist="38184" dir="2700000" algn="tl">
              <a:srgbClr val="000000">
                <a:alpha val="43000"/>
              </a:srgbClr>
            </a:outerShdw>
          </a:effectLst>
        </p:spPr>
      </p:pic>
      <p:sp>
        <p:nvSpPr>
          <p:cNvPr id="30" name="Bent Arrow 19">
            <a:extLst>
              <a:ext uri="{FF2B5EF4-FFF2-40B4-BE49-F238E27FC236}">
                <a16:creationId xmlns:a16="http://schemas.microsoft.com/office/drawing/2014/main" id="{6C4E7EE9-A295-5F39-85C5-C6A083030EAE}"/>
              </a:ext>
            </a:extLst>
          </p:cNvPr>
          <p:cNvSpPr/>
          <p:nvPr/>
        </p:nvSpPr>
        <p:spPr>
          <a:xfrm rot="10800000">
            <a:off x="8581275" y="3272918"/>
            <a:ext cx="1227743" cy="596912"/>
          </a:xfrm>
          <a:custGeom>
            <a:avLst>
              <a:gd name="f13" fmla="val 25000"/>
              <a:gd name="f14" fmla="val 25000"/>
              <a:gd name="f15" fmla="val 25000"/>
              <a:gd name="f16" fmla="val 43750"/>
            </a:avLst>
            <a:gdLst>
              <a:gd name="f4" fmla="val 10800000"/>
              <a:gd name="f5" fmla="val 5400000"/>
              <a:gd name="f6" fmla="val 16200000"/>
              <a:gd name="f7" fmla="val 180"/>
              <a:gd name="f8" fmla="val w"/>
              <a:gd name="f9" fmla="val h"/>
              <a:gd name="f10" fmla="val ss"/>
              <a:gd name="f11" fmla="val 0"/>
              <a:gd name="f12" fmla="+- 0 0 5400000"/>
              <a:gd name="f13" fmla="val 25000"/>
              <a:gd name="f14" fmla="val 25000"/>
              <a:gd name="f15" fmla="val 25000"/>
              <a:gd name="f16" fmla="val 43750"/>
              <a:gd name="f17" fmla="+- 0 0 0"/>
              <a:gd name="f18" fmla="abs f8"/>
              <a:gd name="f19" fmla="abs f9"/>
              <a:gd name="f20" fmla="abs f10"/>
              <a:gd name="f21" fmla="val f11"/>
              <a:gd name="f22" fmla="val f14"/>
              <a:gd name="f23" fmla="val f13"/>
              <a:gd name="f24" fmla="val f15"/>
              <a:gd name="f25" fmla="val f16"/>
              <a:gd name="f26" fmla="*/ f17 f4 1"/>
              <a:gd name="f27" fmla="?: f18 f8 1"/>
              <a:gd name="f28" fmla="?: f19 f9 1"/>
              <a:gd name="f29" fmla="?: f20 f10 1"/>
              <a:gd name="f30" fmla="*/ f26 1 f7"/>
              <a:gd name="f31" fmla="*/ f27 1 21600"/>
              <a:gd name="f32" fmla="*/ f28 1 21600"/>
              <a:gd name="f33" fmla="*/ 21600 f27 1"/>
              <a:gd name="f34" fmla="*/ 21600 f28 1"/>
              <a:gd name="f35" fmla="+- f30 0 f5"/>
              <a:gd name="f36" fmla="min f32 f31"/>
              <a:gd name="f37" fmla="*/ f33 1 f29"/>
              <a:gd name="f38" fmla="*/ f34 1 f29"/>
              <a:gd name="f39" fmla="val f37"/>
              <a:gd name="f40" fmla="val f38"/>
              <a:gd name="f41" fmla="*/ f21 f36 1"/>
              <a:gd name="f42" fmla="+- f40 0 f21"/>
              <a:gd name="f43" fmla="+- f39 0 f21"/>
              <a:gd name="f44" fmla="*/ f39 f36 1"/>
              <a:gd name="f45" fmla="*/ f40 f36 1"/>
              <a:gd name="f46" fmla="min f43 f42"/>
              <a:gd name="f47" fmla="*/ f46 f23 1"/>
              <a:gd name="f48" fmla="*/ f46 f22 1"/>
              <a:gd name="f49" fmla="*/ f46 f24 1"/>
              <a:gd name="f50" fmla="*/ f46 f25 1"/>
              <a:gd name="f51" fmla="*/ f47 1 100000"/>
              <a:gd name="f52" fmla="*/ f48 1 100000"/>
              <a:gd name="f53" fmla="*/ f49 1 100000"/>
              <a:gd name="f54" fmla="*/ f50 1 100000"/>
              <a:gd name="f55" fmla="*/ f51 1 2"/>
              <a:gd name="f56" fmla="+- f39 0 f53"/>
              <a:gd name="f57" fmla="+- f54 0 f51"/>
              <a:gd name="f58" fmla="*/ f54 f36 1"/>
              <a:gd name="f59" fmla="*/ f52 f36 1"/>
              <a:gd name="f60" fmla="*/ f51 f36 1"/>
              <a:gd name="f61" fmla="+- f52 0 f55"/>
              <a:gd name="f62" fmla="max f57 0"/>
              <a:gd name="f63" fmla="*/ f56 f36 1"/>
              <a:gd name="f64" fmla="*/ f55 f36 1"/>
              <a:gd name="f65" fmla="+- f51 f62 0"/>
              <a:gd name="f66" fmla="+- f61 f51 0"/>
              <a:gd name="f67" fmla="+- f61 f54 0"/>
              <a:gd name="f68" fmla="*/ f61 f36 1"/>
              <a:gd name="f69" fmla="*/ f62 f36 1"/>
              <a:gd name="f70" fmla="+- f66 f61 0"/>
              <a:gd name="f71" fmla="*/ f67 f36 1"/>
              <a:gd name="f72" fmla="*/ f66 f36 1"/>
              <a:gd name="f73" fmla="*/ f65 f36 1"/>
              <a:gd name="f74" fmla="*/ f70 f3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5">
                <a:pos x="f63" y="f41"/>
              </a:cxn>
              <a:cxn ang="f35">
                <a:pos x="f63" y="f74"/>
              </a:cxn>
              <a:cxn ang="f35">
                <a:pos x="f64" y="f45"/>
              </a:cxn>
              <a:cxn ang="f35">
                <a:pos x="f44" y="f59"/>
              </a:cxn>
            </a:cxnLst>
            <a:rect l="f41" t="f41" r="f44" b="f45"/>
            <a:pathLst>
              <a:path>
                <a:moveTo>
                  <a:pt x="f41" y="f45"/>
                </a:moveTo>
                <a:lnTo>
                  <a:pt x="f41" y="f71"/>
                </a:lnTo>
                <a:arcTo wR="f58" hR="f58" stAng="f4" swAng="f5"/>
                <a:lnTo>
                  <a:pt x="f63" y="f68"/>
                </a:lnTo>
                <a:lnTo>
                  <a:pt x="f63" y="f41"/>
                </a:lnTo>
                <a:lnTo>
                  <a:pt x="f44" y="f59"/>
                </a:lnTo>
                <a:lnTo>
                  <a:pt x="f63" y="f74"/>
                </a:lnTo>
                <a:lnTo>
                  <a:pt x="f63" y="f72"/>
                </a:lnTo>
                <a:lnTo>
                  <a:pt x="f73" y="f72"/>
                </a:lnTo>
                <a:arcTo wR="f69" hR="f69" stAng="f6" swAng="f12"/>
                <a:lnTo>
                  <a:pt x="f60" y="f45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sp>
        <p:nvSpPr>
          <p:cNvPr id="40" name="Oval 1">
            <a:extLst>
              <a:ext uri="{FF2B5EF4-FFF2-40B4-BE49-F238E27FC236}">
                <a16:creationId xmlns:a16="http://schemas.microsoft.com/office/drawing/2014/main" id="{A37A7CF5-8FEC-F56A-0AA7-6D36CE57CBCD}"/>
              </a:ext>
            </a:extLst>
          </p:cNvPr>
          <p:cNvSpPr/>
          <p:nvPr/>
        </p:nvSpPr>
        <p:spPr>
          <a:xfrm>
            <a:off x="8667593" y="1798287"/>
            <a:ext cx="474329" cy="533751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0"/>
              <a:gd name="f10" fmla="abs f4"/>
              <a:gd name="f11" fmla="abs f5"/>
              <a:gd name="f12" fmla="abs f6"/>
              <a:gd name="f13" fmla="val f7"/>
              <a:gd name="f14" fmla="+- 2700000 f2 0"/>
              <a:gd name="f15" fmla="*/ f9 f1 1"/>
              <a:gd name="f16" fmla="?: f10 f4 1"/>
              <a:gd name="f17" fmla="?: f11 f5 1"/>
              <a:gd name="f18" fmla="?: f12 f6 1"/>
              <a:gd name="f19" fmla="*/ f14 f8 1"/>
              <a:gd name="f20" fmla="*/ f15 1 f3"/>
              <a:gd name="f21" fmla="*/ f16 1 21600"/>
              <a:gd name="f22" fmla="*/ f17 1 21600"/>
              <a:gd name="f23" fmla="*/ 21600 f16 1"/>
              <a:gd name="f24" fmla="*/ 21600 f17 1"/>
              <a:gd name="f25" fmla="*/ f19 1 f1"/>
              <a:gd name="f26" fmla="+- f20 0 f2"/>
              <a:gd name="f27" fmla="min f22 f21"/>
              <a:gd name="f28" fmla="*/ f23 1 f18"/>
              <a:gd name="f29" fmla="*/ f24 1 f18"/>
              <a:gd name="f30" fmla="+- 0 0 f25"/>
              <a:gd name="f31" fmla="val f28"/>
              <a:gd name="f32" fmla="val f29"/>
              <a:gd name="f33" fmla="+- 0 0 f30"/>
              <a:gd name="f34" fmla="*/ f13 f27 1"/>
              <a:gd name="f35" fmla="+- f32 0 f13"/>
              <a:gd name="f36" fmla="+- f31 0 f13"/>
              <a:gd name="f37" fmla="*/ f33 f1 1"/>
              <a:gd name="f38" fmla="*/ f35 1 2"/>
              <a:gd name="f39" fmla="*/ f36 1 2"/>
              <a:gd name="f40" fmla="*/ f37 1 f8"/>
              <a:gd name="f41" fmla="+- f13 f38 0"/>
              <a:gd name="f42" fmla="+- f13 f39 0"/>
              <a:gd name="f43" fmla="+- f40 0 f2"/>
              <a:gd name="f44" fmla="*/ f39 f27 1"/>
              <a:gd name="f45" fmla="*/ f38 f27 1"/>
              <a:gd name="f46" fmla="cos 1 f43"/>
              <a:gd name="f47" fmla="sin 1 f43"/>
              <a:gd name="f48" fmla="*/ f41 f27 1"/>
              <a:gd name="f49" fmla="+- 0 0 f46"/>
              <a:gd name="f50" fmla="+- 0 0 f47"/>
              <a:gd name="f51" fmla="+- 0 0 f49"/>
              <a:gd name="f52" fmla="+- 0 0 f50"/>
              <a:gd name="f53" fmla="*/ f51 f39 1"/>
              <a:gd name="f54" fmla="*/ f52 f38 1"/>
              <a:gd name="f55" fmla="+- f42 0 f53"/>
              <a:gd name="f56" fmla="+- f42 f53 0"/>
              <a:gd name="f57" fmla="+- f41 0 f54"/>
              <a:gd name="f58" fmla="+- f41 f54 0"/>
              <a:gd name="f59" fmla="*/ f55 f27 1"/>
              <a:gd name="f60" fmla="*/ f57 f27 1"/>
              <a:gd name="f61" fmla="*/ f56 f27 1"/>
              <a:gd name="f62" fmla="*/ f58 f2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6">
                <a:pos x="f59" y="f60"/>
              </a:cxn>
              <a:cxn ang="f26">
                <a:pos x="f59" y="f62"/>
              </a:cxn>
              <a:cxn ang="f26">
                <a:pos x="f61" y="f62"/>
              </a:cxn>
              <a:cxn ang="f26">
                <a:pos x="f61" y="f60"/>
              </a:cxn>
            </a:cxnLst>
            <a:rect l="f59" t="f60" r="f61" b="f62"/>
            <a:pathLst>
              <a:path>
                <a:moveTo>
                  <a:pt x="f34" y="f48"/>
                </a:moveTo>
                <a:arcTo wR="f44" hR="f45" stAng="f1" swAng="f0"/>
                <a:close/>
              </a:path>
            </a:pathLst>
          </a:custGeom>
          <a:noFill/>
          <a:ln w="38100" cap="flat">
            <a:solidFill>
              <a:srgbClr val="C0504D"/>
            </a:solidFill>
            <a:prstDash val="solid"/>
          </a:ln>
        </p:spPr>
        <p:txBody>
          <a:bodyPr vert="horz" wrap="square" lIns="91440" tIns="45720" rIns="91440" bIns="45720" anchor="ctr" anchorCtr="1" compatLnSpc="0">
            <a:noAutofit/>
          </a:bodyPr>
          <a:lstStyle/>
          <a:p>
            <a:pPr defTabSz="914400" hangingPunct="0"/>
            <a:endParaRPr lang="en-US" dirty="0">
              <a:solidFill>
                <a:prstClr val="black"/>
              </a:solidFill>
              <a:latin typeface="Liberation Sans" pitchFamily="18"/>
              <a:ea typeface="Noto Sans CJK SC Regular" pitchFamily="2"/>
              <a:cs typeface="FreeSans" pitchFamily="2"/>
            </a:endParaRPr>
          </a:p>
        </p:txBody>
      </p:sp>
      <p:cxnSp>
        <p:nvCxnSpPr>
          <p:cNvPr id="41" name="Straight Arrow Connector 1">
            <a:extLst>
              <a:ext uri="{FF2B5EF4-FFF2-40B4-BE49-F238E27FC236}">
                <a16:creationId xmlns:a16="http://schemas.microsoft.com/office/drawing/2014/main" id="{ACFED470-97CA-0506-A098-7F72DAB26A45}"/>
              </a:ext>
            </a:extLst>
          </p:cNvPr>
          <p:cNvCxnSpPr>
            <a:cxnSpLocks/>
          </p:cNvCxnSpPr>
          <p:nvPr/>
        </p:nvCxnSpPr>
        <p:spPr>
          <a:xfrm flipH="1">
            <a:off x="7999037" y="2038573"/>
            <a:ext cx="672477" cy="0"/>
          </a:xfrm>
          <a:prstGeom prst="straightConnector1">
            <a:avLst/>
          </a:prstGeom>
          <a:noFill/>
          <a:ln w="38100" cap="flat">
            <a:solidFill>
              <a:srgbClr val="C0504D"/>
            </a:solidFill>
            <a:prstDash val="solid"/>
          </a:ln>
        </p:spPr>
      </p:cxnSp>
      <p:sp>
        <p:nvSpPr>
          <p:cNvPr id="11" name="TextBox 10"/>
          <p:cNvSpPr txBox="1"/>
          <p:nvPr/>
        </p:nvSpPr>
        <p:spPr>
          <a:xfrm>
            <a:off x="11194358" y="616077"/>
            <a:ext cx="63030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>
                <a:solidFill>
                  <a:prstClr val="black"/>
                </a:solidFill>
              </a:rPr>
              <a:t>CBM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58619" y="630864"/>
            <a:ext cx="11721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CBM-MVD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7101" y="4260888"/>
            <a:ext cx="4433714" cy="1169551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>
                <a:solidFill>
                  <a:prstClr val="black"/>
                </a:solidFill>
              </a:rPr>
              <a:t>he CBM – MVD will operate at:</a:t>
            </a:r>
          </a:p>
          <a:p>
            <a:pPr defTabSz="914400"/>
            <a:endParaRPr lang="en-US" sz="1000" dirty="0">
              <a:solidFill>
                <a:prstClr val="black"/>
              </a:solidFill>
            </a:endParaRPr>
          </a:p>
          <a:p>
            <a:pPr defTabSz="914400"/>
            <a:r>
              <a:rPr lang="en-US" sz="2000" dirty="0">
                <a:solidFill>
                  <a:prstClr val="black"/>
                </a:solidFill>
              </a:rPr>
              <a:t>100 kHz </a:t>
            </a:r>
            <a:r>
              <a:rPr lang="en-US" sz="2000" dirty="0" err="1">
                <a:solidFill>
                  <a:prstClr val="black"/>
                </a:solidFill>
              </a:rPr>
              <a:t>Au+Au</a:t>
            </a:r>
            <a:r>
              <a:rPr lang="en-US" sz="2000" dirty="0">
                <a:solidFill>
                  <a:prstClr val="black"/>
                </a:solidFill>
              </a:rPr>
              <a:t> collisions (10 MHz beam)</a:t>
            </a:r>
          </a:p>
          <a:p>
            <a:pPr defTabSz="914400"/>
            <a:r>
              <a:rPr lang="en-US" sz="2000" dirty="0">
                <a:solidFill>
                  <a:prstClr val="black"/>
                </a:solidFill>
              </a:rPr>
              <a:t>10 MHz  p + Au collisions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5434445" y="1932709"/>
            <a:ext cx="2884264" cy="3419851"/>
            <a:chOff x="5232831" y="2370503"/>
            <a:chExt cx="2884264" cy="3419851"/>
          </a:xfrm>
        </p:grpSpPr>
        <p:sp>
          <p:nvSpPr>
            <p:cNvPr id="35" name="Rectangle 34"/>
            <p:cNvSpPr/>
            <p:nvPr/>
          </p:nvSpPr>
          <p:spPr>
            <a:xfrm>
              <a:off x="5940152" y="4410455"/>
              <a:ext cx="2176943" cy="1379899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30751" y="4506550"/>
              <a:ext cx="858757" cy="809809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6669461" y="4630555"/>
              <a:ext cx="563738" cy="56373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993145" y="5347893"/>
              <a:ext cx="19030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>
                  <a:solidFill>
                    <a:srgbClr val="FF0000"/>
                  </a:solidFill>
                </a:rPr>
                <a:t>B</a:t>
              </a:r>
              <a:r>
                <a:rPr lang="de-DE">
                  <a:solidFill>
                    <a:prstClr val="black"/>
                  </a:solidFill>
                </a:rPr>
                <a:t>eam hole: 11mm</a:t>
              </a:r>
              <a:endParaRPr lang="en-US">
                <a:solidFill>
                  <a:prstClr val="black"/>
                </a:solidFill>
              </a:endParaRPr>
            </a:p>
          </p:txBody>
        </p:sp>
        <p:cxnSp>
          <p:nvCxnSpPr>
            <p:cNvPr id="46" name="Straight Arrow Connector 45"/>
            <p:cNvCxnSpPr>
              <a:stCxn id="44" idx="0"/>
            </p:cNvCxnSpPr>
            <p:nvPr/>
          </p:nvCxnSpPr>
          <p:spPr>
            <a:xfrm flipH="1" flipV="1">
              <a:off x="5232831" y="2370503"/>
              <a:ext cx="1718499" cy="226005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2824817" y="5595622"/>
            <a:ext cx="4404604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defTabSz="914400"/>
            <a:r>
              <a:rPr lang="en-US" sz="2000" dirty="0">
                <a:solidFill>
                  <a:srgbClr val="FF0000"/>
                </a:solidFill>
              </a:rPr>
              <a:t>T</a:t>
            </a:r>
            <a:r>
              <a:rPr lang="en-US" sz="2000" dirty="0">
                <a:solidFill>
                  <a:prstClr val="black"/>
                </a:solidFill>
              </a:rPr>
              <a:t>odays topics: 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>
                <a:solidFill>
                  <a:prstClr val="black"/>
                </a:solidFill>
              </a:rPr>
              <a:t>What </a:t>
            </a:r>
            <a:r>
              <a:rPr lang="en-US" sz="2000" dirty="0">
                <a:solidFill>
                  <a:prstClr val="black"/>
                </a:solidFill>
              </a:rPr>
              <a:t>if the beam ions miss the hole?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5502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0" grpId="0" animBg="1"/>
      <p:bldP spid="30" grpId="1" animBg="1"/>
      <p:bldP spid="40" grpId="0" animBg="1"/>
      <p:bldP spid="11" grpId="0" animBg="1"/>
      <p:bldP spid="31" grpId="0" animBg="1"/>
      <p:bldP spid="12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Requirements on the MIMOSIS sensors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6E5D01D-6334-9EBB-3DEB-AC058C740FD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514769"/>
              </p:ext>
            </p:extLst>
          </p:nvPr>
        </p:nvGraphicFramePr>
        <p:xfrm>
          <a:off x="403609" y="554886"/>
          <a:ext cx="6352791" cy="27736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722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3014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20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/>
                        <a:t>Requirement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Spatial / time resolution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/>
                        <a:t>~5</a:t>
                      </a:r>
                      <a:r>
                        <a:rPr lang="en-US" sz="2000" baseline="0" noProof="0"/>
                        <a:t> µm / 5 µs</a:t>
                      </a:r>
                      <a:endParaRPr lang="en-US" sz="2000" noProof="0"/>
                    </a:p>
                  </a:txBody>
                  <a:tcPr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 dirty="0"/>
                        <a:t>Sensor thickness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~50 µm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/>
                        <a:t>Radiation doses (non-ionizing)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~</a:t>
                      </a:r>
                      <a:r>
                        <a:rPr lang="en-US" sz="2000" baseline="0" noProof="0" dirty="0"/>
                        <a:t> 7 x </a:t>
                      </a:r>
                      <a:r>
                        <a:rPr lang="en-US" sz="2000" noProof="0" dirty="0"/>
                        <a:t>10</a:t>
                      </a:r>
                      <a:r>
                        <a:rPr lang="en-US" sz="2000" baseline="30000" noProof="0" dirty="0"/>
                        <a:t>13</a:t>
                      </a:r>
                      <a:r>
                        <a:rPr lang="en-US" sz="2000" baseline="0" noProof="0" dirty="0"/>
                        <a:t> </a:t>
                      </a:r>
                      <a:r>
                        <a:rPr lang="en-US" sz="2000" baseline="0" noProof="0" dirty="0" err="1"/>
                        <a:t>n</a:t>
                      </a:r>
                      <a:r>
                        <a:rPr lang="en-US" sz="2000" baseline="-25000" noProof="0" dirty="0" err="1"/>
                        <a:t>eq</a:t>
                      </a:r>
                      <a:r>
                        <a:rPr lang="en-US" sz="2000" baseline="0" noProof="0" dirty="0"/>
                        <a:t>/cm²</a:t>
                      </a:r>
                      <a:endParaRPr lang="en-US" sz="2000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/>
                        <a:t>Radiation</a:t>
                      </a:r>
                      <a:r>
                        <a:rPr lang="en-US" sz="2000" baseline="0" noProof="0"/>
                        <a:t> doses (ionizing)</a:t>
                      </a:r>
                      <a:endParaRPr lang="en-US" sz="2000" noProof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 dirty="0"/>
                        <a:t>~ 5 </a:t>
                      </a:r>
                      <a:r>
                        <a:rPr lang="en-US" sz="2000" noProof="0" dirty="0" err="1"/>
                        <a:t>MRad</a:t>
                      </a:r>
                      <a:endParaRPr lang="en-US" sz="2000" noProof="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/>
                        <a:t>Rate capability (mean/peak)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noProof="0"/>
                        <a:t>(20/80) MHz/cm²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noProof="0"/>
                        <a:t>Readout mode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Continuous</a:t>
                      </a:r>
                      <a:endParaRPr lang="en-US" sz="2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34488163"/>
                  </a:ext>
                </a:extLst>
              </a:tr>
            </a:tbl>
          </a:graphicData>
        </a:graphic>
      </p:graphicFrame>
      <p:sp>
        <p:nvSpPr>
          <p:cNvPr id="7" name="Right Brace 6"/>
          <p:cNvSpPr/>
          <p:nvPr/>
        </p:nvSpPr>
        <p:spPr>
          <a:xfrm>
            <a:off x="6929121" y="963894"/>
            <a:ext cx="132080" cy="721360"/>
          </a:xfrm>
          <a:prstGeom prst="rightBrace">
            <a:avLst>
              <a:gd name="adj1" fmla="val 58333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3922" y="873588"/>
            <a:ext cx="40032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>
                <a:solidFill>
                  <a:prstClr val="black"/>
                </a:solidFill>
              </a:rPr>
              <a:t>Established by ALPIDE</a:t>
            </a:r>
          </a:p>
          <a:p>
            <a:pPr defTabSz="914400"/>
            <a:r>
              <a:rPr lang="en-US" sz="2400">
                <a:solidFill>
                  <a:prstClr val="black"/>
                </a:solidFill>
              </a:rPr>
              <a:t>(Sensor of ALICE ITS2 upgrade)</a:t>
            </a:r>
          </a:p>
        </p:txBody>
      </p:sp>
      <p:sp>
        <p:nvSpPr>
          <p:cNvPr id="9" name="Right Brace 8"/>
          <p:cNvSpPr/>
          <p:nvPr/>
        </p:nvSpPr>
        <p:spPr>
          <a:xfrm>
            <a:off x="6929121" y="1804327"/>
            <a:ext cx="132080" cy="721360"/>
          </a:xfrm>
          <a:prstGeom prst="rightBrace">
            <a:avLst>
              <a:gd name="adj1" fmla="val 58333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33922" y="1922200"/>
            <a:ext cx="18036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>
                <a:solidFill>
                  <a:prstClr val="black"/>
                </a:solidFill>
              </a:rPr>
              <a:t>~10 x ALPIDE</a:t>
            </a:r>
          </a:p>
        </p:txBody>
      </p:sp>
      <p:sp>
        <p:nvSpPr>
          <p:cNvPr id="11" name="Right Brace 10"/>
          <p:cNvSpPr/>
          <p:nvPr/>
        </p:nvSpPr>
        <p:spPr>
          <a:xfrm>
            <a:off x="6929121" y="2614519"/>
            <a:ext cx="132080" cy="721360"/>
          </a:xfrm>
          <a:prstGeom prst="rightBrace">
            <a:avLst>
              <a:gd name="adj1" fmla="val 58333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233922" y="2614519"/>
            <a:ext cx="432541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400">
                <a:solidFill>
                  <a:prstClr val="black"/>
                </a:solidFill>
              </a:rPr>
              <a:t>Incompatible with ALPIDE</a:t>
            </a:r>
          </a:p>
          <a:p>
            <a:pPr defTabSz="914400"/>
            <a:r>
              <a:rPr lang="en-US" sz="2400">
                <a:solidFill>
                  <a:prstClr val="black"/>
                </a:solidFill>
              </a:rPr>
              <a:t>&gt; 20x internal bandwidth needed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03609" y="3582192"/>
            <a:ext cx="4465774" cy="28700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u="sng" dirty="0">
                <a:solidFill>
                  <a:srgbClr val="FF0000"/>
                </a:solidFill>
              </a:rPr>
              <a:t>I</a:t>
            </a:r>
            <a:r>
              <a:rPr lang="en-US" sz="2000" u="sng" dirty="0">
                <a:solidFill>
                  <a:prstClr val="black"/>
                </a:solidFill>
              </a:rPr>
              <a:t>dea: </a:t>
            </a:r>
          </a:p>
          <a:p>
            <a:pPr defTabSz="914400"/>
            <a:endParaRPr lang="en-US" sz="1000" u="sng" dirty="0">
              <a:solidFill>
                <a:prstClr val="black"/>
              </a:solidFill>
            </a:endParaRPr>
          </a:p>
          <a:p>
            <a:pPr defTabSz="914400"/>
            <a:r>
              <a:rPr lang="en-US" sz="2000" dirty="0">
                <a:solidFill>
                  <a:srgbClr val="FF0000"/>
                </a:solidFill>
              </a:rPr>
              <a:t>G</a:t>
            </a:r>
            <a:r>
              <a:rPr lang="en-US" sz="2000" dirty="0">
                <a:solidFill>
                  <a:prstClr val="black"/>
                </a:solidFill>
              </a:rPr>
              <a:t>et inspiration from ALPIDE: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Re-use pixel analog front-end.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Re-use priority encoder.</a:t>
            </a:r>
          </a:p>
          <a:p>
            <a:pPr defTabSz="914400"/>
            <a:endParaRPr lang="en-US" sz="1050" dirty="0">
              <a:solidFill>
                <a:prstClr val="black"/>
              </a:solidFill>
            </a:endParaRPr>
          </a:p>
          <a:p>
            <a:pPr defTabSz="914400"/>
            <a:r>
              <a:rPr lang="en-US" sz="2000" dirty="0">
                <a:solidFill>
                  <a:srgbClr val="FF0000"/>
                </a:solidFill>
              </a:rPr>
              <a:t>C</a:t>
            </a:r>
            <a:r>
              <a:rPr lang="en-US" sz="2000" dirty="0">
                <a:solidFill>
                  <a:prstClr val="black"/>
                </a:solidFill>
              </a:rPr>
              <a:t>omplement design with: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High bandwidth internal DAQ.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Fully depleted pixels ( &gt; 20 V top bias).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prstClr val="black"/>
                </a:solidFill>
              </a:rPr>
              <a:t>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81134" y="3897663"/>
            <a:ext cx="6092780" cy="2585323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>
                <a:solidFill>
                  <a:prstClr val="black"/>
                </a:solidFill>
              </a:rPr>
              <a:t>IMOSIS-0 (2018)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>
                <a:solidFill>
                  <a:prstClr val="black"/>
                </a:solidFill>
              </a:rPr>
              <a:t>Confirm (depleted) pixels and priority encoder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US" sz="600">
              <a:solidFill>
                <a:prstClr val="black"/>
              </a:solidFill>
            </a:endParaRPr>
          </a:p>
          <a:p>
            <a:pPr defTabSz="914400"/>
            <a:r>
              <a:rPr lang="en-US" sz="2000" b="1">
                <a:solidFill>
                  <a:srgbClr val="FF0000"/>
                </a:solidFill>
              </a:rPr>
              <a:t>M</a:t>
            </a:r>
            <a:r>
              <a:rPr lang="en-US" sz="2000" b="1">
                <a:solidFill>
                  <a:prstClr val="black"/>
                </a:solidFill>
              </a:rPr>
              <a:t>IMOSIS-1 (2020)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 b="1">
                <a:solidFill>
                  <a:prstClr val="black"/>
                </a:solidFill>
              </a:rPr>
              <a:t>Full size prototype, this work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US" sz="600" b="1">
              <a:solidFill>
                <a:prstClr val="black"/>
              </a:solidFill>
            </a:endParaRPr>
          </a:p>
          <a:p>
            <a:pPr defTabSz="914400"/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>
                <a:solidFill>
                  <a:prstClr val="black"/>
                </a:solidFill>
              </a:rPr>
              <a:t>IMOSIS-2 (2022)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>
                <a:solidFill>
                  <a:prstClr val="black"/>
                </a:solidFill>
              </a:rPr>
              <a:t>Advanced rad. hardening, data compression…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endParaRPr lang="en-US" sz="600">
              <a:solidFill>
                <a:prstClr val="black"/>
              </a:solidFill>
            </a:endParaRPr>
          </a:p>
          <a:p>
            <a:pPr defTabSz="914400"/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>
                <a:solidFill>
                  <a:prstClr val="black"/>
                </a:solidFill>
              </a:rPr>
              <a:t>IMOSIS-3 (2023/24)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sz="1600">
                <a:solidFill>
                  <a:prstClr val="black"/>
                </a:solidFill>
              </a:rPr>
              <a:t>Final sensor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192093" y="3542828"/>
            <a:ext cx="1158182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liennummernplatzhalter 4">
            <a:extLst>
              <a:ext uri="{FF2B5EF4-FFF2-40B4-BE49-F238E27FC236}">
                <a16:creationId xmlns:a16="http://schemas.microsoft.com/office/drawing/2014/main" id="{5FDE4011-E0CD-42A1-555F-4C6E8F42EF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9359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9406466" y="675028"/>
            <a:ext cx="2511213" cy="1507734"/>
            <a:chOff x="3379038" y="1001879"/>
            <a:chExt cx="4515282" cy="2710979"/>
          </a:xfrm>
        </p:grpSpPr>
        <p:cxnSp>
          <p:nvCxnSpPr>
            <p:cNvPr id="16" name="Straight Arrow Connector 15"/>
            <p:cNvCxnSpPr/>
            <p:nvPr/>
          </p:nvCxnSpPr>
          <p:spPr>
            <a:xfrm flipV="1">
              <a:off x="6868160" y="1595120"/>
              <a:ext cx="1026160" cy="325122"/>
            </a:xfrm>
            <a:prstGeom prst="straightConnector1">
              <a:avLst/>
            </a:prstGeom>
            <a:ln w="38100">
              <a:solidFill>
                <a:srgbClr val="FFA2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15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4136477" y="1001879"/>
              <a:ext cx="2952328" cy="2710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3703031" y="2357368"/>
              <a:ext cx="1280160" cy="335280"/>
            </a:xfrm>
            <a:prstGeom prst="straightConnector1">
              <a:avLst/>
            </a:prstGeom>
            <a:ln w="38100">
              <a:solidFill>
                <a:srgbClr val="FFA22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20621479">
              <a:off x="3379038" y="2340342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>
                  <a:solidFill>
                    <a:srgbClr val="FFC000">
                      <a:lumMod val="75000"/>
                    </a:srgbClr>
                  </a:solidFill>
                </a:rPr>
                <a:t>Beam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9226145" y="1406289"/>
            <a:ext cx="1955985" cy="1750025"/>
            <a:chOff x="6090348" y="4236036"/>
            <a:chExt cx="1955985" cy="175002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530751" y="4506550"/>
              <a:ext cx="858757" cy="809809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6669461" y="4630555"/>
              <a:ext cx="563738" cy="563738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6090348" y="5616729"/>
              <a:ext cx="19559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 dirty="0">
                  <a:solidFill>
                    <a:srgbClr val="FF0000"/>
                  </a:solidFill>
                </a:rPr>
                <a:t>B</a:t>
              </a:r>
              <a:r>
                <a:rPr lang="de-DE" dirty="0">
                  <a:solidFill>
                    <a:prstClr val="black"/>
                  </a:solidFill>
                </a:rPr>
                <a:t>eam hole: 11 mm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12" name="Straight Arrow Connector 11"/>
            <p:cNvCxnSpPr>
              <a:stCxn id="10" idx="0"/>
            </p:cNvCxnSpPr>
            <p:nvPr/>
          </p:nvCxnSpPr>
          <p:spPr>
            <a:xfrm flipV="1">
              <a:off x="6951330" y="4236036"/>
              <a:ext cx="254537" cy="394519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03609" y="515973"/>
            <a:ext cx="596278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u="sng" dirty="0">
                <a:solidFill>
                  <a:srgbClr val="FF0000"/>
                </a:solidFill>
              </a:rPr>
              <a:t>B</a:t>
            </a:r>
            <a:r>
              <a:rPr lang="en-US" sz="2000" b="1" u="sng" dirty="0">
                <a:solidFill>
                  <a:prstClr val="black"/>
                </a:solidFill>
              </a:rPr>
              <a:t>eam halo </a:t>
            </a:r>
          </a:p>
          <a:p>
            <a:pPr defTabSz="914400"/>
            <a:r>
              <a:rPr lang="en-US" sz="2000" dirty="0">
                <a:solidFill>
                  <a:srgbClr val="FF0000"/>
                </a:solidFill>
              </a:rPr>
              <a:t>O</a:t>
            </a:r>
            <a:r>
              <a:rPr lang="en-US" sz="2000" dirty="0">
                <a:solidFill>
                  <a:prstClr val="black"/>
                </a:solidFill>
              </a:rPr>
              <a:t>rigin: Limited focus - few ions miss hole all the time.</a:t>
            </a:r>
          </a:p>
          <a:p>
            <a:pPr defTabSz="914400"/>
            <a:r>
              <a:rPr lang="en-US" sz="2000">
                <a:solidFill>
                  <a:srgbClr val="FF0000"/>
                </a:solidFill>
              </a:rPr>
              <a:t>O</a:t>
            </a:r>
            <a:r>
              <a:rPr lang="en-US" sz="2000">
                <a:solidFill>
                  <a:prstClr val="black"/>
                </a:solidFill>
              </a:rPr>
              <a:t>ur assumptions:</a:t>
            </a:r>
            <a:endParaRPr lang="en-US" sz="2000" dirty="0">
              <a:solidFill>
                <a:prstClr val="black"/>
              </a:solidFill>
            </a:endParaRPr>
          </a:p>
          <a:p>
            <a:pPr marL="800100" lvl="1" indent="-342900" defTabSz="914400">
              <a:buFont typeface="Arial" panose="020B0604020202020204" pitchFamily="34" charset="0"/>
              <a:buChar char="•"/>
            </a:pPr>
            <a:r>
              <a:rPr lang="en-US" sz="2000">
                <a:solidFill>
                  <a:prstClr val="black"/>
                </a:solidFill>
              </a:rPr>
              <a:t>Geometry still (measured at SPS – NA61/SHINE)</a:t>
            </a:r>
          </a:p>
          <a:p>
            <a:pPr marL="800100" lvl="1" indent="-342900" defTabSz="914400">
              <a:buFont typeface="Arial" panose="020B0604020202020204" pitchFamily="34" charset="0"/>
              <a:buChar char="•"/>
            </a:pPr>
            <a:r>
              <a:rPr lang="de-DE" sz="2000">
                <a:solidFill>
                  <a:prstClr val="black"/>
                </a:solidFill>
              </a:rPr>
              <a:t>Assume 1 kHz/cm² thanks to collimators.</a:t>
            </a:r>
            <a:endParaRPr lang="en-US" sz="2000" dirty="0">
              <a:solidFill>
                <a:prstClr val="black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7019157" y="532643"/>
            <a:ext cx="2864361" cy="3024502"/>
            <a:chOff x="6959695" y="2960267"/>
            <a:chExt cx="3652752" cy="3465068"/>
          </a:xfrm>
        </p:grpSpPr>
        <p:grpSp>
          <p:nvGrpSpPr>
            <p:cNvPr id="36" name="Group 35"/>
            <p:cNvGrpSpPr/>
            <p:nvPr/>
          </p:nvGrpSpPr>
          <p:grpSpPr>
            <a:xfrm>
              <a:off x="6967465" y="2960267"/>
              <a:ext cx="3644982" cy="3465068"/>
              <a:chOff x="6959602" y="2722880"/>
              <a:chExt cx="3644982" cy="3860803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348" t="4007" r="15005" b="9652"/>
              <a:stretch/>
            </p:blipFill>
            <p:spPr>
              <a:xfrm rot="16200000">
                <a:off x="6019801" y="3683000"/>
                <a:ext cx="3840483" cy="1960882"/>
              </a:xfrm>
              <a:prstGeom prst="rect">
                <a:avLst/>
              </a:prstGeom>
              <a:ln w="57150">
                <a:solidFill>
                  <a:schemeClr val="tx1"/>
                </a:solidFill>
              </a:ln>
            </p:spPr>
          </p:pic>
          <p:pic>
            <p:nvPicPr>
              <p:cNvPr id="25" name="Picture 24"/>
              <p:cNvPicPr>
                <a:picLocks noChangeAspect="1"/>
              </p:cNvPicPr>
              <p:nvPr/>
            </p:nvPicPr>
            <p:blipFill rotWithShape="1">
              <a:blip r:embed="rId5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425" t="1567" r="13908" b="6476"/>
              <a:stretch/>
            </p:blipFill>
            <p:spPr>
              <a:xfrm rot="16200000">
                <a:off x="9620575" y="4289854"/>
                <a:ext cx="1286131" cy="681887"/>
              </a:xfrm>
              <a:prstGeom prst="rect">
                <a:avLst/>
              </a:prstGeom>
              <a:ln w="38100">
                <a:solidFill>
                  <a:schemeClr val="tx1"/>
                </a:solidFill>
              </a:ln>
            </p:spPr>
          </p:pic>
          <p:cxnSp>
            <p:nvCxnSpPr>
              <p:cNvPr id="28" name="Straight Connector 27"/>
              <p:cNvCxnSpPr/>
              <p:nvPr/>
            </p:nvCxnSpPr>
            <p:spPr>
              <a:xfrm>
                <a:off x="8961120" y="2722880"/>
                <a:ext cx="961577" cy="126485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flipV="1">
                <a:off x="8958728" y="5298551"/>
                <a:ext cx="920936" cy="1285132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4" name="Straight Arrow Connector 33"/>
            <p:cNvCxnSpPr/>
            <p:nvPr/>
          </p:nvCxnSpPr>
          <p:spPr>
            <a:xfrm flipV="1">
              <a:off x="6959695" y="3419939"/>
              <a:ext cx="1971044" cy="1016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7616509" y="3001203"/>
              <a:ext cx="636713" cy="369332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de-DE">
                  <a:solidFill>
                    <a:prstClr val="black"/>
                  </a:solidFill>
                </a:rPr>
                <a:t>1 cm</a:t>
              </a:r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 rot="5400000">
            <a:off x="10527798" y="2210657"/>
            <a:ext cx="3100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</a:rPr>
              <a:t>M. </a:t>
            </a:r>
            <a:r>
              <a:rPr lang="en-US" sz="1400" dirty="0" err="1">
                <a:solidFill>
                  <a:prstClr val="black"/>
                </a:solidFill>
              </a:rPr>
              <a:t>Deveaux</a:t>
            </a:r>
            <a:r>
              <a:rPr lang="en-US" sz="1400" dirty="0">
                <a:solidFill>
                  <a:prstClr val="black"/>
                </a:solidFill>
              </a:rPr>
              <a:t> for NA61/SHINE, SQM 2017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024637" y="3181600"/>
            <a:ext cx="26340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400" i="1" dirty="0">
                <a:solidFill>
                  <a:prstClr val="black"/>
                </a:solidFill>
              </a:rPr>
              <a:t>SPS Pb beam halo @ NA61/SHINE</a:t>
            </a:r>
          </a:p>
          <a:p>
            <a:pPr defTabSz="914400"/>
            <a:r>
              <a:rPr lang="en-US" sz="1400" i="1" dirty="0">
                <a:solidFill>
                  <a:prstClr val="black"/>
                </a:solidFill>
              </a:rPr>
              <a:t>as seen with MIMOSA-26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34512" y="3669841"/>
            <a:ext cx="57067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u="sng">
                <a:solidFill>
                  <a:srgbClr val="FF0000"/>
                </a:solidFill>
              </a:rPr>
              <a:t>B</a:t>
            </a:r>
            <a:r>
              <a:rPr lang="en-US" sz="2000" b="1" u="sng">
                <a:solidFill>
                  <a:prstClr val="black"/>
                </a:solidFill>
              </a:rPr>
              <a:t>eam loss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>
                <a:solidFill>
                  <a:prstClr val="black"/>
                </a:solidFill>
              </a:rPr>
              <a:t>Direct beam impact to MVD due to steering fail.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>
                <a:solidFill>
                  <a:prstClr val="black"/>
                </a:solidFill>
              </a:rPr>
              <a:t>Highest rate: ~300 MHz/cm² Au ions in MVD </a:t>
            </a:r>
          </a:p>
        </p:txBody>
      </p:sp>
      <p:sp>
        <p:nvSpPr>
          <p:cNvPr id="8" name="Titel 7">
            <a:extLst>
              <a:ext uri="{FF2B5EF4-FFF2-40B4-BE49-F238E27FC236}">
                <a16:creationId xmlns:a16="http://schemas.microsoft.com/office/drawing/2014/main" id="{4AA9807B-0E7E-65F4-5190-167A481F9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Origin of heavy ion impacts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403609" y="4674024"/>
            <a:ext cx="55594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2000" b="1" u="sng">
                <a:solidFill>
                  <a:srgbClr val="FF0000"/>
                </a:solidFill>
              </a:rPr>
              <a:t>T</a:t>
            </a:r>
            <a:r>
              <a:rPr lang="en-US" sz="2000" b="1" u="sng">
                <a:solidFill>
                  <a:prstClr val="black"/>
                </a:solidFill>
              </a:rPr>
              <a:t>arget fragments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en-US" sz="2000">
                <a:solidFill>
                  <a:prstClr val="black"/>
                </a:solidFill>
              </a:rPr>
              <a:t>Nuclear fragments kicked out of target by beam.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de-DE" sz="2000">
                <a:solidFill>
                  <a:prstClr val="black"/>
                </a:solidFill>
              </a:rPr>
              <a:t>Very slow: Absorbed by first station.</a:t>
            </a:r>
          </a:p>
          <a:p>
            <a:pPr marL="342900" indent="-342900" defTabSz="914400">
              <a:buFont typeface="Arial" panose="020B0604020202020204" pitchFamily="34" charset="0"/>
              <a:buChar char="•"/>
            </a:pPr>
            <a:r>
              <a:rPr lang="de-DE" sz="2000">
                <a:solidFill>
                  <a:prstClr val="black"/>
                </a:solidFill>
              </a:rPr>
              <a:t>Highest energy transfer: 35 MeV cm²/mg</a:t>
            </a:r>
            <a:endParaRPr lang="en-US" sz="2000">
              <a:solidFill>
                <a:prstClr val="black"/>
              </a:solidFill>
            </a:endParaRPr>
          </a:p>
        </p:txBody>
      </p:sp>
      <p:pic>
        <p:nvPicPr>
          <p:cNvPr id="50" name="Grafik 11">
            <a:extLst>
              <a:ext uri="{FF2B5EF4-FFF2-40B4-BE49-F238E27FC236}">
                <a16:creationId xmlns:a16="http://schemas.microsoft.com/office/drawing/2014/main" id="{CC0A45FB-5D98-8F6C-97BC-39A95760B2E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46"/>
          <a:stretch/>
        </p:blipFill>
        <p:spPr>
          <a:xfrm>
            <a:off x="6841067" y="3771876"/>
            <a:ext cx="3237803" cy="288015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10076199" y="4788545"/>
            <a:ext cx="2096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400" dirty="0">
                <a:solidFill>
                  <a:prstClr val="black"/>
                </a:solidFill>
              </a:rPr>
              <a:t>More information on simulation:</a:t>
            </a:r>
          </a:p>
          <a:p>
            <a:pPr defTabSz="914400"/>
            <a:r>
              <a:rPr lang="en-US" sz="1400" dirty="0">
                <a:solidFill>
                  <a:prstClr val="black"/>
                </a:solidFill>
              </a:rPr>
              <a:t>H. Darwish, CBM Progress Report 2020</a:t>
            </a:r>
          </a:p>
        </p:txBody>
      </p:sp>
      <p:grpSp>
        <p:nvGrpSpPr>
          <p:cNvPr id="52" name="Group 51"/>
          <p:cNvGrpSpPr/>
          <p:nvPr/>
        </p:nvGrpSpPr>
        <p:grpSpPr>
          <a:xfrm>
            <a:off x="3408209" y="1523511"/>
            <a:ext cx="4157959" cy="2156017"/>
            <a:chOff x="4205115" y="806090"/>
            <a:chExt cx="4157959" cy="2156017"/>
          </a:xfrm>
        </p:grpSpPr>
        <p:sp>
          <p:nvSpPr>
            <p:cNvPr id="53" name="Oval 52"/>
            <p:cNvSpPr/>
            <p:nvPr/>
          </p:nvSpPr>
          <p:spPr>
            <a:xfrm>
              <a:off x="8127942" y="806090"/>
              <a:ext cx="235132" cy="252548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54" name="Straight Arrow Connector 53"/>
            <p:cNvCxnSpPr>
              <a:endCxn id="57" idx="3"/>
            </p:cNvCxnSpPr>
            <p:nvPr/>
          </p:nvCxnSpPr>
          <p:spPr>
            <a:xfrm flipH="1">
              <a:off x="7546175" y="1004387"/>
              <a:ext cx="649184" cy="118327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4331675" y="2377332"/>
              <a:ext cx="1338764" cy="58477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M</a:t>
              </a:r>
              <a:r>
                <a:rPr lang="en-US" sz="1600">
                  <a:solidFill>
                    <a:prstClr val="black"/>
                  </a:solidFill>
                </a:rPr>
                <a:t>IP (proton)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 fired pixels</a:t>
              </a: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7" cstate="email">
              <a:alphaModFix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330" t="58488" r="36865" b="26241"/>
            <a:stretch/>
          </p:blipFill>
          <p:spPr>
            <a:xfrm>
              <a:off x="5940014" y="1430034"/>
              <a:ext cx="1606161" cy="1515249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</p:pic>
        <p:sp>
          <p:nvSpPr>
            <p:cNvPr id="58" name="TextBox 57"/>
            <p:cNvSpPr txBox="1"/>
            <p:nvPr/>
          </p:nvSpPr>
          <p:spPr>
            <a:xfrm>
              <a:off x="6754189" y="1440712"/>
              <a:ext cx="766557" cy="2616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100">
                  <a:solidFill>
                    <a:prstClr val="black"/>
                  </a:solidFill>
                </a:rPr>
                <a:t>~2x2 mm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205115" y="1621650"/>
              <a:ext cx="1547155" cy="58477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defTabSz="914400"/>
              <a:r>
                <a:rPr lang="en-US" sz="1600">
                  <a:solidFill>
                    <a:srgbClr val="FF0000"/>
                  </a:solidFill>
                </a:rPr>
                <a:t>H</a:t>
              </a:r>
              <a:r>
                <a:rPr lang="en-US" sz="1600">
                  <a:solidFill>
                    <a:prstClr val="black"/>
                  </a:solidFill>
                </a:rPr>
                <a:t>eavy ion: </a:t>
              </a:r>
            </a:p>
            <a:p>
              <a:pPr defTabSz="914400"/>
              <a:r>
                <a:rPr lang="en-US" sz="1600">
                  <a:solidFill>
                    <a:prstClr val="black"/>
                  </a:solidFill>
                </a:rPr>
                <a:t>~200 fired pixels</a:t>
              </a:r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5747140" y="1919572"/>
              <a:ext cx="973654" cy="21217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V="1">
              <a:off x="5664033" y="2514666"/>
              <a:ext cx="1334497" cy="15271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Foliennummernplatzhalter 4">
            <a:extLst>
              <a:ext uri="{FF2B5EF4-FFF2-40B4-BE49-F238E27FC236}">
                <a16:creationId xmlns:a16="http://schemas.microsoft.com/office/drawing/2014/main" id="{2DD7702D-AD41-EFBA-7010-F8E1AD0ABE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078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56" grpId="0"/>
      <p:bldP spid="38" grpId="0"/>
      <p:bldP spid="5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Effect of heavy ion hits on electronics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3322" y="488494"/>
            <a:ext cx="577961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H</a:t>
            </a:r>
            <a:r>
              <a:rPr lang="en-US" sz="2000" dirty="0"/>
              <a:t>eavy ions show high </a:t>
            </a:r>
            <a:r>
              <a:rPr lang="en-US" sz="2000" dirty="0" err="1"/>
              <a:t>d</a:t>
            </a:r>
            <a:r>
              <a:rPr lang="en-US" sz="2000" i="1" dirty="0" err="1"/>
              <a:t>E</a:t>
            </a:r>
            <a:r>
              <a:rPr lang="en-US" sz="2000" dirty="0"/>
              <a:t>/d</a:t>
            </a:r>
            <a:r>
              <a:rPr lang="en-US" sz="2000" i="1" dirty="0"/>
              <a:t>x</a:t>
            </a:r>
            <a:r>
              <a:rPr lang="en-US" sz="2000" dirty="0"/>
              <a:t> or LET: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Scales with </a:t>
            </a:r>
            <a:r>
              <a:rPr lang="en-US" sz="2000" i="1" dirty="0"/>
              <a:t>z</a:t>
            </a:r>
            <a:r>
              <a:rPr lang="en-US" sz="2000" dirty="0"/>
              <a:t>² of the projectile =&gt; Au = 6200 M.I.P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Bethe Bloch: "Slow" ions create higher LET than relativistic ions.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7541" y="1902609"/>
            <a:ext cx="6299802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srgbClr val="FF0000"/>
                </a:solidFill>
              </a:rPr>
              <a:t>M</a:t>
            </a:r>
            <a:r>
              <a:rPr lang="en-US" sz="2000"/>
              <a:t>inority charge carriers excited by ions may:</a:t>
            </a:r>
          </a:p>
          <a:p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/>
              <a:t>Break transistor gates =&gt; Gate rupture</a:t>
            </a:r>
          </a:p>
          <a:p>
            <a:r>
              <a:rPr lang="de-DE" sz="2000"/>
              <a:t> </a:t>
            </a: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Switch digital electronics =&gt; Bit flip</a:t>
            </a:r>
          </a:p>
          <a:p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Open unwanted conduction paths =&gt; Latch-up</a:t>
            </a:r>
          </a:p>
          <a:p>
            <a:r>
              <a:rPr lang="de-DE" sz="2000"/>
              <a:t>      (like short cut, extinguish by power cycle)</a:t>
            </a:r>
            <a:endParaRPr lang="en-US" sz="2000"/>
          </a:p>
          <a:p>
            <a:endParaRPr lang="de-DE" sz="2000"/>
          </a:p>
          <a:p>
            <a:r>
              <a:rPr lang="de-DE" sz="2000"/>
              <a:t>Macroscopic damage by individual ion: </a:t>
            </a:r>
            <a:r>
              <a:rPr lang="en-US" sz="2000" b="1"/>
              <a:t>Single Event Effect.</a:t>
            </a:r>
          </a:p>
        </p:txBody>
      </p:sp>
      <p:sp>
        <p:nvSpPr>
          <p:cNvPr id="11" name="Rechteck 37">
            <a:extLst>
              <a:ext uri="{FF2B5EF4-FFF2-40B4-BE49-F238E27FC236}">
                <a16:creationId xmlns:a16="http://schemas.microsoft.com/office/drawing/2014/main" id="{428CC6F4-C6E6-7018-4822-C1CF930C4E62}"/>
              </a:ext>
            </a:extLst>
          </p:cNvPr>
          <p:cNvSpPr/>
          <p:nvPr/>
        </p:nvSpPr>
        <p:spPr>
          <a:xfrm rot="21321128">
            <a:off x="4685954" y="2412655"/>
            <a:ext cx="2650758" cy="4001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2000">
                <a:ln w="0">
                  <a:solidFill>
                    <a:srgbClr val="FF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Irreversible destruction</a:t>
            </a:r>
            <a:endParaRPr lang="en-US" sz="2000" dirty="0">
              <a:ln w="0">
                <a:solidFill>
                  <a:srgbClr val="FF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hteck 37">
            <a:extLst>
              <a:ext uri="{FF2B5EF4-FFF2-40B4-BE49-F238E27FC236}">
                <a16:creationId xmlns:a16="http://schemas.microsoft.com/office/drawing/2014/main" id="{428CC6F4-C6E6-7018-4822-C1CF930C4E62}"/>
              </a:ext>
            </a:extLst>
          </p:cNvPr>
          <p:cNvSpPr/>
          <p:nvPr/>
        </p:nvSpPr>
        <p:spPr>
          <a:xfrm rot="21274762">
            <a:off x="5594807" y="3604430"/>
            <a:ext cx="2650758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2000">
                <a:ln w="0">
                  <a:solidFill>
                    <a:srgbClr val="FF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Thermal destruction if ignored</a:t>
            </a:r>
            <a:endParaRPr lang="en-US" sz="2000" dirty="0">
              <a:ln w="0">
                <a:solidFill>
                  <a:srgbClr val="FF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hteck 36">
            <a:extLst>
              <a:ext uri="{FF2B5EF4-FFF2-40B4-BE49-F238E27FC236}">
                <a16:creationId xmlns:a16="http://schemas.microsoft.com/office/drawing/2014/main" id="{1A02CE76-B0C5-F142-CFDD-FC4157763B0F}"/>
              </a:ext>
            </a:extLst>
          </p:cNvPr>
          <p:cNvSpPr/>
          <p:nvPr/>
        </p:nvSpPr>
        <p:spPr>
          <a:xfrm rot="21309974">
            <a:off x="4686220" y="3011300"/>
            <a:ext cx="2664543" cy="40011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 defTabSz="914400"/>
            <a:r>
              <a:rPr lang="en-US" sz="2000">
                <a:ln w="0">
                  <a:solidFill>
                    <a:srgbClr val="FF0000"/>
                  </a:solidFill>
                </a:ln>
                <a:gradFill>
                  <a:gsLst>
                    <a:gs pos="21000">
                      <a:srgbClr val="53575C"/>
                    </a:gs>
                    <a:gs pos="88000">
                      <a:srgbClr val="C5C7CA"/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Malfunction if ignored</a:t>
            </a:r>
            <a:endParaRPr lang="en-US" sz="2000" dirty="0">
              <a:ln w="0">
                <a:solidFill>
                  <a:srgbClr val="FF0000"/>
                </a:solidFill>
              </a:ln>
              <a:gradFill>
                <a:gsLst>
                  <a:gs pos="21000">
                    <a:srgbClr val="53575C"/>
                  </a:gs>
                  <a:gs pos="88000">
                    <a:srgbClr val="C5C7CA"/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Grafik 38">
            <a:extLst>
              <a:ext uri="{FF2B5EF4-FFF2-40B4-BE49-F238E27FC236}">
                <a16:creationId xmlns:a16="http://schemas.microsoft.com/office/drawing/2014/main" id="{387ABB88-0964-CF7A-6AE1-6ED32F145A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324" y="2471854"/>
            <a:ext cx="2416278" cy="217465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8057021" y="407389"/>
            <a:ext cx="4092422" cy="1649584"/>
            <a:chOff x="8057021" y="407389"/>
            <a:chExt cx="4092422" cy="1649584"/>
          </a:xfrm>
        </p:grpSpPr>
        <p:pic>
          <p:nvPicPr>
            <p:cNvPr id="15" name="Grafik 33">
              <a:extLst>
                <a:ext uri="{FF2B5EF4-FFF2-40B4-BE49-F238E27FC236}">
                  <a16:creationId xmlns:a16="http://schemas.microsoft.com/office/drawing/2014/main" id="{DE0EFB5A-4465-6AA8-E27E-EF362AB7C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7021" y="653456"/>
              <a:ext cx="3758104" cy="1403517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9113099" y="407389"/>
              <a:ext cx="30363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Latch-up: Vulnerable structure</a:t>
              </a:r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7603830" y="973667"/>
            <a:ext cx="3421747" cy="1033373"/>
            <a:chOff x="7603830" y="973667"/>
            <a:chExt cx="3421747" cy="1033373"/>
          </a:xfrm>
        </p:grpSpPr>
        <p:sp>
          <p:nvSpPr>
            <p:cNvPr id="18" name="Freeform 17"/>
            <p:cNvSpPr/>
            <p:nvPr/>
          </p:nvSpPr>
          <p:spPr>
            <a:xfrm>
              <a:off x="8348133" y="973667"/>
              <a:ext cx="2677444" cy="690771"/>
            </a:xfrm>
            <a:custGeom>
              <a:avLst/>
              <a:gdLst>
                <a:gd name="connsiteX0" fmla="*/ 2658534 w 2677444"/>
                <a:gd name="connsiteY0" fmla="*/ 50800 h 690771"/>
                <a:gd name="connsiteX1" fmla="*/ 2650067 w 2677444"/>
                <a:gd name="connsiteY1" fmla="*/ 575733 h 690771"/>
                <a:gd name="connsiteX2" fmla="*/ 2396067 w 2677444"/>
                <a:gd name="connsiteY2" fmla="*/ 651933 h 690771"/>
                <a:gd name="connsiteX3" fmla="*/ 440267 w 2677444"/>
                <a:gd name="connsiteY3" fmla="*/ 635000 h 690771"/>
                <a:gd name="connsiteX4" fmla="*/ 0 w 2677444"/>
                <a:gd name="connsiteY4" fmla="*/ 0 h 690771"/>
                <a:gd name="connsiteX5" fmla="*/ 0 w 2677444"/>
                <a:gd name="connsiteY5" fmla="*/ 0 h 690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77444" h="690771">
                  <a:moveTo>
                    <a:pt x="2658534" y="50800"/>
                  </a:moveTo>
                  <a:cubicBezTo>
                    <a:pt x="2676172" y="263172"/>
                    <a:pt x="2693811" y="475544"/>
                    <a:pt x="2650067" y="575733"/>
                  </a:cubicBezTo>
                  <a:cubicBezTo>
                    <a:pt x="2606323" y="675922"/>
                    <a:pt x="2764367" y="642055"/>
                    <a:pt x="2396067" y="651933"/>
                  </a:cubicBezTo>
                  <a:cubicBezTo>
                    <a:pt x="2027767" y="661811"/>
                    <a:pt x="839612" y="743656"/>
                    <a:pt x="440267" y="635000"/>
                  </a:cubicBezTo>
                  <a:cubicBezTo>
                    <a:pt x="40922" y="526344"/>
                    <a:pt x="0" y="0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 rot="800828">
              <a:off x="7603830" y="1637708"/>
              <a:ext cx="1898790" cy="369332"/>
            </a:xfrm>
            <a:prstGeom prst="rect">
              <a:avLst/>
            </a:prstGeom>
            <a:solidFill>
              <a:srgbClr val="FFFFFF">
                <a:alpha val="56078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rgbClr val="FF0000"/>
                  </a:solidFill>
                </a:rPr>
                <a:t>Unwanted current</a:t>
              </a:r>
              <a:endParaRPr lang="en-US">
                <a:solidFill>
                  <a:srgbClr val="FF0000"/>
                </a:solidFill>
              </a:endParaRP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42419" y="5149899"/>
                <a:ext cx="7285136" cy="139140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000" dirty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/>
                  <a:t>EE cross section:	</a:t>
                </a:r>
                <a:r>
                  <a:rPr lang="en-US" sz="2400" dirty="0"/>
                  <a:t>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𝜎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𝑒𝑣𝑒𝑛𝑡𝑠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𝑖𝑜𝑛𝑠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𝑑𝑒𝑣𝑖𝑐𝑒</m:t>
                        </m:r>
                      </m:sub>
                    </m:sSub>
                  </m:oMath>
                </a14:m>
                <a:r>
                  <a:rPr lang="en-US" sz="2400" dirty="0"/>
                  <a:t> 	</a:t>
                </a:r>
                <a:r>
                  <a:rPr lang="en-US" sz="2000" dirty="0"/>
                  <a:t>(JESD57A standard)</a:t>
                </a:r>
              </a:p>
              <a:p>
                <a:endParaRPr lang="en-US" sz="1000" dirty="0"/>
              </a:p>
              <a:p>
                <a:r>
                  <a:rPr lang="en-US" sz="2000" dirty="0">
                    <a:solidFill>
                      <a:srgbClr val="FF0000"/>
                    </a:solidFill>
                  </a:rPr>
                  <a:t>S</a:t>
                </a:r>
                <a:r>
                  <a:rPr lang="en-US" sz="2000" dirty="0"/>
                  <a:t>EE probability: </a:t>
                </a:r>
                <a:r>
                  <a:rPr lang="en-US" sz="2400" dirty="0"/>
                  <a:t>		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𝑒𝑣𝑒𝑛𝑡𝑠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𝑖𝑜𝑛𝑠</m:t>
                            </m:r>
                          </m:sub>
                        </m:sSub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sSub>
                          <m:sSub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  <m:t>𝑑𝑒𝑣𝑖𝑐𝑒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2400" dirty="0"/>
                  <a:t> 	</a:t>
                </a:r>
                <a:r>
                  <a:rPr lang="en-US" sz="2000" dirty="0"/>
                  <a:t>size independent.</a:t>
                </a: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419" y="5149899"/>
                <a:ext cx="7285136" cy="1391407"/>
              </a:xfrm>
              <a:prstGeom prst="rect">
                <a:avLst/>
              </a:prstGeom>
              <a:blipFill rotWithShape="0">
                <a:blip r:embed="rId5"/>
                <a:stretch>
                  <a:fillRect l="-9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Foliennummernplatzhalter 4">
            <a:extLst>
              <a:ext uri="{FF2B5EF4-FFF2-40B4-BE49-F238E27FC236}">
                <a16:creationId xmlns:a16="http://schemas.microsoft.com/office/drawing/2014/main" id="{D78DC1E9-04DC-22E9-7F34-7DF558C8F6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52829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3" grpId="0" animBg="1"/>
      <p:bldP spid="14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6590447" y="448084"/>
            <a:ext cx="5334000" cy="4152900"/>
            <a:chOff x="6590447" y="448084"/>
            <a:chExt cx="5334000" cy="415290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0447" y="448084"/>
              <a:ext cx="5334000" cy="4152900"/>
            </a:xfrm>
            <a:prstGeom prst="rect">
              <a:avLst/>
            </a:prstGeom>
          </p:spPr>
        </p:pic>
        <p:pic>
          <p:nvPicPr>
            <p:cNvPr id="23" name="Grafik 31">
              <a:extLst>
                <a:ext uri="{FF2B5EF4-FFF2-40B4-BE49-F238E27FC236}">
                  <a16:creationId xmlns:a16="http://schemas.microsoft.com/office/drawing/2014/main" id="{7507EA3F-D08A-E73B-B56E-BF5F3F508B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687554" y="3034575"/>
              <a:ext cx="1249363" cy="994994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8362819" y="474623"/>
              <a:ext cx="2440155" cy="4924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/>
                <a:t>Data: ALPIDE measured </a:t>
              </a:r>
            </a:p>
            <a:p>
              <a:pPr algn="ctr"/>
              <a:r>
                <a:rPr lang="en-US" sz="800"/>
                <a:t>(may not represent final sensor)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do we know?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4295970"/>
                  </p:ext>
                </p:extLst>
              </p:nvPr>
            </p:nvGraphicFramePr>
            <p:xfrm>
              <a:off x="101493" y="4451709"/>
              <a:ext cx="8596023" cy="1371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1815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4455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699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37232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CBM - MVD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Requirement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Remark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09129">
                    <a:tc>
                      <a:txBody>
                        <a:bodyPr/>
                        <a:lstStyle/>
                        <a:p>
                          <a:r>
                            <a:rPr lang="en-US" sz="1600" baseline="0"/>
                            <a:t>LET tolerance (gate rupture)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</a:t>
                          </a:r>
                          <a:r>
                            <a:rPr lang="de-DE" sz="1600" dirty="0">
                              <a:solidFill>
                                <a:prstClr val="black"/>
                              </a:solidFill>
                            </a:rPr>
                            <a:t>35 MeV cm²/mg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/>
                            <a:t>Fulfilled by </a:t>
                          </a:r>
                          <a:r>
                            <a:rPr lang="en-US" sz="1600" baseline="0"/>
                            <a:t>ALPIDE </a:t>
                          </a:r>
                          <a:r>
                            <a:rPr lang="en-US" sz="1200" baseline="0"/>
                            <a:t>(same process)</a:t>
                          </a:r>
                          <a:endParaRPr lang="en-US" sz="12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9129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Flux tolerance     </a:t>
                          </a:r>
                          <a:r>
                            <a:rPr lang="en-US" sz="1200"/>
                            <a:t>@ 12 </a:t>
                          </a:r>
                          <a:r>
                            <a:rPr lang="de-DE" sz="1200">
                              <a:solidFill>
                                <a:prstClr val="black"/>
                              </a:solidFill>
                            </a:rPr>
                            <a:t>MeV cm²/mg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~ 300</a:t>
                          </a:r>
                          <a:r>
                            <a:rPr lang="en-US" sz="1600" baseline="0"/>
                            <a:t> MHz/cm²</a:t>
                          </a:r>
                          <a:r>
                            <a:rPr lang="en-US" sz="160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/>
                            <a:t>no damage for &gt; 150 µs </a:t>
                          </a:r>
                          <a:r>
                            <a:rPr lang="en-US" sz="1200" dirty="0"/>
                            <a:t>(until beam stop)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9129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600" baseline="-25000"/>
                            <a:t>SEE</a:t>
                          </a:r>
                          <a:r>
                            <a:rPr lang="en-US" sz="1600"/>
                            <a:t> per sensor   </a:t>
                          </a:r>
                          <a:r>
                            <a:rPr lang="en-US" sz="900"/>
                            <a:t> </a:t>
                          </a:r>
                          <a:r>
                            <a:rPr lang="en-US" sz="1200"/>
                            <a:t>@ 12 </a:t>
                          </a:r>
                          <a:r>
                            <a:rPr lang="de-DE" sz="1200">
                              <a:solidFill>
                                <a:prstClr val="black"/>
                              </a:solidFill>
                            </a:rPr>
                            <a:t>MeV cm²/mg</a:t>
                          </a:r>
                          <a:endParaRPr lang="en-US" sz="12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&lt; 3 x 10</a:t>
                          </a:r>
                          <a:r>
                            <a:rPr lang="en-US" sz="1600" baseline="30000" dirty="0"/>
                            <a:t>-7</a:t>
                          </a:r>
                          <a:r>
                            <a:rPr lang="en-US" sz="1600" dirty="0"/>
                            <a:t>cm²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/>
                            <a:t>&lt; 1 SEE/h </a:t>
                          </a:r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(in 1 kHz Au beam halo)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1" name="Table 10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54295970"/>
                  </p:ext>
                </p:extLst>
              </p:nvPr>
            </p:nvGraphicFramePr>
            <p:xfrm>
              <a:off x="101493" y="4451709"/>
              <a:ext cx="8596023" cy="137160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318154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2044557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336992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CBM - MVD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Requirement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Remark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 baseline="0"/>
                            <a:t>LET tolerance (gate rupture)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&gt; </a:t>
                          </a:r>
                          <a:r>
                            <a:rPr lang="de-DE" sz="1600" dirty="0">
                              <a:solidFill>
                                <a:prstClr val="black"/>
                              </a:solidFill>
                            </a:rPr>
                            <a:t>35 MeV cm²/mg</a:t>
                          </a:r>
                          <a:endParaRPr lang="en-US" sz="16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/>
                            <a:t>Fulfilled by </a:t>
                          </a:r>
                          <a:r>
                            <a:rPr lang="en-US" sz="1600" baseline="0"/>
                            <a:t>ALPIDE </a:t>
                          </a:r>
                          <a:r>
                            <a:rPr lang="en-US" sz="1200" baseline="0"/>
                            <a:t>(same process)</a:t>
                          </a:r>
                          <a:endParaRPr lang="en-US" sz="120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Flux tolerance     </a:t>
                          </a:r>
                          <a:r>
                            <a:rPr lang="en-US" sz="1200"/>
                            <a:t>@ 12 </a:t>
                          </a:r>
                          <a:r>
                            <a:rPr lang="de-DE" sz="1200">
                              <a:solidFill>
                                <a:prstClr val="black"/>
                              </a:solidFill>
                            </a:rPr>
                            <a:t>MeV cm²/mg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~ 300</a:t>
                          </a:r>
                          <a:r>
                            <a:rPr lang="en-US" sz="1600" baseline="0"/>
                            <a:t> MHz/cm²</a:t>
                          </a:r>
                          <a:r>
                            <a:rPr lang="en-US" sz="160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600" dirty="0"/>
                            <a:t>no damage for &gt; 150 µs </a:t>
                          </a:r>
                          <a:r>
                            <a:rPr lang="en-US" sz="1200" dirty="0"/>
                            <a:t>(until beam stop)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5"/>
                          <a:stretch>
                            <a:fillRect l="-192" t="-320000" r="-171073" b="-2181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&lt; 3 x 10</a:t>
                          </a:r>
                          <a:r>
                            <a:rPr lang="en-US" sz="1600" baseline="30000" dirty="0"/>
                            <a:t>-7</a:t>
                          </a:r>
                          <a:r>
                            <a:rPr lang="en-US" sz="1600" dirty="0"/>
                            <a:t>cm²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600" baseline="0" dirty="0"/>
                            <a:t>&lt; 1 SEE/h </a:t>
                          </a:r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black"/>
                              </a:solidFill>
                              <a:effectLst/>
                              <a:uLnTx/>
                              <a:uFillTx/>
                              <a:latin typeface="+mn-lt"/>
                              <a:ea typeface="+mn-ea"/>
                              <a:cs typeface="+mn-cs"/>
                            </a:rPr>
                            <a:t>(in 1 kHz Au beam halo)</a:t>
                          </a:r>
                          <a:endParaRPr lang="en-US" sz="16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5" name="Grafik 20">
            <a:extLst>
              <a:ext uri="{FF2B5EF4-FFF2-40B4-BE49-F238E27FC236}">
                <a16:creationId xmlns:a16="http://schemas.microsoft.com/office/drawing/2014/main" id="{73BF8453-8C02-F3D4-6717-56238FC34523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1493" y="820600"/>
            <a:ext cx="1455406" cy="1703934"/>
          </a:xfrm>
          <a:prstGeom prst="rect">
            <a:avLst/>
          </a:prstGeom>
        </p:spPr>
      </p:pic>
      <p:sp>
        <p:nvSpPr>
          <p:cNvPr id="16" name="Textfeld 25">
            <a:extLst>
              <a:ext uri="{FF2B5EF4-FFF2-40B4-BE49-F238E27FC236}">
                <a16:creationId xmlns:a16="http://schemas.microsoft.com/office/drawing/2014/main" id="{F35F0E5F-4DE4-4DDB-DAC3-92CBC327E70C}"/>
              </a:ext>
            </a:extLst>
          </p:cNvPr>
          <p:cNvSpPr txBox="1">
            <a:spLocks/>
          </p:cNvSpPr>
          <p:nvPr/>
        </p:nvSpPr>
        <p:spPr>
          <a:xfrm>
            <a:off x="77304" y="427891"/>
            <a:ext cx="3188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dirty="0">
                <a:solidFill>
                  <a:prstClr val="black"/>
                </a:solidFill>
              </a:rPr>
              <a:t>ULTIMATE for STAR PXL detector</a:t>
            </a:r>
          </a:p>
        </p:txBody>
      </p:sp>
      <p:sp>
        <p:nvSpPr>
          <p:cNvPr id="17" name="Textfeld 37">
            <a:extLst>
              <a:ext uri="{FF2B5EF4-FFF2-40B4-BE49-F238E27FC236}">
                <a16:creationId xmlns:a16="http://schemas.microsoft.com/office/drawing/2014/main" id="{92E8D9A6-57F3-95EB-80DB-C08A86E69BBC}"/>
              </a:ext>
            </a:extLst>
          </p:cNvPr>
          <p:cNvSpPr txBox="1"/>
          <p:nvPr/>
        </p:nvSpPr>
        <p:spPr>
          <a:xfrm>
            <a:off x="8302" y="2572873"/>
            <a:ext cx="302213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Latch-ups for particles with </a:t>
            </a:r>
            <a:br>
              <a:rPr lang="en-US" dirty="0">
                <a:solidFill>
                  <a:prstClr val="black"/>
                </a:solidFill>
              </a:rPr>
            </a:br>
            <a:r>
              <a:rPr lang="en-US" dirty="0">
                <a:solidFill>
                  <a:prstClr val="black"/>
                </a:solidFill>
              </a:rPr>
              <a:t>LET &gt; 3 MeV cm²/mg.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US" dirty="0">
                <a:solidFill>
                  <a:prstClr val="black"/>
                </a:solidFill>
              </a:rPr>
              <a:t>Sensor destruction during experiment observed.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de-DE" dirty="0">
                <a:solidFill>
                  <a:prstClr val="black"/>
                </a:solidFill>
              </a:rPr>
              <a:t>Old AMS 0.35 µm </a:t>
            </a:r>
            <a:r>
              <a:rPr lang="de-DE" dirty="0" err="1">
                <a:solidFill>
                  <a:prstClr val="black"/>
                </a:solidFill>
              </a:rPr>
              <a:t>process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1" name="Textfeld 33">
            <a:extLst>
              <a:ext uri="{FF2B5EF4-FFF2-40B4-BE49-F238E27FC236}">
                <a16:creationId xmlns:a16="http://schemas.microsoft.com/office/drawing/2014/main" id="{05DE9453-55C0-9F6D-33D0-F49143CA23C9}"/>
              </a:ext>
            </a:extLst>
          </p:cNvPr>
          <p:cNvSpPr txBox="1"/>
          <p:nvPr/>
        </p:nvSpPr>
        <p:spPr>
          <a:xfrm rot="16200000">
            <a:off x="9889513" y="2437164"/>
            <a:ext cx="43423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200" dirty="0">
                <a:solidFill>
                  <a:prstClr val="black"/>
                </a:solidFill>
              </a:rPr>
              <a:t>H. </a:t>
            </a:r>
            <a:r>
              <a:rPr lang="en-US" sz="1200" dirty="0" err="1">
                <a:solidFill>
                  <a:prstClr val="black"/>
                </a:solidFill>
              </a:rPr>
              <a:t>Hillemanns</a:t>
            </a:r>
            <a:r>
              <a:rPr lang="en-US" sz="1200" dirty="0">
                <a:solidFill>
                  <a:prstClr val="black"/>
                </a:solidFill>
              </a:rPr>
              <a:t>, </a:t>
            </a:r>
            <a:r>
              <a:rPr lang="en-US" sz="1200" dirty="0">
                <a:solidFill>
                  <a:prstClr val="black"/>
                </a:solidFill>
                <a:hlinkClick r:id="rId7"/>
              </a:rPr>
              <a:t>https://tinyurl.com/23dn8pdy</a:t>
            </a:r>
            <a:r>
              <a:rPr lang="en-US" sz="1200" dirty="0">
                <a:solidFill>
                  <a:prstClr val="black"/>
                </a:solidFill>
              </a:rPr>
              <a:t>, retrieved 10.06.2022</a:t>
            </a:r>
          </a:p>
        </p:txBody>
      </p:sp>
      <p:pic>
        <p:nvPicPr>
          <p:cNvPr id="22" name="Grafik 38">
            <a:extLst>
              <a:ext uri="{FF2B5EF4-FFF2-40B4-BE49-F238E27FC236}">
                <a16:creationId xmlns:a16="http://schemas.microsoft.com/office/drawing/2014/main" id="{F85BB628-1C83-47FB-E218-3BD6CF658CA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0824" y="953102"/>
            <a:ext cx="1866399" cy="1679759"/>
          </a:xfrm>
          <a:prstGeom prst="rect">
            <a:avLst/>
          </a:prstGeom>
        </p:spPr>
      </p:pic>
      <p:cxnSp>
        <p:nvCxnSpPr>
          <p:cNvPr id="25" name="Straight Connector 24"/>
          <p:cNvCxnSpPr/>
          <p:nvPr/>
        </p:nvCxnSpPr>
        <p:spPr>
          <a:xfrm>
            <a:off x="7500135" y="2065106"/>
            <a:ext cx="4006921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516533" y="575733"/>
            <a:ext cx="0" cy="3513667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858199" y="1758731"/>
                <a:ext cx="1156983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1200">
                    <a:solidFill>
                      <a:schemeClr val="accent1"/>
                    </a:solidFill>
                  </a:rPr>
                  <a:t>CBM: Max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2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𝑆𝐸𝐸</m:t>
                        </m:r>
                      </m:sub>
                    </m:sSub>
                  </m:oMath>
                </a14:m>
                <a:endParaRPr lang="en-US" sz="120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58199" y="1758731"/>
                <a:ext cx="1156983" cy="276999"/>
              </a:xfrm>
              <a:prstGeom prst="rect">
                <a:avLst/>
              </a:prstGeom>
              <a:blipFill>
                <a:blip r:embed="rId9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8450384" y="1206077"/>
            <a:ext cx="105509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2">
                    <a:lumMod val="75000"/>
                  </a:schemeClr>
                </a:solidFill>
              </a:rPr>
              <a:t>CBM: Min LET</a:t>
            </a:r>
          </a:p>
        </p:txBody>
      </p:sp>
      <p:sp>
        <p:nvSpPr>
          <p:cNvPr id="9" name="Oval 8"/>
          <p:cNvSpPr/>
          <p:nvPr/>
        </p:nvSpPr>
        <p:spPr>
          <a:xfrm>
            <a:off x="10802974" y="1241752"/>
            <a:ext cx="588070" cy="58807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Elbow Connector 11"/>
          <p:cNvCxnSpPr/>
          <p:nvPr/>
        </p:nvCxnSpPr>
        <p:spPr>
          <a:xfrm rot="5400000" flipH="1" flipV="1">
            <a:off x="8211819" y="2143940"/>
            <a:ext cx="3193301" cy="2565069"/>
          </a:xfrm>
          <a:prstGeom prst="bentConnector3">
            <a:avLst>
              <a:gd name="adj1" fmla="val 154"/>
            </a:avLst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3477223" y="466008"/>
            <a:ext cx="3221960" cy="3563561"/>
            <a:chOff x="3477223" y="466008"/>
            <a:chExt cx="3221960" cy="3563561"/>
          </a:xfrm>
        </p:grpSpPr>
        <p:pic>
          <p:nvPicPr>
            <p:cNvPr id="13" name="Grafik 5" descr="Ein Bild, das Text, Elektronik enthält.&#10;&#10;Automatisch generierte Beschreibung">
              <a:extLst>
                <a:ext uri="{FF2B5EF4-FFF2-40B4-BE49-F238E27FC236}">
                  <a16:creationId xmlns:a16="http://schemas.microsoft.com/office/drawing/2014/main" id="{FBA9BB0A-E8D8-6E92-6166-A9A7EDCD5D3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208423" y="940596"/>
              <a:ext cx="1933516" cy="146360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feld 35">
                  <a:extLst>
                    <a:ext uri="{FF2B5EF4-FFF2-40B4-BE49-F238E27FC236}">
                      <a16:creationId xmlns:a16="http://schemas.microsoft.com/office/drawing/2014/main" id="{6D02EB9F-9433-F192-5BDC-D7C6A44282EA}"/>
                    </a:ext>
                  </a:extLst>
                </p:cNvPr>
                <p:cNvSpPr txBox="1"/>
                <p:nvPr/>
              </p:nvSpPr>
              <p:spPr>
                <a:xfrm>
                  <a:off x="3531148" y="2597448"/>
                  <a:ext cx="3168035" cy="94820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 defTabSz="914400">
                    <a:buFont typeface="Arial" panose="020B0604020202020204" pitchFamily="34" charset="0"/>
                    <a:buChar char="•"/>
                  </a:pPr>
                  <a:r>
                    <a:rPr lang="en-US">
                      <a:solidFill>
                        <a:prstClr val="black"/>
                      </a:solidFill>
                    </a:rPr>
                    <a:t>Latch-ups in digital part only</a:t>
                  </a:r>
                  <a:endParaRPr lang="en-US" dirty="0">
                    <a:solidFill>
                      <a:prstClr val="black"/>
                    </a:solidFill>
                  </a:endParaRPr>
                </a:p>
                <a:p>
                  <a:pPr marL="285750" indent="-285750" defTabSz="914400">
                    <a:buFont typeface="Arial" panose="020B0604020202020204" pitchFamily="34" charset="0"/>
                    <a:buChar char="•"/>
                  </a:pPr>
                  <a14:m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𝑩𝒊𝒕𝑭𝒍𝒊𝒑</m:t>
                          </m:r>
                        </m:sub>
                      </m:sSub>
                      <m:r>
                        <a:rPr lang="en-US" b="1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≪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𝝈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𝑳𝒂𝒕𝒄𝒉𝑼𝒑</m:t>
                          </m:r>
                        </m:sub>
                      </m:sSub>
                    </m:oMath>
                  </a14:m>
                  <a:endParaRPr lang="en-US" b="1" dirty="0">
                    <a:solidFill>
                      <a:prstClr val="black"/>
                    </a:solidFill>
                  </a:endParaRPr>
                </a:p>
                <a:p>
                  <a:pPr marL="285750" indent="-285750" defTabSz="914400">
                    <a:buFont typeface="Arial" panose="020B0604020202020204" pitchFamily="34" charset="0"/>
                    <a:buChar char="•"/>
                  </a:pPr>
                  <a:r>
                    <a:rPr lang="de-DE">
                      <a:solidFill>
                        <a:prstClr val="black"/>
                      </a:solidFill>
                    </a:rPr>
                    <a:t>Tower Jazz 180 nm</a:t>
                  </a:r>
                  <a:endParaRPr lang="en-US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feld 35">
                  <a:extLst>
                    <a:ext uri="{FF2B5EF4-FFF2-40B4-BE49-F238E27FC236}">
                      <a16:creationId xmlns:a16="http://schemas.microsoft.com/office/drawing/2014/main" xmlns:a14="http://schemas.microsoft.com/office/drawing/2010/main" xmlns="" id="{6D02EB9F-9433-F192-5BDC-D7C6A44282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31148" y="2597448"/>
                  <a:ext cx="3168035" cy="948208"/>
                </a:xfrm>
                <a:prstGeom prst="rect">
                  <a:avLst/>
                </a:prstGeom>
                <a:blipFill rotWithShape="0">
                  <a:blip r:embed="rId14"/>
                  <a:stretch>
                    <a:fillRect l="-1154" t="-3205" b="-8974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0" name="Textfeld 32">
              <a:extLst>
                <a:ext uri="{FF2B5EF4-FFF2-40B4-BE49-F238E27FC236}">
                  <a16:creationId xmlns:a16="http://schemas.microsoft.com/office/drawing/2014/main" id="{6E3577D8-F639-A20A-EEDC-0BA7CA21A996}"/>
                </a:ext>
              </a:extLst>
            </p:cNvPr>
            <p:cNvSpPr txBox="1">
              <a:spLocks/>
            </p:cNvSpPr>
            <p:nvPr/>
          </p:nvSpPr>
          <p:spPr>
            <a:xfrm>
              <a:off x="4071962" y="466008"/>
              <a:ext cx="22064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>
                  <a:solidFill>
                    <a:prstClr val="black"/>
                  </a:solidFill>
                </a:rPr>
                <a:t>ALPIDE for ALICE-ITS2</a:t>
              </a:r>
              <a:endParaRPr lang="en-US" dirty="0">
                <a:solidFill>
                  <a:prstClr val="black"/>
                </a:solidFill>
              </a:endParaRPr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3477223" y="534935"/>
              <a:ext cx="0" cy="3494634"/>
            </a:xfrm>
            <a:prstGeom prst="line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497753" y="5949087"/>
            <a:ext cx="7241149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LPIDE: </a:t>
            </a:r>
            <a:r>
              <a:rPr lang="en-US"/>
              <a:t>Valuable guideline (same Tower Jazz 180 nm process as MIMOSIS). </a:t>
            </a:r>
          </a:p>
          <a:p>
            <a:r>
              <a:rPr lang="en-US">
                <a:solidFill>
                  <a:srgbClr val="FF0000"/>
                </a:solidFill>
              </a:rPr>
              <a:t>B</a:t>
            </a:r>
            <a:r>
              <a:rPr lang="en-US"/>
              <a:t>ut: MIMOSIS </a:t>
            </a:r>
            <a:r>
              <a:rPr lang="en-US" dirty="0"/>
              <a:t>has different digital electronics =&gt; </a:t>
            </a:r>
            <a:r>
              <a:rPr lang="en-US" dirty="0">
                <a:solidFill>
                  <a:schemeClr val="accent1"/>
                </a:solidFill>
              </a:rPr>
              <a:t>Must remeasure.</a:t>
            </a:r>
          </a:p>
        </p:txBody>
      </p:sp>
      <p:sp>
        <p:nvSpPr>
          <p:cNvPr id="27" name="Foliennummernplatzhalter 4">
            <a:extLst>
              <a:ext uri="{FF2B5EF4-FFF2-40B4-BE49-F238E27FC236}">
                <a16:creationId xmlns:a16="http://schemas.microsoft.com/office/drawing/2014/main" id="{FD069BAF-436D-F8C9-2F60-46D184F75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9807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4" grpId="0" animBg="1"/>
      <p:bldP spid="9" grpId="0" animBg="1"/>
      <p:bldP spid="3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571B3BC-B1EA-6F2E-4A3E-F11977B7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sensor under test: MIMOSIS-1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5755830-EE89-51F6-39D1-CFB49BD8E5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371" y="6678315"/>
            <a:ext cx="8153400" cy="191668"/>
          </a:xfr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B. Arnoldi-Meadows, </a:t>
            </a:r>
            <a:r>
              <a:rPr lang="en-US" i="1" dirty="0">
                <a:solidFill>
                  <a:prstClr val="black"/>
                </a:solidFill>
              </a:rPr>
              <a:t>Results from SEE Tests with MIMOSIS-1</a:t>
            </a:r>
            <a:r>
              <a:rPr lang="en-US" dirty="0">
                <a:solidFill>
                  <a:prstClr val="black"/>
                </a:solidFill>
              </a:rPr>
              <a:t>, IWORID2022, June 28th, 2022.</a:t>
            </a:r>
          </a:p>
        </p:txBody>
      </p:sp>
      <p:grpSp>
        <p:nvGrpSpPr>
          <p:cNvPr id="42" name="Gruppieren 41">
            <a:extLst>
              <a:ext uri="{FF2B5EF4-FFF2-40B4-BE49-F238E27FC236}">
                <a16:creationId xmlns:a16="http://schemas.microsoft.com/office/drawing/2014/main" id="{72326DA7-0860-FF06-8AF2-E230A7CBA2C3}"/>
              </a:ext>
            </a:extLst>
          </p:cNvPr>
          <p:cNvGrpSpPr/>
          <p:nvPr/>
        </p:nvGrpSpPr>
        <p:grpSpPr>
          <a:xfrm>
            <a:off x="403609" y="557637"/>
            <a:ext cx="2905936" cy="2090954"/>
            <a:chOff x="575103" y="1008491"/>
            <a:chExt cx="3229308" cy="2247779"/>
          </a:xfrm>
        </p:grpSpPr>
        <p:sp>
          <p:nvSpPr>
            <p:cNvPr id="15" name="Textfeld 14">
              <a:extLst>
                <a:ext uri="{FF2B5EF4-FFF2-40B4-BE49-F238E27FC236}">
                  <a16:creationId xmlns:a16="http://schemas.microsoft.com/office/drawing/2014/main" id="{971DA6D3-6ED4-852B-BEBF-3745C0B5E60C}"/>
                </a:ext>
              </a:extLst>
            </p:cNvPr>
            <p:cNvSpPr txBox="1">
              <a:spLocks/>
            </p:cNvSpPr>
            <p:nvPr/>
          </p:nvSpPr>
          <p:spPr>
            <a:xfrm>
              <a:off x="686345" y="2958496"/>
              <a:ext cx="3118066" cy="297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>
                  <a:solidFill>
                    <a:prstClr val="black"/>
                  </a:solidFill>
                  <a:ea typeface="Noto Sans CJK SC Regular" pitchFamily="2"/>
                  <a:cs typeface="FreeSans" pitchFamily="2"/>
                </a:rPr>
                <a:t>produced in </a:t>
              </a:r>
              <a:r>
                <a:rPr lang="en-US" sz="1200" dirty="0" err="1">
                  <a:solidFill>
                    <a:prstClr val="black"/>
                  </a:solidFill>
                  <a:ea typeface="Noto Sans CJK SC Regular" pitchFamily="2"/>
                  <a:cs typeface="FreeSans" pitchFamily="2"/>
                </a:rPr>
                <a:t>TowerJazz</a:t>
              </a:r>
              <a:r>
                <a:rPr lang="en-US" sz="1200" dirty="0">
                  <a:solidFill>
                    <a:prstClr val="black"/>
                  </a:solidFill>
                  <a:ea typeface="Noto Sans CJK SC Regular" pitchFamily="2"/>
                  <a:cs typeface="FreeSans" pitchFamily="2"/>
                </a:rPr>
                <a:t> CIS 180nm process</a:t>
              </a:r>
            </a:p>
          </p:txBody>
        </p:sp>
        <p:grpSp>
          <p:nvGrpSpPr>
            <p:cNvPr id="18" name="Group 33">
              <a:extLst>
                <a:ext uri="{FF2B5EF4-FFF2-40B4-BE49-F238E27FC236}">
                  <a16:creationId xmlns:a16="http://schemas.microsoft.com/office/drawing/2014/main" id="{1CA9E5C0-FA27-B22C-3881-39B7EBEEE303}"/>
                </a:ext>
              </a:extLst>
            </p:cNvPr>
            <p:cNvGrpSpPr>
              <a:grpSpLocks/>
            </p:cNvGrpSpPr>
            <p:nvPr/>
          </p:nvGrpSpPr>
          <p:grpSpPr>
            <a:xfrm>
              <a:off x="575103" y="1008491"/>
              <a:ext cx="3028320" cy="1911275"/>
              <a:chOff x="5256000" y="543600"/>
              <a:chExt cx="3028320" cy="1911275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8B4D879F-3DB8-670B-A8B9-3EE42B4DF3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256000" y="543600"/>
                <a:ext cx="3028320" cy="18907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0" name="TextBox 8">
                <a:extLst>
                  <a:ext uri="{FF2B5EF4-FFF2-40B4-BE49-F238E27FC236}">
                    <a16:creationId xmlns:a16="http://schemas.microsoft.com/office/drawing/2014/main" id="{C902B38D-64EA-D084-D183-12D3FB4BB2E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069240" y="2197080"/>
                <a:ext cx="1720676" cy="2577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none" lIns="91440" tIns="45720" rIns="91440" bIns="45720" anchor="t" anchorCtr="0" compatLnSpc="0">
                <a:spAutoFit/>
              </a:bodyPr>
              <a:lstStyle/>
              <a:p>
                <a:pPr defTabSz="914400"/>
                <a:r>
                  <a:rPr lang="en-US" sz="1000" dirty="0">
                    <a:solidFill>
                      <a:srgbClr val="FFFFFF"/>
                    </a:solidFill>
                    <a:latin typeface="Arial" pitchFamily="18"/>
                    <a:ea typeface="Noto Sans CJK SC Regular" pitchFamily="2"/>
                    <a:cs typeface="FreeSans" pitchFamily="2"/>
                  </a:rPr>
                  <a:t>MIMOSIS-1, 60µm thick</a:t>
                </a:r>
              </a:p>
            </p:txBody>
          </p:sp>
          <p:pic>
            <p:nvPicPr>
              <p:cNvPr id="21" name="Picture 19">
                <a:extLst>
                  <a:ext uri="{FF2B5EF4-FFF2-40B4-BE49-F238E27FC236}">
                    <a16:creationId xmlns:a16="http://schemas.microsoft.com/office/drawing/2014/main" id="{78B38EF0-AE41-C5C1-3F61-54D3CBC33C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5256000" y="543600"/>
                <a:ext cx="685440" cy="526320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22" name="Rectangle 5">
                <a:extLst>
                  <a:ext uri="{FF2B5EF4-FFF2-40B4-BE49-F238E27FC236}">
                    <a16:creationId xmlns:a16="http://schemas.microsoft.com/office/drawing/2014/main" id="{A057B3AE-9621-1102-5904-C40E45621D46}"/>
                  </a:ext>
                </a:extLst>
              </p:cNvPr>
              <p:cNvSpPr>
                <a:spLocks/>
              </p:cNvSpPr>
              <p:nvPr/>
            </p:nvSpPr>
            <p:spPr>
              <a:xfrm>
                <a:off x="5256000" y="543600"/>
                <a:ext cx="3028320" cy="1888920"/>
              </a:xfrm>
              <a:prstGeom prst="rect">
                <a:avLst/>
              </a:prstGeom>
              <a:noFill/>
              <a:ln w="9360" cap="flat">
                <a:solidFill>
                  <a:srgbClr val="000000"/>
                </a:solidFill>
                <a:prstDash val="solid"/>
              </a:ln>
            </p:spPr>
            <p:txBody>
              <a:bodyPr vert="horz" wrap="square" lIns="91440" tIns="45720" rIns="91440" bIns="45720" anchor="ctr" anchorCtr="1" compatLnSpc="0">
                <a:noAutofit/>
              </a:bodyPr>
              <a:lstStyle/>
              <a:p>
                <a:pPr defTabSz="914400" hangingPunct="0"/>
                <a:endParaRPr lang="en-US" dirty="0">
                  <a:solidFill>
                    <a:prstClr val="black"/>
                  </a:solidFill>
                  <a:latin typeface="Liberation Sans" pitchFamily="18"/>
                  <a:ea typeface="Noto Sans CJK SC Regular" pitchFamily="2"/>
                  <a:cs typeface="FreeSans" pitchFamily="2"/>
                </a:endParaRPr>
              </a:p>
            </p:txBody>
          </p:sp>
        </p:grpSp>
      </p:grpSp>
      <p:sp>
        <p:nvSpPr>
          <p:cNvPr id="23" name="TextBox 22"/>
          <p:cNvSpPr txBox="1"/>
          <p:nvPr/>
        </p:nvSpPr>
        <p:spPr>
          <a:xfrm>
            <a:off x="253807" y="5004761"/>
            <a:ext cx="7119385" cy="147732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H</a:t>
            </a:r>
            <a:r>
              <a:rPr lang="en-US"/>
              <a:t>ardening strategy for MIMOSIS: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"Latch up" protective design rules.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Bit error correction for important status registers (Hamming encoding).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Triple retundancy of important state machines (future MIMOSIS-2).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Data registers remain unprotected.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45" y="600740"/>
            <a:ext cx="6631317" cy="32429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74129" y="2335565"/>
            <a:ext cx="17526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/>
              <a:t>Dark rate: &lt; 1e-6</a:t>
            </a:r>
          </a:p>
        </p:txBody>
      </p:sp>
      <p:sp>
        <p:nvSpPr>
          <p:cNvPr id="12" name="TextBox 11"/>
          <p:cNvSpPr txBox="1"/>
          <p:nvPr/>
        </p:nvSpPr>
        <p:spPr>
          <a:xfrm rot="637564">
            <a:off x="5469361" y="4331653"/>
            <a:ext cx="6913816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More Details: H. Darwish, poster 137, this conference.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071267"/>
              </p:ext>
            </p:extLst>
          </p:nvPr>
        </p:nvGraphicFramePr>
        <p:xfrm>
          <a:off x="253807" y="2745086"/>
          <a:ext cx="4476066" cy="19507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59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166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00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MIMOSIS</a:t>
                      </a:r>
                      <a:r>
                        <a:rPr lang="en-US" baseline="0"/>
                        <a:t> - 1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0053">
                <a:tc>
                  <a:txBody>
                    <a:bodyPr/>
                    <a:lstStyle/>
                    <a:p>
                      <a:r>
                        <a:rPr lang="en-US" sz="1600"/>
                        <a:t>Spatial/time resolution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~5 µm/5 µs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0053">
                <a:tc>
                  <a:txBody>
                    <a:bodyPr/>
                    <a:lstStyle/>
                    <a:p>
                      <a:r>
                        <a:rPr lang="en-US" sz="1600"/>
                        <a:t>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60 µm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0053">
                <a:tc>
                  <a:txBody>
                    <a:bodyPr/>
                    <a:lstStyle/>
                    <a:p>
                      <a:pPr algn="l"/>
                      <a:r>
                        <a:rPr lang="en-US" sz="1600"/>
                        <a:t>Rate (average/peak)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20 / 80</a:t>
                      </a:r>
                      <a:r>
                        <a:rPr lang="en-US" sz="1600" baseline="0"/>
                        <a:t> MHz/cm²</a:t>
                      </a:r>
                      <a:endParaRPr lang="en-US" sz="16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7344">
                <a:tc>
                  <a:txBody>
                    <a:bodyPr/>
                    <a:lstStyle/>
                    <a:p>
                      <a:r>
                        <a:rPr lang="en-US" sz="1600"/>
                        <a:t>Pixel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&gt; 20V</a:t>
                      </a:r>
                      <a:r>
                        <a:rPr lang="en-US" sz="1600" baseline="0" dirty="0"/>
                        <a:t> top bias</a:t>
                      </a:r>
                    </a:p>
                    <a:p>
                      <a:pPr algn="ctr"/>
                      <a:r>
                        <a:rPr lang="en-US" sz="1600" baseline="0" dirty="0"/>
                        <a:t>fully depleted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7442039" y="631217"/>
            <a:ext cx="347717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M</a:t>
            </a:r>
            <a:r>
              <a:rPr lang="en-US" dirty="0"/>
              <a:t>IMOSIS – 1 in-beam performance</a:t>
            </a:r>
          </a:p>
        </p:txBody>
      </p:sp>
      <p:sp>
        <p:nvSpPr>
          <p:cNvPr id="24" name="Foliennummernplatzhalter 4">
            <a:extLst>
              <a:ext uri="{FF2B5EF4-FFF2-40B4-BE49-F238E27FC236}">
                <a16:creationId xmlns:a16="http://schemas.microsoft.com/office/drawing/2014/main" id="{460E2E6C-A553-492A-199C-85D121AB57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79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 animBg="1"/>
      <p:bldP spid="12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1D7D0F-55A7-CFA5-5275-26A6B03C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Initial experimental strategy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105BEA5-0063-045E-5AFE-B5533DC21F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B. Arnoldi-Meadows, </a:t>
            </a:r>
            <a:r>
              <a:rPr lang="en-US" i="1" dirty="0">
                <a:solidFill>
                  <a:prstClr val="black"/>
                </a:solidFill>
              </a:rPr>
              <a:t>Results from SEE Tests with MIMOSIS-1</a:t>
            </a:r>
            <a:r>
              <a:rPr lang="en-US" dirty="0">
                <a:solidFill>
                  <a:prstClr val="black"/>
                </a:solidFill>
              </a:rPr>
              <a:t>, IWORID2022, June 28th, 2022.</a:t>
            </a:r>
          </a:p>
        </p:txBody>
      </p:sp>
      <p:pic>
        <p:nvPicPr>
          <p:cNvPr id="70" name="Picture 5">
            <a:extLst>
              <a:ext uri="{FF2B5EF4-FFF2-40B4-BE49-F238E27FC236}">
                <a16:creationId xmlns:a16="http://schemas.microsoft.com/office/drawing/2014/main" id="{4F514C5A-404D-467C-18B0-F91DA0F5B8E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253C42"/>
              </a:clrFrom>
              <a:clrTo>
                <a:srgbClr val="253C4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0800000" flipH="1">
            <a:off x="390894" y="527802"/>
            <a:ext cx="3514951" cy="2929494"/>
          </a:xfrm>
          <a:prstGeom prst="rect">
            <a:avLst/>
          </a:prstGeom>
        </p:spPr>
      </p:pic>
      <p:cxnSp>
        <p:nvCxnSpPr>
          <p:cNvPr id="73" name="Straight Connector 12">
            <a:extLst>
              <a:ext uri="{FF2B5EF4-FFF2-40B4-BE49-F238E27FC236}">
                <a16:creationId xmlns:a16="http://schemas.microsoft.com/office/drawing/2014/main" id="{F1EEECA2-A021-3E22-543B-5282D41FDC45}"/>
              </a:ext>
            </a:extLst>
          </p:cNvPr>
          <p:cNvCxnSpPr>
            <a:cxnSpLocks/>
          </p:cNvCxnSpPr>
          <p:nvPr/>
        </p:nvCxnSpPr>
        <p:spPr>
          <a:xfrm rot="10860000" flipV="1">
            <a:off x="3591759" y="1564968"/>
            <a:ext cx="170451" cy="1238"/>
          </a:xfrm>
          <a:prstGeom prst="line">
            <a:avLst/>
          </a:prstGeom>
          <a:ln w="12700">
            <a:solidFill>
              <a:srgbClr val="FCE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14">
            <a:extLst>
              <a:ext uri="{FF2B5EF4-FFF2-40B4-BE49-F238E27FC236}">
                <a16:creationId xmlns:a16="http://schemas.microsoft.com/office/drawing/2014/main" id="{CD67BC2E-1D35-EDC0-3D2B-CF0479C85E1E}"/>
              </a:ext>
            </a:extLst>
          </p:cNvPr>
          <p:cNvCxnSpPr>
            <a:cxnSpLocks/>
          </p:cNvCxnSpPr>
          <p:nvPr/>
        </p:nvCxnSpPr>
        <p:spPr>
          <a:xfrm rot="10860000" flipV="1">
            <a:off x="546991" y="1521690"/>
            <a:ext cx="170451" cy="1238"/>
          </a:xfrm>
          <a:prstGeom prst="line">
            <a:avLst/>
          </a:prstGeom>
          <a:ln w="12700">
            <a:solidFill>
              <a:srgbClr val="FCE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/>
          <p:cNvGrpSpPr/>
          <p:nvPr/>
        </p:nvGrpSpPr>
        <p:grpSpPr>
          <a:xfrm>
            <a:off x="4471865" y="625882"/>
            <a:ext cx="5874770" cy="2936537"/>
            <a:chOff x="4471865" y="625882"/>
            <a:chExt cx="5874770" cy="2936537"/>
          </a:xfrm>
        </p:grpSpPr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13784C03-C081-3AF3-1B18-ECE1825317FE}"/>
                </a:ext>
              </a:extLst>
            </p:cNvPr>
            <p:cNvSpPr/>
            <p:nvPr/>
          </p:nvSpPr>
          <p:spPr>
            <a:xfrm>
              <a:off x="4861514" y="1778016"/>
              <a:ext cx="742409" cy="1529781"/>
            </a:xfrm>
            <a:prstGeom prst="rect">
              <a:avLst/>
            </a:prstGeom>
            <a:solidFill>
              <a:srgbClr val="EAEAEA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2" name="Textfeld 21">
              <a:extLst>
                <a:ext uri="{FF2B5EF4-FFF2-40B4-BE49-F238E27FC236}">
                  <a16:creationId xmlns:a16="http://schemas.microsoft.com/office/drawing/2014/main" id="{53F484F5-EC1B-4158-FADF-6830A3C1C4F6}"/>
                </a:ext>
              </a:extLst>
            </p:cNvPr>
            <p:cNvSpPr txBox="1"/>
            <p:nvPr/>
          </p:nvSpPr>
          <p:spPr>
            <a:xfrm>
              <a:off x="5005727" y="1822997"/>
              <a:ext cx="3465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/>
                <a:t>PC</a:t>
              </a: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BDC178A9-A691-5270-AFE2-196CE7CEDE7F}"/>
                </a:ext>
              </a:extLst>
            </p:cNvPr>
            <p:cNvSpPr/>
            <p:nvPr/>
          </p:nvSpPr>
          <p:spPr>
            <a:xfrm>
              <a:off x="5795596" y="987832"/>
              <a:ext cx="3775787" cy="2343798"/>
            </a:xfrm>
            <a:prstGeom prst="rect">
              <a:avLst/>
            </a:prstGeom>
            <a:solidFill>
              <a:srgbClr val="EAEAEA"/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26" name="Textfeld 25">
              <a:extLst>
                <a:ext uri="{FF2B5EF4-FFF2-40B4-BE49-F238E27FC236}">
                  <a16:creationId xmlns:a16="http://schemas.microsoft.com/office/drawing/2014/main" id="{49A967B8-9280-09E6-1CD6-0A46576CD63C}"/>
                </a:ext>
              </a:extLst>
            </p:cNvPr>
            <p:cNvSpPr txBox="1"/>
            <p:nvPr/>
          </p:nvSpPr>
          <p:spPr>
            <a:xfrm>
              <a:off x="7757502" y="3003001"/>
              <a:ext cx="9656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200" dirty="0"/>
                <a:t>Oscilloscope</a:t>
              </a: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5A9F131E-B3A1-7ACA-029A-C29F532B0D2A}"/>
                </a:ext>
              </a:extLst>
            </p:cNvPr>
            <p:cNvSpPr/>
            <p:nvPr/>
          </p:nvSpPr>
          <p:spPr>
            <a:xfrm>
              <a:off x="4471865" y="663982"/>
              <a:ext cx="5874770" cy="2898437"/>
            </a:xfrm>
            <a:prstGeom prst="rect">
              <a:avLst/>
            </a:prstGeom>
            <a:noFill/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4B6629EB-AEE3-80DD-C7A6-FDEA9F02D44A}"/>
                </a:ext>
              </a:extLst>
            </p:cNvPr>
            <p:cNvSpPr txBox="1"/>
            <p:nvPr/>
          </p:nvSpPr>
          <p:spPr>
            <a:xfrm>
              <a:off x="4686342" y="625882"/>
              <a:ext cx="30276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US" sz="1400" dirty="0">
                  <a:solidFill>
                    <a:srgbClr val="5B9BD5">
                      <a:lumMod val="50000"/>
                    </a:srgbClr>
                  </a:solidFill>
                </a:rPr>
                <a:t>Information available to experimenters</a:t>
              </a:r>
            </a:p>
          </p:txBody>
        </p:sp>
        <p:pic>
          <p:nvPicPr>
            <p:cNvPr id="16" name="Grafik 15" descr="Ein Bild, das Text, drinnen, Elektronik enthält.&#10;&#10;Automatisch generierte Beschreibung">
              <a:extLst>
                <a:ext uri="{FF2B5EF4-FFF2-40B4-BE49-F238E27FC236}">
                  <a16:creationId xmlns:a16="http://schemas.microsoft.com/office/drawing/2014/main" id="{B1B7C81A-B6AA-03FC-E362-0944295584A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8671"/>
            <a:stretch/>
          </p:blipFill>
          <p:spPr>
            <a:xfrm>
              <a:off x="5923722" y="1006236"/>
              <a:ext cx="3464482" cy="1949914"/>
            </a:xfrm>
            <a:prstGeom prst="rect">
              <a:avLst/>
            </a:prstGeom>
            <a:solidFill>
              <a:srgbClr val="302C2E"/>
            </a:solidFill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6200186" y="1232452"/>
              <a:ext cx="0" cy="1126611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 rot="16200000">
              <a:off x="5304080" y="1887295"/>
              <a:ext cx="14411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Current [a.u.]</a:t>
              </a:r>
            </a:p>
          </p:txBody>
        </p:sp>
        <p:cxnSp>
          <p:nvCxnSpPr>
            <p:cNvPr id="77" name="Straight Arrow Connector 76"/>
            <p:cNvCxnSpPr/>
            <p:nvPr/>
          </p:nvCxnSpPr>
          <p:spPr>
            <a:xfrm>
              <a:off x="6200186" y="2359063"/>
              <a:ext cx="2655579" cy="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7518577" y="2408374"/>
              <a:ext cx="14189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Time [2s/div]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32711" y="614488"/>
            <a:ext cx="3404230" cy="2131343"/>
            <a:chOff x="432711" y="614488"/>
            <a:chExt cx="3404230" cy="2131343"/>
          </a:xfrm>
        </p:grpSpPr>
        <p:sp>
          <p:nvSpPr>
            <p:cNvPr id="71" name="Rectangle 2">
              <a:extLst>
                <a:ext uri="{FF2B5EF4-FFF2-40B4-BE49-F238E27FC236}">
                  <a16:creationId xmlns:a16="http://schemas.microsoft.com/office/drawing/2014/main" id="{A994C03C-ED91-14A2-B14B-65F2E7BEFD54}"/>
                </a:ext>
              </a:extLst>
            </p:cNvPr>
            <p:cNvSpPr/>
            <p:nvPr/>
          </p:nvSpPr>
          <p:spPr>
            <a:xfrm rot="10860000">
              <a:off x="432711" y="614488"/>
              <a:ext cx="3404230" cy="2131343"/>
            </a:xfrm>
            <a:prstGeom prst="rect">
              <a:avLst/>
            </a:prstGeom>
            <a:blipFill dpi="0" rotWithShape="1">
              <a:blip r:embed="rId5">
                <a:alphaModFix amt="64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chemeClr val="accent1">
                  <a:shade val="50000"/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34348" y="2358239"/>
              <a:ext cx="14990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Dosimetry foil</a:t>
              </a:r>
            </a:p>
          </p:txBody>
        </p:sp>
      </p:grpSp>
      <p:cxnSp>
        <p:nvCxnSpPr>
          <p:cNvPr id="72" name="Straight Connector 8">
            <a:extLst>
              <a:ext uri="{FF2B5EF4-FFF2-40B4-BE49-F238E27FC236}">
                <a16:creationId xmlns:a16="http://schemas.microsoft.com/office/drawing/2014/main" id="{1160DBBB-361F-4DD0-9D80-776170E6D3E3}"/>
              </a:ext>
            </a:extLst>
          </p:cNvPr>
          <p:cNvCxnSpPr>
            <a:cxnSpLocks/>
          </p:cNvCxnSpPr>
          <p:nvPr/>
        </p:nvCxnSpPr>
        <p:spPr>
          <a:xfrm rot="10860000">
            <a:off x="2137614" y="2133487"/>
            <a:ext cx="3722" cy="160019"/>
          </a:xfrm>
          <a:prstGeom prst="line">
            <a:avLst/>
          </a:prstGeom>
          <a:ln w="12700">
            <a:solidFill>
              <a:srgbClr val="FCE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9">
            <a:extLst>
              <a:ext uri="{FF2B5EF4-FFF2-40B4-BE49-F238E27FC236}">
                <a16:creationId xmlns:a16="http://schemas.microsoft.com/office/drawing/2014/main" id="{CF457BC5-4ED6-D642-BD37-69F7EE23F180}"/>
              </a:ext>
            </a:extLst>
          </p:cNvPr>
          <p:cNvCxnSpPr>
            <a:cxnSpLocks/>
          </p:cNvCxnSpPr>
          <p:nvPr/>
        </p:nvCxnSpPr>
        <p:spPr>
          <a:xfrm rot="10860000">
            <a:off x="2145402" y="556583"/>
            <a:ext cx="3722" cy="160019"/>
          </a:xfrm>
          <a:prstGeom prst="line">
            <a:avLst/>
          </a:prstGeom>
          <a:ln w="12700">
            <a:solidFill>
              <a:srgbClr val="FCE8A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Oval 3">
            <a:extLst>
              <a:ext uri="{FF2B5EF4-FFF2-40B4-BE49-F238E27FC236}">
                <a16:creationId xmlns:a16="http://schemas.microsoft.com/office/drawing/2014/main" id="{3670355C-4D76-FAC9-CA15-E13DA952EA3E}"/>
              </a:ext>
            </a:extLst>
          </p:cNvPr>
          <p:cNvSpPr/>
          <p:nvPr/>
        </p:nvSpPr>
        <p:spPr>
          <a:xfrm>
            <a:off x="1240563" y="715524"/>
            <a:ext cx="1674300" cy="16215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r>
              <a:rPr lang="en-US">
                <a:solidFill>
                  <a:schemeClr val="bg1"/>
                </a:solidFill>
              </a:rPr>
              <a:t>Approx. </a:t>
            </a:r>
          </a:p>
          <a:p>
            <a:pPr algn="ctr" defTabSz="914400"/>
            <a:r>
              <a:rPr lang="en-US">
                <a:solidFill>
                  <a:schemeClr val="bg1"/>
                </a:solidFill>
              </a:rPr>
              <a:t>Beam spot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00326" y="4654821"/>
            <a:ext cx="4234172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</a:t>
            </a:r>
            <a:r>
              <a:rPr lang="en-US" dirty="0"/>
              <a:t>atch-up detection/protection: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Over-current detection.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Automatic shut down, manual counting.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/>
          </a:p>
          <a:p>
            <a:r>
              <a:rPr lang="en-US" dirty="0">
                <a:solidFill>
                  <a:srgbClr val="FF0000"/>
                </a:solidFill>
              </a:rPr>
              <a:t>B</a:t>
            </a:r>
            <a:r>
              <a:rPr lang="en-US" dirty="0"/>
              <a:t>it flip detection: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No/few bit flips expected.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Manual read-back of slow control data.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2402935" y="3049099"/>
            <a:ext cx="7702086" cy="1526990"/>
            <a:chOff x="2402935" y="3049099"/>
            <a:chExt cx="7702086" cy="1526990"/>
          </a:xfrm>
        </p:grpSpPr>
        <p:sp>
          <p:nvSpPr>
            <p:cNvPr id="40" name="TextBox 39"/>
            <p:cNvSpPr txBox="1"/>
            <p:nvPr/>
          </p:nvSpPr>
          <p:spPr>
            <a:xfrm>
              <a:off x="2993310" y="4206757"/>
              <a:ext cx="6751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I</a:t>
              </a:r>
              <a:r>
                <a:rPr lang="en-US" baseline="-25000" dirty="0" err="1"/>
                <a:t>Analog</a:t>
              </a:r>
              <a:endParaRPr lang="en-US" dirty="0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402935" y="3049099"/>
              <a:ext cx="7702086" cy="1381019"/>
              <a:chOff x="2402935" y="3049099"/>
              <a:chExt cx="7702086" cy="1381019"/>
            </a:xfrm>
          </p:grpSpPr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101CA1B0-6096-938F-C229-0DA1FE81BEC2}"/>
                  </a:ext>
                </a:extLst>
              </p:cNvPr>
              <p:cNvSpPr/>
              <p:nvPr/>
            </p:nvSpPr>
            <p:spPr>
              <a:xfrm>
                <a:off x="4152448" y="3651687"/>
                <a:ext cx="1630143" cy="778431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bg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Textfeld 23">
                <a:extLst>
                  <a:ext uri="{FF2B5EF4-FFF2-40B4-BE49-F238E27FC236}">
                    <a16:creationId xmlns:a16="http://schemas.microsoft.com/office/drawing/2014/main" id="{D9F0D528-2ACD-8F40-AA73-D7EE46F193A7}"/>
                  </a:ext>
                </a:extLst>
              </p:cNvPr>
              <p:cNvSpPr txBox="1"/>
              <p:nvPr/>
            </p:nvSpPr>
            <p:spPr>
              <a:xfrm>
                <a:off x="4106755" y="3645343"/>
                <a:ext cx="169206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sz="1200" dirty="0">
                    <a:solidFill>
                      <a:prstClr val="black"/>
                    </a:solidFill>
                  </a:rPr>
                  <a:t>Latch-up protection PCB</a:t>
                </a:r>
              </a:p>
            </p:txBody>
          </p:sp>
          <p:sp>
            <p:nvSpPr>
              <p:cNvPr id="27" name="Ellipse 26">
                <a:extLst>
                  <a:ext uri="{FF2B5EF4-FFF2-40B4-BE49-F238E27FC236}">
                    <a16:creationId xmlns:a16="http://schemas.microsoft.com/office/drawing/2014/main" id="{64666210-55B2-9F67-7036-0058806FA2DE}"/>
                  </a:ext>
                </a:extLst>
              </p:cNvPr>
              <p:cNvSpPr/>
              <p:nvPr/>
            </p:nvSpPr>
            <p:spPr>
              <a:xfrm>
                <a:off x="4862908" y="3069136"/>
                <a:ext cx="214477" cy="19166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3" name="Textfeld 32">
                <a:extLst>
                  <a:ext uri="{FF2B5EF4-FFF2-40B4-BE49-F238E27FC236}">
                    <a16:creationId xmlns:a16="http://schemas.microsoft.com/office/drawing/2014/main" id="{9A7F30CD-CB3B-F706-DD61-80774C2B4014}"/>
                  </a:ext>
                </a:extLst>
              </p:cNvPr>
              <p:cNvSpPr txBox="1"/>
              <p:nvPr/>
            </p:nvSpPr>
            <p:spPr>
              <a:xfrm>
                <a:off x="3873765" y="3169560"/>
                <a:ext cx="961161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 defTabSz="914400"/>
                <a:r>
                  <a:rPr lang="en-US" sz="1200">
                    <a:solidFill>
                      <a:srgbClr val="FF0000"/>
                    </a:solidFill>
                  </a:rPr>
                  <a:t>Slow control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Ellipse 35">
                <a:extLst>
                  <a:ext uri="{FF2B5EF4-FFF2-40B4-BE49-F238E27FC236}">
                    <a16:creationId xmlns:a16="http://schemas.microsoft.com/office/drawing/2014/main" id="{01104F01-807F-4BDC-A4B7-AEBC737C74C2}"/>
                  </a:ext>
                </a:extLst>
              </p:cNvPr>
              <p:cNvSpPr/>
              <p:nvPr/>
            </p:nvSpPr>
            <p:spPr>
              <a:xfrm>
                <a:off x="4471865" y="3935942"/>
                <a:ext cx="214477" cy="1916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9BF06CF2-572E-B01D-9C33-F7E0C64709E6}"/>
                  </a:ext>
                </a:extLst>
              </p:cNvPr>
              <p:cNvSpPr/>
              <p:nvPr/>
            </p:nvSpPr>
            <p:spPr>
              <a:xfrm>
                <a:off x="4471866" y="4154182"/>
                <a:ext cx="214477" cy="1916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rgbClr val="FFC000"/>
                  </a:solidFill>
                  <a:highlight>
                    <a:srgbClr val="FFFF00"/>
                  </a:highlight>
                </a:endParaRPr>
              </a:p>
            </p:txBody>
          </p:sp>
          <p:sp>
            <p:nvSpPr>
              <p:cNvPr id="38" name="Ellipse 37">
                <a:extLst>
                  <a:ext uri="{FF2B5EF4-FFF2-40B4-BE49-F238E27FC236}">
                    <a16:creationId xmlns:a16="http://schemas.microsoft.com/office/drawing/2014/main" id="{766E5635-28A7-2317-9F86-94DDDCA120CC}"/>
                  </a:ext>
                </a:extLst>
              </p:cNvPr>
              <p:cNvSpPr/>
              <p:nvPr/>
            </p:nvSpPr>
            <p:spPr>
              <a:xfrm>
                <a:off x="5898286" y="3069136"/>
                <a:ext cx="214477" cy="191668"/>
              </a:xfrm>
              <a:prstGeom prst="ellips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9" name="Ellipse 38">
                <a:extLst>
                  <a:ext uri="{FF2B5EF4-FFF2-40B4-BE49-F238E27FC236}">
                    <a16:creationId xmlns:a16="http://schemas.microsoft.com/office/drawing/2014/main" id="{06F8FC41-21C8-EC95-AC51-500D4D95B740}"/>
                  </a:ext>
                </a:extLst>
              </p:cNvPr>
              <p:cNvSpPr/>
              <p:nvPr/>
            </p:nvSpPr>
            <p:spPr>
              <a:xfrm>
                <a:off x="6173556" y="3058780"/>
                <a:ext cx="214477" cy="1916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rgbClr val="FFC000"/>
                  </a:solidFill>
                  <a:highlight>
                    <a:srgbClr val="FFFF00"/>
                  </a:highlight>
                </a:endParaRPr>
              </a:p>
            </p:txBody>
          </p:sp>
          <p:cxnSp>
            <p:nvCxnSpPr>
              <p:cNvPr id="42" name="Gerader Verbinder 41">
                <a:extLst>
                  <a:ext uri="{FF2B5EF4-FFF2-40B4-BE49-F238E27FC236}">
                    <a16:creationId xmlns:a16="http://schemas.microsoft.com/office/drawing/2014/main" id="{02419BCC-AE8E-95DC-4126-CE4462C3A1A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27125" y="4025312"/>
                <a:ext cx="1751978" cy="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Gerader Verbinder 45">
                <a:extLst>
                  <a:ext uri="{FF2B5EF4-FFF2-40B4-BE49-F238E27FC236}">
                    <a16:creationId xmlns:a16="http://schemas.microsoft.com/office/drawing/2014/main" id="{2366CAC0-6D5B-E4D6-1E75-2E59A4CB4CB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528807" y="4250016"/>
                <a:ext cx="1928545" cy="6591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Gerader Verbinder 53">
                <a:extLst>
                  <a:ext uri="{FF2B5EF4-FFF2-40B4-BE49-F238E27FC236}">
                    <a16:creationId xmlns:a16="http://schemas.microsoft.com/office/drawing/2014/main" id="{A35C8658-A241-AB59-B56C-6345346A3B6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280311" y="3228289"/>
                <a:ext cx="1" cy="1015634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Gerader Verbinder 54">
                <a:extLst>
                  <a:ext uri="{FF2B5EF4-FFF2-40B4-BE49-F238E27FC236}">
                    <a16:creationId xmlns:a16="http://schemas.microsoft.com/office/drawing/2014/main" id="{77CE88CD-9ED0-97A3-6864-0B54A6034E2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354346" y="4243425"/>
                <a:ext cx="1928545" cy="6591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Gerader Verbinder 55">
                <a:extLst>
                  <a:ext uri="{FF2B5EF4-FFF2-40B4-BE49-F238E27FC236}">
                    <a16:creationId xmlns:a16="http://schemas.microsoft.com/office/drawing/2014/main" id="{B7CFBB01-98C5-D7CC-1803-B4B22723D0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05524" y="3069114"/>
                <a:ext cx="0" cy="969125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Gerader Verbinder 56">
                <a:extLst>
                  <a:ext uri="{FF2B5EF4-FFF2-40B4-BE49-F238E27FC236}">
                    <a16:creationId xmlns:a16="http://schemas.microsoft.com/office/drawing/2014/main" id="{1BA13005-B159-02A2-1E3C-7D4F402D0B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86343" y="4024769"/>
                <a:ext cx="1319181" cy="0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DAF6B38A-5161-E57C-3C9A-3024BE175111}"/>
                  </a:ext>
                </a:extLst>
              </p:cNvPr>
              <p:cNvSpPr/>
              <p:nvPr/>
            </p:nvSpPr>
            <p:spPr>
              <a:xfrm>
                <a:off x="2719886" y="3058780"/>
                <a:ext cx="214477" cy="191668"/>
              </a:xfrm>
              <a:prstGeom prst="ellipse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35" name="Ellipse 34">
                <a:extLst>
                  <a:ext uri="{FF2B5EF4-FFF2-40B4-BE49-F238E27FC236}">
                    <a16:creationId xmlns:a16="http://schemas.microsoft.com/office/drawing/2014/main" id="{D0055B28-4219-EFC8-B061-DB2E431940DE}"/>
                  </a:ext>
                </a:extLst>
              </p:cNvPr>
              <p:cNvSpPr/>
              <p:nvPr/>
            </p:nvSpPr>
            <p:spPr>
              <a:xfrm>
                <a:off x="2402935" y="3049099"/>
                <a:ext cx="214477" cy="1916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srgbClr val="FFC000"/>
                  </a:solidFill>
                  <a:highlight>
                    <a:srgbClr val="FFFF00"/>
                  </a:highlight>
                </a:endParaRPr>
              </a:p>
            </p:txBody>
          </p:sp>
          <p:cxnSp>
            <p:nvCxnSpPr>
              <p:cNvPr id="41" name="Gerader Verbinder 40">
                <a:extLst>
                  <a:ext uri="{FF2B5EF4-FFF2-40B4-BE49-F238E27FC236}">
                    <a16:creationId xmlns:a16="http://schemas.microsoft.com/office/drawing/2014/main" id="{5BCBDD5F-91DE-5F40-0177-AB6C120F09F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827125" y="3055729"/>
                <a:ext cx="0" cy="979459"/>
              </a:xfrm>
              <a:prstGeom prst="line">
                <a:avLst/>
              </a:prstGeom>
              <a:ln w="28575"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Gerader Verbinder 44">
                <a:extLst>
                  <a:ext uri="{FF2B5EF4-FFF2-40B4-BE49-F238E27FC236}">
                    <a16:creationId xmlns:a16="http://schemas.microsoft.com/office/drawing/2014/main" id="{BD0F183D-C2CC-842A-068C-14A31CE9A103}"/>
                  </a:ext>
                </a:extLst>
              </p:cNvPr>
              <p:cNvCxnSpPr>
                <a:cxnSpLocks/>
                <a:stCxn id="35" idx="4"/>
              </p:cNvCxnSpPr>
              <p:nvPr/>
            </p:nvCxnSpPr>
            <p:spPr>
              <a:xfrm flipH="1">
                <a:off x="2510173" y="3240767"/>
                <a:ext cx="1" cy="1015634"/>
              </a:xfrm>
              <a:prstGeom prst="line">
                <a:avLst/>
              </a:prstGeom>
              <a:ln w="28575">
                <a:solidFill>
                  <a:srgbClr val="FF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Ellipse 27">
                <a:extLst>
                  <a:ext uri="{FF2B5EF4-FFF2-40B4-BE49-F238E27FC236}">
                    <a16:creationId xmlns:a16="http://schemas.microsoft.com/office/drawing/2014/main" id="{5E393A56-54F8-6A6C-5AB2-FC1AF0962A3E}"/>
                  </a:ext>
                </a:extLst>
              </p:cNvPr>
              <p:cNvSpPr/>
              <p:nvPr/>
            </p:nvSpPr>
            <p:spPr>
              <a:xfrm>
                <a:off x="3635551" y="3062232"/>
                <a:ext cx="214477" cy="191668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/>
                <a:endParaRPr lang="en-US" dirty="0">
                  <a:solidFill>
                    <a:prstClr val="white"/>
                  </a:solidFill>
                </a:endParaRPr>
              </a:p>
            </p:txBody>
          </p:sp>
          <p:cxnSp>
            <p:nvCxnSpPr>
              <p:cNvPr id="32" name="Gerader Verbinder 31">
                <a:extLst>
                  <a:ext uri="{FF2B5EF4-FFF2-40B4-BE49-F238E27FC236}">
                    <a16:creationId xmlns:a16="http://schemas.microsoft.com/office/drawing/2014/main" id="{B81051AE-843B-8114-7C79-A61E9AF377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751298" y="3154614"/>
                <a:ext cx="1227357" cy="6904"/>
              </a:xfrm>
              <a:prstGeom prst="line">
                <a:avLst/>
              </a:prstGeom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0" name="TextBox 79"/>
              <p:cNvSpPr txBox="1"/>
              <p:nvPr/>
            </p:nvSpPr>
            <p:spPr>
              <a:xfrm>
                <a:off x="3016575" y="3633139"/>
                <a:ext cx="63806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I</a:t>
                </a:r>
                <a:r>
                  <a:rPr lang="en-US" baseline="-25000" dirty="0" err="1"/>
                  <a:t>Digital</a:t>
                </a:r>
                <a:endParaRPr lang="en-US" baseline="-25000" dirty="0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6716273" y="3711891"/>
                <a:ext cx="3388748" cy="338554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600"/>
                  <a:t>Voltage signal proportional to currents</a:t>
                </a:r>
              </a:p>
            </p:txBody>
          </p:sp>
          <p:cxnSp>
            <p:nvCxnSpPr>
              <p:cNvPr id="82" name="Straight Arrow Connector 81"/>
              <p:cNvCxnSpPr>
                <a:stCxn id="43" idx="1"/>
              </p:cNvCxnSpPr>
              <p:nvPr/>
            </p:nvCxnSpPr>
            <p:spPr>
              <a:xfrm flipH="1">
                <a:off x="6277733" y="3881168"/>
                <a:ext cx="438540" cy="510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aphicFrame>
        <p:nvGraphicFramePr>
          <p:cNvPr id="84" name="Table 8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428562"/>
              </p:ext>
            </p:extLst>
          </p:nvPr>
        </p:nvGraphicFramePr>
        <p:xfrm>
          <a:off x="5038568" y="4760341"/>
          <a:ext cx="4960017" cy="10363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747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07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7232">
                <a:tc>
                  <a:txBody>
                    <a:bodyPr/>
                    <a:lstStyle/>
                    <a:p>
                      <a:r>
                        <a:rPr lang="en-US"/>
                        <a:t>Beam 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LET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9129">
                <a:tc>
                  <a:txBody>
                    <a:bodyPr/>
                    <a:lstStyle/>
                    <a:p>
                      <a:pPr marL="0" marR="0" lvl="0" indent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600" u="none" strike="noStrike" kern="1200" cap="none">
                          <a:ln>
                            <a:noFill/>
                          </a:ln>
                        </a:rPr>
                        <a:t>GSI (mCBM)</a:t>
                      </a:r>
                      <a:endParaRPr lang="en-US" sz="1600" b="0" i="0" u="none" strike="noStrike" kern="1200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200"/>
                      </a:pP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Pb, 1.05 </a:t>
                      </a:r>
                      <a:r>
                        <a:rPr lang="en-US" sz="1600" i="1" u="none" strike="noStrike" kern="1200" cap="none" dirty="0">
                          <a:ln>
                            <a:noFill/>
                          </a:ln>
                        </a:rPr>
                        <a:t>A</a:t>
                      </a: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 GeV</a:t>
                      </a:r>
                      <a:endParaRPr lang="en-US" sz="1600" b="0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200"/>
                      </a:pP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12 MeV cm² </a:t>
                      </a:r>
                      <a:r>
                        <a:rPr lang="en-US" sz="1600" u="none" strike="noStrike" kern="1200" cap="none">
                          <a:ln>
                            <a:noFill/>
                          </a:ln>
                        </a:rPr>
                        <a:t>/ mg</a:t>
                      </a:r>
                      <a:endParaRPr lang="en-US" sz="1600" b="0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9129">
                <a:tc>
                  <a:txBody>
                    <a:bodyPr/>
                    <a:lstStyle/>
                    <a:p>
                      <a:pPr marL="0" marR="0" lvl="0" indent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/>
                      </a:pPr>
                      <a:r>
                        <a:rPr lang="en-US" sz="1600" u="none" strike="noStrike" kern="1200" cap="none">
                          <a:ln>
                            <a:noFill/>
                          </a:ln>
                        </a:rPr>
                        <a:t>GSI (mCBM)</a:t>
                      </a:r>
                      <a:endParaRPr lang="en-US" sz="1600" b="0" i="0" u="none" strike="noStrike" kern="1200" cap="none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200"/>
                      </a:pP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Xe, 1.3 </a:t>
                      </a:r>
                      <a:r>
                        <a:rPr lang="en-US" sz="1600" i="1" u="none" strike="noStrike" kern="1200" cap="none" dirty="0">
                          <a:ln>
                            <a:noFill/>
                          </a:ln>
                        </a:rPr>
                        <a:t>A</a:t>
                      </a: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 GeV</a:t>
                      </a:r>
                      <a:endParaRPr lang="en-US" sz="1600" b="0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r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1200"/>
                      </a:pPr>
                      <a:r>
                        <a:rPr lang="en-US" sz="1600" u="none" strike="noStrike" kern="1200" cap="none" dirty="0">
                          <a:ln>
                            <a:noFill/>
                          </a:ln>
                        </a:rPr>
                        <a:t>5 MeV cm² / mg</a:t>
                      </a:r>
                      <a:endParaRPr lang="en-US" sz="1600" b="0" i="0" u="none" strike="noStrike" kern="1200" cap="none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Liberation Sans" pitchFamily="18"/>
                        <a:ea typeface="Noto Sans CJK SC Regular" pitchFamily="2"/>
                        <a:cs typeface="FreeSans" pitchFamily="2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85" name="TextBox 84"/>
          <p:cNvSpPr txBox="1"/>
          <p:nvPr/>
        </p:nvSpPr>
        <p:spPr>
          <a:xfrm>
            <a:off x="5038568" y="5870946"/>
            <a:ext cx="6443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Beam intensity up to 20 MHz/cm²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Dosimetry: Beam instrumentation, foil (both not really accurate)</a:t>
            </a:r>
          </a:p>
        </p:txBody>
      </p:sp>
      <p:sp>
        <p:nvSpPr>
          <p:cNvPr id="87" name="TextBox 86"/>
          <p:cNvSpPr txBox="1"/>
          <p:nvPr/>
        </p:nvSpPr>
        <p:spPr>
          <a:xfrm rot="1249448">
            <a:off x="10219967" y="5059754"/>
            <a:ext cx="1567782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>
                <a:solidFill>
                  <a:srgbClr val="FF0000"/>
                </a:solidFill>
              </a:rPr>
              <a:t>Few hours in</a:t>
            </a:r>
          </a:p>
          <a:p>
            <a:pPr algn="ctr"/>
            <a:r>
              <a:rPr lang="en-US">
                <a:solidFill>
                  <a:srgbClr val="FF0000"/>
                </a:solidFill>
              </a:rPr>
              <a:t>Parasitic mode</a:t>
            </a:r>
          </a:p>
        </p:txBody>
      </p:sp>
      <p:sp>
        <p:nvSpPr>
          <p:cNvPr id="88" name="Rectangle 87"/>
          <p:cNvSpPr/>
          <p:nvPr/>
        </p:nvSpPr>
        <p:spPr>
          <a:xfrm>
            <a:off x="4862908" y="4654821"/>
            <a:ext cx="7215155" cy="190821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Foliennummernplatzhalter 4">
            <a:extLst>
              <a:ext uri="{FF2B5EF4-FFF2-40B4-BE49-F238E27FC236}">
                <a16:creationId xmlns:a16="http://schemas.microsoft.com/office/drawing/2014/main" id="{94BBCB64-2C11-8AB3-46F1-4F176B6E84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0871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85" grpId="0"/>
      <p:bldP spid="87" grpId="0" animBg="1"/>
      <p:bldP spid="8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Observations (~ 1 </a:t>
            </a:r>
            <a:r>
              <a:rPr lang="en-US" i="1" dirty="0"/>
              <a:t>A</a:t>
            </a:r>
            <a:r>
              <a:rPr lang="en-US" dirty="0"/>
              <a:t> GeV ions)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>
                <a:solidFill>
                  <a:prstClr val="black"/>
                </a:solidFill>
              </a:rPr>
              <a:t>B. Arnoldi-Meadows, </a:t>
            </a:r>
            <a:r>
              <a:rPr lang="de-DE" i="1">
                <a:solidFill>
                  <a:prstClr val="black"/>
                </a:solidFill>
              </a:rPr>
              <a:t>Results from SEE Tests with MIMOSIS-1</a:t>
            </a:r>
            <a:r>
              <a:rPr lang="de-DE">
                <a:solidFill>
                  <a:prstClr val="black"/>
                </a:solidFill>
              </a:rPr>
              <a:t>, IWORID2022, June 28th, 2022.</a:t>
            </a:r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332708" y="640891"/>
            <a:ext cx="3263197" cy="1956133"/>
            <a:chOff x="4746661" y="599681"/>
            <a:chExt cx="3867609" cy="2524125"/>
          </a:xfrm>
        </p:grpSpPr>
        <p:pic>
          <p:nvPicPr>
            <p:cNvPr id="15" name="Grafik 5">
              <a:extLst>
                <a:ext uri="{FF2B5EF4-FFF2-40B4-BE49-F238E27FC236}">
                  <a16:creationId xmlns:a16="http://schemas.microsoft.com/office/drawing/2014/main" id="{B5D226D0-85D4-ADA0-77E0-817A423101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7421"/>
            <a:stretch/>
          </p:blipFill>
          <p:spPr>
            <a:xfrm>
              <a:off x="4746661" y="599681"/>
              <a:ext cx="3867609" cy="2524125"/>
            </a:xfrm>
            <a:prstGeom prst="rect">
              <a:avLst/>
            </a:prstGeom>
            <a:solidFill>
              <a:srgbClr val="2C3135"/>
            </a:solidFill>
          </p:spPr>
        </p:pic>
        <p:cxnSp>
          <p:nvCxnSpPr>
            <p:cNvPr id="19" name="Straight Arrow Connector 18"/>
            <p:cNvCxnSpPr/>
            <p:nvPr/>
          </p:nvCxnSpPr>
          <p:spPr>
            <a:xfrm flipH="1" flipV="1">
              <a:off x="5124137" y="1053101"/>
              <a:ext cx="115683" cy="2008412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881763" y="1053101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I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5198724" y="2065106"/>
              <a:ext cx="2691829" cy="113015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7551389" y="2080742"/>
              <a:ext cx="2616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t</a:t>
              </a: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>
              <a:off x="6205405" y="969041"/>
              <a:ext cx="1672204" cy="0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698564" y="935070"/>
              <a:ext cx="5084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chemeClr val="bg1"/>
                  </a:solidFill>
                </a:rPr>
                <a:t>10s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2" name="Table 3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3029761"/>
                  </p:ext>
                </p:extLst>
              </p:nvPr>
            </p:nvGraphicFramePr>
            <p:xfrm>
              <a:off x="332708" y="2952158"/>
              <a:ext cx="5915730" cy="19336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7191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191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7191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48694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u="none" strike="noStrike" kern="1200" cap="none">
                              <a:ln>
                                <a:noFill/>
                              </a:ln>
                            </a:rPr>
                            <a:t>Pb, 12</a:t>
                          </a:r>
                          <a:r>
                            <a:rPr lang="en-US" sz="1600" u="none" strike="noStrike" kern="1200" cap="none" baseline="0">
                              <a:ln>
                                <a:noFill/>
                              </a:ln>
                            </a:rPr>
                            <a:t> </a:t>
                          </a:r>
                          <a:r>
                            <a:rPr lang="en-US" sz="1600" u="none" strike="noStrike" kern="1200" cap="none">
                              <a:ln>
                                <a:noFill/>
                              </a:ln>
                            </a:rPr>
                            <a:t>MeV cm² / mg</a:t>
                          </a:r>
                          <a:endParaRPr lang="en-US" sz="1600" b="0" i="0" u="none" strike="noStrike" kern="1200" cap="none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latin typeface="+mn-lt"/>
                            <a:ea typeface="Noto Sans CJK SC Regular" pitchFamily="2"/>
                            <a:cs typeface="FreeSans" pitchFamily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Xe, 5 MeV cm² / mg </a:t>
                          </a:r>
                          <a:endParaRPr lang="en-US" sz="1600" b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LU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Bit flip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149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sensor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~ 3 x 10</a:t>
                          </a:r>
                          <a:r>
                            <a:rPr lang="en-US" sz="1600" baseline="300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~ 10</a:t>
                          </a:r>
                          <a:r>
                            <a:rPr lang="en-US" sz="1600" baseline="30000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28705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sz="1600" smtClean="0"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oMath>
                          </a14:m>
                          <a:r>
                            <a:rPr lang="en-US" sz="1600"/>
                            <a:t> per 5.3cm² sensor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1.2 x 10</a:t>
                          </a:r>
                          <a:r>
                            <a:rPr lang="en-US" sz="1600" baseline="30000"/>
                            <a:t>-7</a:t>
                          </a:r>
                          <a:r>
                            <a:rPr lang="en-US" sz="1600"/>
                            <a:t> cm²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LU: 9 x 10</a:t>
                          </a:r>
                          <a:r>
                            <a:rPr lang="en-US" sz="1600" baseline="30000" dirty="0"/>
                            <a:t>-10</a:t>
                          </a:r>
                          <a:r>
                            <a:rPr lang="en-US" sz="1600" dirty="0"/>
                            <a:t> cm²</a:t>
                          </a:r>
                        </a:p>
                        <a:p>
                          <a:pPr algn="ctr"/>
                          <a:r>
                            <a:rPr lang="en-US" sz="1600" dirty="0"/>
                            <a:t>BF: 8 x 10</a:t>
                          </a:r>
                          <a:r>
                            <a:rPr lang="en-US" sz="1600" baseline="30000" dirty="0"/>
                            <a:t>-  9</a:t>
                          </a:r>
                          <a:r>
                            <a:rPr lang="en-US" sz="1600" dirty="0"/>
                            <a:t>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2" name="Table 3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33029761"/>
                  </p:ext>
                </p:extLst>
              </p:nvPr>
            </p:nvGraphicFramePr>
            <p:xfrm>
              <a:off x="332708" y="2952158"/>
              <a:ext cx="5915730" cy="193365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71910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971910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97191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48694">
                    <a:tc>
                      <a:txBody>
                        <a:bodyPr/>
                        <a:lstStyle/>
                        <a:p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hangingPunct="0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None/>
                            <a:tabLst/>
                            <a:defRPr sz="1200"/>
                          </a:pPr>
                          <a:r>
                            <a:rPr lang="en-US" sz="1600" u="none" strike="noStrike" kern="1200" cap="none">
                              <a:ln>
                                <a:noFill/>
                              </a:ln>
                            </a:rPr>
                            <a:t>Pb, 12</a:t>
                          </a:r>
                          <a:r>
                            <a:rPr lang="en-US" sz="1600" u="none" strike="noStrike" kern="1200" cap="none" baseline="0">
                              <a:ln>
                                <a:noFill/>
                              </a:ln>
                            </a:rPr>
                            <a:t> </a:t>
                          </a:r>
                          <a:r>
                            <a:rPr lang="en-US" sz="1600" u="none" strike="noStrike" kern="1200" cap="none">
                              <a:ln>
                                <a:noFill/>
                              </a:ln>
                            </a:rPr>
                            <a:t>MeV cm² / mg</a:t>
                          </a:r>
                          <a:endParaRPr lang="en-US" sz="1600" b="0" i="0" u="none" strike="noStrike" kern="1200" cap="none" dirty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latin typeface="+mn-lt"/>
                            <a:ea typeface="Noto Sans CJK SC Regular" pitchFamily="2"/>
                            <a:cs typeface="FreeSans" pitchFamily="2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Xe, 5 MeV cm² / mg </a:t>
                          </a:r>
                          <a:endParaRPr lang="en-US" sz="1600" b="0">
                            <a:solidFill>
                              <a:schemeClr val="bg1"/>
                            </a:solidFill>
                            <a:latin typeface="+mn-lt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LU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Bit flip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149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r>
                            <a:rPr lang="en-US" sz="1600"/>
                            <a:t>Ions</a:t>
                          </a:r>
                          <a:r>
                            <a:rPr lang="en-US" sz="1600" baseline="0"/>
                            <a:t> on sensor</a:t>
                          </a:r>
                          <a:endParaRPr lang="en-US" sz="160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~ 3 x 10</a:t>
                          </a:r>
                          <a:r>
                            <a:rPr lang="en-US" sz="1600" baseline="30000" dirty="0"/>
                            <a:t>9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~ 10</a:t>
                          </a:r>
                          <a:r>
                            <a:rPr lang="en-US" sz="1600" baseline="30000" dirty="0"/>
                            <a:t>11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791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309" t="-237895" r="-201235" b="-126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/>
                            <a:t>1.2 x 10</a:t>
                          </a:r>
                          <a:r>
                            <a:rPr lang="en-US" sz="1600" baseline="30000"/>
                            <a:t>-7</a:t>
                          </a:r>
                          <a:r>
                            <a:rPr lang="en-US" sz="1600"/>
                            <a:t> cm²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/>
                            <a:t>LU: 9 x 10</a:t>
                          </a:r>
                          <a:r>
                            <a:rPr lang="en-US" sz="1600" baseline="30000" dirty="0"/>
                            <a:t>-10</a:t>
                          </a:r>
                          <a:r>
                            <a:rPr lang="en-US" sz="1600" dirty="0"/>
                            <a:t> cm²</a:t>
                          </a:r>
                        </a:p>
                        <a:p>
                          <a:pPr algn="ctr"/>
                          <a:r>
                            <a:rPr lang="en-US" sz="1600" dirty="0"/>
                            <a:t>BF: 8 x 10</a:t>
                          </a:r>
                          <a:r>
                            <a:rPr lang="en-US" sz="1600" baseline="30000" dirty="0"/>
                            <a:t>-  9</a:t>
                          </a:r>
                          <a:r>
                            <a:rPr lang="en-US" sz="1600" dirty="0"/>
                            <a:t> cm²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3" name="Right Brace 32"/>
          <p:cNvSpPr/>
          <p:nvPr/>
        </p:nvSpPr>
        <p:spPr>
          <a:xfrm>
            <a:off x="6248438" y="4309952"/>
            <a:ext cx="145092" cy="57586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565940" y="4433495"/>
            <a:ext cx="3804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Uncertainty rough factor 3 (dosimetry)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208158" y="617596"/>
            <a:ext cx="127342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E</a:t>
            </a:r>
            <a:r>
              <a:rPr lang="en-US"/>
              <a:t>xpected: </a:t>
            </a:r>
          </a:p>
          <a:p>
            <a:r>
              <a:rPr lang="en-US"/>
              <a:t>"Latch-ups"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077972" y="581260"/>
            <a:ext cx="5713955" cy="2006806"/>
            <a:chOff x="6077972" y="581260"/>
            <a:chExt cx="5713955" cy="2006806"/>
          </a:xfrm>
        </p:grpSpPr>
        <p:pic>
          <p:nvPicPr>
            <p:cNvPr id="16" name="Grafik 6">
              <a:extLst>
                <a:ext uri="{FF2B5EF4-FFF2-40B4-BE49-F238E27FC236}">
                  <a16:creationId xmlns:a16="http://schemas.microsoft.com/office/drawing/2014/main" id="{F5DCC5F3-4644-1E9A-506F-045B6E04B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7972" y="649848"/>
              <a:ext cx="2964909" cy="1938218"/>
            </a:xfrm>
            <a:prstGeom prst="rect">
              <a:avLst/>
            </a:prstGeom>
          </p:spPr>
        </p:pic>
        <p:sp>
          <p:nvSpPr>
            <p:cNvPr id="37" name="TextBox 36"/>
            <p:cNvSpPr txBox="1"/>
            <p:nvPr/>
          </p:nvSpPr>
          <p:spPr>
            <a:xfrm>
              <a:off x="8425236" y="581260"/>
              <a:ext cx="3366691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N</a:t>
              </a:r>
              <a:r>
                <a:rPr lang="en-US"/>
                <a:t>ot expected: </a:t>
              </a:r>
            </a:p>
            <a:p>
              <a:r>
                <a:rPr lang="en-US"/>
                <a:t>Bit flips exist and modify currents.</a:t>
              </a:r>
            </a:p>
            <a:p>
              <a:r>
                <a:rPr lang="en-US"/>
                <a:t>=&gt; False LU – signatures?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332708" y="5014600"/>
            <a:ext cx="45577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LU cross section seems in acceptable range.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High bit flip cross-section.</a:t>
            </a:r>
          </a:p>
        </p:txBody>
      </p:sp>
      <p:cxnSp>
        <p:nvCxnSpPr>
          <p:cNvPr id="40" name="Straight Arrow Connector 39"/>
          <p:cNvCxnSpPr/>
          <p:nvPr/>
        </p:nvCxnSpPr>
        <p:spPr>
          <a:xfrm flipH="1">
            <a:off x="4374645" y="5476937"/>
            <a:ext cx="18613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236019" y="4993898"/>
            <a:ext cx="5177508" cy="584775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/>
              <a:t>Bug in Hamming Code implementation. Fixed in MIMOSIS-2.</a:t>
            </a:r>
          </a:p>
          <a:p>
            <a:r>
              <a:rPr lang="en-US" sz="1600"/>
              <a:t>Recovery may require hard reset…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6077972" y="3865475"/>
            <a:ext cx="4425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565940" y="3680809"/>
            <a:ext cx="3257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BF if recoverable with soft reset.</a:t>
            </a:r>
          </a:p>
        </p:txBody>
      </p:sp>
      <p:sp>
        <p:nvSpPr>
          <p:cNvPr id="52" name="Right Brace 51"/>
          <p:cNvSpPr/>
          <p:nvPr/>
        </p:nvSpPr>
        <p:spPr>
          <a:xfrm>
            <a:off x="2748937" y="3368527"/>
            <a:ext cx="108292" cy="48288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3010805" y="3425304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71</a:t>
            </a:r>
          </a:p>
        </p:txBody>
      </p:sp>
      <p:cxnSp>
        <p:nvCxnSpPr>
          <p:cNvPr id="39" name="Straight Arrow Connector 38"/>
          <p:cNvCxnSpPr/>
          <p:nvPr/>
        </p:nvCxnSpPr>
        <p:spPr>
          <a:xfrm>
            <a:off x="6054755" y="3490501"/>
            <a:ext cx="44254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542723" y="3305835"/>
            <a:ext cx="3596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LU if not recoverable with soft reset.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63486" y="5866157"/>
            <a:ext cx="7628903" cy="707886"/>
          </a:xfrm>
          <a:prstGeom prst="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000" dirty="0"/>
              <a:t>Results match requirements. Sensor bug spotted and fixed.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/>
              <a:t>Hard to distinguish BF and LU, major bias possible.</a:t>
            </a:r>
          </a:p>
        </p:txBody>
      </p:sp>
      <p:sp>
        <p:nvSpPr>
          <p:cNvPr id="31" name="Foliennummernplatzhalter 4">
            <a:extLst>
              <a:ext uri="{FF2B5EF4-FFF2-40B4-BE49-F238E27FC236}">
                <a16:creationId xmlns:a16="http://schemas.microsoft.com/office/drawing/2014/main" id="{A9549764-A359-7E61-5DA3-5CFE92F370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87062" y="6666332"/>
            <a:ext cx="2743200" cy="191668"/>
          </a:xfrm>
        </p:spPr>
        <p:txBody>
          <a:bodyPr/>
          <a:lstStyle/>
          <a:p>
            <a:fld id="{29023446-43A6-4CDC-9F35-3AECD81F11A0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r>
              <a:rPr lang="en-US" dirty="0">
                <a:solidFill>
                  <a:prstClr val="black"/>
                </a:solidFill>
              </a:rPr>
              <a:t> / 14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E335016C-F971-0C50-3108-EADD589189CC}"/>
              </a:ext>
            </a:extLst>
          </p:cNvPr>
          <p:cNvSpPr txBox="1"/>
          <p:nvPr/>
        </p:nvSpPr>
        <p:spPr>
          <a:xfrm>
            <a:off x="5239655" y="4840432"/>
            <a:ext cx="10231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/>
              <a:t>preliminary</a:t>
            </a:r>
            <a:endParaRPr lang="en-US" sz="14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307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8" grpId="0"/>
      <p:bldP spid="41" grpId="0" animBg="1"/>
      <p:bldP spid="51" grpId="0"/>
      <p:bldP spid="52" grpId="0" animBg="1"/>
      <p:bldP spid="53" grpId="0"/>
      <p:bldP spid="43" grpId="0"/>
      <p:bldP spid="3" grpId="0" animBg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1|8.1|3.3|1.1|3.1|14.1|14.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6|4.8|32.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9.7|18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3|27.6|8.5|6.1|13.1|0.7|2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6|11.7|2.4|1.3|28.9|22|14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0.4|4.8|4.9|2.4|4.1|4.8|9.4|9.5|9.8|4.3|6.9|12.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0.3|0.3|0.2|0.4|0.5|0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9|2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4|22.5|23.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7|19.4|43.9|11.4|30.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7.3|5.3|3.8|1.6"/>
</p:tagLst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VD" id="{E49B234C-71BF-4936-A65A-DB0AE388A02E}" vid="{1B2F8180-30A7-4D42-A892-C8FF2E948769}"/>
    </a:ext>
  </a:extLst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GSI-TemplateMDX</Template>
  <TotalTime>0</TotalTime>
  <Words>2114</Words>
  <Application>Microsoft Office PowerPoint</Application>
  <PresentationFormat>Breitbild</PresentationFormat>
  <Paragraphs>357</Paragraphs>
  <Slides>14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22" baseType="lpstr">
      <vt:lpstr>Arial</vt:lpstr>
      <vt:lpstr>Arial Unicode MS</vt:lpstr>
      <vt:lpstr>Calibri</vt:lpstr>
      <vt:lpstr>Calibri Light</vt:lpstr>
      <vt:lpstr>Cambria Math</vt:lpstr>
      <vt:lpstr>Liberation Sans</vt:lpstr>
      <vt:lpstr>Symbol</vt:lpstr>
      <vt:lpstr>Office</vt:lpstr>
      <vt:lpstr>Results from Single Event Effect Tests with MIMOSIS-1</vt:lpstr>
      <vt:lpstr>The CBM Micro Vertex Detector (MVD)</vt:lpstr>
      <vt:lpstr>Requirements on the MIMOSIS sensors</vt:lpstr>
      <vt:lpstr>Origin of heavy ion impacts</vt:lpstr>
      <vt:lpstr>Effect of heavy ion hits on electronics</vt:lpstr>
      <vt:lpstr>What do we know?</vt:lpstr>
      <vt:lpstr>The sensor under test: MIMOSIS-1</vt:lpstr>
      <vt:lpstr>Initial experimental strategy</vt:lpstr>
      <vt:lpstr>Observations (~ 1 A GeV ions)</vt:lpstr>
      <vt:lpstr>Test at GSI - M3 beam line</vt:lpstr>
      <vt:lpstr>Results</vt:lpstr>
      <vt:lpstr>Outlook: Bit flip cross-sections</vt:lpstr>
      <vt:lpstr>Summary</vt:lpstr>
      <vt:lpstr>CBM-MVD collaboration members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pneqku0ra7@goetheuniversitaet.onmicrosoft.com</cp:lastModifiedBy>
  <cp:revision>123</cp:revision>
  <dcterms:created xsi:type="dcterms:W3CDTF">2022-06-20T19:00:12Z</dcterms:created>
  <dcterms:modified xsi:type="dcterms:W3CDTF">2022-06-27T10:06:05Z</dcterms:modified>
</cp:coreProperties>
</file>