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3">
  <p:sldMasterIdLst>
    <p:sldMasterId id="2147483660" r:id="rId1"/>
  </p:sldMasterIdLst>
  <p:notesMasterIdLst>
    <p:notesMasterId r:id="rId22"/>
  </p:notesMasterIdLst>
  <p:handoutMasterIdLst>
    <p:handoutMasterId r:id="rId23"/>
  </p:handoutMasterIdLst>
  <p:sldIdLst>
    <p:sldId id="256" r:id="rId2"/>
    <p:sldId id="406" r:id="rId3"/>
    <p:sldId id="407" r:id="rId4"/>
    <p:sldId id="430" r:id="rId5"/>
    <p:sldId id="444" r:id="rId6"/>
    <p:sldId id="432" r:id="rId7"/>
    <p:sldId id="435" r:id="rId8"/>
    <p:sldId id="448" r:id="rId9"/>
    <p:sldId id="452" r:id="rId10"/>
    <p:sldId id="449" r:id="rId11"/>
    <p:sldId id="455" r:id="rId12"/>
    <p:sldId id="450" r:id="rId13"/>
    <p:sldId id="456" r:id="rId14"/>
    <p:sldId id="457" r:id="rId15"/>
    <p:sldId id="459" r:id="rId16"/>
    <p:sldId id="462" r:id="rId17"/>
    <p:sldId id="461" r:id="rId18"/>
    <p:sldId id="451" r:id="rId19"/>
    <p:sldId id="436" r:id="rId20"/>
    <p:sldId id="411" r:id="rId21"/>
  </p:sldIdLst>
  <p:sldSz cx="12192000" cy="6858000"/>
  <p:notesSz cx="6797675" cy="9872663"/>
  <p:embeddedFontLst>
    <p:embeddedFont>
      <p:font typeface="Calibri" panose="020F0502020204030204" pitchFamily="34" charset="0"/>
      <p:regular r:id="rId24"/>
      <p:bold r:id="rId25"/>
      <p:italic r:id="rId26"/>
      <p:boldItalic r:id="rId27"/>
    </p:embeddedFont>
    <p:embeddedFont>
      <p:font typeface="Cambria Math" panose="02040503050406030204" pitchFamily="18" charset="0"/>
      <p:regular r:id="rId28"/>
    </p:embeddedFont>
    <p:embeddedFont>
      <p:font typeface="Calibri Light" panose="020F0302020204030204" pitchFamily="34" charset="0"/>
      <p:regular r:id="rId29"/>
      <p:italic r:id="rId30"/>
    </p:embeddedFont>
  </p:embeddedFontLst>
  <p:defaultTextStyle>
    <a:defPPr>
      <a:defRPr lang="en-US"/>
    </a:defPPr>
    <a:lvl1pPr marL="0" algn="l" defTabSz="638617" rtl="0" eaLnBrk="1" latinLnBrk="0" hangingPunct="1">
      <a:defRPr sz="2500" kern="1200">
        <a:solidFill>
          <a:schemeClr val="tx1"/>
        </a:solidFill>
        <a:latin typeface="+mn-lt"/>
        <a:ea typeface="+mn-ea"/>
        <a:cs typeface="+mn-cs"/>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6A303788-A87E-47A2-BBAE-61A4E1F8C679}">
          <p14:sldIdLst>
            <p14:sldId id="256"/>
            <p14:sldId id="406"/>
            <p14:sldId id="407"/>
            <p14:sldId id="430"/>
            <p14:sldId id="444"/>
            <p14:sldId id="432"/>
            <p14:sldId id="435"/>
            <p14:sldId id="448"/>
            <p14:sldId id="452"/>
            <p14:sldId id="449"/>
            <p14:sldId id="455"/>
            <p14:sldId id="450"/>
            <p14:sldId id="456"/>
            <p14:sldId id="457"/>
            <p14:sldId id="459"/>
            <p14:sldId id="462"/>
            <p14:sldId id="461"/>
            <p14:sldId id="451"/>
            <p14:sldId id="436"/>
            <p14:sldId id="41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B59C"/>
    <a:srgbClr val="6CF0DD"/>
    <a:srgbClr val="AFDDFF"/>
    <a:srgbClr val="4D4D4D"/>
    <a:srgbClr val="E1C209"/>
    <a:srgbClr val="DFE406"/>
    <a:srgbClr val="FFC799"/>
    <a:srgbClr val="88DACD"/>
    <a:srgbClr val="E8452F"/>
    <a:srgbClr val="E83A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94" autoAdjust="0"/>
    <p:restoredTop sz="39907" autoAdjust="0"/>
  </p:normalViewPr>
  <p:slideViewPr>
    <p:cSldViewPr snapToGrid="0">
      <p:cViewPr>
        <p:scale>
          <a:sx n="50" d="100"/>
          <a:sy n="50" d="100"/>
        </p:scale>
        <p:origin x="2160" y="-702"/>
      </p:cViewPr>
      <p:guideLst/>
    </p:cSldViewPr>
  </p:slideViewPr>
  <p:notesTextViewPr>
    <p:cViewPr>
      <p:scale>
        <a:sx n="66" d="100"/>
        <a:sy n="66" d="100"/>
      </p:scale>
      <p:origin x="0" y="0"/>
    </p:cViewPr>
  </p:notesTextViewPr>
  <p:sorterViewPr>
    <p:cViewPr>
      <p:scale>
        <a:sx n="66" d="100"/>
        <a:sy n="66" d="100"/>
      </p:scale>
      <p:origin x="0" y="-23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6400" cy="4953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B149FBB6-3E0B-4E90-9075-4ED5A28DD8EF}" type="datetimeFigureOut">
              <a:rPr lang="fr-FR" smtClean="0"/>
              <a:t>23/06/2022</a:t>
            </a:fld>
            <a:endParaRPr lang="fr-FR"/>
          </a:p>
        </p:txBody>
      </p:sp>
      <p:sp>
        <p:nvSpPr>
          <p:cNvPr id="4" name="Espace réservé du pied de page 3"/>
          <p:cNvSpPr>
            <a:spLocks noGrp="1"/>
          </p:cNvSpPr>
          <p:nvPr>
            <p:ph type="ftr" sz="quarter" idx="2"/>
          </p:nvPr>
        </p:nvSpPr>
        <p:spPr>
          <a:xfrm>
            <a:off x="1" y="9377363"/>
            <a:ext cx="2946400" cy="4953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CEE52C20-FB70-4BD0-8B35-C1E0F72031C7}" type="slidenum">
              <a:rPr lang="fr-FR" smtClean="0"/>
              <a:t>‹N°›</a:t>
            </a:fld>
            <a:endParaRPr lang="fr-FR"/>
          </a:p>
        </p:txBody>
      </p:sp>
    </p:spTree>
    <p:extLst>
      <p:ext uri="{BB962C8B-B14F-4D97-AF65-F5344CB8AC3E}">
        <p14:creationId xmlns:p14="http://schemas.microsoft.com/office/powerpoint/2010/main" val="2174443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39353418-2034-4460-BE3D-D48FE4FD1C0A}" type="datetimeFigureOut">
              <a:rPr lang="fr-FR" smtClean="0"/>
              <a:t>23/06/2022</a:t>
            </a:fld>
            <a:endParaRPr lang="fr-FR"/>
          </a:p>
        </p:txBody>
      </p:sp>
      <p:sp>
        <p:nvSpPr>
          <p:cNvPr id="4" name="Espace réservé de l'image des diapositives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DE7275E0-434E-4C84-A83A-E8AAA2F96D14}" type="slidenum">
              <a:rPr lang="fr-FR" smtClean="0"/>
              <a:t>‹N°›</a:t>
            </a:fld>
            <a:endParaRPr lang="fr-FR"/>
          </a:p>
        </p:txBody>
      </p:sp>
    </p:spTree>
    <p:extLst>
      <p:ext uri="{BB962C8B-B14F-4D97-AF65-F5344CB8AC3E}">
        <p14:creationId xmlns:p14="http://schemas.microsoft.com/office/powerpoint/2010/main" val="1311781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context is about ionizing radiation imaging, this technique is used to localize and visualize a radioactive source by superimposing a visible image on a gamma image in near and far field, which reduces the dose received by operators respecting by the way the ALARA principle.</a:t>
            </a:r>
            <a:endParaRPr lang="fr-FR" sz="1200" kern="1200" dirty="0" smtClean="0">
              <a:solidFill>
                <a:schemeClr val="tx1"/>
              </a:solidFill>
              <a:effectLst/>
              <a:latin typeface="+mn-lt"/>
              <a:ea typeface="+mn-ea"/>
              <a:cs typeface="+mn-cs"/>
            </a:endParaRPr>
          </a:p>
          <a:p>
            <a:r>
              <a:rPr lang="fr-FR" baseline="0" dirty="0"/>
              <a:t> </a:t>
            </a:r>
            <a:r>
              <a:rPr lang="fr-FR" baseline="0" dirty="0" smtClean="0"/>
              <a:t>…..</a:t>
            </a:r>
          </a:p>
          <a:p>
            <a:endParaRPr lang="fr-FR"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such applications, the radiological environments sometimes impose some challenges to overcome.</a:t>
            </a:r>
            <a:endParaRPr lang="fr-FR" sz="1200" kern="1200" dirty="0" smtClean="0">
              <a:solidFill>
                <a:schemeClr val="tx1"/>
              </a:solidFill>
              <a:effectLst/>
              <a:latin typeface="+mn-lt"/>
              <a:ea typeface="+mn-ea"/>
              <a:cs typeface="+mn-cs"/>
            </a:endParaRPr>
          </a:p>
          <a:p>
            <a:endParaRPr lang="fr-FR" dirty="0" smtClean="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2</a:t>
            </a:fld>
            <a:endParaRPr lang="fr-FR"/>
          </a:p>
        </p:txBody>
      </p:sp>
    </p:spTree>
    <p:extLst>
      <p:ext uri="{BB962C8B-B14F-4D97-AF65-F5344CB8AC3E}">
        <p14:creationId xmlns:p14="http://schemas.microsoft.com/office/powerpoint/2010/main" val="3432984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kern="1200" dirty="0" smtClean="0">
                <a:solidFill>
                  <a:schemeClr val="tx1"/>
                </a:solidFill>
                <a:effectLst/>
                <a:latin typeface="+mn-lt"/>
                <a:ea typeface="+mn-ea"/>
                <a:cs typeface="+mn-cs"/>
              </a:rPr>
              <a:t>And this last point, about the impact of displacement step on the estimation of the localization of hot spot is under study. to initiate this study, we adopted the same simulation model as presented earlier. but this time the displacement step values were varied more than 5 times according to the field of view of the detector. </a:t>
            </a:r>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16</a:t>
            </a:fld>
            <a:endParaRPr lang="fr-FR"/>
          </a:p>
        </p:txBody>
      </p:sp>
    </p:spTree>
    <p:extLst>
      <p:ext uri="{BB962C8B-B14F-4D97-AF65-F5344CB8AC3E}">
        <p14:creationId xmlns:p14="http://schemas.microsoft.com/office/powerpoint/2010/main" val="429278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aim was to observe how the displacement step of our measured source would impact the triangulation calculation. as shown in the graph ahead, the ratio between the distances estimated and the ones simulated according the displacements step, is about 1 fluctuating  between 0.96 and 1.08. However, we notice that at big displacement steps relatively to the distances ranged, ratios tend to increase. this was explained by the fact that the closer the source get to edges of the FOV, the most is degraded the angular resolution. To avoid this type of problem, this study will be enhanced by taking into account another parameter, which is the detector direction.</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17</a:t>
            </a:fld>
            <a:endParaRPr lang="fr-FR"/>
          </a:p>
        </p:txBody>
      </p:sp>
    </p:spTree>
    <p:extLst>
      <p:ext uri="{BB962C8B-B14F-4D97-AF65-F5344CB8AC3E}">
        <p14:creationId xmlns:p14="http://schemas.microsoft.com/office/powerpoint/2010/main" val="2353266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kern="1200" dirty="0" smtClean="0">
                <a:solidFill>
                  <a:schemeClr val="tx1"/>
                </a:solidFill>
                <a:effectLst/>
                <a:latin typeface="+mn-lt"/>
                <a:ea typeface="+mn-ea"/>
                <a:cs typeface="+mn-cs"/>
              </a:rPr>
              <a:t>In conclusion, the study carried out here, allowed us to prove the ability to localize in 3D a hot spot with a single detector using triangulation method. In addition, many experiment works in our laboratory, not presented here,  has been conducted to validate the triangulation algorithms we built using </a:t>
            </a:r>
            <a:r>
              <a:rPr lang="en-US" sz="1200" kern="1200" dirty="0" err="1" smtClean="0">
                <a:solidFill>
                  <a:schemeClr val="tx1"/>
                </a:solidFill>
                <a:effectLst/>
                <a:latin typeface="+mn-lt"/>
                <a:ea typeface="+mn-ea"/>
                <a:cs typeface="+mn-cs"/>
              </a:rPr>
              <a:t>nanopix</a:t>
            </a:r>
            <a:r>
              <a:rPr lang="en-US"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outlooks, we aim to the adapt this triangulation method to Compton imaging systems,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the same way as in the coded aperture systems. the imager will have to be moved in all directions in 3D. In this case, all the Compton events detected will be assigned to three parameters that are : positions in space, orientation of the detector and time of event detection. This will allow to reconstructs cones according to all of these </a:t>
            </a:r>
            <a:r>
              <a:rPr lang="en-US" sz="1200" kern="1200" dirty="0" err="1" smtClean="0">
                <a:solidFill>
                  <a:schemeClr val="tx1"/>
                </a:solidFill>
                <a:effectLst/>
                <a:latin typeface="+mn-lt"/>
                <a:ea typeface="+mn-ea"/>
                <a:cs typeface="+mn-cs"/>
              </a:rPr>
              <a:t>informations</a:t>
            </a:r>
            <a:r>
              <a:rPr lang="en-US" sz="1200" kern="1200" dirty="0" smtClean="0">
                <a:solidFill>
                  <a:schemeClr val="tx1"/>
                </a:solidFill>
                <a:effectLst/>
                <a:latin typeface="+mn-lt"/>
                <a:ea typeface="+mn-ea"/>
                <a:cs typeface="+mn-cs"/>
              </a:rPr>
              <a:t> and then they will be projected in space to determine the 3d localization of a hot spot and not only its direction.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other outlooks concern 3D reconstructions of </a:t>
            </a:r>
            <a:r>
              <a:rPr lang="en-US" sz="1200" kern="1200" dirty="0" err="1" smtClean="0">
                <a:solidFill>
                  <a:schemeClr val="tx1"/>
                </a:solidFill>
                <a:effectLst/>
                <a:latin typeface="+mn-lt"/>
                <a:ea typeface="+mn-ea"/>
                <a:cs typeface="+mn-cs"/>
              </a:rPr>
              <a:t>radioactives</a:t>
            </a:r>
            <a:r>
              <a:rPr lang="en-US" sz="1200" kern="1200" dirty="0" smtClean="0">
                <a:solidFill>
                  <a:schemeClr val="tx1"/>
                </a:solidFill>
                <a:effectLst/>
                <a:latin typeface="+mn-lt"/>
                <a:ea typeface="+mn-ea"/>
                <a:cs typeface="+mn-cs"/>
              </a:rPr>
              <a:t> source, the purpose is to be able to reconstruct the </a:t>
            </a:r>
            <a:r>
              <a:rPr lang="en-US" sz="1200" kern="1200" dirty="0" err="1" smtClean="0">
                <a:solidFill>
                  <a:schemeClr val="tx1"/>
                </a:solidFill>
                <a:effectLst/>
                <a:latin typeface="+mn-lt"/>
                <a:ea typeface="+mn-ea"/>
                <a:cs typeface="+mn-cs"/>
              </a:rPr>
              <a:t>radioacives</a:t>
            </a:r>
            <a:r>
              <a:rPr lang="en-US" sz="1200" kern="1200" dirty="0" smtClean="0">
                <a:solidFill>
                  <a:schemeClr val="tx1"/>
                </a:solidFill>
                <a:effectLst/>
                <a:latin typeface="+mn-lt"/>
                <a:ea typeface="+mn-ea"/>
                <a:cs typeface="+mn-cs"/>
              </a:rPr>
              <a:t> source in 3D from different projections. some </a:t>
            </a:r>
            <a:r>
              <a:rPr lang="en-US" sz="1200" kern="1200" dirty="0" err="1" smtClean="0">
                <a:solidFill>
                  <a:schemeClr val="tx1"/>
                </a:solidFill>
                <a:effectLst/>
                <a:latin typeface="+mn-lt"/>
                <a:ea typeface="+mn-ea"/>
                <a:cs typeface="+mn-cs"/>
              </a:rPr>
              <a:t>expamples</a:t>
            </a:r>
            <a:r>
              <a:rPr lang="en-US" sz="1200" kern="1200" dirty="0" smtClean="0">
                <a:solidFill>
                  <a:schemeClr val="tx1"/>
                </a:solidFill>
                <a:effectLst/>
                <a:latin typeface="+mn-lt"/>
                <a:ea typeface="+mn-ea"/>
                <a:cs typeface="+mn-cs"/>
              </a:rPr>
              <a:t> has been initiated, as shown in the images ahead, using </a:t>
            </a:r>
            <a:r>
              <a:rPr lang="en-US" sz="1200" kern="1200" dirty="0" err="1" smtClean="0">
                <a:solidFill>
                  <a:schemeClr val="tx1"/>
                </a:solidFill>
                <a:effectLst/>
                <a:latin typeface="+mn-lt"/>
                <a:ea typeface="+mn-ea"/>
                <a:cs typeface="+mn-cs"/>
              </a:rPr>
              <a:t>tomographique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algorthims</a:t>
            </a:r>
            <a:r>
              <a:rPr lang="en-US" sz="1200" kern="1200" dirty="0" smtClean="0">
                <a:solidFill>
                  <a:schemeClr val="tx1"/>
                </a:solidFill>
                <a:effectLst/>
                <a:latin typeface="+mn-lt"/>
                <a:ea typeface="+mn-ea"/>
                <a:cs typeface="+mn-cs"/>
              </a:rPr>
              <a:t>. </a:t>
            </a:r>
            <a:endParaRPr lang="fr-FR" sz="1200" kern="120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19</a:t>
            </a:fld>
            <a:endParaRPr lang="fr-FR"/>
          </a:p>
        </p:txBody>
      </p:sp>
    </p:spTree>
    <p:extLst>
      <p:ext uri="{BB962C8B-B14F-4D97-AF65-F5344CB8AC3E}">
        <p14:creationId xmlns:p14="http://schemas.microsoft.com/office/powerpoint/2010/main" val="3888743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kern="1200" dirty="0" smtClean="0">
                <a:solidFill>
                  <a:schemeClr val="tx1"/>
                </a:solidFill>
                <a:effectLst/>
                <a:latin typeface="+mn-lt"/>
                <a:ea typeface="+mn-ea"/>
                <a:cs typeface="+mn-cs"/>
              </a:rPr>
              <a:t>In fact, localization of radiological hot spot with our current imaging system is carry out with measurements in a fixed position  …</a:t>
            </a:r>
          </a:p>
          <a:p>
            <a:r>
              <a:rPr lang="en-US" sz="120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second point is the object of this presentation.</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3</a:t>
            </a:fld>
            <a:endParaRPr lang="fr-FR"/>
          </a:p>
        </p:txBody>
      </p:sp>
    </p:spTree>
    <p:extLst>
      <p:ext uri="{BB962C8B-B14F-4D97-AF65-F5344CB8AC3E}">
        <p14:creationId xmlns:p14="http://schemas.microsoft.com/office/powerpoint/2010/main" val="3055550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technique is inspired from the pinhole camera that allows the photons to focus within a limited space and allows the formation of a clear image. </a:t>
            </a:r>
            <a:endParaRPr lang="fr-FR" sz="1200" kern="1200" dirty="0" smtClean="0">
              <a:solidFill>
                <a:schemeClr val="tx1"/>
              </a:solidFill>
              <a:effectLst/>
              <a:latin typeface="+mn-lt"/>
              <a:ea typeface="+mn-ea"/>
              <a:cs typeface="+mn-cs"/>
            </a:endParaRP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6</a:t>
            </a:fld>
            <a:endParaRPr lang="fr-FR"/>
          </a:p>
        </p:txBody>
      </p:sp>
    </p:spTree>
    <p:extLst>
      <p:ext uri="{BB962C8B-B14F-4D97-AF65-F5344CB8AC3E}">
        <p14:creationId xmlns:p14="http://schemas.microsoft.com/office/powerpoint/2010/main" val="2870077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These two techniques are used currently in different imaging systems.</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7</a:t>
            </a:fld>
            <a:endParaRPr lang="fr-FR"/>
          </a:p>
        </p:txBody>
      </p:sp>
    </p:spTree>
    <p:extLst>
      <p:ext uri="{BB962C8B-B14F-4D97-AF65-F5344CB8AC3E}">
        <p14:creationId xmlns:p14="http://schemas.microsoft.com/office/powerpoint/2010/main" val="1262660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a:t>
            </a:r>
          </a:p>
          <a:p>
            <a:endParaRPr lang="fr-F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Using these systems we built algorithm in the aim to perform 3D </a:t>
            </a:r>
            <a:r>
              <a:rPr lang="en-US" sz="1200" kern="1200" dirty="0" err="1" smtClean="0">
                <a:solidFill>
                  <a:schemeClr val="tx1"/>
                </a:solidFill>
                <a:effectLst/>
                <a:latin typeface="+mn-lt"/>
                <a:ea typeface="+mn-ea"/>
                <a:cs typeface="+mn-cs"/>
              </a:rPr>
              <a:t>imagig</a:t>
            </a:r>
            <a:r>
              <a:rPr lang="en-US" sz="1200" kern="1200" dirty="0" smtClean="0">
                <a:solidFill>
                  <a:schemeClr val="tx1"/>
                </a:solidFill>
                <a:effectLst/>
                <a:latin typeface="+mn-lt"/>
                <a:ea typeface="+mn-ea"/>
                <a:cs typeface="+mn-cs"/>
              </a:rPr>
              <a:t> that is the topic of the next chapter. </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9</a:t>
            </a:fld>
            <a:endParaRPr lang="fr-FR"/>
          </a:p>
        </p:txBody>
      </p:sp>
    </p:spTree>
    <p:extLst>
      <p:ext uri="{BB962C8B-B14F-4D97-AF65-F5344CB8AC3E}">
        <p14:creationId xmlns:p14="http://schemas.microsoft.com/office/powerpoint/2010/main" val="678365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In 3D localization :  The method used to achieve this technical purpose is called triangulation inspired from stereoscopic cameras but in our case we use only a single detector.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idea is to move the detector into different positions while recording every single positon reached.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Every position is then followed with a measure to perform gamma images that give us the radioactive source direction in every time.</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use then all the </a:t>
            </a:r>
            <a:r>
              <a:rPr lang="en-US" sz="1200" kern="1200" dirty="0" err="1" smtClean="0">
                <a:solidFill>
                  <a:schemeClr val="tx1"/>
                </a:solidFill>
                <a:effectLst/>
                <a:latin typeface="+mn-lt"/>
                <a:ea typeface="+mn-ea"/>
                <a:cs typeface="+mn-cs"/>
              </a:rPr>
              <a:t>informations</a:t>
            </a:r>
            <a:r>
              <a:rPr lang="en-US" sz="1200" kern="1200" dirty="0" smtClean="0">
                <a:solidFill>
                  <a:schemeClr val="tx1"/>
                </a:solidFill>
                <a:effectLst/>
                <a:latin typeface="+mn-lt"/>
                <a:ea typeface="+mn-ea"/>
                <a:cs typeface="+mn-cs"/>
              </a:rPr>
              <a:t> we obtain from theses gamma images and the coordinates of all the associated positions to calculate the director vectors according to x position. The intersection of these vectors will form a region we call uncertainty region that we characterize mathematically  to have the source to detector distance and its uncertainty.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to validate this method functioning we used simulation. </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11</a:t>
            </a:fld>
            <a:endParaRPr lang="fr-FR"/>
          </a:p>
        </p:txBody>
      </p:sp>
    </p:spTree>
    <p:extLst>
      <p:ext uri="{BB962C8B-B14F-4D97-AF65-F5344CB8AC3E}">
        <p14:creationId xmlns:p14="http://schemas.microsoft.com/office/powerpoint/2010/main" val="3502538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13</a:t>
            </a:fld>
            <a:endParaRPr lang="fr-FR"/>
          </a:p>
        </p:txBody>
      </p:sp>
    </p:spTree>
    <p:extLst>
      <p:ext uri="{BB962C8B-B14F-4D97-AF65-F5344CB8AC3E}">
        <p14:creationId xmlns:p14="http://schemas.microsoft.com/office/powerpoint/2010/main" val="3947098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14</a:t>
            </a:fld>
            <a:endParaRPr lang="fr-FR"/>
          </a:p>
        </p:txBody>
      </p:sp>
    </p:spTree>
    <p:extLst>
      <p:ext uri="{BB962C8B-B14F-4D97-AF65-F5344CB8AC3E}">
        <p14:creationId xmlns:p14="http://schemas.microsoft.com/office/powerpoint/2010/main" val="823656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kern="1200" dirty="0" smtClean="0">
                <a:solidFill>
                  <a:schemeClr val="tx1"/>
                </a:solidFill>
                <a:effectLst/>
                <a:latin typeface="+mn-lt"/>
                <a:ea typeface="+mn-ea"/>
                <a:cs typeface="+mn-cs"/>
              </a:rPr>
              <a:t>In order to estimate the source to detector distance using triangulation method, we simulated three different sources with different energies of the </a:t>
            </a:r>
            <a:r>
              <a:rPr lang="en-US" sz="1200" kern="1200" dirty="0" err="1" smtClean="0">
                <a:solidFill>
                  <a:schemeClr val="tx1"/>
                </a:solidFill>
                <a:effectLst/>
                <a:latin typeface="+mn-lt"/>
                <a:ea typeface="+mn-ea"/>
                <a:cs typeface="+mn-cs"/>
              </a:rPr>
              <a:t>the</a:t>
            </a:r>
            <a:r>
              <a:rPr lang="en-US" sz="1200" kern="1200" dirty="0" smtClean="0">
                <a:solidFill>
                  <a:schemeClr val="tx1"/>
                </a:solidFill>
                <a:effectLst/>
                <a:latin typeface="+mn-lt"/>
                <a:ea typeface="+mn-ea"/>
                <a:cs typeface="+mn-cs"/>
              </a:rPr>
              <a:t> gamma emitted. 241Am, 133Ba, and 137cs.</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results obtained are illustrated in the graphs here, and represent the distance source to detector estimated according to the distance simulated.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For the same dose rate and the same displacement step of the source, we notice an increase in the uncertainties on the estimated source to detector distance with the increase of the energy. This was actually expected.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fact, the estimation of distances depend partially on the angular resolutions of the gamma images reconstructed. Therefore, when the energy of incoming gamma photons into the coded aperture increases, transparency of this one will also increase, background noise increase and angular resolution is degraded.. However, the maximum uncertainty remains less than 10% in any case.</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Otherwise, when the displacement step is shortened and the rate dose is decreased by 20 times compared to the first simulations, we notice a drastic increase of uncertainties as shown in the two examples ahead. This was due to the degradation of the angular resolution of the gamma images reconstructed. That’s due in turn to two main reasons:  first low count rate because of the rate dose reduction. Secondly, because of the displacement step. </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E7275E0-434E-4C84-A83A-E8AAA2F96D14}" type="slidenum">
              <a:rPr lang="fr-FR" smtClean="0"/>
              <a:t>15</a:t>
            </a:fld>
            <a:endParaRPr lang="fr-FR"/>
          </a:p>
        </p:txBody>
      </p:sp>
    </p:spTree>
    <p:extLst>
      <p:ext uri="{BB962C8B-B14F-4D97-AF65-F5344CB8AC3E}">
        <p14:creationId xmlns:p14="http://schemas.microsoft.com/office/powerpoint/2010/main" val="36305055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Accueil">
    <p:spTree>
      <p:nvGrpSpPr>
        <p:cNvPr id="1" name=""/>
        <p:cNvGrpSpPr/>
        <p:nvPr/>
      </p:nvGrpSpPr>
      <p:grpSpPr>
        <a:xfrm>
          <a:off x="0" y="0"/>
          <a:ext cx="0" cy="0"/>
          <a:chOff x="0" y="0"/>
          <a:chExt cx="0" cy="0"/>
        </a:xfrm>
      </p:grpSpPr>
      <p:sp>
        <p:nvSpPr>
          <p:cNvPr id="5" name="Rectangle 4"/>
          <p:cNvSpPr/>
          <p:nvPr/>
        </p:nvSpPr>
        <p:spPr>
          <a:xfrm>
            <a:off x="5" y="5971213"/>
            <a:ext cx="12191998"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6" name="Picture 8" descr="fondCEA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7" y="-40641"/>
            <a:ext cx="12205547" cy="6011852"/>
          </a:xfrm>
          <a:prstGeom prst="rect">
            <a:avLst/>
          </a:prstGeom>
        </p:spPr>
      </p:pic>
      <p:sp>
        <p:nvSpPr>
          <p:cNvPr id="10" name="Titre 3"/>
          <p:cNvSpPr txBox="1">
            <a:spLocks/>
          </p:cNvSpPr>
          <p:nvPr/>
        </p:nvSpPr>
        <p:spPr>
          <a:xfrm>
            <a:off x="1124368" y="3757134"/>
            <a:ext cx="10480896" cy="350340"/>
          </a:xfrm>
          <a:prstGeom prst="rect">
            <a:avLst/>
          </a:prstGeom>
        </p:spPr>
        <p:txBody>
          <a:bodyPr lIns="127723" tIns="63862" rIns="127723" bIns="63862">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fr-FR" sz="1700" noProof="0" dirty="0">
                <a:solidFill>
                  <a:schemeClr val="bg1"/>
                </a:solidFill>
                <a:latin typeface="Calibri"/>
                <a:cs typeface="Calibri"/>
              </a:rPr>
              <a:t>DE LA RECHERCHE À L’INDUSTRIE</a:t>
            </a:r>
          </a:p>
        </p:txBody>
      </p:sp>
      <p:sp>
        <p:nvSpPr>
          <p:cNvPr id="11" name="ZoneTexte 10"/>
          <p:cNvSpPr txBox="1"/>
          <p:nvPr/>
        </p:nvSpPr>
        <p:spPr>
          <a:xfrm>
            <a:off x="1113036" y="6158144"/>
            <a:ext cx="10376441"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3" name="Espace réservé du texte 12"/>
          <p:cNvSpPr>
            <a:spLocks noGrp="1"/>
          </p:cNvSpPr>
          <p:nvPr>
            <p:ph type="body" sz="quarter" idx="10" hasCustomPrompt="1"/>
          </p:nvPr>
        </p:nvSpPr>
        <p:spPr>
          <a:xfrm>
            <a:off x="1124371" y="4461091"/>
            <a:ext cx="8763803" cy="599869"/>
          </a:xfrm>
        </p:spPr>
        <p:txBody>
          <a:bodyPr wrap="square">
            <a:spAutoFit/>
          </a:bodyPr>
          <a:lstStyle>
            <a:lvl1pPr marL="0" indent="0">
              <a:buFontTx/>
              <a:buNone/>
              <a:defRPr sz="3400" b="1">
                <a:solidFill>
                  <a:schemeClr val="bg1"/>
                </a:solidFill>
              </a:defRPr>
            </a:lvl1pPr>
          </a:lstStyle>
          <a:p>
            <a:pPr lvl="0"/>
            <a:r>
              <a:rPr lang="fr-FR" noProof="0" dirty="0"/>
              <a:t>TITRE À VENIR</a:t>
            </a:r>
          </a:p>
        </p:txBody>
      </p:sp>
      <p:sp>
        <p:nvSpPr>
          <p:cNvPr id="18" name="Espace réservé du texte 12"/>
          <p:cNvSpPr>
            <a:spLocks noGrp="1"/>
          </p:cNvSpPr>
          <p:nvPr>
            <p:ph type="body" sz="quarter" idx="11" hasCustomPrompt="1"/>
          </p:nvPr>
        </p:nvSpPr>
        <p:spPr>
          <a:xfrm>
            <a:off x="1124368" y="5122103"/>
            <a:ext cx="3922681" cy="309021"/>
          </a:xfrm>
        </p:spPr>
        <p:txBody>
          <a:bodyPr wrap="square">
            <a:spAutoFit/>
          </a:bodyPr>
          <a:lstStyle>
            <a:lvl1pPr marL="0" indent="0">
              <a:buFontTx/>
              <a:buNone/>
              <a:defRPr sz="1300" b="0">
                <a:solidFill>
                  <a:schemeClr val="bg1"/>
                </a:solidFill>
              </a:defRPr>
            </a:lvl1pPr>
          </a:lstStyle>
          <a:p>
            <a:pPr lvl="0"/>
            <a:fld id="{ED1C4103-FF01-4613-BB77-A54429AC18D2}" type="datetime4">
              <a:rPr lang="fr-FR" noProof="0" smtClean="0"/>
              <a:t>20 mai 2019</a:t>
            </a:fld>
            <a:endParaRPr lang="fr-FR" noProof="0" dirty="0"/>
          </a:p>
        </p:txBody>
      </p:sp>
      <p:sp>
        <p:nvSpPr>
          <p:cNvPr id="9" name="Espace réservé du texte 12"/>
          <p:cNvSpPr>
            <a:spLocks noGrp="1"/>
          </p:cNvSpPr>
          <p:nvPr>
            <p:ph type="body" sz="quarter" idx="12" hasCustomPrompt="1"/>
          </p:nvPr>
        </p:nvSpPr>
        <p:spPr>
          <a:xfrm>
            <a:off x="1113036" y="5469234"/>
            <a:ext cx="3922681" cy="378270"/>
          </a:xfrm>
        </p:spPr>
        <p:txBody>
          <a:bodyPr wrap="square">
            <a:spAutoFit/>
          </a:bodyPr>
          <a:lstStyle>
            <a:lvl1pPr marL="0" indent="0">
              <a:buFontTx/>
              <a:buNone/>
              <a:defRPr sz="1800" b="0">
                <a:solidFill>
                  <a:schemeClr val="bg1"/>
                </a:solidFill>
              </a:defRPr>
            </a:lvl1pPr>
          </a:lstStyle>
          <a:p>
            <a:pPr lvl="0"/>
            <a:r>
              <a:rPr lang="fr-FR" noProof="0" dirty="0"/>
              <a:t>Auteur</a:t>
            </a:r>
          </a:p>
        </p:txBody>
      </p:sp>
      <p:pic>
        <p:nvPicPr>
          <p:cNvPr id="12" name="Picture 9" descr="cea_logo_small2.jpg">
            <a:extLst>
              <a:ext uri="{FF2B5EF4-FFF2-40B4-BE49-F238E27FC236}">
                <a16:creationId xmlns:a16="http://schemas.microsoft.com/office/drawing/2014/main" id="{61A89C60-6BFE-4912-9B9B-D56E846D59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176" y="1861047"/>
            <a:ext cx="1942272" cy="1585387"/>
          </a:xfrm>
          <a:prstGeom prst="rect">
            <a:avLst/>
          </a:prstGeom>
          <a:effectLst>
            <a:outerShdw blurRad="517525" dist="38100" dir="2700000" algn="tl" rotWithShape="0">
              <a:srgbClr val="000000">
                <a:alpha val="33000"/>
              </a:srgbClr>
            </a:outerShdw>
          </a:effectLst>
        </p:spPr>
      </p:pic>
    </p:spTree>
    <p:extLst>
      <p:ext uri="{BB962C8B-B14F-4D97-AF65-F5344CB8AC3E}">
        <p14:creationId xmlns:p14="http://schemas.microsoft.com/office/powerpoint/2010/main" val="3934271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Remerciements">
    <p:spTree>
      <p:nvGrpSpPr>
        <p:cNvPr id="1" name=""/>
        <p:cNvGrpSpPr/>
        <p:nvPr/>
      </p:nvGrpSpPr>
      <p:grpSpPr>
        <a:xfrm>
          <a:off x="0" y="0"/>
          <a:ext cx="0" cy="0"/>
          <a:chOff x="0" y="0"/>
          <a:chExt cx="0" cy="0"/>
        </a:xfrm>
      </p:grpSpPr>
      <p:sp>
        <p:nvSpPr>
          <p:cNvPr id="5" name="Rectangle 4"/>
          <p:cNvSpPr/>
          <p:nvPr/>
        </p:nvSpPr>
        <p:spPr>
          <a:xfrm>
            <a:off x="5" y="5961053"/>
            <a:ext cx="12191998"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6" name="Picture 1" descr="fondCEA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37412"/>
            <a:ext cx="12192000" cy="5998464"/>
          </a:xfrm>
          <a:prstGeom prst="rect">
            <a:avLst/>
          </a:prstGeom>
        </p:spPr>
      </p:pic>
      <p:sp>
        <p:nvSpPr>
          <p:cNvPr id="9" name="Titre 1"/>
          <p:cNvSpPr>
            <a:spLocks noGrp="1"/>
          </p:cNvSpPr>
          <p:nvPr>
            <p:ph type="title" hasCustomPrompt="1"/>
          </p:nvPr>
        </p:nvSpPr>
        <p:spPr>
          <a:xfrm>
            <a:off x="4359966" y="2277417"/>
            <a:ext cx="6354635" cy="624772"/>
          </a:xfrm>
          <a:prstGeom prst="rect">
            <a:avLst/>
          </a:prstGeom>
        </p:spPr>
        <p:txBody>
          <a:bodyPr wrap="square">
            <a:spAutoFit/>
          </a:bodyPr>
          <a:lstStyle>
            <a:lvl1pPr marL="0" marR="0" indent="0" algn="l" defTabSz="957972" rtl="0" eaLnBrk="1" fontAlgn="auto" latinLnBrk="0" hangingPunct="1">
              <a:lnSpc>
                <a:spcPct val="100000"/>
              </a:lnSpc>
              <a:spcBef>
                <a:spcPct val="0"/>
              </a:spcBef>
              <a:spcAft>
                <a:spcPts val="0"/>
              </a:spcAft>
              <a:buClrTx/>
              <a:buSzTx/>
              <a:buFontTx/>
              <a:buNone/>
              <a:tabLst/>
              <a:defRPr lang="fr-FR" sz="3400" kern="1200" dirty="0" smtClean="0">
                <a:solidFill>
                  <a:schemeClr val="bg1"/>
                </a:solidFill>
                <a:latin typeface="Calibri"/>
                <a:ea typeface="+mn-ea"/>
                <a:cs typeface="Calibri"/>
              </a:defRPr>
            </a:lvl1pPr>
          </a:lstStyle>
          <a:p>
            <a:r>
              <a:rPr lang="fr-FR" noProof="0" dirty="0"/>
              <a:t>Merci de votre attention</a:t>
            </a:r>
          </a:p>
        </p:txBody>
      </p:sp>
      <p:sp>
        <p:nvSpPr>
          <p:cNvPr id="10" name="Espace réservé du texte 18"/>
          <p:cNvSpPr>
            <a:spLocks noGrp="1"/>
          </p:cNvSpPr>
          <p:nvPr>
            <p:ph type="body" sz="quarter" idx="10" hasCustomPrompt="1"/>
          </p:nvPr>
        </p:nvSpPr>
        <p:spPr>
          <a:xfrm>
            <a:off x="1322360" y="4403564"/>
            <a:ext cx="9130864" cy="267471"/>
          </a:xfrm>
        </p:spPr>
        <p:txBody>
          <a:bodyPr>
            <a:spAutoFit/>
          </a:bodyPr>
          <a:lstStyle>
            <a:lvl1pPr marL="0" indent="0">
              <a:buFontTx/>
              <a:buNone/>
              <a:defRPr sz="1100" baseline="0">
                <a:solidFill>
                  <a:schemeClr val="tx1">
                    <a:lumMod val="75000"/>
                    <a:lumOff val="25000"/>
                  </a:schemeClr>
                </a:solidFill>
              </a:defRPr>
            </a:lvl1pPr>
          </a:lstStyle>
          <a:p>
            <a:r>
              <a:rPr lang="fr-FR" sz="1000" b="1" noProof="0" dirty="0">
                <a:solidFill>
                  <a:schemeClr val="tx1"/>
                </a:solidFill>
                <a:latin typeface="Calibri"/>
                <a:cs typeface="Calibri"/>
              </a:rPr>
              <a:t>Crédits photos </a:t>
            </a:r>
            <a:r>
              <a:rPr lang="fr-FR" sz="1000" noProof="0" dirty="0">
                <a:solidFill>
                  <a:schemeClr val="tx1"/>
                </a:solidFill>
                <a:latin typeface="Calibri"/>
                <a:cs typeface="Calibri"/>
              </a:rPr>
              <a:t>:</a:t>
            </a:r>
          </a:p>
        </p:txBody>
      </p:sp>
      <p:sp>
        <p:nvSpPr>
          <p:cNvPr id="11" name="Espace réservé du texte 20"/>
          <p:cNvSpPr>
            <a:spLocks noGrp="1"/>
          </p:cNvSpPr>
          <p:nvPr>
            <p:ph type="body" sz="quarter" idx="12" hasCustomPrompt="1"/>
          </p:nvPr>
        </p:nvSpPr>
        <p:spPr>
          <a:xfrm>
            <a:off x="4359966" y="3140287"/>
            <a:ext cx="6285653" cy="405970"/>
          </a:xfrm>
        </p:spPr>
        <p:txBody>
          <a:bodyPr>
            <a:spAutoFit/>
          </a:bodyPr>
          <a:lstStyle>
            <a:lvl1pPr marL="0" indent="0">
              <a:buFontTx/>
              <a:buNone/>
              <a:defRPr lang="fr-FR" sz="2000" kern="1200" smtClean="0">
                <a:solidFill>
                  <a:schemeClr val="bg1"/>
                </a:solidFill>
                <a:latin typeface="Calibri"/>
                <a:cs typeface="Calibri"/>
              </a:defRPr>
            </a:lvl1pPr>
          </a:lstStyle>
          <a:p>
            <a:pPr lvl="0"/>
            <a:r>
              <a:rPr lang="fr-FR" sz="2000" kern="1200" noProof="0" dirty="0">
                <a:solidFill>
                  <a:schemeClr val="bg1"/>
                </a:solidFill>
                <a:latin typeface="Calibri"/>
                <a:ea typeface="+mn-ea"/>
                <a:cs typeface="Calibri"/>
              </a:rPr>
              <a:t>Mise à jour 20 mai 2019</a:t>
            </a:r>
            <a:endParaRPr lang="fr-FR" noProof="0" dirty="0"/>
          </a:p>
        </p:txBody>
      </p:sp>
      <p:sp>
        <p:nvSpPr>
          <p:cNvPr id="12" name="ZoneTexte 10"/>
          <p:cNvSpPr txBox="1"/>
          <p:nvPr/>
        </p:nvSpPr>
        <p:spPr>
          <a:xfrm>
            <a:off x="1113036" y="6158143"/>
            <a:ext cx="10376441"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4" name="Espace réservé du texte 12"/>
          <p:cNvSpPr>
            <a:spLocks noGrp="1"/>
          </p:cNvSpPr>
          <p:nvPr>
            <p:ph type="body" sz="quarter" idx="13" hasCustomPrompt="1"/>
          </p:nvPr>
        </p:nvSpPr>
        <p:spPr>
          <a:xfrm>
            <a:off x="4339916" y="3564234"/>
            <a:ext cx="3922681" cy="378270"/>
          </a:xfrm>
        </p:spPr>
        <p:txBody>
          <a:bodyPr wrap="square">
            <a:spAutoFit/>
          </a:bodyPr>
          <a:lstStyle>
            <a:lvl1pPr marL="0" indent="0">
              <a:buFontTx/>
              <a:buNone/>
              <a:defRPr sz="1800" b="0">
                <a:solidFill>
                  <a:schemeClr val="bg1"/>
                </a:solidFill>
              </a:defRPr>
            </a:lvl1pPr>
          </a:lstStyle>
          <a:p>
            <a:pPr lvl="0"/>
            <a:r>
              <a:rPr lang="fr-FR" noProof="0" dirty="0"/>
              <a:t>Auteur</a:t>
            </a:r>
          </a:p>
        </p:txBody>
      </p:sp>
      <p:pic>
        <p:nvPicPr>
          <p:cNvPr id="16" name="Picture 9" descr="cea_logo_small2.jpg">
            <a:extLst>
              <a:ext uri="{FF2B5EF4-FFF2-40B4-BE49-F238E27FC236}">
                <a16:creationId xmlns:a16="http://schemas.microsoft.com/office/drawing/2014/main" id="{9ACC02E3-8987-4096-B349-1EDE0C3CF6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176" y="1861047"/>
            <a:ext cx="1942272" cy="1585387"/>
          </a:xfrm>
          <a:prstGeom prst="rect">
            <a:avLst/>
          </a:prstGeom>
          <a:effectLst>
            <a:outerShdw blurRad="517525" dist="38100" dir="2700000" algn="tl" rotWithShape="0">
              <a:srgbClr val="000000">
                <a:alpha val="33000"/>
              </a:srgbClr>
            </a:outerShdw>
          </a:effectLst>
        </p:spPr>
      </p:pic>
    </p:spTree>
    <p:extLst>
      <p:ext uri="{BB962C8B-B14F-4D97-AF65-F5344CB8AC3E}">
        <p14:creationId xmlns:p14="http://schemas.microsoft.com/office/powerpoint/2010/main" val="3608261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exes">
    <p:spTree>
      <p:nvGrpSpPr>
        <p:cNvPr id="1" name=""/>
        <p:cNvGrpSpPr/>
        <p:nvPr/>
      </p:nvGrpSpPr>
      <p:grpSpPr>
        <a:xfrm>
          <a:off x="0" y="0"/>
          <a:ext cx="0" cy="0"/>
          <a:chOff x="0" y="0"/>
          <a:chExt cx="0" cy="0"/>
        </a:xfrm>
      </p:grpSpPr>
      <p:sp>
        <p:nvSpPr>
          <p:cNvPr id="5" name="Rectangle 4"/>
          <p:cNvSpPr/>
          <p:nvPr/>
        </p:nvSpPr>
        <p:spPr>
          <a:xfrm>
            <a:off x="5" y="5961053"/>
            <a:ext cx="12191998"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6" name="Picture 8" descr="fondCEA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480"/>
            <a:ext cx="12192000" cy="5998464"/>
          </a:xfrm>
          <a:prstGeom prst="rect">
            <a:avLst/>
          </a:prstGeom>
        </p:spPr>
      </p:pic>
      <p:sp>
        <p:nvSpPr>
          <p:cNvPr id="16" name="Titre 3"/>
          <p:cNvSpPr txBox="1">
            <a:spLocks/>
          </p:cNvSpPr>
          <p:nvPr/>
        </p:nvSpPr>
        <p:spPr>
          <a:xfrm>
            <a:off x="1124368" y="3757134"/>
            <a:ext cx="10480896" cy="350340"/>
          </a:xfrm>
          <a:prstGeom prst="rect">
            <a:avLst/>
          </a:prstGeom>
        </p:spPr>
        <p:txBody>
          <a:bodyPr lIns="127723" tIns="63862" rIns="127723" bIns="63862">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fr-FR" sz="1700" noProof="0" dirty="0">
                <a:solidFill>
                  <a:schemeClr val="bg1"/>
                </a:solidFill>
                <a:latin typeface="Calibri"/>
                <a:cs typeface="Calibri"/>
              </a:rPr>
              <a:t>DE LA RECHERCHE À L’INDUSTRIE</a:t>
            </a:r>
          </a:p>
        </p:txBody>
      </p:sp>
      <p:sp>
        <p:nvSpPr>
          <p:cNvPr id="18" name="Espace réservé du texte 12"/>
          <p:cNvSpPr>
            <a:spLocks noGrp="1"/>
          </p:cNvSpPr>
          <p:nvPr>
            <p:ph type="body" sz="quarter" idx="10" hasCustomPrompt="1"/>
          </p:nvPr>
        </p:nvSpPr>
        <p:spPr>
          <a:xfrm>
            <a:off x="1124371" y="4461092"/>
            <a:ext cx="8763803" cy="599869"/>
          </a:xfrm>
        </p:spPr>
        <p:txBody>
          <a:bodyPr wrap="square">
            <a:spAutoFit/>
          </a:bodyPr>
          <a:lstStyle>
            <a:lvl1pPr marL="0" indent="0">
              <a:buFontTx/>
              <a:buNone/>
              <a:defRPr sz="3400" b="1">
                <a:solidFill>
                  <a:schemeClr val="bg1"/>
                </a:solidFill>
              </a:defRPr>
            </a:lvl1pPr>
          </a:lstStyle>
          <a:p>
            <a:pPr lvl="0"/>
            <a:r>
              <a:rPr lang="fr-FR" noProof="0" dirty="0"/>
              <a:t>Annexes</a:t>
            </a:r>
          </a:p>
        </p:txBody>
      </p:sp>
      <p:sp>
        <p:nvSpPr>
          <p:cNvPr id="19" name="ZoneTexte 10"/>
          <p:cNvSpPr txBox="1"/>
          <p:nvPr/>
        </p:nvSpPr>
        <p:spPr>
          <a:xfrm>
            <a:off x="1113036" y="6158143"/>
            <a:ext cx="10376441"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20" name="Espace réservé du texte 12"/>
          <p:cNvSpPr>
            <a:spLocks noGrp="1"/>
          </p:cNvSpPr>
          <p:nvPr>
            <p:ph type="body" sz="quarter" idx="11" hasCustomPrompt="1"/>
          </p:nvPr>
        </p:nvSpPr>
        <p:spPr>
          <a:xfrm>
            <a:off x="1124368" y="5122103"/>
            <a:ext cx="3922681" cy="309021"/>
          </a:xfrm>
        </p:spPr>
        <p:txBody>
          <a:bodyPr wrap="square">
            <a:spAutoFit/>
          </a:bodyPr>
          <a:lstStyle>
            <a:lvl1pPr marL="0" indent="0">
              <a:buFontTx/>
              <a:buNone/>
              <a:defRPr sz="1300" b="0">
                <a:solidFill>
                  <a:schemeClr val="bg1"/>
                </a:solidFill>
              </a:defRPr>
            </a:lvl1pPr>
          </a:lstStyle>
          <a:p>
            <a:pPr lvl="0"/>
            <a:r>
              <a:rPr lang="fr-FR" noProof="0" dirty="0"/>
              <a:t>13 mai 2019</a:t>
            </a:r>
          </a:p>
        </p:txBody>
      </p:sp>
      <p:pic>
        <p:nvPicPr>
          <p:cNvPr id="9" name="Picture 9" descr="cea_logo_small2.jpg">
            <a:extLst>
              <a:ext uri="{FF2B5EF4-FFF2-40B4-BE49-F238E27FC236}">
                <a16:creationId xmlns:a16="http://schemas.microsoft.com/office/drawing/2014/main" id="{E3F4C435-57FD-44D7-87B7-AFBBAF1474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176" y="1861047"/>
            <a:ext cx="1942272" cy="1585387"/>
          </a:xfrm>
          <a:prstGeom prst="rect">
            <a:avLst/>
          </a:prstGeom>
          <a:effectLst>
            <a:outerShdw blurRad="517525" dist="38100" dir="2700000" algn="tl" rotWithShape="0">
              <a:srgbClr val="000000">
                <a:alpha val="33000"/>
              </a:srgbClr>
            </a:outerShdw>
          </a:effectLst>
        </p:spPr>
      </p:pic>
    </p:spTree>
    <p:extLst>
      <p:ext uri="{BB962C8B-B14F-4D97-AF65-F5344CB8AC3E}">
        <p14:creationId xmlns:p14="http://schemas.microsoft.com/office/powerpoint/2010/main" val="1904501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ait marquant">
    <p:spTree>
      <p:nvGrpSpPr>
        <p:cNvPr id="1" name=""/>
        <p:cNvGrpSpPr/>
        <p:nvPr/>
      </p:nvGrpSpPr>
      <p:grpSpPr>
        <a:xfrm>
          <a:off x="0" y="0"/>
          <a:ext cx="0" cy="0"/>
          <a:chOff x="0" y="0"/>
          <a:chExt cx="0" cy="0"/>
        </a:xfrm>
      </p:grpSpPr>
      <p:pic>
        <p:nvPicPr>
          <p:cNvPr id="46" name="Image 45" descr="Description : C:\Users\mp222957\Desktop\Logo CEA-Tech\CEA_tech_logotype.jpg"/>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91344" y="90306"/>
            <a:ext cx="1668863" cy="602390"/>
          </a:xfrm>
          <a:prstGeom prst="rect">
            <a:avLst/>
          </a:prstGeom>
          <a:noFill/>
          <a:ln>
            <a:noFill/>
          </a:ln>
        </p:spPr>
      </p:pic>
      <p:sp>
        <p:nvSpPr>
          <p:cNvPr id="39" name="Espace réservé du texte 38"/>
          <p:cNvSpPr>
            <a:spLocks noGrp="1"/>
          </p:cNvSpPr>
          <p:nvPr>
            <p:ph type="body" sz="quarter" idx="14" hasCustomPrompt="1"/>
          </p:nvPr>
        </p:nvSpPr>
        <p:spPr>
          <a:xfrm>
            <a:off x="249372" y="1111210"/>
            <a:ext cx="11618912" cy="962025"/>
          </a:xfrm>
          <a:prstGeom prst="rect">
            <a:avLst/>
          </a:prstGeom>
        </p:spPr>
        <p:txBody>
          <a:bodyPr/>
          <a:lstStyle>
            <a:lvl1pPr marL="0" marR="0" indent="0" algn="l" defTabSz="914400" rtl="0" eaLnBrk="1" fontAlgn="auto" latinLnBrk="0" hangingPunct="1">
              <a:lnSpc>
                <a:spcPct val="100000"/>
              </a:lnSpc>
              <a:spcBef>
                <a:spcPts val="0"/>
              </a:spcBef>
              <a:spcAft>
                <a:spcPts val="400"/>
              </a:spcAft>
              <a:buClrTx/>
              <a:buSzTx/>
              <a:buFont typeface="Arial" pitchFamily="34" charset="0"/>
              <a:buNone/>
              <a:tabLst/>
              <a:defRPr sz="1200" b="0">
                <a:solidFill>
                  <a:schemeClr val="tx1"/>
                </a:solidFill>
              </a:defRPr>
            </a:lvl1pPr>
          </a:lstStyle>
          <a:p>
            <a:pPr marL="0" marR="0" lvl="0" indent="0" algn="l" defTabSz="914400" rtl="0" eaLnBrk="1" fontAlgn="auto" latinLnBrk="0" hangingPunct="1">
              <a:lnSpc>
                <a:spcPct val="100000"/>
              </a:lnSpc>
              <a:spcBef>
                <a:spcPts val="0"/>
              </a:spcBef>
              <a:spcAft>
                <a:spcPts val="400"/>
              </a:spcAft>
              <a:buClrTx/>
              <a:buSzTx/>
              <a:buFont typeface="Arial" pitchFamily="34" charset="0"/>
              <a:buNone/>
              <a:tabLst/>
              <a:defRPr/>
            </a:pPr>
            <a:r>
              <a:rPr lang="fr-FR" sz="1100" dirty="0"/>
              <a:t>Texte .. (Arial 12pt)</a:t>
            </a:r>
          </a:p>
        </p:txBody>
      </p:sp>
      <p:sp>
        <p:nvSpPr>
          <p:cNvPr id="41" name="Espace réservé du texte 40"/>
          <p:cNvSpPr>
            <a:spLocks noGrp="1"/>
          </p:cNvSpPr>
          <p:nvPr>
            <p:ph type="body" sz="quarter" idx="15" hasCustomPrompt="1"/>
          </p:nvPr>
        </p:nvSpPr>
        <p:spPr>
          <a:xfrm>
            <a:off x="199793" y="2412437"/>
            <a:ext cx="11618912" cy="1677987"/>
          </a:xfrm>
          <a:prstGeom prst="rect">
            <a:avLst/>
          </a:prstGeom>
        </p:spPr>
        <p:txBody>
          <a:bodyPr/>
          <a:lstStyle>
            <a:lvl1pPr marL="0" marR="0" indent="0" algn="l" defTabSz="914400" rtl="0" eaLnBrk="1" fontAlgn="auto" latinLnBrk="0" hangingPunct="1">
              <a:lnSpc>
                <a:spcPct val="100000"/>
              </a:lnSpc>
              <a:spcBef>
                <a:spcPts val="0"/>
              </a:spcBef>
              <a:spcAft>
                <a:spcPts val="400"/>
              </a:spcAft>
              <a:buClrTx/>
              <a:buSzTx/>
              <a:buFont typeface="Arial" pitchFamily="34" charset="0"/>
              <a:buNone/>
              <a:tabLst/>
              <a:defRPr sz="2400" b="0" baseline="0">
                <a:solidFill>
                  <a:schemeClr val="tx1"/>
                </a:solidFill>
              </a:defRPr>
            </a:lvl1pPr>
          </a:lstStyle>
          <a:p>
            <a:pPr marL="0" marR="0" lvl="0" indent="0" algn="l" defTabSz="914400" rtl="0" eaLnBrk="1" fontAlgn="auto" latinLnBrk="0" hangingPunct="1">
              <a:lnSpc>
                <a:spcPct val="100000"/>
              </a:lnSpc>
              <a:spcBef>
                <a:spcPts val="0"/>
              </a:spcBef>
              <a:spcAft>
                <a:spcPts val="400"/>
              </a:spcAft>
              <a:buClrTx/>
              <a:buSzTx/>
              <a:buFont typeface="Arial" pitchFamily="34" charset="0"/>
              <a:buNone/>
              <a:tabLst/>
              <a:defRPr/>
            </a:pPr>
            <a:r>
              <a:rPr lang="fr-FR" sz="1100" dirty="0"/>
              <a:t>Texte … (Arial 12pt)</a:t>
            </a:r>
          </a:p>
        </p:txBody>
      </p:sp>
      <p:sp>
        <p:nvSpPr>
          <p:cNvPr id="52" name="Espace réservé du texte 51"/>
          <p:cNvSpPr>
            <a:spLocks noGrp="1"/>
          </p:cNvSpPr>
          <p:nvPr>
            <p:ph type="body" sz="quarter" idx="16" hasCustomPrompt="1"/>
          </p:nvPr>
        </p:nvSpPr>
        <p:spPr>
          <a:xfrm>
            <a:off x="241472" y="4495015"/>
            <a:ext cx="11644312" cy="857250"/>
          </a:xfrm>
          <a:prstGeom prst="rect">
            <a:avLst/>
          </a:prstGeom>
        </p:spPr>
        <p:txBody>
          <a:bodyPr/>
          <a:lstStyle>
            <a:lvl1pPr marL="0" marR="0" indent="0" algn="l" defTabSz="914400" rtl="0" eaLnBrk="1" fontAlgn="auto" latinLnBrk="0" hangingPunct="1">
              <a:lnSpc>
                <a:spcPct val="100000"/>
              </a:lnSpc>
              <a:spcBef>
                <a:spcPts val="0"/>
              </a:spcBef>
              <a:spcAft>
                <a:spcPts val="400"/>
              </a:spcAft>
              <a:buClrTx/>
              <a:buSzTx/>
              <a:buFont typeface="Arial" pitchFamily="34" charset="0"/>
              <a:buNone/>
              <a:tabLst/>
              <a:defRPr sz="2400" b="0">
                <a:solidFill>
                  <a:schemeClr val="tx1"/>
                </a:solidFill>
              </a:defRPr>
            </a:lvl1pPr>
          </a:lstStyle>
          <a:p>
            <a:pPr marL="0" marR="0" lvl="0" indent="0" algn="l" defTabSz="914400" rtl="0" eaLnBrk="1" fontAlgn="auto" latinLnBrk="0" hangingPunct="1">
              <a:lnSpc>
                <a:spcPct val="100000"/>
              </a:lnSpc>
              <a:spcBef>
                <a:spcPts val="0"/>
              </a:spcBef>
              <a:spcAft>
                <a:spcPts val="400"/>
              </a:spcAft>
              <a:buClrTx/>
              <a:buSzTx/>
              <a:buFont typeface="Arial" pitchFamily="34" charset="0"/>
              <a:buNone/>
              <a:tabLst/>
              <a:defRPr/>
            </a:pPr>
            <a:r>
              <a:rPr lang="fr-FR" sz="1100" dirty="0"/>
              <a:t>Texte … Arial 12pt)</a:t>
            </a:r>
          </a:p>
        </p:txBody>
      </p:sp>
      <p:sp>
        <p:nvSpPr>
          <p:cNvPr id="6" name="Espace réservé du texte 5"/>
          <p:cNvSpPr>
            <a:spLocks noGrp="1"/>
          </p:cNvSpPr>
          <p:nvPr>
            <p:ph type="body" sz="quarter" idx="18" hasCustomPrompt="1"/>
          </p:nvPr>
        </p:nvSpPr>
        <p:spPr>
          <a:xfrm>
            <a:off x="10302398" y="130526"/>
            <a:ext cx="1677462" cy="254052"/>
          </a:xfrm>
          <a:prstGeom prst="rect">
            <a:avLst/>
          </a:prstGeom>
          <a:ln>
            <a:noFill/>
          </a:ln>
        </p:spPr>
        <p:txBody>
          <a:bodyPr/>
          <a:lstStyle>
            <a:lvl1pPr>
              <a:defRPr lang="fr-FR" sz="1100" b="1" kern="120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Font typeface="Arial" pitchFamily="34" charset="0"/>
              <a:buNone/>
            </a:pPr>
            <a:r>
              <a:rPr lang="fr-FR" dirty="0"/>
              <a:t>INSTITUT</a:t>
            </a:r>
          </a:p>
        </p:txBody>
      </p:sp>
      <p:sp>
        <p:nvSpPr>
          <p:cNvPr id="15" name="Espace réservé du texte 14"/>
          <p:cNvSpPr>
            <a:spLocks noGrp="1"/>
          </p:cNvSpPr>
          <p:nvPr>
            <p:ph type="body" sz="quarter" idx="19" hasCustomPrompt="1"/>
          </p:nvPr>
        </p:nvSpPr>
        <p:spPr>
          <a:xfrm>
            <a:off x="10294532" y="385255"/>
            <a:ext cx="1685328" cy="207193"/>
          </a:xfrm>
          <a:prstGeom prst="rect">
            <a:avLst/>
          </a:prstGeom>
          <a:ln>
            <a:noFill/>
          </a:ln>
        </p:spPr>
        <p:txBody>
          <a:bodyPr/>
          <a:lstStyle>
            <a:lvl1pPr>
              <a:defRPr sz="1100">
                <a:solidFill>
                  <a:schemeClr val="tx1"/>
                </a:solidFill>
              </a:defRPr>
            </a:lvl1pPr>
          </a:lstStyle>
          <a:p>
            <a:pPr lvl="0"/>
            <a:r>
              <a:rPr lang="fr-FR" dirty="0"/>
              <a:t>DEPT/SERVICE/LABO</a:t>
            </a:r>
          </a:p>
        </p:txBody>
      </p:sp>
      <p:sp>
        <p:nvSpPr>
          <p:cNvPr id="51" name="Espace réservé du texte 50"/>
          <p:cNvSpPr>
            <a:spLocks noGrp="1"/>
          </p:cNvSpPr>
          <p:nvPr>
            <p:ph type="body" sz="quarter" idx="20" hasCustomPrompt="1"/>
          </p:nvPr>
        </p:nvSpPr>
        <p:spPr>
          <a:xfrm>
            <a:off x="10301701" y="617030"/>
            <a:ext cx="1678159" cy="194976"/>
          </a:xfrm>
          <a:prstGeom prst="rect">
            <a:avLst/>
          </a:prstGeom>
        </p:spPr>
        <p:txBody>
          <a:bodyPr/>
          <a:lstStyle>
            <a:lvl1pPr>
              <a:defRPr sz="1050">
                <a:solidFill>
                  <a:schemeClr val="tx1"/>
                </a:solidFill>
              </a:defRPr>
            </a:lvl1pPr>
          </a:lstStyle>
          <a:p>
            <a:pPr lvl="0"/>
            <a:r>
              <a:rPr lang="fr-FR" dirty="0"/>
              <a:t>JJ/MM/AAAA</a:t>
            </a:r>
          </a:p>
        </p:txBody>
      </p:sp>
      <p:sp>
        <p:nvSpPr>
          <p:cNvPr id="63" name="Espace réservé du texte 62"/>
          <p:cNvSpPr>
            <a:spLocks noGrp="1"/>
          </p:cNvSpPr>
          <p:nvPr>
            <p:ph type="body" sz="quarter" idx="22" hasCustomPrompt="1"/>
          </p:nvPr>
        </p:nvSpPr>
        <p:spPr>
          <a:xfrm>
            <a:off x="2408238" y="382919"/>
            <a:ext cx="4864273" cy="341312"/>
          </a:xfrm>
          <a:prstGeom prst="rect">
            <a:avLst/>
          </a:prstGeom>
        </p:spPr>
        <p:txBody>
          <a:bodyPr/>
          <a:lstStyle>
            <a:lvl1pPr>
              <a:defRPr sz="2000"/>
            </a:lvl1pPr>
          </a:lstStyle>
          <a:p>
            <a:pPr lvl="0"/>
            <a:r>
              <a:rPr lang="fr-FR" dirty="0"/>
              <a:t>TITRE = IDEM TITRE FM WORD</a:t>
            </a:r>
          </a:p>
        </p:txBody>
      </p:sp>
      <p:sp>
        <p:nvSpPr>
          <p:cNvPr id="29" name="ZoneTexte 28"/>
          <p:cNvSpPr txBox="1"/>
          <p:nvPr userDrawn="1"/>
        </p:nvSpPr>
        <p:spPr>
          <a:xfrm>
            <a:off x="2495600" y="125595"/>
            <a:ext cx="3168352" cy="215444"/>
          </a:xfrm>
          <a:prstGeom prst="rect">
            <a:avLst/>
          </a:prstGeom>
          <a:noFill/>
        </p:spPr>
        <p:txBody>
          <a:bodyPr wrap="square" lIns="0" tIns="0" rIns="0" bIns="0" rtlCol="0" anchor="ctr" anchorCtr="0">
            <a:spAutoFit/>
          </a:bodyPr>
          <a:lstStyle/>
          <a:p>
            <a:r>
              <a:rPr lang="fr-FR" sz="1400" b="0" kern="1200" cap="none" baseline="0" dirty="0">
                <a:solidFill>
                  <a:schemeClr val="tx1"/>
                </a:solidFill>
                <a:latin typeface="+mn-lt"/>
                <a:ea typeface="+mn-ea"/>
                <a:cs typeface="+mn-cs"/>
              </a:rPr>
              <a:t>Résultats et faits marquants 2020</a:t>
            </a:r>
          </a:p>
        </p:txBody>
      </p:sp>
    </p:spTree>
    <p:extLst>
      <p:ext uri="{BB962C8B-B14F-4D97-AF65-F5344CB8AC3E}">
        <p14:creationId xmlns:p14="http://schemas.microsoft.com/office/powerpoint/2010/main" val="374309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ccueil avec contenu">
    <p:spTree>
      <p:nvGrpSpPr>
        <p:cNvPr id="1" name=""/>
        <p:cNvGrpSpPr/>
        <p:nvPr/>
      </p:nvGrpSpPr>
      <p:grpSpPr>
        <a:xfrm>
          <a:off x="0" y="0"/>
          <a:ext cx="0" cy="0"/>
          <a:chOff x="0" y="0"/>
          <a:chExt cx="0" cy="0"/>
        </a:xfrm>
      </p:grpSpPr>
      <p:sp>
        <p:nvSpPr>
          <p:cNvPr id="4" name="Rectangle 3"/>
          <p:cNvSpPr/>
          <p:nvPr/>
        </p:nvSpPr>
        <p:spPr>
          <a:xfrm>
            <a:off x="5" y="5971213"/>
            <a:ext cx="12191998"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5" name="Picture 8" descr="fondCEA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7" y="-40641"/>
            <a:ext cx="12205547" cy="6011852"/>
          </a:xfrm>
          <a:prstGeom prst="rect">
            <a:avLst/>
          </a:prstGeom>
        </p:spPr>
      </p:pic>
      <p:sp>
        <p:nvSpPr>
          <p:cNvPr id="15" name="Espace réservé du texte 12"/>
          <p:cNvSpPr>
            <a:spLocks noGrp="1"/>
          </p:cNvSpPr>
          <p:nvPr>
            <p:ph type="body" sz="quarter" idx="10" hasCustomPrompt="1"/>
          </p:nvPr>
        </p:nvSpPr>
        <p:spPr>
          <a:xfrm>
            <a:off x="1124371" y="4461091"/>
            <a:ext cx="8763803" cy="599869"/>
          </a:xfrm>
        </p:spPr>
        <p:txBody>
          <a:bodyPr wrap="square">
            <a:spAutoFit/>
          </a:bodyPr>
          <a:lstStyle>
            <a:lvl1pPr marL="0" indent="0">
              <a:buFontTx/>
              <a:buNone/>
              <a:defRPr sz="3400" b="1">
                <a:solidFill>
                  <a:schemeClr val="bg1"/>
                </a:solidFill>
              </a:defRPr>
            </a:lvl1pPr>
          </a:lstStyle>
          <a:p>
            <a:pPr lvl="0"/>
            <a:r>
              <a:rPr lang="fr-FR" noProof="0" dirty="0"/>
              <a:t>TITRE À VENIR</a:t>
            </a:r>
          </a:p>
        </p:txBody>
      </p:sp>
      <p:sp>
        <p:nvSpPr>
          <p:cNvPr id="17" name="Titre 3"/>
          <p:cNvSpPr txBox="1">
            <a:spLocks/>
          </p:cNvSpPr>
          <p:nvPr/>
        </p:nvSpPr>
        <p:spPr>
          <a:xfrm>
            <a:off x="1124368" y="3757134"/>
            <a:ext cx="10480896" cy="350340"/>
          </a:xfrm>
          <a:prstGeom prst="rect">
            <a:avLst/>
          </a:prstGeom>
        </p:spPr>
        <p:txBody>
          <a:bodyPr lIns="127723" tIns="63862" rIns="127723" bIns="63862">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fr-FR" sz="1700" noProof="0" dirty="0">
                <a:solidFill>
                  <a:schemeClr val="bg1"/>
                </a:solidFill>
                <a:latin typeface="Calibri"/>
                <a:cs typeface="Calibri"/>
              </a:rPr>
              <a:t>DE LA RECHERCHE À L’INDUSTRIE</a:t>
            </a:r>
          </a:p>
        </p:txBody>
      </p:sp>
      <p:sp>
        <p:nvSpPr>
          <p:cNvPr id="18" name="ZoneTexte 10"/>
          <p:cNvSpPr txBox="1"/>
          <p:nvPr/>
        </p:nvSpPr>
        <p:spPr>
          <a:xfrm>
            <a:off x="1113036" y="6158143"/>
            <a:ext cx="10376441"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9" name="Espace réservé du texte 12"/>
          <p:cNvSpPr>
            <a:spLocks noGrp="1"/>
          </p:cNvSpPr>
          <p:nvPr>
            <p:ph type="body" sz="quarter" idx="12" hasCustomPrompt="1"/>
          </p:nvPr>
        </p:nvSpPr>
        <p:spPr>
          <a:xfrm>
            <a:off x="1124368" y="5122103"/>
            <a:ext cx="3922681" cy="309021"/>
          </a:xfrm>
        </p:spPr>
        <p:txBody>
          <a:bodyPr wrap="square">
            <a:spAutoFit/>
          </a:bodyPr>
          <a:lstStyle>
            <a:lvl1pPr marL="0" indent="0">
              <a:buFontTx/>
              <a:buNone/>
              <a:defRPr sz="1300" b="0">
                <a:solidFill>
                  <a:schemeClr val="bg1"/>
                </a:solidFill>
              </a:defRPr>
            </a:lvl1pPr>
          </a:lstStyle>
          <a:p>
            <a:pPr lvl="0"/>
            <a:fld id="{B5559CBA-976B-4265-9B41-694881203DBF}" type="datetime4">
              <a:rPr lang="fr-FR" noProof="0" smtClean="0"/>
              <a:t>20 mai 2019</a:t>
            </a:fld>
            <a:endParaRPr lang="fr-FR" noProof="0" dirty="0"/>
          </a:p>
        </p:txBody>
      </p:sp>
      <p:sp>
        <p:nvSpPr>
          <p:cNvPr id="7" name="Espace réservé du contenu 6"/>
          <p:cNvSpPr>
            <a:spLocks noGrp="1"/>
          </p:cNvSpPr>
          <p:nvPr>
            <p:ph sz="quarter" idx="13"/>
          </p:nvPr>
        </p:nvSpPr>
        <p:spPr>
          <a:xfrm>
            <a:off x="6829778" y="1143002"/>
            <a:ext cx="3668185" cy="168734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 name="Espace réservé du texte 12"/>
          <p:cNvSpPr>
            <a:spLocks noGrp="1"/>
          </p:cNvSpPr>
          <p:nvPr>
            <p:ph type="body" sz="quarter" idx="14" hasCustomPrompt="1"/>
          </p:nvPr>
        </p:nvSpPr>
        <p:spPr>
          <a:xfrm>
            <a:off x="1113036" y="5469234"/>
            <a:ext cx="3922681" cy="378270"/>
          </a:xfrm>
        </p:spPr>
        <p:txBody>
          <a:bodyPr wrap="square">
            <a:spAutoFit/>
          </a:bodyPr>
          <a:lstStyle>
            <a:lvl1pPr marL="0" indent="0">
              <a:buFontTx/>
              <a:buNone/>
              <a:defRPr sz="1800" b="0">
                <a:solidFill>
                  <a:schemeClr val="bg1"/>
                </a:solidFill>
              </a:defRPr>
            </a:lvl1pPr>
          </a:lstStyle>
          <a:p>
            <a:pPr lvl="0"/>
            <a:r>
              <a:rPr lang="fr-FR" noProof="0" dirty="0"/>
              <a:t>Auteur</a:t>
            </a:r>
          </a:p>
        </p:txBody>
      </p:sp>
      <p:pic>
        <p:nvPicPr>
          <p:cNvPr id="11" name="Picture 9" descr="cea_logo_small2.jpg">
            <a:extLst>
              <a:ext uri="{FF2B5EF4-FFF2-40B4-BE49-F238E27FC236}">
                <a16:creationId xmlns:a16="http://schemas.microsoft.com/office/drawing/2014/main" id="{68C201E4-093D-4AEE-A767-CB9D97D23D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176" y="1861047"/>
            <a:ext cx="1942272" cy="1585387"/>
          </a:xfrm>
          <a:prstGeom prst="rect">
            <a:avLst/>
          </a:prstGeom>
          <a:effectLst>
            <a:outerShdw blurRad="517525" dist="38100" dir="2700000" algn="tl" rotWithShape="0">
              <a:srgbClr val="000000">
                <a:alpha val="33000"/>
              </a:srgbClr>
            </a:outerShdw>
          </a:effectLst>
        </p:spPr>
      </p:pic>
    </p:spTree>
    <p:extLst>
      <p:ext uri="{BB962C8B-B14F-4D97-AF65-F5344CB8AC3E}">
        <p14:creationId xmlns:p14="http://schemas.microsoft.com/office/powerpoint/2010/main" val="324218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ous-titre avec contenu">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fld id="{85049E77-B37C-477F-AE12-4EA2486BE1CA}" type="slidenum">
              <a:rPr lang="fr-FR" smtClean="0"/>
              <a:t>‹N°›</a:t>
            </a:fld>
            <a:endParaRPr lang="fr-FR"/>
          </a:p>
        </p:txBody>
      </p:sp>
      <p:pic>
        <p:nvPicPr>
          <p:cNvPr id="4" name="Picture 1" descr="fondCEA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37412"/>
            <a:ext cx="12192000" cy="5998464"/>
          </a:xfrm>
          <a:prstGeom prst="rect">
            <a:avLst/>
          </a:prstGeom>
        </p:spPr>
      </p:pic>
      <p:sp>
        <p:nvSpPr>
          <p:cNvPr id="6" name="Espace réservé du texte 5"/>
          <p:cNvSpPr>
            <a:spLocks noGrp="1"/>
          </p:cNvSpPr>
          <p:nvPr>
            <p:ph type="body" sz="quarter" idx="11" hasCustomPrompt="1"/>
          </p:nvPr>
        </p:nvSpPr>
        <p:spPr>
          <a:xfrm>
            <a:off x="1127572" y="4801466"/>
            <a:ext cx="2139246" cy="249299"/>
          </a:xfrm>
        </p:spPr>
        <p:txBody>
          <a:bodyPr wrap="square" tIns="0" bIns="0">
            <a:spAutoFit/>
          </a:bodyPr>
          <a:lstStyle>
            <a:lvl1pPr marL="0" indent="0">
              <a:buFontTx/>
              <a:buNone/>
              <a:defRPr/>
            </a:lvl1pPr>
          </a:lstStyle>
          <a:p>
            <a:pPr lvl="0"/>
            <a:r>
              <a:rPr lang="fr-FR" noProof="0" dirty="0"/>
              <a:t>Partie 1</a:t>
            </a:r>
          </a:p>
        </p:txBody>
      </p:sp>
      <p:sp>
        <p:nvSpPr>
          <p:cNvPr id="9" name="Rectangle 8"/>
          <p:cNvSpPr/>
          <p:nvPr/>
        </p:nvSpPr>
        <p:spPr>
          <a:xfrm>
            <a:off x="5" y="5961053"/>
            <a:ext cx="12191998"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sp>
        <p:nvSpPr>
          <p:cNvPr id="16" name="ZoneTexte 10"/>
          <p:cNvSpPr txBox="1"/>
          <p:nvPr/>
        </p:nvSpPr>
        <p:spPr>
          <a:xfrm>
            <a:off x="1113036" y="6158143"/>
            <a:ext cx="10376441"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0" name="Espace réservé du contenu 9"/>
          <p:cNvSpPr>
            <a:spLocks noGrp="1"/>
          </p:cNvSpPr>
          <p:nvPr>
            <p:ph sz="quarter" idx="14"/>
          </p:nvPr>
        </p:nvSpPr>
        <p:spPr>
          <a:xfrm>
            <a:off x="1422400" y="473604"/>
            <a:ext cx="4673600" cy="143804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463029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éfaut avec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1" cap="none" baseline="0"/>
            </a:lvl1pPr>
          </a:lstStyle>
          <a:p>
            <a:r>
              <a:rPr lang="fr-FR" noProof="0"/>
              <a:t>Modifiez le style du titre</a:t>
            </a:r>
            <a:endParaRPr lang="fr-FR" noProof="0" dirty="0"/>
          </a:p>
        </p:txBody>
      </p:sp>
      <p:sp>
        <p:nvSpPr>
          <p:cNvPr id="3" name="Espace réservé du numéro de diapositive 2"/>
          <p:cNvSpPr>
            <a:spLocks noGrp="1"/>
          </p:cNvSpPr>
          <p:nvPr>
            <p:ph type="sldNum" sz="quarter" idx="10"/>
          </p:nvPr>
        </p:nvSpPr>
        <p:spPr/>
        <p:txBody>
          <a:bodyPr/>
          <a:lstStyle/>
          <a:p>
            <a:fld id="{85049E77-B37C-477F-AE12-4EA2486BE1CA}" type="slidenum">
              <a:rPr lang="fr-FR" smtClean="0"/>
              <a:t>‹N°›</a:t>
            </a:fld>
            <a:endParaRPr lang="fr-FR"/>
          </a:p>
        </p:txBody>
      </p:sp>
      <p:sp>
        <p:nvSpPr>
          <p:cNvPr id="4" name="Text Placeholder 2"/>
          <p:cNvSpPr>
            <a:spLocks noGrp="1"/>
          </p:cNvSpPr>
          <p:nvPr>
            <p:ph idx="1"/>
          </p:nvPr>
        </p:nvSpPr>
        <p:spPr>
          <a:xfrm>
            <a:off x="881100" y="1630413"/>
            <a:ext cx="10515600" cy="1236967"/>
          </a:xfrm>
          <a:prstGeom prst="rect">
            <a:avLst/>
          </a:prstGeom>
        </p:spPr>
        <p:txBody>
          <a:bodyPr vert="horz" lIns="127723" tIns="63862" rIns="127723" bIns="63862" rtlCol="0">
            <a:spAutoFit/>
          </a:bodyPr>
          <a:lstStyle>
            <a:lvl1pPr>
              <a:lnSpc>
                <a:spcPct val="100000"/>
              </a:lnSpc>
              <a:spcBef>
                <a:spcPts val="0"/>
              </a:spcBef>
              <a:defRPr sz="1800"/>
            </a:lvl1pPr>
            <a:lvl2pPr>
              <a:lnSpc>
                <a:spcPct val="100000"/>
              </a:lnSpc>
              <a:spcBef>
                <a:spcPts val="0"/>
              </a:spcBef>
              <a:defRPr sz="1600"/>
            </a:lvl2pPr>
            <a:lvl3pPr>
              <a:lnSpc>
                <a:spcPct val="100000"/>
              </a:lnSpc>
              <a:spcBef>
                <a:spcPts val="0"/>
              </a:spcBef>
              <a:defRPr sz="1400"/>
            </a:lvl3pPr>
            <a:lvl4pPr marL="1676452" indent="-239493">
              <a:lnSpc>
                <a:spcPct val="100000"/>
              </a:lnSpc>
              <a:spcBef>
                <a:spcPts val="0"/>
              </a:spcBef>
              <a:buFont typeface="Calibri" panose="020F0502020204030204" pitchFamily="34" charset="0"/>
              <a:buChar char="-"/>
              <a:defRPr sz="1200"/>
            </a:lvl4pPr>
            <a:lvl5pPr marL="2155437" indent="-239493">
              <a:lnSpc>
                <a:spcPct val="100000"/>
              </a:lnSpc>
              <a:spcBef>
                <a:spcPts val="0"/>
              </a:spcBef>
              <a:buFont typeface="Wingdings" panose="05000000000000000000" pitchFamily="2" charset="2"/>
              <a:buChar char="§"/>
              <a:defRPr sz="1200"/>
            </a:lvl5pPr>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5" name="Espace réservé du texte 2"/>
          <p:cNvSpPr>
            <a:spLocks noGrp="1"/>
          </p:cNvSpPr>
          <p:nvPr>
            <p:ph type="body" sz="quarter" idx="12" hasCustomPrompt="1"/>
          </p:nvPr>
        </p:nvSpPr>
        <p:spPr>
          <a:xfrm>
            <a:off x="881100" y="1067647"/>
            <a:ext cx="10565835" cy="378270"/>
          </a:xfrm>
        </p:spPr>
        <p:txBody>
          <a:bodyPr wrap="square">
            <a:spAutoFit/>
          </a:bodyPr>
          <a:lstStyle>
            <a:lvl1pPr marL="0" indent="0">
              <a:buFontTx/>
              <a:buNone/>
              <a:defRPr sz="1800"/>
            </a:lvl1pPr>
          </a:lstStyle>
          <a:p>
            <a:pPr lvl="0"/>
            <a:r>
              <a:rPr lang="fr-FR" noProof="0" dirty="0"/>
              <a:t>Texte simple de la diapositive</a:t>
            </a:r>
          </a:p>
        </p:txBody>
      </p:sp>
    </p:spTree>
    <p:extLst>
      <p:ext uri="{BB962C8B-B14F-4D97-AF65-F5344CB8AC3E}">
        <p14:creationId xmlns:p14="http://schemas.microsoft.com/office/powerpoint/2010/main" val="3555507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éfaut avec tit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1" cap="none" baseline="0"/>
            </a:lvl1pPr>
          </a:lstStyle>
          <a:p>
            <a:r>
              <a:rPr lang="fr-FR" noProof="0"/>
              <a:t>Modifiez le style du titre</a:t>
            </a:r>
            <a:endParaRPr lang="fr-FR" noProof="0" dirty="0"/>
          </a:p>
        </p:txBody>
      </p:sp>
      <p:sp>
        <p:nvSpPr>
          <p:cNvPr id="3" name="Espace réservé du numéro de diapositive 2"/>
          <p:cNvSpPr>
            <a:spLocks noGrp="1"/>
          </p:cNvSpPr>
          <p:nvPr>
            <p:ph type="sldNum" sz="quarter" idx="10"/>
          </p:nvPr>
        </p:nvSpPr>
        <p:spPr/>
        <p:txBody>
          <a:bodyPr/>
          <a:lstStyle/>
          <a:p>
            <a:fld id="{85049E77-B37C-477F-AE12-4EA2486BE1CA}" type="slidenum">
              <a:rPr lang="fr-FR" smtClean="0"/>
              <a:t>‹N°›</a:t>
            </a:fld>
            <a:endParaRPr lang="fr-FR"/>
          </a:p>
        </p:txBody>
      </p:sp>
      <p:sp>
        <p:nvSpPr>
          <p:cNvPr id="5" name="Espace réservé du texte 2"/>
          <p:cNvSpPr>
            <a:spLocks noGrp="1"/>
          </p:cNvSpPr>
          <p:nvPr>
            <p:ph type="body" sz="quarter" idx="12" hasCustomPrompt="1"/>
          </p:nvPr>
        </p:nvSpPr>
        <p:spPr>
          <a:xfrm>
            <a:off x="881100" y="1067647"/>
            <a:ext cx="10565835" cy="378270"/>
          </a:xfrm>
        </p:spPr>
        <p:txBody>
          <a:bodyPr wrap="square">
            <a:spAutoFit/>
          </a:bodyPr>
          <a:lstStyle>
            <a:lvl1pPr marL="0" indent="0">
              <a:buFontTx/>
              <a:buNone/>
              <a:defRPr sz="1800"/>
            </a:lvl1pPr>
          </a:lstStyle>
          <a:p>
            <a:pPr lvl="0"/>
            <a:r>
              <a:rPr lang="fr-FR" noProof="0" dirty="0"/>
              <a:t>Texte simple de la diapositive</a:t>
            </a:r>
          </a:p>
        </p:txBody>
      </p:sp>
    </p:spTree>
    <p:extLst>
      <p:ext uri="{BB962C8B-B14F-4D97-AF65-F5344CB8AC3E}">
        <p14:creationId xmlns:p14="http://schemas.microsoft.com/office/powerpoint/2010/main" val="2997700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uverture de chapitre avec champ photos 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DD946C-1F13-4F67-B8D1-64EF5CF71ABB}"/>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DC37902D-B358-44BD-9A3B-CD8E2882EA2D}"/>
              </a:ext>
            </a:extLst>
          </p:cNvPr>
          <p:cNvSpPr>
            <a:spLocks noGrp="1"/>
          </p:cNvSpPr>
          <p:nvPr>
            <p:ph type="sldNum" sz="quarter" idx="10"/>
          </p:nvPr>
        </p:nvSpPr>
        <p:spPr/>
        <p:txBody>
          <a:bodyPr/>
          <a:lstStyle/>
          <a:p>
            <a:fld id="{85049E77-B37C-477F-AE12-4EA2486BE1CA}" type="slidenum">
              <a:rPr lang="fr-FR" smtClean="0"/>
              <a:t>‹N°›</a:t>
            </a:fld>
            <a:endParaRPr lang="fr-FR"/>
          </a:p>
        </p:txBody>
      </p:sp>
      <p:pic>
        <p:nvPicPr>
          <p:cNvPr id="4" name="Image 3">
            <a:extLst>
              <a:ext uri="{FF2B5EF4-FFF2-40B4-BE49-F238E27FC236}">
                <a16:creationId xmlns:a16="http://schemas.microsoft.com/office/drawing/2014/main" id="{187ADA7C-03B8-49D0-A935-DE3625BD6F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58065"/>
            <a:ext cx="12192000" cy="5808504"/>
          </a:xfrm>
          <a:prstGeom prst="rect">
            <a:avLst/>
          </a:prstGeom>
        </p:spPr>
      </p:pic>
      <p:sp>
        <p:nvSpPr>
          <p:cNvPr id="15" name="Titre 4">
            <a:extLst>
              <a:ext uri="{FF2B5EF4-FFF2-40B4-BE49-F238E27FC236}">
                <a16:creationId xmlns:a16="http://schemas.microsoft.com/office/drawing/2014/main" id="{72E9C4E7-2BF2-4AB8-9707-825FA5757113}"/>
              </a:ext>
            </a:extLst>
          </p:cNvPr>
          <p:cNvSpPr txBox="1">
            <a:spLocks/>
          </p:cNvSpPr>
          <p:nvPr/>
        </p:nvSpPr>
        <p:spPr>
          <a:xfrm>
            <a:off x="6096003" y="2824704"/>
            <a:ext cx="4933950" cy="1198561"/>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fr-FR" sz="3733" b="1" dirty="0">
              <a:solidFill>
                <a:srgbClr val="C00000"/>
              </a:solidFill>
              <a:latin typeface="Calibri" charset="0"/>
              <a:ea typeface="Calibri" charset="0"/>
              <a:cs typeface="Calibri" charset="0"/>
            </a:endParaRPr>
          </a:p>
        </p:txBody>
      </p:sp>
      <p:sp>
        <p:nvSpPr>
          <p:cNvPr id="19" name="Espace réservé du contenu 18">
            <a:extLst>
              <a:ext uri="{FF2B5EF4-FFF2-40B4-BE49-F238E27FC236}">
                <a16:creationId xmlns:a16="http://schemas.microsoft.com/office/drawing/2014/main" id="{E6D00721-9CE1-4CF1-AD6A-47E2B8CCCC48}"/>
              </a:ext>
            </a:extLst>
          </p:cNvPr>
          <p:cNvSpPr>
            <a:spLocks noGrp="1"/>
          </p:cNvSpPr>
          <p:nvPr>
            <p:ph sz="quarter" idx="11"/>
          </p:nvPr>
        </p:nvSpPr>
        <p:spPr>
          <a:xfrm>
            <a:off x="254001" y="1600805"/>
            <a:ext cx="5842000" cy="143804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441816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uverture gris avec contenu">
    <p:spTree>
      <p:nvGrpSpPr>
        <p:cNvPr id="1" name=""/>
        <p:cNvGrpSpPr/>
        <p:nvPr/>
      </p:nvGrpSpPr>
      <p:grpSpPr>
        <a:xfrm>
          <a:off x="0" y="0"/>
          <a:ext cx="0" cy="0"/>
          <a:chOff x="0" y="0"/>
          <a:chExt cx="0" cy="0"/>
        </a:xfrm>
      </p:grpSpPr>
      <p:pic>
        <p:nvPicPr>
          <p:cNvPr id="2" name="Picture 1" descr="fond_ppt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6217"/>
            <a:ext cx="12192000" cy="6021547"/>
          </a:xfrm>
          <a:prstGeom prst="rect">
            <a:avLst/>
          </a:prstGeom>
        </p:spPr>
      </p:pic>
      <p:sp>
        <p:nvSpPr>
          <p:cNvPr id="3" name="Espace réservé du numéro de diapositive 2"/>
          <p:cNvSpPr>
            <a:spLocks noGrp="1"/>
          </p:cNvSpPr>
          <p:nvPr>
            <p:ph type="sldNum" sz="quarter" idx="10"/>
          </p:nvPr>
        </p:nvSpPr>
        <p:spPr/>
        <p:txBody>
          <a:bodyPr/>
          <a:lstStyle/>
          <a:p>
            <a:fld id="{85049E77-B37C-477F-AE12-4EA2486BE1CA}" type="slidenum">
              <a:rPr lang="fr-FR" smtClean="0"/>
              <a:t>‹N°›</a:t>
            </a:fld>
            <a:endParaRPr lang="fr-FR"/>
          </a:p>
        </p:txBody>
      </p:sp>
      <p:sp>
        <p:nvSpPr>
          <p:cNvPr id="9" name="Rectangle 8"/>
          <p:cNvSpPr/>
          <p:nvPr/>
        </p:nvSpPr>
        <p:spPr>
          <a:xfrm>
            <a:off x="5" y="5961053"/>
            <a:ext cx="12191998"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sp>
        <p:nvSpPr>
          <p:cNvPr id="11" name="ZoneTexte 10"/>
          <p:cNvSpPr txBox="1"/>
          <p:nvPr/>
        </p:nvSpPr>
        <p:spPr>
          <a:xfrm>
            <a:off x="1113036" y="6158143"/>
            <a:ext cx="10376441"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2" name="Espace réservé du texte 5"/>
          <p:cNvSpPr>
            <a:spLocks noGrp="1"/>
          </p:cNvSpPr>
          <p:nvPr>
            <p:ph type="body" sz="quarter" idx="11" hasCustomPrompt="1"/>
          </p:nvPr>
        </p:nvSpPr>
        <p:spPr>
          <a:xfrm>
            <a:off x="1127572" y="4801466"/>
            <a:ext cx="2139246" cy="249299"/>
          </a:xfrm>
        </p:spPr>
        <p:txBody>
          <a:bodyPr wrap="square" tIns="0" bIns="0">
            <a:spAutoFit/>
          </a:bodyPr>
          <a:lstStyle>
            <a:lvl1pPr marL="0" indent="0">
              <a:buFontTx/>
              <a:buNone/>
              <a:defRPr>
                <a:solidFill>
                  <a:srgbClr val="FFFFFF"/>
                </a:solidFill>
              </a:defRPr>
            </a:lvl1pPr>
          </a:lstStyle>
          <a:p>
            <a:pPr lvl="0"/>
            <a:r>
              <a:rPr lang="fr-FR" noProof="0" dirty="0"/>
              <a:t>Partie 1</a:t>
            </a:r>
          </a:p>
        </p:txBody>
      </p:sp>
      <p:sp>
        <p:nvSpPr>
          <p:cNvPr id="5" name="Espace réservé du contenu 4"/>
          <p:cNvSpPr>
            <a:spLocks noGrp="1"/>
          </p:cNvSpPr>
          <p:nvPr>
            <p:ph sz="quarter" idx="13"/>
          </p:nvPr>
        </p:nvSpPr>
        <p:spPr>
          <a:xfrm>
            <a:off x="984190" y="617538"/>
            <a:ext cx="5317067" cy="143804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532551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4" name="Espace réservé du titre 1"/>
          <p:cNvSpPr>
            <a:spLocks noGrp="1"/>
          </p:cNvSpPr>
          <p:nvPr>
            <p:ph type="title"/>
          </p:nvPr>
        </p:nvSpPr>
        <p:spPr>
          <a:xfrm>
            <a:off x="1476587" y="199576"/>
            <a:ext cx="10972800" cy="372396"/>
          </a:xfrm>
          <a:prstGeom prst="rect">
            <a:avLst/>
          </a:prstGeom>
        </p:spPr>
        <p:txBody>
          <a:bodyPr vert="horz" lIns="127723" tIns="50285" rIns="127723" bIns="50285" rtlCol="0" anchor="ctr">
            <a:spAutoFit/>
          </a:bodyPr>
          <a:lstStyle>
            <a:lvl1pPr>
              <a:defRPr cap="none" baseline="0"/>
            </a:lvl1pPr>
          </a:lstStyle>
          <a:p>
            <a:r>
              <a:rPr lang="fr-FR" noProof="0"/>
              <a:t>Modifiez le style du titre</a:t>
            </a:r>
            <a:endParaRPr lang="fr-FR" noProof="0" dirty="0"/>
          </a:p>
        </p:txBody>
      </p:sp>
    </p:spTree>
    <p:extLst>
      <p:ext uri="{BB962C8B-B14F-4D97-AF65-F5344CB8AC3E}">
        <p14:creationId xmlns:p14="http://schemas.microsoft.com/office/powerpoint/2010/main" val="399542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iste d'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DDA024-CC5C-49D4-9EDE-B13C9CE4F869}"/>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76952101-6F0D-4470-B900-D7C009A8362C}"/>
              </a:ext>
            </a:extLst>
          </p:cNvPr>
          <p:cNvSpPr>
            <a:spLocks noGrp="1"/>
          </p:cNvSpPr>
          <p:nvPr>
            <p:ph type="sldNum" sz="quarter" idx="10"/>
          </p:nvPr>
        </p:nvSpPr>
        <p:spPr/>
        <p:txBody>
          <a:bodyPr/>
          <a:lstStyle/>
          <a:p>
            <a:fld id="{85049E77-B37C-477F-AE12-4EA2486BE1CA}" type="slidenum">
              <a:rPr lang="fr-FR" smtClean="0"/>
              <a:t>‹N°›</a:t>
            </a:fld>
            <a:endParaRPr lang="fr-FR"/>
          </a:p>
        </p:txBody>
      </p:sp>
      <p:sp>
        <p:nvSpPr>
          <p:cNvPr id="5" name="Espace réservé pour une image  4">
            <a:extLst>
              <a:ext uri="{FF2B5EF4-FFF2-40B4-BE49-F238E27FC236}">
                <a16:creationId xmlns:a16="http://schemas.microsoft.com/office/drawing/2014/main" id="{60769C5C-EDFB-44C6-A754-7FD9C1B5A1AC}"/>
              </a:ext>
            </a:extLst>
          </p:cNvPr>
          <p:cNvSpPr>
            <a:spLocks noGrp="1"/>
          </p:cNvSpPr>
          <p:nvPr>
            <p:ph type="pic" sz="quarter" idx="11"/>
          </p:nvPr>
        </p:nvSpPr>
        <p:spPr>
          <a:xfrm>
            <a:off x="4622718" y="1358084"/>
            <a:ext cx="1447801" cy="1874064"/>
          </a:xfrm>
        </p:spPr>
        <p:txBody>
          <a:bodyPr/>
          <a:lstStyle/>
          <a:p>
            <a:r>
              <a:rPr lang="fr-FR"/>
              <a:t>Cliquez sur l'icône pour ajouter une image</a:t>
            </a:r>
            <a:endParaRPr lang="fr-FR" dirty="0"/>
          </a:p>
        </p:txBody>
      </p:sp>
      <p:sp>
        <p:nvSpPr>
          <p:cNvPr id="8" name="Espace réservé du texte 7">
            <a:extLst>
              <a:ext uri="{FF2B5EF4-FFF2-40B4-BE49-F238E27FC236}">
                <a16:creationId xmlns:a16="http://schemas.microsoft.com/office/drawing/2014/main" id="{81F07BDA-5AB0-410C-A329-8C06350E1EDE}"/>
              </a:ext>
            </a:extLst>
          </p:cNvPr>
          <p:cNvSpPr>
            <a:spLocks noGrp="1"/>
          </p:cNvSpPr>
          <p:nvPr>
            <p:ph type="body" sz="quarter" idx="13"/>
          </p:nvPr>
        </p:nvSpPr>
        <p:spPr>
          <a:xfrm>
            <a:off x="1333367" y="1358086"/>
            <a:ext cx="3163509"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10" name="Connecteur droit 9">
            <a:extLst>
              <a:ext uri="{FF2B5EF4-FFF2-40B4-BE49-F238E27FC236}">
                <a16:creationId xmlns:a16="http://schemas.microsoft.com/office/drawing/2014/main" id="{F95E4514-E62C-42B5-BE1E-5F1CD3D2A789}"/>
              </a:ext>
            </a:extLst>
          </p:cNvPr>
          <p:cNvCxnSpPr/>
          <p:nvPr/>
        </p:nvCxnSpPr>
        <p:spPr>
          <a:xfrm flipH="1">
            <a:off x="1310931" y="2332809"/>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11" name="Espace réservé du texte 7">
            <a:extLst>
              <a:ext uri="{FF2B5EF4-FFF2-40B4-BE49-F238E27FC236}">
                <a16:creationId xmlns:a16="http://schemas.microsoft.com/office/drawing/2014/main" id="{5C946E34-2083-434D-8404-8F5AEE71F02C}"/>
              </a:ext>
            </a:extLst>
          </p:cNvPr>
          <p:cNvSpPr>
            <a:spLocks noGrp="1"/>
          </p:cNvSpPr>
          <p:nvPr>
            <p:ph type="body" sz="quarter" idx="14"/>
          </p:nvPr>
        </p:nvSpPr>
        <p:spPr>
          <a:xfrm>
            <a:off x="7802401" y="1358086"/>
            <a:ext cx="3145367"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12" name="Connecteur droit 11">
            <a:extLst>
              <a:ext uri="{FF2B5EF4-FFF2-40B4-BE49-F238E27FC236}">
                <a16:creationId xmlns:a16="http://schemas.microsoft.com/office/drawing/2014/main" id="{6653795C-036F-4780-863C-5F5B75D45AC9}"/>
              </a:ext>
            </a:extLst>
          </p:cNvPr>
          <p:cNvCxnSpPr/>
          <p:nvPr/>
        </p:nvCxnSpPr>
        <p:spPr>
          <a:xfrm flipH="1">
            <a:off x="6228757" y="2332809"/>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31" name="Espace réservé pour une image  4">
            <a:extLst>
              <a:ext uri="{FF2B5EF4-FFF2-40B4-BE49-F238E27FC236}">
                <a16:creationId xmlns:a16="http://schemas.microsoft.com/office/drawing/2014/main" id="{B755FE5F-FBAE-4CEA-8895-84E4F212E519}"/>
              </a:ext>
            </a:extLst>
          </p:cNvPr>
          <p:cNvSpPr>
            <a:spLocks noGrp="1"/>
          </p:cNvSpPr>
          <p:nvPr>
            <p:ph type="pic" sz="quarter" idx="27"/>
          </p:nvPr>
        </p:nvSpPr>
        <p:spPr>
          <a:xfrm>
            <a:off x="6228757" y="1358084"/>
            <a:ext cx="1447801" cy="1874064"/>
          </a:xfrm>
        </p:spPr>
        <p:txBody>
          <a:bodyPr/>
          <a:lstStyle/>
          <a:p>
            <a:r>
              <a:rPr lang="fr-FR"/>
              <a:t>Cliquez sur l'icône pour ajouter une image</a:t>
            </a:r>
          </a:p>
        </p:txBody>
      </p:sp>
      <p:sp>
        <p:nvSpPr>
          <p:cNvPr id="28" name="Espace réservé pour une image  4">
            <a:extLst>
              <a:ext uri="{FF2B5EF4-FFF2-40B4-BE49-F238E27FC236}">
                <a16:creationId xmlns:a16="http://schemas.microsoft.com/office/drawing/2014/main" id="{22ADC67F-E797-4291-A8E3-0F55CBC95011}"/>
              </a:ext>
            </a:extLst>
          </p:cNvPr>
          <p:cNvSpPr>
            <a:spLocks noGrp="1"/>
          </p:cNvSpPr>
          <p:nvPr>
            <p:ph type="pic" sz="quarter" idx="28"/>
          </p:nvPr>
        </p:nvSpPr>
        <p:spPr>
          <a:xfrm>
            <a:off x="4622718" y="2599419"/>
            <a:ext cx="1447801" cy="1874064"/>
          </a:xfrm>
        </p:spPr>
        <p:txBody>
          <a:bodyPr/>
          <a:lstStyle/>
          <a:p>
            <a:r>
              <a:rPr lang="fr-FR"/>
              <a:t>Cliquez sur l'icône pour ajouter une image</a:t>
            </a:r>
            <a:endParaRPr lang="fr-FR" dirty="0"/>
          </a:p>
        </p:txBody>
      </p:sp>
      <p:sp>
        <p:nvSpPr>
          <p:cNvPr id="29" name="Espace réservé du texte 7">
            <a:extLst>
              <a:ext uri="{FF2B5EF4-FFF2-40B4-BE49-F238E27FC236}">
                <a16:creationId xmlns:a16="http://schemas.microsoft.com/office/drawing/2014/main" id="{8B209393-3874-4ED2-8083-767200A49E1F}"/>
              </a:ext>
            </a:extLst>
          </p:cNvPr>
          <p:cNvSpPr>
            <a:spLocks noGrp="1"/>
          </p:cNvSpPr>
          <p:nvPr>
            <p:ph type="body" sz="quarter" idx="29"/>
          </p:nvPr>
        </p:nvSpPr>
        <p:spPr>
          <a:xfrm>
            <a:off x="1333367" y="2599420"/>
            <a:ext cx="3163509"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30" name="Connecteur droit 9">
            <a:extLst>
              <a:ext uri="{FF2B5EF4-FFF2-40B4-BE49-F238E27FC236}">
                <a16:creationId xmlns:a16="http://schemas.microsoft.com/office/drawing/2014/main" id="{89635DC8-0DE1-45BF-B660-9978E7ECF557}"/>
              </a:ext>
            </a:extLst>
          </p:cNvPr>
          <p:cNvCxnSpPr/>
          <p:nvPr/>
        </p:nvCxnSpPr>
        <p:spPr>
          <a:xfrm flipH="1">
            <a:off x="1310931" y="3574144"/>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50" name="Espace réservé du texte 7">
            <a:extLst>
              <a:ext uri="{FF2B5EF4-FFF2-40B4-BE49-F238E27FC236}">
                <a16:creationId xmlns:a16="http://schemas.microsoft.com/office/drawing/2014/main" id="{9946E2AE-62D6-4FF6-ADAD-DB3C797B84EC}"/>
              </a:ext>
            </a:extLst>
          </p:cNvPr>
          <p:cNvSpPr>
            <a:spLocks noGrp="1"/>
          </p:cNvSpPr>
          <p:nvPr>
            <p:ph type="body" sz="quarter" idx="30"/>
          </p:nvPr>
        </p:nvSpPr>
        <p:spPr>
          <a:xfrm>
            <a:off x="7802401" y="2599420"/>
            <a:ext cx="3145367"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51" name="Connecteur droit 11">
            <a:extLst>
              <a:ext uri="{FF2B5EF4-FFF2-40B4-BE49-F238E27FC236}">
                <a16:creationId xmlns:a16="http://schemas.microsoft.com/office/drawing/2014/main" id="{F1FD97AF-E44C-4020-83DE-C9ED10C337D5}"/>
              </a:ext>
            </a:extLst>
          </p:cNvPr>
          <p:cNvCxnSpPr/>
          <p:nvPr/>
        </p:nvCxnSpPr>
        <p:spPr>
          <a:xfrm flipH="1">
            <a:off x="6228757" y="3574144"/>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52" name="Espace réservé pour une image  4">
            <a:extLst>
              <a:ext uri="{FF2B5EF4-FFF2-40B4-BE49-F238E27FC236}">
                <a16:creationId xmlns:a16="http://schemas.microsoft.com/office/drawing/2014/main" id="{C7A6CB66-2EE7-4D61-B8D8-B792649D9511}"/>
              </a:ext>
            </a:extLst>
          </p:cNvPr>
          <p:cNvSpPr>
            <a:spLocks noGrp="1"/>
          </p:cNvSpPr>
          <p:nvPr>
            <p:ph type="pic" sz="quarter" idx="31"/>
          </p:nvPr>
        </p:nvSpPr>
        <p:spPr>
          <a:xfrm>
            <a:off x="6228757" y="2599419"/>
            <a:ext cx="1447801" cy="1874064"/>
          </a:xfrm>
        </p:spPr>
        <p:txBody>
          <a:bodyPr/>
          <a:lstStyle/>
          <a:p>
            <a:r>
              <a:rPr lang="fr-FR"/>
              <a:t>Cliquez sur l'icône pour ajouter une image</a:t>
            </a:r>
          </a:p>
        </p:txBody>
      </p:sp>
      <p:sp>
        <p:nvSpPr>
          <p:cNvPr id="59" name="Espace réservé pour une image  4">
            <a:extLst>
              <a:ext uri="{FF2B5EF4-FFF2-40B4-BE49-F238E27FC236}">
                <a16:creationId xmlns:a16="http://schemas.microsoft.com/office/drawing/2014/main" id="{3796C7BE-5840-414D-923B-EAC0AD681468}"/>
              </a:ext>
            </a:extLst>
          </p:cNvPr>
          <p:cNvSpPr>
            <a:spLocks noGrp="1"/>
          </p:cNvSpPr>
          <p:nvPr>
            <p:ph type="pic" sz="quarter" idx="32"/>
          </p:nvPr>
        </p:nvSpPr>
        <p:spPr>
          <a:xfrm>
            <a:off x="4622718" y="3979165"/>
            <a:ext cx="1447801" cy="1874064"/>
          </a:xfrm>
        </p:spPr>
        <p:txBody>
          <a:bodyPr/>
          <a:lstStyle/>
          <a:p>
            <a:r>
              <a:rPr lang="fr-FR"/>
              <a:t>Cliquez sur l'icône pour ajouter une image</a:t>
            </a:r>
            <a:endParaRPr lang="fr-FR" dirty="0"/>
          </a:p>
        </p:txBody>
      </p:sp>
      <p:sp>
        <p:nvSpPr>
          <p:cNvPr id="60" name="Espace réservé du texte 7">
            <a:extLst>
              <a:ext uri="{FF2B5EF4-FFF2-40B4-BE49-F238E27FC236}">
                <a16:creationId xmlns:a16="http://schemas.microsoft.com/office/drawing/2014/main" id="{CE59C844-7624-436B-B75F-12C324F16884}"/>
              </a:ext>
            </a:extLst>
          </p:cNvPr>
          <p:cNvSpPr>
            <a:spLocks noGrp="1"/>
          </p:cNvSpPr>
          <p:nvPr>
            <p:ph type="body" sz="quarter" idx="33"/>
          </p:nvPr>
        </p:nvSpPr>
        <p:spPr>
          <a:xfrm>
            <a:off x="1333367" y="3979166"/>
            <a:ext cx="3163509"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61" name="Connecteur droit 9">
            <a:extLst>
              <a:ext uri="{FF2B5EF4-FFF2-40B4-BE49-F238E27FC236}">
                <a16:creationId xmlns:a16="http://schemas.microsoft.com/office/drawing/2014/main" id="{9B1F7315-6020-43F3-A5F2-9D49CFABB18F}"/>
              </a:ext>
            </a:extLst>
          </p:cNvPr>
          <p:cNvCxnSpPr/>
          <p:nvPr/>
        </p:nvCxnSpPr>
        <p:spPr>
          <a:xfrm flipH="1">
            <a:off x="1310931" y="4953890"/>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62" name="Espace réservé du texte 7">
            <a:extLst>
              <a:ext uri="{FF2B5EF4-FFF2-40B4-BE49-F238E27FC236}">
                <a16:creationId xmlns:a16="http://schemas.microsoft.com/office/drawing/2014/main" id="{4B68E589-D2AB-420B-BDA7-B78434296534}"/>
              </a:ext>
            </a:extLst>
          </p:cNvPr>
          <p:cNvSpPr>
            <a:spLocks noGrp="1"/>
          </p:cNvSpPr>
          <p:nvPr>
            <p:ph type="body" sz="quarter" idx="34"/>
          </p:nvPr>
        </p:nvSpPr>
        <p:spPr>
          <a:xfrm>
            <a:off x="7802401" y="3979166"/>
            <a:ext cx="3145367"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63" name="Connecteur droit 11">
            <a:extLst>
              <a:ext uri="{FF2B5EF4-FFF2-40B4-BE49-F238E27FC236}">
                <a16:creationId xmlns:a16="http://schemas.microsoft.com/office/drawing/2014/main" id="{29D8923A-A92A-409D-890D-0ADA5FE8AE8B}"/>
              </a:ext>
            </a:extLst>
          </p:cNvPr>
          <p:cNvCxnSpPr/>
          <p:nvPr/>
        </p:nvCxnSpPr>
        <p:spPr>
          <a:xfrm flipH="1">
            <a:off x="6228757" y="4953890"/>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64" name="Espace réservé pour une image  4">
            <a:extLst>
              <a:ext uri="{FF2B5EF4-FFF2-40B4-BE49-F238E27FC236}">
                <a16:creationId xmlns:a16="http://schemas.microsoft.com/office/drawing/2014/main" id="{C520D07C-5182-487C-93B4-740F5F6694B7}"/>
              </a:ext>
            </a:extLst>
          </p:cNvPr>
          <p:cNvSpPr>
            <a:spLocks noGrp="1"/>
          </p:cNvSpPr>
          <p:nvPr>
            <p:ph type="pic" sz="quarter" idx="35"/>
          </p:nvPr>
        </p:nvSpPr>
        <p:spPr>
          <a:xfrm>
            <a:off x="6228757" y="3979165"/>
            <a:ext cx="1447801" cy="1874064"/>
          </a:xfrm>
        </p:spPr>
        <p:txBody>
          <a:bodyPr/>
          <a:lstStyle/>
          <a:p>
            <a:r>
              <a:rPr lang="fr-FR"/>
              <a:t>Cliquez sur l'icône pour ajouter une image</a:t>
            </a:r>
          </a:p>
        </p:txBody>
      </p:sp>
      <p:sp>
        <p:nvSpPr>
          <p:cNvPr id="65" name="Espace réservé pour une image  4">
            <a:extLst>
              <a:ext uri="{FF2B5EF4-FFF2-40B4-BE49-F238E27FC236}">
                <a16:creationId xmlns:a16="http://schemas.microsoft.com/office/drawing/2014/main" id="{88E492D9-B1FB-497C-AE54-9777D95A617A}"/>
              </a:ext>
            </a:extLst>
          </p:cNvPr>
          <p:cNvSpPr>
            <a:spLocks noGrp="1"/>
          </p:cNvSpPr>
          <p:nvPr>
            <p:ph type="pic" sz="quarter" idx="36"/>
          </p:nvPr>
        </p:nvSpPr>
        <p:spPr>
          <a:xfrm>
            <a:off x="4626660" y="5228680"/>
            <a:ext cx="1447801" cy="1874064"/>
          </a:xfrm>
        </p:spPr>
        <p:txBody>
          <a:bodyPr/>
          <a:lstStyle/>
          <a:p>
            <a:r>
              <a:rPr lang="fr-FR"/>
              <a:t>Cliquez sur l'icône pour ajouter une image</a:t>
            </a:r>
            <a:endParaRPr lang="fr-FR" dirty="0"/>
          </a:p>
        </p:txBody>
      </p:sp>
      <p:sp>
        <p:nvSpPr>
          <p:cNvPr id="66" name="Espace réservé du texte 7">
            <a:extLst>
              <a:ext uri="{FF2B5EF4-FFF2-40B4-BE49-F238E27FC236}">
                <a16:creationId xmlns:a16="http://schemas.microsoft.com/office/drawing/2014/main" id="{7EC16F37-C59A-4483-A7AC-A499B083B309}"/>
              </a:ext>
            </a:extLst>
          </p:cNvPr>
          <p:cNvSpPr>
            <a:spLocks noGrp="1"/>
          </p:cNvSpPr>
          <p:nvPr>
            <p:ph type="body" sz="quarter" idx="37"/>
          </p:nvPr>
        </p:nvSpPr>
        <p:spPr>
          <a:xfrm>
            <a:off x="1337309" y="5228682"/>
            <a:ext cx="3163509"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67" name="Connecteur droit 9">
            <a:extLst>
              <a:ext uri="{FF2B5EF4-FFF2-40B4-BE49-F238E27FC236}">
                <a16:creationId xmlns:a16="http://schemas.microsoft.com/office/drawing/2014/main" id="{E75DD157-1B84-4D38-B8C3-CEF8C99055BA}"/>
              </a:ext>
            </a:extLst>
          </p:cNvPr>
          <p:cNvCxnSpPr/>
          <p:nvPr/>
        </p:nvCxnSpPr>
        <p:spPr>
          <a:xfrm flipH="1">
            <a:off x="1314873" y="6203405"/>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68" name="Espace réservé du texte 7">
            <a:extLst>
              <a:ext uri="{FF2B5EF4-FFF2-40B4-BE49-F238E27FC236}">
                <a16:creationId xmlns:a16="http://schemas.microsoft.com/office/drawing/2014/main" id="{31812CFC-354D-4188-A115-40F9E1BE959F}"/>
              </a:ext>
            </a:extLst>
          </p:cNvPr>
          <p:cNvSpPr>
            <a:spLocks noGrp="1"/>
          </p:cNvSpPr>
          <p:nvPr>
            <p:ph type="body" sz="quarter" idx="38"/>
          </p:nvPr>
        </p:nvSpPr>
        <p:spPr>
          <a:xfrm>
            <a:off x="7806342" y="5228682"/>
            <a:ext cx="3145367" cy="747089"/>
          </a:xfrm>
        </p:spPr>
        <p:txBody>
          <a:bodyPr/>
          <a:lstStyle>
            <a:lvl1pPr>
              <a:defRPr sz="1400"/>
            </a:lvl1pPr>
            <a:lvl2pPr>
              <a:defRPr sz="1200"/>
            </a:lvl2pPr>
            <a:lvl5pPr marL="1915945" indent="0">
              <a:buNone/>
              <a:defRPr/>
            </a:lvl5pPr>
          </a:lstStyle>
          <a:p>
            <a:pPr lvl="0"/>
            <a:r>
              <a:rPr lang="fr-FR"/>
              <a:t>Modifier les styles du texte du masque</a:t>
            </a:r>
          </a:p>
          <a:p>
            <a:pPr lvl="1"/>
            <a:r>
              <a:rPr lang="fr-FR"/>
              <a:t>Deuxième niveau</a:t>
            </a:r>
          </a:p>
        </p:txBody>
      </p:sp>
      <p:cxnSp>
        <p:nvCxnSpPr>
          <p:cNvPr id="69" name="Connecteur droit 11">
            <a:extLst>
              <a:ext uri="{FF2B5EF4-FFF2-40B4-BE49-F238E27FC236}">
                <a16:creationId xmlns:a16="http://schemas.microsoft.com/office/drawing/2014/main" id="{DF7F2929-78B2-469D-8E02-2703095EC7FF}"/>
              </a:ext>
            </a:extLst>
          </p:cNvPr>
          <p:cNvCxnSpPr/>
          <p:nvPr/>
        </p:nvCxnSpPr>
        <p:spPr>
          <a:xfrm flipH="1">
            <a:off x="6232698" y="6203405"/>
            <a:ext cx="4759588" cy="0"/>
          </a:xfrm>
          <a:prstGeom prst="line">
            <a:avLst/>
          </a:prstGeom>
          <a:ln w="19050">
            <a:solidFill>
              <a:srgbClr val="71BF44"/>
            </a:solidFill>
          </a:ln>
        </p:spPr>
        <p:style>
          <a:lnRef idx="1">
            <a:schemeClr val="accent2"/>
          </a:lnRef>
          <a:fillRef idx="0">
            <a:schemeClr val="accent2"/>
          </a:fillRef>
          <a:effectRef idx="0">
            <a:schemeClr val="accent2"/>
          </a:effectRef>
          <a:fontRef idx="minor">
            <a:schemeClr val="tx1"/>
          </a:fontRef>
        </p:style>
      </p:cxnSp>
      <p:sp>
        <p:nvSpPr>
          <p:cNvPr id="70" name="Espace réservé pour une image  4">
            <a:extLst>
              <a:ext uri="{FF2B5EF4-FFF2-40B4-BE49-F238E27FC236}">
                <a16:creationId xmlns:a16="http://schemas.microsoft.com/office/drawing/2014/main" id="{803C1564-8FCE-41DC-879F-588392A66C6B}"/>
              </a:ext>
            </a:extLst>
          </p:cNvPr>
          <p:cNvSpPr>
            <a:spLocks noGrp="1"/>
          </p:cNvSpPr>
          <p:nvPr>
            <p:ph type="pic" sz="quarter" idx="39"/>
          </p:nvPr>
        </p:nvSpPr>
        <p:spPr>
          <a:xfrm>
            <a:off x="6232697" y="5228680"/>
            <a:ext cx="1447801" cy="1874064"/>
          </a:xfrm>
        </p:spPr>
        <p:txBody>
          <a:bodyPr/>
          <a:lstStyle/>
          <a:p>
            <a:r>
              <a:rPr lang="fr-FR"/>
              <a:t>Cliquez sur l'icône pour ajouter une image</a:t>
            </a:r>
          </a:p>
        </p:txBody>
      </p:sp>
    </p:spTree>
    <p:extLst>
      <p:ext uri="{BB962C8B-B14F-4D97-AF65-F5344CB8AC3E}">
        <p14:creationId xmlns:p14="http://schemas.microsoft.com/office/powerpoint/2010/main" val="388367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4" y="1293437"/>
            <a:ext cx="10515600" cy="977409"/>
          </a:xfrm>
          <a:prstGeom prst="rect">
            <a:avLst/>
          </a:prstGeom>
        </p:spPr>
        <p:txBody>
          <a:bodyPr vert="horz" lIns="127723" tIns="63862" rIns="127723" bIns="63862" rtlCol="0">
            <a:spAutoFit/>
          </a:bodyPr>
          <a:lstStyle/>
          <a:p>
            <a:pPr lvl="0"/>
            <a:r>
              <a:rPr lang="fr-FR" dirty="0"/>
              <a:t>Modifier les styles du texte du masque</a:t>
            </a:r>
          </a:p>
          <a:p>
            <a:pPr lvl="1"/>
            <a:r>
              <a:rPr lang="fr-FR" dirty="0"/>
              <a:t>Deuxième niveau</a:t>
            </a:r>
          </a:p>
          <a:p>
            <a:pPr lvl="2"/>
            <a:r>
              <a:rPr lang="fr-FR" dirty="0"/>
              <a:t>Troisième niveau</a:t>
            </a:r>
          </a:p>
        </p:txBody>
      </p:sp>
      <p:sp>
        <p:nvSpPr>
          <p:cNvPr id="7" name="Rectangle 6"/>
          <p:cNvSpPr/>
          <p:nvPr/>
        </p:nvSpPr>
        <p:spPr>
          <a:xfrm>
            <a:off x="0" y="6625818"/>
            <a:ext cx="12192000" cy="234077"/>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en-US" sz="2500" dirty="0">
                <a:solidFill>
                  <a:schemeClr val="accent1"/>
                </a:solidFill>
              </a:rPr>
              <a:t> </a:t>
            </a:r>
          </a:p>
        </p:txBody>
      </p:sp>
      <p:sp>
        <p:nvSpPr>
          <p:cNvPr id="8" name="Rectangle 7"/>
          <p:cNvSpPr/>
          <p:nvPr/>
        </p:nvSpPr>
        <p:spPr>
          <a:xfrm>
            <a:off x="5" y="-25705"/>
            <a:ext cx="12191998" cy="791941"/>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en-US" sz="2500" dirty="0">
                <a:solidFill>
                  <a:srgbClr val="4D4D4D"/>
                </a:solidFill>
              </a:rPr>
              <a:t> </a:t>
            </a:r>
          </a:p>
        </p:txBody>
      </p:sp>
      <p:sp>
        <p:nvSpPr>
          <p:cNvPr id="9" name="Rectangle 8"/>
          <p:cNvSpPr/>
          <p:nvPr/>
        </p:nvSpPr>
        <p:spPr>
          <a:xfrm>
            <a:off x="10898036" y="6627317"/>
            <a:ext cx="1293966" cy="235568"/>
          </a:xfrm>
          <a:prstGeom prst="rect">
            <a:avLst/>
          </a:prstGeom>
          <a:solidFill>
            <a:srgbClr val="B115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endParaRPr lang="en-US" sz="2500">
              <a:solidFill>
                <a:schemeClr val="accent1"/>
              </a:solidFill>
            </a:endParaRPr>
          </a:p>
        </p:txBody>
      </p:sp>
      <p:sp>
        <p:nvSpPr>
          <p:cNvPr id="10" name="Rectangle 9"/>
          <p:cNvSpPr/>
          <p:nvPr/>
        </p:nvSpPr>
        <p:spPr>
          <a:xfrm>
            <a:off x="-11287" y="-25707"/>
            <a:ext cx="1293966" cy="783772"/>
          </a:xfrm>
          <a:prstGeom prst="rect">
            <a:avLst/>
          </a:prstGeom>
          <a:solidFill>
            <a:srgbClr val="BC141C"/>
          </a:solidFill>
          <a:ln>
            <a:solidFill>
              <a:srgbClr val="BC141C"/>
            </a:solid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endParaRPr lang="en-US" sz="2500">
              <a:solidFill>
                <a:schemeClr val="accent1"/>
              </a:solidFill>
            </a:endParaRPr>
          </a:p>
        </p:txBody>
      </p:sp>
      <p:sp>
        <p:nvSpPr>
          <p:cNvPr id="12" name="Slide Number Placeholder 2"/>
          <p:cNvSpPr>
            <a:spLocks noGrp="1"/>
          </p:cNvSpPr>
          <p:nvPr>
            <p:ph type="sldNum" sz="quarter" idx="4"/>
          </p:nvPr>
        </p:nvSpPr>
        <p:spPr>
          <a:xfrm>
            <a:off x="11128908" y="6630703"/>
            <a:ext cx="837259" cy="246221"/>
          </a:xfrm>
          <a:prstGeom prst="rect">
            <a:avLst/>
          </a:prstGeom>
        </p:spPr>
        <p:txBody>
          <a:bodyPr lIns="72000" tIns="0" rIns="72000" bIns="0">
            <a:spAutoFit/>
          </a:bodyPr>
          <a:lstStyle>
            <a:lvl1pPr>
              <a:defRPr sz="1600">
                <a:solidFill>
                  <a:schemeClr val="bg1"/>
                </a:solidFill>
                <a:latin typeface="Calibri Light" panose="020F0302020204030204" pitchFamily="34" charset="0"/>
                <a:cs typeface="Calibri Light" panose="020F0302020204030204" pitchFamily="34" charset="0"/>
              </a:defRPr>
            </a:lvl1pPr>
          </a:lstStyle>
          <a:p>
            <a:fld id="{85049E77-B37C-477F-AE12-4EA2486BE1CA}" type="slidenum">
              <a:rPr lang="fr-FR" smtClean="0"/>
              <a:pPr/>
              <a:t>‹N°›</a:t>
            </a:fld>
            <a:endParaRPr lang="fr-FR"/>
          </a:p>
        </p:txBody>
      </p:sp>
      <p:sp>
        <p:nvSpPr>
          <p:cNvPr id="2" name="Espace réservé du titre 1"/>
          <p:cNvSpPr>
            <a:spLocks noGrp="1"/>
          </p:cNvSpPr>
          <p:nvPr>
            <p:ph type="title"/>
          </p:nvPr>
        </p:nvSpPr>
        <p:spPr>
          <a:xfrm>
            <a:off x="1476589" y="199577"/>
            <a:ext cx="5860500" cy="372396"/>
          </a:xfrm>
          <a:prstGeom prst="rect">
            <a:avLst/>
          </a:prstGeom>
        </p:spPr>
        <p:txBody>
          <a:bodyPr vert="horz" wrap="square" lIns="127723" tIns="50285" rIns="127723" bIns="50285" rtlCol="0" anchor="ctr">
            <a:spAutoFit/>
          </a:bodyPr>
          <a:lstStyle/>
          <a:p>
            <a:r>
              <a:rPr lang="fr-FR" dirty="0"/>
              <a:t>Modifiez le style du titre</a:t>
            </a:r>
          </a:p>
        </p:txBody>
      </p:sp>
      <p:sp>
        <p:nvSpPr>
          <p:cNvPr id="15" name="Espace réservé du texte 12"/>
          <p:cNvSpPr txBox="1">
            <a:spLocks/>
          </p:cNvSpPr>
          <p:nvPr/>
        </p:nvSpPr>
        <p:spPr>
          <a:xfrm>
            <a:off x="8791538" y="6666682"/>
            <a:ext cx="2111538" cy="152349"/>
          </a:xfrm>
          <a:prstGeom prst="rect">
            <a:avLst/>
          </a:prstGeom>
        </p:spPr>
        <p:txBody>
          <a:bodyPr wrap="square" lIns="72000" tIns="0" rIns="72000" bIns="0">
            <a:spAutoFit/>
          </a:bodyPr>
          <a:lstStyle>
            <a:lvl1pPr marL="0" indent="0" algn="l" defTabSz="685800" rtl="0" eaLnBrk="1" latinLnBrk="0" hangingPunct="1">
              <a:lnSpc>
                <a:spcPct val="90000"/>
              </a:lnSpc>
              <a:spcBef>
                <a:spcPts val="750"/>
              </a:spcBef>
              <a:buFontTx/>
              <a:buNone/>
              <a:defRPr sz="900" b="0" kern="1200">
                <a:solidFill>
                  <a:schemeClr val="bg1"/>
                </a:solidFill>
                <a:latin typeface="Calibri" charset="0"/>
                <a:ea typeface="Calibri" charset="0"/>
                <a:cs typeface="Calibri" charset="0"/>
              </a:defRPr>
            </a:lvl1pPr>
            <a:lvl2pPr marL="514350" indent="-171450" algn="l" defTabSz="685800" rtl="0" eaLnBrk="1" latinLnBrk="0" hangingPunct="1">
              <a:lnSpc>
                <a:spcPct val="90000"/>
              </a:lnSpc>
              <a:spcBef>
                <a:spcPts val="375"/>
              </a:spcBef>
              <a:buFont typeface="Courier New" panose="02070309020205020404" pitchFamily="49" charset="0"/>
              <a:buChar char="o"/>
              <a:defRPr sz="1800" kern="1200">
                <a:solidFill>
                  <a:schemeClr val="bg2">
                    <a:lumMod val="50000"/>
                  </a:schemeClr>
                </a:solidFill>
                <a:latin typeface="Calibri" charset="0"/>
                <a:ea typeface="Calibri" charset="0"/>
                <a:cs typeface="Calibri" charset="0"/>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bg2">
                    <a:lumMod val="50000"/>
                  </a:schemeClr>
                </a:solidFill>
                <a:latin typeface="Calibri" charset="0"/>
                <a:ea typeface="Calibri" charset="0"/>
                <a:cs typeface="Calibri"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bg2">
                    <a:lumMod val="50000"/>
                  </a:schemeClr>
                </a:solidFill>
                <a:latin typeface="Calibri" charset="0"/>
                <a:ea typeface="Calibri" charset="0"/>
                <a:cs typeface="Calibri"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bg2">
                    <a:lumMod val="50000"/>
                  </a:schemeClr>
                </a:solidFill>
                <a:latin typeface="Calibri" charset="0"/>
                <a:ea typeface="Calibri" charset="0"/>
                <a:cs typeface="Calibri"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fld id="{E77F22B5-7D27-43F2-84DD-15A13BA901E0}" type="datetime4">
              <a:rPr lang="fr-FR" sz="1100" smtClean="0">
                <a:solidFill>
                  <a:schemeClr val="tx1">
                    <a:lumMod val="60000"/>
                    <a:lumOff val="40000"/>
                  </a:schemeClr>
                </a:solidFill>
              </a:rPr>
              <a:t>23 juin 2022</a:t>
            </a:fld>
            <a:endParaRPr lang="fr-FR" sz="1100" dirty="0">
              <a:solidFill>
                <a:schemeClr val="tx1">
                  <a:lumMod val="60000"/>
                  <a:lumOff val="40000"/>
                </a:schemeClr>
              </a:solidFill>
            </a:endParaRPr>
          </a:p>
        </p:txBody>
      </p:sp>
      <p:sp>
        <p:nvSpPr>
          <p:cNvPr id="17" name="Rectangle 16"/>
          <p:cNvSpPr/>
          <p:nvPr/>
        </p:nvSpPr>
        <p:spPr>
          <a:xfrm>
            <a:off x="128869" y="6635132"/>
            <a:ext cx="5509931" cy="215444"/>
          </a:xfrm>
          <a:prstGeom prst="rect">
            <a:avLst/>
          </a:prstGeom>
        </p:spPr>
        <p:txBody>
          <a:bodyPr wrap="square" lIns="72000" tIns="0" rIns="72000" bIns="0">
            <a:spAutoFit/>
          </a:bodyPr>
          <a:lstStyle/>
          <a:p>
            <a:pPr>
              <a:lnSpc>
                <a:spcPct val="140000"/>
              </a:lnSpc>
            </a:pPr>
            <a:r>
              <a:rPr lang="fr-FR" sz="1000" kern="0" dirty="0">
                <a:solidFill>
                  <a:schemeClr val="bg1">
                    <a:lumMod val="50000"/>
                  </a:schemeClr>
                </a:solidFill>
                <a:latin typeface="Calibri"/>
                <a:cs typeface="Calibri"/>
              </a:rPr>
              <a:t>Commissariat à l’énergie atomique et aux énergies alternatives</a:t>
            </a:r>
          </a:p>
        </p:txBody>
      </p:sp>
      <p:sp>
        <p:nvSpPr>
          <p:cNvPr id="5" name="ZoneTexte 4"/>
          <p:cNvSpPr txBox="1"/>
          <p:nvPr/>
        </p:nvSpPr>
        <p:spPr>
          <a:xfrm>
            <a:off x="6615290" y="6658219"/>
            <a:ext cx="1095987" cy="169277"/>
          </a:xfrm>
          <a:prstGeom prst="rect">
            <a:avLst/>
          </a:prstGeom>
          <a:noFill/>
        </p:spPr>
        <p:txBody>
          <a:bodyPr wrap="none" lIns="72000" tIns="0" rIns="72000" bIns="0" rtlCol="0">
            <a:spAutoFit/>
          </a:bodyPr>
          <a:lstStyle/>
          <a:p>
            <a:r>
              <a:rPr lang="fr-FR" sz="1100" dirty="0" smtClean="0">
                <a:latin typeface="Calibri" panose="020F0502020204030204" pitchFamily="34" charset="0"/>
              </a:rPr>
              <a:t>Kamel BENMAHI</a:t>
            </a:r>
            <a:endParaRPr lang="fr-FR" sz="1100" dirty="0">
              <a:latin typeface="Calibri" panose="020F0502020204030204" pitchFamily="34" charset="0"/>
            </a:endParaRPr>
          </a:p>
        </p:txBody>
      </p:sp>
      <p:pic>
        <p:nvPicPr>
          <p:cNvPr id="14" name="Picture 9" descr="cea_logo_small2.jpg">
            <a:extLst>
              <a:ext uri="{FF2B5EF4-FFF2-40B4-BE49-F238E27FC236}">
                <a16:creationId xmlns:a16="http://schemas.microsoft.com/office/drawing/2014/main" id="{E3A1A842-E559-4871-963A-CC87460B1B69}"/>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65714" y="54881"/>
            <a:ext cx="753461" cy="615016"/>
          </a:xfrm>
          <a:prstGeom prst="rect">
            <a:avLst/>
          </a:prstGeom>
        </p:spPr>
      </p:pic>
    </p:spTree>
    <p:extLst>
      <p:ext uri="{BB962C8B-B14F-4D97-AF65-F5344CB8AC3E}">
        <p14:creationId xmlns:p14="http://schemas.microsoft.com/office/powerpoint/2010/main" val="30588108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99" r:id="rId12"/>
  </p:sldLayoutIdLst>
  <p:timing>
    <p:tnLst>
      <p:par>
        <p:cTn id="1" dur="indefinite" restart="never" nodeType="tmRoot"/>
      </p:par>
    </p:tnLst>
  </p:timing>
  <p:hf hdr="0"/>
  <p:txStyles>
    <p:titleStyle>
      <a:lvl1pPr marL="0" algn="l" defTabSz="957972" rtl="0" eaLnBrk="1" latinLnBrk="0" hangingPunct="1">
        <a:lnSpc>
          <a:spcPct val="80000"/>
        </a:lnSpc>
        <a:spcBef>
          <a:spcPct val="0"/>
        </a:spcBef>
        <a:buNone/>
        <a:defRPr lang="fr-FR" sz="2200" b="1" kern="1200" cap="none" baseline="0" dirty="0">
          <a:solidFill>
            <a:srgbClr val="4D4D4D"/>
          </a:solidFill>
          <a:latin typeface="Calibri"/>
          <a:ea typeface="+mj-ea"/>
          <a:cs typeface="+mj-cs"/>
        </a:defRPr>
      </a:lvl1pPr>
    </p:titleStyle>
    <p:body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57972" rtl="0" eaLnBrk="1" latinLnBrk="0" hangingPunct="1">
        <a:defRPr sz="1900" kern="1200">
          <a:solidFill>
            <a:schemeClr val="tx1"/>
          </a:solidFill>
          <a:latin typeface="+mn-lt"/>
          <a:ea typeface="+mn-ea"/>
          <a:cs typeface="+mn-cs"/>
        </a:defRPr>
      </a:lvl1pPr>
      <a:lvl2pPr marL="478986" algn="l" defTabSz="957972" rtl="0" eaLnBrk="1" latinLnBrk="0" hangingPunct="1">
        <a:defRPr sz="1900" kern="1200">
          <a:solidFill>
            <a:schemeClr val="tx1"/>
          </a:solidFill>
          <a:latin typeface="+mn-lt"/>
          <a:ea typeface="+mn-ea"/>
          <a:cs typeface="+mn-cs"/>
        </a:defRPr>
      </a:lvl2pPr>
      <a:lvl3pPr marL="957972" algn="l" defTabSz="957972" rtl="0" eaLnBrk="1" latinLnBrk="0" hangingPunct="1">
        <a:defRPr sz="1900" kern="1200">
          <a:solidFill>
            <a:schemeClr val="tx1"/>
          </a:solidFill>
          <a:latin typeface="+mn-lt"/>
          <a:ea typeface="+mn-ea"/>
          <a:cs typeface="+mn-cs"/>
        </a:defRPr>
      </a:lvl3pPr>
      <a:lvl4pPr marL="1436958" algn="l" defTabSz="957972" rtl="0" eaLnBrk="1" latinLnBrk="0" hangingPunct="1">
        <a:defRPr sz="1900" kern="1200">
          <a:solidFill>
            <a:schemeClr val="tx1"/>
          </a:solidFill>
          <a:latin typeface="+mn-lt"/>
          <a:ea typeface="+mn-ea"/>
          <a:cs typeface="+mn-cs"/>
        </a:defRPr>
      </a:lvl4pPr>
      <a:lvl5pPr marL="1915945" algn="l" defTabSz="957972" rtl="0" eaLnBrk="1" latinLnBrk="0" hangingPunct="1">
        <a:defRPr sz="1900" kern="1200">
          <a:solidFill>
            <a:schemeClr val="tx1"/>
          </a:solidFill>
          <a:latin typeface="+mn-lt"/>
          <a:ea typeface="+mn-ea"/>
          <a:cs typeface="+mn-cs"/>
        </a:defRPr>
      </a:lvl5pPr>
      <a:lvl6pPr marL="2394931" algn="l" defTabSz="957972" rtl="0" eaLnBrk="1" latinLnBrk="0" hangingPunct="1">
        <a:defRPr sz="1900" kern="1200">
          <a:solidFill>
            <a:schemeClr val="tx1"/>
          </a:solidFill>
          <a:latin typeface="+mn-lt"/>
          <a:ea typeface="+mn-ea"/>
          <a:cs typeface="+mn-cs"/>
        </a:defRPr>
      </a:lvl6pPr>
      <a:lvl7pPr marL="2873916" algn="l" defTabSz="957972" rtl="0" eaLnBrk="1" latinLnBrk="0" hangingPunct="1">
        <a:defRPr sz="1900" kern="1200">
          <a:solidFill>
            <a:schemeClr val="tx1"/>
          </a:solidFill>
          <a:latin typeface="+mn-lt"/>
          <a:ea typeface="+mn-ea"/>
          <a:cs typeface="+mn-cs"/>
        </a:defRPr>
      </a:lvl7pPr>
      <a:lvl8pPr marL="3352902" algn="l" defTabSz="957972" rtl="0" eaLnBrk="1" latinLnBrk="0" hangingPunct="1">
        <a:defRPr sz="1900" kern="1200">
          <a:solidFill>
            <a:schemeClr val="tx1"/>
          </a:solidFill>
          <a:latin typeface="+mn-lt"/>
          <a:ea typeface="+mn-ea"/>
          <a:cs typeface="+mn-cs"/>
        </a:defRPr>
      </a:lvl8pPr>
      <a:lvl9pPr marL="3831889" algn="l" defTabSz="957972"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11.png"/><Relationship Id="rId7"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 Id="rId9" Type="http://schemas.openxmlformats.org/officeDocument/2006/relationships/image" Target="../media/image48.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1.png"/><Relationship Id="rId7" Type="http://schemas.microsoft.com/office/2007/relationships/hdphoto" Target="../media/hdphoto6.wdp"/><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image" Target="../media/image54.jfif"/><Relationship Id="rId4" Type="http://schemas.openxmlformats.org/officeDocument/2006/relationships/image" Target="../media/image49.png"/><Relationship Id="rId9" Type="http://schemas.openxmlformats.org/officeDocument/2006/relationships/image" Target="../media/image53.png"/></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11.png"/><Relationship Id="rId7" Type="http://schemas.openxmlformats.org/officeDocument/2006/relationships/image" Target="../media/image58.png"/><Relationship Id="rId12" Type="http://schemas.openxmlformats.org/officeDocument/2006/relationships/image" Target="../media/image62.jp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57.png"/><Relationship Id="rId11" Type="http://schemas.openxmlformats.org/officeDocument/2006/relationships/image" Target="../media/image61.jpg"/><Relationship Id="rId5" Type="http://schemas.openxmlformats.org/officeDocument/2006/relationships/image" Target="../media/image56.png"/><Relationship Id="rId10" Type="http://schemas.openxmlformats.org/officeDocument/2006/relationships/image" Target="../media/image60.jpg"/><Relationship Id="rId4" Type="http://schemas.openxmlformats.org/officeDocument/2006/relationships/image" Target="../media/image55.png"/><Relationship Id="rId9" Type="http://schemas.openxmlformats.org/officeDocument/2006/relationships/image" Target="../media/image54.jfif"/></Relationships>
</file>

<file path=ppt/slides/_rels/slide15.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11.png"/><Relationship Id="rId7" Type="http://schemas.openxmlformats.org/officeDocument/2006/relationships/image" Target="../media/image65.jp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64.jpg"/><Relationship Id="rId11" Type="http://schemas.openxmlformats.org/officeDocument/2006/relationships/image" Target="../media/image69.jpg"/><Relationship Id="rId5" Type="http://schemas.openxmlformats.org/officeDocument/2006/relationships/image" Target="../media/image63.jpg"/><Relationship Id="rId10" Type="http://schemas.openxmlformats.org/officeDocument/2006/relationships/image" Target="../media/image68.jpg"/><Relationship Id="rId4" Type="http://schemas.openxmlformats.org/officeDocument/2006/relationships/image" Target="../media/image54.jfif"/><Relationship Id="rId9" Type="http://schemas.openxmlformats.org/officeDocument/2006/relationships/image" Target="../media/image67.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73.png"/><Relationship Id="rId5" Type="http://schemas.openxmlformats.org/officeDocument/2006/relationships/image" Target="../media/image11.png"/><Relationship Id="rId4" Type="http://schemas.openxmlformats.org/officeDocument/2006/relationships/image" Target="../media/image72.jpe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0.png"/><Relationship Id="rId3" Type="http://schemas.openxmlformats.org/officeDocument/2006/relationships/image" Target="../media/image23.png"/><Relationship Id="rId7" Type="http://schemas.openxmlformats.org/officeDocument/2006/relationships/image" Target="../media/image26.jpeg"/><Relationship Id="rId12" Type="http://schemas.openxmlformats.org/officeDocument/2006/relationships/image" Target="../media/image29.jp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5.png"/><Relationship Id="rId11" Type="http://schemas.microsoft.com/office/2007/relationships/hdphoto" Target="../media/hdphoto3.wdp"/><Relationship Id="rId5" Type="http://schemas.openxmlformats.org/officeDocument/2006/relationships/image" Target="../media/image24.png"/><Relationship Id="rId15" Type="http://schemas.openxmlformats.org/officeDocument/2006/relationships/image" Target="../media/image11.png"/><Relationship Id="rId10" Type="http://schemas.openxmlformats.org/officeDocument/2006/relationships/image" Target="../media/image28.png"/><Relationship Id="rId4" Type="http://schemas.microsoft.com/office/2007/relationships/hdphoto" Target="../media/hdphoto1.wdp"/><Relationship Id="rId9" Type="http://schemas.microsoft.com/office/2007/relationships/hdphoto" Target="../media/hdphoto2.wdp"/><Relationship Id="rId14" Type="http://schemas.microsoft.com/office/2007/relationships/hdphoto" Target="../media/hdphoto4.wdp"/></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1.png"/><Relationship Id="rId7" Type="http://schemas.openxmlformats.org/officeDocument/2006/relationships/image" Target="../media/image29.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34.jpeg"/><Relationship Id="rId11" Type="http://schemas.openxmlformats.org/officeDocument/2006/relationships/image" Target="../media/image11.png"/><Relationship Id="rId5" Type="http://schemas.openxmlformats.org/officeDocument/2006/relationships/image" Target="../media/image33.jpeg"/><Relationship Id="rId10" Type="http://schemas.openxmlformats.org/officeDocument/2006/relationships/image" Target="../media/image35.png"/><Relationship Id="rId4" Type="http://schemas.openxmlformats.org/officeDocument/2006/relationships/image" Target="../media/image32.jpeg"/><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9.jpe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4106487" y="2642387"/>
            <a:ext cx="8085513" cy="904568"/>
          </a:xfrm>
        </p:spPr>
        <p:txBody>
          <a:bodyPr/>
          <a:lstStyle/>
          <a:p>
            <a:pPr algn="ctr"/>
            <a:r>
              <a:rPr lang="en-US" sz="2800" dirty="0"/>
              <a:t>3D localization of radioactive sources by triangulation method using a single gamma camera</a:t>
            </a:r>
            <a:endParaRPr lang="fr-FR" sz="2800" dirty="0"/>
          </a:p>
        </p:txBody>
      </p:sp>
      <p:sp>
        <p:nvSpPr>
          <p:cNvPr id="5" name="Espace réservé du texte 4"/>
          <p:cNvSpPr>
            <a:spLocks noGrp="1"/>
          </p:cNvSpPr>
          <p:nvPr>
            <p:ph type="body" sz="quarter" idx="11"/>
          </p:nvPr>
        </p:nvSpPr>
        <p:spPr>
          <a:xfrm>
            <a:off x="974899" y="4137364"/>
            <a:ext cx="3922681" cy="309021"/>
          </a:xfrm>
        </p:spPr>
        <p:txBody>
          <a:bodyPr/>
          <a:lstStyle/>
          <a:p>
            <a:r>
              <a:rPr lang="fr-FR" dirty="0" smtClean="0"/>
              <a:t>28/06/2022</a:t>
            </a:r>
            <a:endParaRPr lang="fr-FR" dirty="0"/>
          </a:p>
        </p:txBody>
      </p:sp>
      <p:sp>
        <p:nvSpPr>
          <p:cNvPr id="6" name="Espace réservé du texte 5"/>
          <p:cNvSpPr>
            <a:spLocks noGrp="1"/>
          </p:cNvSpPr>
          <p:nvPr>
            <p:ph type="body" sz="quarter" idx="12"/>
          </p:nvPr>
        </p:nvSpPr>
        <p:spPr>
          <a:xfrm>
            <a:off x="693102" y="5043172"/>
            <a:ext cx="7819949" cy="967149"/>
          </a:xfrm>
        </p:spPr>
        <p:txBody>
          <a:bodyPr/>
          <a:lstStyle/>
          <a:p>
            <a:r>
              <a:rPr lang="fr-FR" dirty="0"/>
              <a:t>Kamel </a:t>
            </a:r>
            <a:r>
              <a:rPr lang="fr-FR" dirty="0" err="1" smtClean="0"/>
              <a:t>BENMAHI</a:t>
            </a:r>
            <a:r>
              <a:rPr lang="fr-FR" baseline="30000" dirty="0" err="1" smtClean="0"/>
              <a:t>i</a:t>
            </a:r>
            <a:r>
              <a:rPr lang="fr-FR" dirty="0" smtClean="0"/>
              <a:t>, Vincent </a:t>
            </a:r>
            <a:r>
              <a:rPr lang="fr-FR" dirty="0" err="1" smtClean="0"/>
              <a:t>SCHOEPFF</a:t>
            </a:r>
            <a:r>
              <a:rPr lang="fr-FR" baseline="30000" dirty="0" err="1" smtClean="0"/>
              <a:t>i</a:t>
            </a:r>
            <a:r>
              <a:rPr lang="fr-FR" dirty="0" smtClean="0"/>
              <a:t>, Frédérick </a:t>
            </a:r>
            <a:r>
              <a:rPr lang="fr-FR" dirty="0" err="1" smtClean="0"/>
              <a:t>CARREL</a:t>
            </a:r>
            <a:r>
              <a:rPr lang="fr-FR" baseline="30000" dirty="0" err="1" smtClean="0"/>
              <a:t>i</a:t>
            </a:r>
            <a:r>
              <a:rPr lang="fr-FR" dirty="0" smtClean="0"/>
              <a:t>, Guillaume </a:t>
            </a:r>
            <a:r>
              <a:rPr lang="fr-FR" dirty="0" err="1" smtClean="0"/>
              <a:t>AMOYAL</a:t>
            </a:r>
            <a:r>
              <a:rPr lang="fr-FR" baseline="30000" dirty="0" err="1" smtClean="0"/>
              <a:t>i</a:t>
            </a:r>
            <a:endParaRPr lang="fr-FR" baseline="30000" dirty="0" smtClean="0"/>
          </a:p>
          <a:p>
            <a:endParaRPr lang="fr-FR" baseline="30000" dirty="0" smtClean="0"/>
          </a:p>
          <a:p>
            <a:r>
              <a:rPr lang="fr-FR" baseline="30000" dirty="0" smtClean="0"/>
              <a:t>(i) </a:t>
            </a:r>
            <a:r>
              <a:rPr lang="fr-FR" baseline="30000" dirty="0" err="1" smtClean="0"/>
              <a:t>University</a:t>
            </a:r>
            <a:r>
              <a:rPr lang="fr-FR" baseline="30000" dirty="0" smtClean="0"/>
              <a:t> of </a:t>
            </a:r>
            <a:r>
              <a:rPr lang="fr-FR" baseline="30000" dirty="0"/>
              <a:t>Paris-Saclay, CEA, List, F-91120 Palaiseau, France.</a:t>
            </a:r>
            <a:endParaRPr lang="fr-FR" baseline="30000" dirty="0" smtClean="0"/>
          </a:p>
        </p:txBody>
      </p:sp>
      <p:grpSp>
        <p:nvGrpSpPr>
          <p:cNvPr id="2" name="Groupe 1"/>
          <p:cNvGrpSpPr/>
          <p:nvPr/>
        </p:nvGrpSpPr>
        <p:grpSpPr>
          <a:xfrm>
            <a:off x="8140701" y="4657316"/>
            <a:ext cx="3646203" cy="786592"/>
            <a:chOff x="7004935" y="717890"/>
            <a:chExt cx="1456754" cy="314264"/>
          </a:xfrm>
        </p:grpSpPr>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9613" y="731329"/>
              <a:ext cx="652076" cy="287386"/>
            </a:xfrm>
            <a:prstGeom prst="rect">
              <a:avLst/>
            </a:prstGeom>
            <a:ln w="38100">
              <a:solidFill>
                <a:schemeClr val="bg1"/>
              </a:solidFill>
            </a:ln>
          </p:spPr>
        </p:pic>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4935" y="717890"/>
              <a:ext cx="779236" cy="314264"/>
            </a:xfrm>
            <a:prstGeom prst="rect">
              <a:avLst/>
            </a:prstGeom>
          </p:spPr>
        </p:pic>
      </p:gr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305288" y="248636"/>
            <a:ext cx="2477982" cy="2021750"/>
          </a:xfrm>
          <a:prstGeom prst="rect">
            <a:avLst/>
          </a:prstGeom>
          <a:noFill/>
          <a:ln w="6350">
            <a:solidFill>
              <a:schemeClr val="bg1"/>
            </a:solidFill>
          </a:ln>
          <a:extLst>
            <a:ext uri="{909E8E84-426E-40DD-AFC4-6F175D3DCCD1}">
              <a14:hiddenFill xmlns:a14="http://schemas.microsoft.com/office/drawing/2010/main">
                <a:solidFill>
                  <a:srgbClr val="FFFFFF"/>
                </a:solidFill>
              </a14:hiddenFill>
            </a:ext>
          </a:extLst>
        </p:spPr>
      </p:pic>
      <p:pic>
        <p:nvPicPr>
          <p:cNvPr id="11" name="Image 10"/>
          <p:cNvPicPr>
            <a:picLocks noChangeAspect="1"/>
          </p:cNvPicPr>
          <p:nvPr/>
        </p:nvPicPr>
        <p:blipFill>
          <a:blip r:embed="rId5"/>
          <a:stretch>
            <a:fillRect/>
          </a:stretch>
        </p:blipFill>
        <p:spPr>
          <a:xfrm>
            <a:off x="-7325" y="-30010"/>
            <a:ext cx="3790785" cy="945071"/>
          </a:xfrm>
          <a:prstGeom prst="rect">
            <a:avLst/>
          </a:prstGeom>
        </p:spPr>
      </p:pic>
    </p:spTree>
    <p:extLst>
      <p:ext uri="{BB962C8B-B14F-4D97-AF65-F5344CB8AC3E}">
        <p14:creationId xmlns:p14="http://schemas.microsoft.com/office/powerpoint/2010/main" val="26977970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476589" y="196179"/>
            <a:ext cx="5860500" cy="379192"/>
          </a:xfrm>
        </p:spPr>
        <p:txBody>
          <a:bodyPr/>
          <a:lstStyle/>
          <a:p>
            <a:r>
              <a:rPr lang="fr-FR" dirty="0"/>
              <a:t>Table of contents</a:t>
            </a:r>
          </a:p>
        </p:txBody>
      </p:sp>
      <p:sp>
        <p:nvSpPr>
          <p:cNvPr id="4" name="Espace réservé du contenu 3"/>
          <p:cNvSpPr>
            <a:spLocks noGrp="1"/>
          </p:cNvSpPr>
          <p:nvPr>
            <p:ph sz="quarter" idx="11"/>
          </p:nvPr>
        </p:nvSpPr>
        <p:spPr>
          <a:xfrm>
            <a:off x="480424" y="1165377"/>
            <a:ext cx="5842000" cy="4712790"/>
          </a:xfrm>
        </p:spPr>
        <p:txBody>
          <a:bodyPr/>
          <a:lstStyle/>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smtClean="0">
                <a:solidFill>
                  <a:schemeClr val="bg1">
                    <a:lumMod val="65000"/>
                  </a:schemeClr>
                </a:solidFill>
              </a:rPr>
              <a:t>techniques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err="1" smtClean="0">
                <a:solidFill>
                  <a:schemeClr val="bg1">
                    <a:lumMod val="65000"/>
                  </a:schemeClr>
                </a:solidFill>
              </a:rPr>
              <a:t>systems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3D </a:t>
            </a:r>
            <a:r>
              <a:rPr lang="fr-FR" sz="2400" dirty="0" err="1" smtClean="0">
                <a:solidFill>
                  <a:schemeClr val="bg1">
                    <a:lumMod val="65000"/>
                  </a:schemeClr>
                </a:solidFill>
              </a:rPr>
              <a:t>imaging</a:t>
            </a:r>
            <a:r>
              <a:rPr lang="fr-FR" sz="2400" dirty="0" smtClean="0">
                <a:solidFill>
                  <a:schemeClr val="bg1">
                    <a:lumMod val="65000"/>
                  </a:schemeClr>
                </a:solidFill>
              </a:rPr>
              <a:t>: triangulation </a:t>
            </a:r>
            <a:r>
              <a:rPr lang="fr-FR" sz="2400" dirty="0" err="1" smtClean="0">
                <a:solidFill>
                  <a:schemeClr val="bg1">
                    <a:lumMod val="65000"/>
                  </a:schemeClr>
                </a:solidFill>
              </a:rPr>
              <a:t>method</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Simulation validation</a:t>
            </a:r>
          </a:p>
          <a:p>
            <a:pPr>
              <a:lnSpc>
                <a:spcPct val="200000"/>
              </a:lnSpc>
              <a:buFont typeface="Wingdings" panose="05000000000000000000" pitchFamily="2" charset="2"/>
              <a:buChar char="q"/>
            </a:pPr>
            <a:r>
              <a:rPr lang="fr-FR" sz="2400" dirty="0" smtClean="0">
                <a:solidFill>
                  <a:schemeClr val="bg1">
                    <a:lumMod val="65000"/>
                  </a:schemeClr>
                </a:solidFill>
              </a:rPr>
              <a:t>Conclusions &amp; </a:t>
            </a:r>
            <a:r>
              <a:rPr lang="fr-FR" sz="2400" dirty="0" err="1" smtClean="0">
                <a:solidFill>
                  <a:schemeClr val="bg1">
                    <a:lumMod val="65000"/>
                  </a:schemeClr>
                </a:solidFill>
              </a:rPr>
              <a:t>outlooks</a:t>
            </a:r>
            <a:endParaRPr lang="fr-FR" sz="2400" dirty="0" smtClean="0">
              <a:solidFill>
                <a:schemeClr val="bg1">
                  <a:lumMod val="65000"/>
                </a:schemeClr>
              </a:solidFill>
            </a:endParaRPr>
          </a:p>
          <a:p>
            <a:endParaRPr lang="fr-FR" dirty="0"/>
          </a:p>
        </p:txBody>
      </p:sp>
      <p:pic>
        <p:nvPicPr>
          <p:cNvPr id="5" name="Image 4"/>
          <p:cNvPicPr>
            <a:picLocks noChangeAspect="1"/>
          </p:cNvPicPr>
          <p:nvPr/>
        </p:nvPicPr>
        <p:blipFill rotWithShape="1">
          <a:blip r:embed="rId2"/>
          <a:srcRect r="75649"/>
          <a:stretch/>
        </p:blipFill>
        <p:spPr>
          <a:xfrm>
            <a:off x="11436586" y="0"/>
            <a:ext cx="755414" cy="773391"/>
          </a:xfrm>
          <a:prstGeom prst="rect">
            <a:avLst/>
          </a:prstGeom>
        </p:spPr>
      </p:pic>
    </p:spTree>
    <p:extLst>
      <p:ext uri="{BB962C8B-B14F-4D97-AF65-F5344CB8AC3E}">
        <p14:creationId xmlns:p14="http://schemas.microsoft.com/office/powerpoint/2010/main" val="2732916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4">
                                            <p:txEl>
                                              <p:pRg st="2" end="2"/>
                                            </p:txEl>
                                          </p:spTgt>
                                        </p:tgtEl>
                                        <p:attrNameLst>
                                          <p:attrName>style.color</p:attrName>
                                        </p:attrNameLst>
                                      </p:cBhvr>
                                      <p:to>
                                        <a:srgbClr val="00B050"/>
                                      </p:to>
                                    </p:animClr>
                                    <p:animClr clrSpc="rgb" dir="cw">
                                      <p:cBhvr>
                                        <p:cTn id="7" dur="500" fill="hold"/>
                                        <p:tgtEl>
                                          <p:spTgt spid="4">
                                            <p:txEl>
                                              <p:pRg st="2" end="2"/>
                                            </p:txEl>
                                          </p:spTgt>
                                        </p:tgtEl>
                                        <p:attrNameLst>
                                          <p:attrName>fillcolor</p:attrName>
                                        </p:attrNameLst>
                                      </p:cBhvr>
                                      <p:to>
                                        <a:srgbClr val="00B050"/>
                                      </p:to>
                                    </p:animClr>
                                    <p:set>
                                      <p:cBhvr>
                                        <p:cTn id="8" dur="500" fill="hold"/>
                                        <p:tgtEl>
                                          <p:spTgt spid="4">
                                            <p:txEl>
                                              <p:pRg st="2" end="2"/>
                                            </p:txEl>
                                          </p:spTgt>
                                        </p:tgtEl>
                                        <p:attrNameLst>
                                          <p:attrName>fill.type</p:attrName>
                                        </p:attrNameLst>
                                      </p:cBhvr>
                                      <p:to>
                                        <p:strVal val="solid"/>
                                      </p:to>
                                    </p:set>
                                    <p:set>
                                      <p:cBhvr>
                                        <p:cTn id="9" dur="500" fill="hold"/>
                                        <p:tgtEl>
                                          <p:spTgt spid="4">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Cube 57"/>
          <p:cNvSpPr/>
          <p:nvPr/>
        </p:nvSpPr>
        <p:spPr>
          <a:xfrm>
            <a:off x="6801971" y="3047475"/>
            <a:ext cx="714102" cy="522514"/>
          </a:xfrm>
          <a:prstGeom prst="cub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itre 9"/>
          <p:cNvSpPr>
            <a:spLocks noGrp="1"/>
          </p:cNvSpPr>
          <p:nvPr>
            <p:ph type="title"/>
          </p:nvPr>
        </p:nvSpPr>
        <p:spPr>
          <a:xfrm>
            <a:off x="1476589" y="196179"/>
            <a:ext cx="5860500" cy="379192"/>
          </a:xfrm>
        </p:spPr>
        <p:txBody>
          <a:bodyPr/>
          <a:lstStyle/>
          <a:p>
            <a:r>
              <a:rPr lang="fr-FR" dirty="0" smtClean="0"/>
              <a:t>3D </a:t>
            </a:r>
            <a:r>
              <a:rPr lang="fr-FR" dirty="0" err="1" smtClean="0"/>
              <a:t>imaging</a:t>
            </a:r>
            <a:r>
              <a:rPr lang="fr-FR" dirty="0" smtClean="0"/>
              <a:t>: triangulation </a:t>
            </a:r>
            <a:r>
              <a:rPr lang="fr-FR" dirty="0" err="1" smtClean="0"/>
              <a:t>method</a:t>
            </a:r>
            <a:endParaRPr lang="fr-FR" dirty="0"/>
          </a:p>
        </p:txBody>
      </p:sp>
      <p:sp>
        <p:nvSpPr>
          <p:cNvPr id="44"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a:t>8</a:t>
            </a:r>
            <a:endParaRPr lang="fr-FR" dirty="0"/>
          </a:p>
        </p:txBody>
      </p:sp>
      <p:sp>
        <p:nvSpPr>
          <p:cNvPr id="64" name="Espace réservé du numéro de diapositive 2"/>
          <p:cNvSpPr>
            <a:spLocks noGrp="1"/>
          </p:cNvSpPr>
          <p:nvPr>
            <p:ph type="sldNum" sz="quarter" idx="10"/>
          </p:nvPr>
        </p:nvSpPr>
        <p:spPr>
          <a:xfrm>
            <a:off x="11128908" y="6373000"/>
            <a:ext cx="837259" cy="246221"/>
          </a:xfrm>
        </p:spPr>
        <p:txBody>
          <a:bodyPr/>
          <a:lstStyle/>
          <a:p>
            <a:r>
              <a:rPr lang="fr-FR" dirty="0" smtClean="0"/>
              <a:t>5</a:t>
            </a:r>
            <a:endParaRPr lang="fr-FR" dirty="0"/>
          </a:p>
        </p:txBody>
      </p:sp>
      <p:sp>
        <p:nvSpPr>
          <p:cNvPr id="28" name="Espace réservé du contenu 5"/>
          <p:cNvSpPr txBox="1">
            <a:spLocks/>
          </p:cNvSpPr>
          <p:nvPr/>
        </p:nvSpPr>
        <p:spPr>
          <a:xfrm>
            <a:off x="254001" y="1400780"/>
            <a:ext cx="5143499" cy="3070802"/>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Triangulation </a:t>
            </a:r>
            <a:r>
              <a:rPr lang="fr-FR" dirty="0" err="1" smtClean="0"/>
              <a:t>method</a:t>
            </a:r>
            <a:r>
              <a:rPr lang="fr-FR" dirty="0" smtClean="0"/>
              <a:t> </a:t>
            </a:r>
            <a:r>
              <a:rPr lang="fr-FR" dirty="0" err="1" smtClean="0"/>
              <a:t>using</a:t>
            </a:r>
            <a:r>
              <a:rPr lang="fr-FR" dirty="0" smtClean="0"/>
              <a:t> a single detector</a:t>
            </a:r>
          </a:p>
          <a:p>
            <a:pPr lvl="1"/>
            <a:r>
              <a:rPr lang="fr-FR" dirty="0" smtClean="0"/>
              <a:t>Moving the detector to </a:t>
            </a:r>
            <a:r>
              <a:rPr lang="fr-FR" dirty="0" err="1" smtClean="0"/>
              <a:t>different</a:t>
            </a:r>
            <a:r>
              <a:rPr lang="fr-FR" dirty="0" smtClean="0"/>
              <a:t> positions</a:t>
            </a:r>
          </a:p>
          <a:p>
            <a:pPr lvl="1"/>
            <a:r>
              <a:rPr lang="en-US" dirty="0" smtClean="0"/>
              <a:t>Recording </a:t>
            </a:r>
            <a:r>
              <a:rPr lang="en-US" dirty="0"/>
              <a:t>the coordinates of </a:t>
            </a:r>
            <a:r>
              <a:rPr lang="en-US" dirty="0" smtClean="0"/>
              <a:t>each position of detector</a:t>
            </a:r>
            <a:endParaRPr lang="en-US" dirty="0" smtClean="0"/>
          </a:p>
          <a:p>
            <a:pPr lvl="1"/>
            <a:r>
              <a:rPr lang="en-US" dirty="0" smtClean="0"/>
              <a:t>Performing several gamma images</a:t>
            </a:r>
          </a:p>
          <a:p>
            <a:pPr lvl="1"/>
            <a:r>
              <a:rPr lang="en-US" dirty="0" smtClean="0"/>
              <a:t>Calculating the director vectors</a:t>
            </a:r>
          </a:p>
          <a:p>
            <a:pPr lvl="1"/>
            <a:r>
              <a:rPr lang="en-US" dirty="0" smtClean="0"/>
              <a:t>Defining</a:t>
            </a:r>
            <a:r>
              <a:rPr lang="en-US" dirty="0" smtClean="0"/>
              <a:t> </a:t>
            </a:r>
            <a:r>
              <a:rPr lang="en-US" dirty="0" smtClean="0"/>
              <a:t>and characterizing the region of uncertainty</a:t>
            </a:r>
          </a:p>
          <a:p>
            <a:pPr lvl="1"/>
            <a:endParaRPr lang="en-US" dirty="0" smtClean="0"/>
          </a:p>
          <a:p>
            <a:pPr lvl="1"/>
            <a:endParaRPr lang="fr-FR" dirty="0" smtClean="0"/>
          </a:p>
        </p:txBody>
      </p:sp>
      <p:pic>
        <p:nvPicPr>
          <p:cNvPr id="15" name="Image 14"/>
          <p:cNvPicPr>
            <a:picLocks noChangeAspect="1"/>
          </p:cNvPicPr>
          <p:nvPr/>
        </p:nvPicPr>
        <p:blipFill rotWithShape="1">
          <a:blip r:embed="rId3"/>
          <a:srcRect r="75649"/>
          <a:stretch/>
        </p:blipFill>
        <p:spPr>
          <a:xfrm>
            <a:off x="11436586" y="0"/>
            <a:ext cx="755414" cy="773391"/>
          </a:xfrm>
          <a:prstGeom prst="rect">
            <a:avLst/>
          </a:prstGeom>
        </p:spPr>
      </p:pic>
      <p:sp>
        <p:nvSpPr>
          <p:cNvPr id="5" name="Cube 4"/>
          <p:cNvSpPr/>
          <p:nvPr/>
        </p:nvSpPr>
        <p:spPr>
          <a:xfrm>
            <a:off x="6803807" y="3038295"/>
            <a:ext cx="714102" cy="52251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6429337" y="3830775"/>
            <a:ext cx="2659579" cy="338554"/>
          </a:xfrm>
          <a:prstGeom prst="rect">
            <a:avLst/>
          </a:prstGeom>
          <a:noFill/>
        </p:spPr>
        <p:txBody>
          <a:bodyPr wrap="square" rtlCol="0">
            <a:spAutoFit/>
          </a:bodyPr>
          <a:lstStyle/>
          <a:p>
            <a:pPr algn="l"/>
            <a:r>
              <a:rPr lang="fr-FR" sz="1600" b="1" dirty="0" smtClean="0"/>
              <a:t>1</a:t>
            </a:r>
            <a:r>
              <a:rPr lang="fr-FR" sz="1600" b="1" baseline="30000" dirty="0" smtClean="0"/>
              <a:t>st</a:t>
            </a:r>
            <a:r>
              <a:rPr lang="fr-FR" sz="1600" b="1" dirty="0" smtClean="0"/>
              <a:t> position (x</a:t>
            </a:r>
            <a:r>
              <a:rPr lang="fr-FR" sz="1600" b="1" baseline="-25000" dirty="0" smtClean="0"/>
              <a:t>1</a:t>
            </a:r>
            <a:r>
              <a:rPr lang="fr-FR" sz="1600" b="1" dirty="0" smtClean="0"/>
              <a:t>,y</a:t>
            </a:r>
            <a:r>
              <a:rPr lang="fr-FR" sz="1600" b="1" baseline="-25000" dirty="0" smtClean="0"/>
              <a:t>1</a:t>
            </a:r>
            <a:r>
              <a:rPr lang="fr-FR" sz="1600" b="1" dirty="0" smtClean="0"/>
              <a:t>,z</a:t>
            </a:r>
            <a:r>
              <a:rPr lang="fr-FR" sz="1600" b="1" baseline="-25000" dirty="0" smtClean="0"/>
              <a:t>1</a:t>
            </a:r>
            <a:r>
              <a:rPr lang="fr-FR" sz="1600" b="1" dirty="0" smtClean="0"/>
              <a:t>) </a:t>
            </a:r>
            <a:endParaRPr lang="fr-FR" sz="1600" b="1" dirty="0"/>
          </a:p>
        </p:txBody>
      </p:sp>
      <p:sp>
        <p:nvSpPr>
          <p:cNvPr id="25" name="ZoneTexte 24"/>
          <p:cNvSpPr txBox="1"/>
          <p:nvPr/>
        </p:nvSpPr>
        <p:spPr>
          <a:xfrm>
            <a:off x="9959248" y="3846408"/>
            <a:ext cx="2232752" cy="338554"/>
          </a:xfrm>
          <a:prstGeom prst="rect">
            <a:avLst/>
          </a:prstGeom>
          <a:noFill/>
        </p:spPr>
        <p:txBody>
          <a:bodyPr wrap="square" rtlCol="0">
            <a:spAutoFit/>
          </a:bodyPr>
          <a:lstStyle/>
          <a:p>
            <a:pPr algn="l"/>
            <a:r>
              <a:rPr lang="fr-FR" sz="1600" b="1" dirty="0" smtClean="0"/>
              <a:t>2</a:t>
            </a:r>
            <a:r>
              <a:rPr lang="fr-FR" sz="1600" b="1" baseline="30000" dirty="0" smtClean="0"/>
              <a:t>nd</a:t>
            </a:r>
            <a:r>
              <a:rPr lang="fr-FR" sz="1600" b="1" dirty="0" smtClean="0"/>
              <a:t> position (x</a:t>
            </a:r>
            <a:r>
              <a:rPr lang="fr-FR" sz="1600" b="1" baseline="-25000" dirty="0" smtClean="0"/>
              <a:t>2</a:t>
            </a:r>
            <a:r>
              <a:rPr lang="fr-FR" sz="1600" b="1" dirty="0" smtClean="0"/>
              <a:t>,y</a:t>
            </a:r>
            <a:r>
              <a:rPr lang="fr-FR" sz="1600" b="1" baseline="-25000" dirty="0" smtClean="0"/>
              <a:t>2</a:t>
            </a:r>
            <a:r>
              <a:rPr lang="fr-FR" sz="1600" b="1" dirty="0" smtClean="0"/>
              <a:t>,z</a:t>
            </a:r>
            <a:r>
              <a:rPr lang="fr-FR" sz="1600" b="1" baseline="-25000" dirty="0" smtClean="0"/>
              <a:t>2</a:t>
            </a:r>
            <a:r>
              <a:rPr lang="fr-FR" sz="1600" b="1" dirty="0" smtClean="0"/>
              <a:t>) </a:t>
            </a:r>
            <a:endParaRPr lang="fr-FR" sz="1600" b="1" dirty="0"/>
          </a:p>
        </p:txBody>
      </p:sp>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9915" y="4169306"/>
            <a:ext cx="960000" cy="720000"/>
          </a:xfrm>
          <a:prstGeom prst="rect">
            <a:avLst/>
          </a:prstGeom>
        </p:spPr>
      </p:pic>
      <p:pic>
        <p:nvPicPr>
          <p:cNvPr id="14" name="Imag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20567" y="4163611"/>
            <a:ext cx="960000" cy="720000"/>
          </a:xfrm>
          <a:prstGeom prst="rect">
            <a:avLst/>
          </a:prstGeom>
        </p:spPr>
      </p:pic>
      <p:cxnSp>
        <p:nvCxnSpPr>
          <p:cNvPr id="26" name="Connecteur droit 25"/>
          <p:cNvCxnSpPr>
            <a:stCxn id="5" idx="1"/>
            <a:endCxn id="4" idx="7"/>
          </p:cNvCxnSpPr>
          <p:nvPr/>
        </p:nvCxnSpPr>
        <p:spPr>
          <a:xfrm flipV="1">
            <a:off x="7095544" y="1073931"/>
            <a:ext cx="2216914" cy="20949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32"/>
          <p:cNvCxnSpPr>
            <a:endCxn id="4" idx="1"/>
          </p:cNvCxnSpPr>
          <p:nvPr/>
        </p:nvCxnSpPr>
        <p:spPr>
          <a:xfrm flipH="1" flipV="1">
            <a:off x="8936827" y="1073931"/>
            <a:ext cx="2030494" cy="2052810"/>
          </a:xfrm>
          <a:prstGeom prst="line">
            <a:avLst/>
          </a:prstGeom>
        </p:spPr>
        <p:style>
          <a:lnRef idx="1">
            <a:schemeClr val="accent1"/>
          </a:lnRef>
          <a:fillRef idx="0">
            <a:schemeClr val="accent1"/>
          </a:fillRef>
          <a:effectRef idx="0">
            <a:schemeClr val="accent1"/>
          </a:effectRef>
          <a:fontRef idx="minor">
            <a:schemeClr val="tx1"/>
          </a:fontRef>
        </p:style>
      </p:cxnSp>
      <p:sp>
        <p:nvSpPr>
          <p:cNvPr id="34" name="Flèche droite 33"/>
          <p:cNvSpPr/>
          <p:nvPr/>
        </p:nvSpPr>
        <p:spPr>
          <a:xfrm>
            <a:off x="8206871" y="3027499"/>
            <a:ext cx="1833673" cy="216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llipse 3"/>
          <p:cNvSpPr/>
          <p:nvPr/>
        </p:nvSpPr>
        <p:spPr>
          <a:xfrm>
            <a:off x="8859031" y="996135"/>
            <a:ext cx="531223" cy="531223"/>
          </a:xfrm>
          <a:prstGeom prst="ellipse">
            <a:avLst/>
          </a:prstGeom>
          <a:gradFill flip="none" rotWithShape="1">
            <a:gsLst>
              <a:gs pos="22000">
                <a:srgbClr val="FFC000"/>
              </a:gs>
              <a:gs pos="0">
                <a:srgbClr val="FFFF00"/>
              </a:gs>
              <a:gs pos="38000">
                <a:srgbClr val="BCCA31"/>
              </a:gs>
              <a:gs pos="70000">
                <a:srgbClr val="00B0F0"/>
              </a:gs>
              <a:gs pos="83000">
                <a:srgbClr val="00B0F0"/>
              </a:gs>
              <a:gs pos="100000">
                <a:srgbClr val="0070C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3" name="Image 52"/>
          <p:cNvPicPr>
            <a:picLocks noChangeAspect="1"/>
          </p:cNvPicPr>
          <p:nvPr/>
        </p:nvPicPr>
        <p:blipFill rotWithShape="1">
          <a:blip r:embed="rId6" cstate="print">
            <a:extLst>
              <a:ext uri="{28A0092B-C50C-407E-A947-70E740481C1C}">
                <a14:useLocalDpi xmlns:a14="http://schemas.microsoft.com/office/drawing/2010/main" val="0"/>
              </a:ext>
            </a:extLst>
          </a:blip>
          <a:srcRect l="17371" t="27835" r="35529" b="18649"/>
          <a:stretch/>
        </p:blipFill>
        <p:spPr>
          <a:xfrm>
            <a:off x="345656" y="4549966"/>
            <a:ext cx="3228386" cy="1839817"/>
          </a:xfrm>
          <a:prstGeom prst="rect">
            <a:avLst/>
          </a:prstGeom>
        </p:spPr>
      </p:pic>
      <p:pic>
        <p:nvPicPr>
          <p:cNvPr id="54" name="Image 53"/>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9971" b="95894" l="10000" r="90000">
                        <a14:foregroundMark x1="31866" y1="21848" x2="30970" y2="93255"/>
                        <a14:foregroundMark x1="30970" y1="95894" x2="73657" y2="78152"/>
                        <a14:foregroundMark x1="73433" y1="76393" x2="54328" y2="13490"/>
                        <a14:foregroundMark x1="29552" y1="20821" x2="33134" y2="21408"/>
                        <a14:foregroundMark x1="30746" y1="21701" x2="31045" y2="91935"/>
                        <a14:foregroundMark x1="30149" y1="18622" x2="30000" y2="94721"/>
                        <a14:foregroundMark x1="32910" y1="21701" x2="35672" y2="92522"/>
                        <a14:foregroundMark x1="28731" y1="19062" x2="62015" y2="16862"/>
                      </a14:backgroundRemoval>
                    </a14:imgEffect>
                  </a14:imgLayer>
                </a14:imgProps>
              </a:ext>
              <a:ext uri="{28A0092B-C50C-407E-A947-70E740481C1C}">
                <a14:useLocalDpi xmlns:a14="http://schemas.microsoft.com/office/drawing/2010/main" val="0"/>
              </a:ext>
            </a:extLst>
          </a:blip>
          <a:srcRect l="27900" r="22372"/>
          <a:stretch/>
        </p:blipFill>
        <p:spPr>
          <a:xfrm>
            <a:off x="3691107" y="4197427"/>
            <a:ext cx="2163088" cy="2213866"/>
          </a:xfrm>
          <a:prstGeom prst="rect">
            <a:avLst/>
          </a:prstGeom>
        </p:spPr>
      </p:pic>
      <p:pic>
        <p:nvPicPr>
          <p:cNvPr id="52" name="Image 51"/>
          <p:cNvPicPr>
            <a:picLocks noChangeAspect="1"/>
          </p:cNvPicPr>
          <p:nvPr/>
        </p:nvPicPr>
        <p:blipFill rotWithShape="1">
          <a:blip r:embed="rId9"/>
          <a:srcRect l="40285" t="-925" r="1523" b="18534"/>
          <a:stretch/>
        </p:blipFill>
        <p:spPr>
          <a:xfrm>
            <a:off x="7954180" y="4243226"/>
            <a:ext cx="2291508" cy="2135541"/>
          </a:xfrm>
          <a:prstGeom prst="rect">
            <a:avLst/>
          </a:prstGeom>
        </p:spPr>
      </p:pic>
      <p:sp>
        <p:nvSpPr>
          <p:cNvPr id="55" name="ZoneTexte 54"/>
          <p:cNvSpPr txBox="1"/>
          <p:nvPr/>
        </p:nvSpPr>
        <p:spPr>
          <a:xfrm>
            <a:off x="9419422" y="1079653"/>
            <a:ext cx="2577947" cy="338554"/>
          </a:xfrm>
          <a:prstGeom prst="rect">
            <a:avLst/>
          </a:prstGeom>
          <a:noFill/>
        </p:spPr>
        <p:txBody>
          <a:bodyPr wrap="square" rtlCol="0">
            <a:spAutoFit/>
          </a:bodyPr>
          <a:lstStyle/>
          <a:p>
            <a:pPr algn="l"/>
            <a:r>
              <a:rPr lang="fr-FR" sz="1600" b="1" dirty="0" smtClean="0"/>
              <a:t>Radioactive source</a:t>
            </a:r>
            <a:endParaRPr lang="fr-FR" sz="1600" b="1" dirty="0"/>
          </a:p>
        </p:txBody>
      </p:sp>
      <p:sp>
        <p:nvSpPr>
          <p:cNvPr id="57" name="ZoneTexte 56"/>
          <p:cNvSpPr txBox="1"/>
          <p:nvPr/>
        </p:nvSpPr>
        <p:spPr>
          <a:xfrm>
            <a:off x="5870156" y="3148988"/>
            <a:ext cx="993354" cy="338554"/>
          </a:xfrm>
          <a:prstGeom prst="rect">
            <a:avLst/>
          </a:prstGeom>
          <a:noFill/>
        </p:spPr>
        <p:txBody>
          <a:bodyPr wrap="square" rtlCol="0">
            <a:spAutoFit/>
          </a:bodyPr>
          <a:lstStyle/>
          <a:p>
            <a:pPr algn="l"/>
            <a:r>
              <a:rPr lang="fr-FR" sz="1600" b="1" dirty="0" smtClean="0"/>
              <a:t>Detector</a:t>
            </a:r>
            <a:endParaRPr lang="fr-FR" sz="1600" b="1" dirty="0"/>
          </a:p>
        </p:txBody>
      </p:sp>
      <p:sp>
        <p:nvSpPr>
          <p:cNvPr id="56" name="Ellipse 55"/>
          <p:cNvSpPr/>
          <p:nvPr/>
        </p:nvSpPr>
        <p:spPr>
          <a:xfrm>
            <a:off x="791308" y="5161085"/>
            <a:ext cx="1406769" cy="11342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Ellipse 59"/>
          <p:cNvSpPr/>
          <p:nvPr/>
        </p:nvSpPr>
        <p:spPr>
          <a:xfrm>
            <a:off x="4355124" y="4355123"/>
            <a:ext cx="805962" cy="70045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1051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37" presetClass="path" presetSubtype="0" accel="50000" decel="50000" fill="hold" grpId="0" nodeType="withEffect">
                                  <p:stCondLst>
                                    <p:cond delay="0"/>
                                  </p:stCondLst>
                                  <p:childTnLst>
                                    <p:animMotion origin="layout" path="M 2.08333E-7 1.48148E-6 L 0.08398 0.04004 C 0.10156 0.04907 0.12786 0.05393 0.15534 0.05393 C 0.18672 0.05393 0.21185 0.04907 0.22943 0.04004 L 0.31354 1.48148E-6 " pathEditMode="relative" rAng="0" ptsTypes="AAAAA">
                                      <p:cBhvr>
                                        <p:cTn id="10" dur="2000" fill="hold"/>
                                        <p:tgtEl>
                                          <p:spTgt spid="5"/>
                                        </p:tgtEl>
                                        <p:attrNameLst>
                                          <p:attrName>ppt_x</p:attrName>
                                          <p:attrName>ppt_y</p:attrName>
                                        </p:attrNameLst>
                                      </p:cBhvr>
                                      <p:rCtr x="15677" y="2685"/>
                                    </p:animMotion>
                                  </p:childTnLst>
                                </p:cTn>
                              </p:par>
                              <p:par>
                                <p:cTn id="11" presetID="37" presetClass="path" presetSubtype="0" accel="50000" decel="50000" fill="hold" grpId="0" nodeType="withEffect">
                                  <p:stCondLst>
                                    <p:cond delay="0"/>
                                  </p:stCondLst>
                                  <p:childTnLst>
                                    <p:animMotion origin="layout" path="M 4.58333E-6 3.7037E-6 L 0.08072 0.04004 C 0.09739 0.04907 0.12265 0.05393 0.14921 0.05393 C 0.17929 0.05393 0.20351 0.04907 0.22018 0.04004 L 0.30104 3.7037E-6 " pathEditMode="relative" rAng="0" ptsTypes="AAAAA">
                                      <p:cBhvr>
                                        <p:cTn id="12" dur="2000" fill="hold"/>
                                        <p:tgtEl>
                                          <p:spTgt spid="57"/>
                                        </p:tgtEl>
                                        <p:attrNameLst>
                                          <p:attrName>ppt_x</p:attrName>
                                          <p:attrName>ppt_y</p:attrName>
                                        </p:attrNameLst>
                                      </p:cBhvr>
                                      <p:rCtr x="15052" y="2685"/>
                                    </p:animMotion>
                                  </p:childTnLst>
                                </p:cTn>
                              </p:par>
                              <p:par>
                                <p:cTn id="13" presetID="16" presetClass="entr" presetSubtype="21"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barn(inVertical)">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8">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8">
                                            <p:txEl>
                                              <p:pRg st="3" end="3"/>
                                            </p:txEl>
                                          </p:spTgt>
                                        </p:tgtEl>
                                        <p:attrNameLst>
                                          <p:attrName>style.visibility</p:attrName>
                                        </p:attrNameLst>
                                      </p:cBhvr>
                                      <p:to>
                                        <p:strVal val="visible"/>
                                      </p:to>
                                    </p:set>
                                  </p:childTnLst>
                                </p:cTn>
                              </p:par>
                              <p:par>
                                <p:cTn id="28" presetID="16" presetClass="entr" presetSubtype="21"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inVertical)">
                                      <p:cBhvr>
                                        <p:cTn id="30" dur="500"/>
                                        <p:tgtEl>
                                          <p:spTgt spid="13"/>
                                        </p:tgtEl>
                                      </p:cBhvr>
                                    </p:animEffect>
                                  </p:childTnLst>
                                </p:cTn>
                              </p:par>
                              <p:par>
                                <p:cTn id="31" presetID="16" presetClass="entr" presetSubtype="21"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arn(inVertical)">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8">
                                            <p:txEl>
                                              <p:pRg st="4" end="4"/>
                                            </p:txEl>
                                          </p:spTgt>
                                        </p:tgtEl>
                                        <p:attrNameLst>
                                          <p:attrName>style.visibility</p:attrName>
                                        </p:attrNameLst>
                                      </p:cBhvr>
                                      <p:to>
                                        <p:strVal val="visible"/>
                                      </p:to>
                                    </p:set>
                                  </p:childTnLst>
                                </p:cTn>
                              </p:par>
                              <p:par>
                                <p:cTn id="38" presetID="22" presetClass="entr" presetSubtype="4"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down)">
                                      <p:cBhvr>
                                        <p:cTn id="40" dur="500"/>
                                        <p:tgtEl>
                                          <p:spTgt spid="26"/>
                                        </p:tgtEl>
                                      </p:cBhvr>
                                    </p:animEffect>
                                  </p:childTnLst>
                                </p:cTn>
                              </p:par>
                              <p:par>
                                <p:cTn id="41" presetID="22" presetClass="entr" presetSubtype="4"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down)">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8">
                                            <p:txEl>
                                              <p:pRg st="5" end="5"/>
                                            </p:txEl>
                                          </p:spTgt>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53"/>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54"/>
                                        </p:tgtEl>
                                        <p:attrNameLst>
                                          <p:attrName>style.visibility</p:attrName>
                                        </p:attrNameLst>
                                      </p:cBhvr>
                                      <p:to>
                                        <p:strVal val="visible"/>
                                      </p:to>
                                    </p:set>
                                  </p:childTnLst>
                                </p:cTn>
                              </p:par>
                              <p:par>
                                <p:cTn id="52" presetID="21" presetClass="entr" presetSubtype="1"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heel(1)">
                                      <p:cBhvr>
                                        <p:cTn id="54" dur="2000"/>
                                        <p:tgtEl>
                                          <p:spTgt spid="56"/>
                                        </p:tgtEl>
                                      </p:cBhvr>
                                    </p:animEffect>
                                  </p:childTnLst>
                                </p:cTn>
                              </p:par>
                              <p:par>
                                <p:cTn id="55" presetID="21" presetClass="entr" presetSubtype="1" fill="hold" grpId="0" nodeType="with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heel(1)">
                                      <p:cBhvr>
                                        <p:cTn id="57" dur="2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25" grpId="0"/>
      <p:bldP spid="34" grpId="0" animBg="1"/>
      <p:bldP spid="57" grpId="0"/>
      <p:bldP spid="56" grpId="0" animBg="1"/>
      <p:bldP spid="6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476589" y="196179"/>
            <a:ext cx="5860500" cy="379192"/>
          </a:xfrm>
        </p:spPr>
        <p:txBody>
          <a:bodyPr/>
          <a:lstStyle/>
          <a:p>
            <a:r>
              <a:rPr lang="fr-FR" dirty="0"/>
              <a:t>Table of contents</a:t>
            </a:r>
          </a:p>
        </p:txBody>
      </p:sp>
      <p:sp>
        <p:nvSpPr>
          <p:cNvPr id="4" name="Espace réservé du contenu 3"/>
          <p:cNvSpPr>
            <a:spLocks noGrp="1"/>
          </p:cNvSpPr>
          <p:nvPr>
            <p:ph sz="quarter" idx="11"/>
          </p:nvPr>
        </p:nvSpPr>
        <p:spPr>
          <a:xfrm>
            <a:off x="480424" y="1165377"/>
            <a:ext cx="5842000" cy="4712790"/>
          </a:xfrm>
        </p:spPr>
        <p:txBody>
          <a:bodyPr/>
          <a:lstStyle/>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smtClean="0">
                <a:solidFill>
                  <a:schemeClr val="bg1">
                    <a:lumMod val="65000"/>
                  </a:schemeClr>
                </a:solidFill>
              </a:rPr>
              <a:t>techniques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err="1" smtClean="0">
                <a:solidFill>
                  <a:schemeClr val="bg1">
                    <a:lumMod val="65000"/>
                  </a:schemeClr>
                </a:solidFill>
              </a:rPr>
              <a:t>systems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3D </a:t>
            </a:r>
            <a:r>
              <a:rPr lang="fr-FR" sz="2400" dirty="0" err="1" smtClean="0">
                <a:solidFill>
                  <a:schemeClr val="bg1">
                    <a:lumMod val="65000"/>
                  </a:schemeClr>
                </a:solidFill>
              </a:rPr>
              <a:t>imaging</a:t>
            </a:r>
            <a:r>
              <a:rPr lang="fr-FR" sz="2400" dirty="0" smtClean="0">
                <a:solidFill>
                  <a:schemeClr val="bg1">
                    <a:lumMod val="65000"/>
                  </a:schemeClr>
                </a:solidFill>
              </a:rPr>
              <a:t>: triangulation </a:t>
            </a:r>
            <a:r>
              <a:rPr lang="fr-FR" sz="2400" dirty="0" err="1" smtClean="0">
                <a:solidFill>
                  <a:schemeClr val="bg1">
                    <a:lumMod val="65000"/>
                  </a:schemeClr>
                </a:solidFill>
              </a:rPr>
              <a:t>method</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Simulation validation</a:t>
            </a:r>
          </a:p>
          <a:p>
            <a:pPr>
              <a:lnSpc>
                <a:spcPct val="200000"/>
              </a:lnSpc>
              <a:buFont typeface="Wingdings" panose="05000000000000000000" pitchFamily="2" charset="2"/>
              <a:buChar char="q"/>
            </a:pPr>
            <a:r>
              <a:rPr lang="fr-FR" sz="2400" dirty="0" smtClean="0">
                <a:solidFill>
                  <a:schemeClr val="bg1">
                    <a:lumMod val="65000"/>
                  </a:schemeClr>
                </a:solidFill>
              </a:rPr>
              <a:t>Conclusions &amp; </a:t>
            </a:r>
            <a:r>
              <a:rPr lang="fr-FR" sz="2400" dirty="0" err="1" smtClean="0">
                <a:solidFill>
                  <a:schemeClr val="bg1">
                    <a:lumMod val="65000"/>
                  </a:schemeClr>
                </a:solidFill>
              </a:rPr>
              <a:t>outlooks</a:t>
            </a:r>
            <a:endParaRPr lang="fr-FR" sz="2400" dirty="0" smtClean="0">
              <a:solidFill>
                <a:schemeClr val="bg1">
                  <a:lumMod val="65000"/>
                </a:schemeClr>
              </a:solidFill>
            </a:endParaRPr>
          </a:p>
          <a:p>
            <a:endParaRPr lang="fr-FR" dirty="0"/>
          </a:p>
        </p:txBody>
      </p:sp>
      <p:pic>
        <p:nvPicPr>
          <p:cNvPr id="5" name="Image 4"/>
          <p:cNvPicPr>
            <a:picLocks noChangeAspect="1"/>
          </p:cNvPicPr>
          <p:nvPr/>
        </p:nvPicPr>
        <p:blipFill rotWithShape="1">
          <a:blip r:embed="rId2"/>
          <a:srcRect r="75649"/>
          <a:stretch/>
        </p:blipFill>
        <p:spPr>
          <a:xfrm>
            <a:off x="11436586" y="0"/>
            <a:ext cx="755414" cy="773391"/>
          </a:xfrm>
          <a:prstGeom prst="rect">
            <a:avLst/>
          </a:prstGeom>
        </p:spPr>
      </p:pic>
    </p:spTree>
    <p:extLst>
      <p:ext uri="{BB962C8B-B14F-4D97-AF65-F5344CB8AC3E}">
        <p14:creationId xmlns:p14="http://schemas.microsoft.com/office/powerpoint/2010/main" val="268044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4">
                                            <p:txEl>
                                              <p:pRg st="3" end="3"/>
                                            </p:txEl>
                                          </p:spTgt>
                                        </p:tgtEl>
                                        <p:attrNameLst>
                                          <p:attrName>style.color</p:attrName>
                                        </p:attrNameLst>
                                      </p:cBhvr>
                                      <p:to>
                                        <a:srgbClr val="00B050"/>
                                      </p:to>
                                    </p:animClr>
                                    <p:animClr clrSpc="rgb" dir="cw">
                                      <p:cBhvr>
                                        <p:cTn id="7" dur="500" fill="hold"/>
                                        <p:tgtEl>
                                          <p:spTgt spid="4">
                                            <p:txEl>
                                              <p:pRg st="3" end="3"/>
                                            </p:txEl>
                                          </p:spTgt>
                                        </p:tgtEl>
                                        <p:attrNameLst>
                                          <p:attrName>fillcolor</p:attrName>
                                        </p:attrNameLst>
                                      </p:cBhvr>
                                      <p:to>
                                        <a:srgbClr val="00B050"/>
                                      </p:to>
                                    </p:animClr>
                                    <p:set>
                                      <p:cBhvr>
                                        <p:cTn id="8" dur="500" fill="hold"/>
                                        <p:tgtEl>
                                          <p:spTgt spid="4">
                                            <p:txEl>
                                              <p:pRg st="3" end="3"/>
                                            </p:txEl>
                                          </p:spTgt>
                                        </p:tgtEl>
                                        <p:attrNameLst>
                                          <p:attrName>fill.type</p:attrName>
                                        </p:attrNameLst>
                                      </p:cBhvr>
                                      <p:to>
                                        <p:strVal val="solid"/>
                                      </p:to>
                                    </p:set>
                                    <p:set>
                                      <p:cBhvr>
                                        <p:cTn id="9" dur="500" fill="hold"/>
                                        <p:tgtEl>
                                          <p:spTgt spid="4">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1476589" y="196179"/>
            <a:ext cx="5860500" cy="379192"/>
          </a:xfrm>
        </p:spPr>
        <p:txBody>
          <a:bodyPr/>
          <a:lstStyle/>
          <a:p>
            <a:r>
              <a:rPr lang="fr-FR" dirty="0" smtClean="0"/>
              <a:t>Simulation validation</a:t>
            </a:r>
            <a:endParaRPr lang="fr-FR" dirty="0"/>
          </a:p>
        </p:txBody>
      </p:sp>
      <p:sp>
        <p:nvSpPr>
          <p:cNvPr id="44"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a:t>9</a:t>
            </a:r>
            <a:endParaRPr lang="fr-FR" dirty="0"/>
          </a:p>
        </p:txBody>
      </p:sp>
      <p:sp>
        <p:nvSpPr>
          <p:cNvPr id="64" name="Espace réservé du numéro de diapositive 2"/>
          <p:cNvSpPr>
            <a:spLocks noGrp="1"/>
          </p:cNvSpPr>
          <p:nvPr>
            <p:ph type="sldNum" sz="quarter" idx="10"/>
          </p:nvPr>
        </p:nvSpPr>
        <p:spPr>
          <a:xfrm>
            <a:off x="11128908" y="6373000"/>
            <a:ext cx="837259" cy="246221"/>
          </a:xfrm>
        </p:spPr>
        <p:txBody>
          <a:bodyPr/>
          <a:lstStyle/>
          <a:p>
            <a:r>
              <a:rPr lang="fr-FR" dirty="0" smtClean="0"/>
              <a:t>5</a:t>
            </a:r>
            <a:endParaRPr lang="fr-FR" dirty="0"/>
          </a:p>
        </p:txBody>
      </p:sp>
      <p:sp>
        <p:nvSpPr>
          <p:cNvPr id="28" name="Espace réservé du contenu 5"/>
          <p:cNvSpPr txBox="1">
            <a:spLocks/>
          </p:cNvSpPr>
          <p:nvPr/>
        </p:nvSpPr>
        <p:spPr>
          <a:xfrm>
            <a:off x="254001" y="1400780"/>
            <a:ext cx="5143499" cy="691689"/>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Gamma </a:t>
            </a:r>
            <a:r>
              <a:rPr lang="fr-FR" dirty="0" err="1" smtClean="0"/>
              <a:t>imaging</a:t>
            </a:r>
            <a:r>
              <a:rPr lang="fr-FR" dirty="0" smtClean="0"/>
              <a:t> simulation</a:t>
            </a:r>
          </a:p>
          <a:p>
            <a:pPr marL="478986" lvl="1" indent="0">
              <a:buNone/>
            </a:pPr>
            <a:endParaRPr lang="fr-FR" dirty="0" smtClean="0"/>
          </a:p>
        </p:txBody>
      </p:sp>
      <p:pic>
        <p:nvPicPr>
          <p:cNvPr id="9" name="Image 8"/>
          <p:cNvPicPr>
            <a:picLocks noChangeAspect="1"/>
          </p:cNvPicPr>
          <p:nvPr/>
        </p:nvPicPr>
        <p:blipFill rotWithShape="1">
          <a:blip r:embed="rId3"/>
          <a:srcRect r="75649"/>
          <a:stretch/>
        </p:blipFill>
        <p:spPr>
          <a:xfrm>
            <a:off x="11436586" y="0"/>
            <a:ext cx="755414" cy="773391"/>
          </a:xfrm>
          <a:prstGeom prst="rect">
            <a:avLst/>
          </a:prstGeom>
        </p:spPr>
      </p:pic>
      <p:grpSp>
        <p:nvGrpSpPr>
          <p:cNvPr id="2" name="Groupe 1"/>
          <p:cNvGrpSpPr/>
          <p:nvPr/>
        </p:nvGrpSpPr>
        <p:grpSpPr>
          <a:xfrm>
            <a:off x="1459727" y="2384359"/>
            <a:ext cx="3407836" cy="3148223"/>
            <a:chOff x="1607509" y="2661450"/>
            <a:chExt cx="3074461" cy="2842469"/>
          </a:xfrm>
        </p:grpSpPr>
        <p:pic>
          <p:nvPicPr>
            <p:cNvPr id="29" name="Image 28"/>
            <p:cNvPicPr>
              <a:picLocks noChangeAspect="1"/>
            </p:cNvPicPr>
            <p:nvPr/>
          </p:nvPicPr>
          <p:blipFill rotWithShape="1">
            <a:blip r:embed="rId4"/>
            <a:srcRect t="10985" r="5927"/>
            <a:stretch/>
          </p:blipFill>
          <p:spPr>
            <a:xfrm>
              <a:off x="1607509" y="2661450"/>
              <a:ext cx="3074461" cy="2842469"/>
            </a:xfrm>
            <a:prstGeom prst="rect">
              <a:avLst/>
            </a:prstGeom>
          </p:spPr>
        </p:pic>
        <p:sp>
          <p:nvSpPr>
            <p:cNvPr id="31" name="ZoneTexte 30"/>
            <p:cNvSpPr txBox="1"/>
            <p:nvPr/>
          </p:nvSpPr>
          <p:spPr>
            <a:xfrm>
              <a:off x="1662079" y="2669626"/>
              <a:ext cx="264963" cy="338554"/>
            </a:xfrm>
            <a:prstGeom prst="rect">
              <a:avLst/>
            </a:prstGeom>
            <a:noFill/>
          </p:spPr>
          <p:txBody>
            <a:bodyPr wrap="square" rtlCol="0">
              <a:spAutoFit/>
            </a:bodyPr>
            <a:lstStyle/>
            <a:p>
              <a:r>
                <a:rPr lang="fr-FR" sz="1600" dirty="0" smtClean="0"/>
                <a:t>Z</a:t>
              </a:r>
              <a:endParaRPr lang="fr-FR" sz="1600" dirty="0"/>
            </a:p>
          </p:txBody>
        </p:sp>
        <p:sp>
          <p:nvSpPr>
            <p:cNvPr id="32" name="Flèche angle droit à deux pointes 31"/>
            <p:cNvSpPr/>
            <p:nvPr/>
          </p:nvSpPr>
          <p:spPr>
            <a:xfrm rot="5400000">
              <a:off x="1729752" y="2928607"/>
              <a:ext cx="322975" cy="343821"/>
            </a:xfrm>
            <a:prstGeom prst="leftUp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p:cNvSpPr txBox="1"/>
            <p:nvPr/>
          </p:nvSpPr>
          <p:spPr>
            <a:xfrm>
              <a:off x="2035813" y="3025283"/>
              <a:ext cx="264963" cy="338554"/>
            </a:xfrm>
            <a:prstGeom prst="rect">
              <a:avLst/>
            </a:prstGeom>
            <a:noFill/>
          </p:spPr>
          <p:txBody>
            <a:bodyPr wrap="square" rtlCol="0">
              <a:spAutoFit/>
            </a:bodyPr>
            <a:lstStyle/>
            <a:p>
              <a:r>
                <a:rPr lang="fr-FR" sz="1600" dirty="0" smtClean="0"/>
                <a:t>X</a:t>
              </a:r>
              <a:endParaRPr lang="fr-FR" sz="1600" dirty="0"/>
            </a:p>
          </p:txBody>
        </p:sp>
      </p:grpSp>
      <p:sp>
        <p:nvSpPr>
          <p:cNvPr id="23" name="Ellipse 22"/>
          <p:cNvSpPr/>
          <p:nvPr/>
        </p:nvSpPr>
        <p:spPr>
          <a:xfrm>
            <a:off x="2512290" y="2807855"/>
            <a:ext cx="1256146" cy="812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p:cNvSpPr/>
          <p:nvPr/>
        </p:nvSpPr>
        <p:spPr>
          <a:xfrm>
            <a:off x="1666754" y="4120587"/>
            <a:ext cx="2928395" cy="7407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47" name="Groupe 46"/>
          <p:cNvGrpSpPr/>
          <p:nvPr/>
        </p:nvGrpSpPr>
        <p:grpSpPr>
          <a:xfrm>
            <a:off x="6099143" y="1796005"/>
            <a:ext cx="4641110" cy="4099005"/>
            <a:chOff x="6099143" y="1796005"/>
            <a:chExt cx="4641110" cy="4099005"/>
          </a:xfrm>
        </p:grpSpPr>
        <p:grpSp>
          <p:nvGrpSpPr>
            <p:cNvPr id="36" name="Groupe 35"/>
            <p:cNvGrpSpPr/>
            <p:nvPr/>
          </p:nvGrpSpPr>
          <p:grpSpPr>
            <a:xfrm>
              <a:off x="6492599" y="1796005"/>
              <a:ext cx="4247654" cy="3596343"/>
              <a:chOff x="4733247" y="4654952"/>
              <a:chExt cx="4247654" cy="3596343"/>
            </a:xfrm>
          </p:grpSpPr>
          <p:sp>
            <p:nvSpPr>
              <p:cNvPr id="35" name="ZoneTexte 34"/>
              <p:cNvSpPr txBox="1"/>
              <p:nvPr/>
            </p:nvSpPr>
            <p:spPr>
              <a:xfrm>
                <a:off x="5817447" y="4654952"/>
                <a:ext cx="3163454" cy="369332"/>
              </a:xfrm>
              <a:prstGeom prst="rect">
                <a:avLst/>
              </a:prstGeom>
              <a:noFill/>
            </p:spPr>
            <p:txBody>
              <a:bodyPr wrap="square" rtlCol="0">
                <a:spAutoFit/>
              </a:bodyPr>
              <a:lstStyle/>
              <a:p>
                <a:pPr algn="l"/>
                <a:r>
                  <a:rPr lang="fr-FR" sz="1800" b="1" dirty="0" err="1" smtClean="0"/>
                  <a:t>Coded</a:t>
                </a:r>
                <a:r>
                  <a:rPr lang="fr-FR" sz="1800" b="1" dirty="0" smtClean="0"/>
                  <a:t>-aperture </a:t>
                </a:r>
                <a:r>
                  <a:rPr lang="fr-FR" sz="1800" b="1" dirty="0" err="1" smtClean="0"/>
                  <a:t>mask</a:t>
                </a:r>
                <a:endParaRPr lang="fr-FR" sz="1800" b="1" dirty="0"/>
              </a:p>
            </p:txBody>
          </p:sp>
          <p:grpSp>
            <p:nvGrpSpPr>
              <p:cNvPr id="30" name="Groupe 29"/>
              <p:cNvGrpSpPr/>
              <p:nvPr/>
            </p:nvGrpSpPr>
            <p:grpSpPr>
              <a:xfrm>
                <a:off x="4733247" y="5159329"/>
                <a:ext cx="3815122" cy="3091966"/>
                <a:chOff x="7349126" y="5020433"/>
                <a:chExt cx="3815122" cy="3091966"/>
              </a:xfrm>
            </p:grpSpPr>
            <p:pic>
              <p:nvPicPr>
                <p:cNvPr id="34" name="Image 33"/>
                <p:cNvPicPr>
                  <a:picLocks noChangeAspect="1"/>
                </p:cNvPicPr>
                <p:nvPr/>
              </p:nvPicPr>
              <p:blipFill>
                <a:blip r:embed="rId5"/>
                <a:stretch>
                  <a:fillRect/>
                </a:stretch>
              </p:blipFill>
              <p:spPr>
                <a:xfrm>
                  <a:off x="8017435" y="5020433"/>
                  <a:ext cx="3146813" cy="3062126"/>
                </a:xfrm>
                <a:prstGeom prst="rect">
                  <a:avLst/>
                </a:prstGeom>
              </p:spPr>
            </p:pic>
            <p:sp>
              <p:nvSpPr>
                <p:cNvPr id="37" name="ZoneTexte 36"/>
                <p:cNvSpPr txBox="1"/>
                <p:nvPr/>
              </p:nvSpPr>
              <p:spPr>
                <a:xfrm>
                  <a:off x="7349126" y="7414754"/>
                  <a:ext cx="314884" cy="338554"/>
                </a:xfrm>
                <a:prstGeom prst="rect">
                  <a:avLst/>
                </a:prstGeom>
                <a:noFill/>
              </p:spPr>
              <p:txBody>
                <a:bodyPr wrap="square" rtlCol="0">
                  <a:spAutoFit/>
                </a:bodyPr>
                <a:lstStyle/>
                <a:p>
                  <a:r>
                    <a:rPr lang="fr-FR" sz="1600" dirty="0" smtClean="0"/>
                    <a:t>Y</a:t>
                  </a:r>
                  <a:endParaRPr lang="fr-FR" sz="1600" dirty="0"/>
                </a:p>
              </p:txBody>
            </p:sp>
            <p:sp>
              <p:nvSpPr>
                <p:cNvPr id="38" name="Flèche angle droit à deux pointes 37"/>
                <p:cNvSpPr/>
                <p:nvPr/>
              </p:nvSpPr>
              <p:spPr>
                <a:xfrm rot="5400000">
                  <a:off x="7458701" y="7682194"/>
                  <a:ext cx="346418" cy="408599"/>
                </a:xfrm>
                <a:prstGeom prst="leftUp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ZoneTexte 38"/>
                <p:cNvSpPr txBox="1"/>
                <p:nvPr/>
              </p:nvSpPr>
              <p:spPr>
                <a:xfrm>
                  <a:off x="7772377" y="7773845"/>
                  <a:ext cx="314884" cy="338554"/>
                </a:xfrm>
                <a:prstGeom prst="rect">
                  <a:avLst/>
                </a:prstGeom>
                <a:noFill/>
              </p:spPr>
              <p:txBody>
                <a:bodyPr wrap="square" rtlCol="0">
                  <a:spAutoFit/>
                </a:bodyPr>
                <a:lstStyle/>
                <a:p>
                  <a:r>
                    <a:rPr lang="fr-FR" sz="1600" dirty="0" smtClean="0"/>
                    <a:t>X</a:t>
                  </a:r>
                  <a:endParaRPr lang="fr-FR" dirty="0"/>
                </a:p>
              </p:txBody>
            </p:sp>
          </p:grpSp>
        </p:grpSp>
        <p:sp>
          <p:nvSpPr>
            <p:cNvPr id="41" name="ZoneTexte 40"/>
            <p:cNvSpPr txBox="1"/>
            <p:nvPr/>
          </p:nvSpPr>
          <p:spPr>
            <a:xfrm>
              <a:off x="6099143" y="3667027"/>
              <a:ext cx="1150070" cy="369332"/>
            </a:xfrm>
            <a:prstGeom prst="rect">
              <a:avLst/>
            </a:prstGeom>
            <a:noFill/>
          </p:spPr>
          <p:txBody>
            <a:bodyPr wrap="square" rtlCol="0">
              <a:spAutoFit/>
            </a:bodyPr>
            <a:lstStyle/>
            <a:p>
              <a:pPr algn="l"/>
              <a:r>
                <a:rPr lang="fr-FR" sz="1800" dirty="0" smtClean="0">
                  <a:solidFill>
                    <a:srgbClr val="00B050"/>
                  </a:solidFill>
                </a:rPr>
                <a:t>27.3 </a:t>
              </a:r>
              <a:r>
                <a:rPr lang="fr-FR" sz="1800" dirty="0" smtClean="0">
                  <a:solidFill>
                    <a:srgbClr val="00B050"/>
                  </a:solidFill>
                </a:rPr>
                <a:t>mm</a:t>
              </a:r>
              <a:endParaRPr lang="fr-FR" sz="1800" dirty="0">
                <a:solidFill>
                  <a:srgbClr val="00B050"/>
                </a:solidFill>
              </a:endParaRPr>
            </a:p>
          </p:txBody>
        </p:sp>
        <p:sp>
          <p:nvSpPr>
            <p:cNvPr id="45" name="ZoneTexte 44"/>
            <p:cNvSpPr txBox="1"/>
            <p:nvPr/>
          </p:nvSpPr>
          <p:spPr>
            <a:xfrm>
              <a:off x="8268879" y="5525678"/>
              <a:ext cx="1150070" cy="369332"/>
            </a:xfrm>
            <a:prstGeom prst="rect">
              <a:avLst/>
            </a:prstGeom>
            <a:noFill/>
          </p:spPr>
          <p:txBody>
            <a:bodyPr wrap="square" rtlCol="0">
              <a:spAutoFit/>
            </a:bodyPr>
            <a:lstStyle/>
            <a:p>
              <a:pPr algn="l"/>
              <a:r>
                <a:rPr lang="fr-FR" sz="1800" dirty="0" smtClean="0">
                  <a:solidFill>
                    <a:srgbClr val="00B050"/>
                  </a:solidFill>
                </a:rPr>
                <a:t>27.3 </a:t>
              </a:r>
              <a:r>
                <a:rPr lang="fr-FR" sz="1800" dirty="0" smtClean="0">
                  <a:solidFill>
                    <a:srgbClr val="00B050"/>
                  </a:solidFill>
                </a:rPr>
                <a:t>mm</a:t>
              </a:r>
              <a:endParaRPr lang="fr-FR" sz="1800" dirty="0">
                <a:solidFill>
                  <a:srgbClr val="00B050"/>
                </a:solidFill>
              </a:endParaRPr>
            </a:p>
          </p:txBody>
        </p:sp>
        <p:cxnSp>
          <p:nvCxnSpPr>
            <p:cNvPr id="43" name="Connecteur droit avec flèche 42"/>
            <p:cNvCxnSpPr/>
            <p:nvPr/>
          </p:nvCxnSpPr>
          <p:spPr>
            <a:xfrm flipH="1">
              <a:off x="7271255" y="2545237"/>
              <a:ext cx="15665" cy="2631106"/>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rot="16200000" flipH="1">
              <a:off x="8667992" y="3960830"/>
              <a:ext cx="15665" cy="2631106"/>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58" name="Groupe 57"/>
          <p:cNvGrpSpPr/>
          <p:nvPr/>
        </p:nvGrpSpPr>
        <p:grpSpPr>
          <a:xfrm>
            <a:off x="6421464" y="1785189"/>
            <a:ext cx="5158653" cy="3748938"/>
            <a:chOff x="6331195" y="1785950"/>
            <a:chExt cx="5158653" cy="3748938"/>
          </a:xfrm>
        </p:grpSpPr>
        <p:sp>
          <p:nvSpPr>
            <p:cNvPr id="52" name="ZoneTexte 51"/>
            <p:cNvSpPr txBox="1"/>
            <p:nvPr/>
          </p:nvSpPr>
          <p:spPr>
            <a:xfrm>
              <a:off x="6331195" y="3396792"/>
              <a:ext cx="1150070" cy="369332"/>
            </a:xfrm>
            <a:prstGeom prst="rect">
              <a:avLst/>
            </a:prstGeom>
            <a:noFill/>
          </p:spPr>
          <p:txBody>
            <a:bodyPr wrap="square" rtlCol="0">
              <a:spAutoFit/>
            </a:bodyPr>
            <a:lstStyle/>
            <a:p>
              <a:pPr algn="l"/>
              <a:r>
                <a:rPr lang="fr-FR" sz="1800" dirty="0" smtClean="0">
                  <a:solidFill>
                    <a:srgbClr val="00B050"/>
                  </a:solidFill>
                </a:rPr>
                <a:t>14.08 </a:t>
              </a:r>
              <a:r>
                <a:rPr lang="fr-FR" sz="1800" dirty="0" smtClean="0">
                  <a:solidFill>
                    <a:srgbClr val="00B050"/>
                  </a:solidFill>
                </a:rPr>
                <a:t>mm</a:t>
              </a:r>
              <a:endParaRPr lang="fr-FR" sz="1800" dirty="0">
                <a:solidFill>
                  <a:srgbClr val="00B050"/>
                </a:solidFill>
              </a:endParaRPr>
            </a:p>
          </p:txBody>
        </p:sp>
        <p:grpSp>
          <p:nvGrpSpPr>
            <p:cNvPr id="24" name="Groupe 23"/>
            <p:cNvGrpSpPr/>
            <p:nvPr/>
          </p:nvGrpSpPr>
          <p:grpSpPr>
            <a:xfrm>
              <a:off x="6343402" y="1785950"/>
              <a:ext cx="4728617" cy="3443731"/>
              <a:chOff x="6438146" y="1810327"/>
              <a:chExt cx="4728617" cy="3443731"/>
            </a:xfrm>
          </p:grpSpPr>
          <p:grpSp>
            <p:nvGrpSpPr>
              <p:cNvPr id="6" name="Groupe 5"/>
              <p:cNvGrpSpPr/>
              <p:nvPr/>
            </p:nvGrpSpPr>
            <p:grpSpPr>
              <a:xfrm>
                <a:off x="7064059" y="2281383"/>
                <a:ext cx="4102704" cy="2929697"/>
                <a:chOff x="7470458" y="1234263"/>
                <a:chExt cx="3452274" cy="2471289"/>
              </a:xfrm>
            </p:grpSpPr>
            <p:pic>
              <p:nvPicPr>
                <p:cNvPr id="15" name="Image 14"/>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Lst>
                </a:blip>
                <a:stretch>
                  <a:fillRect/>
                </a:stretch>
              </p:blipFill>
              <p:spPr>
                <a:xfrm>
                  <a:off x="7864420" y="1234263"/>
                  <a:ext cx="1947992" cy="1931781"/>
                </a:xfrm>
                <a:prstGeom prst="rect">
                  <a:avLst/>
                </a:prstGeom>
              </p:spPr>
            </p:pic>
            <p:sp>
              <p:nvSpPr>
                <p:cNvPr id="16" name="ZoneTexte 15"/>
                <p:cNvSpPr txBox="1"/>
                <p:nvPr/>
              </p:nvSpPr>
              <p:spPr>
                <a:xfrm>
                  <a:off x="7968891" y="1289451"/>
                  <a:ext cx="264963" cy="338554"/>
                </a:xfrm>
                <a:prstGeom prst="rect">
                  <a:avLst/>
                </a:prstGeom>
                <a:noFill/>
              </p:spPr>
              <p:txBody>
                <a:bodyPr wrap="square" rtlCol="0">
                  <a:spAutoFit/>
                </a:bodyPr>
                <a:lstStyle/>
                <a:p>
                  <a:r>
                    <a:rPr lang="fr-FR" sz="1600" dirty="0" smtClean="0">
                      <a:solidFill>
                        <a:schemeClr val="accent1"/>
                      </a:solidFill>
                    </a:rPr>
                    <a:t>Y</a:t>
                  </a:r>
                  <a:endParaRPr lang="fr-FR" sz="1600" dirty="0">
                    <a:solidFill>
                      <a:schemeClr val="accent1"/>
                    </a:solidFill>
                  </a:endParaRPr>
                </a:p>
              </p:txBody>
            </p:sp>
            <p:sp>
              <p:nvSpPr>
                <p:cNvPr id="17" name="Flèche angle droit à deux pointes 16"/>
                <p:cNvSpPr/>
                <p:nvPr/>
              </p:nvSpPr>
              <p:spPr>
                <a:xfrm rot="5400000">
                  <a:off x="8060736" y="1515467"/>
                  <a:ext cx="292214" cy="343821"/>
                </a:xfrm>
                <a:prstGeom prst="leftUp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8325041" y="1592355"/>
                  <a:ext cx="264963" cy="338554"/>
                </a:xfrm>
                <a:prstGeom prst="rect">
                  <a:avLst/>
                </a:prstGeom>
                <a:noFill/>
              </p:spPr>
              <p:txBody>
                <a:bodyPr wrap="square" rtlCol="0">
                  <a:spAutoFit/>
                </a:bodyPr>
                <a:lstStyle/>
                <a:p>
                  <a:r>
                    <a:rPr lang="fr-FR" sz="1600" dirty="0" smtClean="0">
                      <a:solidFill>
                        <a:schemeClr val="accent1"/>
                      </a:solidFill>
                    </a:rPr>
                    <a:t>X</a:t>
                  </a:r>
                  <a:endParaRPr lang="fr-FR" dirty="0">
                    <a:solidFill>
                      <a:schemeClr val="accent1"/>
                    </a:solidFill>
                  </a:endParaRPr>
                </a:p>
              </p:txBody>
            </p:sp>
            <p:pic>
              <p:nvPicPr>
                <p:cNvPr id="19" name="Image 18"/>
                <p:cNvPicPr>
                  <a:picLocks noChangeAspect="1"/>
                </p:cNvPicPr>
                <p:nvPr/>
              </p:nvPicPr>
              <p:blipFill>
                <a:blip r:embed="rId8"/>
                <a:stretch>
                  <a:fillRect/>
                </a:stretch>
              </p:blipFill>
              <p:spPr>
                <a:xfrm>
                  <a:off x="7470458" y="3332466"/>
                  <a:ext cx="2791313" cy="373086"/>
                </a:xfrm>
                <a:prstGeom prst="rect">
                  <a:avLst/>
                </a:prstGeom>
              </p:spPr>
            </p:pic>
            <p:pic>
              <p:nvPicPr>
                <p:cNvPr id="25" name="Image 24"/>
                <p:cNvPicPr>
                  <a:picLocks noChangeAspect="1"/>
                </p:cNvPicPr>
                <p:nvPr/>
              </p:nvPicPr>
              <p:blipFill>
                <a:blip r:embed="rId9"/>
                <a:stretch>
                  <a:fillRect/>
                </a:stretch>
              </p:blipFill>
              <p:spPr>
                <a:xfrm>
                  <a:off x="9871243" y="1359674"/>
                  <a:ext cx="1051489" cy="993554"/>
                </a:xfrm>
                <a:prstGeom prst="rect">
                  <a:avLst/>
                </a:prstGeom>
              </p:spPr>
            </p:pic>
            <p:sp>
              <p:nvSpPr>
                <p:cNvPr id="26" name="Ellipse 25"/>
                <p:cNvSpPr/>
                <p:nvPr/>
              </p:nvSpPr>
              <p:spPr>
                <a:xfrm>
                  <a:off x="8676855" y="2051786"/>
                  <a:ext cx="384827" cy="3752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cxnSp>
              <p:nvCxnSpPr>
                <p:cNvPr id="27" name="Connecteur droit 26"/>
                <p:cNvCxnSpPr>
                  <a:stCxn id="26" idx="6"/>
                  <a:endCxn id="25" idx="1"/>
                </p:cNvCxnSpPr>
                <p:nvPr/>
              </p:nvCxnSpPr>
              <p:spPr>
                <a:xfrm flipV="1">
                  <a:off x="9061682" y="1856451"/>
                  <a:ext cx="809561" cy="382967"/>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438146" y="4620807"/>
                <a:ext cx="264963" cy="338554"/>
              </a:xfrm>
              <a:prstGeom prst="rect">
                <a:avLst/>
              </a:prstGeom>
              <a:noFill/>
            </p:spPr>
            <p:txBody>
              <a:bodyPr wrap="square" rtlCol="0">
                <a:spAutoFit/>
              </a:bodyPr>
              <a:lstStyle/>
              <a:p>
                <a:r>
                  <a:rPr lang="fr-FR" sz="1600" dirty="0" smtClean="0"/>
                  <a:t>Z</a:t>
                </a:r>
                <a:endParaRPr lang="fr-FR" sz="1600" dirty="0"/>
              </a:p>
            </p:txBody>
          </p:sp>
          <p:sp>
            <p:nvSpPr>
              <p:cNvPr id="21" name="Flèche angle droit à deux pointes 20"/>
              <p:cNvSpPr/>
              <p:nvPr/>
            </p:nvSpPr>
            <p:spPr>
              <a:xfrm rot="5400000">
                <a:off x="6526229" y="4859377"/>
                <a:ext cx="282153" cy="343821"/>
              </a:xfrm>
              <a:prstGeom prst="leftUp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p:cNvSpPr txBox="1"/>
              <p:nvPr/>
            </p:nvSpPr>
            <p:spPr>
              <a:xfrm>
                <a:off x="6781400" y="4915504"/>
                <a:ext cx="264963" cy="338554"/>
              </a:xfrm>
              <a:prstGeom prst="rect">
                <a:avLst/>
              </a:prstGeom>
              <a:noFill/>
            </p:spPr>
            <p:txBody>
              <a:bodyPr wrap="square" rtlCol="0">
                <a:spAutoFit/>
              </a:bodyPr>
              <a:lstStyle/>
              <a:p>
                <a:r>
                  <a:rPr lang="fr-FR" sz="1600" dirty="0" smtClean="0"/>
                  <a:t>X</a:t>
                </a:r>
                <a:endParaRPr lang="fr-FR" sz="1600" dirty="0"/>
              </a:p>
            </p:txBody>
          </p:sp>
          <p:sp>
            <p:nvSpPr>
              <p:cNvPr id="8" name="ZoneTexte 7"/>
              <p:cNvSpPr txBox="1"/>
              <p:nvPr/>
            </p:nvSpPr>
            <p:spPr>
              <a:xfrm>
                <a:off x="7758544" y="1810327"/>
                <a:ext cx="2050473" cy="369332"/>
              </a:xfrm>
              <a:prstGeom prst="rect">
                <a:avLst/>
              </a:prstGeom>
              <a:noFill/>
            </p:spPr>
            <p:txBody>
              <a:bodyPr wrap="square" rtlCol="0">
                <a:spAutoFit/>
              </a:bodyPr>
              <a:lstStyle/>
              <a:p>
                <a:pPr algn="l"/>
                <a:r>
                  <a:rPr lang="fr-FR" sz="1800" b="1" dirty="0" err="1" smtClean="0"/>
                  <a:t>Pixelated</a:t>
                </a:r>
                <a:r>
                  <a:rPr lang="fr-FR" sz="1800" b="1" dirty="0" smtClean="0"/>
                  <a:t> detector</a:t>
                </a:r>
                <a:endParaRPr lang="fr-FR" sz="1800" b="1" dirty="0"/>
              </a:p>
            </p:txBody>
          </p:sp>
        </p:grpSp>
        <p:cxnSp>
          <p:nvCxnSpPr>
            <p:cNvPr id="49" name="Connecteur droit avec flèche 48"/>
            <p:cNvCxnSpPr/>
            <p:nvPr/>
          </p:nvCxnSpPr>
          <p:spPr>
            <a:xfrm flipV="1">
              <a:off x="7462982" y="2381461"/>
              <a:ext cx="12092" cy="206123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flipH="1" flipV="1">
              <a:off x="7514449" y="4463594"/>
              <a:ext cx="2137551" cy="6806"/>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6" name="ZoneTexte 55"/>
            <p:cNvSpPr txBox="1"/>
            <p:nvPr/>
          </p:nvSpPr>
          <p:spPr>
            <a:xfrm>
              <a:off x="8164613" y="5165556"/>
              <a:ext cx="1150070" cy="369332"/>
            </a:xfrm>
            <a:prstGeom prst="rect">
              <a:avLst/>
            </a:prstGeom>
            <a:noFill/>
          </p:spPr>
          <p:txBody>
            <a:bodyPr wrap="square" rtlCol="0">
              <a:spAutoFit/>
            </a:bodyPr>
            <a:lstStyle/>
            <a:p>
              <a:pPr algn="l"/>
              <a:r>
                <a:rPr lang="fr-FR" sz="1800" dirty="0" smtClean="0">
                  <a:solidFill>
                    <a:srgbClr val="00B050"/>
                  </a:solidFill>
                </a:rPr>
                <a:t>14.08 </a:t>
              </a:r>
              <a:r>
                <a:rPr lang="fr-FR" sz="1800" dirty="0" smtClean="0">
                  <a:solidFill>
                    <a:srgbClr val="00B050"/>
                  </a:solidFill>
                </a:rPr>
                <a:t>mm</a:t>
              </a:r>
              <a:endParaRPr lang="fr-FR" sz="1800" dirty="0">
                <a:solidFill>
                  <a:srgbClr val="00B050"/>
                </a:solidFill>
              </a:endParaRPr>
            </a:p>
          </p:txBody>
        </p:sp>
        <p:cxnSp>
          <p:nvCxnSpPr>
            <p:cNvPr id="57" name="Connecteur droit avec flèche 56"/>
            <p:cNvCxnSpPr/>
            <p:nvPr/>
          </p:nvCxnSpPr>
          <p:spPr>
            <a:xfrm>
              <a:off x="10270836" y="4812145"/>
              <a:ext cx="2251" cy="273488"/>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ZoneTexte 58"/>
            <p:cNvSpPr txBox="1"/>
            <p:nvPr/>
          </p:nvSpPr>
          <p:spPr>
            <a:xfrm>
              <a:off x="10339778" y="4726828"/>
              <a:ext cx="1150070" cy="369332"/>
            </a:xfrm>
            <a:prstGeom prst="rect">
              <a:avLst/>
            </a:prstGeom>
            <a:noFill/>
          </p:spPr>
          <p:txBody>
            <a:bodyPr wrap="square" rtlCol="0">
              <a:spAutoFit/>
            </a:bodyPr>
            <a:lstStyle/>
            <a:p>
              <a:pPr algn="l"/>
              <a:r>
                <a:rPr lang="fr-FR" sz="1800" dirty="0" smtClean="0">
                  <a:solidFill>
                    <a:srgbClr val="00B050"/>
                  </a:solidFill>
                </a:rPr>
                <a:t>1 mm</a:t>
              </a:r>
              <a:endParaRPr lang="fr-FR" sz="1800" dirty="0">
                <a:solidFill>
                  <a:srgbClr val="00B050"/>
                </a:solidFill>
              </a:endParaRPr>
            </a:p>
          </p:txBody>
        </p:sp>
      </p:grpSp>
      <p:pic>
        <p:nvPicPr>
          <p:cNvPr id="65" name="Image 6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373360" y="761312"/>
            <a:ext cx="1818640" cy="583251"/>
          </a:xfrm>
          <a:prstGeom prst="rect">
            <a:avLst/>
          </a:prstGeom>
        </p:spPr>
      </p:pic>
    </p:spTree>
    <p:extLst>
      <p:ext uri="{BB962C8B-B14F-4D97-AF65-F5344CB8AC3E}">
        <p14:creationId xmlns:p14="http://schemas.microsoft.com/office/powerpoint/2010/main" val="428071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ppt_x"/>
                                          </p:val>
                                        </p:tav>
                                        <p:tav tm="100000">
                                          <p:val>
                                            <p:strVal val="#ppt_x"/>
                                          </p:val>
                                        </p:tav>
                                      </p:tavLst>
                                    </p:anim>
                                    <p:anim calcmode="lin" valueType="num">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58"/>
                                        </p:tgtEl>
                                        <p:attrNameLst>
                                          <p:attrName>ppt_x</p:attrName>
                                        </p:attrNameLst>
                                      </p:cBhvr>
                                      <p:tavLst>
                                        <p:tav tm="0">
                                          <p:val>
                                            <p:strVal val="ppt_x"/>
                                          </p:val>
                                        </p:tav>
                                        <p:tav tm="100000">
                                          <p:val>
                                            <p:strVal val="ppt_x"/>
                                          </p:val>
                                        </p:tav>
                                      </p:tavLst>
                                    </p:anim>
                                    <p:anim calcmode="lin" valueType="num">
                                      <p:cBhvr additive="base">
                                        <p:cTn id="21" dur="500"/>
                                        <p:tgtEl>
                                          <p:spTgt spid="58"/>
                                        </p:tgtEl>
                                        <p:attrNameLst>
                                          <p:attrName>ppt_y</p:attrName>
                                        </p:attrNameLst>
                                      </p:cBhvr>
                                      <p:tavLst>
                                        <p:tav tm="0">
                                          <p:val>
                                            <p:strVal val="ppt_y"/>
                                          </p:val>
                                        </p:tav>
                                        <p:tav tm="100000">
                                          <p:val>
                                            <p:strVal val="1+ppt_h/2"/>
                                          </p:val>
                                        </p:tav>
                                      </p:tavLst>
                                    </p:anim>
                                    <p:set>
                                      <p:cBhvr>
                                        <p:cTn id="22" dur="1" fill="hold">
                                          <p:stCondLst>
                                            <p:cond delay="499"/>
                                          </p:stCondLst>
                                        </p:cTn>
                                        <p:tgtEl>
                                          <p:spTgt spid="58"/>
                                        </p:tgtEl>
                                        <p:attrNameLst>
                                          <p:attrName>style.visibility</p:attrName>
                                        </p:attrNameLst>
                                      </p:cBhvr>
                                      <p:to>
                                        <p:strVal val="hidden"/>
                                      </p:to>
                                    </p:set>
                                  </p:childTnLst>
                                </p:cTn>
                              </p:par>
                              <p:par>
                                <p:cTn id="23" presetID="2" presetClass="exit" presetSubtype="4" fill="hold" grpId="2" nodeType="withEffect">
                                  <p:stCondLst>
                                    <p:cond delay="0"/>
                                  </p:stCondLst>
                                  <p:childTnLst>
                                    <p:anim calcmode="lin" valueType="num">
                                      <p:cBhvr additive="base">
                                        <p:cTn id="24" dur="500"/>
                                        <p:tgtEl>
                                          <p:spTgt spid="23"/>
                                        </p:tgtEl>
                                        <p:attrNameLst>
                                          <p:attrName>ppt_x</p:attrName>
                                        </p:attrNameLst>
                                      </p:cBhvr>
                                      <p:tavLst>
                                        <p:tav tm="0">
                                          <p:val>
                                            <p:strVal val="ppt_x"/>
                                          </p:val>
                                        </p:tav>
                                        <p:tav tm="100000">
                                          <p:val>
                                            <p:strVal val="ppt_x"/>
                                          </p:val>
                                        </p:tav>
                                      </p:tavLst>
                                    </p:anim>
                                    <p:anim calcmode="lin" valueType="num">
                                      <p:cBhvr additive="base">
                                        <p:cTn id="25" dur="500"/>
                                        <p:tgtEl>
                                          <p:spTgt spid="23"/>
                                        </p:tgtEl>
                                        <p:attrNameLst>
                                          <p:attrName>ppt_y</p:attrName>
                                        </p:attrNameLst>
                                      </p:cBhvr>
                                      <p:tavLst>
                                        <p:tav tm="0">
                                          <p:val>
                                            <p:strVal val="ppt_y"/>
                                          </p:val>
                                        </p:tav>
                                        <p:tav tm="100000">
                                          <p:val>
                                            <p:strVal val="1+ppt_h/2"/>
                                          </p:val>
                                        </p:tav>
                                      </p:tavLst>
                                    </p:anim>
                                    <p:set>
                                      <p:cBhvr>
                                        <p:cTn id="26" dur="1" fill="hold">
                                          <p:stCondLst>
                                            <p:cond delay="499"/>
                                          </p:stCondLst>
                                        </p:cTn>
                                        <p:tgtEl>
                                          <p:spTgt spid="23"/>
                                        </p:tgtEl>
                                        <p:attrNameLst>
                                          <p:attrName>style.visibility</p:attrName>
                                        </p:attrNameLst>
                                      </p:cBhvr>
                                      <p:to>
                                        <p:strVal val="hidden"/>
                                      </p:to>
                                    </p:set>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2" animBg="1"/>
      <p:bldP spid="4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1476589" y="196179"/>
            <a:ext cx="5860500" cy="379192"/>
          </a:xfrm>
        </p:spPr>
        <p:txBody>
          <a:bodyPr/>
          <a:lstStyle/>
          <a:p>
            <a:r>
              <a:rPr lang="fr-FR" dirty="0" smtClean="0"/>
              <a:t>Simulation validation</a:t>
            </a:r>
            <a:endParaRPr lang="fr-FR" dirty="0"/>
          </a:p>
        </p:txBody>
      </p:sp>
      <p:sp>
        <p:nvSpPr>
          <p:cNvPr id="28" name="Espace réservé du contenu 5"/>
          <p:cNvSpPr txBox="1">
            <a:spLocks/>
          </p:cNvSpPr>
          <p:nvPr/>
        </p:nvSpPr>
        <p:spPr>
          <a:xfrm>
            <a:off x="254001" y="1400780"/>
            <a:ext cx="4754879" cy="3448342"/>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Gamma </a:t>
            </a:r>
            <a:r>
              <a:rPr lang="fr-FR" dirty="0" err="1" smtClean="0"/>
              <a:t>imaging</a:t>
            </a:r>
            <a:r>
              <a:rPr lang="fr-FR" dirty="0" smtClean="0"/>
              <a:t> simulation</a:t>
            </a:r>
          </a:p>
          <a:p>
            <a:pPr lvl="1"/>
            <a:r>
              <a:rPr lang="fr-FR" dirty="0" smtClean="0"/>
              <a:t>Moving </a:t>
            </a:r>
            <a:r>
              <a:rPr lang="fr-FR" dirty="0" err="1" smtClean="0"/>
              <a:t>vertically</a:t>
            </a:r>
            <a:r>
              <a:rPr lang="fr-FR" dirty="0" smtClean="0"/>
              <a:t> the source </a:t>
            </a:r>
            <a:r>
              <a:rPr lang="fr-FR" dirty="0" err="1" smtClean="0"/>
              <a:t>from</a:t>
            </a:r>
            <a:r>
              <a:rPr lang="fr-FR" dirty="0" smtClean="0"/>
              <a:t> 60 cm to 500 cm</a:t>
            </a:r>
          </a:p>
          <a:p>
            <a:pPr lvl="1"/>
            <a:r>
              <a:rPr lang="fr-FR" dirty="0" smtClean="0"/>
              <a:t>Moving </a:t>
            </a:r>
            <a:r>
              <a:rPr lang="fr-FR" dirty="0" err="1" smtClean="0"/>
              <a:t>horizontally</a:t>
            </a:r>
            <a:r>
              <a:rPr lang="fr-FR" dirty="0" smtClean="0"/>
              <a:t>  the source: </a:t>
            </a:r>
            <a:r>
              <a:rPr lang="fr-FR" dirty="0" err="1" smtClean="0"/>
              <a:t>left</a:t>
            </a:r>
            <a:r>
              <a:rPr lang="fr-FR" dirty="0" smtClean="0"/>
              <a:t>, center, right </a:t>
            </a:r>
          </a:p>
          <a:p>
            <a:pPr lvl="1"/>
            <a:r>
              <a:rPr lang="fr-FR" dirty="0" err="1" smtClean="0"/>
              <a:t>Varying</a:t>
            </a:r>
            <a:r>
              <a:rPr lang="fr-FR" dirty="0" smtClean="0"/>
              <a:t> the </a:t>
            </a:r>
            <a:r>
              <a:rPr lang="fr-FR" dirty="0" err="1" smtClean="0"/>
              <a:t>displacement</a:t>
            </a:r>
            <a:r>
              <a:rPr lang="fr-FR" dirty="0" smtClean="0"/>
              <a:t> </a:t>
            </a:r>
            <a:r>
              <a:rPr lang="fr-FR" dirty="0" err="1" smtClean="0"/>
              <a:t>step</a:t>
            </a:r>
            <a:endParaRPr lang="fr-FR" dirty="0" smtClean="0"/>
          </a:p>
          <a:p>
            <a:pPr lvl="1"/>
            <a:endParaRPr lang="fr-FR" dirty="0" smtClean="0"/>
          </a:p>
          <a:p>
            <a:pPr lvl="1"/>
            <a:endParaRPr lang="fr-FR" dirty="0" smtClean="0"/>
          </a:p>
          <a:p>
            <a:endParaRPr lang="fr-FR" dirty="0" smtClean="0"/>
          </a:p>
          <a:p>
            <a:pPr lvl="1"/>
            <a:endParaRPr lang="fr-FR" dirty="0" smtClean="0"/>
          </a:p>
          <a:p>
            <a:pPr marL="478986" lvl="1" indent="0">
              <a:buNone/>
            </a:pPr>
            <a:endParaRPr lang="fr-FR" dirty="0" smtClean="0"/>
          </a:p>
        </p:txBody>
      </p:sp>
      <p:pic>
        <p:nvPicPr>
          <p:cNvPr id="9" name="Image 8"/>
          <p:cNvPicPr>
            <a:picLocks noChangeAspect="1"/>
          </p:cNvPicPr>
          <p:nvPr/>
        </p:nvPicPr>
        <p:blipFill rotWithShape="1">
          <a:blip r:embed="rId3"/>
          <a:srcRect r="75649"/>
          <a:stretch/>
        </p:blipFill>
        <p:spPr>
          <a:xfrm>
            <a:off x="11436586" y="0"/>
            <a:ext cx="755414" cy="773391"/>
          </a:xfrm>
          <a:prstGeom prst="rect">
            <a:avLst/>
          </a:prstGeom>
        </p:spPr>
      </p:pic>
      <p:pic>
        <p:nvPicPr>
          <p:cNvPr id="11" name="Image 10"/>
          <p:cNvPicPr>
            <a:picLocks noChangeAspect="1"/>
          </p:cNvPicPr>
          <p:nvPr/>
        </p:nvPicPr>
        <p:blipFill>
          <a:blip r:embed="rId4"/>
          <a:stretch>
            <a:fillRect/>
          </a:stretch>
        </p:blipFill>
        <p:spPr>
          <a:xfrm>
            <a:off x="9250339" y="2885219"/>
            <a:ext cx="1814608" cy="1598884"/>
          </a:xfrm>
          <a:prstGeom prst="rect">
            <a:avLst/>
          </a:prstGeom>
        </p:spPr>
      </p:pic>
      <p:pic>
        <p:nvPicPr>
          <p:cNvPr id="12" name="Image 11"/>
          <p:cNvPicPr>
            <a:picLocks noChangeAspect="1"/>
          </p:cNvPicPr>
          <p:nvPr/>
        </p:nvPicPr>
        <p:blipFill>
          <a:blip r:embed="rId5"/>
          <a:stretch>
            <a:fillRect/>
          </a:stretch>
        </p:blipFill>
        <p:spPr>
          <a:xfrm>
            <a:off x="7477629" y="2889987"/>
            <a:ext cx="1809060" cy="1598884"/>
          </a:xfrm>
          <a:prstGeom prst="rect">
            <a:avLst/>
          </a:prstGeom>
        </p:spPr>
      </p:pic>
      <p:pic>
        <p:nvPicPr>
          <p:cNvPr id="13" name="Image 12"/>
          <p:cNvPicPr>
            <a:picLocks noChangeAspect="1"/>
          </p:cNvPicPr>
          <p:nvPr/>
        </p:nvPicPr>
        <p:blipFill rotWithShape="1">
          <a:blip r:embed="rId6"/>
          <a:srcRect r="1231"/>
          <a:stretch/>
        </p:blipFill>
        <p:spPr>
          <a:xfrm>
            <a:off x="7482003" y="1283852"/>
            <a:ext cx="1858863" cy="1598884"/>
          </a:xfrm>
          <a:prstGeom prst="rect">
            <a:avLst/>
          </a:prstGeom>
        </p:spPr>
      </p:pic>
      <p:pic>
        <p:nvPicPr>
          <p:cNvPr id="14" name="Image 13"/>
          <p:cNvPicPr>
            <a:picLocks noChangeAspect="1"/>
          </p:cNvPicPr>
          <p:nvPr/>
        </p:nvPicPr>
        <p:blipFill>
          <a:blip r:embed="rId7"/>
          <a:stretch>
            <a:fillRect/>
          </a:stretch>
        </p:blipFill>
        <p:spPr>
          <a:xfrm>
            <a:off x="5641571" y="2885689"/>
            <a:ext cx="1830579" cy="1598884"/>
          </a:xfrm>
          <a:prstGeom prst="rect">
            <a:avLst/>
          </a:prstGeom>
        </p:spPr>
      </p:pic>
      <p:sp>
        <p:nvSpPr>
          <p:cNvPr id="2" name="Ellipse 1"/>
          <p:cNvSpPr/>
          <p:nvPr/>
        </p:nvSpPr>
        <p:spPr>
          <a:xfrm>
            <a:off x="8351520" y="1341120"/>
            <a:ext cx="355600" cy="3962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p:cNvPicPr>
            <a:picLocks noChangeAspect="1"/>
          </p:cNvPicPr>
          <p:nvPr/>
        </p:nvPicPr>
        <p:blipFill>
          <a:blip r:embed="rId8"/>
          <a:stretch>
            <a:fillRect/>
          </a:stretch>
        </p:blipFill>
        <p:spPr>
          <a:xfrm>
            <a:off x="1821541" y="4105519"/>
            <a:ext cx="1325716" cy="1228481"/>
          </a:xfrm>
          <a:prstGeom prst="ellipse">
            <a:avLst/>
          </a:prstGeom>
          <a:ln w="63500" cap="rnd">
            <a:solidFill>
              <a:srgbClr val="FF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7" name="Connecteur droit avec flèche 6"/>
          <p:cNvCxnSpPr>
            <a:stCxn id="2" idx="2"/>
            <a:endCxn id="5" idx="6"/>
          </p:cNvCxnSpPr>
          <p:nvPr/>
        </p:nvCxnSpPr>
        <p:spPr>
          <a:xfrm rot="10800000" flipV="1">
            <a:off x="3147258" y="1539240"/>
            <a:ext cx="5204263" cy="3180520"/>
          </a:xfrm>
          <a:prstGeom prst="curvedConnector3">
            <a:avLst>
              <a:gd name="adj1" fmla="val 6386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6" name="Image 3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73360" y="761312"/>
            <a:ext cx="1818640" cy="583251"/>
          </a:xfrm>
          <a:prstGeom prst="rect">
            <a:avLst/>
          </a:prstGeom>
        </p:spPr>
      </p:pic>
      <p:pic>
        <p:nvPicPr>
          <p:cNvPr id="37" name="Image 3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364870" y="4492130"/>
            <a:ext cx="2112000" cy="1584000"/>
          </a:xfrm>
          <a:prstGeom prst="rect">
            <a:avLst/>
          </a:prstGeom>
        </p:spPr>
      </p:pic>
      <p:pic>
        <p:nvPicPr>
          <p:cNvPr id="38" name="Image 3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049129" y="4492130"/>
            <a:ext cx="2112000" cy="1584000"/>
          </a:xfrm>
          <a:prstGeom prst="rect">
            <a:avLst/>
          </a:prstGeom>
        </p:spPr>
      </p:pic>
      <p:pic>
        <p:nvPicPr>
          <p:cNvPr id="39" name="Image 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518051" y="4492130"/>
            <a:ext cx="2112000" cy="1584000"/>
          </a:xfrm>
          <a:prstGeom prst="rect">
            <a:avLst/>
          </a:prstGeom>
        </p:spPr>
      </p:pic>
      <p:sp>
        <p:nvSpPr>
          <p:cNvPr id="16"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smtClean="0"/>
              <a:t>10</a:t>
            </a:r>
            <a:endParaRPr lang="fr-FR" dirty="0"/>
          </a:p>
        </p:txBody>
      </p:sp>
    </p:spTree>
    <p:extLst>
      <p:ext uri="{BB962C8B-B14F-4D97-AF65-F5344CB8AC3E}">
        <p14:creationId xmlns:p14="http://schemas.microsoft.com/office/powerpoint/2010/main" val="3050646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barn(inVertical)">
                                      <p:cBhvr>
                                        <p:cTn id="18" dur="500"/>
                                        <p:tgtEl>
                                          <p:spTgt spid="28">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8">
                                            <p:txEl>
                                              <p:pRg st="2" end="2"/>
                                            </p:txEl>
                                          </p:spTgt>
                                        </p:tgtEl>
                                        <p:attrNameLst>
                                          <p:attrName>style.visibility</p:attrName>
                                        </p:attrNameLst>
                                      </p:cBhvr>
                                      <p:to>
                                        <p:strVal val="visible"/>
                                      </p:to>
                                    </p:set>
                                    <p:animEffect transition="in" filter="barn(inVertical)">
                                      <p:cBhvr>
                                        <p:cTn id="23" dur="500"/>
                                        <p:tgtEl>
                                          <p:spTgt spid="28">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par>
                                <p:cTn id="29" presetID="16" presetClass="entr" presetSubtype="21"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barn(inVertical)">
                                      <p:cBhvr>
                                        <p:cTn id="31" dur="500"/>
                                        <p:tgtEl>
                                          <p:spTgt spid="38"/>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arn(inVertical)">
                                      <p:cBhvr>
                                        <p:cTn id="36" dur="500"/>
                                        <p:tgtEl>
                                          <p:spTgt spid="12"/>
                                        </p:tgtEl>
                                      </p:cBhvr>
                                    </p:animEffect>
                                  </p:childTnLst>
                                </p:cTn>
                              </p:par>
                              <p:par>
                                <p:cTn id="37" presetID="16" presetClass="entr" presetSubtype="21"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barn(inVertical)">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inVertical)">
                                      <p:cBhvr>
                                        <p:cTn id="44" dur="500"/>
                                        <p:tgtEl>
                                          <p:spTgt spid="11"/>
                                        </p:tgtEl>
                                      </p:cBhvr>
                                    </p:animEffect>
                                  </p:childTnLst>
                                </p:cTn>
                              </p:par>
                              <p:par>
                                <p:cTn id="45" presetID="16" presetClass="entr" presetSubtype="21"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barn(inVertical)">
                                      <p:cBhvr>
                                        <p:cTn id="47" dur="500"/>
                                        <p:tgtEl>
                                          <p:spTgt spid="39"/>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28">
                                            <p:txEl>
                                              <p:pRg st="3" end="3"/>
                                            </p:txEl>
                                          </p:spTgt>
                                        </p:tgtEl>
                                        <p:attrNameLst>
                                          <p:attrName>style.visibility</p:attrName>
                                        </p:attrNameLst>
                                      </p:cBhvr>
                                      <p:to>
                                        <p:strVal val="visible"/>
                                      </p:to>
                                    </p:set>
                                    <p:animEffect transition="in" filter="barn(inVertical)">
                                      <p:cBhvr>
                                        <p:cTn id="52" dur="500"/>
                                        <p:tgtEl>
                                          <p:spTgt spid="2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1476589" y="196179"/>
            <a:ext cx="5860500" cy="379192"/>
          </a:xfrm>
        </p:spPr>
        <p:txBody>
          <a:bodyPr/>
          <a:lstStyle/>
          <a:p>
            <a:r>
              <a:rPr lang="fr-FR" dirty="0" smtClean="0"/>
              <a:t>Simulation validation</a:t>
            </a:r>
            <a:endParaRPr lang="fr-FR" dirty="0"/>
          </a:p>
        </p:txBody>
      </p:sp>
      <p:pic>
        <p:nvPicPr>
          <p:cNvPr id="9" name="Image 8"/>
          <p:cNvPicPr>
            <a:picLocks noChangeAspect="1"/>
          </p:cNvPicPr>
          <p:nvPr/>
        </p:nvPicPr>
        <p:blipFill rotWithShape="1">
          <a:blip r:embed="rId3"/>
          <a:srcRect r="75649"/>
          <a:stretch/>
        </p:blipFill>
        <p:spPr>
          <a:xfrm>
            <a:off x="11436586" y="0"/>
            <a:ext cx="755414" cy="773391"/>
          </a:xfrm>
          <a:prstGeom prst="rect">
            <a:avLst/>
          </a:prstGeom>
        </p:spPr>
      </p:pic>
      <p:pic>
        <p:nvPicPr>
          <p:cNvPr id="36" name="Image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3360" y="761312"/>
            <a:ext cx="1818640" cy="583251"/>
          </a:xfrm>
          <a:prstGeom prst="rect">
            <a:avLst/>
          </a:prstGeom>
        </p:spPr>
      </p:pic>
      <p:pic>
        <p:nvPicPr>
          <p:cNvPr id="16" name="Imag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661247"/>
            <a:ext cx="4320000" cy="3240000"/>
          </a:xfrm>
          <a:prstGeom prst="rect">
            <a:avLst/>
          </a:prstGeom>
        </p:spPr>
      </p:pic>
      <p:sp>
        <p:nvSpPr>
          <p:cNvPr id="11" name="Espace réservé du contenu 5"/>
          <p:cNvSpPr txBox="1">
            <a:spLocks/>
          </p:cNvSpPr>
          <p:nvPr/>
        </p:nvSpPr>
        <p:spPr>
          <a:xfrm>
            <a:off x="254001" y="1400780"/>
            <a:ext cx="4754879" cy="2322905"/>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Gamma </a:t>
            </a:r>
            <a:r>
              <a:rPr lang="fr-FR" dirty="0" err="1" smtClean="0"/>
              <a:t>imaging</a:t>
            </a:r>
            <a:r>
              <a:rPr lang="fr-FR" dirty="0" smtClean="0"/>
              <a:t> simulation: </a:t>
            </a:r>
            <a:r>
              <a:rPr lang="fr-FR" dirty="0" err="1" smtClean="0"/>
              <a:t>results</a:t>
            </a:r>
            <a:endParaRPr lang="fr-FR" dirty="0" smtClean="0"/>
          </a:p>
          <a:p>
            <a:pPr lvl="1">
              <a:buFont typeface="Courier New" panose="02070309020205020404" pitchFamily="49" charset="0"/>
              <a:buChar char="o"/>
            </a:pPr>
            <a:r>
              <a:rPr lang="fr-FR" dirty="0" err="1"/>
              <a:t>Increase</a:t>
            </a:r>
            <a:r>
              <a:rPr lang="fr-FR" dirty="0"/>
              <a:t> in </a:t>
            </a:r>
            <a:r>
              <a:rPr lang="fr-FR" dirty="0" err="1" smtClean="0"/>
              <a:t>uncertainties</a:t>
            </a:r>
            <a:r>
              <a:rPr lang="fr-FR" dirty="0" smtClean="0"/>
              <a:t>:</a:t>
            </a:r>
          </a:p>
          <a:p>
            <a:pPr lvl="1">
              <a:buFont typeface="Wingdings" panose="05000000000000000000" pitchFamily="2" charset="2"/>
              <a:buChar char="Ø"/>
            </a:pPr>
            <a:r>
              <a:rPr lang="en-US" dirty="0" smtClean="0"/>
              <a:t>Degradation </a:t>
            </a:r>
            <a:r>
              <a:rPr lang="en-US" dirty="0"/>
              <a:t>of the angular resolution due to the increase in </a:t>
            </a:r>
            <a:r>
              <a:rPr lang="en-US" dirty="0" smtClean="0"/>
              <a:t>energy</a:t>
            </a:r>
            <a:endParaRPr lang="fr-FR" dirty="0" smtClean="0"/>
          </a:p>
          <a:p>
            <a:endParaRPr lang="fr-FR" dirty="0" smtClean="0"/>
          </a:p>
          <a:p>
            <a:pPr lvl="1"/>
            <a:endParaRPr lang="fr-FR" dirty="0" smtClean="0"/>
          </a:p>
          <a:p>
            <a:pPr marL="478986" lvl="1" indent="0">
              <a:buNone/>
            </a:pPr>
            <a:endParaRPr lang="fr-FR" dirty="0" smtClean="0"/>
          </a:p>
        </p:txBody>
      </p:sp>
      <p:pic>
        <p:nvPicPr>
          <p:cNvPr id="4" name="Imag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07400" y="2661247"/>
            <a:ext cx="4320000" cy="3240000"/>
          </a:xfrm>
          <a:prstGeom prst="rect">
            <a:avLst/>
          </a:prstGeom>
        </p:spPr>
      </p:pic>
      <p:pic>
        <p:nvPicPr>
          <p:cNvPr id="8" name="Imag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14800" y="2661247"/>
            <a:ext cx="4320000" cy="3240000"/>
          </a:xfrm>
          <a:prstGeom prst="rect">
            <a:avLst/>
          </a:prstGeom>
        </p:spPr>
      </p:pic>
      <p:sp>
        <p:nvSpPr>
          <p:cNvPr id="12" name="ZoneTexte 11"/>
          <p:cNvSpPr txBox="1"/>
          <p:nvPr/>
        </p:nvSpPr>
        <p:spPr>
          <a:xfrm>
            <a:off x="4157952" y="5889494"/>
            <a:ext cx="3504806" cy="646331"/>
          </a:xfrm>
          <a:prstGeom prst="rect">
            <a:avLst/>
          </a:prstGeom>
          <a:noFill/>
        </p:spPr>
        <p:txBody>
          <a:bodyPr wrap="square" rtlCol="0">
            <a:spAutoFit/>
          </a:bodyPr>
          <a:lstStyle/>
          <a:p>
            <a:pPr algn="ctr"/>
            <a:r>
              <a:rPr lang="fr-FR" sz="1800" baseline="30000" dirty="0" smtClean="0">
                <a:ln w="0"/>
                <a:solidFill>
                  <a:srgbClr val="92D050"/>
                </a:solidFill>
                <a:effectLst>
                  <a:outerShdw blurRad="38100" dist="25400" dir="5400000" algn="ctr" rotWithShape="0">
                    <a:srgbClr val="6E747A">
                      <a:alpha val="43000"/>
                    </a:srgbClr>
                  </a:outerShdw>
                </a:effectLst>
              </a:rPr>
              <a:t>133</a:t>
            </a:r>
            <a:r>
              <a:rPr lang="fr-FR" sz="1800" dirty="0" smtClean="0">
                <a:ln w="0"/>
                <a:solidFill>
                  <a:srgbClr val="92D050"/>
                </a:solidFill>
                <a:effectLst>
                  <a:outerShdw blurRad="38100" dist="25400" dir="5400000" algn="ctr" rotWithShape="0">
                    <a:srgbClr val="6E747A">
                      <a:alpha val="43000"/>
                    </a:srgbClr>
                  </a:outerShdw>
                </a:effectLst>
              </a:rPr>
              <a:t>Ba</a:t>
            </a:r>
          </a:p>
          <a:p>
            <a:pPr algn="ctr"/>
            <a:r>
              <a:rPr lang="fr-FR" sz="1800" dirty="0" smtClean="0">
                <a:ln w="0"/>
                <a:solidFill>
                  <a:schemeClr val="accent1"/>
                </a:solidFill>
                <a:effectLst>
                  <a:outerShdw blurRad="38100" dist="25400" dir="5400000" algn="ctr" rotWithShape="0">
                    <a:srgbClr val="6E747A">
                      <a:alpha val="43000"/>
                    </a:srgbClr>
                  </a:outerShdw>
                </a:effectLst>
              </a:rPr>
              <a:t>([81, 276, 302 ,356, 383] </a:t>
            </a:r>
            <a:r>
              <a:rPr lang="fr-FR" sz="1800" dirty="0" err="1" smtClean="0">
                <a:ln w="0"/>
                <a:solidFill>
                  <a:schemeClr val="accent1"/>
                </a:solidFill>
                <a:effectLst>
                  <a:outerShdw blurRad="38100" dist="25400" dir="5400000" algn="ctr" rotWithShape="0">
                    <a:srgbClr val="6E747A">
                      <a:alpha val="43000"/>
                    </a:srgbClr>
                  </a:outerShdw>
                </a:effectLst>
              </a:rPr>
              <a:t>keV</a:t>
            </a:r>
            <a:r>
              <a:rPr lang="fr-FR" sz="1800" dirty="0" smtClean="0">
                <a:ln w="0"/>
                <a:solidFill>
                  <a:schemeClr val="accent1"/>
                </a:solidFill>
                <a:effectLst>
                  <a:outerShdw blurRad="38100" dist="25400" dir="5400000" algn="ctr" rotWithShape="0">
                    <a:srgbClr val="6E747A">
                      <a:alpha val="43000"/>
                    </a:srgbClr>
                  </a:outerShdw>
                </a:effectLst>
              </a:rPr>
              <a:t>)</a:t>
            </a:r>
            <a:endParaRPr lang="fr-FR" sz="1800" dirty="0">
              <a:ln w="0"/>
              <a:solidFill>
                <a:schemeClr val="accent1"/>
              </a:solidFill>
              <a:effectLst>
                <a:outerShdw blurRad="38100" dist="25400" dir="5400000" algn="ctr" rotWithShape="0">
                  <a:srgbClr val="6E747A">
                    <a:alpha val="43000"/>
                  </a:srgbClr>
                </a:outerShdw>
              </a:effectLst>
            </a:endParaRPr>
          </a:p>
        </p:txBody>
      </p:sp>
      <p:sp>
        <p:nvSpPr>
          <p:cNvPr id="13" name="ZoneTexte 12"/>
          <p:cNvSpPr txBox="1"/>
          <p:nvPr/>
        </p:nvSpPr>
        <p:spPr>
          <a:xfrm>
            <a:off x="8649340" y="5889494"/>
            <a:ext cx="2322008" cy="369332"/>
          </a:xfrm>
          <a:prstGeom prst="rect">
            <a:avLst/>
          </a:prstGeom>
          <a:noFill/>
        </p:spPr>
        <p:txBody>
          <a:bodyPr wrap="square" rtlCol="0">
            <a:spAutoFit/>
          </a:bodyPr>
          <a:lstStyle/>
          <a:p>
            <a:r>
              <a:rPr lang="fr-FR" sz="1800" baseline="30000" dirty="0" smtClean="0">
                <a:ln w="0"/>
                <a:solidFill>
                  <a:srgbClr val="92D050"/>
                </a:solidFill>
                <a:effectLst>
                  <a:outerShdw blurRad="38100" dist="25400" dir="5400000" algn="ctr" rotWithShape="0">
                    <a:srgbClr val="6E747A">
                      <a:alpha val="43000"/>
                    </a:srgbClr>
                  </a:outerShdw>
                </a:effectLst>
              </a:rPr>
              <a:t>137</a:t>
            </a:r>
            <a:r>
              <a:rPr lang="fr-FR" sz="1800" dirty="0" smtClean="0">
                <a:ln w="0"/>
                <a:solidFill>
                  <a:srgbClr val="92D050"/>
                </a:solidFill>
                <a:effectLst>
                  <a:outerShdw blurRad="38100" dist="25400" dir="5400000" algn="ctr" rotWithShape="0">
                    <a:srgbClr val="6E747A">
                      <a:alpha val="43000"/>
                    </a:srgbClr>
                  </a:outerShdw>
                </a:effectLst>
              </a:rPr>
              <a:t>Cs</a:t>
            </a:r>
            <a:r>
              <a:rPr lang="fr-FR" sz="1800" dirty="0" smtClean="0">
                <a:ln w="0"/>
                <a:solidFill>
                  <a:schemeClr val="accent1"/>
                </a:solidFill>
                <a:effectLst>
                  <a:outerShdw blurRad="38100" dist="25400" dir="5400000" algn="ctr" rotWithShape="0">
                    <a:srgbClr val="6E747A">
                      <a:alpha val="43000"/>
                    </a:srgbClr>
                  </a:outerShdw>
                </a:effectLst>
              </a:rPr>
              <a:t> (662 </a:t>
            </a:r>
            <a:r>
              <a:rPr lang="fr-FR" sz="1800" dirty="0" err="1" smtClean="0">
                <a:ln w="0"/>
                <a:solidFill>
                  <a:schemeClr val="accent1"/>
                </a:solidFill>
                <a:effectLst>
                  <a:outerShdw blurRad="38100" dist="25400" dir="5400000" algn="ctr" rotWithShape="0">
                    <a:srgbClr val="6E747A">
                      <a:alpha val="43000"/>
                    </a:srgbClr>
                  </a:outerShdw>
                </a:effectLst>
              </a:rPr>
              <a:t>keV</a:t>
            </a:r>
            <a:r>
              <a:rPr lang="fr-FR" sz="1800" dirty="0" smtClean="0">
                <a:ln w="0"/>
                <a:solidFill>
                  <a:schemeClr val="accent1"/>
                </a:solidFill>
                <a:effectLst>
                  <a:outerShdw blurRad="38100" dist="25400" dir="5400000" algn="ctr" rotWithShape="0">
                    <a:srgbClr val="6E747A">
                      <a:alpha val="43000"/>
                    </a:srgbClr>
                  </a:outerShdw>
                </a:effectLst>
              </a:rPr>
              <a:t>)</a:t>
            </a:r>
            <a:endParaRPr lang="fr-FR" sz="1800" dirty="0">
              <a:ln w="0"/>
              <a:solidFill>
                <a:schemeClr val="accent1"/>
              </a:solidFill>
              <a:effectLst>
                <a:outerShdw blurRad="38100" dist="25400" dir="5400000" algn="ctr" rotWithShape="0">
                  <a:srgbClr val="6E747A">
                    <a:alpha val="43000"/>
                  </a:srgbClr>
                </a:outerShdw>
              </a:effectLst>
            </a:endParaRPr>
          </a:p>
        </p:txBody>
      </p:sp>
      <p:sp>
        <p:nvSpPr>
          <p:cNvPr id="14" name="ZoneTexte 13"/>
          <p:cNvSpPr txBox="1"/>
          <p:nvPr/>
        </p:nvSpPr>
        <p:spPr>
          <a:xfrm>
            <a:off x="1255698" y="5889494"/>
            <a:ext cx="1915673" cy="369332"/>
          </a:xfrm>
          <a:prstGeom prst="rect">
            <a:avLst/>
          </a:prstGeom>
          <a:noFill/>
        </p:spPr>
        <p:txBody>
          <a:bodyPr wrap="square" rtlCol="0">
            <a:spAutoFit/>
          </a:bodyPr>
          <a:lstStyle/>
          <a:p>
            <a:r>
              <a:rPr lang="fr-FR" sz="1800" baseline="30000" dirty="0" smtClean="0">
                <a:ln w="0"/>
                <a:solidFill>
                  <a:srgbClr val="92D050"/>
                </a:solidFill>
                <a:effectLst>
                  <a:outerShdw blurRad="38100" dist="25400" dir="5400000" algn="ctr" rotWithShape="0">
                    <a:srgbClr val="6E747A">
                      <a:alpha val="43000"/>
                    </a:srgbClr>
                  </a:outerShdw>
                </a:effectLst>
              </a:rPr>
              <a:t>241</a:t>
            </a:r>
            <a:r>
              <a:rPr lang="fr-FR" sz="1800" dirty="0" smtClean="0">
                <a:ln w="0"/>
                <a:solidFill>
                  <a:srgbClr val="92D050"/>
                </a:solidFill>
                <a:effectLst>
                  <a:outerShdw blurRad="38100" dist="25400" dir="5400000" algn="ctr" rotWithShape="0">
                    <a:srgbClr val="6E747A">
                      <a:alpha val="43000"/>
                    </a:srgbClr>
                  </a:outerShdw>
                </a:effectLst>
              </a:rPr>
              <a:t>Am </a:t>
            </a:r>
            <a:r>
              <a:rPr lang="fr-FR" sz="1800" dirty="0" smtClean="0">
                <a:ln w="0"/>
                <a:solidFill>
                  <a:schemeClr val="accent1"/>
                </a:solidFill>
                <a:effectLst>
                  <a:outerShdw blurRad="38100" dist="25400" dir="5400000" algn="ctr" rotWithShape="0">
                    <a:srgbClr val="6E747A">
                      <a:alpha val="43000"/>
                    </a:srgbClr>
                  </a:outerShdw>
                </a:effectLst>
              </a:rPr>
              <a:t>(59,6 </a:t>
            </a:r>
            <a:r>
              <a:rPr lang="fr-FR" sz="1800" dirty="0" err="1" smtClean="0">
                <a:ln w="0"/>
                <a:solidFill>
                  <a:schemeClr val="accent1"/>
                </a:solidFill>
                <a:effectLst>
                  <a:outerShdw blurRad="38100" dist="25400" dir="5400000" algn="ctr" rotWithShape="0">
                    <a:srgbClr val="6E747A">
                      <a:alpha val="43000"/>
                    </a:srgbClr>
                  </a:outerShdw>
                </a:effectLst>
              </a:rPr>
              <a:t>keV</a:t>
            </a:r>
            <a:r>
              <a:rPr lang="fr-FR" sz="1800" dirty="0" smtClean="0">
                <a:ln w="0"/>
                <a:solidFill>
                  <a:schemeClr val="accent1"/>
                </a:solidFill>
                <a:effectLst>
                  <a:outerShdw blurRad="38100" dist="25400" dir="5400000" algn="ctr" rotWithShape="0">
                    <a:srgbClr val="6E747A">
                      <a:alpha val="43000"/>
                    </a:srgbClr>
                  </a:outerShdw>
                </a:effectLst>
              </a:rPr>
              <a:t>)</a:t>
            </a:r>
            <a:endParaRPr lang="fr-FR" sz="1800" dirty="0">
              <a:ln w="0"/>
              <a:solidFill>
                <a:schemeClr val="accent1"/>
              </a:solidFill>
              <a:effectLst>
                <a:outerShdw blurRad="38100" dist="25400" dir="5400000" algn="ctr" rotWithShape="0">
                  <a:srgbClr val="6E747A">
                    <a:alpha val="43000"/>
                  </a:srgbClr>
                </a:outerShdw>
              </a:effectLst>
            </a:endParaRPr>
          </a:p>
        </p:txBody>
      </p:sp>
      <p:pic>
        <p:nvPicPr>
          <p:cNvPr id="5" name="Image 4"/>
          <p:cNvPicPr>
            <a:picLocks noChangeAspect="1"/>
          </p:cNvPicPr>
          <p:nvPr/>
        </p:nvPicPr>
        <p:blipFill rotWithShape="1">
          <a:blip r:embed="rId8"/>
          <a:srcRect l="9322" t="8567" r="2819" b="12611"/>
          <a:stretch/>
        </p:blipFill>
        <p:spPr>
          <a:xfrm>
            <a:off x="5885180" y="1455072"/>
            <a:ext cx="5384800" cy="431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Image 5"/>
          <p:cNvPicPr>
            <a:picLocks noChangeAspect="1"/>
          </p:cNvPicPr>
          <p:nvPr/>
        </p:nvPicPr>
        <p:blipFill>
          <a:blip r:embed="rId9"/>
          <a:stretch>
            <a:fillRect/>
          </a:stretch>
        </p:blipFill>
        <p:spPr>
          <a:xfrm>
            <a:off x="5822963" y="1388169"/>
            <a:ext cx="5560034" cy="4493141"/>
          </a:xfrm>
          <a:prstGeom prst="rect">
            <a:avLst/>
          </a:prstGeom>
        </p:spPr>
      </p:pic>
      <p:pic>
        <p:nvPicPr>
          <p:cNvPr id="23" name="Image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14800" y="2647200"/>
            <a:ext cx="4320000" cy="3240000"/>
          </a:xfrm>
          <a:prstGeom prst="rect">
            <a:avLst/>
          </a:prstGeom>
        </p:spPr>
      </p:pic>
      <p:pic>
        <p:nvPicPr>
          <p:cNvPr id="24" name="Image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90" y="2638527"/>
            <a:ext cx="4320000" cy="3240000"/>
          </a:xfrm>
          <a:prstGeom prst="rect">
            <a:avLst/>
          </a:prstGeom>
        </p:spPr>
      </p:pic>
      <p:sp>
        <p:nvSpPr>
          <p:cNvPr id="25" name="Espace réservé du contenu 5"/>
          <p:cNvSpPr txBox="1">
            <a:spLocks/>
          </p:cNvSpPr>
          <p:nvPr/>
        </p:nvSpPr>
        <p:spPr>
          <a:xfrm>
            <a:off x="3545840" y="2976880"/>
            <a:ext cx="4358640" cy="2885623"/>
          </a:xfrm>
          <a:prstGeom prst="rect">
            <a:avLst/>
          </a:prstGeom>
          <a:solidFill>
            <a:schemeClr val="bg1"/>
          </a:solidFill>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b="0" dirty="0" err="1" smtClean="0"/>
              <a:t>Decrease</a:t>
            </a:r>
            <a:r>
              <a:rPr lang="fr-FR" b="0" dirty="0" smtClean="0"/>
              <a:t> the </a:t>
            </a:r>
            <a:r>
              <a:rPr lang="fr-FR" b="0" dirty="0" err="1"/>
              <a:t>d</a:t>
            </a:r>
            <a:r>
              <a:rPr lang="fr-FR" b="0" dirty="0" err="1" smtClean="0"/>
              <a:t>isplacement</a:t>
            </a:r>
            <a:r>
              <a:rPr lang="fr-FR" b="0" dirty="0" smtClean="0"/>
              <a:t> </a:t>
            </a:r>
            <a:r>
              <a:rPr lang="fr-FR" b="0" dirty="0" err="1" smtClean="0"/>
              <a:t>step</a:t>
            </a:r>
            <a:r>
              <a:rPr lang="fr-FR" b="0" dirty="0" smtClean="0"/>
              <a:t> to 25 cm</a:t>
            </a:r>
          </a:p>
          <a:p>
            <a:r>
              <a:rPr lang="fr-FR" b="0" dirty="0" err="1" smtClean="0"/>
              <a:t>Decrease</a:t>
            </a:r>
            <a:r>
              <a:rPr lang="fr-FR" b="0" dirty="0" smtClean="0"/>
              <a:t> the dose rate </a:t>
            </a:r>
            <a:r>
              <a:rPr lang="fr-FR" b="0" dirty="0" smtClean="0"/>
              <a:t>(20 </a:t>
            </a:r>
            <a:r>
              <a:rPr lang="fr-FR" b="0" dirty="0" smtClean="0"/>
              <a:t>times </a:t>
            </a:r>
            <a:r>
              <a:rPr lang="fr-FR" b="0" dirty="0" err="1" smtClean="0"/>
              <a:t>lower</a:t>
            </a:r>
            <a:r>
              <a:rPr lang="fr-FR" b="0" dirty="0" smtClean="0"/>
              <a:t>)</a:t>
            </a:r>
          </a:p>
          <a:p>
            <a:pPr lvl="1">
              <a:buFont typeface="Courier New" panose="02070309020205020404" pitchFamily="49" charset="0"/>
              <a:buChar char="o"/>
            </a:pPr>
            <a:r>
              <a:rPr lang="fr-FR" dirty="0" err="1" smtClean="0"/>
              <a:t>Increase</a:t>
            </a:r>
            <a:r>
              <a:rPr lang="fr-FR" dirty="0" smtClean="0"/>
              <a:t> </a:t>
            </a:r>
            <a:r>
              <a:rPr lang="fr-FR" dirty="0"/>
              <a:t>in </a:t>
            </a:r>
            <a:r>
              <a:rPr lang="fr-FR" dirty="0" err="1" smtClean="0"/>
              <a:t>uncertainties</a:t>
            </a:r>
            <a:r>
              <a:rPr lang="fr-FR" dirty="0" smtClean="0"/>
              <a:t>:</a:t>
            </a:r>
            <a:endParaRPr lang="fr-FR" dirty="0" smtClean="0"/>
          </a:p>
          <a:p>
            <a:pPr lvl="1">
              <a:buFont typeface="Wingdings" panose="05000000000000000000" pitchFamily="2" charset="2"/>
              <a:buChar char="Ø"/>
            </a:pPr>
            <a:r>
              <a:rPr lang="en-US" dirty="0" smtClean="0"/>
              <a:t>Degradation </a:t>
            </a:r>
            <a:r>
              <a:rPr lang="en-US" dirty="0"/>
              <a:t>of the angular resolution due to </a:t>
            </a:r>
            <a:r>
              <a:rPr lang="fr-FR" dirty="0" err="1" smtClean="0"/>
              <a:t>low</a:t>
            </a:r>
            <a:r>
              <a:rPr lang="fr-FR" dirty="0" smtClean="0"/>
              <a:t> count rate and the </a:t>
            </a:r>
            <a:r>
              <a:rPr lang="fr-FR" dirty="0" err="1" smtClean="0"/>
              <a:t>displacement</a:t>
            </a:r>
            <a:r>
              <a:rPr lang="fr-FR" dirty="0" smtClean="0"/>
              <a:t> </a:t>
            </a:r>
            <a:r>
              <a:rPr lang="fr-FR" dirty="0" err="1" smtClean="0"/>
              <a:t>step</a:t>
            </a:r>
            <a:r>
              <a:rPr lang="fr-FR" dirty="0" smtClean="0"/>
              <a:t>.</a:t>
            </a:r>
          </a:p>
          <a:p>
            <a:endParaRPr lang="fr-FR" dirty="0" smtClean="0"/>
          </a:p>
          <a:p>
            <a:pPr lvl="1"/>
            <a:endParaRPr lang="fr-FR" dirty="0" smtClean="0"/>
          </a:p>
          <a:p>
            <a:pPr marL="478986" lvl="1" indent="0">
              <a:buNone/>
            </a:pPr>
            <a:endParaRPr lang="fr-FR" dirty="0" smtClean="0"/>
          </a:p>
        </p:txBody>
      </p:sp>
      <p:sp>
        <p:nvSpPr>
          <p:cNvPr id="17"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smtClean="0"/>
              <a:t>11</a:t>
            </a:r>
            <a:endParaRPr lang="fr-FR" dirty="0"/>
          </a:p>
        </p:txBody>
      </p:sp>
      <p:sp>
        <p:nvSpPr>
          <p:cNvPr id="2" name="ZoneTexte 1"/>
          <p:cNvSpPr txBox="1"/>
          <p:nvPr/>
        </p:nvSpPr>
        <p:spPr>
          <a:xfrm>
            <a:off x="351692" y="6260123"/>
            <a:ext cx="2403231" cy="338554"/>
          </a:xfrm>
          <a:prstGeom prst="rect">
            <a:avLst/>
          </a:prstGeom>
          <a:noFill/>
        </p:spPr>
        <p:txBody>
          <a:bodyPr wrap="square" rtlCol="0">
            <a:spAutoFit/>
          </a:bodyPr>
          <a:lstStyle/>
          <a:p>
            <a:pPr algn="l"/>
            <a:r>
              <a:rPr lang="fr-FR" sz="1600" dirty="0" err="1" smtClean="0">
                <a:solidFill>
                  <a:schemeClr val="tx1">
                    <a:lumMod val="60000"/>
                    <a:lumOff val="40000"/>
                  </a:schemeClr>
                </a:solidFill>
              </a:rPr>
              <a:t>Coverage</a:t>
            </a:r>
            <a:r>
              <a:rPr lang="fr-FR" sz="1600" dirty="0" smtClean="0">
                <a:solidFill>
                  <a:schemeClr val="tx1">
                    <a:lumMod val="60000"/>
                    <a:lumOff val="40000"/>
                  </a:schemeClr>
                </a:solidFill>
              </a:rPr>
              <a:t> factor </a:t>
            </a:r>
            <a:r>
              <a:rPr lang="fr-FR" sz="1600" b="1" dirty="0" smtClean="0">
                <a:solidFill>
                  <a:schemeClr val="tx1">
                    <a:lumMod val="60000"/>
                    <a:lumOff val="40000"/>
                  </a:schemeClr>
                </a:solidFill>
              </a:rPr>
              <a:t>K = 2</a:t>
            </a:r>
            <a:endParaRPr lang="fr-FR" sz="1600" b="1" dirty="0">
              <a:solidFill>
                <a:schemeClr val="tx1">
                  <a:lumMod val="60000"/>
                  <a:lumOff val="40000"/>
                </a:schemeClr>
              </a:solidFill>
            </a:endParaRPr>
          </a:p>
        </p:txBody>
      </p:sp>
    </p:spTree>
    <p:extLst>
      <p:ext uri="{BB962C8B-B14F-4D97-AF65-F5344CB8AC3E}">
        <p14:creationId xmlns:p14="http://schemas.microsoft.com/office/powerpoint/2010/main" val="2262189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childTnLst>
                                </p:cTn>
                              </p:par>
                              <p:par>
                                <p:cTn id="31" presetID="2" presetClass="entr" presetSubtype="4"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xit" presetSubtype="4" fill="hold" grpId="1" nodeType="clickEffect">
                                  <p:stCondLst>
                                    <p:cond delay="0"/>
                                  </p:stCondLst>
                                  <p:childTnLst>
                                    <p:anim calcmode="lin" valueType="num">
                                      <p:cBhvr additive="base">
                                        <p:cTn id="43" dur="500"/>
                                        <p:tgtEl>
                                          <p:spTgt spid="12"/>
                                        </p:tgtEl>
                                        <p:attrNameLst>
                                          <p:attrName>ppt_x</p:attrName>
                                        </p:attrNameLst>
                                      </p:cBhvr>
                                      <p:tavLst>
                                        <p:tav tm="0">
                                          <p:val>
                                            <p:strVal val="ppt_x"/>
                                          </p:val>
                                        </p:tav>
                                        <p:tav tm="100000">
                                          <p:val>
                                            <p:strVal val="ppt_x"/>
                                          </p:val>
                                        </p:tav>
                                      </p:tavLst>
                                    </p:anim>
                                    <p:anim calcmode="lin" valueType="num">
                                      <p:cBhvr additive="base">
                                        <p:cTn id="44" dur="500"/>
                                        <p:tgtEl>
                                          <p:spTgt spid="12"/>
                                        </p:tgtEl>
                                        <p:attrNameLst>
                                          <p:attrName>ppt_y</p:attrName>
                                        </p:attrNameLst>
                                      </p:cBhvr>
                                      <p:tavLst>
                                        <p:tav tm="0">
                                          <p:val>
                                            <p:strVal val="ppt_y"/>
                                          </p:val>
                                        </p:tav>
                                        <p:tav tm="100000">
                                          <p:val>
                                            <p:strVal val="1+ppt_h/2"/>
                                          </p:val>
                                        </p:tav>
                                      </p:tavLst>
                                    </p:anim>
                                    <p:set>
                                      <p:cBhvr>
                                        <p:cTn id="45" dur="1" fill="hold">
                                          <p:stCondLst>
                                            <p:cond delay="499"/>
                                          </p:stCondLst>
                                        </p:cTn>
                                        <p:tgtEl>
                                          <p:spTgt spid="12"/>
                                        </p:tgtEl>
                                        <p:attrNameLst>
                                          <p:attrName>style.visibility</p:attrName>
                                        </p:attrNameLst>
                                      </p:cBhvr>
                                      <p:to>
                                        <p:strVal val="hidden"/>
                                      </p:to>
                                    </p:set>
                                  </p:childTnLst>
                                </p:cTn>
                              </p:par>
                              <p:par>
                                <p:cTn id="46" presetID="2" presetClass="exit" presetSubtype="4" fill="hold" nodeType="withEffect">
                                  <p:stCondLst>
                                    <p:cond delay="0"/>
                                  </p:stCondLst>
                                  <p:childTnLst>
                                    <p:anim calcmode="lin" valueType="num">
                                      <p:cBhvr additive="base">
                                        <p:cTn id="47" dur="500"/>
                                        <p:tgtEl>
                                          <p:spTgt spid="4"/>
                                        </p:tgtEl>
                                        <p:attrNameLst>
                                          <p:attrName>ppt_x</p:attrName>
                                        </p:attrNameLst>
                                      </p:cBhvr>
                                      <p:tavLst>
                                        <p:tav tm="0">
                                          <p:val>
                                            <p:strVal val="ppt_x"/>
                                          </p:val>
                                        </p:tav>
                                        <p:tav tm="100000">
                                          <p:val>
                                            <p:strVal val="ppt_x"/>
                                          </p:val>
                                        </p:tav>
                                      </p:tavLst>
                                    </p:anim>
                                    <p:anim calcmode="lin" valueType="num">
                                      <p:cBhvr additive="base">
                                        <p:cTn id="48" dur="500"/>
                                        <p:tgtEl>
                                          <p:spTgt spid="4"/>
                                        </p:tgtEl>
                                        <p:attrNameLst>
                                          <p:attrName>ppt_y</p:attrName>
                                        </p:attrNameLst>
                                      </p:cBhvr>
                                      <p:tavLst>
                                        <p:tav tm="0">
                                          <p:val>
                                            <p:strVal val="ppt_y"/>
                                          </p:val>
                                        </p:tav>
                                        <p:tav tm="100000">
                                          <p:val>
                                            <p:strVal val="1+ppt_h/2"/>
                                          </p:val>
                                        </p:tav>
                                      </p:tavLst>
                                    </p:anim>
                                    <p:set>
                                      <p:cBhvr>
                                        <p:cTn id="49" dur="1" fill="hold">
                                          <p:stCondLst>
                                            <p:cond delay="499"/>
                                          </p:stCondLst>
                                        </p:cTn>
                                        <p:tgtEl>
                                          <p:spTgt spid="4"/>
                                        </p:tgtEl>
                                        <p:attrNameLst>
                                          <p:attrName>style.visibility</p:attrName>
                                        </p:attrNameLst>
                                      </p:cBhvr>
                                      <p:to>
                                        <p:strVal val="hidden"/>
                                      </p:to>
                                    </p:set>
                                  </p:childTnLst>
                                </p:cTn>
                              </p:par>
                              <p:par>
                                <p:cTn id="50" presetID="2" presetClass="exit" presetSubtype="4" fill="hold" nodeType="withEffect">
                                  <p:stCondLst>
                                    <p:cond delay="0"/>
                                  </p:stCondLst>
                                  <p:childTnLst>
                                    <p:anim calcmode="lin" valueType="num">
                                      <p:cBhvr additive="base">
                                        <p:cTn id="51" dur="500"/>
                                        <p:tgtEl>
                                          <p:spTgt spid="5"/>
                                        </p:tgtEl>
                                        <p:attrNameLst>
                                          <p:attrName>ppt_x</p:attrName>
                                        </p:attrNameLst>
                                      </p:cBhvr>
                                      <p:tavLst>
                                        <p:tav tm="0">
                                          <p:val>
                                            <p:strVal val="ppt_x"/>
                                          </p:val>
                                        </p:tav>
                                        <p:tav tm="100000">
                                          <p:val>
                                            <p:strVal val="ppt_x"/>
                                          </p:val>
                                        </p:tav>
                                      </p:tavLst>
                                    </p:anim>
                                    <p:anim calcmode="lin" valueType="num">
                                      <p:cBhvr additive="base">
                                        <p:cTn id="52" dur="500"/>
                                        <p:tgtEl>
                                          <p:spTgt spid="5"/>
                                        </p:tgtEl>
                                        <p:attrNameLst>
                                          <p:attrName>ppt_y</p:attrName>
                                        </p:attrNameLst>
                                      </p:cBhvr>
                                      <p:tavLst>
                                        <p:tav tm="0">
                                          <p:val>
                                            <p:strVal val="ppt_y"/>
                                          </p:val>
                                        </p:tav>
                                        <p:tav tm="100000">
                                          <p:val>
                                            <p:strVal val="1+ppt_h/2"/>
                                          </p:val>
                                        </p:tav>
                                      </p:tavLst>
                                    </p:anim>
                                    <p:set>
                                      <p:cBhvr>
                                        <p:cTn id="53" dur="1" fill="hold">
                                          <p:stCondLst>
                                            <p:cond delay="499"/>
                                          </p:stCondLst>
                                        </p:cTn>
                                        <p:tgtEl>
                                          <p:spTgt spid="5"/>
                                        </p:tgtEl>
                                        <p:attrNameLst>
                                          <p:attrName>style.visibility</p:attrName>
                                        </p:attrNameLst>
                                      </p:cBhvr>
                                      <p:to>
                                        <p:strVal val="hidden"/>
                                      </p:to>
                                    </p:set>
                                  </p:childTnLst>
                                </p:cTn>
                              </p:par>
                              <p:par>
                                <p:cTn id="54" presetID="2" presetClass="exit" presetSubtype="4" fill="hold" nodeType="withEffect">
                                  <p:stCondLst>
                                    <p:cond delay="0"/>
                                  </p:stCondLst>
                                  <p:childTnLst>
                                    <p:anim calcmode="lin" valueType="num">
                                      <p:cBhvr additive="base">
                                        <p:cTn id="55" dur="500"/>
                                        <p:tgtEl>
                                          <p:spTgt spid="6"/>
                                        </p:tgtEl>
                                        <p:attrNameLst>
                                          <p:attrName>ppt_x</p:attrName>
                                        </p:attrNameLst>
                                      </p:cBhvr>
                                      <p:tavLst>
                                        <p:tav tm="0">
                                          <p:val>
                                            <p:strVal val="ppt_x"/>
                                          </p:val>
                                        </p:tav>
                                        <p:tav tm="100000">
                                          <p:val>
                                            <p:strVal val="ppt_x"/>
                                          </p:val>
                                        </p:tav>
                                      </p:tavLst>
                                    </p:anim>
                                    <p:anim calcmode="lin" valueType="num">
                                      <p:cBhvr additive="base">
                                        <p:cTn id="56" dur="500"/>
                                        <p:tgtEl>
                                          <p:spTgt spid="6"/>
                                        </p:tgtEl>
                                        <p:attrNameLst>
                                          <p:attrName>ppt_y</p:attrName>
                                        </p:attrNameLst>
                                      </p:cBhvr>
                                      <p:tavLst>
                                        <p:tav tm="0">
                                          <p:val>
                                            <p:strVal val="ppt_y"/>
                                          </p:val>
                                        </p:tav>
                                        <p:tav tm="100000">
                                          <p:val>
                                            <p:strVal val="1+ppt_h/2"/>
                                          </p:val>
                                        </p:tav>
                                      </p:tavLst>
                                    </p:anim>
                                    <p:set>
                                      <p:cBhvr>
                                        <p:cTn id="57" dur="1" fill="hold">
                                          <p:stCondLst>
                                            <p:cond delay="499"/>
                                          </p:stCondLst>
                                        </p:cTn>
                                        <p:tgtEl>
                                          <p:spTgt spid="6"/>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ppt_x"/>
                                          </p:val>
                                        </p:tav>
                                        <p:tav tm="100000">
                                          <p:val>
                                            <p:strVal val="#ppt_x"/>
                                          </p:val>
                                        </p:tav>
                                      </p:tavLst>
                                    </p:anim>
                                    <p:anim calcmode="lin" valueType="num">
                                      <p:cBhvr additive="base">
                                        <p:cTn id="6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fill="hold"/>
                                        <p:tgtEl>
                                          <p:spTgt spid="24"/>
                                        </p:tgtEl>
                                        <p:attrNameLst>
                                          <p:attrName>ppt_x</p:attrName>
                                        </p:attrNameLst>
                                      </p:cBhvr>
                                      <p:tavLst>
                                        <p:tav tm="0">
                                          <p:val>
                                            <p:strVal val="#ppt_x"/>
                                          </p:val>
                                        </p:tav>
                                        <p:tav tm="100000">
                                          <p:val>
                                            <p:strVal val="#ppt_x"/>
                                          </p:val>
                                        </p:tav>
                                      </p:tavLst>
                                    </p:anim>
                                    <p:anim calcmode="lin" valueType="num">
                                      <p:cBhvr additive="base">
                                        <p:cTn id="69" dur="500" fill="hold"/>
                                        <p:tgtEl>
                                          <p:spTgt spid="24"/>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4" grpId="0"/>
      <p:bldP spid="25" grpId="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ube 21"/>
          <p:cNvSpPr/>
          <p:nvPr/>
        </p:nvSpPr>
        <p:spPr>
          <a:xfrm>
            <a:off x="2278699" y="4527126"/>
            <a:ext cx="714102" cy="522514"/>
          </a:xfrm>
          <a:prstGeom prst="cube">
            <a:avLst/>
          </a:prstGeom>
          <a:solidFill>
            <a:srgbClr val="6CF0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Cube 20"/>
          <p:cNvSpPr/>
          <p:nvPr/>
        </p:nvSpPr>
        <p:spPr>
          <a:xfrm>
            <a:off x="3064145" y="4503679"/>
            <a:ext cx="714102" cy="522514"/>
          </a:xfrm>
          <a:prstGeom prst="cube">
            <a:avLst/>
          </a:prstGeom>
          <a:solidFill>
            <a:srgbClr val="AFD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 name="Connecteur droit 11"/>
          <p:cNvCxnSpPr>
            <a:stCxn id="11" idx="1"/>
            <a:endCxn id="15" idx="7"/>
          </p:cNvCxnSpPr>
          <p:nvPr/>
        </p:nvCxnSpPr>
        <p:spPr>
          <a:xfrm flipV="1">
            <a:off x="4153050" y="2668268"/>
            <a:ext cx="1736268" cy="1930870"/>
          </a:xfrm>
          <a:prstGeom prst="line">
            <a:avLst/>
          </a:prstGeom>
        </p:spPr>
        <p:style>
          <a:lnRef idx="1">
            <a:schemeClr val="accent1"/>
          </a:lnRef>
          <a:fillRef idx="0">
            <a:schemeClr val="accent1"/>
          </a:fillRef>
          <a:effectRef idx="0">
            <a:schemeClr val="accent1"/>
          </a:effectRef>
          <a:fontRef idx="minor">
            <a:schemeClr val="tx1"/>
          </a:fontRef>
        </p:style>
      </p:cxnSp>
      <p:sp>
        <p:nvSpPr>
          <p:cNvPr id="18" name="Cube 17"/>
          <p:cNvSpPr/>
          <p:nvPr/>
        </p:nvSpPr>
        <p:spPr>
          <a:xfrm>
            <a:off x="3064144" y="4491955"/>
            <a:ext cx="714102" cy="522514"/>
          </a:xfrm>
          <a:prstGeom prst="cube">
            <a:avLst/>
          </a:prstGeom>
          <a:solidFill>
            <a:srgbClr val="0070C0"/>
          </a:solidFill>
          <a:ln>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Cube 18"/>
          <p:cNvSpPr/>
          <p:nvPr/>
        </p:nvSpPr>
        <p:spPr>
          <a:xfrm>
            <a:off x="2278698" y="4527125"/>
            <a:ext cx="714102" cy="522514"/>
          </a:xfrm>
          <a:prstGeom prst="cube">
            <a:avLst/>
          </a:prstGeom>
          <a:solidFill>
            <a:srgbClr val="12B59C"/>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Cube 19"/>
          <p:cNvSpPr/>
          <p:nvPr/>
        </p:nvSpPr>
        <p:spPr>
          <a:xfrm>
            <a:off x="3861313" y="4480232"/>
            <a:ext cx="714102" cy="522514"/>
          </a:xfrm>
          <a:prstGeom prst="cub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Cube 10"/>
          <p:cNvSpPr/>
          <p:nvPr/>
        </p:nvSpPr>
        <p:spPr>
          <a:xfrm>
            <a:off x="3861313" y="4468509"/>
            <a:ext cx="714102" cy="52251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itre 9"/>
          <p:cNvSpPr>
            <a:spLocks noGrp="1"/>
          </p:cNvSpPr>
          <p:nvPr>
            <p:ph type="title"/>
          </p:nvPr>
        </p:nvSpPr>
        <p:spPr>
          <a:xfrm>
            <a:off x="1476589" y="196179"/>
            <a:ext cx="5860500" cy="379192"/>
          </a:xfrm>
        </p:spPr>
        <p:txBody>
          <a:bodyPr/>
          <a:lstStyle/>
          <a:p>
            <a:r>
              <a:rPr lang="fr-FR" dirty="0" smtClean="0"/>
              <a:t>Simulation validation</a:t>
            </a:r>
            <a:endParaRPr lang="fr-FR" dirty="0"/>
          </a:p>
        </p:txBody>
      </p:sp>
      <p:pic>
        <p:nvPicPr>
          <p:cNvPr id="9" name="Image 8"/>
          <p:cNvPicPr>
            <a:picLocks noChangeAspect="1"/>
          </p:cNvPicPr>
          <p:nvPr/>
        </p:nvPicPr>
        <p:blipFill rotWithShape="1">
          <a:blip r:embed="rId3"/>
          <a:srcRect r="75649"/>
          <a:stretch/>
        </p:blipFill>
        <p:spPr>
          <a:xfrm>
            <a:off x="11436586" y="0"/>
            <a:ext cx="755414" cy="773391"/>
          </a:xfrm>
          <a:prstGeom prst="rect">
            <a:avLst/>
          </a:prstGeom>
        </p:spPr>
      </p:pic>
      <p:sp>
        <p:nvSpPr>
          <p:cNvPr id="27" name="Espace réservé du contenu 5"/>
          <p:cNvSpPr txBox="1">
            <a:spLocks/>
          </p:cNvSpPr>
          <p:nvPr/>
        </p:nvSpPr>
        <p:spPr>
          <a:xfrm>
            <a:off x="254001" y="1400780"/>
            <a:ext cx="8971279" cy="1318528"/>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Gamma </a:t>
            </a:r>
            <a:r>
              <a:rPr lang="fr-FR" dirty="0" err="1" smtClean="0"/>
              <a:t>imaging</a:t>
            </a:r>
            <a:r>
              <a:rPr lang="fr-FR" dirty="0" smtClean="0"/>
              <a:t> simulation: </a:t>
            </a:r>
            <a:r>
              <a:rPr lang="fr-FR" dirty="0" err="1" smtClean="0"/>
              <a:t>results</a:t>
            </a:r>
            <a:endParaRPr lang="fr-FR" dirty="0" smtClean="0"/>
          </a:p>
          <a:p>
            <a:pPr lvl="1"/>
            <a:r>
              <a:rPr lang="fr-FR" dirty="0" err="1" smtClean="0"/>
              <a:t>Studying</a:t>
            </a:r>
            <a:r>
              <a:rPr lang="fr-FR" dirty="0" smtClean="0"/>
              <a:t> the impact of </a:t>
            </a:r>
            <a:r>
              <a:rPr lang="fr-FR" dirty="0" err="1" smtClean="0"/>
              <a:t>displacement</a:t>
            </a:r>
            <a:r>
              <a:rPr lang="fr-FR" dirty="0" smtClean="0"/>
              <a:t> </a:t>
            </a:r>
            <a:r>
              <a:rPr lang="fr-FR" dirty="0" err="1" smtClean="0"/>
              <a:t>step</a:t>
            </a:r>
            <a:r>
              <a:rPr lang="fr-FR" dirty="0" smtClean="0"/>
              <a:t>: FOV</a:t>
            </a:r>
            <a:r>
              <a:rPr lang="fr-FR" baseline="30000" dirty="0" smtClean="0"/>
              <a:t>*</a:t>
            </a:r>
            <a:r>
              <a:rPr lang="fr-FR" dirty="0" smtClean="0"/>
              <a:t> </a:t>
            </a:r>
            <a:r>
              <a:rPr lang="fr-FR" dirty="0"/>
              <a:t>; triangulation </a:t>
            </a:r>
            <a:r>
              <a:rPr lang="fr-FR" dirty="0" err="1"/>
              <a:t>calculations</a:t>
            </a:r>
            <a:endParaRPr lang="fr-FR" dirty="0" smtClean="0"/>
          </a:p>
          <a:p>
            <a:pPr lvl="1"/>
            <a:endParaRPr lang="fr-FR" dirty="0" smtClean="0"/>
          </a:p>
          <a:p>
            <a:pPr marL="478986" lvl="1" indent="0">
              <a:buNone/>
            </a:pPr>
            <a:endParaRPr lang="fr-FR" dirty="0" smtClean="0"/>
          </a:p>
        </p:txBody>
      </p:sp>
      <p:cxnSp>
        <p:nvCxnSpPr>
          <p:cNvPr id="13" name="Connecteur droit 12"/>
          <p:cNvCxnSpPr>
            <a:endCxn id="15" idx="1"/>
          </p:cNvCxnSpPr>
          <p:nvPr/>
        </p:nvCxnSpPr>
        <p:spPr>
          <a:xfrm flipH="1" flipV="1">
            <a:off x="5513687" y="2668268"/>
            <a:ext cx="2030494" cy="2052810"/>
          </a:xfrm>
          <a:prstGeom prst="line">
            <a:avLst/>
          </a:prstGeom>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422030" y="6320413"/>
            <a:ext cx="7415683" cy="276999"/>
          </a:xfrm>
          <a:prstGeom prst="rect">
            <a:avLst/>
          </a:prstGeom>
          <a:noFill/>
        </p:spPr>
        <p:txBody>
          <a:bodyPr wrap="square" rtlCol="0">
            <a:spAutoFit/>
          </a:bodyPr>
          <a:lstStyle/>
          <a:p>
            <a:r>
              <a:rPr lang="en-US" sz="1200" dirty="0" smtClean="0">
                <a:solidFill>
                  <a:schemeClr val="bg1">
                    <a:lumMod val="65000"/>
                  </a:schemeClr>
                </a:solidFill>
              </a:rPr>
              <a:t>* Field Of View</a:t>
            </a:r>
            <a:endParaRPr lang="fr-FR" sz="1200" dirty="0">
              <a:solidFill>
                <a:schemeClr val="bg1">
                  <a:lumMod val="65000"/>
                </a:schemeClr>
              </a:solidFill>
            </a:endParaRPr>
          </a:p>
        </p:txBody>
      </p:sp>
      <p:sp>
        <p:nvSpPr>
          <p:cNvPr id="7"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smtClean="0"/>
              <a:t>12</a:t>
            </a:r>
            <a:endParaRPr lang="fr-FR" dirty="0"/>
          </a:p>
        </p:txBody>
      </p:sp>
      <p:sp>
        <p:nvSpPr>
          <p:cNvPr id="14" name="Flèche droite 13"/>
          <p:cNvSpPr/>
          <p:nvPr/>
        </p:nvSpPr>
        <p:spPr>
          <a:xfrm>
            <a:off x="4783731" y="4621836"/>
            <a:ext cx="1833673" cy="216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5435891" y="2590472"/>
            <a:ext cx="531223" cy="531223"/>
          </a:xfrm>
          <a:prstGeom prst="ellipse">
            <a:avLst/>
          </a:prstGeom>
          <a:gradFill flip="none" rotWithShape="1">
            <a:gsLst>
              <a:gs pos="22000">
                <a:srgbClr val="FFC000"/>
              </a:gs>
              <a:gs pos="0">
                <a:srgbClr val="FFFF00"/>
              </a:gs>
              <a:gs pos="38000">
                <a:srgbClr val="BCCA31"/>
              </a:gs>
              <a:gs pos="70000">
                <a:srgbClr val="00B0F0"/>
              </a:gs>
              <a:gs pos="83000">
                <a:srgbClr val="00B0F0"/>
              </a:gs>
              <a:gs pos="100000">
                <a:srgbClr val="0070C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5996282" y="2673990"/>
            <a:ext cx="2577947" cy="338554"/>
          </a:xfrm>
          <a:prstGeom prst="rect">
            <a:avLst/>
          </a:prstGeom>
          <a:noFill/>
        </p:spPr>
        <p:txBody>
          <a:bodyPr wrap="square" rtlCol="0">
            <a:spAutoFit/>
          </a:bodyPr>
          <a:lstStyle/>
          <a:p>
            <a:pPr algn="l"/>
            <a:r>
              <a:rPr lang="fr-FR" sz="1600" b="1" dirty="0" smtClean="0"/>
              <a:t>Radioactive source</a:t>
            </a:r>
            <a:endParaRPr lang="fr-FR" sz="1600" b="1" dirty="0"/>
          </a:p>
        </p:txBody>
      </p:sp>
      <p:sp>
        <p:nvSpPr>
          <p:cNvPr id="17" name="ZoneTexte 16"/>
          <p:cNvSpPr txBox="1"/>
          <p:nvPr/>
        </p:nvSpPr>
        <p:spPr>
          <a:xfrm>
            <a:off x="3033170" y="3805479"/>
            <a:ext cx="993354" cy="338554"/>
          </a:xfrm>
          <a:prstGeom prst="rect">
            <a:avLst/>
          </a:prstGeom>
          <a:noFill/>
        </p:spPr>
        <p:txBody>
          <a:bodyPr wrap="square" rtlCol="0">
            <a:spAutoFit/>
          </a:bodyPr>
          <a:lstStyle/>
          <a:p>
            <a:pPr algn="l"/>
            <a:r>
              <a:rPr lang="fr-FR" sz="1600" b="1" dirty="0" smtClean="0"/>
              <a:t>Detector</a:t>
            </a:r>
            <a:endParaRPr lang="fr-FR" sz="1600" b="1" dirty="0"/>
          </a:p>
        </p:txBody>
      </p:sp>
      <p:cxnSp>
        <p:nvCxnSpPr>
          <p:cNvPr id="29" name="Connecteur droit 28"/>
          <p:cNvCxnSpPr>
            <a:endCxn id="15" idx="5"/>
          </p:cNvCxnSpPr>
          <p:nvPr/>
        </p:nvCxnSpPr>
        <p:spPr>
          <a:xfrm flipH="1" flipV="1">
            <a:off x="5889318" y="3043899"/>
            <a:ext cx="2316836" cy="172739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a:stCxn id="18" idx="0"/>
            <a:endCxn id="15" idx="3"/>
          </p:cNvCxnSpPr>
          <p:nvPr/>
        </p:nvCxnSpPr>
        <p:spPr>
          <a:xfrm flipV="1">
            <a:off x="3486509" y="3043899"/>
            <a:ext cx="2027178" cy="144805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Connecteur droit 30"/>
          <p:cNvCxnSpPr>
            <a:stCxn id="19" idx="0"/>
            <a:endCxn id="15" idx="3"/>
          </p:cNvCxnSpPr>
          <p:nvPr/>
        </p:nvCxnSpPr>
        <p:spPr>
          <a:xfrm flipV="1">
            <a:off x="2701063" y="3043899"/>
            <a:ext cx="2812624" cy="1483226"/>
          </a:xfrm>
          <a:prstGeom prst="line">
            <a:avLst/>
          </a:prstGeom>
          <a:ln>
            <a:solidFill>
              <a:srgbClr val="12B59C"/>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a:endCxn id="15" idx="5"/>
          </p:cNvCxnSpPr>
          <p:nvPr/>
        </p:nvCxnSpPr>
        <p:spPr>
          <a:xfrm flipH="1" flipV="1">
            <a:off x="5889318" y="3043899"/>
            <a:ext cx="3149174" cy="1715670"/>
          </a:xfrm>
          <a:prstGeom prst="line">
            <a:avLst/>
          </a:prstGeom>
          <a:ln>
            <a:solidFill>
              <a:srgbClr val="12B59C"/>
            </a:solidFill>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a:off x="4191000" y="5362575"/>
            <a:ext cx="3209925" cy="95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3374048" y="5646127"/>
            <a:ext cx="4853354" cy="23447"/>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flipV="1">
            <a:off x="2524125" y="6010275"/>
            <a:ext cx="6448425" cy="19050"/>
          </a:xfrm>
          <a:prstGeom prst="straightConnector1">
            <a:avLst/>
          </a:prstGeom>
          <a:ln>
            <a:solidFill>
              <a:srgbClr val="12B59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p:cNvCxnSpPr/>
          <p:nvPr/>
        </p:nvCxnSpPr>
        <p:spPr>
          <a:xfrm flipH="1">
            <a:off x="2567354" y="5049639"/>
            <a:ext cx="3081" cy="976023"/>
          </a:xfrm>
          <a:prstGeom prst="straightConnector1">
            <a:avLst/>
          </a:prstGeom>
          <a:ln>
            <a:solidFill>
              <a:srgbClr val="12B59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flipH="1">
            <a:off x="8987204" y="5049639"/>
            <a:ext cx="3081" cy="976023"/>
          </a:xfrm>
          <a:prstGeom prst="straightConnector1">
            <a:avLst/>
          </a:prstGeom>
          <a:ln>
            <a:solidFill>
              <a:srgbClr val="12B59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a:off x="3380061" y="5002014"/>
            <a:ext cx="1314" cy="674886"/>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a:off x="8218761" y="5002014"/>
            <a:ext cx="1314" cy="674886"/>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p:cNvCxnSpPr>
            <a:stCxn id="11" idx="3"/>
          </p:cNvCxnSpPr>
          <p:nvPr/>
        </p:nvCxnSpPr>
        <p:spPr>
          <a:xfrm flipH="1">
            <a:off x="4152900" y="4991023"/>
            <a:ext cx="150" cy="40012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p:cNvCxnSpPr/>
          <p:nvPr/>
        </p:nvCxnSpPr>
        <p:spPr>
          <a:xfrm flipH="1">
            <a:off x="7439025" y="4991023"/>
            <a:ext cx="150" cy="40012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ZoneTexte 67"/>
          <p:cNvSpPr txBox="1"/>
          <p:nvPr/>
        </p:nvSpPr>
        <p:spPr>
          <a:xfrm>
            <a:off x="5048250" y="5314950"/>
            <a:ext cx="2171700" cy="276999"/>
          </a:xfrm>
          <a:prstGeom prst="rect">
            <a:avLst/>
          </a:prstGeom>
          <a:noFill/>
        </p:spPr>
        <p:txBody>
          <a:bodyPr wrap="square" rtlCol="0">
            <a:spAutoFit/>
          </a:bodyPr>
          <a:lstStyle/>
          <a:p>
            <a:pPr algn="l"/>
            <a:r>
              <a:rPr lang="fr-FR" sz="1200" dirty="0" err="1" smtClean="0">
                <a:solidFill>
                  <a:schemeClr val="tx1">
                    <a:lumMod val="60000"/>
                    <a:lumOff val="40000"/>
                  </a:schemeClr>
                </a:solidFill>
              </a:rPr>
              <a:t>Displacement</a:t>
            </a:r>
            <a:r>
              <a:rPr lang="fr-FR" sz="1200" dirty="0" smtClean="0">
                <a:solidFill>
                  <a:schemeClr val="tx1">
                    <a:lumMod val="60000"/>
                    <a:lumOff val="40000"/>
                  </a:schemeClr>
                </a:solidFill>
              </a:rPr>
              <a:t> </a:t>
            </a:r>
            <a:r>
              <a:rPr lang="fr-FR" sz="1200" dirty="0" err="1" smtClean="0">
                <a:solidFill>
                  <a:schemeClr val="tx1">
                    <a:lumMod val="60000"/>
                    <a:lumOff val="40000"/>
                  </a:schemeClr>
                </a:solidFill>
              </a:rPr>
              <a:t>step</a:t>
            </a:r>
            <a:r>
              <a:rPr lang="fr-FR" sz="1200" dirty="0" smtClean="0">
                <a:solidFill>
                  <a:schemeClr val="tx1">
                    <a:lumMod val="60000"/>
                    <a:lumOff val="40000"/>
                  </a:schemeClr>
                </a:solidFill>
              </a:rPr>
              <a:t> </a:t>
            </a:r>
            <a:r>
              <a:rPr lang="fr-FR" sz="1200" i="1" dirty="0" smtClean="0">
                <a:solidFill>
                  <a:schemeClr val="tx1">
                    <a:lumMod val="60000"/>
                    <a:lumOff val="40000"/>
                  </a:schemeClr>
                </a:solidFill>
              </a:rPr>
              <a:t>a</a:t>
            </a:r>
            <a:endParaRPr lang="fr-FR" sz="1200" i="1" dirty="0">
              <a:solidFill>
                <a:schemeClr val="tx1">
                  <a:lumMod val="60000"/>
                  <a:lumOff val="40000"/>
                </a:schemeClr>
              </a:solidFill>
            </a:endParaRPr>
          </a:p>
        </p:txBody>
      </p:sp>
      <p:sp>
        <p:nvSpPr>
          <p:cNvPr id="69" name="ZoneTexte 68"/>
          <p:cNvSpPr txBox="1"/>
          <p:nvPr/>
        </p:nvSpPr>
        <p:spPr>
          <a:xfrm>
            <a:off x="5048250" y="5629275"/>
            <a:ext cx="2171700" cy="276999"/>
          </a:xfrm>
          <a:prstGeom prst="rect">
            <a:avLst/>
          </a:prstGeom>
          <a:noFill/>
        </p:spPr>
        <p:txBody>
          <a:bodyPr wrap="square" rtlCol="0">
            <a:spAutoFit/>
          </a:bodyPr>
          <a:lstStyle/>
          <a:p>
            <a:pPr algn="l"/>
            <a:r>
              <a:rPr lang="fr-FR" sz="1200" dirty="0" err="1" smtClean="0">
                <a:solidFill>
                  <a:schemeClr val="tx1">
                    <a:lumMod val="60000"/>
                    <a:lumOff val="40000"/>
                  </a:schemeClr>
                </a:solidFill>
              </a:rPr>
              <a:t>Displacement</a:t>
            </a:r>
            <a:r>
              <a:rPr lang="fr-FR" sz="1200" dirty="0" smtClean="0">
                <a:solidFill>
                  <a:schemeClr val="tx1">
                    <a:lumMod val="60000"/>
                    <a:lumOff val="40000"/>
                  </a:schemeClr>
                </a:solidFill>
              </a:rPr>
              <a:t> </a:t>
            </a:r>
            <a:r>
              <a:rPr lang="fr-FR" sz="1200" dirty="0" err="1" smtClean="0">
                <a:solidFill>
                  <a:schemeClr val="tx1">
                    <a:lumMod val="60000"/>
                    <a:lumOff val="40000"/>
                  </a:schemeClr>
                </a:solidFill>
              </a:rPr>
              <a:t>step</a:t>
            </a:r>
            <a:r>
              <a:rPr lang="fr-FR" sz="1200" dirty="0" smtClean="0">
                <a:solidFill>
                  <a:schemeClr val="tx1">
                    <a:lumMod val="60000"/>
                    <a:lumOff val="40000"/>
                  </a:schemeClr>
                </a:solidFill>
              </a:rPr>
              <a:t> </a:t>
            </a:r>
            <a:r>
              <a:rPr lang="fr-FR" sz="1200" i="1" dirty="0" smtClean="0">
                <a:solidFill>
                  <a:schemeClr val="tx1">
                    <a:lumMod val="60000"/>
                    <a:lumOff val="40000"/>
                  </a:schemeClr>
                </a:solidFill>
              </a:rPr>
              <a:t>b</a:t>
            </a:r>
            <a:endParaRPr lang="fr-FR" sz="1200" i="1" dirty="0">
              <a:solidFill>
                <a:schemeClr val="tx1">
                  <a:lumMod val="60000"/>
                  <a:lumOff val="40000"/>
                </a:schemeClr>
              </a:solidFill>
            </a:endParaRPr>
          </a:p>
        </p:txBody>
      </p:sp>
      <p:sp>
        <p:nvSpPr>
          <p:cNvPr id="70" name="ZoneTexte 69"/>
          <p:cNvSpPr txBox="1"/>
          <p:nvPr/>
        </p:nvSpPr>
        <p:spPr>
          <a:xfrm>
            <a:off x="5057775" y="6019800"/>
            <a:ext cx="2171700" cy="276999"/>
          </a:xfrm>
          <a:prstGeom prst="rect">
            <a:avLst/>
          </a:prstGeom>
          <a:noFill/>
        </p:spPr>
        <p:txBody>
          <a:bodyPr wrap="square" rtlCol="0">
            <a:spAutoFit/>
          </a:bodyPr>
          <a:lstStyle/>
          <a:p>
            <a:pPr algn="l"/>
            <a:r>
              <a:rPr lang="fr-FR" sz="1200" dirty="0" err="1" smtClean="0">
                <a:solidFill>
                  <a:schemeClr val="tx1">
                    <a:lumMod val="60000"/>
                    <a:lumOff val="40000"/>
                  </a:schemeClr>
                </a:solidFill>
              </a:rPr>
              <a:t>Displacement</a:t>
            </a:r>
            <a:r>
              <a:rPr lang="fr-FR" sz="1200" dirty="0" smtClean="0">
                <a:solidFill>
                  <a:schemeClr val="tx1">
                    <a:lumMod val="60000"/>
                    <a:lumOff val="40000"/>
                  </a:schemeClr>
                </a:solidFill>
              </a:rPr>
              <a:t> </a:t>
            </a:r>
            <a:r>
              <a:rPr lang="fr-FR" sz="1200" dirty="0" err="1" smtClean="0">
                <a:solidFill>
                  <a:schemeClr val="tx1">
                    <a:lumMod val="60000"/>
                    <a:lumOff val="40000"/>
                  </a:schemeClr>
                </a:solidFill>
              </a:rPr>
              <a:t>step</a:t>
            </a:r>
            <a:r>
              <a:rPr lang="fr-FR" sz="1200" dirty="0" smtClean="0">
                <a:solidFill>
                  <a:schemeClr val="tx1">
                    <a:lumMod val="60000"/>
                    <a:lumOff val="40000"/>
                  </a:schemeClr>
                </a:solidFill>
              </a:rPr>
              <a:t> </a:t>
            </a:r>
            <a:r>
              <a:rPr lang="fr-FR" sz="1200" i="1" dirty="0" smtClean="0">
                <a:solidFill>
                  <a:schemeClr val="tx1">
                    <a:lumMod val="60000"/>
                    <a:lumOff val="40000"/>
                  </a:schemeClr>
                </a:solidFill>
              </a:rPr>
              <a:t>c</a:t>
            </a:r>
            <a:endParaRPr lang="fr-FR" sz="1200" i="1" dirty="0">
              <a:solidFill>
                <a:schemeClr val="tx1">
                  <a:lumMod val="60000"/>
                  <a:lumOff val="40000"/>
                </a:schemeClr>
              </a:solidFill>
            </a:endParaRPr>
          </a:p>
        </p:txBody>
      </p:sp>
    </p:spTree>
    <p:extLst>
      <p:ext uri="{BB962C8B-B14F-4D97-AF65-F5344CB8AC3E}">
        <p14:creationId xmlns:p14="http://schemas.microsoft.com/office/powerpoint/2010/main" val="4058424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37" presetClass="path" presetSubtype="0" accel="50000" decel="50000" fill="hold" grpId="1" nodeType="withEffect">
                                  <p:stCondLst>
                                    <p:cond delay="0"/>
                                  </p:stCondLst>
                                  <p:childTnLst>
                                    <p:animMotion origin="layout" path="M -3.54167E-6 -3.33333E-6 L 0.07097 0.04005 C 0.08568 0.04908 0.10782 0.05394 0.13112 0.05394 C 0.15756 0.05394 0.17878 0.04908 0.19349 0.04005 L 0.26459 -3.33333E-6 " pathEditMode="relative" rAng="0" ptsTypes="AAAAA">
                                      <p:cBhvr>
                                        <p:cTn id="18" dur="2000" fill="hold"/>
                                        <p:tgtEl>
                                          <p:spTgt spid="11"/>
                                        </p:tgtEl>
                                        <p:attrNameLst>
                                          <p:attrName>ppt_x</p:attrName>
                                          <p:attrName>ppt_y</p:attrName>
                                        </p:attrNameLst>
                                      </p:cBhvr>
                                      <p:rCtr x="13229" y="2685"/>
                                    </p:animMotion>
                                  </p:childTnLst>
                                </p:cTn>
                              </p:par>
                              <p:par>
                                <p:cTn id="19" presetID="16" presetClass="entr" presetSubtype="21"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barn(inVertical)">
                                      <p:cBhvr>
                                        <p:cTn id="21" dur="500"/>
                                        <p:tgtEl>
                                          <p:spTgt spid="14"/>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barn(inVertical)">
                                      <p:cBhvr>
                                        <p:cTn id="24" dur="500"/>
                                        <p:tgtEl>
                                          <p:spTgt spid="68"/>
                                        </p:tgtEl>
                                      </p:cBhvr>
                                    </p:animEffect>
                                  </p:childTnLst>
                                </p:cTn>
                              </p:par>
                              <p:par>
                                <p:cTn id="25" presetID="16" presetClass="entr" presetSubtype="21"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par>
                                <p:cTn id="28" presetID="16" presetClass="entr" presetSubtype="21"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par>
                                <p:cTn id="31" presetID="16" presetClass="entr" presetSubtype="21" fill="hold" nodeType="with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barn(inVertical)">
                                      <p:cBhvr>
                                        <p:cTn id="33" dur="500"/>
                                        <p:tgtEl>
                                          <p:spTgt spid="58"/>
                                        </p:tgtEl>
                                      </p:cBhvr>
                                    </p:animEffect>
                                  </p:childTnLst>
                                </p:cTn>
                              </p:par>
                              <p:par>
                                <p:cTn id="34" presetID="16" presetClass="entr" presetSubtype="21" fill="hold" nodeType="with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barn(inVertical)">
                                      <p:cBhvr>
                                        <p:cTn id="36" dur="500"/>
                                        <p:tgtEl>
                                          <p:spTgt spid="66"/>
                                        </p:tgtEl>
                                      </p:cBhvr>
                                    </p:animEffect>
                                  </p:childTnLst>
                                </p:cTn>
                              </p:par>
                              <p:par>
                                <p:cTn id="37" presetID="16" presetClass="entr" presetSubtype="21"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barn(inVertical)">
                                      <p:cBhvr>
                                        <p:cTn id="39" dur="500"/>
                                        <p:tgtEl>
                                          <p:spTgt spid="39"/>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childTnLst>
                                </p:cTn>
                              </p:par>
                              <p:par>
                                <p:cTn id="46" presetID="37" presetClass="path" presetSubtype="0" accel="50000" decel="50000" fill="hold" grpId="1" nodeType="withEffect">
                                  <p:stCondLst>
                                    <p:cond delay="0"/>
                                  </p:stCondLst>
                                  <p:childTnLst>
                                    <p:animMotion origin="layout" path="M 1.04167E-6 4.44444E-6 L 0.10599 0.04004 C 0.12786 0.04907 0.16107 0.05393 0.19596 0.05393 C 0.23542 0.05393 0.26719 0.04907 0.28906 0.04004 L 0.39531 4.44444E-6 " pathEditMode="relative" rAng="0" ptsTypes="AAAAA">
                                      <p:cBhvr>
                                        <p:cTn id="47" dur="2000" fill="hold"/>
                                        <p:tgtEl>
                                          <p:spTgt spid="18"/>
                                        </p:tgtEl>
                                        <p:attrNameLst>
                                          <p:attrName>ppt_x</p:attrName>
                                          <p:attrName>ppt_y</p:attrName>
                                        </p:attrNameLst>
                                      </p:cBhvr>
                                      <p:rCtr x="19766" y="2685"/>
                                    </p:animMotion>
                                  </p:childTnLst>
                                </p:cTn>
                              </p:par>
                              <p:par>
                                <p:cTn id="48" presetID="16" presetClass="entr" presetSubtype="21" fill="hold"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barn(inVertical)">
                                      <p:cBhvr>
                                        <p:cTn id="50" dur="500"/>
                                        <p:tgtEl>
                                          <p:spTgt spid="40"/>
                                        </p:tgtEl>
                                      </p:cBhvr>
                                    </p:animEffect>
                                  </p:childTnLst>
                                </p:cTn>
                              </p:par>
                              <p:par>
                                <p:cTn id="51" presetID="16" presetClass="entr" presetSubtype="21"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barn(inVertical)">
                                      <p:cBhvr>
                                        <p:cTn id="53" dur="500"/>
                                        <p:tgtEl>
                                          <p:spTgt spid="29"/>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barn(inVertical)">
                                      <p:cBhvr>
                                        <p:cTn id="56" dur="500"/>
                                        <p:tgtEl>
                                          <p:spTgt spid="69"/>
                                        </p:tgtEl>
                                      </p:cBhvr>
                                    </p:animEffect>
                                  </p:childTnLst>
                                </p:cTn>
                              </p:par>
                              <p:par>
                                <p:cTn id="57" presetID="16" presetClass="entr" presetSubtype="21" fill="hold" nodeType="with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barn(inVertical)">
                                      <p:cBhvr>
                                        <p:cTn id="59" dur="500"/>
                                        <p:tgtEl>
                                          <p:spTgt spid="57"/>
                                        </p:tgtEl>
                                      </p:cBhvr>
                                    </p:animEffect>
                                  </p:childTnLst>
                                </p:cTn>
                              </p:par>
                              <p:par>
                                <p:cTn id="60" presetID="16" presetClass="entr" presetSubtype="21" fill="hold"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barn(inVertical)">
                                      <p:cBhvr>
                                        <p:cTn id="62" dur="500"/>
                                        <p:tgtEl>
                                          <p:spTgt spid="55"/>
                                        </p:tgtEl>
                                      </p:cBhvr>
                                    </p:animEffect>
                                  </p:childTnLst>
                                </p:cTn>
                              </p:par>
                              <p:par>
                                <p:cTn id="63" presetID="16" presetClass="entr" presetSubtype="21"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barn(inVertical)">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par>
                                <p:cTn id="72" presetID="37" presetClass="path" presetSubtype="0" accel="50000" decel="50000" fill="hold" grpId="1" nodeType="withEffect">
                                  <p:stCondLst>
                                    <p:cond delay="0"/>
                                  </p:stCondLst>
                                  <p:childTnLst>
                                    <p:animMotion origin="layout" path="M 4.16667E-6 -4.44444E-6 L 0.14036 0.05186 C 0.16966 0.06366 0.21367 0.07014 0.25976 0.07014 C 0.31224 0.07014 0.35429 0.06366 0.38359 0.05186 L 0.52421 -4.44444E-6 " pathEditMode="relative" rAng="0" ptsTypes="AAAAA">
                                      <p:cBhvr>
                                        <p:cTn id="73" dur="2000" fill="hold"/>
                                        <p:tgtEl>
                                          <p:spTgt spid="19"/>
                                        </p:tgtEl>
                                        <p:attrNameLst>
                                          <p:attrName>ppt_x</p:attrName>
                                          <p:attrName>ppt_y</p:attrName>
                                        </p:attrNameLst>
                                      </p:cBhvr>
                                      <p:rCtr x="26211" y="3495"/>
                                    </p:animMotion>
                                  </p:childTnLst>
                                </p:cTn>
                              </p:par>
                              <p:par>
                                <p:cTn id="74" presetID="16" presetClass="entr" presetSubtype="21" fill="hold"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barn(inVertical)">
                                      <p:cBhvr>
                                        <p:cTn id="76" dur="500"/>
                                        <p:tgtEl>
                                          <p:spTgt spid="31"/>
                                        </p:tgtEl>
                                      </p:cBhvr>
                                    </p:animEffect>
                                  </p:childTnLst>
                                </p:cTn>
                              </p:par>
                              <p:par>
                                <p:cTn id="77" presetID="16" presetClass="entr" presetSubtype="21" fill="hold"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barn(inVertical)">
                                      <p:cBhvr>
                                        <p:cTn id="79" dur="500"/>
                                        <p:tgtEl>
                                          <p:spTgt spid="34"/>
                                        </p:tgtEl>
                                      </p:cBhvr>
                                    </p:animEffect>
                                  </p:childTnLst>
                                </p:cTn>
                              </p:par>
                              <p:par>
                                <p:cTn id="80" presetID="16" presetClass="entr" presetSubtype="21" fill="hold"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barn(inVertical)">
                                      <p:cBhvr>
                                        <p:cTn id="82" dur="500"/>
                                        <p:tgtEl>
                                          <p:spTgt spid="50"/>
                                        </p:tgtEl>
                                      </p:cBhvr>
                                    </p:animEffect>
                                  </p:childTnLst>
                                </p:cTn>
                              </p:par>
                              <p:par>
                                <p:cTn id="83" presetID="16" presetClass="entr" presetSubtype="21" fill="hold" nodeType="with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barn(inVertical)">
                                      <p:cBhvr>
                                        <p:cTn id="85" dur="500"/>
                                        <p:tgtEl>
                                          <p:spTgt spid="44"/>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70"/>
                                        </p:tgtEl>
                                        <p:attrNameLst>
                                          <p:attrName>style.visibility</p:attrName>
                                        </p:attrNameLst>
                                      </p:cBhvr>
                                      <p:to>
                                        <p:strVal val="visible"/>
                                      </p:to>
                                    </p:set>
                                    <p:animEffect transition="in" filter="barn(inVertical)">
                                      <p:cBhvr>
                                        <p:cTn id="88" dur="500"/>
                                        <p:tgtEl>
                                          <p:spTgt spid="70"/>
                                        </p:tgtEl>
                                      </p:cBhvr>
                                    </p:animEffect>
                                  </p:childTnLst>
                                </p:cTn>
                              </p:par>
                              <p:par>
                                <p:cTn id="89" presetID="16" presetClass="entr" presetSubtype="21" fill="hold" nodeType="with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barn(inVertical)">
                                      <p:cBhvr>
                                        <p:cTn id="9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18" grpId="0" animBg="1"/>
      <p:bldP spid="18" grpId="1" animBg="1"/>
      <p:bldP spid="19" grpId="0" animBg="1"/>
      <p:bldP spid="19" grpId="1" animBg="1"/>
      <p:bldP spid="20" grpId="0" animBg="1"/>
      <p:bldP spid="11" grpId="0" animBg="1"/>
      <p:bldP spid="11" grpId="1" animBg="1"/>
      <p:bldP spid="14" grpId="0" animBg="1"/>
      <p:bldP spid="15" grpId="0" animBg="1"/>
      <p:bldP spid="16" grpId="0"/>
      <p:bldP spid="17"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1476589" y="196179"/>
            <a:ext cx="5860500" cy="379192"/>
          </a:xfrm>
        </p:spPr>
        <p:txBody>
          <a:bodyPr/>
          <a:lstStyle/>
          <a:p>
            <a:r>
              <a:rPr lang="fr-FR" dirty="0" smtClean="0"/>
              <a:t>Simulation validation</a:t>
            </a:r>
            <a:endParaRPr lang="fr-FR" dirty="0"/>
          </a:p>
        </p:txBody>
      </p:sp>
      <p:pic>
        <p:nvPicPr>
          <p:cNvPr id="9" name="Image 8"/>
          <p:cNvPicPr>
            <a:picLocks noChangeAspect="1"/>
          </p:cNvPicPr>
          <p:nvPr/>
        </p:nvPicPr>
        <p:blipFill rotWithShape="1">
          <a:blip r:embed="rId3"/>
          <a:srcRect r="75649"/>
          <a:stretch/>
        </p:blipFill>
        <p:spPr>
          <a:xfrm>
            <a:off x="11436586" y="0"/>
            <a:ext cx="755414" cy="773391"/>
          </a:xfrm>
          <a:prstGeom prst="rect">
            <a:avLst/>
          </a:prstGeom>
        </p:spPr>
      </p:pic>
      <p:pic>
        <p:nvPicPr>
          <p:cNvPr id="6" name="Image 5"/>
          <p:cNvPicPr>
            <a:picLocks noChangeAspect="1"/>
          </p:cNvPicPr>
          <p:nvPr/>
        </p:nvPicPr>
        <p:blipFill rotWithShape="1">
          <a:blip r:embed="rId4"/>
          <a:srcRect r="8187"/>
          <a:stretch/>
        </p:blipFill>
        <p:spPr>
          <a:xfrm>
            <a:off x="3940518" y="1723976"/>
            <a:ext cx="7888067" cy="4158043"/>
          </a:xfrm>
          <a:prstGeom prst="rect">
            <a:avLst/>
          </a:prstGeom>
        </p:spPr>
      </p:pic>
      <p:sp>
        <p:nvSpPr>
          <p:cNvPr id="27" name="Espace réservé du contenu 5"/>
          <p:cNvSpPr txBox="1">
            <a:spLocks/>
          </p:cNvSpPr>
          <p:nvPr/>
        </p:nvSpPr>
        <p:spPr>
          <a:xfrm>
            <a:off x="254001" y="1400780"/>
            <a:ext cx="8971279" cy="1318528"/>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Gamma </a:t>
            </a:r>
            <a:r>
              <a:rPr lang="fr-FR" dirty="0" err="1" smtClean="0"/>
              <a:t>imaging</a:t>
            </a:r>
            <a:r>
              <a:rPr lang="fr-FR" dirty="0" smtClean="0"/>
              <a:t> simulation: </a:t>
            </a:r>
            <a:r>
              <a:rPr lang="fr-FR" dirty="0" err="1" smtClean="0"/>
              <a:t>results</a:t>
            </a:r>
            <a:endParaRPr lang="fr-FR" dirty="0" smtClean="0"/>
          </a:p>
          <a:p>
            <a:pPr lvl="1">
              <a:buFont typeface="Arial" panose="020B0604020202020204" pitchFamily="34" charset="0"/>
              <a:buChar char="•"/>
            </a:pPr>
            <a:r>
              <a:rPr lang="fr-FR" dirty="0" err="1" smtClean="0"/>
              <a:t>Studying</a:t>
            </a:r>
            <a:r>
              <a:rPr lang="fr-FR" dirty="0" smtClean="0"/>
              <a:t> the impact of </a:t>
            </a:r>
            <a:r>
              <a:rPr lang="fr-FR" dirty="0" err="1" smtClean="0"/>
              <a:t>displacement</a:t>
            </a:r>
            <a:r>
              <a:rPr lang="fr-FR" dirty="0" smtClean="0"/>
              <a:t> </a:t>
            </a:r>
            <a:r>
              <a:rPr lang="fr-FR" dirty="0" err="1" smtClean="0"/>
              <a:t>step</a:t>
            </a:r>
            <a:r>
              <a:rPr lang="fr-FR" dirty="0" smtClean="0"/>
              <a:t>: FOV</a:t>
            </a:r>
            <a:r>
              <a:rPr lang="fr-FR" baseline="30000" dirty="0" smtClean="0"/>
              <a:t>*</a:t>
            </a:r>
            <a:r>
              <a:rPr lang="fr-FR" dirty="0" smtClean="0"/>
              <a:t> </a:t>
            </a:r>
            <a:r>
              <a:rPr lang="fr-FR" dirty="0"/>
              <a:t>; triangulation </a:t>
            </a:r>
            <a:r>
              <a:rPr lang="fr-FR" dirty="0" err="1"/>
              <a:t>calculations</a:t>
            </a:r>
            <a:endParaRPr lang="fr-FR" dirty="0" smtClean="0"/>
          </a:p>
          <a:p>
            <a:pPr lvl="1"/>
            <a:endParaRPr lang="fr-FR" dirty="0" smtClean="0"/>
          </a:p>
          <a:p>
            <a:pPr marL="478986" lvl="1" indent="0">
              <a:buNone/>
            </a:pPr>
            <a:endParaRPr lang="fr-FR" dirty="0" smtClean="0"/>
          </a:p>
        </p:txBody>
      </p:sp>
      <p:sp>
        <p:nvSpPr>
          <p:cNvPr id="28" name="ZoneTexte 27"/>
          <p:cNvSpPr txBox="1"/>
          <p:nvPr/>
        </p:nvSpPr>
        <p:spPr>
          <a:xfrm>
            <a:off x="422030" y="6320413"/>
            <a:ext cx="7415683" cy="276999"/>
          </a:xfrm>
          <a:prstGeom prst="rect">
            <a:avLst/>
          </a:prstGeom>
          <a:noFill/>
        </p:spPr>
        <p:txBody>
          <a:bodyPr wrap="square" rtlCol="0">
            <a:spAutoFit/>
          </a:bodyPr>
          <a:lstStyle/>
          <a:p>
            <a:r>
              <a:rPr lang="en-US" sz="1200" dirty="0" smtClean="0">
                <a:solidFill>
                  <a:schemeClr val="bg1">
                    <a:lumMod val="65000"/>
                  </a:schemeClr>
                </a:solidFill>
              </a:rPr>
              <a:t>* Field Of View</a:t>
            </a:r>
            <a:endParaRPr lang="fr-FR" sz="1200" dirty="0">
              <a:solidFill>
                <a:schemeClr val="bg1">
                  <a:lumMod val="65000"/>
                </a:schemeClr>
              </a:solidFill>
            </a:endParaRPr>
          </a:p>
        </p:txBody>
      </p:sp>
      <p:sp>
        <p:nvSpPr>
          <p:cNvPr id="7"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smtClean="0"/>
              <a:t>13</a:t>
            </a:r>
            <a:endParaRPr lang="fr-FR" dirty="0"/>
          </a:p>
        </p:txBody>
      </p:sp>
      <p:sp>
        <p:nvSpPr>
          <p:cNvPr id="8" name="Rectangle 7"/>
          <p:cNvSpPr/>
          <p:nvPr/>
        </p:nvSpPr>
        <p:spPr>
          <a:xfrm>
            <a:off x="4267197" y="5765384"/>
            <a:ext cx="7705588" cy="523220"/>
          </a:xfrm>
          <a:prstGeom prst="rect">
            <a:avLst/>
          </a:prstGeom>
        </p:spPr>
        <p:txBody>
          <a:bodyPr wrap="square">
            <a:spAutoFit/>
          </a:bodyPr>
          <a:lstStyle/>
          <a:p>
            <a:pPr algn="ctr"/>
            <a:r>
              <a:rPr lang="en-US" sz="1400" dirty="0" smtClean="0">
                <a:solidFill>
                  <a:schemeClr val="bg1">
                    <a:lumMod val="65000"/>
                  </a:schemeClr>
                </a:solidFill>
                <a:latin typeface="+mj-lt"/>
              </a:rPr>
              <a:t>Evolution of the ratios of estimated source-detector distances to simulated source-detector distances according to the displacement step values.</a:t>
            </a:r>
            <a:endParaRPr lang="fr-FR" sz="1400" b="1" dirty="0">
              <a:solidFill>
                <a:schemeClr val="bg1">
                  <a:lumMod val="65000"/>
                </a:schemeClr>
              </a:solidFill>
              <a:latin typeface="+mj-lt"/>
            </a:endParaRPr>
          </a:p>
        </p:txBody>
      </p:sp>
      <p:sp>
        <p:nvSpPr>
          <p:cNvPr id="11" name="Espace réservé du contenu 5"/>
          <p:cNvSpPr txBox="1">
            <a:spLocks/>
          </p:cNvSpPr>
          <p:nvPr/>
        </p:nvSpPr>
        <p:spPr>
          <a:xfrm>
            <a:off x="-187570" y="2502748"/>
            <a:ext cx="4173416" cy="1567827"/>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pPr lvl="1">
              <a:buFont typeface="Arial" panose="020B0604020202020204" pitchFamily="34" charset="0"/>
              <a:buChar char="•"/>
            </a:pPr>
            <a:r>
              <a:rPr lang="fr-FR" dirty="0" smtClean="0"/>
              <a:t>Ratios ≈ 1</a:t>
            </a:r>
          </a:p>
          <a:p>
            <a:pPr lvl="1">
              <a:buFont typeface="Arial" panose="020B0604020202020204" pitchFamily="34" charset="0"/>
              <a:buChar char="•"/>
            </a:pPr>
            <a:r>
              <a:rPr lang="fr-FR" dirty="0" err="1" smtClean="0"/>
              <a:t>Increase</a:t>
            </a:r>
            <a:r>
              <a:rPr lang="fr-FR" dirty="0" smtClean="0"/>
              <a:t> </a:t>
            </a:r>
            <a:r>
              <a:rPr lang="fr-FR" dirty="0" err="1" smtClean="0"/>
              <a:t>with</a:t>
            </a:r>
            <a:r>
              <a:rPr lang="fr-FR" dirty="0" smtClean="0"/>
              <a:t> </a:t>
            </a:r>
            <a:r>
              <a:rPr lang="fr-FR" dirty="0" err="1" smtClean="0"/>
              <a:t>displacement</a:t>
            </a:r>
            <a:r>
              <a:rPr lang="fr-FR" dirty="0" smtClean="0"/>
              <a:t> </a:t>
            </a:r>
            <a:r>
              <a:rPr lang="fr-FR" dirty="0" err="1" smtClean="0"/>
              <a:t>step</a:t>
            </a:r>
            <a:endParaRPr lang="fr-FR" dirty="0" smtClean="0"/>
          </a:p>
          <a:p>
            <a:pPr lvl="1">
              <a:buFont typeface="Wingdings" panose="05000000000000000000" pitchFamily="2" charset="2"/>
              <a:buChar char="Ø"/>
            </a:pPr>
            <a:r>
              <a:rPr lang="fr-FR" dirty="0" err="1" smtClean="0"/>
              <a:t>Degradation</a:t>
            </a:r>
            <a:r>
              <a:rPr lang="fr-FR" dirty="0" smtClean="0"/>
              <a:t> of the </a:t>
            </a:r>
            <a:r>
              <a:rPr lang="fr-FR" dirty="0" err="1" smtClean="0"/>
              <a:t>angular</a:t>
            </a:r>
            <a:r>
              <a:rPr lang="fr-FR" dirty="0" smtClean="0"/>
              <a:t> </a:t>
            </a:r>
            <a:r>
              <a:rPr lang="fr-FR" dirty="0" err="1" smtClean="0"/>
              <a:t>resolution</a:t>
            </a:r>
            <a:endParaRPr lang="fr-FR" dirty="0" smtClean="0"/>
          </a:p>
          <a:p>
            <a:pPr marL="478986" lvl="1" indent="0">
              <a:buNone/>
            </a:pPr>
            <a:endParaRPr lang="fr-FR" dirty="0" smtClean="0"/>
          </a:p>
        </p:txBody>
      </p:sp>
    </p:spTree>
    <p:extLst>
      <p:ext uri="{BB962C8B-B14F-4D97-AF65-F5344CB8AC3E}">
        <p14:creationId xmlns:p14="http://schemas.microsoft.com/office/powerpoint/2010/main" val="34983195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476589" y="196179"/>
            <a:ext cx="5860500" cy="379192"/>
          </a:xfrm>
        </p:spPr>
        <p:txBody>
          <a:bodyPr/>
          <a:lstStyle/>
          <a:p>
            <a:r>
              <a:rPr lang="fr-FR" dirty="0"/>
              <a:t>Table of contents</a:t>
            </a:r>
          </a:p>
        </p:txBody>
      </p:sp>
      <p:sp>
        <p:nvSpPr>
          <p:cNvPr id="4" name="Espace réservé du contenu 3"/>
          <p:cNvSpPr>
            <a:spLocks noGrp="1"/>
          </p:cNvSpPr>
          <p:nvPr>
            <p:ph sz="quarter" idx="11"/>
          </p:nvPr>
        </p:nvSpPr>
        <p:spPr>
          <a:xfrm>
            <a:off x="480424" y="1165377"/>
            <a:ext cx="5842000" cy="4712790"/>
          </a:xfrm>
        </p:spPr>
        <p:txBody>
          <a:bodyPr/>
          <a:lstStyle/>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smtClean="0">
                <a:solidFill>
                  <a:schemeClr val="bg1">
                    <a:lumMod val="65000"/>
                  </a:schemeClr>
                </a:solidFill>
              </a:rPr>
              <a:t>techniques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err="1" smtClean="0">
                <a:solidFill>
                  <a:schemeClr val="bg1">
                    <a:lumMod val="65000"/>
                  </a:schemeClr>
                </a:solidFill>
              </a:rPr>
              <a:t>systems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3D </a:t>
            </a:r>
            <a:r>
              <a:rPr lang="fr-FR" sz="2400" dirty="0" err="1" smtClean="0">
                <a:solidFill>
                  <a:schemeClr val="bg1">
                    <a:lumMod val="65000"/>
                  </a:schemeClr>
                </a:solidFill>
              </a:rPr>
              <a:t>imaging</a:t>
            </a:r>
            <a:r>
              <a:rPr lang="fr-FR" sz="2400" dirty="0" smtClean="0">
                <a:solidFill>
                  <a:schemeClr val="bg1">
                    <a:lumMod val="65000"/>
                  </a:schemeClr>
                </a:solidFill>
              </a:rPr>
              <a:t>: triangulation </a:t>
            </a:r>
            <a:r>
              <a:rPr lang="fr-FR" sz="2400" dirty="0" err="1" smtClean="0">
                <a:solidFill>
                  <a:schemeClr val="bg1">
                    <a:lumMod val="65000"/>
                  </a:schemeClr>
                </a:solidFill>
              </a:rPr>
              <a:t>method</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Simulation validation</a:t>
            </a:r>
          </a:p>
          <a:p>
            <a:pPr>
              <a:lnSpc>
                <a:spcPct val="200000"/>
              </a:lnSpc>
              <a:buFont typeface="Wingdings" panose="05000000000000000000" pitchFamily="2" charset="2"/>
              <a:buChar char="q"/>
            </a:pPr>
            <a:r>
              <a:rPr lang="fr-FR" sz="2400" dirty="0" smtClean="0">
                <a:solidFill>
                  <a:schemeClr val="bg1">
                    <a:lumMod val="65000"/>
                  </a:schemeClr>
                </a:solidFill>
              </a:rPr>
              <a:t>Conclusions &amp; </a:t>
            </a:r>
            <a:r>
              <a:rPr lang="fr-FR" sz="2400" dirty="0" err="1" smtClean="0">
                <a:solidFill>
                  <a:schemeClr val="bg1">
                    <a:lumMod val="65000"/>
                  </a:schemeClr>
                </a:solidFill>
              </a:rPr>
              <a:t>outlooks</a:t>
            </a:r>
            <a:endParaRPr lang="fr-FR" sz="2400" dirty="0" smtClean="0">
              <a:solidFill>
                <a:schemeClr val="bg1">
                  <a:lumMod val="65000"/>
                </a:schemeClr>
              </a:solidFill>
            </a:endParaRPr>
          </a:p>
          <a:p>
            <a:endParaRPr lang="fr-FR" dirty="0"/>
          </a:p>
        </p:txBody>
      </p:sp>
      <p:pic>
        <p:nvPicPr>
          <p:cNvPr id="5" name="Image 4"/>
          <p:cNvPicPr>
            <a:picLocks noChangeAspect="1"/>
          </p:cNvPicPr>
          <p:nvPr/>
        </p:nvPicPr>
        <p:blipFill rotWithShape="1">
          <a:blip r:embed="rId2"/>
          <a:srcRect r="75649"/>
          <a:stretch/>
        </p:blipFill>
        <p:spPr>
          <a:xfrm>
            <a:off x="11436586" y="0"/>
            <a:ext cx="755414" cy="773391"/>
          </a:xfrm>
          <a:prstGeom prst="rect">
            <a:avLst/>
          </a:prstGeom>
        </p:spPr>
      </p:pic>
    </p:spTree>
    <p:extLst>
      <p:ext uri="{BB962C8B-B14F-4D97-AF65-F5344CB8AC3E}">
        <p14:creationId xmlns:p14="http://schemas.microsoft.com/office/powerpoint/2010/main" val="327741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4">
                                            <p:txEl>
                                              <p:pRg st="4" end="4"/>
                                            </p:txEl>
                                          </p:spTgt>
                                        </p:tgtEl>
                                        <p:attrNameLst>
                                          <p:attrName>style.color</p:attrName>
                                        </p:attrNameLst>
                                      </p:cBhvr>
                                      <p:to>
                                        <a:srgbClr val="00B050"/>
                                      </p:to>
                                    </p:animClr>
                                    <p:animClr clrSpc="rgb" dir="cw">
                                      <p:cBhvr>
                                        <p:cTn id="7" dur="500" fill="hold"/>
                                        <p:tgtEl>
                                          <p:spTgt spid="4">
                                            <p:txEl>
                                              <p:pRg st="4" end="4"/>
                                            </p:txEl>
                                          </p:spTgt>
                                        </p:tgtEl>
                                        <p:attrNameLst>
                                          <p:attrName>fillcolor</p:attrName>
                                        </p:attrNameLst>
                                      </p:cBhvr>
                                      <p:to>
                                        <a:srgbClr val="00B050"/>
                                      </p:to>
                                    </p:animClr>
                                    <p:set>
                                      <p:cBhvr>
                                        <p:cTn id="8" dur="500" fill="hold"/>
                                        <p:tgtEl>
                                          <p:spTgt spid="4">
                                            <p:txEl>
                                              <p:pRg st="4" end="4"/>
                                            </p:txEl>
                                          </p:spTgt>
                                        </p:tgtEl>
                                        <p:attrNameLst>
                                          <p:attrName>fill.type</p:attrName>
                                        </p:attrNameLst>
                                      </p:cBhvr>
                                      <p:to>
                                        <p:strVal val="solid"/>
                                      </p:to>
                                    </p:set>
                                    <p:set>
                                      <p:cBhvr>
                                        <p:cTn id="9" dur="500" fill="hold"/>
                                        <p:tgtEl>
                                          <p:spTgt spid="4">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Imag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1601" y="4607170"/>
            <a:ext cx="2484109" cy="1863082"/>
          </a:xfrm>
          <a:prstGeom prst="rect">
            <a:avLst/>
          </a:prstGeom>
        </p:spPr>
      </p:pic>
      <p:pic>
        <p:nvPicPr>
          <p:cNvPr id="58" name="Image 57"/>
          <p:cNvPicPr>
            <a:picLocks noChangeAspect="1"/>
          </p:cNvPicPr>
          <p:nvPr/>
        </p:nvPicPr>
        <p:blipFill rotWithShape="1">
          <a:blip r:embed="rId4" cstate="print">
            <a:extLst>
              <a:ext uri="{28A0092B-C50C-407E-A947-70E740481C1C}">
                <a14:useLocalDpi xmlns:a14="http://schemas.microsoft.com/office/drawing/2010/main" val="0"/>
              </a:ext>
            </a:extLst>
          </a:blip>
          <a:srcRect l="38835" t="20508" r="35404" b="29484"/>
          <a:stretch/>
        </p:blipFill>
        <p:spPr>
          <a:xfrm>
            <a:off x="3382540" y="3130062"/>
            <a:ext cx="1869398" cy="1820203"/>
          </a:xfrm>
          <a:prstGeom prst="rect">
            <a:avLst/>
          </a:prstGeom>
        </p:spPr>
      </p:pic>
      <p:sp>
        <p:nvSpPr>
          <p:cNvPr id="10" name="Titre 9"/>
          <p:cNvSpPr>
            <a:spLocks noGrp="1"/>
          </p:cNvSpPr>
          <p:nvPr>
            <p:ph type="title"/>
          </p:nvPr>
        </p:nvSpPr>
        <p:spPr>
          <a:xfrm>
            <a:off x="1476589" y="196179"/>
            <a:ext cx="5860500" cy="379192"/>
          </a:xfrm>
        </p:spPr>
        <p:txBody>
          <a:bodyPr/>
          <a:lstStyle/>
          <a:p>
            <a:r>
              <a:rPr lang="fr-FR" dirty="0" smtClean="0"/>
              <a:t>Conclusions and </a:t>
            </a:r>
            <a:r>
              <a:rPr lang="fr-FR" dirty="0" err="1" smtClean="0"/>
              <a:t>outlooks</a:t>
            </a:r>
            <a:endParaRPr lang="fr-FR" dirty="0"/>
          </a:p>
        </p:txBody>
      </p:sp>
      <p:sp>
        <p:nvSpPr>
          <p:cNvPr id="44"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smtClean="0"/>
              <a:t>14</a:t>
            </a:r>
            <a:endParaRPr lang="fr-FR" dirty="0"/>
          </a:p>
        </p:txBody>
      </p:sp>
      <p:sp>
        <p:nvSpPr>
          <p:cNvPr id="64" name="Espace réservé du numéro de diapositive 2"/>
          <p:cNvSpPr>
            <a:spLocks noGrp="1"/>
          </p:cNvSpPr>
          <p:nvPr>
            <p:ph type="sldNum" sz="quarter" idx="10"/>
          </p:nvPr>
        </p:nvSpPr>
        <p:spPr>
          <a:xfrm>
            <a:off x="11128908" y="6373000"/>
            <a:ext cx="837259" cy="246221"/>
          </a:xfrm>
        </p:spPr>
        <p:txBody>
          <a:bodyPr/>
          <a:lstStyle/>
          <a:p>
            <a:r>
              <a:rPr lang="fr-FR" dirty="0" smtClean="0"/>
              <a:t>5</a:t>
            </a:r>
            <a:endParaRPr lang="fr-FR" dirty="0"/>
          </a:p>
        </p:txBody>
      </p:sp>
      <p:sp>
        <p:nvSpPr>
          <p:cNvPr id="28" name="Espace réservé du contenu 5"/>
          <p:cNvSpPr txBox="1">
            <a:spLocks/>
          </p:cNvSpPr>
          <p:nvPr/>
        </p:nvSpPr>
        <p:spPr>
          <a:xfrm>
            <a:off x="254001" y="1400780"/>
            <a:ext cx="11287759" cy="2828685"/>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3D </a:t>
            </a:r>
            <a:r>
              <a:rPr lang="fr-FR" dirty="0" err="1" smtClean="0"/>
              <a:t>localization</a:t>
            </a:r>
            <a:r>
              <a:rPr lang="fr-FR" dirty="0" smtClean="0"/>
              <a:t> </a:t>
            </a:r>
            <a:r>
              <a:rPr lang="fr-FR" dirty="0" err="1" smtClean="0"/>
              <a:t>using</a:t>
            </a:r>
            <a:r>
              <a:rPr lang="fr-FR" dirty="0" smtClean="0"/>
              <a:t> a single gamma </a:t>
            </a:r>
            <a:r>
              <a:rPr lang="fr-FR" dirty="0" err="1" smtClean="0"/>
              <a:t>imaging</a:t>
            </a:r>
            <a:r>
              <a:rPr lang="fr-FR" dirty="0" smtClean="0"/>
              <a:t> system </a:t>
            </a:r>
            <a:r>
              <a:rPr lang="fr-FR" dirty="0" err="1" smtClean="0"/>
              <a:t>based</a:t>
            </a:r>
            <a:r>
              <a:rPr lang="fr-FR" dirty="0" smtClean="0"/>
              <a:t> on a </a:t>
            </a:r>
            <a:r>
              <a:rPr lang="fr-FR" dirty="0" err="1" smtClean="0">
                <a:solidFill>
                  <a:srgbClr val="00B050"/>
                </a:solidFill>
              </a:rPr>
              <a:t>coded</a:t>
            </a:r>
            <a:r>
              <a:rPr lang="fr-FR" dirty="0" smtClean="0">
                <a:solidFill>
                  <a:srgbClr val="00B050"/>
                </a:solidFill>
              </a:rPr>
              <a:t>-aperture </a:t>
            </a:r>
            <a:r>
              <a:rPr lang="fr-FR" dirty="0" err="1" smtClean="0"/>
              <a:t>mask</a:t>
            </a:r>
            <a:r>
              <a:rPr lang="fr-FR" dirty="0" smtClean="0"/>
              <a:t> </a:t>
            </a:r>
            <a:r>
              <a:rPr lang="fr-FR" dirty="0" err="1" smtClean="0"/>
              <a:t>using</a:t>
            </a:r>
            <a:r>
              <a:rPr lang="fr-FR" dirty="0" smtClean="0"/>
              <a:t> </a:t>
            </a:r>
            <a:r>
              <a:rPr lang="fr-FR" dirty="0" smtClean="0">
                <a:solidFill>
                  <a:srgbClr val="00B050"/>
                </a:solidFill>
              </a:rPr>
              <a:t>triangulation</a:t>
            </a:r>
            <a:r>
              <a:rPr lang="fr-FR" dirty="0" smtClean="0"/>
              <a:t> </a:t>
            </a:r>
            <a:r>
              <a:rPr lang="fr-FR" dirty="0" err="1" smtClean="0"/>
              <a:t>method</a:t>
            </a:r>
            <a:endParaRPr lang="fr-FR" dirty="0" smtClean="0"/>
          </a:p>
          <a:p>
            <a:pPr lvl="1">
              <a:buFont typeface="Arial" panose="020B0604020202020204" pitchFamily="34" charset="0"/>
              <a:buChar char="•"/>
            </a:pPr>
            <a:r>
              <a:rPr lang="fr-FR" dirty="0" err="1" smtClean="0"/>
              <a:t>Localization</a:t>
            </a:r>
            <a:r>
              <a:rPr lang="fr-FR" dirty="0" smtClean="0"/>
              <a:t> </a:t>
            </a:r>
            <a:r>
              <a:rPr lang="fr-FR" dirty="0" err="1" smtClean="0"/>
              <a:t>estimated</a:t>
            </a:r>
            <a:r>
              <a:rPr lang="fr-FR" dirty="0" smtClean="0"/>
              <a:t> </a:t>
            </a:r>
            <a:r>
              <a:rPr lang="fr-FR" dirty="0" err="1" smtClean="0"/>
              <a:t>from</a:t>
            </a:r>
            <a:r>
              <a:rPr lang="fr-FR" dirty="0" smtClean="0"/>
              <a:t> 60 cm up to 500 cm.</a:t>
            </a:r>
          </a:p>
          <a:p>
            <a:pPr lvl="1">
              <a:buFont typeface="Arial" panose="020B0604020202020204" pitchFamily="34" charset="0"/>
              <a:buChar char="•"/>
            </a:pPr>
            <a:r>
              <a:rPr lang="fr-FR" dirty="0" smtClean="0"/>
              <a:t>Relative </a:t>
            </a:r>
            <a:r>
              <a:rPr lang="fr-FR" dirty="0" err="1" smtClean="0"/>
              <a:t>uncertainties</a:t>
            </a:r>
            <a:r>
              <a:rPr lang="fr-FR" dirty="0" smtClean="0"/>
              <a:t> &lt; 10 % (K = 2).</a:t>
            </a:r>
          </a:p>
          <a:p>
            <a:pPr lvl="1">
              <a:buFont typeface="Arial" panose="020B0604020202020204" pitchFamily="34" charset="0"/>
              <a:buChar char="•"/>
            </a:pPr>
            <a:endParaRPr lang="fr-FR" dirty="0" smtClean="0"/>
          </a:p>
          <a:p>
            <a:r>
              <a:rPr lang="fr-FR" dirty="0" smtClean="0"/>
              <a:t>A 3D system </a:t>
            </a:r>
            <a:r>
              <a:rPr lang="fr-FR" dirty="0" err="1" smtClean="0"/>
              <a:t>based</a:t>
            </a:r>
            <a:r>
              <a:rPr lang="fr-FR" dirty="0" smtClean="0"/>
              <a:t> on </a:t>
            </a:r>
            <a:r>
              <a:rPr lang="fr-FR" dirty="0" smtClean="0">
                <a:solidFill>
                  <a:srgbClr val="00B050"/>
                </a:solidFill>
              </a:rPr>
              <a:t>Compton </a:t>
            </a:r>
            <a:r>
              <a:rPr lang="fr-FR" dirty="0" err="1" smtClean="0">
                <a:solidFill>
                  <a:srgbClr val="00B050"/>
                </a:solidFill>
              </a:rPr>
              <a:t>imaging</a:t>
            </a:r>
            <a:r>
              <a:rPr lang="fr-FR" dirty="0" smtClean="0">
                <a:solidFill>
                  <a:srgbClr val="00B050"/>
                </a:solidFill>
              </a:rPr>
              <a:t> </a:t>
            </a:r>
            <a:r>
              <a:rPr lang="fr-FR" dirty="0" smtClean="0"/>
              <a:t>technique</a:t>
            </a:r>
          </a:p>
          <a:p>
            <a:r>
              <a:rPr lang="fr-FR" dirty="0" smtClean="0">
                <a:solidFill>
                  <a:srgbClr val="00B050"/>
                </a:solidFill>
              </a:rPr>
              <a:t>3D</a:t>
            </a:r>
            <a:r>
              <a:rPr lang="fr-FR" dirty="0" smtClean="0"/>
              <a:t> hot spot </a:t>
            </a:r>
            <a:r>
              <a:rPr lang="fr-FR" dirty="0" smtClean="0">
                <a:solidFill>
                  <a:srgbClr val="00B050"/>
                </a:solidFill>
              </a:rPr>
              <a:t>reconstruction</a:t>
            </a:r>
          </a:p>
          <a:p>
            <a:endParaRPr lang="fr-FR" dirty="0" smtClean="0"/>
          </a:p>
          <a:p>
            <a:endParaRPr lang="fr-FR" dirty="0" smtClean="0"/>
          </a:p>
        </p:txBody>
      </p:sp>
      <p:pic>
        <p:nvPicPr>
          <p:cNvPr id="30" name="Image 29"/>
          <p:cNvPicPr>
            <a:picLocks noChangeAspect="1"/>
          </p:cNvPicPr>
          <p:nvPr/>
        </p:nvPicPr>
        <p:blipFill rotWithShape="1">
          <a:blip r:embed="rId5"/>
          <a:srcRect r="75649"/>
          <a:stretch/>
        </p:blipFill>
        <p:spPr>
          <a:xfrm>
            <a:off x="11436586" y="0"/>
            <a:ext cx="755414" cy="773391"/>
          </a:xfrm>
          <a:prstGeom prst="rect">
            <a:avLst/>
          </a:prstGeom>
        </p:spPr>
      </p:pic>
      <p:grpSp>
        <p:nvGrpSpPr>
          <p:cNvPr id="4" name="Groupe 3"/>
          <p:cNvGrpSpPr/>
          <p:nvPr/>
        </p:nvGrpSpPr>
        <p:grpSpPr>
          <a:xfrm>
            <a:off x="6243816" y="2479977"/>
            <a:ext cx="5760224" cy="3600783"/>
            <a:chOff x="6030456" y="2256457"/>
            <a:chExt cx="5760224" cy="3600783"/>
          </a:xfrm>
        </p:grpSpPr>
        <p:sp>
          <p:nvSpPr>
            <p:cNvPr id="31" name="Cube 30"/>
            <p:cNvSpPr/>
            <p:nvPr/>
          </p:nvSpPr>
          <p:spPr>
            <a:xfrm>
              <a:off x="6030456" y="4280890"/>
              <a:ext cx="1806498" cy="546411"/>
            </a:xfrm>
            <a:prstGeom prst="cube">
              <a:avLst>
                <a:gd name="adj" fmla="val 686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Cube 33"/>
            <p:cNvSpPr/>
            <p:nvPr/>
          </p:nvSpPr>
          <p:spPr>
            <a:xfrm>
              <a:off x="7822086" y="4280890"/>
              <a:ext cx="1806498" cy="546411"/>
            </a:xfrm>
            <a:prstGeom prst="cube">
              <a:avLst>
                <a:gd name="adj" fmla="val 686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Cube 34"/>
            <p:cNvSpPr/>
            <p:nvPr/>
          </p:nvSpPr>
          <p:spPr>
            <a:xfrm>
              <a:off x="9751246" y="4280890"/>
              <a:ext cx="1806498" cy="546411"/>
            </a:xfrm>
            <a:prstGeom prst="cube">
              <a:avLst>
                <a:gd name="adj" fmla="val 686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Ellipse 35"/>
            <p:cNvSpPr/>
            <p:nvPr/>
          </p:nvSpPr>
          <p:spPr>
            <a:xfrm>
              <a:off x="7468670" y="2296562"/>
              <a:ext cx="962526" cy="336884"/>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Ellipse 36"/>
            <p:cNvSpPr/>
            <p:nvPr/>
          </p:nvSpPr>
          <p:spPr>
            <a:xfrm>
              <a:off x="8150459" y="2256457"/>
              <a:ext cx="962526" cy="336884"/>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Ellipse 37"/>
            <p:cNvSpPr/>
            <p:nvPr/>
          </p:nvSpPr>
          <p:spPr>
            <a:xfrm>
              <a:off x="7969986" y="2424899"/>
              <a:ext cx="962526" cy="336884"/>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Connecteur droit 38"/>
            <p:cNvCxnSpPr>
              <a:stCxn id="36" idx="2"/>
              <a:endCxn id="31" idx="1"/>
            </p:cNvCxnSpPr>
            <p:nvPr/>
          </p:nvCxnSpPr>
          <p:spPr>
            <a:xfrm flipH="1">
              <a:off x="6746240" y="2465004"/>
              <a:ext cx="722430" cy="21908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a:stCxn id="36" idx="6"/>
              <a:endCxn id="31" idx="1"/>
            </p:cNvCxnSpPr>
            <p:nvPr/>
          </p:nvCxnSpPr>
          <p:spPr>
            <a:xfrm flipH="1">
              <a:off x="6746240" y="2465004"/>
              <a:ext cx="1684956" cy="21908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a:stCxn id="38" idx="2"/>
              <a:endCxn id="34" idx="1"/>
            </p:cNvCxnSpPr>
            <p:nvPr/>
          </p:nvCxnSpPr>
          <p:spPr>
            <a:xfrm>
              <a:off x="7969986" y="2593341"/>
              <a:ext cx="567884" cy="20624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3" name="Connecteur droit 42"/>
            <p:cNvCxnSpPr>
              <a:stCxn id="38" idx="6"/>
              <a:endCxn id="34" idx="1"/>
            </p:cNvCxnSpPr>
            <p:nvPr/>
          </p:nvCxnSpPr>
          <p:spPr>
            <a:xfrm flipH="1">
              <a:off x="8537870" y="2593341"/>
              <a:ext cx="394642" cy="206248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a:stCxn id="37" idx="2"/>
              <a:endCxn id="35" idx="1"/>
            </p:cNvCxnSpPr>
            <p:nvPr/>
          </p:nvCxnSpPr>
          <p:spPr>
            <a:xfrm>
              <a:off x="8150459" y="2424899"/>
              <a:ext cx="2316571" cy="223092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7" name="Connecteur droit 46"/>
            <p:cNvCxnSpPr>
              <a:stCxn id="37" idx="6"/>
              <a:endCxn id="35" idx="1"/>
            </p:cNvCxnSpPr>
            <p:nvPr/>
          </p:nvCxnSpPr>
          <p:spPr>
            <a:xfrm>
              <a:off x="9112985" y="2424899"/>
              <a:ext cx="1354045" cy="223092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49" name="Explosion 1 48"/>
            <p:cNvSpPr/>
            <p:nvPr/>
          </p:nvSpPr>
          <p:spPr>
            <a:xfrm>
              <a:off x="8133080" y="2352040"/>
              <a:ext cx="254000" cy="177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0" name="Connecteur droit avec flèche 49"/>
            <p:cNvCxnSpPr/>
            <p:nvPr/>
          </p:nvCxnSpPr>
          <p:spPr>
            <a:xfrm flipV="1">
              <a:off x="6710680" y="5831840"/>
              <a:ext cx="4102100" cy="25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ZoneTexte 50"/>
            <p:cNvSpPr txBox="1"/>
            <p:nvPr/>
          </p:nvSpPr>
          <p:spPr>
            <a:xfrm>
              <a:off x="6189980" y="5425441"/>
              <a:ext cx="5600700" cy="369332"/>
            </a:xfrm>
            <a:prstGeom prst="rect">
              <a:avLst/>
            </a:prstGeom>
            <a:noFill/>
          </p:spPr>
          <p:txBody>
            <a:bodyPr wrap="square" rtlCol="0">
              <a:spAutoFit/>
            </a:bodyPr>
            <a:lstStyle/>
            <a:p>
              <a:pPr algn="l"/>
              <a:r>
                <a:rPr lang="fr-FR" sz="1800" dirty="0" err="1" smtClean="0"/>
                <a:t>Displacement</a:t>
              </a:r>
              <a:r>
                <a:rPr lang="fr-FR" sz="1800" dirty="0" smtClean="0"/>
                <a:t> of the detector (position, time, direction)</a:t>
              </a:r>
              <a:endParaRPr lang="fr-FR" sz="1800" dirty="0"/>
            </a:p>
          </p:txBody>
        </p:sp>
        <p:sp>
          <p:nvSpPr>
            <p:cNvPr id="52" name="ZoneTexte 51"/>
            <p:cNvSpPr txBox="1"/>
            <p:nvPr/>
          </p:nvSpPr>
          <p:spPr>
            <a:xfrm>
              <a:off x="10050780" y="4828540"/>
              <a:ext cx="1270000" cy="369332"/>
            </a:xfrm>
            <a:prstGeom prst="rect">
              <a:avLst/>
            </a:prstGeom>
            <a:noFill/>
          </p:spPr>
          <p:txBody>
            <a:bodyPr wrap="square" rtlCol="0">
              <a:spAutoFit/>
            </a:bodyPr>
            <a:lstStyle/>
            <a:p>
              <a:pPr algn="l"/>
              <a:r>
                <a:rPr lang="fr-FR" sz="1800" dirty="0" smtClean="0"/>
                <a:t>P3,T3</a:t>
              </a:r>
              <a:endParaRPr lang="fr-FR" sz="1800" dirty="0"/>
            </a:p>
          </p:txBody>
        </p:sp>
        <p:sp>
          <p:nvSpPr>
            <p:cNvPr id="53" name="ZoneTexte 52"/>
            <p:cNvSpPr txBox="1"/>
            <p:nvPr/>
          </p:nvSpPr>
          <p:spPr>
            <a:xfrm>
              <a:off x="6380480" y="4879340"/>
              <a:ext cx="1270000" cy="369332"/>
            </a:xfrm>
            <a:prstGeom prst="rect">
              <a:avLst/>
            </a:prstGeom>
            <a:noFill/>
          </p:spPr>
          <p:txBody>
            <a:bodyPr wrap="square" rtlCol="0">
              <a:spAutoFit/>
            </a:bodyPr>
            <a:lstStyle/>
            <a:p>
              <a:pPr algn="l"/>
              <a:r>
                <a:rPr lang="fr-FR" sz="1800" dirty="0" smtClean="0"/>
                <a:t>P1,T1</a:t>
              </a:r>
              <a:endParaRPr lang="fr-FR" sz="1800" dirty="0"/>
            </a:p>
          </p:txBody>
        </p:sp>
        <p:sp>
          <p:nvSpPr>
            <p:cNvPr id="54" name="ZoneTexte 53"/>
            <p:cNvSpPr txBox="1"/>
            <p:nvPr/>
          </p:nvSpPr>
          <p:spPr>
            <a:xfrm>
              <a:off x="8056880" y="4879340"/>
              <a:ext cx="1270000" cy="369332"/>
            </a:xfrm>
            <a:prstGeom prst="rect">
              <a:avLst/>
            </a:prstGeom>
            <a:noFill/>
          </p:spPr>
          <p:txBody>
            <a:bodyPr wrap="square" rtlCol="0">
              <a:spAutoFit/>
            </a:bodyPr>
            <a:lstStyle/>
            <a:p>
              <a:pPr algn="l"/>
              <a:r>
                <a:rPr lang="fr-FR" sz="1800" dirty="0" smtClean="0"/>
                <a:t>P2,T2</a:t>
              </a:r>
              <a:endParaRPr lang="fr-FR" sz="1800" dirty="0"/>
            </a:p>
          </p:txBody>
        </p:sp>
        <p:sp>
          <p:nvSpPr>
            <p:cNvPr id="55" name="ZoneTexte 54"/>
            <p:cNvSpPr txBox="1"/>
            <p:nvPr/>
          </p:nvSpPr>
          <p:spPr>
            <a:xfrm>
              <a:off x="6990080" y="4231640"/>
              <a:ext cx="1181100" cy="369332"/>
            </a:xfrm>
            <a:prstGeom prst="rect">
              <a:avLst/>
            </a:prstGeom>
            <a:noFill/>
          </p:spPr>
          <p:txBody>
            <a:bodyPr wrap="square" rtlCol="0">
              <a:spAutoFit/>
            </a:bodyPr>
            <a:lstStyle/>
            <a:p>
              <a:pPr algn="l"/>
              <a:r>
                <a:rPr lang="fr-FR" sz="1800" dirty="0" smtClean="0">
                  <a:solidFill>
                    <a:srgbClr val="00B050"/>
                  </a:solidFill>
                </a:rPr>
                <a:t>P1, T1, D1</a:t>
              </a:r>
              <a:endParaRPr lang="fr-FR" sz="1800" dirty="0">
                <a:solidFill>
                  <a:srgbClr val="00B050"/>
                </a:solidFill>
              </a:endParaRPr>
            </a:p>
          </p:txBody>
        </p:sp>
        <p:sp>
          <p:nvSpPr>
            <p:cNvPr id="56" name="ZoneTexte 55"/>
            <p:cNvSpPr txBox="1"/>
            <p:nvPr/>
          </p:nvSpPr>
          <p:spPr>
            <a:xfrm>
              <a:off x="8539480" y="4193540"/>
              <a:ext cx="1181100" cy="369332"/>
            </a:xfrm>
            <a:prstGeom prst="rect">
              <a:avLst/>
            </a:prstGeom>
            <a:noFill/>
          </p:spPr>
          <p:txBody>
            <a:bodyPr wrap="square" rtlCol="0">
              <a:spAutoFit/>
            </a:bodyPr>
            <a:lstStyle/>
            <a:p>
              <a:pPr algn="l"/>
              <a:r>
                <a:rPr lang="fr-FR" sz="1800" dirty="0" smtClean="0">
                  <a:solidFill>
                    <a:srgbClr val="FFFF00"/>
                  </a:solidFill>
                </a:rPr>
                <a:t>P1, T1, D1</a:t>
              </a:r>
              <a:endParaRPr lang="fr-FR" sz="1800" dirty="0">
                <a:solidFill>
                  <a:srgbClr val="FFFF00"/>
                </a:solidFill>
              </a:endParaRPr>
            </a:p>
          </p:txBody>
        </p:sp>
        <p:sp>
          <p:nvSpPr>
            <p:cNvPr id="57" name="ZoneTexte 56"/>
            <p:cNvSpPr txBox="1"/>
            <p:nvPr/>
          </p:nvSpPr>
          <p:spPr>
            <a:xfrm>
              <a:off x="10342880" y="4231640"/>
              <a:ext cx="1181100" cy="369332"/>
            </a:xfrm>
            <a:prstGeom prst="rect">
              <a:avLst/>
            </a:prstGeom>
            <a:noFill/>
          </p:spPr>
          <p:txBody>
            <a:bodyPr wrap="square" rtlCol="0">
              <a:spAutoFit/>
            </a:bodyPr>
            <a:lstStyle/>
            <a:p>
              <a:pPr algn="l"/>
              <a:r>
                <a:rPr lang="fr-FR" sz="1800" dirty="0" smtClean="0">
                  <a:solidFill>
                    <a:srgbClr val="7030A0"/>
                  </a:solidFill>
                </a:rPr>
                <a:t>P1, T1, D1</a:t>
              </a:r>
              <a:endParaRPr lang="fr-FR" sz="1800" dirty="0">
                <a:solidFill>
                  <a:srgbClr val="7030A0"/>
                </a:solidFill>
              </a:endParaRPr>
            </a:p>
          </p:txBody>
        </p:sp>
      </p:grpSp>
      <p:pic>
        <p:nvPicPr>
          <p:cNvPr id="59" name="Image 58"/>
          <p:cNvPicPr>
            <a:picLocks noChangeAspect="1"/>
          </p:cNvPicPr>
          <p:nvPr/>
        </p:nvPicPr>
        <p:blipFill rotWithShape="1">
          <a:blip r:embed="rId6" cstate="print">
            <a:extLst>
              <a:ext uri="{28A0092B-C50C-407E-A947-70E740481C1C}">
                <a14:useLocalDpi xmlns:a14="http://schemas.microsoft.com/office/drawing/2010/main" val="0"/>
              </a:ext>
            </a:extLst>
          </a:blip>
          <a:srcRect l="31260" t="22263" r="27474" b="25806"/>
          <a:stretch/>
        </p:blipFill>
        <p:spPr>
          <a:xfrm>
            <a:off x="173804" y="4414129"/>
            <a:ext cx="3102524" cy="1903390"/>
          </a:xfrm>
          <a:prstGeom prst="rect">
            <a:avLst/>
          </a:prstGeom>
        </p:spPr>
      </p:pic>
    </p:spTree>
    <p:extLst>
      <p:ext uri="{BB962C8B-B14F-4D97-AF65-F5344CB8AC3E}">
        <p14:creationId xmlns:p14="http://schemas.microsoft.com/office/powerpoint/2010/main" val="246286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xEl>
                                              <p:pRg st="4" end="4"/>
                                            </p:txEl>
                                          </p:spTgt>
                                        </p:tgtEl>
                                        <p:attrNameLst>
                                          <p:attrName>style.visibility</p:attrName>
                                        </p:attrNameLst>
                                      </p:cBhvr>
                                      <p:to>
                                        <p:strVal val="visible"/>
                                      </p:to>
                                    </p:set>
                                  </p:childTnLst>
                                </p:cTn>
                              </p:par>
                              <p:par>
                                <p:cTn id="19" presetID="2" presetClass="entr" presetSubtype="4"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5" end="5"/>
                                            </p:txEl>
                                          </p:spTgt>
                                        </p:tgtEl>
                                        <p:attrNameLst>
                                          <p:attrName>style.visibility</p:attrName>
                                        </p:attrNameLst>
                                      </p:cBhvr>
                                      <p:to>
                                        <p:strVal val="visible"/>
                                      </p:to>
                                    </p:set>
                                  </p:childTnLst>
                                </p:cTn>
                              </p:par>
                              <p:par>
                                <p:cTn id="27" presetID="2" presetClass="entr" presetSubtype="4"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fill="hold"/>
                                        <p:tgtEl>
                                          <p:spTgt spid="58"/>
                                        </p:tgtEl>
                                        <p:attrNameLst>
                                          <p:attrName>ppt_x</p:attrName>
                                        </p:attrNameLst>
                                      </p:cBhvr>
                                      <p:tavLst>
                                        <p:tav tm="0">
                                          <p:val>
                                            <p:strVal val="#ppt_x"/>
                                          </p:val>
                                        </p:tav>
                                        <p:tav tm="100000">
                                          <p:val>
                                            <p:strVal val="#ppt_x"/>
                                          </p:val>
                                        </p:tav>
                                      </p:tavLst>
                                    </p:anim>
                                    <p:anim calcmode="lin" valueType="num">
                                      <p:cBhvr additive="base">
                                        <p:cTn id="30" dur="500" fill="hold"/>
                                        <p:tgtEl>
                                          <p:spTgt spid="5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ppt_x"/>
                                          </p:val>
                                        </p:tav>
                                        <p:tav tm="100000">
                                          <p:val>
                                            <p:strVal val="#ppt_x"/>
                                          </p:val>
                                        </p:tav>
                                      </p:tavLst>
                                    </p:anim>
                                    <p:anim calcmode="lin" valueType="num">
                                      <p:cBhvr additive="base">
                                        <p:cTn id="34" dur="500" fill="hold"/>
                                        <p:tgtEl>
                                          <p:spTgt spid="5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ppt_x"/>
                                          </p:val>
                                        </p:tav>
                                        <p:tav tm="100000">
                                          <p:val>
                                            <p:strVal val="#ppt_x"/>
                                          </p:val>
                                        </p:tav>
                                      </p:tavLst>
                                    </p:anim>
                                    <p:anim calcmode="lin" valueType="num">
                                      <p:cBhvr additive="base">
                                        <p:cTn id="3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88" r="2123"/>
          <a:stretch/>
        </p:blipFill>
        <p:spPr bwMode="auto">
          <a:xfrm>
            <a:off x="567298" y="4203681"/>
            <a:ext cx="1908000" cy="19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2901" r="9070" b="6219"/>
          <a:stretch/>
        </p:blipFill>
        <p:spPr bwMode="auto">
          <a:xfrm>
            <a:off x="2664402" y="4203681"/>
            <a:ext cx="1908000" cy="19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re 4"/>
          <p:cNvSpPr>
            <a:spLocks noGrp="1"/>
          </p:cNvSpPr>
          <p:nvPr>
            <p:ph type="title"/>
          </p:nvPr>
        </p:nvSpPr>
        <p:spPr>
          <a:xfrm>
            <a:off x="1476589" y="196179"/>
            <a:ext cx="5860500" cy="379192"/>
          </a:xfrm>
        </p:spPr>
        <p:txBody>
          <a:bodyPr/>
          <a:lstStyle/>
          <a:p>
            <a:r>
              <a:rPr lang="fr-FR" dirty="0" smtClean="0"/>
              <a:t>Introduction, </a:t>
            </a:r>
            <a:r>
              <a:rPr lang="fr-FR" dirty="0" err="1" smtClean="0"/>
              <a:t>context</a:t>
            </a:r>
            <a:r>
              <a:rPr lang="fr-FR" dirty="0" smtClean="0"/>
              <a:t>, </a:t>
            </a:r>
            <a:r>
              <a:rPr lang="fr-FR" dirty="0" err="1" smtClean="0"/>
              <a:t>purposes</a:t>
            </a:r>
            <a:endParaRPr lang="fr-FR" dirty="0"/>
          </a:p>
        </p:txBody>
      </p:sp>
      <p:pic>
        <p:nvPicPr>
          <p:cNvPr id="30"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b="25189"/>
          <a:stretch/>
        </p:blipFill>
        <p:spPr bwMode="auto">
          <a:xfrm>
            <a:off x="567298" y="4203681"/>
            <a:ext cx="1908000" cy="19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0"/>
          </p:nvPr>
        </p:nvSpPr>
        <p:spPr/>
        <p:txBody>
          <a:bodyPr/>
          <a:lstStyle/>
          <a:p>
            <a:r>
              <a:rPr lang="fr-FR" dirty="0"/>
              <a:t>3</a:t>
            </a:r>
          </a:p>
        </p:txBody>
      </p:sp>
      <p:pic>
        <p:nvPicPr>
          <p:cNvPr id="35"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l="4273" r="10899"/>
          <a:stretch/>
        </p:blipFill>
        <p:spPr bwMode="auto">
          <a:xfrm>
            <a:off x="2664402" y="4203681"/>
            <a:ext cx="1908000" cy="19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Espace réservé du contenu 5"/>
          <p:cNvSpPr txBox="1">
            <a:spLocks/>
          </p:cNvSpPr>
          <p:nvPr/>
        </p:nvSpPr>
        <p:spPr>
          <a:xfrm>
            <a:off x="254001" y="1199820"/>
            <a:ext cx="4986866" cy="3199043"/>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en-US" dirty="0"/>
              <a:t>Localization of radiological hot </a:t>
            </a:r>
            <a:r>
              <a:rPr lang="en-US" dirty="0" smtClean="0"/>
              <a:t>spots</a:t>
            </a:r>
            <a:endParaRPr lang="fr-FR" dirty="0" smtClean="0"/>
          </a:p>
          <a:p>
            <a:pPr lvl="1"/>
            <a:r>
              <a:rPr lang="fr-FR" dirty="0" err="1"/>
              <a:t>Superimposing</a:t>
            </a:r>
            <a:r>
              <a:rPr lang="fr-FR" dirty="0"/>
              <a:t> a </a:t>
            </a:r>
            <a:r>
              <a:rPr lang="fr-FR" dirty="0" smtClean="0"/>
              <a:t>gamma </a:t>
            </a:r>
            <a:r>
              <a:rPr lang="fr-FR" dirty="0"/>
              <a:t>image on a </a:t>
            </a:r>
            <a:r>
              <a:rPr lang="fr-FR" dirty="0" smtClean="0"/>
              <a:t>visible </a:t>
            </a:r>
            <a:r>
              <a:rPr lang="fr-FR" dirty="0" smtClean="0"/>
              <a:t>image</a:t>
            </a:r>
          </a:p>
          <a:p>
            <a:pPr lvl="1"/>
            <a:r>
              <a:rPr lang="fr-FR" dirty="0" err="1" smtClean="0"/>
              <a:t>Respecting</a:t>
            </a:r>
            <a:r>
              <a:rPr lang="fr-FR" dirty="0" smtClean="0"/>
              <a:t> ALARA</a:t>
            </a:r>
            <a:r>
              <a:rPr lang="fr-FR" baseline="30000" dirty="0" smtClean="0"/>
              <a:t>*</a:t>
            </a:r>
            <a:r>
              <a:rPr lang="fr-FR" dirty="0" smtClean="0"/>
              <a:t> </a:t>
            </a:r>
            <a:r>
              <a:rPr lang="fr-FR" dirty="0" err="1" smtClean="0"/>
              <a:t>principle</a:t>
            </a:r>
            <a:endParaRPr lang="fr-FR" dirty="0" smtClean="0"/>
          </a:p>
          <a:p>
            <a:r>
              <a:rPr lang="fr-FR" dirty="0" smtClean="0"/>
              <a:t>Applications: </a:t>
            </a:r>
          </a:p>
          <a:p>
            <a:pPr lvl="1"/>
            <a:r>
              <a:rPr lang="fr-FR" dirty="0" err="1" smtClean="0"/>
              <a:t>Nuclear</a:t>
            </a:r>
            <a:r>
              <a:rPr lang="fr-FR" dirty="0" smtClean="0"/>
              <a:t> </a:t>
            </a:r>
            <a:r>
              <a:rPr lang="fr-FR" dirty="0" err="1" smtClean="0"/>
              <a:t>decommissioning</a:t>
            </a:r>
            <a:endParaRPr lang="fr-FR" dirty="0"/>
          </a:p>
          <a:p>
            <a:pPr lvl="1"/>
            <a:r>
              <a:rPr lang="fr-FR" dirty="0" smtClean="0"/>
              <a:t>Radiation protection</a:t>
            </a:r>
          </a:p>
          <a:p>
            <a:pPr lvl="1"/>
            <a:r>
              <a:rPr lang="fr-FR" dirty="0" err="1" smtClean="0"/>
              <a:t>Accidental</a:t>
            </a:r>
            <a:r>
              <a:rPr lang="fr-FR" dirty="0" smtClean="0"/>
              <a:t> situations</a:t>
            </a:r>
          </a:p>
          <a:p>
            <a:pPr lvl="1"/>
            <a:r>
              <a:rPr lang="fr-FR" dirty="0" err="1" smtClean="0"/>
              <a:t>Nuclear</a:t>
            </a:r>
            <a:r>
              <a:rPr lang="fr-FR" dirty="0" smtClean="0"/>
              <a:t> </a:t>
            </a:r>
            <a:r>
              <a:rPr lang="fr-FR" dirty="0" err="1"/>
              <a:t>waste</a:t>
            </a:r>
            <a:r>
              <a:rPr lang="fr-FR" dirty="0"/>
              <a:t> management applications</a:t>
            </a:r>
            <a:endParaRPr lang="fr-FR" dirty="0" smtClean="0"/>
          </a:p>
          <a:p>
            <a:pPr lvl="1"/>
            <a:endParaRPr lang="fr-FR" dirty="0" smtClean="0"/>
          </a:p>
        </p:txBody>
      </p:sp>
      <p:sp>
        <p:nvSpPr>
          <p:cNvPr id="8" name="Espace réservé du contenu 2"/>
          <p:cNvSpPr txBox="1">
            <a:spLocks/>
          </p:cNvSpPr>
          <p:nvPr/>
        </p:nvSpPr>
        <p:spPr>
          <a:xfrm>
            <a:off x="5665429" y="3462606"/>
            <a:ext cx="5942371" cy="770727"/>
          </a:xfrm>
          <a:prstGeom prst="rect">
            <a:avLst/>
          </a:prstGeom>
        </p:spPr>
        <p:txBody>
          <a:bodyPr lIns="0" tIns="0" rIns="0" bIns="0"/>
          <a:lstStyle>
            <a:lvl1pPr marL="342900" indent="-342900" algn="l" defTabSz="914400" rtl="0" eaLnBrk="1" latinLnBrk="0" hangingPunct="1">
              <a:lnSpc>
                <a:spcPct val="100000"/>
              </a:lnSpc>
              <a:spcBef>
                <a:spcPts val="0"/>
              </a:spcBef>
              <a:spcAft>
                <a:spcPts val="400"/>
              </a:spcAft>
              <a:buClr>
                <a:schemeClr val="accent2"/>
              </a:buClr>
              <a:buSzPct val="125000"/>
              <a:buFont typeface="Arial" pitchFamily="34" charset="0"/>
              <a:buChar char="•"/>
              <a:defRPr sz="2000" b="1" kern="1200">
                <a:solidFill>
                  <a:schemeClr val="accent5"/>
                </a:solidFill>
                <a:latin typeface="+mn-lt"/>
                <a:ea typeface="+mn-ea"/>
                <a:cs typeface="+mn-cs"/>
              </a:defRPr>
            </a:lvl1pPr>
            <a:lvl2pPr marL="801688" indent="-360363" algn="l" defTabSz="914400" rtl="0" eaLnBrk="1" latinLnBrk="0" hangingPunct="1">
              <a:lnSpc>
                <a:spcPct val="100000"/>
              </a:lnSpc>
              <a:spcBef>
                <a:spcPts val="0"/>
              </a:spcBef>
              <a:buClr>
                <a:schemeClr val="accent5"/>
              </a:buClr>
              <a:buSzPct val="125000"/>
              <a:buFont typeface="Arial" panose="020B0604020202020204" pitchFamily="34" charset="0"/>
              <a:buChar char="•"/>
              <a:defRPr sz="1800" kern="1200">
                <a:solidFill>
                  <a:schemeClr val="accent5"/>
                </a:solidFill>
                <a:latin typeface="+mn-lt"/>
                <a:ea typeface="+mn-ea"/>
                <a:cs typeface="+mn-cs"/>
              </a:defRPr>
            </a:lvl2pPr>
            <a:lvl3pPr marL="1171575" indent="-285750" algn="l" defTabSz="914400" rtl="0" eaLnBrk="1" latinLnBrk="0" hangingPunct="1">
              <a:lnSpc>
                <a:spcPct val="100000"/>
              </a:lnSpc>
              <a:spcBef>
                <a:spcPts val="0"/>
              </a:spcBef>
              <a:buClr>
                <a:schemeClr val="accent2"/>
              </a:buClr>
              <a:buSzPct val="125000"/>
              <a:buFont typeface="Arial" panose="020B0604020202020204" pitchFamily="34" charset="0"/>
              <a:buChar char="•"/>
              <a:defRPr sz="1600" kern="1200">
                <a:solidFill>
                  <a:schemeClr val="accent5"/>
                </a:solidFill>
                <a:latin typeface="+mn-lt"/>
                <a:ea typeface="+mn-ea"/>
                <a:cs typeface="+mn-cs"/>
              </a:defRPr>
            </a:lvl3pPr>
            <a:lvl4pPr marL="1704975" indent="-287338" algn="l" defTabSz="914400" rtl="0" eaLnBrk="1" latinLnBrk="0" hangingPunct="1">
              <a:lnSpc>
                <a:spcPts val="2000"/>
              </a:lnSpc>
              <a:spcBef>
                <a:spcPts val="0"/>
              </a:spcBef>
              <a:buClr>
                <a:schemeClr val="accent6"/>
              </a:buClr>
              <a:buSzPct val="125000"/>
              <a:buFont typeface="Arial" pitchFamily="34" charset="0"/>
              <a:buChar char="•"/>
              <a:defRPr sz="1400" kern="1200">
                <a:solidFill>
                  <a:schemeClr val="accent5"/>
                </a:solidFill>
                <a:latin typeface="+mn-lt"/>
                <a:ea typeface="+mn-ea"/>
                <a:cs typeface="+mn-cs"/>
              </a:defRPr>
            </a:lvl4pPr>
            <a:lvl5pPr marL="2152650" indent="-114300" algn="l" defTabSz="914400" rtl="0" eaLnBrk="1" latinLnBrk="0" hangingPunct="1">
              <a:lnSpc>
                <a:spcPts val="2000"/>
              </a:lnSpc>
              <a:spcBef>
                <a:spcPts val="0"/>
              </a:spcBef>
              <a:buClr>
                <a:srgbClr val="666666"/>
              </a:buClr>
              <a:buSzPct val="125000"/>
              <a:buFont typeface="Arial" panose="020B0604020202020204" pitchFamily="34" charset="0"/>
              <a:buChar char="•"/>
              <a:defRPr sz="1200" kern="1200" baseline="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ctr" defTabSz="638617">
              <a:spcAft>
                <a:spcPts val="1200"/>
              </a:spcAft>
              <a:buNone/>
            </a:pPr>
            <a:r>
              <a:rPr lang="fr-FR" sz="1600" dirty="0">
                <a:solidFill>
                  <a:schemeClr val="tx1"/>
                </a:solidFill>
                <a:latin typeface="+mj-lt"/>
              </a:rPr>
              <a:t>(a</a:t>
            </a:r>
            <a:r>
              <a:rPr lang="fr-FR" sz="1600" dirty="0" smtClean="0">
                <a:solidFill>
                  <a:schemeClr val="tx1"/>
                </a:solidFill>
                <a:latin typeface="+mj-lt"/>
              </a:rPr>
              <a:t>): Hot spot reconstruction </a:t>
            </a:r>
            <a:r>
              <a:rPr lang="fr-FR" sz="1600" dirty="0" err="1" smtClean="0">
                <a:solidFill>
                  <a:schemeClr val="tx1"/>
                </a:solidFill>
                <a:latin typeface="+mj-lt"/>
              </a:rPr>
              <a:t>using</a:t>
            </a:r>
            <a:r>
              <a:rPr lang="fr-FR" sz="1600" dirty="0" smtClean="0">
                <a:solidFill>
                  <a:schemeClr val="tx1"/>
                </a:solidFill>
                <a:latin typeface="+mj-lt"/>
              </a:rPr>
              <a:t> the </a:t>
            </a:r>
            <a:r>
              <a:rPr lang="fr-FR" sz="1600" dirty="0" err="1" smtClean="0">
                <a:solidFill>
                  <a:schemeClr val="tx1"/>
                </a:solidFill>
                <a:latin typeface="+mj-lt"/>
              </a:rPr>
              <a:t>coded</a:t>
            </a:r>
            <a:r>
              <a:rPr lang="fr-FR" sz="1600" dirty="0" smtClean="0">
                <a:solidFill>
                  <a:schemeClr val="tx1"/>
                </a:solidFill>
                <a:latin typeface="+mj-lt"/>
              </a:rPr>
              <a:t>-aperture </a:t>
            </a:r>
            <a:r>
              <a:rPr lang="fr-FR" sz="1600" dirty="0" err="1" smtClean="0">
                <a:solidFill>
                  <a:schemeClr val="tx1"/>
                </a:solidFill>
                <a:latin typeface="+mj-lt"/>
              </a:rPr>
              <a:t>method</a:t>
            </a:r>
            <a:r>
              <a:rPr lang="fr-FR" sz="1600" dirty="0" smtClean="0">
                <a:solidFill>
                  <a:schemeClr val="tx1"/>
                </a:solidFill>
                <a:latin typeface="+mj-lt"/>
              </a:rPr>
              <a:t> </a:t>
            </a:r>
            <a:r>
              <a:rPr lang="fr-FR" sz="1600" dirty="0">
                <a:solidFill>
                  <a:schemeClr val="tx1"/>
                </a:solidFill>
                <a:latin typeface="+mj-lt"/>
              </a:rPr>
              <a:t>via </a:t>
            </a:r>
            <a:r>
              <a:rPr lang="fr-FR" sz="1600" dirty="0" err="1">
                <a:solidFill>
                  <a:schemeClr val="tx1"/>
                </a:solidFill>
                <a:latin typeface="+mj-lt"/>
              </a:rPr>
              <a:t>Nanopix</a:t>
            </a:r>
            <a:r>
              <a:rPr lang="fr-FR" sz="1600" dirty="0">
                <a:solidFill>
                  <a:schemeClr val="tx1"/>
                </a:solidFill>
                <a:latin typeface="+mj-lt"/>
              </a:rPr>
              <a:t>. (b</a:t>
            </a:r>
            <a:r>
              <a:rPr lang="fr-FR" sz="1600" dirty="0" smtClean="0">
                <a:solidFill>
                  <a:schemeClr val="tx1"/>
                </a:solidFill>
                <a:latin typeface="+mj-lt"/>
              </a:rPr>
              <a:t>): </a:t>
            </a:r>
            <a:r>
              <a:rPr lang="fr-FR" sz="1600" dirty="0" err="1" smtClean="0">
                <a:solidFill>
                  <a:schemeClr val="tx1"/>
                </a:solidFill>
                <a:latin typeface="+mj-lt"/>
              </a:rPr>
              <a:t>Superimposition</a:t>
            </a:r>
            <a:r>
              <a:rPr lang="fr-FR" sz="1600" dirty="0" smtClean="0">
                <a:solidFill>
                  <a:schemeClr val="tx1"/>
                </a:solidFill>
                <a:latin typeface="+mj-lt"/>
              </a:rPr>
              <a:t> of a gamma image on a visible image to </a:t>
            </a:r>
            <a:r>
              <a:rPr lang="fr-FR" sz="1600" dirty="0" err="1" smtClean="0">
                <a:solidFill>
                  <a:schemeClr val="tx1"/>
                </a:solidFill>
                <a:latin typeface="+mj-lt"/>
              </a:rPr>
              <a:t>locate</a:t>
            </a:r>
            <a:r>
              <a:rPr lang="fr-FR" sz="1600" dirty="0" smtClean="0">
                <a:solidFill>
                  <a:schemeClr val="tx1"/>
                </a:solidFill>
                <a:latin typeface="+mj-lt"/>
              </a:rPr>
              <a:t> the hot spot.</a:t>
            </a:r>
            <a:endParaRPr lang="fr-FR" sz="1600" dirty="0">
              <a:solidFill>
                <a:schemeClr val="tx1"/>
              </a:solidFill>
              <a:latin typeface="+mj-lt"/>
            </a:endParaRPr>
          </a:p>
        </p:txBody>
      </p:sp>
      <p:pic>
        <p:nvPicPr>
          <p:cNvPr id="12" name="Image 11"/>
          <p:cNvPicPr>
            <a:picLocks noChangeAspect="1"/>
          </p:cNvPicPr>
          <p:nvPr/>
        </p:nvPicPr>
        <p:blipFill rotWithShape="1">
          <a:blip r:embed="rId7">
            <a:extLst>
              <a:ext uri="{28A0092B-C50C-407E-A947-70E740481C1C}">
                <a14:useLocalDpi xmlns:a14="http://schemas.microsoft.com/office/drawing/2010/main" val="0"/>
              </a:ext>
            </a:extLst>
          </a:blip>
          <a:srcRect l="14141" t="19646" r="15148" b="33283"/>
          <a:stretch/>
        </p:blipFill>
        <p:spPr>
          <a:xfrm>
            <a:off x="8716319" y="1437207"/>
            <a:ext cx="1923971" cy="1921134"/>
          </a:xfrm>
          <a:prstGeom prst="rect">
            <a:avLst/>
          </a:prstGeom>
        </p:spPr>
      </p:pic>
      <p:pic>
        <p:nvPicPr>
          <p:cNvPr id="13" name="Imag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60607" y="1445754"/>
            <a:ext cx="1919470" cy="1919470"/>
          </a:xfrm>
          <a:prstGeom prst="rect">
            <a:avLst/>
          </a:prstGeom>
        </p:spPr>
      </p:pic>
      <p:sp>
        <p:nvSpPr>
          <p:cNvPr id="14" name="ZoneTexte 13"/>
          <p:cNvSpPr txBox="1"/>
          <p:nvPr/>
        </p:nvSpPr>
        <p:spPr>
          <a:xfrm>
            <a:off x="6673609" y="1472203"/>
            <a:ext cx="533523" cy="477054"/>
          </a:xfrm>
          <a:prstGeom prst="rect">
            <a:avLst/>
          </a:prstGeom>
          <a:noFill/>
        </p:spPr>
        <p:txBody>
          <a:bodyPr wrap="square" rtlCol="0">
            <a:spAutoFit/>
          </a:bodyPr>
          <a:lstStyle/>
          <a:p>
            <a:r>
              <a:rPr lang="fr-FR" sz="2400" dirty="0" smtClean="0">
                <a:solidFill>
                  <a:schemeClr val="bg1"/>
                </a:solidFill>
              </a:rPr>
              <a:t>(a)</a:t>
            </a:r>
            <a:endParaRPr lang="fr-FR" sz="2400" dirty="0">
              <a:solidFill>
                <a:schemeClr val="bg1"/>
              </a:solidFill>
            </a:endParaRPr>
          </a:p>
        </p:txBody>
      </p:sp>
      <p:sp>
        <p:nvSpPr>
          <p:cNvPr id="15" name="ZoneTexte 14"/>
          <p:cNvSpPr txBox="1"/>
          <p:nvPr/>
        </p:nvSpPr>
        <p:spPr>
          <a:xfrm>
            <a:off x="8663121" y="1422326"/>
            <a:ext cx="572317" cy="461665"/>
          </a:xfrm>
          <a:prstGeom prst="rect">
            <a:avLst/>
          </a:prstGeom>
          <a:noFill/>
        </p:spPr>
        <p:txBody>
          <a:bodyPr wrap="square" rtlCol="0">
            <a:spAutoFit/>
          </a:bodyPr>
          <a:lstStyle/>
          <a:p>
            <a:r>
              <a:rPr lang="fr-FR" sz="2400" dirty="0" smtClean="0">
                <a:solidFill>
                  <a:schemeClr val="bg1"/>
                </a:solidFill>
              </a:rPr>
              <a:t>(b)</a:t>
            </a:r>
            <a:endParaRPr lang="fr-FR" sz="2400" dirty="0">
              <a:solidFill>
                <a:schemeClr val="bg1"/>
              </a:solidFill>
            </a:endParaRPr>
          </a:p>
        </p:txBody>
      </p:sp>
      <p:sp>
        <p:nvSpPr>
          <p:cNvPr id="6" name="Rectangle 5"/>
          <p:cNvSpPr>
            <a:spLocks noChangeArrowheads="1"/>
          </p:cNvSpPr>
          <p:nvPr/>
        </p:nvSpPr>
        <p:spPr bwMode="auto">
          <a:xfrm>
            <a:off x="2061557" y="241900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1028" name="Imag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25557" y="4510270"/>
            <a:ext cx="5534025" cy="1457325"/>
          </a:xfrm>
          <a:prstGeom prst="rect">
            <a:avLst/>
          </a:prstGeom>
          <a:noFill/>
          <a:extLst>
            <a:ext uri="{909E8E84-426E-40DD-AFC4-6F175D3DCCD1}">
              <a14:hiddenFill xmlns:a14="http://schemas.microsoft.com/office/drawing/2010/main">
                <a:solidFill>
                  <a:srgbClr val="FFFFFF"/>
                </a:solidFill>
              </a14:hiddenFill>
            </a:ext>
          </a:extLst>
        </p:spPr>
      </p:pic>
      <p:sp>
        <p:nvSpPr>
          <p:cNvPr id="19" name="Espace réservé du contenu 2"/>
          <p:cNvSpPr txBox="1">
            <a:spLocks/>
          </p:cNvSpPr>
          <p:nvPr/>
        </p:nvSpPr>
        <p:spPr>
          <a:xfrm>
            <a:off x="6128134" y="6013613"/>
            <a:ext cx="6535036" cy="558859"/>
          </a:xfrm>
          <a:prstGeom prst="rect">
            <a:avLst/>
          </a:prstGeom>
        </p:spPr>
        <p:txBody>
          <a:bodyPr lIns="0" tIns="0" rIns="0" bIns="0"/>
          <a:lstStyle>
            <a:lvl1pPr marL="342900" indent="-342900" algn="l" defTabSz="914400" rtl="0" eaLnBrk="1" latinLnBrk="0" hangingPunct="1">
              <a:lnSpc>
                <a:spcPct val="100000"/>
              </a:lnSpc>
              <a:spcBef>
                <a:spcPts val="0"/>
              </a:spcBef>
              <a:spcAft>
                <a:spcPts val="400"/>
              </a:spcAft>
              <a:buClr>
                <a:schemeClr val="accent2"/>
              </a:buClr>
              <a:buSzPct val="125000"/>
              <a:buFont typeface="Arial" pitchFamily="34" charset="0"/>
              <a:buChar char="•"/>
              <a:defRPr sz="2000" b="1" kern="1200">
                <a:solidFill>
                  <a:schemeClr val="accent5"/>
                </a:solidFill>
                <a:latin typeface="+mn-lt"/>
                <a:ea typeface="+mn-ea"/>
                <a:cs typeface="+mn-cs"/>
              </a:defRPr>
            </a:lvl1pPr>
            <a:lvl2pPr marL="801688" indent="-360363" algn="l" defTabSz="914400" rtl="0" eaLnBrk="1" latinLnBrk="0" hangingPunct="1">
              <a:lnSpc>
                <a:spcPct val="100000"/>
              </a:lnSpc>
              <a:spcBef>
                <a:spcPts val="0"/>
              </a:spcBef>
              <a:buClr>
                <a:schemeClr val="accent5"/>
              </a:buClr>
              <a:buSzPct val="125000"/>
              <a:buFont typeface="Arial" panose="020B0604020202020204" pitchFamily="34" charset="0"/>
              <a:buChar char="•"/>
              <a:defRPr sz="1800" kern="1200">
                <a:solidFill>
                  <a:schemeClr val="accent5"/>
                </a:solidFill>
                <a:latin typeface="+mn-lt"/>
                <a:ea typeface="+mn-ea"/>
                <a:cs typeface="+mn-cs"/>
              </a:defRPr>
            </a:lvl2pPr>
            <a:lvl3pPr marL="1171575" indent="-285750" algn="l" defTabSz="914400" rtl="0" eaLnBrk="1" latinLnBrk="0" hangingPunct="1">
              <a:lnSpc>
                <a:spcPct val="100000"/>
              </a:lnSpc>
              <a:spcBef>
                <a:spcPts val="0"/>
              </a:spcBef>
              <a:buClr>
                <a:schemeClr val="accent2"/>
              </a:buClr>
              <a:buSzPct val="125000"/>
              <a:buFont typeface="Arial" panose="020B0604020202020204" pitchFamily="34" charset="0"/>
              <a:buChar char="•"/>
              <a:defRPr sz="1600" kern="1200">
                <a:solidFill>
                  <a:schemeClr val="accent5"/>
                </a:solidFill>
                <a:latin typeface="+mn-lt"/>
                <a:ea typeface="+mn-ea"/>
                <a:cs typeface="+mn-cs"/>
              </a:defRPr>
            </a:lvl3pPr>
            <a:lvl4pPr marL="1704975" indent="-287338" algn="l" defTabSz="914400" rtl="0" eaLnBrk="1" latinLnBrk="0" hangingPunct="1">
              <a:lnSpc>
                <a:spcPts val="2000"/>
              </a:lnSpc>
              <a:spcBef>
                <a:spcPts val="0"/>
              </a:spcBef>
              <a:buClr>
                <a:schemeClr val="accent6"/>
              </a:buClr>
              <a:buSzPct val="125000"/>
              <a:buFont typeface="Arial" pitchFamily="34" charset="0"/>
              <a:buChar char="•"/>
              <a:defRPr sz="1400" kern="1200">
                <a:solidFill>
                  <a:schemeClr val="accent5"/>
                </a:solidFill>
                <a:latin typeface="+mn-lt"/>
                <a:ea typeface="+mn-ea"/>
                <a:cs typeface="+mn-cs"/>
              </a:defRPr>
            </a:lvl4pPr>
            <a:lvl5pPr marL="2152650" indent="-114300" algn="l" defTabSz="914400" rtl="0" eaLnBrk="1" latinLnBrk="0" hangingPunct="1">
              <a:lnSpc>
                <a:spcPts val="2000"/>
              </a:lnSpc>
              <a:spcBef>
                <a:spcPts val="0"/>
              </a:spcBef>
              <a:buClr>
                <a:srgbClr val="666666"/>
              </a:buClr>
              <a:buSzPct val="125000"/>
              <a:buFont typeface="Arial" panose="020B0604020202020204" pitchFamily="34" charset="0"/>
              <a:buChar char="•"/>
              <a:defRPr sz="1200" kern="1200" baseline="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defTabSz="638617">
              <a:spcAft>
                <a:spcPts val="1200"/>
              </a:spcAft>
              <a:buNone/>
            </a:pPr>
            <a:r>
              <a:rPr lang="fr-FR" sz="1600" dirty="0" smtClean="0">
                <a:solidFill>
                  <a:schemeClr val="tx1"/>
                </a:solidFill>
                <a:latin typeface="+mj-lt"/>
              </a:rPr>
              <a:t>Gamma </a:t>
            </a:r>
            <a:r>
              <a:rPr lang="fr-FR" sz="1600" dirty="0" err="1" smtClean="0">
                <a:solidFill>
                  <a:schemeClr val="tx1"/>
                </a:solidFill>
                <a:latin typeface="+mj-lt"/>
              </a:rPr>
              <a:t>imagers</a:t>
            </a:r>
            <a:r>
              <a:rPr lang="fr-FR" sz="1600" dirty="0" smtClean="0">
                <a:solidFill>
                  <a:schemeClr val="tx1"/>
                </a:solidFill>
                <a:latin typeface="+mj-lt"/>
              </a:rPr>
              <a:t> </a:t>
            </a:r>
            <a:r>
              <a:rPr lang="fr-FR" sz="1600" dirty="0" err="1" smtClean="0">
                <a:solidFill>
                  <a:schemeClr val="tx1"/>
                </a:solidFill>
                <a:latin typeface="+mj-lt"/>
              </a:rPr>
              <a:t>pictures</a:t>
            </a:r>
            <a:r>
              <a:rPr lang="fr-FR" sz="1600" dirty="0" smtClean="0">
                <a:solidFill>
                  <a:schemeClr val="tx1"/>
                </a:solidFill>
                <a:latin typeface="+mj-lt"/>
              </a:rPr>
              <a:t> </a:t>
            </a:r>
            <a:r>
              <a:rPr lang="fr-FR" sz="1600" dirty="0">
                <a:solidFill>
                  <a:schemeClr val="tx1"/>
                </a:solidFill>
                <a:latin typeface="+mj-lt"/>
              </a:rPr>
              <a:t>(a) CARTOGAM. (b) </a:t>
            </a:r>
            <a:r>
              <a:rPr lang="fr-FR" sz="1600" dirty="0" smtClean="0">
                <a:solidFill>
                  <a:schemeClr val="tx1"/>
                </a:solidFill>
                <a:latin typeface="+mj-lt"/>
              </a:rPr>
              <a:t>IPIX. </a:t>
            </a:r>
            <a:r>
              <a:rPr lang="fr-FR" sz="1600" dirty="0">
                <a:solidFill>
                  <a:schemeClr val="tx1"/>
                </a:solidFill>
                <a:latin typeface="+mj-lt"/>
              </a:rPr>
              <a:t>(c) </a:t>
            </a:r>
            <a:r>
              <a:rPr lang="fr-FR" sz="1600" dirty="0" err="1">
                <a:solidFill>
                  <a:schemeClr val="tx1"/>
                </a:solidFill>
                <a:latin typeface="+mj-lt"/>
              </a:rPr>
              <a:t>Nanopix</a:t>
            </a:r>
            <a:r>
              <a:rPr lang="fr-FR" sz="1600" dirty="0">
                <a:solidFill>
                  <a:schemeClr val="tx1"/>
                </a:solidFill>
                <a:latin typeface="+mj-lt"/>
              </a:rPr>
              <a:t>.</a:t>
            </a:r>
          </a:p>
        </p:txBody>
      </p:sp>
      <p:pic>
        <p:nvPicPr>
          <p:cNvPr id="33" name="Picture 3" descr="C:\Fred Carrel\Rapports et présentations\ANR RSNR ORIGAMIX\Illustrations\Photos Fukushima\fukushima 3 HD.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67298" y="4203681"/>
            <a:ext cx="1908000" cy="1908000"/>
          </a:xfrm>
          <a:prstGeom prst="rect">
            <a:avLst/>
          </a:prstGeom>
          <a:noFill/>
          <a:extLst>
            <a:ext uri="{909E8E84-426E-40DD-AFC4-6F175D3DCCD1}">
              <a14:hiddenFill xmlns:a14="http://schemas.microsoft.com/office/drawing/2010/main">
                <a:solidFill>
                  <a:srgbClr val="FFFFFF"/>
                </a:solidFill>
              </a14:hiddenFill>
            </a:ext>
          </a:extLst>
        </p:spPr>
      </p:pic>
      <p:pic>
        <p:nvPicPr>
          <p:cNvPr id="37" name="Image 36"/>
          <p:cNvPicPr>
            <a:picLocks noChangeAspect="1"/>
          </p:cNvPicPr>
          <p:nvPr/>
        </p:nvPicPr>
        <p:blipFill rotWithShape="1">
          <a:blip r:embed="rId11">
            <a:extLst>
              <a:ext uri="{28A0092B-C50C-407E-A947-70E740481C1C}">
                <a14:useLocalDpi xmlns:a14="http://schemas.microsoft.com/office/drawing/2010/main" val="0"/>
              </a:ext>
            </a:extLst>
          </a:blip>
          <a:srcRect l="14989" t="43219" r="18255"/>
          <a:stretch/>
        </p:blipFill>
        <p:spPr>
          <a:xfrm>
            <a:off x="2664402" y="4203681"/>
            <a:ext cx="1908000" cy="1908000"/>
          </a:xfrm>
          <a:prstGeom prst="rect">
            <a:avLst/>
          </a:prstGeom>
        </p:spPr>
      </p:pic>
      <p:pic>
        <p:nvPicPr>
          <p:cNvPr id="29" name="Picture 2"/>
          <p:cNvPicPr>
            <a:picLocks noChangeAspect="1" noChangeArrowheads="1"/>
          </p:cNvPicPr>
          <p:nvPr/>
        </p:nvPicPr>
        <p:blipFill rotWithShape="1">
          <a:blip r:embed="rId12">
            <a:extLst>
              <a:ext uri="{28A0092B-C50C-407E-A947-70E740481C1C}">
                <a14:useLocalDpi xmlns:a14="http://schemas.microsoft.com/office/drawing/2010/main" val="0"/>
              </a:ext>
            </a:extLst>
          </a:blip>
          <a:srcRect r="27951"/>
          <a:stretch/>
        </p:blipFill>
        <p:spPr bwMode="auto">
          <a:xfrm>
            <a:off x="567298" y="4203681"/>
            <a:ext cx="1908000" cy="19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 name="Picture 8"/>
          <p:cNvPicPr>
            <a:picLocks noChangeAspect="1" noChangeArrowheads="1"/>
          </p:cNvPicPr>
          <p:nvPr/>
        </p:nvPicPr>
        <p:blipFill rotWithShape="1">
          <a:blip r:embed="rId13">
            <a:extLst>
              <a:ext uri="{28A0092B-C50C-407E-A947-70E740481C1C}">
                <a14:useLocalDpi xmlns:a14="http://schemas.microsoft.com/office/drawing/2010/main" val="0"/>
              </a:ext>
            </a:extLst>
          </a:blip>
          <a:srcRect l="15010" t="2589" r="556"/>
          <a:stretch/>
        </p:blipFill>
        <p:spPr bwMode="auto">
          <a:xfrm>
            <a:off x="2664402" y="4203681"/>
            <a:ext cx="1908000" cy="19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nvSpPr>
        <p:spPr>
          <a:xfrm>
            <a:off x="422030" y="6320413"/>
            <a:ext cx="7415683" cy="276999"/>
          </a:xfrm>
          <a:prstGeom prst="rect">
            <a:avLst/>
          </a:prstGeom>
          <a:noFill/>
        </p:spPr>
        <p:txBody>
          <a:bodyPr wrap="square" rtlCol="0">
            <a:spAutoFit/>
          </a:bodyPr>
          <a:lstStyle/>
          <a:p>
            <a:r>
              <a:rPr lang="en-US" sz="1200" dirty="0" smtClean="0">
                <a:solidFill>
                  <a:schemeClr val="bg1">
                    <a:lumMod val="65000"/>
                  </a:schemeClr>
                </a:solidFill>
              </a:rPr>
              <a:t>* As Low As Reasonably Achievable</a:t>
            </a:r>
            <a:endParaRPr lang="fr-FR" sz="1200" dirty="0">
              <a:solidFill>
                <a:schemeClr val="bg1">
                  <a:lumMod val="65000"/>
                </a:schemeClr>
              </a:solidFill>
            </a:endParaRPr>
          </a:p>
        </p:txBody>
      </p:sp>
      <p:pic>
        <p:nvPicPr>
          <p:cNvPr id="23" name="Image 22"/>
          <p:cNvPicPr>
            <a:picLocks noChangeAspect="1"/>
          </p:cNvPicPr>
          <p:nvPr/>
        </p:nvPicPr>
        <p:blipFill rotWithShape="1">
          <a:blip r:embed="rId14"/>
          <a:srcRect r="75649"/>
          <a:stretch/>
        </p:blipFill>
        <p:spPr>
          <a:xfrm>
            <a:off x="11436586" y="0"/>
            <a:ext cx="755414" cy="773391"/>
          </a:xfrm>
          <a:prstGeom prst="rect">
            <a:avLst/>
          </a:prstGeom>
        </p:spPr>
      </p:pic>
    </p:spTree>
    <p:extLst>
      <p:ext uri="{BB962C8B-B14F-4D97-AF65-F5344CB8AC3E}">
        <p14:creationId xmlns:p14="http://schemas.microsoft.com/office/powerpoint/2010/main" val="404032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arn(inVertical)">
                                      <p:cBhvr>
                                        <p:cTn id="7" dur="500"/>
                                        <p:tgtEl>
                                          <p:spTgt spid="9">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barn(inVertical)">
                                      <p:cBhvr>
                                        <p:cTn id="10" dur="500"/>
                                        <p:tgtEl>
                                          <p:spTgt spid="9">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barn(inVertical)">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par>
                                <p:cTn id="19" presetID="16" presetClass="entr" presetSubtype="21"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500"/>
                                        <p:tgtEl>
                                          <p:spTgt spid="13"/>
                                        </p:tgtEl>
                                      </p:cBhvr>
                                    </p:animEffect>
                                  </p:childTnLst>
                                </p:cTn>
                              </p:par>
                              <p:par>
                                <p:cTn id="22" presetID="16" presetClass="entr" presetSubtype="21"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500"/>
                                        <p:tgtEl>
                                          <p:spTgt spid="12"/>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500"/>
                                        <p:tgtEl>
                                          <p:spTgt spid="15"/>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barn(inVertical)">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1028"/>
                                        </p:tgtEl>
                                        <p:attrNameLst>
                                          <p:attrName>style.visibility</p:attrName>
                                        </p:attrNameLst>
                                      </p:cBhvr>
                                      <p:to>
                                        <p:strVal val="visible"/>
                                      </p:to>
                                    </p:set>
                                    <p:animEffect transition="in" filter="barn(inVertical)">
                                      <p:cBhvr>
                                        <p:cTn id="38" dur="500"/>
                                        <p:tgtEl>
                                          <p:spTgt spid="1028"/>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barn(inVertical)">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9">
                                            <p:txEl>
                                              <p:pRg st="3" end="3"/>
                                            </p:txEl>
                                          </p:spTgt>
                                        </p:tgtEl>
                                        <p:attrNameLst>
                                          <p:attrName>style.visibility</p:attrName>
                                        </p:attrNameLst>
                                      </p:cBhvr>
                                      <p:to>
                                        <p:strVal val="visible"/>
                                      </p:to>
                                    </p:set>
                                    <p:animEffect transition="in" filter="barn(inVertical)">
                                      <p:cBhvr>
                                        <p:cTn id="46" dur="500"/>
                                        <p:tgtEl>
                                          <p:spTgt spid="9">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nodeType="clickEffect">
                                  <p:stCondLst>
                                    <p:cond delay="0"/>
                                  </p:stCondLst>
                                  <p:childTnLst>
                                    <p:set>
                                      <p:cBhvr>
                                        <p:cTn id="50" dur="1" fill="hold">
                                          <p:stCondLst>
                                            <p:cond delay="0"/>
                                          </p:stCondLst>
                                        </p:cTn>
                                        <p:tgtEl>
                                          <p:spTgt spid="9">
                                            <p:txEl>
                                              <p:pRg st="4" end="4"/>
                                            </p:txEl>
                                          </p:spTgt>
                                        </p:tgtEl>
                                        <p:attrNameLst>
                                          <p:attrName>style.visibility</p:attrName>
                                        </p:attrNameLst>
                                      </p:cBhvr>
                                      <p:to>
                                        <p:strVal val="visible"/>
                                      </p:to>
                                    </p:set>
                                    <p:animEffect transition="in" filter="barn(inVertical)">
                                      <p:cBhvr>
                                        <p:cTn id="51" dur="500"/>
                                        <p:tgtEl>
                                          <p:spTgt spid="9">
                                            <p:txEl>
                                              <p:pRg st="4" end="4"/>
                                            </p:txEl>
                                          </p:spTgt>
                                        </p:tgtEl>
                                      </p:cBhvr>
                                    </p:animEffect>
                                  </p:childTnLst>
                                </p:cTn>
                              </p:par>
                              <p:par>
                                <p:cTn id="52" presetID="16" presetClass="entr" presetSubtype="21" fill="hold"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barn(inVertical)">
                                      <p:cBhvr>
                                        <p:cTn id="54" dur="500"/>
                                        <p:tgtEl>
                                          <p:spTgt spid="32"/>
                                        </p:tgtEl>
                                      </p:cBhvr>
                                    </p:animEffect>
                                  </p:childTnLst>
                                </p:cTn>
                              </p:par>
                              <p:par>
                                <p:cTn id="55" presetID="16" presetClass="entr" presetSubtype="21"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barn(inVertical)">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nodeType="clickEffect">
                                  <p:stCondLst>
                                    <p:cond delay="0"/>
                                  </p:stCondLst>
                                  <p:childTnLst>
                                    <p:set>
                                      <p:cBhvr>
                                        <p:cTn id="61" dur="1" fill="hold">
                                          <p:stCondLst>
                                            <p:cond delay="0"/>
                                          </p:stCondLst>
                                        </p:cTn>
                                        <p:tgtEl>
                                          <p:spTgt spid="9">
                                            <p:txEl>
                                              <p:pRg st="5" end="5"/>
                                            </p:txEl>
                                          </p:spTgt>
                                        </p:tgtEl>
                                        <p:attrNameLst>
                                          <p:attrName>style.visibility</p:attrName>
                                        </p:attrNameLst>
                                      </p:cBhvr>
                                      <p:to>
                                        <p:strVal val="visible"/>
                                      </p:to>
                                    </p:set>
                                    <p:animEffect transition="in" filter="barn(inVertical)">
                                      <p:cBhvr>
                                        <p:cTn id="62" dur="500"/>
                                        <p:tgtEl>
                                          <p:spTgt spid="9">
                                            <p:txEl>
                                              <p:pRg st="5" end="5"/>
                                            </p:txEl>
                                          </p:spTgt>
                                        </p:tgtEl>
                                      </p:cBhvr>
                                    </p:animEffect>
                                  </p:childTnLst>
                                </p:cTn>
                              </p:par>
                              <p:par>
                                <p:cTn id="63" presetID="16" presetClass="entr" presetSubtype="21"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barn(inVertical)">
                                      <p:cBhvr>
                                        <p:cTn id="65" dur="500"/>
                                        <p:tgtEl>
                                          <p:spTgt spid="30"/>
                                        </p:tgtEl>
                                      </p:cBhvr>
                                    </p:animEffect>
                                  </p:childTnLst>
                                </p:cTn>
                              </p:par>
                              <p:par>
                                <p:cTn id="66" presetID="16" presetClass="entr" presetSubtype="21" fill="hold"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barn(inVertical)">
                                      <p:cBhvr>
                                        <p:cTn id="68" dur="500"/>
                                        <p:tgtEl>
                                          <p:spTgt spid="35"/>
                                        </p:tgtEl>
                                      </p:cBhvr>
                                    </p:animEffect>
                                  </p:childTnLst>
                                </p:cTn>
                              </p:par>
                              <p:par>
                                <p:cTn id="69" presetID="16" presetClass="entr" presetSubtype="21" fill="hold"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barn(inVertical)">
                                      <p:cBhvr>
                                        <p:cTn id="71" dur="500"/>
                                        <p:tgtEl>
                                          <p:spTgt spid="33"/>
                                        </p:tgtEl>
                                      </p:cBhvr>
                                    </p:animEffect>
                                  </p:childTnLst>
                                </p:cTn>
                              </p:par>
                              <p:par>
                                <p:cTn id="72" presetID="16" presetClass="entr" presetSubtype="21" fill="hold"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barn(inVertical)">
                                      <p:cBhvr>
                                        <p:cTn id="74" dur="500"/>
                                        <p:tgtEl>
                                          <p:spTgt spid="37"/>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nodeType="clickEffect">
                                  <p:stCondLst>
                                    <p:cond delay="0"/>
                                  </p:stCondLst>
                                  <p:childTnLst>
                                    <p:set>
                                      <p:cBhvr>
                                        <p:cTn id="78" dur="1" fill="hold">
                                          <p:stCondLst>
                                            <p:cond delay="0"/>
                                          </p:stCondLst>
                                        </p:cTn>
                                        <p:tgtEl>
                                          <p:spTgt spid="9">
                                            <p:txEl>
                                              <p:pRg st="6" end="6"/>
                                            </p:txEl>
                                          </p:spTgt>
                                        </p:tgtEl>
                                        <p:attrNameLst>
                                          <p:attrName>style.visibility</p:attrName>
                                        </p:attrNameLst>
                                      </p:cBhvr>
                                      <p:to>
                                        <p:strVal val="visible"/>
                                      </p:to>
                                    </p:set>
                                    <p:animEffect transition="in" filter="barn(inVertical)">
                                      <p:cBhvr>
                                        <p:cTn id="79" dur="500"/>
                                        <p:tgtEl>
                                          <p:spTgt spid="9">
                                            <p:txEl>
                                              <p:pRg st="6" end="6"/>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6" presetClass="entr" presetSubtype="21" fill="hold" nodeType="clickEffect">
                                  <p:stCondLst>
                                    <p:cond delay="0"/>
                                  </p:stCondLst>
                                  <p:childTnLst>
                                    <p:set>
                                      <p:cBhvr>
                                        <p:cTn id="83" dur="1" fill="hold">
                                          <p:stCondLst>
                                            <p:cond delay="0"/>
                                          </p:stCondLst>
                                        </p:cTn>
                                        <p:tgtEl>
                                          <p:spTgt spid="9">
                                            <p:txEl>
                                              <p:pRg st="7" end="7"/>
                                            </p:txEl>
                                          </p:spTgt>
                                        </p:tgtEl>
                                        <p:attrNameLst>
                                          <p:attrName>style.visibility</p:attrName>
                                        </p:attrNameLst>
                                      </p:cBhvr>
                                      <p:to>
                                        <p:strVal val="visible"/>
                                      </p:to>
                                    </p:set>
                                    <p:animEffect transition="in" filter="barn(inVertical)">
                                      <p:cBhvr>
                                        <p:cTn id="84" dur="500"/>
                                        <p:tgtEl>
                                          <p:spTgt spid="9">
                                            <p:txEl>
                                              <p:pRg st="7" end="7"/>
                                            </p:txEl>
                                          </p:spTgt>
                                        </p:tgtEl>
                                      </p:cBhvr>
                                    </p:animEffect>
                                  </p:childTnLst>
                                </p:cTn>
                              </p:par>
                              <p:par>
                                <p:cTn id="85" presetID="16" presetClass="entr" presetSubtype="21" fill="hold"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barn(inVertical)">
                                      <p:cBhvr>
                                        <p:cTn id="87" dur="500"/>
                                        <p:tgtEl>
                                          <p:spTgt spid="29"/>
                                        </p:tgtEl>
                                      </p:cBhvr>
                                    </p:animEffect>
                                  </p:childTnLst>
                                </p:cTn>
                              </p:par>
                              <p:par>
                                <p:cTn id="88" presetID="16" presetClass="entr" presetSubtype="21" fill="hold" nodeType="with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barn(inVertical)">
                                      <p:cBhvr>
                                        <p:cTn id="9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4" grpId="0"/>
      <p:bldP spid="15"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err="1" smtClean="0"/>
              <a:t>Thank</a:t>
            </a:r>
            <a:r>
              <a:rPr lang="fr-FR" dirty="0" smtClean="0"/>
              <a:t> </a:t>
            </a:r>
            <a:r>
              <a:rPr lang="fr-FR" dirty="0" err="1" smtClean="0"/>
              <a:t>you</a:t>
            </a:r>
            <a:r>
              <a:rPr lang="fr-FR" dirty="0" smtClean="0"/>
              <a:t> !</a:t>
            </a:r>
            <a:endParaRPr lang="fr-FR" dirty="0"/>
          </a:p>
        </p:txBody>
      </p:sp>
      <p:sp>
        <p:nvSpPr>
          <p:cNvPr id="6" name="Espace réservé du texte 5"/>
          <p:cNvSpPr>
            <a:spLocks noGrp="1"/>
          </p:cNvSpPr>
          <p:nvPr>
            <p:ph type="body" sz="quarter" idx="10"/>
          </p:nvPr>
        </p:nvSpPr>
        <p:spPr/>
        <p:txBody>
          <a:bodyPr/>
          <a:lstStyle/>
          <a:p>
            <a:endParaRPr lang="fr-FR" dirty="0"/>
          </a:p>
        </p:txBody>
      </p:sp>
      <p:sp>
        <p:nvSpPr>
          <p:cNvPr id="7" name="Espace réservé du texte 6"/>
          <p:cNvSpPr>
            <a:spLocks noGrp="1"/>
          </p:cNvSpPr>
          <p:nvPr>
            <p:ph type="body" sz="quarter" idx="12"/>
          </p:nvPr>
        </p:nvSpPr>
        <p:spPr/>
        <p:txBody>
          <a:bodyPr/>
          <a:lstStyle/>
          <a:p>
            <a:r>
              <a:rPr lang="fr-FR" dirty="0" smtClean="0"/>
              <a:t>28/06/2022</a:t>
            </a:r>
            <a:endParaRPr lang="fr-FR" dirty="0"/>
          </a:p>
        </p:txBody>
      </p:sp>
      <p:sp>
        <p:nvSpPr>
          <p:cNvPr id="8" name="Espace réservé du texte 7"/>
          <p:cNvSpPr>
            <a:spLocks noGrp="1"/>
          </p:cNvSpPr>
          <p:nvPr>
            <p:ph type="body" sz="quarter" idx="13"/>
          </p:nvPr>
        </p:nvSpPr>
        <p:spPr/>
        <p:txBody>
          <a:bodyPr/>
          <a:lstStyle/>
          <a:p>
            <a:r>
              <a:rPr lang="fr-FR" dirty="0" smtClean="0"/>
              <a:t>Kamel BENMAHI</a:t>
            </a:r>
            <a:endParaRPr lang="fr-FR" dirty="0"/>
          </a:p>
        </p:txBody>
      </p:sp>
      <p:sp>
        <p:nvSpPr>
          <p:cNvPr id="3" name="Espace réservé du numéro de diapositive 2"/>
          <p:cNvSpPr>
            <a:spLocks noGrp="1"/>
          </p:cNvSpPr>
          <p:nvPr>
            <p:ph type="sldNum" sz="quarter" idx="4294967295"/>
          </p:nvPr>
        </p:nvSpPr>
        <p:spPr>
          <a:xfrm>
            <a:off x="11353800" y="6630988"/>
            <a:ext cx="838200" cy="246062"/>
          </a:xfrm>
        </p:spPr>
        <p:txBody>
          <a:bodyPr/>
          <a:lstStyle/>
          <a:p>
            <a:fld id="{85049E77-B37C-477F-AE12-4EA2486BE1CA}" type="slidenum">
              <a:rPr lang="fr-FR" smtClean="0"/>
              <a:t>20</a:t>
            </a:fld>
            <a:endParaRPr lang="fr-FR"/>
          </a:p>
        </p:txBody>
      </p:sp>
      <p:pic>
        <p:nvPicPr>
          <p:cNvPr id="9" name="Image 8"/>
          <p:cNvPicPr>
            <a:picLocks noChangeAspect="1"/>
          </p:cNvPicPr>
          <p:nvPr/>
        </p:nvPicPr>
        <p:blipFill rotWithShape="1">
          <a:blip r:embed="rId2"/>
          <a:srcRect r="75649"/>
          <a:stretch/>
        </p:blipFill>
        <p:spPr>
          <a:xfrm>
            <a:off x="11436586" y="0"/>
            <a:ext cx="755414" cy="773391"/>
          </a:xfrm>
          <a:prstGeom prst="rect">
            <a:avLst/>
          </a:prstGeom>
        </p:spPr>
      </p:pic>
    </p:spTree>
    <p:extLst>
      <p:ext uri="{BB962C8B-B14F-4D97-AF65-F5344CB8AC3E}">
        <p14:creationId xmlns:p14="http://schemas.microsoft.com/office/powerpoint/2010/main" val="1655131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1476589" y="196179"/>
            <a:ext cx="5860500" cy="379192"/>
          </a:xfrm>
        </p:spPr>
        <p:txBody>
          <a:bodyPr/>
          <a:lstStyle/>
          <a:p>
            <a:r>
              <a:rPr lang="fr-FR" dirty="0"/>
              <a:t>Introduction, </a:t>
            </a:r>
            <a:r>
              <a:rPr lang="fr-FR" dirty="0" err="1"/>
              <a:t>context</a:t>
            </a:r>
            <a:r>
              <a:rPr lang="fr-FR" dirty="0"/>
              <a:t>, </a:t>
            </a:r>
            <a:r>
              <a:rPr lang="fr-FR" dirty="0" err="1"/>
              <a:t>purposes</a:t>
            </a:r>
            <a:endParaRPr lang="fr-FR" dirty="0"/>
          </a:p>
        </p:txBody>
      </p:sp>
      <p:sp>
        <p:nvSpPr>
          <p:cNvPr id="3" name="Espace réservé du numéro de diapositive 2"/>
          <p:cNvSpPr>
            <a:spLocks noGrp="1"/>
          </p:cNvSpPr>
          <p:nvPr>
            <p:ph type="sldNum" sz="quarter" idx="10"/>
          </p:nvPr>
        </p:nvSpPr>
        <p:spPr/>
        <p:txBody>
          <a:bodyPr/>
          <a:lstStyle/>
          <a:p>
            <a:r>
              <a:rPr lang="fr-FR" dirty="0" smtClean="0"/>
              <a:t>4</a:t>
            </a:r>
            <a:endParaRPr lang="fr-FR" dirty="0"/>
          </a:p>
        </p:txBody>
      </p:sp>
      <p:sp>
        <p:nvSpPr>
          <p:cNvPr id="35" name="Espace réservé du contenu 5"/>
          <p:cNvSpPr txBox="1">
            <a:spLocks/>
          </p:cNvSpPr>
          <p:nvPr/>
        </p:nvSpPr>
        <p:spPr>
          <a:xfrm>
            <a:off x="254001" y="1355060"/>
            <a:ext cx="4650508" cy="2075145"/>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err="1"/>
              <a:t>Localization</a:t>
            </a:r>
            <a:r>
              <a:rPr lang="fr-FR" dirty="0"/>
              <a:t> in </a:t>
            </a:r>
            <a:r>
              <a:rPr lang="fr-FR" dirty="0" err="1" smtClean="0"/>
              <a:t>our</a:t>
            </a:r>
            <a:r>
              <a:rPr lang="fr-FR" dirty="0" smtClean="0"/>
              <a:t> </a:t>
            </a:r>
            <a:r>
              <a:rPr lang="fr-FR" dirty="0" err="1" smtClean="0"/>
              <a:t>current</a:t>
            </a:r>
            <a:r>
              <a:rPr lang="fr-FR" dirty="0" smtClean="0"/>
              <a:t> compact </a:t>
            </a:r>
            <a:r>
              <a:rPr lang="fr-FR" dirty="0" err="1" smtClean="0"/>
              <a:t>imaging</a:t>
            </a:r>
            <a:r>
              <a:rPr lang="fr-FR" dirty="0" smtClean="0"/>
              <a:t> </a:t>
            </a:r>
            <a:r>
              <a:rPr lang="fr-FR" dirty="0" err="1" smtClean="0"/>
              <a:t>systems</a:t>
            </a:r>
            <a:r>
              <a:rPr lang="fr-FR" dirty="0" smtClean="0"/>
              <a:t>:</a:t>
            </a:r>
          </a:p>
          <a:p>
            <a:pPr lvl="1"/>
            <a:r>
              <a:rPr lang="fr-FR" dirty="0" err="1" smtClean="0"/>
              <a:t>Stationary</a:t>
            </a:r>
            <a:r>
              <a:rPr lang="fr-FR" dirty="0" smtClean="0"/>
              <a:t> </a:t>
            </a:r>
            <a:r>
              <a:rPr lang="fr-FR" dirty="0" err="1" smtClean="0"/>
              <a:t>measurements</a:t>
            </a:r>
            <a:r>
              <a:rPr lang="fr-FR" dirty="0" smtClean="0"/>
              <a:t>;</a:t>
            </a:r>
          </a:p>
          <a:p>
            <a:pPr lvl="1"/>
            <a:r>
              <a:rPr lang="fr-FR" dirty="0" err="1" smtClean="0"/>
              <a:t>Two</a:t>
            </a:r>
            <a:r>
              <a:rPr lang="fr-FR" dirty="0" smtClean="0"/>
              <a:t> distinct </a:t>
            </a:r>
            <a:r>
              <a:rPr lang="fr-FR" b="1" dirty="0">
                <a:solidFill>
                  <a:schemeClr val="accent1"/>
                </a:solidFill>
              </a:rPr>
              <a:t>2D</a:t>
            </a:r>
            <a:r>
              <a:rPr lang="fr-FR" dirty="0" smtClean="0"/>
              <a:t> </a:t>
            </a:r>
            <a:r>
              <a:rPr lang="fr-FR" dirty="0" err="1"/>
              <a:t>localization</a:t>
            </a:r>
            <a:r>
              <a:rPr lang="fr-FR" dirty="0"/>
              <a:t> </a:t>
            </a:r>
            <a:r>
              <a:rPr lang="fr-FR" dirty="0" smtClean="0"/>
              <a:t>techniques.</a:t>
            </a:r>
          </a:p>
          <a:p>
            <a:pPr lvl="2"/>
            <a:r>
              <a:rPr lang="fr-FR" dirty="0" err="1" smtClean="0"/>
              <a:t>Coded</a:t>
            </a:r>
            <a:r>
              <a:rPr lang="fr-FR" dirty="0" smtClean="0"/>
              <a:t>-aperture;</a:t>
            </a:r>
          </a:p>
          <a:p>
            <a:pPr lvl="2"/>
            <a:r>
              <a:rPr lang="fr-FR" dirty="0" smtClean="0"/>
              <a:t>Compton </a:t>
            </a:r>
            <a:r>
              <a:rPr lang="fr-FR" dirty="0" err="1" smtClean="0"/>
              <a:t>scattering</a:t>
            </a:r>
            <a:r>
              <a:rPr lang="fr-FR" dirty="0" smtClean="0"/>
              <a:t>.</a:t>
            </a:r>
          </a:p>
        </p:txBody>
      </p:sp>
      <p:pic>
        <p:nvPicPr>
          <p:cNvPr id="37" name="Picture 2" descr="Aucune description disponible."/>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38657" b="87558" l="14429" r="73997">
                        <a14:backgroundMark x1="66975" y1="85938" x2="66975" y2="85938"/>
                      </a14:backgroundRemoval>
                    </a14:imgEffect>
                  </a14:imgLayer>
                </a14:imgProps>
              </a:ext>
              <a:ext uri="{28A0092B-C50C-407E-A947-70E740481C1C}">
                <a14:useLocalDpi xmlns:a14="http://schemas.microsoft.com/office/drawing/2010/main" val="0"/>
              </a:ext>
            </a:extLst>
          </a:blip>
          <a:srcRect l="12231" t="36872" r="23500" b="10255"/>
          <a:stretch/>
        </p:blipFill>
        <p:spPr bwMode="auto">
          <a:xfrm>
            <a:off x="7213600" y="1204800"/>
            <a:ext cx="3849025" cy="4222025"/>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p:cNvSpPr/>
          <p:nvPr/>
        </p:nvSpPr>
        <p:spPr>
          <a:xfrm>
            <a:off x="8033313" y="5525724"/>
            <a:ext cx="2960003" cy="338554"/>
          </a:xfrm>
          <a:prstGeom prst="rect">
            <a:avLst/>
          </a:prstGeom>
        </p:spPr>
        <p:txBody>
          <a:bodyPr wrap="square">
            <a:spAutoFit/>
          </a:bodyPr>
          <a:lstStyle/>
          <a:p>
            <a:r>
              <a:rPr lang="fr-FR" sz="1600" dirty="0" smtClean="0">
                <a:latin typeface="+mj-lt"/>
              </a:rPr>
              <a:t>Gamma camera </a:t>
            </a:r>
            <a:r>
              <a:rPr lang="fr-FR" sz="1600" b="1" dirty="0" err="1">
                <a:latin typeface="+mj-lt"/>
              </a:rPr>
              <a:t>Nanopix</a:t>
            </a:r>
            <a:endParaRPr lang="fr-FR" sz="1600" b="1" dirty="0">
              <a:latin typeface="+mj-lt"/>
            </a:endParaRPr>
          </a:p>
        </p:txBody>
      </p:sp>
      <p:pic>
        <p:nvPicPr>
          <p:cNvPr id="2" name="Image 1"/>
          <p:cNvPicPr>
            <a:picLocks noChangeAspect="1"/>
          </p:cNvPicPr>
          <p:nvPr/>
        </p:nvPicPr>
        <p:blipFill>
          <a:blip r:embed="rId5"/>
          <a:stretch>
            <a:fillRect/>
          </a:stretch>
        </p:blipFill>
        <p:spPr>
          <a:xfrm>
            <a:off x="1143000" y="3323492"/>
            <a:ext cx="3048000" cy="2696308"/>
          </a:xfrm>
          <a:prstGeom prst="rect">
            <a:avLst/>
          </a:prstGeom>
        </p:spPr>
      </p:pic>
      <p:pic>
        <p:nvPicPr>
          <p:cNvPr id="4" name="Image 3"/>
          <p:cNvPicPr>
            <a:picLocks noChangeAspect="1"/>
          </p:cNvPicPr>
          <p:nvPr/>
        </p:nvPicPr>
        <p:blipFill>
          <a:blip r:embed="rId6"/>
          <a:stretch>
            <a:fillRect/>
          </a:stretch>
        </p:blipFill>
        <p:spPr>
          <a:xfrm>
            <a:off x="2100263" y="3421545"/>
            <a:ext cx="1570037" cy="2663342"/>
          </a:xfrm>
          <a:prstGeom prst="rect">
            <a:avLst/>
          </a:prstGeom>
        </p:spPr>
      </p:pic>
      <p:sp>
        <p:nvSpPr>
          <p:cNvPr id="52" name="Rectangle 51"/>
          <p:cNvSpPr/>
          <p:nvPr/>
        </p:nvSpPr>
        <p:spPr>
          <a:xfrm>
            <a:off x="1162613" y="6130439"/>
            <a:ext cx="3954510" cy="307777"/>
          </a:xfrm>
          <a:prstGeom prst="rect">
            <a:avLst/>
          </a:prstGeom>
        </p:spPr>
        <p:txBody>
          <a:bodyPr wrap="square">
            <a:spAutoFit/>
          </a:bodyPr>
          <a:lstStyle/>
          <a:p>
            <a:r>
              <a:rPr lang="fr-FR" sz="1400" dirty="0" smtClean="0">
                <a:solidFill>
                  <a:schemeClr val="bg1">
                    <a:lumMod val="65000"/>
                  </a:schemeClr>
                </a:solidFill>
                <a:latin typeface="+mj-lt"/>
              </a:rPr>
              <a:t>Extracted </a:t>
            </a:r>
            <a:r>
              <a:rPr lang="fr-FR" sz="1400" dirty="0" err="1" smtClean="0">
                <a:solidFill>
                  <a:schemeClr val="bg1">
                    <a:lumMod val="65000"/>
                  </a:schemeClr>
                </a:solidFill>
                <a:latin typeface="+mj-lt"/>
              </a:rPr>
              <a:t>from</a:t>
            </a:r>
            <a:r>
              <a:rPr lang="fr-FR" sz="1400" dirty="0" smtClean="0">
                <a:solidFill>
                  <a:schemeClr val="bg1">
                    <a:lumMod val="65000"/>
                  </a:schemeClr>
                </a:solidFill>
                <a:latin typeface="+mj-lt"/>
              </a:rPr>
              <a:t>: http</a:t>
            </a:r>
            <a:r>
              <a:rPr lang="fr-FR" sz="1400" dirty="0">
                <a:solidFill>
                  <a:schemeClr val="bg1">
                    <a:lumMod val="65000"/>
                  </a:schemeClr>
                </a:solidFill>
                <a:latin typeface="+mj-lt"/>
              </a:rPr>
              <a:t>://www.univearths.fr/</a:t>
            </a:r>
            <a:endParaRPr lang="fr-FR" sz="1400" b="1" dirty="0">
              <a:solidFill>
                <a:schemeClr val="bg1">
                  <a:lumMod val="65000"/>
                </a:schemeClr>
              </a:solidFill>
              <a:latin typeface="+mj-lt"/>
            </a:endParaRPr>
          </a:p>
        </p:txBody>
      </p:sp>
      <p:sp>
        <p:nvSpPr>
          <p:cNvPr id="7" name="Accolade fermante 6"/>
          <p:cNvSpPr/>
          <p:nvPr/>
        </p:nvSpPr>
        <p:spPr>
          <a:xfrm>
            <a:off x="4851400" y="1511300"/>
            <a:ext cx="1092200" cy="4914900"/>
          </a:xfrm>
          <a:prstGeom prst="rightBrace">
            <a:avLst>
              <a:gd name="adj1" fmla="val 8333"/>
              <a:gd name="adj2" fmla="val 50001"/>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6" name="Espace réservé du contenu 5"/>
          <p:cNvSpPr txBox="1">
            <a:spLocks/>
          </p:cNvSpPr>
          <p:nvPr/>
        </p:nvSpPr>
        <p:spPr>
          <a:xfrm>
            <a:off x="6296891" y="1400780"/>
            <a:ext cx="5194655" cy="1254408"/>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en-US" dirty="0"/>
              <a:t>Development of a new generation of gamma </a:t>
            </a:r>
            <a:r>
              <a:rPr lang="en-US" dirty="0" smtClean="0"/>
              <a:t>imager</a:t>
            </a:r>
            <a:r>
              <a:rPr lang="fr-FR" dirty="0" smtClean="0"/>
              <a:t>: </a:t>
            </a:r>
          </a:p>
          <a:p>
            <a:pPr lvl="1"/>
            <a:r>
              <a:rPr lang="fr-FR" dirty="0" smtClean="0"/>
              <a:t> </a:t>
            </a:r>
            <a:r>
              <a:rPr lang="fr-FR" dirty="0" err="1" smtClean="0"/>
              <a:t>Moving</a:t>
            </a:r>
            <a:r>
              <a:rPr lang="fr-FR" dirty="0" smtClean="0"/>
              <a:t> </a:t>
            </a:r>
            <a:r>
              <a:rPr lang="fr-FR" dirty="0" smtClean="0"/>
              <a:t>system</a:t>
            </a:r>
          </a:p>
          <a:p>
            <a:pPr lvl="1"/>
            <a:r>
              <a:rPr lang="fr-FR" dirty="0">
                <a:solidFill>
                  <a:schemeClr val="accent1"/>
                </a:solidFill>
              </a:rPr>
              <a:t> </a:t>
            </a:r>
            <a:r>
              <a:rPr lang="fr-FR" b="1" dirty="0" smtClean="0">
                <a:solidFill>
                  <a:schemeClr val="accent1"/>
                </a:solidFill>
              </a:rPr>
              <a:t>3D</a:t>
            </a:r>
            <a:r>
              <a:rPr lang="fr-FR" dirty="0" smtClean="0"/>
              <a:t> </a:t>
            </a:r>
            <a:r>
              <a:rPr lang="fr-FR" dirty="0" err="1" smtClean="0"/>
              <a:t>localization</a:t>
            </a:r>
            <a:endParaRPr lang="fr-FR" dirty="0" smtClean="0"/>
          </a:p>
        </p:txBody>
      </p:sp>
      <p:pic>
        <p:nvPicPr>
          <p:cNvPr id="57" name="Image 56"/>
          <p:cNvPicPr>
            <a:picLocks noChangeAspect="1"/>
          </p:cNvPicPr>
          <p:nvPr/>
        </p:nvPicPr>
        <p:blipFill rotWithShape="1">
          <a:blip r:embed="rId7" cstate="print">
            <a:extLst>
              <a:ext uri="{28A0092B-C50C-407E-A947-70E740481C1C}">
                <a14:useLocalDpi xmlns:a14="http://schemas.microsoft.com/office/drawing/2010/main" val="0"/>
              </a:ext>
            </a:extLst>
          </a:blip>
          <a:srcRect l="7701" r="5466" b="32024"/>
          <a:stretch/>
        </p:blipFill>
        <p:spPr>
          <a:xfrm>
            <a:off x="7082443" y="3525716"/>
            <a:ext cx="3687157" cy="2164808"/>
          </a:xfrm>
          <a:prstGeom prst="rect">
            <a:avLst/>
          </a:prstGeom>
        </p:spPr>
      </p:pic>
      <p:grpSp>
        <p:nvGrpSpPr>
          <p:cNvPr id="59" name="Groupe 58"/>
          <p:cNvGrpSpPr/>
          <p:nvPr/>
        </p:nvGrpSpPr>
        <p:grpSpPr>
          <a:xfrm>
            <a:off x="6989685" y="2449947"/>
            <a:ext cx="3352502" cy="3358340"/>
            <a:chOff x="10967481" y="-328942"/>
            <a:chExt cx="2724150" cy="2974202"/>
          </a:xfrm>
        </p:grpSpPr>
        <p:pic>
          <p:nvPicPr>
            <p:cNvPr id="60" name="Image 59"/>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16714" b="67278" l="0" r="97405"/>
                      </a14:imgEffect>
                    </a14:imgLayer>
                  </a14:imgProps>
                </a:ext>
                <a:ext uri="{28A0092B-C50C-407E-A947-70E740481C1C}">
                  <a14:useLocalDpi xmlns:a14="http://schemas.microsoft.com/office/drawing/2010/main" val="0"/>
                </a:ext>
              </a:extLst>
            </a:blip>
            <a:srcRect t="21992" b="27545"/>
            <a:stretch/>
          </p:blipFill>
          <p:spPr>
            <a:xfrm>
              <a:off x="10967481" y="-328942"/>
              <a:ext cx="2724150" cy="2974202"/>
            </a:xfrm>
            <a:prstGeom prst="rect">
              <a:avLst/>
            </a:prstGeom>
          </p:spPr>
        </p:pic>
        <p:pic>
          <p:nvPicPr>
            <p:cNvPr id="69" name="Image 68"/>
            <p:cNvPicPr>
              <a:picLocks noChangeAspect="1"/>
            </p:cNvPicPr>
            <p:nvPr/>
          </p:nvPicPr>
          <p:blipFill rotWithShape="1">
            <a:blip r:embed="rId10" cstate="print">
              <a:clrChange>
                <a:clrFrom>
                  <a:srgbClr val="3B28A8"/>
                </a:clrFrom>
                <a:clrTo>
                  <a:srgbClr val="3B28A8">
                    <a:alpha val="0"/>
                  </a:srgbClr>
                </a:clrTo>
              </a:clrChange>
              <a:extLst>
                <a:ext uri="{BEBA8EAE-BF5A-486C-A8C5-ECC9F3942E4B}">
                  <a14:imgProps xmlns:a14="http://schemas.microsoft.com/office/drawing/2010/main">
                    <a14:imgLayer r:embed="rId11">
                      <a14:imgEffect>
                        <a14:backgroundRemoval t="32000" b="65143" l="44429" r="62857"/>
                      </a14:imgEffect>
                    </a14:imgLayer>
                  </a14:imgProps>
                </a:ext>
                <a:ext uri="{28A0092B-C50C-407E-A947-70E740481C1C}">
                  <a14:useLocalDpi xmlns:a14="http://schemas.microsoft.com/office/drawing/2010/main" val="0"/>
                </a:ext>
              </a:extLst>
            </a:blip>
            <a:srcRect l="36399" t="27823" r="28977" b="30339"/>
            <a:stretch/>
          </p:blipFill>
          <p:spPr>
            <a:xfrm rot="10562518">
              <a:off x="12998496" y="736586"/>
              <a:ext cx="661099" cy="1224661"/>
            </a:xfrm>
            <a:prstGeom prst="rect">
              <a:avLst/>
            </a:prstGeom>
            <a:blipFill dpi="0" rotWithShape="1">
              <a:blip r:embed="rId12">
                <a:alphaModFix amt="0"/>
              </a:blip>
              <a:srcRect/>
              <a:stretch>
                <a:fillRect/>
              </a:stretch>
            </a:blipFill>
            <a:effectLst>
              <a:softEdge rad="76200"/>
            </a:effectLst>
          </p:spPr>
        </p:pic>
        <p:pic>
          <p:nvPicPr>
            <p:cNvPr id="70" name="Picture 2" descr="Aucune description disponible."/>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backgroundRemoval t="31887" b="85995" l="14043" r="71142">
                          <a14:foregroundMark x1="50154" y1="37558" x2="50154" y2="37558"/>
                          <a14:foregroundMark x1="40488" y1="64469" x2="40488" y2="64469"/>
                          <a14:foregroundMark x1="44878" y1="56044" x2="44878" y2="56044"/>
                          <a14:foregroundMark x1="44878" y1="54945" x2="44878" y2="54945"/>
                          <a14:backgroundMark x1="68210" y1="80324" x2="68210" y2="80324"/>
                        </a14:backgroundRemoval>
                      </a14:imgEffect>
                    </a14:imgLayer>
                  </a14:imgProps>
                </a:ext>
                <a:ext uri="{28A0092B-C50C-407E-A947-70E740481C1C}">
                  <a14:useLocalDpi xmlns:a14="http://schemas.microsoft.com/office/drawing/2010/main" val="0"/>
                </a:ext>
              </a:extLst>
            </a:blip>
            <a:srcRect l="11557" t="25936" r="27601" b="13454"/>
            <a:stretch/>
          </p:blipFill>
          <p:spPr bwMode="auto">
            <a:xfrm>
              <a:off x="11259460" y="1214628"/>
              <a:ext cx="519210" cy="689650"/>
            </a:xfrm>
            <a:prstGeom prst="rect">
              <a:avLst/>
            </a:prstGeom>
            <a:noFill/>
            <a:extLst>
              <a:ext uri="{909E8E84-426E-40DD-AFC4-6F175D3DCCD1}">
                <a14:hiddenFill xmlns:a14="http://schemas.microsoft.com/office/drawing/2010/main">
                  <a:solidFill>
                    <a:srgbClr val="FFFFFF"/>
                  </a:solidFill>
                </a14:hiddenFill>
              </a:ext>
            </a:extLst>
          </p:spPr>
        </p:pic>
      </p:grpSp>
      <p:sp>
        <p:nvSpPr>
          <p:cNvPr id="58" name="ZoneTexte 57"/>
          <p:cNvSpPr txBox="1"/>
          <p:nvPr/>
        </p:nvSpPr>
        <p:spPr>
          <a:xfrm>
            <a:off x="6568012" y="5427301"/>
            <a:ext cx="3329906" cy="338554"/>
          </a:xfrm>
          <a:prstGeom prst="rect">
            <a:avLst/>
          </a:prstGeom>
          <a:noFill/>
        </p:spPr>
        <p:txBody>
          <a:bodyPr wrap="square" rtlCol="0">
            <a:spAutoFit/>
          </a:bodyPr>
          <a:lstStyle/>
          <a:p>
            <a:r>
              <a:rPr lang="fr-FR" sz="1600" dirty="0">
                <a:solidFill>
                  <a:srgbClr val="FF0000"/>
                </a:solidFill>
                <a:effectLst>
                  <a:outerShdw blurRad="38100" dist="38100" dir="2700000" algn="tl">
                    <a:srgbClr val="000000">
                      <a:alpha val="43137"/>
                    </a:srgbClr>
                  </a:outerShdw>
                </a:effectLst>
              </a:rPr>
              <a:t>S</a:t>
            </a:r>
            <a:r>
              <a:rPr lang="fr-FR" sz="1600" dirty="0" smtClean="0">
                <a:solidFill>
                  <a:srgbClr val="FF0000"/>
                </a:solidFill>
                <a:effectLst>
                  <a:outerShdw blurRad="38100" dist="38100" dir="2700000" algn="tl">
                    <a:srgbClr val="000000">
                      <a:alpha val="43137"/>
                    </a:srgbClr>
                  </a:outerShdw>
                </a:effectLst>
              </a:rPr>
              <a:t>ource  to detector </a:t>
            </a:r>
            <a:r>
              <a:rPr lang="fr-FR" sz="1600" dirty="0" smtClean="0">
                <a:solidFill>
                  <a:schemeClr val="bg1"/>
                </a:solidFill>
                <a:effectLst>
                  <a:outerShdw blurRad="38100" dist="38100" dir="2700000" algn="tl">
                    <a:srgbClr val="000000">
                      <a:alpha val="43137"/>
                    </a:srgbClr>
                  </a:outerShdw>
                </a:effectLst>
              </a:rPr>
              <a:t>distance ??</a:t>
            </a:r>
            <a:endParaRPr lang="fr-FR" sz="1600" dirty="0">
              <a:solidFill>
                <a:schemeClr val="bg1"/>
              </a:solidFill>
              <a:effectLst>
                <a:outerShdw blurRad="38100" dist="38100" dir="2700000" algn="tl">
                  <a:srgbClr val="000000">
                    <a:alpha val="43137"/>
                  </a:srgbClr>
                </a:outerShdw>
              </a:effectLst>
            </a:endParaRPr>
          </a:p>
        </p:txBody>
      </p:sp>
      <p:pic>
        <p:nvPicPr>
          <p:cNvPr id="18" name="Image 17"/>
          <p:cNvPicPr>
            <a:picLocks noChangeAspect="1"/>
          </p:cNvPicPr>
          <p:nvPr/>
        </p:nvPicPr>
        <p:blipFill rotWithShape="1">
          <a:blip r:embed="rId15"/>
          <a:srcRect r="75649"/>
          <a:stretch/>
        </p:blipFill>
        <p:spPr>
          <a:xfrm>
            <a:off x="11436586" y="0"/>
            <a:ext cx="755414" cy="773391"/>
          </a:xfrm>
          <a:prstGeom prst="rect">
            <a:avLst/>
          </a:prstGeom>
        </p:spPr>
      </p:pic>
    </p:spTree>
    <p:extLst>
      <p:ext uri="{BB962C8B-B14F-4D97-AF65-F5344CB8AC3E}">
        <p14:creationId xmlns:p14="http://schemas.microsoft.com/office/powerpoint/2010/main" val="127463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barn(inVertical)">
                                      <p:cBhvr>
                                        <p:cTn id="7" dur="500"/>
                                        <p:tgtEl>
                                          <p:spTgt spid="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5">
                                            <p:txEl>
                                              <p:pRg st="1" end="1"/>
                                            </p:txEl>
                                          </p:spTgt>
                                        </p:tgtEl>
                                        <p:attrNameLst>
                                          <p:attrName>style.visibility</p:attrName>
                                        </p:attrNameLst>
                                      </p:cBhvr>
                                      <p:to>
                                        <p:strVal val="visible"/>
                                      </p:to>
                                    </p:set>
                                    <p:animEffect transition="in" filter="barn(inVertical)">
                                      <p:cBhvr>
                                        <p:cTn id="12" dur="500"/>
                                        <p:tgtEl>
                                          <p:spTgt spid="35">
                                            <p:txEl>
                                              <p:pRg st="1" end="1"/>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barn(inVertical)">
                                      <p:cBhvr>
                                        <p:cTn id="15" dur="500"/>
                                        <p:tgtEl>
                                          <p:spTgt spid="3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barn(inVertical)">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5">
                                            <p:txEl>
                                              <p:pRg st="2" end="2"/>
                                            </p:txEl>
                                          </p:spTgt>
                                        </p:tgtEl>
                                        <p:attrNameLst>
                                          <p:attrName>style.visibility</p:attrName>
                                        </p:attrNameLst>
                                      </p:cBhvr>
                                      <p:to>
                                        <p:strVal val="visible"/>
                                      </p:to>
                                    </p:set>
                                    <p:animEffect transition="in" filter="barn(inVertical)">
                                      <p:cBhvr>
                                        <p:cTn id="23" dur="500"/>
                                        <p:tgtEl>
                                          <p:spTgt spid="3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5">
                                            <p:txEl>
                                              <p:pRg st="3" end="3"/>
                                            </p:txEl>
                                          </p:spTgt>
                                        </p:tgtEl>
                                        <p:attrNameLst>
                                          <p:attrName>style.visibility</p:attrName>
                                        </p:attrNameLst>
                                      </p:cBhvr>
                                      <p:to>
                                        <p:strVal val="visible"/>
                                      </p:to>
                                    </p:set>
                                    <p:animEffect transition="in" filter="barn(inVertical)">
                                      <p:cBhvr>
                                        <p:cTn id="28" dur="500"/>
                                        <p:tgtEl>
                                          <p:spTgt spid="35">
                                            <p:txEl>
                                              <p:pRg st="3" end="3"/>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nodeType="clickEffect">
                                  <p:stCondLst>
                                    <p:cond delay="0"/>
                                  </p:stCondLst>
                                  <p:childTnLst>
                                    <p:set>
                                      <p:cBhvr>
                                        <p:cTn id="35" dur="1" fill="hold">
                                          <p:stCondLst>
                                            <p:cond delay="0"/>
                                          </p:stCondLst>
                                        </p:cTn>
                                        <p:tgtEl>
                                          <p:spTgt spid="2"/>
                                        </p:tgtEl>
                                        <p:attrNameLst>
                                          <p:attrName>style.visibility</p:attrName>
                                        </p:attrNameLst>
                                      </p:cBhvr>
                                      <p:to>
                                        <p:strVal val="hidden"/>
                                      </p:to>
                                    </p:set>
                                  </p:childTnLst>
                                </p:cTn>
                              </p:par>
                              <p:par>
                                <p:cTn id="36" presetID="16" presetClass="entr" presetSubtype="21" fill="hold" nodeType="withEffect">
                                  <p:stCondLst>
                                    <p:cond delay="0"/>
                                  </p:stCondLst>
                                  <p:childTnLst>
                                    <p:set>
                                      <p:cBhvr>
                                        <p:cTn id="37" dur="1" fill="hold">
                                          <p:stCondLst>
                                            <p:cond delay="0"/>
                                          </p:stCondLst>
                                        </p:cTn>
                                        <p:tgtEl>
                                          <p:spTgt spid="35">
                                            <p:txEl>
                                              <p:pRg st="4" end="4"/>
                                            </p:txEl>
                                          </p:spTgt>
                                        </p:tgtEl>
                                        <p:attrNameLst>
                                          <p:attrName>style.visibility</p:attrName>
                                        </p:attrNameLst>
                                      </p:cBhvr>
                                      <p:to>
                                        <p:strVal val="visible"/>
                                      </p:to>
                                    </p:set>
                                    <p:animEffect transition="in" filter="barn(inVertical)">
                                      <p:cBhvr>
                                        <p:cTn id="38" dur="500"/>
                                        <p:tgtEl>
                                          <p:spTgt spid="35">
                                            <p:txEl>
                                              <p:pRg st="4" end="4"/>
                                            </p:txEl>
                                          </p:spTgt>
                                        </p:tgtEl>
                                      </p:cBhvr>
                                    </p:animEffect>
                                  </p:childTnLst>
                                </p:cTn>
                              </p:par>
                              <p:par>
                                <p:cTn id="39" presetID="16" presetClass="entr" presetSubtype="21"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barn(inVertical)">
                                      <p:cBhvr>
                                        <p:cTn id="41" dur="500"/>
                                        <p:tgtEl>
                                          <p:spTgt spid="4"/>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barn(inVertical)">
                                      <p:cBhvr>
                                        <p:cTn id="44" dur="500"/>
                                        <p:tgtEl>
                                          <p:spTgt spid="52"/>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randombar(horizontal)">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xit" presetSubtype="0" fill="hold" nodeType="clickEffect">
                                  <p:stCondLst>
                                    <p:cond delay="0"/>
                                  </p:stCondLst>
                                  <p:childTnLst>
                                    <p:anim calcmode="lin" valueType="num">
                                      <p:cBhvr>
                                        <p:cTn id="53" dur="1000"/>
                                        <p:tgtEl>
                                          <p:spTgt spid="37"/>
                                        </p:tgtEl>
                                        <p:attrNameLst>
                                          <p:attrName>ppt_w</p:attrName>
                                        </p:attrNameLst>
                                      </p:cBhvr>
                                      <p:tavLst>
                                        <p:tav tm="0">
                                          <p:val>
                                            <p:strVal val="ppt_w"/>
                                          </p:val>
                                        </p:tav>
                                        <p:tav tm="100000">
                                          <p:val>
                                            <p:fltVal val="0"/>
                                          </p:val>
                                        </p:tav>
                                      </p:tavLst>
                                    </p:anim>
                                    <p:anim calcmode="lin" valueType="num">
                                      <p:cBhvr>
                                        <p:cTn id="54" dur="1000"/>
                                        <p:tgtEl>
                                          <p:spTgt spid="37"/>
                                        </p:tgtEl>
                                        <p:attrNameLst>
                                          <p:attrName>ppt_h</p:attrName>
                                        </p:attrNameLst>
                                      </p:cBhvr>
                                      <p:tavLst>
                                        <p:tav tm="0">
                                          <p:val>
                                            <p:strVal val="ppt_h"/>
                                          </p:val>
                                        </p:tav>
                                        <p:tav tm="100000">
                                          <p:val>
                                            <p:fltVal val="0"/>
                                          </p:val>
                                        </p:tav>
                                      </p:tavLst>
                                    </p:anim>
                                    <p:anim calcmode="lin" valueType="num">
                                      <p:cBhvr>
                                        <p:cTn id="55" dur="1000"/>
                                        <p:tgtEl>
                                          <p:spTgt spid="37"/>
                                        </p:tgtEl>
                                        <p:attrNameLst>
                                          <p:attrName>style.rotation</p:attrName>
                                        </p:attrNameLst>
                                      </p:cBhvr>
                                      <p:tavLst>
                                        <p:tav tm="0">
                                          <p:val>
                                            <p:fltVal val="0"/>
                                          </p:val>
                                        </p:tav>
                                        <p:tav tm="100000">
                                          <p:val>
                                            <p:fltVal val="90"/>
                                          </p:val>
                                        </p:tav>
                                      </p:tavLst>
                                    </p:anim>
                                    <p:animEffect transition="out" filter="fade">
                                      <p:cBhvr>
                                        <p:cTn id="56" dur="1000"/>
                                        <p:tgtEl>
                                          <p:spTgt spid="37"/>
                                        </p:tgtEl>
                                      </p:cBhvr>
                                    </p:animEffect>
                                    <p:set>
                                      <p:cBhvr>
                                        <p:cTn id="57" dur="1" fill="hold">
                                          <p:stCondLst>
                                            <p:cond delay="999"/>
                                          </p:stCondLst>
                                        </p:cTn>
                                        <p:tgtEl>
                                          <p:spTgt spid="37"/>
                                        </p:tgtEl>
                                        <p:attrNameLst>
                                          <p:attrName>style.visibility</p:attrName>
                                        </p:attrNameLst>
                                      </p:cBhvr>
                                      <p:to>
                                        <p:strVal val="hidden"/>
                                      </p:to>
                                    </p:set>
                                  </p:childTnLst>
                                </p:cTn>
                              </p:par>
                              <p:par>
                                <p:cTn id="58" presetID="31" presetClass="exit" presetSubtype="0" fill="hold" grpId="1" nodeType="withEffect">
                                  <p:stCondLst>
                                    <p:cond delay="0"/>
                                  </p:stCondLst>
                                  <p:childTnLst>
                                    <p:anim calcmode="lin" valueType="num">
                                      <p:cBhvr>
                                        <p:cTn id="59" dur="1000"/>
                                        <p:tgtEl>
                                          <p:spTgt spid="39"/>
                                        </p:tgtEl>
                                        <p:attrNameLst>
                                          <p:attrName>ppt_w</p:attrName>
                                        </p:attrNameLst>
                                      </p:cBhvr>
                                      <p:tavLst>
                                        <p:tav tm="0">
                                          <p:val>
                                            <p:strVal val="ppt_w"/>
                                          </p:val>
                                        </p:tav>
                                        <p:tav tm="100000">
                                          <p:val>
                                            <p:fltVal val="0"/>
                                          </p:val>
                                        </p:tav>
                                      </p:tavLst>
                                    </p:anim>
                                    <p:anim calcmode="lin" valueType="num">
                                      <p:cBhvr>
                                        <p:cTn id="60" dur="1000"/>
                                        <p:tgtEl>
                                          <p:spTgt spid="39"/>
                                        </p:tgtEl>
                                        <p:attrNameLst>
                                          <p:attrName>ppt_h</p:attrName>
                                        </p:attrNameLst>
                                      </p:cBhvr>
                                      <p:tavLst>
                                        <p:tav tm="0">
                                          <p:val>
                                            <p:strVal val="ppt_h"/>
                                          </p:val>
                                        </p:tav>
                                        <p:tav tm="100000">
                                          <p:val>
                                            <p:fltVal val="0"/>
                                          </p:val>
                                        </p:tav>
                                      </p:tavLst>
                                    </p:anim>
                                    <p:anim calcmode="lin" valueType="num">
                                      <p:cBhvr>
                                        <p:cTn id="61" dur="1000"/>
                                        <p:tgtEl>
                                          <p:spTgt spid="39"/>
                                        </p:tgtEl>
                                        <p:attrNameLst>
                                          <p:attrName>style.rotation</p:attrName>
                                        </p:attrNameLst>
                                      </p:cBhvr>
                                      <p:tavLst>
                                        <p:tav tm="0">
                                          <p:val>
                                            <p:fltVal val="0"/>
                                          </p:val>
                                        </p:tav>
                                        <p:tav tm="100000">
                                          <p:val>
                                            <p:fltVal val="90"/>
                                          </p:val>
                                        </p:tav>
                                      </p:tavLst>
                                    </p:anim>
                                    <p:animEffect transition="out" filter="fade">
                                      <p:cBhvr>
                                        <p:cTn id="62" dur="1000"/>
                                        <p:tgtEl>
                                          <p:spTgt spid="39"/>
                                        </p:tgtEl>
                                      </p:cBhvr>
                                    </p:animEffect>
                                    <p:set>
                                      <p:cBhvr>
                                        <p:cTn id="63" dur="1" fill="hold">
                                          <p:stCondLst>
                                            <p:cond delay="999"/>
                                          </p:stCondLst>
                                        </p:cTn>
                                        <p:tgtEl>
                                          <p:spTgt spid="39"/>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nodeType="clickEffect">
                                  <p:stCondLst>
                                    <p:cond delay="0"/>
                                  </p:stCondLst>
                                  <p:childTnLst>
                                    <p:set>
                                      <p:cBhvr>
                                        <p:cTn id="67" dur="1" fill="hold">
                                          <p:stCondLst>
                                            <p:cond delay="0"/>
                                          </p:stCondLst>
                                        </p:cTn>
                                        <p:tgtEl>
                                          <p:spTgt spid="56">
                                            <p:txEl>
                                              <p:pRg st="0" end="0"/>
                                            </p:txEl>
                                          </p:spTgt>
                                        </p:tgtEl>
                                        <p:attrNameLst>
                                          <p:attrName>style.visibility</p:attrName>
                                        </p:attrNameLst>
                                      </p:cBhvr>
                                      <p:to>
                                        <p:strVal val="visible"/>
                                      </p:to>
                                    </p:set>
                                    <p:animEffect transition="in" filter="barn(inVertical)">
                                      <p:cBhvr>
                                        <p:cTn id="68" dur="500"/>
                                        <p:tgtEl>
                                          <p:spTgt spid="56">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nodeType="clickEffect">
                                  <p:stCondLst>
                                    <p:cond delay="0"/>
                                  </p:stCondLst>
                                  <p:childTnLst>
                                    <p:set>
                                      <p:cBhvr>
                                        <p:cTn id="72" dur="1" fill="hold">
                                          <p:stCondLst>
                                            <p:cond delay="0"/>
                                          </p:stCondLst>
                                        </p:cTn>
                                        <p:tgtEl>
                                          <p:spTgt spid="56">
                                            <p:txEl>
                                              <p:pRg st="1" end="1"/>
                                            </p:txEl>
                                          </p:spTgt>
                                        </p:tgtEl>
                                        <p:attrNameLst>
                                          <p:attrName>style.visibility</p:attrName>
                                        </p:attrNameLst>
                                      </p:cBhvr>
                                      <p:to>
                                        <p:strVal val="visible"/>
                                      </p:to>
                                    </p:set>
                                    <p:animEffect transition="in" filter="barn(inVertical)">
                                      <p:cBhvr>
                                        <p:cTn id="73" dur="500"/>
                                        <p:tgtEl>
                                          <p:spTgt spid="56">
                                            <p:txEl>
                                              <p:pRg st="1" end="1"/>
                                            </p:txEl>
                                          </p:spTgt>
                                        </p:tgtEl>
                                      </p:cBhvr>
                                    </p:animEffect>
                                  </p:childTnLst>
                                </p:cTn>
                              </p:par>
                              <p:par>
                                <p:cTn id="74" presetID="1" presetClass="entr" presetSubtype="0" fill="hold" nodeType="withEffect">
                                  <p:stCondLst>
                                    <p:cond delay="0"/>
                                  </p:stCondLst>
                                  <p:childTnLst>
                                    <p:set>
                                      <p:cBhvr>
                                        <p:cTn id="75" dur="1" fill="hold">
                                          <p:stCondLst>
                                            <p:cond delay="0"/>
                                          </p:stCondLst>
                                        </p:cTn>
                                        <p:tgtEl>
                                          <p:spTgt spid="57"/>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nodeType="clickEffect">
                                  <p:stCondLst>
                                    <p:cond delay="0"/>
                                  </p:stCondLst>
                                  <p:childTnLst>
                                    <p:set>
                                      <p:cBhvr>
                                        <p:cTn id="79" dur="1" fill="hold">
                                          <p:stCondLst>
                                            <p:cond delay="0"/>
                                          </p:stCondLst>
                                        </p:cTn>
                                        <p:tgtEl>
                                          <p:spTgt spid="57"/>
                                        </p:tgtEl>
                                        <p:attrNameLst>
                                          <p:attrName>style.visibility</p:attrName>
                                        </p:attrNameLst>
                                      </p:cBhvr>
                                      <p:to>
                                        <p:strVal val="hidden"/>
                                      </p:to>
                                    </p:set>
                                  </p:childTnLst>
                                </p:cTn>
                              </p:par>
                              <p:par>
                                <p:cTn id="80" presetID="16" presetClass="entr" presetSubtype="21" fill="hold" nodeType="withEffect">
                                  <p:stCondLst>
                                    <p:cond delay="0"/>
                                  </p:stCondLst>
                                  <p:childTnLst>
                                    <p:set>
                                      <p:cBhvr>
                                        <p:cTn id="81" dur="1" fill="hold">
                                          <p:stCondLst>
                                            <p:cond delay="0"/>
                                          </p:stCondLst>
                                        </p:cTn>
                                        <p:tgtEl>
                                          <p:spTgt spid="56">
                                            <p:txEl>
                                              <p:pRg st="2" end="2"/>
                                            </p:txEl>
                                          </p:spTgt>
                                        </p:tgtEl>
                                        <p:attrNameLst>
                                          <p:attrName>style.visibility</p:attrName>
                                        </p:attrNameLst>
                                      </p:cBhvr>
                                      <p:to>
                                        <p:strVal val="visible"/>
                                      </p:to>
                                    </p:set>
                                    <p:animEffect transition="in" filter="barn(inVertical)">
                                      <p:cBhvr>
                                        <p:cTn id="82" dur="500"/>
                                        <p:tgtEl>
                                          <p:spTgt spid="56">
                                            <p:txEl>
                                              <p:pRg st="2" end="2"/>
                                            </p:txEl>
                                          </p:spTgt>
                                        </p:tgtEl>
                                      </p:cBhvr>
                                    </p:animEffect>
                                  </p:childTnLst>
                                </p:cTn>
                              </p:par>
                              <p:par>
                                <p:cTn id="83" presetID="1" presetClass="entr" presetSubtype="0" fill="hold" nodeType="withEffect">
                                  <p:stCondLst>
                                    <p:cond delay="0"/>
                                  </p:stCondLst>
                                  <p:childTnLst>
                                    <p:set>
                                      <p:cBhvr>
                                        <p:cTn id="84" dur="1" fill="hold">
                                          <p:stCondLst>
                                            <p:cond delay="0"/>
                                          </p:stCondLst>
                                        </p:cTn>
                                        <p:tgtEl>
                                          <p:spTgt spid="59"/>
                                        </p:tgtEl>
                                        <p:attrNameLst>
                                          <p:attrName>style.visibility</p:attrName>
                                        </p:attrNameLst>
                                      </p:cBhvr>
                                      <p:to>
                                        <p:strVal val="visible"/>
                                      </p:to>
                                    </p:set>
                                  </p:childTnLst>
                                </p:cTn>
                              </p:par>
                              <p:par>
                                <p:cTn id="85" presetID="53" presetClass="entr" presetSubtype="16"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 calcmode="lin" valueType="num">
                                      <p:cBhvr>
                                        <p:cTn id="87" dur="500" fill="hold"/>
                                        <p:tgtEl>
                                          <p:spTgt spid="58"/>
                                        </p:tgtEl>
                                        <p:attrNameLst>
                                          <p:attrName>ppt_w</p:attrName>
                                        </p:attrNameLst>
                                      </p:cBhvr>
                                      <p:tavLst>
                                        <p:tav tm="0">
                                          <p:val>
                                            <p:fltVal val="0"/>
                                          </p:val>
                                        </p:tav>
                                        <p:tav tm="100000">
                                          <p:val>
                                            <p:strVal val="#ppt_w"/>
                                          </p:val>
                                        </p:tav>
                                      </p:tavLst>
                                    </p:anim>
                                    <p:anim calcmode="lin" valueType="num">
                                      <p:cBhvr>
                                        <p:cTn id="88" dur="500" fill="hold"/>
                                        <p:tgtEl>
                                          <p:spTgt spid="58"/>
                                        </p:tgtEl>
                                        <p:attrNameLst>
                                          <p:attrName>ppt_h</p:attrName>
                                        </p:attrNameLst>
                                      </p:cBhvr>
                                      <p:tavLst>
                                        <p:tav tm="0">
                                          <p:val>
                                            <p:fltVal val="0"/>
                                          </p:val>
                                        </p:tav>
                                        <p:tav tm="100000">
                                          <p:val>
                                            <p:strVal val="#ppt_h"/>
                                          </p:val>
                                        </p:tav>
                                      </p:tavLst>
                                    </p:anim>
                                    <p:animEffect transition="in" filter="fade">
                                      <p:cBhvr>
                                        <p:cTn id="8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9" grpId="1"/>
      <p:bldP spid="52" grpId="0"/>
      <p:bldP spid="7" grpId="0" animBg="1"/>
      <p:bldP spid="5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476589" y="196179"/>
            <a:ext cx="5860500" cy="379192"/>
          </a:xfrm>
        </p:spPr>
        <p:txBody>
          <a:bodyPr/>
          <a:lstStyle/>
          <a:p>
            <a:r>
              <a:rPr lang="fr-FR" dirty="0"/>
              <a:t>Table of contents</a:t>
            </a:r>
          </a:p>
        </p:txBody>
      </p:sp>
      <p:sp>
        <p:nvSpPr>
          <p:cNvPr id="4" name="Espace réservé du contenu 3"/>
          <p:cNvSpPr>
            <a:spLocks noGrp="1"/>
          </p:cNvSpPr>
          <p:nvPr>
            <p:ph sz="quarter" idx="11"/>
          </p:nvPr>
        </p:nvSpPr>
        <p:spPr>
          <a:xfrm>
            <a:off x="480424" y="1165377"/>
            <a:ext cx="5842000" cy="4712790"/>
          </a:xfrm>
        </p:spPr>
        <p:txBody>
          <a:bodyPr/>
          <a:lstStyle/>
          <a:p>
            <a:pPr>
              <a:lnSpc>
                <a:spcPct val="200000"/>
              </a:lnSpc>
              <a:buFont typeface="Wingdings" panose="05000000000000000000" pitchFamily="2" charset="2"/>
              <a:buChar char="q"/>
            </a:pPr>
            <a:r>
              <a:rPr lang="fr-FR" sz="2400" dirty="0" smtClean="0"/>
              <a:t>Imaging </a:t>
            </a:r>
            <a:r>
              <a:rPr lang="fr-FR" sz="2400" dirty="0" smtClean="0"/>
              <a:t>techniques</a:t>
            </a:r>
            <a:endParaRPr lang="fr-FR" sz="2400" dirty="0" smtClean="0"/>
          </a:p>
          <a:p>
            <a:pPr>
              <a:lnSpc>
                <a:spcPct val="200000"/>
              </a:lnSpc>
              <a:buFont typeface="Wingdings" panose="05000000000000000000" pitchFamily="2" charset="2"/>
              <a:buChar char="q"/>
            </a:pPr>
            <a:r>
              <a:rPr lang="fr-FR" sz="2400" dirty="0" smtClean="0"/>
              <a:t>Imaging </a:t>
            </a:r>
            <a:r>
              <a:rPr lang="fr-FR" sz="2400" dirty="0" err="1" smtClean="0"/>
              <a:t>systems</a:t>
            </a:r>
            <a:endParaRPr lang="fr-FR" sz="2400" dirty="0" smtClean="0"/>
          </a:p>
          <a:p>
            <a:pPr>
              <a:lnSpc>
                <a:spcPct val="200000"/>
              </a:lnSpc>
              <a:buFont typeface="Wingdings" panose="05000000000000000000" pitchFamily="2" charset="2"/>
              <a:buChar char="q"/>
            </a:pPr>
            <a:r>
              <a:rPr lang="fr-FR" sz="2400" dirty="0" smtClean="0"/>
              <a:t>3D </a:t>
            </a:r>
            <a:r>
              <a:rPr lang="fr-FR" sz="2400" dirty="0" err="1" smtClean="0"/>
              <a:t>imaging</a:t>
            </a:r>
            <a:r>
              <a:rPr lang="fr-FR" sz="2400" dirty="0" smtClean="0"/>
              <a:t>: triangulation </a:t>
            </a:r>
            <a:r>
              <a:rPr lang="fr-FR" sz="2400" dirty="0" err="1" smtClean="0"/>
              <a:t>method</a:t>
            </a:r>
            <a:endParaRPr lang="fr-FR" sz="2400" dirty="0" smtClean="0"/>
          </a:p>
          <a:p>
            <a:pPr>
              <a:lnSpc>
                <a:spcPct val="200000"/>
              </a:lnSpc>
              <a:buFont typeface="Wingdings" panose="05000000000000000000" pitchFamily="2" charset="2"/>
              <a:buChar char="q"/>
            </a:pPr>
            <a:r>
              <a:rPr lang="fr-FR" sz="2400" dirty="0" smtClean="0"/>
              <a:t>Simulation validation</a:t>
            </a:r>
          </a:p>
          <a:p>
            <a:pPr>
              <a:lnSpc>
                <a:spcPct val="200000"/>
              </a:lnSpc>
              <a:buFont typeface="Wingdings" panose="05000000000000000000" pitchFamily="2" charset="2"/>
              <a:buChar char="q"/>
            </a:pPr>
            <a:r>
              <a:rPr lang="fr-FR" sz="2400" dirty="0" smtClean="0"/>
              <a:t>Conclusions &amp; </a:t>
            </a:r>
            <a:r>
              <a:rPr lang="fr-FR" sz="2400" dirty="0" err="1" smtClean="0"/>
              <a:t>outlooks</a:t>
            </a:r>
            <a:endParaRPr lang="fr-FR" sz="2400" dirty="0" smtClean="0"/>
          </a:p>
          <a:p>
            <a:endParaRPr lang="fr-FR" dirty="0"/>
          </a:p>
        </p:txBody>
      </p:sp>
      <p:pic>
        <p:nvPicPr>
          <p:cNvPr id="5" name="Image 4"/>
          <p:cNvPicPr>
            <a:picLocks noChangeAspect="1"/>
          </p:cNvPicPr>
          <p:nvPr/>
        </p:nvPicPr>
        <p:blipFill rotWithShape="1">
          <a:blip r:embed="rId2"/>
          <a:srcRect r="75649"/>
          <a:stretch/>
        </p:blipFill>
        <p:spPr>
          <a:xfrm>
            <a:off x="11436586" y="0"/>
            <a:ext cx="755414" cy="773391"/>
          </a:xfrm>
          <a:prstGeom prst="rect">
            <a:avLst/>
          </a:prstGeom>
        </p:spPr>
      </p:pic>
    </p:spTree>
    <p:extLst>
      <p:ext uri="{BB962C8B-B14F-4D97-AF65-F5344CB8AC3E}">
        <p14:creationId xmlns:p14="http://schemas.microsoft.com/office/powerpoint/2010/main" val="225914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4">
                                            <p:txEl>
                                              <p:pRg st="0" end="0"/>
                                            </p:txEl>
                                          </p:spTgt>
                                        </p:tgtEl>
                                        <p:attrNameLst>
                                          <p:attrName>style.color</p:attrName>
                                        </p:attrNameLst>
                                      </p:cBhvr>
                                      <p:to>
                                        <a:srgbClr val="00B050"/>
                                      </p:to>
                                    </p:animClr>
                                    <p:animClr clrSpc="rgb" dir="cw">
                                      <p:cBhvr>
                                        <p:cTn id="7" dur="500" fill="hold"/>
                                        <p:tgtEl>
                                          <p:spTgt spid="4">
                                            <p:txEl>
                                              <p:pRg st="0" end="0"/>
                                            </p:txEl>
                                          </p:spTgt>
                                        </p:tgtEl>
                                        <p:attrNameLst>
                                          <p:attrName>fillcolor</p:attrName>
                                        </p:attrNameLst>
                                      </p:cBhvr>
                                      <p:to>
                                        <a:srgbClr val="00B050"/>
                                      </p:to>
                                    </p:animClr>
                                    <p:set>
                                      <p:cBhvr>
                                        <p:cTn id="8" dur="500" fill="hold"/>
                                        <p:tgtEl>
                                          <p:spTgt spid="4">
                                            <p:txEl>
                                              <p:pRg st="0" end="0"/>
                                            </p:txEl>
                                          </p:spTgt>
                                        </p:tgtEl>
                                        <p:attrNameLst>
                                          <p:attrName>fill.type</p:attrName>
                                        </p:attrNameLst>
                                      </p:cBhvr>
                                      <p:to>
                                        <p:strVal val="solid"/>
                                      </p:to>
                                    </p:set>
                                    <p:set>
                                      <p:cBhvr>
                                        <p:cTn id="9" dur="500" fill="hold"/>
                                        <p:tgtEl>
                                          <p:spTgt spid="4">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4">
                                            <p:txEl>
                                              <p:pRg st="1" end="1"/>
                                            </p:txEl>
                                          </p:spTgt>
                                        </p:tgtEl>
                                        <p:attrNameLst>
                                          <p:attrName>style.color</p:attrName>
                                        </p:attrNameLst>
                                      </p:cBhvr>
                                      <p:to>
                                        <a:srgbClr val="00B050"/>
                                      </p:to>
                                    </p:animClr>
                                    <p:animClr clrSpc="rgb" dir="cw">
                                      <p:cBhvr>
                                        <p:cTn id="14" dur="500" fill="hold"/>
                                        <p:tgtEl>
                                          <p:spTgt spid="4">
                                            <p:txEl>
                                              <p:pRg st="1" end="1"/>
                                            </p:txEl>
                                          </p:spTgt>
                                        </p:tgtEl>
                                        <p:attrNameLst>
                                          <p:attrName>fillcolor</p:attrName>
                                        </p:attrNameLst>
                                      </p:cBhvr>
                                      <p:to>
                                        <a:srgbClr val="00B050"/>
                                      </p:to>
                                    </p:animClr>
                                    <p:set>
                                      <p:cBhvr>
                                        <p:cTn id="15" dur="500" fill="hold"/>
                                        <p:tgtEl>
                                          <p:spTgt spid="4">
                                            <p:txEl>
                                              <p:pRg st="1" end="1"/>
                                            </p:txEl>
                                          </p:spTgt>
                                        </p:tgtEl>
                                        <p:attrNameLst>
                                          <p:attrName>fill.type</p:attrName>
                                        </p:attrNameLst>
                                      </p:cBhvr>
                                      <p:to>
                                        <p:strVal val="solid"/>
                                      </p:to>
                                    </p:set>
                                    <p:set>
                                      <p:cBhvr>
                                        <p:cTn id="16" dur="500" fill="hold"/>
                                        <p:tgtEl>
                                          <p:spTgt spid="4">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4">
                                            <p:txEl>
                                              <p:pRg st="2" end="2"/>
                                            </p:txEl>
                                          </p:spTgt>
                                        </p:tgtEl>
                                        <p:attrNameLst>
                                          <p:attrName>style.color</p:attrName>
                                        </p:attrNameLst>
                                      </p:cBhvr>
                                      <p:to>
                                        <a:srgbClr val="00B050"/>
                                      </p:to>
                                    </p:animClr>
                                    <p:animClr clrSpc="rgb" dir="cw">
                                      <p:cBhvr>
                                        <p:cTn id="21" dur="500" fill="hold"/>
                                        <p:tgtEl>
                                          <p:spTgt spid="4">
                                            <p:txEl>
                                              <p:pRg st="2" end="2"/>
                                            </p:txEl>
                                          </p:spTgt>
                                        </p:tgtEl>
                                        <p:attrNameLst>
                                          <p:attrName>fillcolor</p:attrName>
                                        </p:attrNameLst>
                                      </p:cBhvr>
                                      <p:to>
                                        <a:srgbClr val="00B050"/>
                                      </p:to>
                                    </p:animClr>
                                    <p:set>
                                      <p:cBhvr>
                                        <p:cTn id="22" dur="500" fill="hold"/>
                                        <p:tgtEl>
                                          <p:spTgt spid="4">
                                            <p:txEl>
                                              <p:pRg st="2" end="2"/>
                                            </p:txEl>
                                          </p:spTgt>
                                        </p:tgtEl>
                                        <p:attrNameLst>
                                          <p:attrName>fill.type</p:attrName>
                                        </p:attrNameLst>
                                      </p:cBhvr>
                                      <p:to>
                                        <p:strVal val="solid"/>
                                      </p:to>
                                    </p:set>
                                    <p:set>
                                      <p:cBhvr>
                                        <p:cTn id="23" dur="500" fill="hold"/>
                                        <p:tgtEl>
                                          <p:spTgt spid="4">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4">
                                            <p:txEl>
                                              <p:pRg st="3" end="3"/>
                                            </p:txEl>
                                          </p:spTgt>
                                        </p:tgtEl>
                                        <p:attrNameLst>
                                          <p:attrName>style.color</p:attrName>
                                        </p:attrNameLst>
                                      </p:cBhvr>
                                      <p:to>
                                        <a:srgbClr val="00B050"/>
                                      </p:to>
                                    </p:animClr>
                                    <p:animClr clrSpc="rgb" dir="cw">
                                      <p:cBhvr>
                                        <p:cTn id="28" dur="500" fill="hold"/>
                                        <p:tgtEl>
                                          <p:spTgt spid="4">
                                            <p:txEl>
                                              <p:pRg st="3" end="3"/>
                                            </p:txEl>
                                          </p:spTgt>
                                        </p:tgtEl>
                                        <p:attrNameLst>
                                          <p:attrName>fillcolor</p:attrName>
                                        </p:attrNameLst>
                                      </p:cBhvr>
                                      <p:to>
                                        <a:srgbClr val="00B050"/>
                                      </p:to>
                                    </p:animClr>
                                    <p:set>
                                      <p:cBhvr>
                                        <p:cTn id="29" dur="500" fill="hold"/>
                                        <p:tgtEl>
                                          <p:spTgt spid="4">
                                            <p:txEl>
                                              <p:pRg st="3" end="3"/>
                                            </p:txEl>
                                          </p:spTgt>
                                        </p:tgtEl>
                                        <p:attrNameLst>
                                          <p:attrName>fill.type</p:attrName>
                                        </p:attrNameLst>
                                      </p:cBhvr>
                                      <p:to>
                                        <p:strVal val="solid"/>
                                      </p:to>
                                    </p:set>
                                    <p:set>
                                      <p:cBhvr>
                                        <p:cTn id="30" dur="500" fill="hold"/>
                                        <p:tgtEl>
                                          <p:spTgt spid="4">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4">
                                            <p:txEl>
                                              <p:pRg st="4" end="4"/>
                                            </p:txEl>
                                          </p:spTgt>
                                        </p:tgtEl>
                                        <p:attrNameLst>
                                          <p:attrName>style.color</p:attrName>
                                        </p:attrNameLst>
                                      </p:cBhvr>
                                      <p:to>
                                        <a:srgbClr val="00B050"/>
                                      </p:to>
                                    </p:animClr>
                                    <p:animClr clrSpc="rgb" dir="cw">
                                      <p:cBhvr>
                                        <p:cTn id="35" dur="500" fill="hold"/>
                                        <p:tgtEl>
                                          <p:spTgt spid="4">
                                            <p:txEl>
                                              <p:pRg st="4" end="4"/>
                                            </p:txEl>
                                          </p:spTgt>
                                        </p:tgtEl>
                                        <p:attrNameLst>
                                          <p:attrName>fillcolor</p:attrName>
                                        </p:attrNameLst>
                                      </p:cBhvr>
                                      <p:to>
                                        <a:srgbClr val="00B050"/>
                                      </p:to>
                                    </p:animClr>
                                    <p:set>
                                      <p:cBhvr>
                                        <p:cTn id="36" dur="500" fill="hold"/>
                                        <p:tgtEl>
                                          <p:spTgt spid="4">
                                            <p:txEl>
                                              <p:pRg st="4" end="4"/>
                                            </p:txEl>
                                          </p:spTgt>
                                        </p:tgtEl>
                                        <p:attrNameLst>
                                          <p:attrName>fill.type</p:attrName>
                                        </p:attrNameLst>
                                      </p:cBhvr>
                                      <p:to>
                                        <p:strVal val="solid"/>
                                      </p:to>
                                    </p:set>
                                    <p:set>
                                      <p:cBhvr>
                                        <p:cTn id="37" dur="500" fill="hold"/>
                                        <p:tgtEl>
                                          <p:spTgt spid="4">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476589" y="196179"/>
            <a:ext cx="5860500" cy="379192"/>
          </a:xfrm>
        </p:spPr>
        <p:txBody>
          <a:bodyPr/>
          <a:lstStyle/>
          <a:p>
            <a:r>
              <a:rPr lang="fr-FR" dirty="0"/>
              <a:t>Table of contents</a:t>
            </a:r>
          </a:p>
        </p:txBody>
      </p:sp>
      <p:sp>
        <p:nvSpPr>
          <p:cNvPr id="4" name="Espace réservé du contenu 3"/>
          <p:cNvSpPr>
            <a:spLocks noGrp="1"/>
          </p:cNvSpPr>
          <p:nvPr>
            <p:ph sz="quarter" idx="11"/>
          </p:nvPr>
        </p:nvSpPr>
        <p:spPr>
          <a:xfrm>
            <a:off x="480424" y="1165377"/>
            <a:ext cx="5842000" cy="4712790"/>
          </a:xfrm>
        </p:spPr>
        <p:txBody>
          <a:bodyPr/>
          <a:lstStyle/>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smtClean="0">
                <a:solidFill>
                  <a:schemeClr val="bg1">
                    <a:lumMod val="65000"/>
                  </a:schemeClr>
                </a:solidFill>
              </a:rPr>
              <a:t>techniques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err="1" smtClean="0">
                <a:solidFill>
                  <a:schemeClr val="bg1">
                    <a:lumMod val="65000"/>
                  </a:schemeClr>
                </a:solidFill>
              </a:rPr>
              <a:t>systems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3D </a:t>
            </a:r>
            <a:r>
              <a:rPr lang="fr-FR" sz="2400" dirty="0" err="1" smtClean="0">
                <a:solidFill>
                  <a:schemeClr val="bg1">
                    <a:lumMod val="65000"/>
                  </a:schemeClr>
                </a:solidFill>
              </a:rPr>
              <a:t>imaging</a:t>
            </a:r>
            <a:r>
              <a:rPr lang="fr-FR" sz="2400" dirty="0" smtClean="0">
                <a:solidFill>
                  <a:schemeClr val="bg1">
                    <a:lumMod val="65000"/>
                  </a:schemeClr>
                </a:solidFill>
              </a:rPr>
              <a:t>: triangulation </a:t>
            </a:r>
            <a:r>
              <a:rPr lang="fr-FR" sz="2400" dirty="0" err="1" smtClean="0">
                <a:solidFill>
                  <a:schemeClr val="bg1">
                    <a:lumMod val="65000"/>
                  </a:schemeClr>
                </a:solidFill>
              </a:rPr>
              <a:t>method</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Simulation validation</a:t>
            </a:r>
          </a:p>
          <a:p>
            <a:pPr>
              <a:lnSpc>
                <a:spcPct val="200000"/>
              </a:lnSpc>
              <a:buFont typeface="Wingdings" panose="05000000000000000000" pitchFamily="2" charset="2"/>
              <a:buChar char="q"/>
            </a:pPr>
            <a:r>
              <a:rPr lang="fr-FR" sz="2400" dirty="0" smtClean="0">
                <a:solidFill>
                  <a:schemeClr val="bg1">
                    <a:lumMod val="65000"/>
                  </a:schemeClr>
                </a:solidFill>
              </a:rPr>
              <a:t>Conclusions &amp; </a:t>
            </a:r>
            <a:r>
              <a:rPr lang="fr-FR" sz="2400" dirty="0" err="1" smtClean="0">
                <a:solidFill>
                  <a:schemeClr val="bg1">
                    <a:lumMod val="65000"/>
                  </a:schemeClr>
                </a:solidFill>
              </a:rPr>
              <a:t>outlooks</a:t>
            </a:r>
            <a:endParaRPr lang="fr-FR" sz="2400" dirty="0" smtClean="0">
              <a:solidFill>
                <a:schemeClr val="bg1">
                  <a:lumMod val="65000"/>
                </a:schemeClr>
              </a:solidFill>
            </a:endParaRPr>
          </a:p>
          <a:p>
            <a:endParaRPr lang="fr-FR" dirty="0"/>
          </a:p>
        </p:txBody>
      </p:sp>
      <p:pic>
        <p:nvPicPr>
          <p:cNvPr id="5" name="Image 4"/>
          <p:cNvPicPr>
            <a:picLocks noChangeAspect="1"/>
          </p:cNvPicPr>
          <p:nvPr/>
        </p:nvPicPr>
        <p:blipFill rotWithShape="1">
          <a:blip r:embed="rId2"/>
          <a:srcRect r="75649"/>
          <a:stretch/>
        </p:blipFill>
        <p:spPr>
          <a:xfrm>
            <a:off x="11436586" y="0"/>
            <a:ext cx="755414" cy="773391"/>
          </a:xfrm>
          <a:prstGeom prst="rect">
            <a:avLst/>
          </a:prstGeom>
        </p:spPr>
      </p:pic>
    </p:spTree>
    <p:extLst>
      <p:ext uri="{BB962C8B-B14F-4D97-AF65-F5344CB8AC3E}">
        <p14:creationId xmlns:p14="http://schemas.microsoft.com/office/powerpoint/2010/main" val="253730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4">
                                            <p:txEl>
                                              <p:pRg st="0" end="0"/>
                                            </p:txEl>
                                          </p:spTgt>
                                        </p:tgtEl>
                                        <p:attrNameLst>
                                          <p:attrName>style.color</p:attrName>
                                        </p:attrNameLst>
                                      </p:cBhvr>
                                      <p:to>
                                        <p:clrVal>
                                          <a:srgbClr val="00B050"/>
                                        </p:clrVal>
                                      </p:to>
                                    </p:set>
                                    <p:set>
                                      <p:cBhvr>
                                        <p:cTn id="7" dur="500" fill="hold"/>
                                        <p:tgtEl>
                                          <p:spTgt spid="4">
                                            <p:txEl>
                                              <p:pRg st="0" end="0"/>
                                            </p:txEl>
                                          </p:spTgt>
                                        </p:tgtEl>
                                        <p:attrNameLst>
                                          <p:attrName>fillcolor</p:attrName>
                                        </p:attrNameLst>
                                      </p:cBhvr>
                                      <p:to>
                                        <p:clrVal>
                                          <a:srgbClr val="00B050"/>
                                        </p:clrVal>
                                      </p:to>
                                    </p:set>
                                    <p:set>
                                      <p:cBhvr>
                                        <p:cTn id="8" dur="500" fill="hold"/>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1476589" y="196179"/>
            <a:ext cx="5860500" cy="379192"/>
          </a:xfrm>
        </p:spPr>
        <p:txBody>
          <a:bodyPr/>
          <a:lstStyle/>
          <a:p>
            <a:r>
              <a:rPr lang="en-US" dirty="0" smtClean="0"/>
              <a:t>Imaging techniques</a:t>
            </a:r>
            <a:endParaRPr lang="en-US" dirty="0"/>
          </a:p>
        </p:txBody>
      </p:sp>
      <p:sp>
        <p:nvSpPr>
          <p:cNvPr id="3" name="Espace réservé du numéro de diapositive 2"/>
          <p:cNvSpPr>
            <a:spLocks noGrp="1"/>
          </p:cNvSpPr>
          <p:nvPr>
            <p:ph type="sldNum" sz="quarter" idx="10"/>
          </p:nvPr>
        </p:nvSpPr>
        <p:spPr/>
        <p:txBody>
          <a:bodyPr/>
          <a:lstStyle/>
          <a:p>
            <a:r>
              <a:rPr lang="fr-FR" dirty="0"/>
              <a:t>5</a:t>
            </a:r>
          </a:p>
        </p:txBody>
      </p:sp>
      <p:sp>
        <p:nvSpPr>
          <p:cNvPr id="49" name="Espace réservé du contenu 5"/>
          <p:cNvSpPr txBox="1">
            <a:spLocks/>
          </p:cNvSpPr>
          <p:nvPr/>
        </p:nvSpPr>
        <p:spPr>
          <a:xfrm>
            <a:off x="254001" y="1400780"/>
            <a:ext cx="4787899" cy="2443964"/>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err="1" smtClean="0"/>
              <a:t>Coded</a:t>
            </a:r>
            <a:r>
              <a:rPr lang="fr-FR" dirty="0" smtClean="0"/>
              <a:t>-aperture </a:t>
            </a:r>
            <a:r>
              <a:rPr lang="fr-FR" dirty="0" err="1" smtClean="0"/>
              <a:t>imaging</a:t>
            </a:r>
            <a:r>
              <a:rPr lang="fr-FR" dirty="0" smtClean="0"/>
              <a:t>:</a:t>
            </a:r>
          </a:p>
          <a:p>
            <a:pPr lvl="1"/>
            <a:r>
              <a:rPr lang="en-US" dirty="0" smtClean="0"/>
              <a:t>Pinhole camera</a:t>
            </a:r>
          </a:p>
          <a:p>
            <a:pPr lvl="1"/>
            <a:r>
              <a:rPr lang="en-US" dirty="0" smtClean="0"/>
              <a:t>Spatial </a:t>
            </a:r>
            <a:r>
              <a:rPr lang="en-US" dirty="0"/>
              <a:t>modulation of the incoming flux of γ-rays and </a:t>
            </a:r>
            <a:r>
              <a:rPr lang="en-US" dirty="0" smtClean="0"/>
              <a:t>x-rays</a:t>
            </a:r>
          </a:p>
          <a:p>
            <a:pPr lvl="1"/>
            <a:r>
              <a:rPr lang="en-US" dirty="0"/>
              <a:t>Masks: multi-holes </a:t>
            </a:r>
            <a:r>
              <a:rPr lang="en-US" dirty="0" smtClean="0"/>
              <a:t>collimators</a:t>
            </a:r>
          </a:p>
          <a:p>
            <a:pPr lvl="1"/>
            <a:r>
              <a:rPr lang="fr-FR" dirty="0" smtClean="0"/>
              <a:t>Projection </a:t>
            </a:r>
            <a:r>
              <a:rPr lang="fr-FR" dirty="0"/>
              <a:t>on the </a:t>
            </a:r>
            <a:r>
              <a:rPr lang="fr-FR" dirty="0" err="1"/>
              <a:t>pixelated</a:t>
            </a:r>
            <a:r>
              <a:rPr lang="fr-FR" dirty="0"/>
              <a:t> detector</a:t>
            </a:r>
            <a:endParaRPr lang="fr-FR" dirty="0" smtClean="0"/>
          </a:p>
          <a:p>
            <a:pPr lvl="1"/>
            <a:r>
              <a:rPr lang="fr-FR" dirty="0" err="1" smtClean="0"/>
              <a:t>Decoding</a:t>
            </a:r>
            <a:r>
              <a:rPr lang="fr-FR" dirty="0" smtClean="0"/>
              <a:t> the pattern of the </a:t>
            </a:r>
            <a:r>
              <a:rPr lang="fr-FR" dirty="0" err="1" smtClean="0"/>
              <a:t>projected</a:t>
            </a:r>
            <a:r>
              <a:rPr lang="fr-FR" dirty="0"/>
              <a:t> </a:t>
            </a:r>
            <a:r>
              <a:rPr lang="fr-FR" dirty="0" err="1" smtClean="0"/>
              <a:t>shadow</a:t>
            </a:r>
            <a:endParaRPr lang="fr-FR" dirty="0" smtClean="0"/>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9324" y="1676400"/>
            <a:ext cx="5192992" cy="3545840"/>
          </a:xfrm>
          <a:prstGeom prst="rect">
            <a:avLst/>
          </a:prstGeom>
        </p:spPr>
      </p:pic>
      <p:sp>
        <p:nvSpPr>
          <p:cNvPr id="25" name="Rectangle 24"/>
          <p:cNvSpPr/>
          <p:nvPr/>
        </p:nvSpPr>
        <p:spPr>
          <a:xfrm>
            <a:off x="5490773" y="4697879"/>
            <a:ext cx="3954510" cy="307777"/>
          </a:xfrm>
          <a:prstGeom prst="rect">
            <a:avLst/>
          </a:prstGeom>
        </p:spPr>
        <p:txBody>
          <a:bodyPr wrap="square">
            <a:spAutoFit/>
          </a:bodyPr>
          <a:lstStyle/>
          <a:p>
            <a:r>
              <a:rPr lang="fr-FR" sz="1400" dirty="0" smtClean="0">
                <a:solidFill>
                  <a:schemeClr val="bg1">
                    <a:lumMod val="65000"/>
                  </a:schemeClr>
                </a:solidFill>
                <a:latin typeface="+mj-lt"/>
              </a:rPr>
              <a:t>Extracted </a:t>
            </a:r>
            <a:r>
              <a:rPr lang="fr-FR" sz="1400" dirty="0" err="1" smtClean="0">
                <a:solidFill>
                  <a:schemeClr val="bg1">
                    <a:lumMod val="65000"/>
                  </a:schemeClr>
                </a:solidFill>
                <a:latin typeface="+mj-lt"/>
              </a:rPr>
              <a:t>from</a:t>
            </a:r>
            <a:r>
              <a:rPr lang="fr-FR" sz="1400" dirty="0" smtClean="0">
                <a:solidFill>
                  <a:schemeClr val="bg1">
                    <a:lumMod val="65000"/>
                  </a:schemeClr>
                </a:solidFill>
                <a:latin typeface="+mj-lt"/>
              </a:rPr>
              <a:t>: </a:t>
            </a:r>
            <a:r>
              <a:rPr lang="fr-FR" sz="1400" dirty="0">
                <a:solidFill>
                  <a:schemeClr val="bg1">
                    <a:lumMod val="65000"/>
                  </a:schemeClr>
                </a:solidFill>
                <a:latin typeface="+mj-lt"/>
              </a:rPr>
              <a:t>https://en.wikipedia.org/</a:t>
            </a:r>
            <a:endParaRPr lang="fr-FR" sz="1400" b="1" dirty="0">
              <a:solidFill>
                <a:schemeClr val="bg1">
                  <a:lumMod val="65000"/>
                </a:schemeClr>
              </a:solidFill>
              <a:latin typeface="+mj-lt"/>
            </a:endParaRPr>
          </a:p>
        </p:txBody>
      </p:sp>
      <p:pic>
        <p:nvPicPr>
          <p:cNvPr id="33" name="Image 32"/>
          <p:cNvPicPr>
            <a:picLocks noChangeAspect="1"/>
          </p:cNvPicPr>
          <p:nvPr/>
        </p:nvPicPr>
        <p:blipFill rotWithShape="1">
          <a:blip r:embed="rId4" cstate="print">
            <a:extLst>
              <a:ext uri="{28A0092B-C50C-407E-A947-70E740481C1C}">
                <a14:useLocalDpi xmlns:a14="http://schemas.microsoft.com/office/drawing/2010/main" val="0"/>
              </a:ext>
            </a:extLst>
          </a:blip>
          <a:srcRect l="32775" t="7230" r="29075" b="15458"/>
          <a:stretch/>
        </p:blipFill>
        <p:spPr>
          <a:xfrm>
            <a:off x="2550046" y="4545679"/>
            <a:ext cx="1455530" cy="1285521"/>
          </a:xfrm>
          <a:prstGeom prst="rect">
            <a:avLst/>
          </a:prstGeom>
        </p:spPr>
      </p:pic>
      <p:grpSp>
        <p:nvGrpSpPr>
          <p:cNvPr id="11" name="Groupe 10"/>
          <p:cNvGrpSpPr/>
          <p:nvPr/>
        </p:nvGrpSpPr>
        <p:grpSpPr>
          <a:xfrm>
            <a:off x="7290268" y="4435647"/>
            <a:ext cx="1521513" cy="1512859"/>
            <a:chOff x="7290268" y="4435647"/>
            <a:chExt cx="1521513" cy="1512859"/>
          </a:xfrm>
        </p:grpSpPr>
        <p:pic>
          <p:nvPicPr>
            <p:cNvPr id="34" name="Image 33"/>
            <p:cNvPicPr>
              <a:picLocks noChangeAspect="1"/>
            </p:cNvPicPr>
            <p:nvPr/>
          </p:nvPicPr>
          <p:blipFill rotWithShape="1">
            <a:blip r:embed="rId5" cstate="print">
              <a:extLst>
                <a:ext uri="{28A0092B-C50C-407E-A947-70E740481C1C}">
                  <a14:useLocalDpi xmlns:a14="http://schemas.microsoft.com/office/drawing/2010/main" val="0"/>
                </a:ext>
              </a:extLst>
            </a:blip>
            <a:srcRect l="21970" t="8588" r="18880" b="12546"/>
            <a:stretch/>
          </p:blipFill>
          <p:spPr>
            <a:xfrm>
              <a:off x="7290268" y="4498682"/>
              <a:ext cx="1442361" cy="1292235"/>
            </a:xfrm>
            <a:prstGeom prst="rect">
              <a:avLst/>
            </a:prstGeom>
          </p:spPr>
        </p:pic>
        <p:pic>
          <p:nvPicPr>
            <p:cNvPr id="36" name="Image 35"/>
            <p:cNvPicPr>
              <a:picLocks noChangeAspect="1"/>
            </p:cNvPicPr>
            <p:nvPr/>
          </p:nvPicPr>
          <p:blipFill rotWithShape="1">
            <a:blip r:embed="rId5" cstate="print">
              <a:clrChange>
                <a:clrFrom>
                  <a:srgbClr val="3B28A8"/>
                </a:clrFrom>
                <a:clrTo>
                  <a:srgbClr val="3B28A8">
                    <a:alpha val="0"/>
                  </a:srgbClr>
                </a:clrTo>
              </a:clrChange>
              <a:extLst>
                <a:ext uri="{28A0092B-C50C-407E-A947-70E740481C1C}">
                  <a14:useLocalDpi xmlns:a14="http://schemas.microsoft.com/office/drawing/2010/main" val="0"/>
                </a:ext>
              </a:extLst>
            </a:blip>
            <a:srcRect l="36399" t="27823" r="28977" b="30339"/>
            <a:stretch/>
          </p:blipFill>
          <p:spPr>
            <a:xfrm>
              <a:off x="7826755" y="4435647"/>
              <a:ext cx="844308" cy="685514"/>
            </a:xfrm>
            <a:prstGeom prst="rect">
              <a:avLst/>
            </a:prstGeom>
          </p:spPr>
        </p:pic>
        <p:pic>
          <p:nvPicPr>
            <p:cNvPr id="38" name="Image 37"/>
            <p:cNvPicPr>
              <a:picLocks noChangeAspect="1"/>
            </p:cNvPicPr>
            <p:nvPr/>
          </p:nvPicPr>
          <p:blipFill rotWithShape="1">
            <a:blip r:embed="rId5" cstate="print">
              <a:clrChange>
                <a:clrFrom>
                  <a:srgbClr val="3B28A8"/>
                </a:clrFrom>
                <a:clrTo>
                  <a:srgbClr val="3B28A8">
                    <a:alpha val="0"/>
                  </a:srgbClr>
                </a:clrTo>
              </a:clrChange>
              <a:extLst>
                <a:ext uri="{28A0092B-C50C-407E-A947-70E740481C1C}">
                  <a14:useLocalDpi xmlns:a14="http://schemas.microsoft.com/office/drawing/2010/main" val="0"/>
                </a:ext>
              </a:extLst>
            </a:blip>
            <a:srcRect l="36399" t="27823" r="28977" b="30339"/>
            <a:stretch/>
          </p:blipFill>
          <p:spPr>
            <a:xfrm>
              <a:off x="7967473" y="5262992"/>
              <a:ext cx="844308" cy="685514"/>
            </a:xfrm>
            <a:prstGeom prst="rect">
              <a:avLst/>
            </a:prstGeom>
          </p:spPr>
        </p:pic>
      </p:grpSp>
      <p:pic>
        <p:nvPicPr>
          <p:cNvPr id="48" name="Image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a:off x="10271760" y="4514911"/>
            <a:ext cx="1749224" cy="1172813"/>
          </a:xfrm>
          <a:prstGeom prst="rect">
            <a:avLst/>
          </a:prstGeom>
          <a:blipFill dpi="0" rotWithShape="1">
            <a:blip r:embed="rId7">
              <a:alphaModFix amt="59000"/>
            </a:blip>
            <a:srcRect/>
            <a:stretch>
              <a:fillRect/>
            </a:stretch>
          </a:blipFill>
        </p:spPr>
      </p:pic>
      <p:pic>
        <p:nvPicPr>
          <p:cNvPr id="47" name="Image 46"/>
          <p:cNvPicPr>
            <a:picLocks noChangeAspect="1"/>
          </p:cNvPicPr>
          <p:nvPr/>
        </p:nvPicPr>
        <p:blipFill rotWithShape="1">
          <a:blip r:embed="rId8" cstate="print">
            <a:clrChange>
              <a:clrFrom>
                <a:srgbClr val="3B28A8"/>
              </a:clrFrom>
              <a:clrTo>
                <a:srgbClr val="3B28A8">
                  <a:alpha val="0"/>
                </a:srgbClr>
              </a:clrTo>
            </a:clrChange>
            <a:extLst>
              <a:ext uri="{BEBA8EAE-BF5A-486C-A8C5-ECC9F3942E4B}">
                <a14:imgProps xmlns:a14="http://schemas.microsoft.com/office/drawing/2010/main">
                  <a14:imgLayer r:embed="rId9">
                    <a14:imgEffect>
                      <a14:backgroundRemoval t="32000" b="65143" l="44429" r="62857"/>
                    </a14:imgEffect>
                  </a14:imgLayer>
                </a14:imgProps>
              </a:ext>
              <a:ext uri="{28A0092B-C50C-407E-A947-70E740481C1C}">
                <a14:useLocalDpi xmlns:a14="http://schemas.microsoft.com/office/drawing/2010/main" val="0"/>
              </a:ext>
            </a:extLst>
          </a:blip>
          <a:srcRect l="36399" t="27823" r="28977" b="30339"/>
          <a:stretch/>
        </p:blipFill>
        <p:spPr>
          <a:xfrm>
            <a:off x="10686629" y="4778620"/>
            <a:ext cx="844308" cy="685514"/>
          </a:xfrm>
          <a:prstGeom prst="rect">
            <a:avLst/>
          </a:prstGeom>
          <a:blipFill dpi="0" rotWithShape="1">
            <a:blip r:embed="rId7">
              <a:alphaModFix amt="0"/>
            </a:blip>
            <a:srcRect/>
            <a:stretch>
              <a:fillRect/>
            </a:stretch>
          </a:blipFill>
          <a:effectLst>
            <a:softEdge rad="63500"/>
          </a:effectLst>
        </p:spPr>
      </p:pic>
      <p:pic>
        <p:nvPicPr>
          <p:cNvPr id="50" name="Image 49"/>
          <p:cNvPicPr>
            <a:picLocks noChangeAspect="1"/>
          </p:cNvPicPr>
          <p:nvPr/>
        </p:nvPicPr>
        <p:blipFill rotWithShape="1">
          <a:blip r:embed="rId8" cstate="print">
            <a:clrChange>
              <a:clrFrom>
                <a:srgbClr val="3B28A8"/>
              </a:clrFrom>
              <a:clrTo>
                <a:srgbClr val="3B28A8">
                  <a:alpha val="0"/>
                </a:srgbClr>
              </a:clrTo>
            </a:clrChange>
            <a:extLst>
              <a:ext uri="{BEBA8EAE-BF5A-486C-A8C5-ECC9F3942E4B}">
                <a14:imgProps xmlns:a14="http://schemas.microsoft.com/office/drawing/2010/main">
                  <a14:imgLayer r:embed="rId9">
                    <a14:imgEffect>
                      <a14:backgroundRemoval t="32000" b="65143" l="44429" r="62857"/>
                    </a14:imgEffect>
                  </a14:imgLayer>
                </a14:imgProps>
              </a:ext>
              <a:ext uri="{28A0092B-C50C-407E-A947-70E740481C1C}">
                <a14:useLocalDpi xmlns:a14="http://schemas.microsoft.com/office/drawing/2010/main" val="0"/>
              </a:ext>
            </a:extLst>
          </a:blip>
          <a:srcRect l="36399" t="27823" r="28977" b="30339"/>
          <a:stretch/>
        </p:blipFill>
        <p:spPr>
          <a:xfrm rot="20774426">
            <a:off x="10977735" y="5176498"/>
            <a:ext cx="844308" cy="685514"/>
          </a:xfrm>
          <a:prstGeom prst="rect">
            <a:avLst/>
          </a:prstGeom>
          <a:blipFill dpi="0" rotWithShape="1">
            <a:blip r:embed="rId7">
              <a:alphaModFix amt="0"/>
            </a:blip>
            <a:srcRect/>
            <a:stretch>
              <a:fillRect/>
            </a:stretch>
          </a:blipFill>
          <a:effectLst>
            <a:softEdge rad="63500"/>
          </a:effectLst>
          <a:scene3d>
            <a:camera prst="orthographicFront"/>
            <a:lightRig rig="threePt" dir="t"/>
          </a:scene3d>
          <a:sp3d prstMaterial="dkEdge"/>
        </p:spPr>
      </p:pic>
      <p:pic>
        <p:nvPicPr>
          <p:cNvPr id="51" name="Image 50"/>
          <p:cNvPicPr>
            <a:picLocks noChangeAspect="1"/>
          </p:cNvPicPr>
          <p:nvPr/>
        </p:nvPicPr>
        <p:blipFill rotWithShape="1">
          <a:blip r:embed="rId8" cstate="print">
            <a:clrChange>
              <a:clrFrom>
                <a:srgbClr val="3B28A8"/>
              </a:clrFrom>
              <a:clrTo>
                <a:srgbClr val="3B28A8">
                  <a:alpha val="0"/>
                </a:srgbClr>
              </a:clrTo>
            </a:clrChange>
            <a:extLst>
              <a:ext uri="{BEBA8EAE-BF5A-486C-A8C5-ECC9F3942E4B}">
                <a14:imgProps xmlns:a14="http://schemas.microsoft.com/office/drawing/2010/main">
                  <a14:imgLayer r:embed="rId9">
                    <a14:imgEffect>
                      <a14:backgroundRemoval t="32000" b="65143" l="44429" r="62857"/>
                    </a14:imgEffect>
                  </a14:imgLayer>
                </a14:imgProps>
              </a:ext>
              <a:ext uri="{28A0092B-C50C-407E-A947-70E740481C1C}">
                <a14:useLocalDpi xmlns:a14="http://schemas.microsoft.com/office/drawing/2010/main" val="0"/>
              </a:ext>
            </a:extLst>
          </a:blip>
          <a:srcRect l="36399" t="27823" r="28977" b="30339"/>
          <a:stretch/>
        </p:blipFill>
        <p:spPr>
          <a:xfrm>
            <a:off x="10792721" y="4420068"/>
            <a:ext cx="844308" cy="685514"/>
          </a:xfrm>
          <a:prstGeom prst="rect">
            <a:avLst/>
          </a:prstGeom>
          <a:blipFill dpi="0" rotWithShape="1">
            <a:blip r:embed="rId7">
              <a:alphaModFix amt="0"/>
            </a:blip>
            <a:srcRect/>
            <a:stretch>
              <a:fillRect/>
            </a:stretch>
          </a:blipFill>
          <a:effectLst>
            <a:softEdge rad="63500"/>
          </a:effectLst>
        </p:spPr>
      </p:pic>
      <p:sp>
        <p:nvSpPr>
          <p:cNvPr id="61" name="Flèche droite 60"/>
          <p:cNvSpPr/>
          <p:nvPr/>
        </p:nvSpPr>
        <p:spPr>
          <a:xfrm>
            <a:off x="9084532" y="4888492"/>
            <a:ext cx="914021" cy="477022"/>
          </a:xfrm>
          <a:prstGeom prst="rightArrow">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62" name="Flèche droite 61"/>
          <p:cNvSpPr/>
          <p:nvPr/>
        </p:nvSpPr>
        <p:spPr>
          <a:xfrm>
            <a:off x="4449523" y="4821961"/>
            <a:ext cx="2292263" cy="755461"/>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800" dirty="0" err="1" smtClean="0"/>
              <a:t>Decoding</a:t>
            </a:r>
            <a:endParaRPr lang="fr-FR" sz="1800" dirty="0"/>
          </a:p>
        </p:txBody>
      </p:sp>
      <p:pic>
        <p:nvPicPr>
          <p:cNvPr id="4" name="Image 3"/>
          <p:cNvPicPr>
            <a:picLocks noChangeAspect="1"/>
          </p:cNvPicPr>
          <p:nvPr/>
        </p:nvPicPr>
        <p:blipFill>
          <a:blip r:embed="rId10"/>
          <a:stretch>
            <a:fillRect/>
          </a:stretch>
        </p:blipFill>
        <p:spPr>
          <a:xfrm>
            <a:off x="5556098" y="1246729"/>
            <a:ext cx="5772302" cy="2512472"/>
          </a:xfrm>
          <a:prstGeom prst="rect">
            <a:avLst/>
          </a:prstGeom>
        </p:spPr>
      </p:pic>
      <p:cxnSp>
        <p:nvCxnSpPr>
          <p:cNvPr id="27" name="Connecteur droit avec flèche 26"/>
          <p:cNvCxnSpPr/>
          <p:nvPr/>
        </p:nvCxnSpPr>
        <p:spPr>
          <a:xfrm flipH="1">
            <a:off x="6150274" y="2607945"/>
            <a:ext cx="669626" cy="39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flipV="1">
            <a:off x="5916966" y="2752665"/>
            <a:ext cx="904839" cy="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flipV="1">
            <a:off x="6010213" y="2941925"/>
            <a:ext cx="813497" cy="8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flipH="1">
            <a:off x="7303999" y="2384662"/>
            <a:ext cx="2214590" cy="1577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flipH="1">
            <a:off x="7052759" y="2637007"/>
            <a:ext cx="2151125" cy="1054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H="1">
            <a:off x="6989294" y="2920896"/>
            <a:ext cx="2622542" cy="10513"/>
          </a:xfrm>
          <a:prstGeom prst="line">
            <a:avLst/>
          </a:prstGeom>
        </p:spPr>
        <p:style>
          <a:lnRef idx="1">
            <a:schemeClr val="accent1"/>
          </a:lnRef>
          <a:fillRef idx="0">
            <a:schemeClr val="accent1"/>
          </a:fillRef>
          <a:effectRef idx="0">
            <a:schemeClr val="accent1"/>
          </a:effectRef>
          <a:fontRef idx="minor">
            <a:schemeClr val="tx1"/>
          </a:fontRef>
        </p:style>
      </p:cxnSp>
      <p:sp>
        <p:nvSpPr>
          <p:cNvPr id="53" name="Flèche droite 52"/>
          <p:cNvSpPr/>
          <p:nvPr/>
        </p:nvSpPr>
        <p:spPr>
          <a:xfrm rot="8913403" flipV="1">
            <a:off x="3776888" y="3676698"/>
            <a:ext cx="2177817" cy="201594"/>
          </a:xfrm>
          <a:prstGeom prst="rightArrow">
            <a:avLst/>
          </a:prstGeom>
          <a:solidFill>
            <a:srgbClr val="CC9900"/>
          </a:solidFill>
          <a:ln>
            <a:solidFill>
              <a:srgbClr val="C06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rgbClr val="C06500"/>
              </a:solidFill>
            </a:endParaRPr>
          </a:p>
        </p:txBody>
      </p:sp>
      <p:sp>
        <p:nvSpPr>
          <p:cNvPr id="54" name="Flèche droite 53"/>
          <p:cNvSpPr/>
          <p:nvPr/>
        </p:nvSpPr>
        <p:spPr>
          <a:xfrm rot="7890829" flipV="1">
            <a:off x="4825029" y="4027973"/>
            <a:ext cx="1997563" cy="296594"/>
          </a:xfrm>
          <a:prstGeom prst="rightArrow">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fr-FR" sz="1350"/>
          </a:p>
        </p:txBody>
      </p:sp>
      <p:pic>
        <p:nvPicPr>
          <p:cNvPr id="35" name="Image 34"/>
          <p:cNvPicPr>
            <a:picLocks noChangeAspect="1"/>
          </p:cNvPicPr>
          <p:nvPr/>
        </p:nvPicPr>
        <p:blipFill rotWithShape="1">
          <a:blip r:embed="rId11"/>
          <a:srcRect r="75649"/>
          <a:stretch/>
        </p:blipFill>
        <p:spPr>
          <a:xfrm>
            <a:off x="11436586" y="0"/>
            <a:ext cx="755414" cy="773391"/>
          </a:xfrm>
          <a:prstGeom prst="rect">
            <a:avLst/>
          </a:prstGeom>
        </p:spPr>
      </p:pic>
    </p:spTree>
    <p:extLst>
      <p:ext uri="{BB962C8B-B14F-4D97-AF65-F5344CB8AC3E}">
        <p14:creationId xmlns:p14="http://schemas.microsoft.com/office/powerpoint/2010/main" val="3904061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2"/>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49">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22" presetClass="entr" presetSubtype="4"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500"/>
                                        <p:tgtEl>
                                          <p:spTgt spid="32"/>
                                        </p:tgtEl>
                                      </p:cBhvr>
                                    </p:animEffect>
                                  </p:childTnLst>
                                </p:cTn>
                              </p:par>
                              <p:par>
                                <p:cTn id="26" presetID="22" presetClass="entr" presetSubtype="4"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4"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500"/>
                                        <p:tgtEl>
                                          <p:spTgt spid="30"/>
                                        </p:tgtEl>
                                      </p:cBhvr>
                                    </p:animEffect>
                                  </p:childTnLst>
                                </p:cTn>
                              </p:par>
                              <p:par>
                                <p:cTn id="32" presetID="22" presetClass="entr" presetSubtype="4"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par>
                                <p:cTn id="35" presetID="22" presetClass="entr" presetSubtype="4"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par>
                                <p:cTn id="38" presetID="2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9">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9">
                                            <p:txEl>
                                              <p:pRg st="4" end="4"/>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9">
                                            <p:txEl>
                                              <p:pRg st="5" end="5"/>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P spid="61" grpId="0" animBg="1"/>
      <p:bldP spid="62" grpId="0" animBg="1"/>
      <p:bldP spid="53" grpId="0" animBg="1"/>
      <p:bldP spid="5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1476589" y="196179"/>
            <a:ext cx="5860500" cy="379192"/>
          </a:xfrm>
        </p:spPr>
        <p:txBody>
          <a:bodyPr/>
          <a:lstStyle/>
          <a:p>
            <a:r>
              <a:rPr lang="en-US" dirty="0" smtClean="0"/>
              <a:t>Imaging techniques</a:t>
            </a:r>
            <a:endParaRPr lang="en-US" dirty="0"/>
          </a:p>
        </p:txBody>
      </p:sp>
      <p:sp>
        <p:nvSpPr>
          <p:cNvPr id="3" name="Espace réservé du numéro de diapositive 2"/>
          <p:cNvSpPr>
            <a:spLocks noGrp="1"/>
          </p:cNvSpPr>
          <p:nvPr>
            <p:ph type="sldNum" sz="quarter" idx="10"/>
          </p:nvPr>
        </p:nvSpPr>
        <p:spPr/>
        <p:txBody>
          <a:bodyPr/>
          <a:lstStyle/>
          <a:p>
            <a:r>
              <a:rPr lang="fr-FR" dirty="0"/>
              <a:t>6</a:t>
            </a:r>
          </a:p>
        </p:txBody>
      </p:sp>
      <p:sp>
        <p:nvSpPr>
          <p:cNvPr id="49" name="Espace réservé du contenu 5"/>
          <p:cNvSpPr txBox="1">
            <a:spLocks/>
          </p:cNvSpPr>
          <p:nvPr/>
        </p:nvSpPr>
        <p:spPr>
          <a:xfrm>
            <a:off x="254001" y="1400780"/>
            <a:ext cx="4787899" cy="1881246"/>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Compton </a:t>
            </a:r>
            <a:r>
              <a:rPr lang="fr-FR" dirty="0" err="1" smtClean="0"/>
              <a:t>imaging</a:t>
            </a:r>
            <a:r>
              <a:rPr lang="fr-FR" dirty="0" smtClean="0"/>
              <a:t>:</a:t>
            </a:r>
          </a:p>
          <a:p>
            <a:pPr lvl="1"/>
            <a:r>
              <a:rPr lang="fr-FR" dirty="0" smtClean="0"/>
              <a:t>Compton </a:t>
            </a:r>
            <a:r>
              <a:rPr lang="fr-FR" dirty="0" err="1" smtClean="0"/>
              <a:t>scattering</a:t>
            </a:r>
            <a:endParaRPr lang="fr-FR" dirty="0" smtClean="0"/>
          </a:p>
          <a:p>
            <a:pPr lvl="1"/>
            <a:r>
              <a:rPr lang="fr-FR" dirty="0" smtClean="0"/>
              <a:t>Information </a:t>
            </a:r>
            <a:r>
              <a:rPr lang="fr-FR" dirty="0" err="1" smtClean="0"/>
              <a:t>preserved</a:t>
            </a:r>
            <a:r>
              <a:rPr lang="fr-FR" dirty="0" smtClean="0"/>
              <a:t>: </a:t>
            </a:r>
            <a:r>
              <a:rPr lang="fr-FR" dirty="0" err="1" smtClean="0"/>
              <a:t>energy</a:t>
            </a:r>
            <a:r>
              <a:rPr lang="fr-FR" dirty="0" smtClean="0"/>
              <a:t> and direction of the</a:t>
            </a:r>
            <a:r>
              <a:rPr lang="el-GR" dirty="0" smtClean="0"/>
              <a:t> </a:t>
            </a:r>
            <a:r>
              <a:rPr lang="el-GR" dirty="0"/>
              <a:t>γ-</a:t>
            </a:r>
            <a:r>
              <a:rPr lang="fr-FR" dirty="0" smtClean="0"/>
              <a:t>ray.</a:t>
            </a:r>
          </a:p>
          <a:p>
            <a:pPr lvl="1"/>
            <a:r>
              <a:rPr lang="fr-FR" dirty="0" err="1" smtClean="0"/>
              <a:t>Calculation</a:t>
            </a:r>
            <a:r>
              <a:rPr lang="fr-FR" dirty="0" smtClean="0"/>
              <a:t> of </a:t>
            </a:r>
            <a:r>
              <a:rPr lang="fr-FR" dirty="0" err="1" smtClean="0"/>
              <a:t>scattering</a:t>
            </a:r>
            <a:r>
              <a:rPr lang="fr-FR" dirty="0" smtClean="0"/>
              <a:t> angle</a:t>
            </a:r>
          </a:p>
          <a:p>
            <a:pPr lvl="1"/>
            <a:r>
              <a:rPr lang="fr-FR" dirty="0" smtClean="0"/>
              <a:t>Intersection of </a:t>
            </a:r>
            <a:r>
              <a:rPr lang="fr-FR" dirty="0" err="1" smtClean="0"/>
              <a:t>cones</a:t>
            </a:r>
            <a:r>
              <a:rPr lang="fr-FR" dirty="0" smtClean="0"/>
              <a:t> </a:t>
            </a:r>
          </a:p>
        </p:txBody>
      </p:sp>
      <p:pic>
        <p:nvPicPr>
          <p:cNvPr id="24" name="Image 5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2792" y="4362955"/>
            <a:ext cx="4384861" cy="1822280"/>
          </a:xfrm>
          <a:prstGeom prst="rect">
            <a:avLst/>
          </a:prstGeom>
          <a:noFill/>
          <a:extLst>
            <a:ext uri="{909E8E84-426E-40DD-AFC4-6F175D3DCCD1}">
              <a14:hiddenFill xmlns:a14="http://schemas.microsoft.com/office/drawing/2010/main">
                <a:solidFill>
                  <a:srgbClr val="FFFFFF"/>
                </a:solidFill>
              </a14:hiddenFill>
            </a:ext>
          </a:extLst>
        </p:spPr>
      </p:pic>
      <p:sp>
        <p:nvSpPr>
          <p:cNvPr id="25" name="Flèche droite 24"/>
          <p:cNvSpPr/>
          <p:nvPr/>
        </p:nvSpPr>
        <p:spPr>
          <a:xfrm>
            <a:off x="5996444" y="5314566"/>
            <a:ext cx="2132949" cy="323849"/>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sz="1350">
              <a:solidFill>
                <a:srgbClr val="C06500"/>
              </a:solidFill>
            </a:endParaRPr>
          </a:p>
        </p:txBody>
      </p:sp>
      <p:pic>
        <p:nvPicPr>
          <p:cNvPr id="26" name="Espace réservé du contenu 19"/>
          <p:cNvPicPr>
            <a:picLocks noChangeAspect="1"/>
          </p:cNvPicPr>
          <p:nvPr/>
        </p:nvPicPr>
        <p:blipFill rotWithShape="1">
          <a:blip r:embed="rId4" cstate="print">
            <a:extLst>
              <a:ext uri="{28A0092B-C50C-407E-A947-70E740481C1C}">
                <a14:useLocalDpi xmlns:a14="http://schemas.microsoft.com/office/drawing/2010/main" val="0"/>
              </a:ext>
            </a:extLst>
          </a:blip>
          <a:srcRect t="6616"/>
          <a:stretch/>
        </p:blipFill>
        <p:spPr>
          <a:xfrm>
            <a:off x="8697770" y="4501597"/>
            <a:ext cx="1869394" cy="1879510"/>
          </a:xfrm>
          <a:prstGeom prst="rect">
            <a:avLst/>
          </a:prstGeom>
        </p:spPr>
      </p:pic>
      <p:pic>
        <p:nvPicPr>
          <p:cNvPr id="37" name="Image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18726" y="1535890"/>
            <a:ext cx="3042742" cy="2059833"/>
          </a:xfrm>
          <a:prstGeom prst="rect">
            <a:avLst/>
          </a:prstGeom>
        </p:spPr>
      </p:pic>
      <mc:AlternateContent xmlns:mc="http://schemas.openxmlformats.org/markup-compatibility/2006" xmlns:a14="http://schemas.microsoft.com/office/drawing/2010/main">
        <mc:Choice Requires="a14">
          <p:sp>
            <p:nvSpPr>
              <p:cNvPr id="39" name="ZoneTexte 38"/>
              <p:cNvSpPr txBox="1"/>
              <p:nvPr/>
            </p:nvSpPr>
            <p:spPr>
              <a:xfrm>
                <a:off x="8431839" y="2395503"/>
                <a:ext cx="2880320" cy="46705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fr-FR" sz="1400" b="0" i="1" smtClean="0">
                              <a:latin typeface="Cambria Math" panose="02040503050406030204" pitchFamily="18" charset="0"/>
                            </a:rPr>
                          </m:ctrlPr>
                        </m:funcPr>
                        <m:fName>
                          <m:r>
                            <m:rPr>
                              <m:sty m:val="p"/>
                            </m:rPr>
                            <a:rPr lang="fr-FR" sz="1400" b="0" i="0" smtClean="0">
                              <a:latin typeface="Cambria Math" panose="02040503050406030204" pitchFamily="18" charset="0"/>
                            </a:rPr>
                            <m:t>cos</m:t>
                          </m:r>
                        </m:fName>
                        <m:e>
                          <m:d>
                            <m:dPr>
                              <m:ctrlPr>
                                <a:rPr lang="fr-FR" sz="1400" b="0" i="1" smtClean="0">
                                  <a:latin typeface="Cambria Math" panose="02040503050406030204" pitchFamily="18" charset="0"/>
                                </a:rPr>
                              </m:ctrlPr>
                            </m:dPr>
                            <m:e>
                              <m:r>
                                <m:rPr>
                                  <m:sty m:val="p"/>
                                </m:rPr>
                                <a:rPr lang="el-GR" sz="1400" b="0" i="1" smtClean="0">
                                  <a:latin typeface="Cambria Math" panose="02040503050406030204" pitchFamily="18" charset="0"/>
                                </a:rPr>
                                <m:t>θ</m:t>
                              </m:r>
                            </m:e>
                          </m:d>
                        </m:e>
                      </m:func>
                      <m:r>
                        <a:rPr lang="fr-FR" sz="1400" b="0" i="1" smtClean="0">
                          <a:latin typeface="Cambria Math" panose="02040503050406030204" pitchFamily="18" charset="0"/>
                        </a:rPr>
                        <m:t>=1+</m:t>
                      </m:r>
                      <m:f>
                        <m:fPr>
                          <m:ctrlPr>
                            <a:rPr lang="fr-FR" sz="1400" b="0" i="1" smtClean="0">
                              <a:latin typeface="Cambria Math" panose="02040503050406030204" pitchFamily="18" charset="0"/>
                            </a:rPr>
                          </m:ctrlPr>
                        </m:fPr>
                        <m:num>
                          <m:sSub>
                            <m:sSubPr>
                              <m:ctrlPr>
                                <a:rPr lang="fr-FR" sz="1400" b="0" i="1" smtClean="0">
                                  <a:latin typeface="Cambria Math" panose="02040503050406030204" pitchFamily="18" charset="0"/>
                                </a:rPr>
                              </m:ctrlPr>
                            </m:sSubPr>
                            <m:e>
                              <m:r>
                                <a:rPr lang="fr-FR" sz="1400" b="0" i="1" smtClean="0">
                                  <a:latin typeface="Cambria Math" panose="02040503050406030204" pitchFamily="18" charset="0"/>
                                </a:rPr>
                                <m:t>𝑚</m:t>
                              </m:r>
                            </m:e>
                            <m:sub>
                              <m:r>
                                <a:rPr lang="fr-FR" sz="1400" b="0" i="1" smtClean="0">
                                  <a:latin typeface="Cambria Math" panose="02040503050406030204" pitchFamily="18" charset="0"/>
                                </a:rPr>
                                <m:t>𝑒</m:t>
                              </m:r>
                            </m:sub>
                          </m:sSub>
                          <m:r>
                            <a:rPr lang="fr-FR" sz="1400" b="0" i="1" smtClean="0">
                              <a:latin typeface="Cambria Math" panose="02040503050406030204" pitchFamily="18" charset="0"/>
                            </a:rPr>
                            <m:t>𝑐</m:t>
                          </m:r>
                          <m:r>
                            <a:rPr lang="fr-FR" sz="1400" b="0" i="1" smtClean="0">
                              <a:latin typeface="Cambria Math" panose="02040503050406030204" pitchFamily="18" charset="0"/>
                            </a:rPr>
                            <m:t>²</m:t>
                          </m:r>
                        </m:num>
                        <m:den>
                          <m:sSub>
                            <m:sSubPr>
                              <m:ctrlPr>
                                <a:rPr lang="fr-FR" sz="1400" b="0" i="1" smtClean="0">
                                  <a:latin typeface="Cambria Math" panose="02040503050406030204" pitchFamily="18" charset="0"/>
                                </a:rPr>
                              </m:ctrlPr>
                            </m:sSubPr>
                            <m:e>
                              <m:r>
                                <a:rPr lang="fr-FR" sz="1400" b="0" i="1" smtClean="0">
                                  <a:latin typeface="Cambria Math" panose="02040503050406030204" pitchFamily="18" charset="0"/>
                                </a:rPr>
                                <m:t>𝐸</m:t>
                              </m:r>
                            </m:e>
                            <m:sub>
                              <m:r>
                                <a:rPr lang="fr-FR" sz="1400" b="0" i="1" smtClean="0">
                                  <a:latin typeface="Cambria Math" panose="02040503050406030204" pitchFamily="18" charset="0"/>
                                </a:rPr>
                                <m:t>𝑖</m:t>
                              </m:r>
                            </m:sub>
                          </m:sSub>
                        </m:den>
                      </m:f>
                      <m:r>
                        <a:rPr lang="fr-FR" sz="1400" b="0" i="0" smtClean="0">
                          <a:latin typeface="Cambria Math" panose="02040503050406030204" pitchFamily="18" charset="0"/>
                        </a:rPr>
                        <m:t> − </m:t>
                      </m:r>
                      <m:f>
                        <m:fPr>
                          <m:ctrlPr>
                            <a:rPr lang="fr-FR" sz="1400" b="0" i="1" smtClean="0">
                              <a:latin typeface="Cambria Math" panose="02040503050406030204" pitchFamily="18" charset="0"/>
                            </a:rPr>
                          </m:ctrlPr>
                        </m:fPr>
                        <m:num>
                          <m:sSub>
                            <m:sSubPr>
                              <m:ctrlPr>
                                <a:rPr lang="fr-FR" sz="1400" b="0" i="1" smtClean="0">
                                  <a:latin typeface="Cambria Math" panose="02040503050406030204" pitchFamily="18" charset="0"/>
                                </a:rPr>
                              </m:ctrlPr>
                            </m:sSubPr>
                            <m:e>
                              <m:r>
                                <a:rPr lang="fr-FR" sz="1400" b="0" i="1" smtClean="0">
                                  <a:latin typeface="Cambria Math" panose="02040503050406030204" pitchFamily="18" charset="0"/>
                                </a:rPr>
                                <m:t>𝑚</m:t>
                              </m:r>
                            </m:e>
                            <m:sub>
                              <m:r>
                                <a:rPr lang="fr-FR" sz="1400" b="0" i="1" smtClean="0">
                                  <a:latin typeface="Cambria Math" panose="02040503050406030204" pitchFamily="18" charset="0"/>
                                </a:rPr>
                                <m:t>𝑒</m:t>
                              </m:r>
                            </m:sub>
                          </m:sSub>
                          <m:r>
                            <a:rPr lang="fr-FR" sz="1400" b="0" i="1" smtClean="0">
                              <a:latin typeface="Cambria Math" panose="02040503050406030204" pitchFamily="18" charset="0"/>
                            </a:rPr>
                            <m:t>𝑐</m:t>
                          </m:r>
                          <m:r>
                            <a:rPr lang="fr-FR" sz="1400" b="0" i="1" smtClean="0">
                              <a:latin typeface="Cambria Math" panose="02040503050406030204" pitchFamily="18" charset="0"/>
                            </a:rPr>
                            <m:t>²</m:t>
                          </m:r>
                        </m:num>
                        <m:den>
                          <m:sSub>
                            <m:sSubPr>
                              <m:ctrlPr>
                                <a:rPr lang="fr-FR" sz="1400" b="0" i="1" smtClean="0">
                                  <a:latin typeface="Cambria Math" panose="02040503050406030204" pitchFamily="18" charset="0"/>
                                </a:rPr>
                              </m:ctrlPr>
                            </m:sSubPr>
                            <m:e>
                              <m:r>
                                <a:rPr lang="fr-FR" sz="1400" b="0" i="1" smtClean="0">
                                  <a:latin typeface="Cambria Math" panose="02040503050406030204" pitchFamily="18" charset="0"/>
                                </a:rPr>
                                <m:t>𝐸</m:t>
                              </m:r>
                            </m:e>
                            <m:sub>
                              <m:r>
                                <a:rPr lang="fr-FR" sz="1400" b="0" i="1" smtClean="0">
                                  <a:latin typeface="Cambria Math" panose="02040503050406030204" pitchFamily="18" charset="0"/>
                                </a:rPr>
                                <m:t>𝑎</m:t>
                              </m:r>
                            </m:sub>
                          </m:sSub>
                        </m:den>
                      </m:f>
                    </m:oMath>
                  </m:oMathPara>
                </a14:m>
                <a:endParaRPr lang="en-US" sz="1400" dirty="0"/>
              </a:p>
            </p:txBody>
          </p:sp>
        </mc:Choice>
        <mc:Fallback xmlns="">
          <p:sp>
            <p:nvSpPr>
              <p:cNvPr id="39" name="ZoneTexte 38"/>
              <p:cNvSpPr txBox="1">
                <a:spLocks noRot="1" noChangeAspect="1" noMove="1" noResize="1" noEditPoints="1" noAdjustHandles="1" noChangeArrowheads="1" noChangeShapeType="1" noTextEdit="1"/>
              </p:cNvSpPr>
              <p:nvPr/>
            </p:nvSpPr>
            <p:spPr>
              <a:xfrm>
                <a:off x="8431839" y="2395503"/>
                <a:ext cx="2880320" cy="467051"/>
              </a:xfrm>
              <a:prstGeom prst="rect">
                <a:avLst/>
              </a:prstGeom>
              <a:blipFill>
                <a:blip r:embed="rId6"/>
                <a:stretch>
                  <a:fillRect t="-1299" b="-6494"/>
                </a:stretch>
              </a:blipFill>
            </p:spPr>
            <p:txBody>
              <a:bodyPr/>
              <a:lstStyle/>
              <a:p>
                <a:r>
                  <a:rPr lang="fr-FR">
                    <a:noFill/>
                  </a:rPr>
                  <a:t> </a:t>
                </a:r>
              </a:p>
            </p:txBody>
          </p:sp>
        </mc:Fallback>
      </mc:AlternateContent>
      <p:sp>
        <p:nvSpPr>
          <p:cNvPr id="13" name="Rectangle 12"/>
          <p:cNvSpPr/>
          <p:nvPr/>
        </p:nvSpPr>
        <p:spPr>
          <a:xfrm>
            <a:off x="3875105" y="3549722"/>
            <a:ext cx="5014514" cy="738664"/>
          </a:xfrm>
          <a:prstGeom prst="rect">
            <a:avLst/>
          </a:prstGeom>
        </p:spPr>
        <p:txBody>
          <a:bodyPr wrap="square">
            <a:spAutoFit/>
          </a:bodyPr>
          <a:lstStyle/>
          <a:p>
            <a:pPr algn="ctr"/>
            <a:r>
              <a:rPr lang="en-US" sz="1400" dirty="0">
                <a:solidFill>
                  <a:schemeClr val="bg1">
                    <a:lumMod val="65000"/>
                  </a:schemeClr>
                </a:solidFill>
                <a:latin typeface="+mj-lt"/>
              </a:rPr>
              <a:t>Compton scattering diagram showing the </a:t>
            </a:r>
            <a:r>
              <a:rPr lang="en-US" sz="1400" dirty="0" smtClean="0">
                <a:solidFill>
                  <a:schemeClr val="bg1">
                    <a:lumMod val="65000"/>
                  </a:schemeClr>
                </a:solidFill>
                <a:latin typeface="+mj-lt"/>
              </a:rPr>
              <a:t>interaction between </a:t>
            </a:r>
            <a:r>
              <a:rPr lang="en-US" sz="1400" dirty="0" smtClean="0">
                <a:solidFill>
                  <a:schemeClr val="bg1">
                    <a:lumMod val="65000"/>
                  </a:schemeClr>
                </a:solidFill>
                <a:latin typeface="+mj-lt"/>
              </a:rPr>
              <a:t>the incident </a:t>
            </a:r>
            <a:r>
              <a:rPr lang="en-US" sz="1400" dirty="0">
                <a:solidFill>
                  <a:schemeClr val="bg1">
                    <a:lumMod val="65000"/>
                  </a:schemeClr>
                </a:solidFill>
                <a:latin typeface="+mj-lt"/>
              </a:rPr>
              <a:t>photon and electron initially at rest to the </a:t>
            </a:r>
            <a:r>
              <a:rPr lang="en-US" sz="1400" dirty="0" smtClean="0">
                <a:solidFill>
                  <a:schemeClr val="bg1">
                    <a:lumMod val="65000"/>
                  </a:schemeClr>
                </a:solidFill>
                <a:latin typeface="+mj-lt"/>
              </a:rPr>
              <a:t>scattered photon </a:t>
            </a:r>
            <a:r>
              <a:rPr lang="en-US" sz="1400" dirty="0">
                <a:solidFill>
                  <a:schemeClr val="bg1">
                    <a:lumMod val="65000"/>
                  </a:schemeClr>
                </a:solidFill>
                <a:latin typeface="+mj-lt"/>
              </a:rPr>
              <a:t>and electron given kinetic </a:t>
            </a:r>
            <a:r>
              <a:rPr lang="en-US" sz="1400" dirty="0" smtClean="0">
                <a:solidFill>
                  <a:schemeClr val="bg1">
                    <a:lumMod val="65000"/>
                  </a:schemeClr>
                </a:solidFill>
                <a:latin typeface="+mj-lt"/>
              </a:rPr>
              <a:t>energy [1]</a:t>
            </a:r>
            <a:endParaRPr lang="fr-FR" sz="1400" b="1" dirty="0">
              <a:solidFill>
                <a:schemeClr val="bg1">
                  <a:lumMod val="65000"/>
                </a:schemeClr>
              </a:solidFill>
              <a:latin typeface="+mj-lt"/>
            </a:endParaRPr>
          </a:p>
        </p:txBody>
      </p:sp>
      <p:sp>
        <p:nvSpPr>
          <p:cNvPr id="14" name="Rectangle 13"/>
          <p:cNvSpPr/>
          <p:nvPr/>
        </p:nvSpPr>
        <p:spPr>
          <a:xfrm>
            <a:off x="196948" y="6329079"/>
            <a:ext cx="6565275" cy="276999"/>
          </a:xfrm>
          <a:prstGeom prst="rect">
            <a:avLst/>
          </a:prstGeom>
        </p:spPr>
        <p:txBody>
          <a:bodyPr wrap="square">
            <a:spAutoFit/>
          </a:bodyPr>
          <a:lstStyle/>
          <a:p>
            <a:pPr algn="ctr"/>
            <a:r>
              <a:rPr lang="en-US" sz="1200" dirty="0" smtClean="0">
                <a:solidFill>
                  <a:schemeClr val="bg1">
                    <a:lumMod val="65000"/>
                  </a:schemeClr>
                </a:solidFill>
                <a:latin typeface="+mj-lt"/>
              </a:rPr>
              <a:t>[1] J</a:t>
            </a:r>
            <a:r>
              <a:rPr lang="en-US" sz="1200" dirty="0">
                <a:solidFill>
                  <a:schemeClr val="bg1">
                    <a:lumMod val="65000"/>
                  </a:schemeClr>
                </a:solidFill>
                <a:latin typeface="+mj-lt"/>
              </a:rPr>
              <a:t>. Parks, “The Compton Effect-- Compton Scattering and Gamma Ray Spectroscopy,” 2009.</a:t>
            </a:r>
            <a:endParaRPr lang="fr-FR" sz="1200" b="1" dirty="0">
              <a:solidFill>
                <a:schemeClr val="bg1">
                  <a:lumMod val="65000"/>
                </a:schemeClr>
              </a:solidFill>
              <a:latin typeface="+mj-lt"/>
            </a:endParaRPr>
          </a:p>
        </p:txBody>
      </p:sp>
      <p:pic>
        <p:nvPicPr>
          <p:cNvPr id="12" name="Image 11"/>
          <p:cNvPicPr>
            <a:picLocks noChangeAspect="1"/>
          </p:cNvPicPr>
          <p:nvPr/>
        </p:nvPicPr>
        <p:blipFill rotWithShape="1">
          <a:blip r:embed="rId7"/>
          <a:srcRect r="75649"/>
          <a:stretch/>
        </p:blipFill>
        <p:spPr>
          <a:xfrm>
            <a:off x="11436586" y="0"/>
            <a:ext cx="755414" cy="773391"/>
          </a:xfrm>
          <a:prstGeom prst="rect">
            <a:avLst/>
          </a:prstGeom>
        </p:spPr>
      </p:pic>
    </p:spTree>
    <p:extLst>
      <p:ext uri="{BB962C8B-B14F-4D97-AF65-F5344CB8AC3E}">
        <p14:creationId xmlns:p14="http://schemas.microsoft.com/office/powerpoint/2010/main" val="729013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6" presetClass="entr" presetSubtype="21"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barn(inVertical)">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49">
                                            <p:txEl>
                                              <p:pRg st="3" end="3"/>
                                            </p:txEl>
                                          </p:spTgt>
                                        </p:tgtEl>
                                        <p:attrNameLst>
                                          <p:attrName>style.visibility</p:attrName>
                                        </p:attrNameLst>
                                      </p:cBhvr>
                                      <p:to>
                                        <p:strVal val="visible"/>
                                      </p:to>
                                    </p:set>
                                    <p:animEffect transition="in" filter="barn(inVertical)">
                                      <p:cBhvr>
                                        <p:cTn id="26" dur="500"/>
                                        <p:tgtEl>
                                          <p:spTgt spid="49">
                                            <p:txEl>
                                              <p:pRg st="3" end="3"/>
                                            </p:txEl>
                                          </p:spTgt>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inVertical)">
                                      <p:cBhvr>
                                        <p:cTn id="29" dur="500"/>
                                        <p:tgtEl>
                                          <p:spTgt spid="39"/>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barn(inVertical)">
                                      <p:cBhvr>
                                        <p:cTn id="34" dur="500"/>
                                        <p:tgtEl>
                                          <p:spTgt spid="24"/>
                                        </p:tgtEl>
                                      </p:cBhvr>
                                    </p:animEffect>
                                  </p:childTnLst>
                                </p:cTn>
                              </p:par>
                              <p:par>
                                <p:cTn id="35" presetID="16" presetClass="entr" presetSubtype="21" fill="hold" nodeType="withEffect">
                                  <p:stCondLst>
                                    <p:cond delay="0"/>
                                  </p:stCondLst>
                                  <p:childTnLst>
                                    <p:set>
                                      <p:cBhvr>
                                        <p:cTn id="36" dur="1" fill="hold">
                                          <p:stCondLst>
                                            <p:cond delay="0"/>
                                          </p:stCondLst>
                                        </p:cTn>
                                        <p:tgtEl>
                                          <p:spTgt spid="49">
                                            <p:txEl>
                                              <p:pRg st="4" end="4"/>
                                            </p:txEl>
                                          </p:spTgt>
                                        </p:tgtEl>
                                        <p:attrNameLst>
                                          <p:attrName>style.visibility</p:attrName>
                                        </p:attrNameLst>
                                      </p:cBhvr>
                                      <p:to>
                                        <p:strVal val="visible"/>
                                      </p:to>
                                    </p:set>
                                    <p:animEffect transition="in" filter="barn(inVertical)">
                                      <p:cBhvr>
                                        <p:cTn id="37" dur="500"/>
                                        <p:tgtEl>
                                          <p:spTgt spid="49">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barn(inVertical)">
                                      <p:cBhvr>
                                        <p:cTn id="42" dur="500"/>
                                        <p:tgtEl>
                                          <p:spTgt spid="25"/>
                                        </p:tgtEl>
                                      </p:cBhvr>
                                    </p:animEffect>
                                  </p:childTnLst>
                                </p:cTn>
                              </p:par>
                              <p:par>
                                <p:cTn id="43" presetID="16" presetClass="entr" presetSubtype="21"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barn(inVertical)">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9"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476589" y="196179"/>
            <a:ext cx="5860500" cy="379192"/>
          </a:xfrm>
        </p:spPr>
        <p:txBody>
          <a:bodyPr/>
          <a:lstStyle/>
          <a:p>
            <a:r>
              <a:rPr lang="fr-FR" dirty="0"/>
              <a:t>Table of contents</a:t>
            </a:r>
          </a:p>
        </p:txBody>
      </p:sp>
      <p:sp>
        <p:nvSpPr>
          <p:cNvPr id="4" name="Espace réservé du contenu 3"/>
          <p:cNvSpPr>
            <a:spLocks noGrp="1"/>
          </p:cNvSpPr>
          <p:nvPr>
            <p:ph sz="quarter" idx="11"/>
          </p:nvPr>
        </p:nvSpPr>
        <p:spPr>
          <a:xfrm>
            <a:off x="480424" y="1165377"/>
            <a:ext cx="5842000" cy="4712790"/>
          </a:xfrm>
        </p:spPr>
        <p:txBody>
          <a:bodyPr/>
          <a:lstStyle/>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smtClean="0">
                <a:solidFill>
                  <a:schemeClr val="bg1">
                    <a:lumMod val="65000"/>
                  </a:schemeClr>
                </a:solidFill>
              </a:rPr>
              <a:t>techniques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Imaging </a:t>
            </a:r>
            <a:r>
              <a:rPr lang="fr-FR" sz="2400" dirty="0" err="1" smtClean="0">
                <a:solidFill>
                  <a:schemeClr val="bg1">
                    <a:lumMod val="65000"/>
                  </a:schemeClr>
                </a:solidFill>
              </a:rPr>
              <a:t>systems</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3D </a:t>
            </a:r>
            <a:r>
              <a:rPr lang="fr-FR" sz="2400" dirty="0" err="1" smtClean="0">
                <a:solidFill>
                  <a:schemeClr val="bg1">
                    <a:lumMod val="65000"/>
                  </a:schemeClr>
                </a:solidFill>
              </a:rPr>
              <a:t>imaging</a:t>
            </a:r>
            <a:r>
              <a:rPr lang="fr-FR" sz="2400" dirty="0" smtClean="0">
                <a:solidFill>
                  <a:schemeClr val="bg1">
                    <a:lumMod val="65000"/>
                  </a:schemeClr>
                </a:solidFill>
              </a:rPr>
              <a:t>: triangulation </a:t>
            </a:r>
            <a:r>
              <a:rPr lang="fr-FR" sz="2400" dirty="0" err="1" smtClean="0">
                <a:solidFill>
                  <a:schemeClr val="bg1">
                    <a:lumMod val="65000"/>
                  </a:schemeClr>
                </a:solidFill>
              </a:rPr>
              <a:t>method</a:t>
            </a:r>
            <a:endParaRPr lang="fr-FR" sz="2400" dirty="0" smtClean="0">
              <a:solidFill>
                <a:schemeClr val="bg1">
                  <a:lumMod val="65000"/>
                </a:schemeClr>
              </a:solidFill>
            </a:endParaRPr>
          </a:p>
          <a:p>
            <a:pPr>
              <a:lnSpc>
                <a:spcPct val="200000"/>
              </a:lnSpc>
              <a:buFont typeface="Wingdings" panose="05000000000000000000" pitchFamily="2" charset="2"/>
              <a:buChar char="q"/>
            </a:pPr>
            <a:r>
              <a:rPr lang="fr-FR" sz="2400" dirty="0" smtClean="0">
                <a:solidFill>
                  <a:schemeClr val="bg1">
                    <a:lumMod val="65000"/>
                  </a:schemeClr>
                </a:solidFill>
              </a:rPr>
              <a:t>Simulation validation</a:t>
            </a:r>
          </a:p>
          <a:p>
            <a:pPr>
              <a:lnSpc>
                <a:spcPct val="200000"/>
              </a:lnSpc>
              <a:buFont typeface="Wingdings" panose="05000000000000000000" pitchFamily="2" charset="2"/>
              <a:buChar char="q"/>
            </a:pPr>
            <a:r>
              <a:rPr lang="fr-FR" sz="2400" dirty="0" smtClean="0">
                <a:solidFill>
                  <a:schemeClr val="bg1">
                    <a:lumMod val="65000"/>
                  </a:schemeClr>
                </a:solidFill>
              </a:rPr>
              <a:t>Conclusions &amp; </a:t>
            </a:r>
            <a:r>
              <a:rPr lang="fr-FR" sz="2400" dirty="0" err="1" smtClean="0">
                <a:solidFill>
                  <a:schemeClr val="bg1">
                    <a:lumMod val="65000"/>
                  </a:schemeClr>
                </a:solidFill>
              </a:rPr>
              <a:t>outlooks</a:t>
            </a:r>
            <a:endParaRPr lang="fr-FR" sz="2400" dirty="0" smtClean="0">
              <a:solidFill>
                <a:schemeClr val="bg1">
                  <a:lumMod val="65000"/>
                </a:schemeClr>
              </a:solidFill>
            </a:endParaRPr>
          </a:p>
          <a:p>
            <a:endParaRPr lang="fr-FR" dirty="0"/>
          </a:p>
        </p:txBody>
      </p:sp>
      <p:pic>
        <p:nvPicPr>
          <p:cNvPr id="5" name="Image 4"/>
          <p:cNvPicPr>
            <a:picLocks noChangeAspect="1"/>
          </p:cNvPicPr>
          <p:nvPr/>
        </p:nvPicPr>
        <p:blipFill rotWithShape="1">
          <a:blip r:embed="rId2"/>
          <a:srcRect r="75649"/>
          <a:stretch/>
        </p:blipFill>
        <p:spPr>
          <a:xfrm>
            <a:off x="11436586" y="0"/>
            <a:ext cx="755414" cy="773391"/>
          </a:xfrm>
          <a:prstGeom prst="rect">
            <a:avLst/>
          </a:prstGeom>
        </p:spPr>
      </p:pic>
    </p:spTree>
    <p:extLst>
      <p:ext uri="{BB962C8B-B14F-4D97-AF65-F5344CB8AC3E}">
        <p14:creationId xmlns:p14="http://schemas.microsoft.com/office/powerpoint/2010/main" val="107264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4">
                                            <p:txEl>
                                              <p:pRg st="1" end="1"/>
                                            </p:txEl>
                                          </p:spTgt>
                                        </p:tgtEl>
                                        <p:attrNameLst>
                                          <p:attrName>style.color</p:attrName>
                                        </p:attrNameLst>
                                      </p:cBhvr>
                                      <p:to>
                                        <a:srgbClr val="00B050"/>
                                      </p:to>
                                    </p:animClr>
                                    <p:animClr clrSpc="rgb" dir="cw">
                                      <p:cBhvr>
                                        <p:cTn id="7" dur="500" fill="hold"/>
                                        <p:tgtEl>
                                          <p:spTgt spid="4">
                                            <p:txEl>
                                              <p:pRg st="1" end="1"/>
                                            </p:txEl>
                                          </p:spTgt>
                                        </p:tgtEl>
                                        <p:attrNameLst>
                                          <p:attrName>fillcolor</p:attrName>
                                        </p:attrNameLst>
                                      </p:cBhvr>
                                      <p:to>
                                        <a:srgbClr val="00B050"/>
                                      </p:to>
                                    </p:animClr>
                                    <p:set>
                                      <p:cBhvr>
                                        <p:cTn id="8" dur="500" fill="hold"/>
                                        <p:tgtEl>
                                          <p:spTgt spid="4">
                                            <p:txEl>
                                              <p:pRg st="1" end="1"/>
                                            </p:txEl>
                                          </p:spTgt>
                                        </p:tgtEl>
                                        <p:attrNameLst>
                                          <p:attrName>fill.type</p:attrName>
                                        </p:attrNameLst>
                                      </p:cBhvr>
                                      <p:to>
                                        <p:strVal val="solid"/>
                                      </p:to>
                                    </p:set>
                                    <p:set>
                                      <p:cBhvr>
                                        <p:cTn id="9" dur="500" fill="hold"/>
                                        <p:tgtEl>
                                          <p:spTgt spid="4">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1476589" y="196179"/>
            <a:ext cx="5860500" cy="379192"/>
          </a:xfrm>
        </p:spPr>
        <p:txBody>
          <a:bodyPr/>
          <a:lstStyle/>
          <a:p>
            <a:r>
              <a:rPr lang="fr-FR" dirty="0" smtClean="0"/>
              <a:t>Imaging system</a:t>
            </a:r>
            <a:endParaRPr lang="fr-FR" dirty="0"/>
          </a:p>
        </p:txBody>
      </p:sp>
      <p:sp>
        <p:nvSpPr>
          <p:cNvPr id="44" name="Espace réservé du numéro de diapositive 2"/>
          <p:cNvSpPr txBox="1">
            <a:spLocks/>
          </p:cNvSpPr>
          <p:nvPr/>
        </p:nvSpPr>
        <p:spPr>
          <a:xfrm>
            <a:off x="11128908" y="6630703"/>
            <a:ext cx="837259" cy="246221"/>
          </a:xfrm>
          <a:prstGeom prst="rect">
            <a:avLst/>
          </a:prstGeom>
        </p:spPr>
        <p:txBody>
          <a:bodyPr lIns="72000" tIns="0" rIns="72000" bIns="0">
            <a:spAutoFit/>
          </a:bodyPr>
          <a:lstStyle>
            <a:defPPr>
              <a:defRPr lang="en-US"/>
            </a:defPPr>
            <a:lvl1pPr marL="0" algn="l" defTabSz="638617" rtl="0" eaLnBrk="1" latinLnBrk="0" hangingPunct="1">
              <a:defRPr sz="1600" kern="1200">
                <a:solidFill>
                  <a:schemeClr val="bg1"/>
                </a:solidFill>
                <a:latin typeface="Calibri Light" panose="020F0302020204030204" pitchFamily="34" charset="0"/>
                <a:ea typeface="+mn-ea"/>
                <a:cs typeface="Calibri Light" panose="020F0302020204030204" pitchFamily="34" charset="0"/>
              </a:defRPr>
            </a:lvl1pPr>
            <a:lvl2pPr marL="638617" algn="l" defTabSz="638617" rtl="0" eaLnBrk="1" latinLnBrk="0" hangingPunct="1">
              <a:defRPr sz="2500" kern="1200">
                <a:solidFill>
                  <a:schemeClr val="tx1"/>
                </a:solidFill>
                <a:latin typeface="+mn-lt"/>
                <a:ea typeface="+mn-ea"/>
                <a:cs typeface="+mn-cs"/>
              </a:defRPr>
            </a:lvl2pPr>
            <a:lvl3pPr marL="1277234" algn="l" defTabSz="638617" rtl="0" eaLnBrk="1" latinLnBrk="0" hangingPunct="1">
              <a:defRPr sz="2500" kern="1200">
                <a:solidFill>
                  <a:schemeClr val="tx1"/>
                </a:solidFill>
                <a:latin typeface="+mn-lt"/>
                <a:ea typeface="+mn-ea"/>
                <a:cs typeface="+mn-cs"/>
              </a:defRPr>
            </a:lvl3pPr>
            <a:lvl4pPr marL="1915851" algn="l" defTabSz="638617" rtl="0" eaLnBrk="1" latinLnBrk="0" hangingPunct="1">
              <a:defRPr sz="2500" kern="1200">
                <a:solidFill>
                  <a:schemeClr val="tx1"/>
                </a:solidFill>
                <a:latin typeface="+mn-lt"/>
                <a:ea typeface="+mn-ea"/>
                <a:cs typeface="+mn-cs"/>
              </a:defRPr>
            </a:lvl4pPr>
            <a:lvl5pPr marL="2554468" algn="l" defTabSz="638617" rtl="0" eaLnBrk="1" latinLnBrk="0" hangingPunct="1">
              <a:defRPr sz="2500" kern="1200">
                <a:solidFill>
                  <a:schemeClr val="tx1"/>
                </a:solidFill>
                <a:latin typeface="+mn-lt"/>
                <a:ea typeface="+mn-ea"/>
                <a:cs typeface="+mn-cs"/>
              </a:defRPr>
            </a:lvl5pPr>
            <a:lvl6pPr marL="3193085" algn="l" defTabSz="638617" rtl="0" eaLnBrk="1" latinLnBrk="0" hangingPunct="1">
              <a:defRPr sz="2500" kern="1200">
                <a:solidFill>
                  <a:schemeClr val="tx1"/>
                </a:solidFill>
                <a:latin typeface="+mn-lt"/>
                <a:ea typeface="+mn-ea"/>
                <a:cs typeface="+mn-cs"/>
              </a:defRPr>
            </a:lvl6pPr>
            <a:lvl7pPr marL="3831702" algn="l" defTabSz="638617" rtl="0" eaLnBrk="1" latinLnBrk="0" hangingPunct="1">
              <a:defRPr sz="2500" kern="1200">
                <a:solidFill>
                  <a:schemeClr val="tx1"/>
                </a:solidFill>
                <a:latin typeface="+mn-lt"/>
                <a:ea typeface="+mn-ea"/>
                <a:cs typeface="+mn-cs"/>
              </a:defRPr>
            </a:lvl7pPr>
            <a:lvl8pPr marL="4470319" algn="l" defTabSz="638617" rtl="0" eaLnBrk="1" latinLnBrk="0" hangingPunct="1">
              <a:defRPr sz="2500" kern="1200">
                <a:solidFill>
                  <a:schemeClr val="tx1"/>
                </a:solidFill>
                <a:latin typeface="+mn-lt"/>
                <a:ea typeface="+mn-ea"/>
                <a:cs typeface="+mn-cs"/>
              </a:defRPr>
            </a:lvl8pPr>
            <a:lvl9pPr marL="5108936" algn="l" defTabSz="638617" rtl="0" eaLnBrk="1" latinLnBrk="0" hangingPunct="1">
              <a:defRPr sz="2500" kern="1200">
                <a:solidFill>
                  <a:schemeClr val="tx1"/>
                </a:solidFill>
                <a:latin typeface="+mn-lt"/>
                <a:ea typeface="+mn-ea"/>
                <a:cs typeface="+mn-cs"/>
              </a:defRPr>
            </a:lvl9pPr>
          </a:lstStyle>
          <a:p>
            <a:r>
              <a:rPr lang="fr-FR" dirty="0" smtClean="0"/>
              <a:t>7</a:t>
            </a:r>
            <a:endParaRPr lang="fr-FR" dirty="0"/>
          </a:p>
        </p:txBody>
      </p:sp>
      <p:sp>
        <p:nvSpPr>
          <p:cNvPr id="64" name="Espace réservé du numéro de diapositive 2"/>
          <p:cNvSpPr>
            <a:spLocks noGrp="1"/>
          </p:cNvSpPr>
          <p:nvPr>
            <p:ph type="sldNum" sz="quarter" idx="10"/>
          </p:nvPr>
        </p:nvSpPr>
        <p:spPr>
          <a:xfrm>
            <a:off x="11128908" y="6373000"/>
            <a:ext cx="837259" cy="246221"/>
          </a:xfrm>
        </p:spPr>
        <p:txBody>
          <a:bodyPr/>
          <a:lstStyle/>
          <a:p>
            <a:r>
              <a:rPr lang="fr-FR" dirty="0" smtClean="0"/>
              <a:t>5</a:t>
            </a:r>
            <a:endParaRPr lang="fr-FR" dirty="0"/>
          </a:p>
        </p:txBody>
      </p:sp>
      <p:sp>
        <p:nvSpPr>
          <p:cNvPr id="28" name="Espace réservé du contenu 5"/>
          <p:cNvSpPr txBox="1">
            <a:spLocks/>
          </p:cNvSpPr>
          <p:nvPr/>
        </p:nvSpPr>
        <p:spPr>
          <a:xfrm>
            <a:off x="254001" y="1400780"/>
            <a:ext cx="5143499" cy="378270"/>
          </a:xfrm>
          <a:prstGeom prst="rect">
            <a:avLst/>
          </a:prstGeom>
        </p:spPr>
        <p:txBody>
          <a:bodyPr vert="horz" wrap="square" lIns="127723" tIns="63862" rIns="127723" bIns="63862" rtlCol="0">
            <a:spAutoFit/>
          </a:bodyPr>
          <a:lstStyle>
            <a:lvl1pPr marL="239493" indent="-239493" algn="l" defTabSz="957972" rtl="0" eaLnBrk="1" latinLnBrk="0" hangingPunct="1">
              <a:lnSpc>
                <a:spcPct val="90000"/>
              </a:lnSpc>
              <a:spcBef>
                <a:spcPts val="1048"/>
              </a:spcBef>
              <a:buClr>
                <a:srgbClr val="C00000"/>
              </a:buClr>
              <a:buSzPct val="80000"/>
              <a:buFont typeface="Wingdings" panose="05000000000000000000" pitchFamily="2" charset="2"/>
              <a:buChar char="§"/>
              <a:defRPr sz="1800" b="1" kern="1200">
                <a:solidFill>
                  <a:srgbClr val="4D4D4D"/>
                </a:solidFill>
                <a:latin typeface="Calibri" charset="0"/>
                <a:ea typeface="Calibri" charset="0"/>
                <a:cs typeface="Calibri" charset="0"/>
              </a:defRPr>
            </a:lvl1pPr>
            <a:lvl2pPr marL="821903" indent="-342917" algn="l" defTabSz="957972" rtl="0" eaLnBrk="1" latinLnBrk="0" hangingPunct="1">
              <a:lnSpc>
                <a:spcPct val="90000"/>
              </a:lnSpc>
              <a:spcBef>
                <a:spcPts val="524"/>
              </a:spcBef>
              <a:buClr>
                <a:srgbClr val="C00000"/>
              </a:buClr>
              <a:buFont typeface="+mj-lt"/>
              <a:buAutoNum type="arabicPeriod"/>
              <a:defRPr sz="1800" kern="1200">
                <a:solidFill>
                  <a:srgbClr val="4D4D4D"/>
                </a:solidFill>
                <a:latin typeface="Calibri" charset="0"/>
                <a:ea typeface="Calibri" charset="0"/>
                <a:cs typeface="Calibri" charset="0"/>
              </a:defRPr>
            </a:lvl2pPr>
            <a:lvl3pPr marL="1197465" indent="-239493" algn="l" defTabSz="957972" rtl="0" eaLnBrk="1" latinLnBrk="0" hangingPunct="1">
              <a:lnSpc>
                <a:spcPct val="90000"/>
              </a:lnSpc>
              <a:spcBef>
                <a:spcPts val="524"/>
              </a:spcBef>
              <a:buClr>
                <a:schemeClr val="accent6"/>
              </a:buClr>
              <a:buFont typeface="Arial" panose="020B0604020202020204" pitchFamily="34" charset="0"/>
              <a:buChar char="•"/>
              <a:defRPr sz="1600" kern="1200">
                <a:solidFill>
                  <a:srgbClr val="4D4D4D"/>
                </a:solidFill>
                <a:latin typeface="Calibri" charset="0"/>
                <a:ea typeface="Calibri" charset="0"/>
                <a:cs typeface="Calibri" charset="0"/>
              </a:defRPr>
            </a:lvl3pPr>
            <a:lvl4pPr marL="1676452" indent="-239493" algn="l" defTabSz="957972" rtl="0" eaLnBrk="1" latinLnBrk="0" hangingPunct="1">
              <a:lnSpc>
                <a:spcPct val="90000"/>
              </a:lnSpc>
              <a:spcBef>
                <a:spcPts val="524"/>
              </a:spcBef>
              <a:buClr>
                <a:srgbClr val="548235"/>
              </a:buClr>
              <a:buFont typeface="Calibri" panose="020F0502020204030204" pitchFamily="34" charset="0"/>
              <a:buChar char="-"/>
              <a:defRPr sz="1200" kern="1200">
                <a:solidFill>
                  <a:srgbClr val="4D4D4D"/>
                </a:solidFill>
                <a:latin typeface="Calibri" charset="0"/>
                <a:ea typeface="Calibri" charset="0"/>
                <a:cs typeface="Calibri" charset="0"/>
              </a:defRPr>
            </a:lvl4pPr>
            <a:lvl5pPr marL="2155437" indent="-239493" algn="l" defTabSz="957972" rtl="0" eaLnBrk="1" latinLnBrk="0" hangingPunct="1">
              <a:lnSpc>
                <a:spcPct val="90000"/>
              </a:lnSpc>
              <a:spcBef>
                <a:spcPts val="524"/>
              </a:spcBef>
              <a:buClr>
                <a:srgbClr val="548235"/>
              </a:buClr>
              <a:buFont typeface="Wingdings" panose="05000000000000000000" pitchFamily="2" charset="2"/>
              <a:buChar char="§"/>
              <a:defRPr sz="1200" kern="1200">
                <a:solidFill>
                  <a:srgbClr val="4D4D4D"/>
                </a:solidFill>
                <a:latin typeface="Calibri" charset="0"/>
                <a:ea typeface="Calibri" charset="0"/>
                <a:cs typeface="Calibri" charset="0"/>
              </a:defRPr>
            </a:lvl5pPr>
            <a:lvl6pPr marL="2634424"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410"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395"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382" indent="-239493" algn="l" defTabSz="957972"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a:lstStyle>
          <a:p>
            <a:r>
              <a:rPr lang="fr-FR" dirty="0" smtClean="0"/>
              <a:t>The operating gamma </a:t>
            </a:r>
            <a:r>
              <a:rPr lang="fr-FR" dirty="0" err="1" smtClean="0"/>
              <a:t>imagers</a:t>
            </a:r>
            <a:r>
              <a:rPr lang="fr-FR" dirty="0" smtClean="0"/>
              <a:t>:</a:t>
            </a:r>
          </a:p>
        </p:txBody>
      </p:sp>
      <p:pic>
        <p:nvPicPr>
          <p:cNvPr id="9" name="Picture 2" descr="Timepix3 | Knowledge Transfer">
            <a:extLst>
              <a:ext uri="{FF2B5EF4-FFF2-40B4-BE49-F238E27FC236}">
                <a16:creationId xmlns:a16="http://schemas.microsoft.com/office/drawing/2014/main" id="{8597B7FB-AA2E-4C53-8744-186896F8FE86}"/>
              </a:ext>
            </a:extLst>
          </p:cNvPr>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8599102" y="1326857"/>
            <a:ext cx="2530071" cy="2015809"/>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29131" y="3937180"/>
            <a:ext cx="2299289" cy="1378238"/>
          </a:xfrm>
          <a:prstGeom prst="rect">
            <a:avLst/>
          </a:prstGeom>
        </p:spPr>
      </p:pic>
      <p:graphicFrame>
        <p:nvGraphicFramePr>
          <p:cNvPr id="3" name="Tableau 2"/>
          <p:cNvGraphicFramePr>
            <a:graphicFrameLocks noGrp="1"/>
          </p:cNvGraphicFramePr>
          <p:nvPr>
            <p:extLst>
              <p:ext uri="{D42A27DB-BD31-4B8C-83A1-F6EECF244321}">
                <p14:modId xmlns:p14="http://schemas.microsoft.com/office/powerpoint/2010/main" val="877446217"/>
              </p:ext>
            </p:extLst>
          </p:nvPr>
        </p:nvGraphicFramePr>
        <p:xfrm>
          <a:off x="622582" y="1883801"/>
          <a:ext cx="7278771" cy="1143000"/>
        </p:xfrm>
        <a:graphic>
          <a:graphicData uri="http://schemas.openxmlformats.org/drawingml/2006/table">
            <a:tbl>
              <a:tblPr firstRow="1" bandRow="1">
                <a:tableStyleId>{5940675A-B579-460E-94D1-54222C63F5DA}</a:tableStyleId>
              </a:tblPr>
              <a:tblGrid>
                <a:gridCol w="2195604">
                  <a:extLst>
                    <a:ext uri="{9D8B030D-6E8A-4147-A177-3AD203B41FA5}">
                      <a16:colId xmlns:a16="http://schemas.microsoft.com/office/drawing/2014/main" val="3508587755"/>
                    </a:ext>
                  </a:extLst>
                </a:gridCol>
                <a:gridCol w="2766185">
                  <a:extLst>
                    <a:ext uri="{9D8B030D-6E8A-4147-A177-3AD203B41FA5}">
                      <a16:colId xmlns:a16="http://schemas.microsoft.com/office/drawing/2014/main" val="601281154"/>
                    </a:ext>
                  </a:extLst>
                </a:gridCol>
                <a:gridCol w="2316982">
                  <a:extLst>
                    <a:ext uri="{9D8B030D-6E8A-4147-A177-3AD203B41FA5}">
                      <a16:colId xmlns:a16="http://schemas.microsoft.com/office/drawing/2014/main" val="290702831"/>
                    </a:ext>
                  </a:extLst>
                </a:gridCol>
              </a:tblGrid>
              <a:tr h="344447">
                <a:tc>
                  <a:txBody>
                    <a:bodyPr/>
                    <a:lstStyle/>
                    <a:p>
                      <a:pPr algn="ctr"/>
                      <a:r>
                        <a:rPr lang="fr-FR" sz="1800" b="1" dirty="0" smtClean="0"/>
                        <a:t>Gamma</a:t>
                      </a:r>
                      <a:r>
                        <a:rPr lang="fr-FR" sz="1800" b="1" baseline="0" dirty="0" smtClean="0"/>
                        <a:t> Imager</a:t>
                      </a:r>
                      <a:endParaRPr lang="fr-FR" sz="1800" b="1" dirty="0"/>
                    </a:p>
                  </a:txBody>
                  <a:tcPr anchor="ctr"/>
                </a:tc>
                <a:tc>
                  <a:txBody>
                    <a:bodyPr/>
                    <a:lstStyle/>
                    <a:p>
                      <a:pPr algn="ctr"/>
                      <a:r>
                        <a:rPr lang="fr-FR" b="1" dirty="0" smtClean="0"/>
                        <a:t>Imaging technique</a:t>
                      </a:r>
                      <a:endParaRPr lang="fr-FR" b="1" dirty="0"/>
                    </a:p>
                  </a:txBody>
                  <a:tcPr anchor="ctr"/>
                </a:tc>
                <a:tc>
                  <a:txBody>
                    <a:bodyPr/>
                    <a:lstStyle/>
                    <a:p>
                      <a:pPr algn="ctr"/>
                      <a:r>
                        <a:rPr lang="fr-FR" sz="1800" b="1" dirty="0" smtClean="0"/>
                        <a:t>Detector</a:t>
                      </a:r>
                      <a:endParaRPr lang="fr-FR" sz="1800" b="1" dirty="0"/>
                    </a:p>
                  </a:txBody>
                  <a:tcPr anchor="ctr"/>
                </a:tc>
                <a:extLst>
                  <a:ext uri="{0D108BD9-81ED-4DB2-BD59-A6C34878D82A}">
                    <a16:rowId xmlns:a16="http://schemas.microsoft.com/office/drawing/2014/main" val="488390903"/>
                  </a:ext>
                </a:extLst>
              </a:tr>
              <a:tr h="344447">
                <a:tc>
                  <a:txBody>
                    <a:bodyPr/>
                    <a:lstStyle/>
                    <a:p>
                      <a:pPr algn="ctr"/>
                      <a:r>
                        <a:rPr lang="fr-FR" sz="1800" b="1" u="sng" dirty="0" err="1" smtClean="0"/>
                        <a:t>Nanopix</a:t>
                      </a:r>
                      <a:endParaRPr lang="fr-FR" sz="1800" b="1" u="sng" dirty="0"/>
                    </a:p>
                  </a:txBody>
                  <a:tcPr anchor="ctr"/>
                </a:tc>
                <a:tc>
                  <a:txBody>
                    <a:bodyPr/>
                    <a:lstStyle/>
                    <a:p>
                      <a:pPr algn="ctr"/>
                      <a:r>
                        <a:rPr lang="fr-FR" dirty="0" err="1" smtClean="0"/>
                        <a:t>Coded</a:t>
                      </a:r>
                      <a:r>
                        <a:rPr lang="fr-FR" dirty="0" smtClean="0"/>
                        <a:t> aperture </a:t>
                      </a:r>
                      <a:r>
                        <a:rPr lang="fr-FR" dirty="0" err="1" smtClean="0"/>
                        <a:t>masks</a:t>
                      </a:r>
                      <a:endParaRPr lang="fr-FR" dirty="0"/>
                    </a:p>
                  </a:txBody>
                  <a:tcPr anchor="ctr"/>
                </a:tc>
                <a:tc>
                  <a:txBody>
                    <a:bodyPr/>
                    <a:lstStyle/>
                    <a:p>
                      <a:pPr algn="ctr"/>
                      <a:r>
                        <a:rPr lang="fr-FR" sz="1800" dirty="0" err="1" smtClean="0"/>
                        <a:t>Timepix</a:t>
                      </a:r>
                      <a:r>
                        <a:rPr lang="fr-FR" sz="1800" dirty="0" smtClean="0"/>
                        <a:t> </a:t>
                      </a:r>
                      <a:r>
                        <a:rPr lang="fr-FR" sz="1800" baseline="0" dirty="0" smtClean="0"/>
                        <a:t>+ </a:t>
                      </a:r>
                      <a:r>
                        <a:rPr lang="fr-FR" sz="1800" dirty="0" smtClean="0"/>
                        <a:t>1 mm </a:t>
                      </a:r>
                      <a:r>
                        <a:rPr lang="fr-FR" sz="1800" dirty="0" err="1" smtClean="0"/>
                        <a:t>CdTe</a:t>
                      </a:r>
                      <a:endParaRPr lang="fr-FR" sz="1800" dirty="0"/>
                    </a:p>
                  </a:txBody>
                  <a:tcPr anchor="ctr"/>
                </a:tc>
                <a:extLst>
                  <a:ext uri="{0D108BD9-81ED-4DB2-BD59-A6C34878D82A}">
                    <a16:rowId xmlns:a16="http://schemas.microsoft.com/office/drawing/2014/main" val="3992506525"/>
                  </a:ext>
                </a:extLst>
              </a:tr>
              <a:tr h="344447">
                <a:tc>
                  <a:txBody>
                    <a:bodyPr/>
                    <a:lstStyle/>
                    <a:p>
                      <a:pPr algn="ctr"/>
                      <a:r>
                        <a:rPr lang="fr-FR" sz="1800" b="1" u="sng" dirty="0" smtClean="0"/>
                        <a:t>Compton</a:t>
                      </a:r>
                      <a:r>
                        <a:rPr lang="fr-FR" sz="1800" b="1" u="sng" baseline="0" dirty="0" smtClean="0"/>
                        <a:t> imager</a:t>
                      </a:r>
                      <a:endParaRPr lang="fr-FR" sz="1800" b="1" u="sng" dirty="0"/>
                    </a:p>
                  </a:txBody>
                  <a:tcPr anchor="ctr"/>
                </a:tc>
                <a:tc>
                  <a:txBody>
                    <a:bodyPr/>
                    <a:lstStyle/>
                    <a:p>
                      <a:pPr algn="ctr"/>
                      <a:r>
                        <a:rPr lang="fr-FR" dirty="0" smtClean="0"/>
                        <a:t>Compton </a:t>
                      </a:r>
                      <a:r>
                        <a:rPr lang="fr-FR" dirty="0" err="1" smtClean="0"/>
                        <a:t>imaging</a:t>
                      </a:r>
                      <a:endParaRPr lang="fr-FR" dirty="0"/>
                    </a:p>
                  </a:txBody>
                  <a:tcPr anchor="ctr"/>
                </a:tc>
                <a:tc>
                  <a:txBody>
                    <a:bodyPr/>
                    <a:lstStyle/>
                    <a:p>
                      <a:pPr algn="ctr"/>
                      <a:r>
                        <a:rPr lang="fr-FR" sz="1800" dirty="0" smtClean="0"/>
                        <a:t>Timepix3 </a:t>
                      </a:r>
                      <a:r>
                        <a:rPr lang="fr-FR" sz="1800" baseline="0" dirty="0" smtClean="0"/>
                        <a:t>+ </a:t>
                      </a:r>
                      <a:r>
                        <a:rPr lang="fr-FR" sz="1800" dirty="0" smtClean="0"/>
                        <a:t>1 mm </a:t>
                      </a:r>
                      <a:r>
                        <a:rPr lang="fr-FR" sz="1800" dirty="0" err="1" smtClean="0"/>
                        <a:t>CdTe</a:t>
                      </a:r>
                      <a:endParaRPr lang="fr-FR" sz="1800" dirty="0"/>
                    </a:p>
                  </a:txBody>
                  <a:tcPr anchor="ctr"/>
                </a:tc>
                <a:extLst>
                  <a:ext uri="{0D108BD9-81ED-4DB2-BD59-A6C34878D82A}">
                    <a16:rowId xmlns:a16="http://schemas.microsoft.com/office/drawing/2014/main" val="3086875585"/>
                  </a:ext>
                </a:extLst>
              </a:tr>
            </a:tbl>
          </a:graphicData>
        </a:graphic>
      </p:graphicFrame>
      <p:sp>
        <p:nvSpPr>
          <p:cNvPr id="16" name="Rectangle 15"/>
          <p:cNvSpPr/>
          <p:nvPr/>
        </p:nvSpPr>
        <p:spPr>
          <a:xfrm>
            <a:off x="7462196" y="3335675"/>
            <a:ext cx="5014514" cy="307777"/>
          </a:xfrm>
          <a:prstGeom prst="rect">
            <a:avLst/>
          </a:prstGeom>
        </p:spPr>
        <p:txBody>
          <a:bodyPr wrap="square">
            <a:spAutoFit/>
          </a:bodyPr>
          <a:lstStyle/>
          <a:p>
            <a:pPr algn="ctr"/>
            <a:r>
              <a:rPr lang="en-US" sz="1400" dirty="0" smtClean="0">
                <a:solidFill>
                  <a:schemeClr val="bg1">
                    <a:lumMod val="65000"/>
                  </a:schemeClr>
                </a:solidFill>
                <a:latin typeface="+mj-lt"/>
              </a:rPr>
              <a:t>Timepix3 © CERN </a:t>
            </a:r>
            <a:endParaRPr lang="fr-FR" sz="1400" b="1" dirty="0">
              <a:solidFill>
                <a:schemeClr val="bg1">
                  <a:lumMod val="65000"/>
                </a:schemeClr>
              </a:solidFill>
              <a:latin typeface="+mj-lt"/>
            </a:endParaRPr>
          </a:p>
        </p:txBody>
      </p:sp>
      <p:sp>
        <p:nvSpPr>
          <p:cNvPr id="17" name="Rectangle 16"/>
          <p:cNvSpPr/>
          <p:nvPr/>
        </p:nvSpPr>
        <p:spPr>
          <a:xfrm>
            <a:off x="7230793" y="5326254"/>
            <a:ext cx="4888522" cy="954107"/>
          </a:xfrm>
          <a:prstGeom prst="rect">
            <a:avLst/>
          </a:prstGeom>
        </p:spPr>
        <p:txBody>
          <a:bodyPr wrap="square">
            <a:spAutoFit/>
          </a:bodyPr>
          <a:lstStyle/>
          <a:p>
            <a:pPr algn="ctr"/>
            <a:r>
              <a:rPr lang="en-US" sz="1400" dirty="0" smtClean="0">
                <a:solidFill>
                  <a:schemeClr val="bg1">
                    <a:lumMod val="65000"/>
                  </a:schemeClr>
                </a:solidFill>
                <a:latin typeface="+mj-lt"/>
              </a:rPr>
              <a:t>Extracted from: </a:t>
            </a:r>
            <a:r>
              <a:rPr lang="en-US" sz="1400" dirty="0">
                <a:solidFill>
                  <a:schemeClr val="bg1">
                    <a:lumMod val="65000"/>
                  </a:schemeClr>
                </a:solidFill>
                <a:latin typeface="+mj-lt"/>
              </a:rPr>
              <a:t>A. </a:t>
            </a:r>
            <a:r>
              <a:rPr lang="en-US" sz="1400" dirty="0" err="1">
                <a:solidFill>
                  <a:schemeClr val="bg1">
                    <a:lumMod val="65000"/>
                  </a:schemeClr>
                </a:solidFill>
                <a:latin typeface="+mj-lt"/>
              </a:rPr>
              <a:t>Krzyzanowska</a:t>
            </a:r>
            <a:r>
              <a:rPr lang="en-US" sz="1400" dirty="0">
                <a:solidFill>
                  <a:schemeClr val="bg1">
                    <a:lumMod val="65000"/>
                  </a:schemeClr>
                </a:solidFill>
                <a:latin typeface="+mj-lt"/>
              </a:rPr>
              <a:t> et al., Characterization of the Photon Counting CHASE Jr., Chip Built in a 40-nm CMOS Process with a Charge Sharing Correction Algorithm Using a Collimated X-Ray Beam, IEEE Trans. </a:t>
            </a:r>
            <a:r>
              <a:rPr lang="en-US" sz="1400" dirty="0" err="1">
                <a:solidFill>
                  <a:schemeClr val="bg1">
                    <a:lumMod val="65000"/>
                  </a:schemeClr>
                </a:solidFill>
                <a:latin typeface="+mj-lt"/>
              </a:rPr>
              <a:t>Nucl</a:t>
            </a:r>
            <a:r>
              <a:rPr lang="en-US" sz="1400" dirty="0">
                <a:solidFill>
                  <a:schemeClr val="bg1">
                    <a:lumMod val="65000"/>
                  </a:schemeClr>
                </a:solidFill>
                <a:latin typeface="+mj-lt"/>
              </a:rPr>
              <a:t>. Sci. 64 (2017</a:t>
            </a:r>
            <a:r>
              <a:rPr lang="en-US" sz="1400" dirty="0" smtClean="0">
                <a:solidFill>
                  <a:schemeClr val="bg1">
                    <a:lumMod val="65000"/>
                  </a:schemeClr>
                </a:solidFill>
                <a:latin typeface="+mj-lt"/>
              </a:rPr>
              <a:t>).</a:t>
            </a:r>
            <a:endParaRPr lang="en-US" sz="1400" dirty="0">
              <a:solidFill>
                <a:schemeClr val="bg1">
                  <a:lumMod val="65000"/>
                </a:schemeClr>
              </a:solidFill>
              <a:latin typeface="+mj-lt"/>
            </a:endParaRPr>
          </a:p>
        </p:txBody>
      </p:sp>
      <p:pic>
        <p:nvPicPr>
          <p:cNvPr id="6" name="Imag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3845" y="3929722"/>
            <a:ext cx="2716216" cy="2014336"/>
          </a:xfrm>
          <a:prstGeom prst="rect">
            <a:avLst/>
          </a:prstGeom>
        </p:spPr>
      </p:pic>
      <p:sp>
        <p:nvSpPr>
          <p:cNvPr id="21" name="Rectangle 20"/>
          <p:cNvSpPr/>
          <p:nvPr/>
        </p:nvSpPr>
        <p:spPr>
          <a:xfrm>
            <a:off x="3314534" y="6043645"/>
            <a:ext cx="3321397" cy="307777"/>
          </a:xfrm>
          <a:prstGeom prst="rect">
            <a:avLst/>
          </a:prstGeom>
        </p:spPr>
        <p:txBody>
          <a:bodyPr wrap="square">
            <a:spAutoFit/>
          </a:bodyPr>
          <a:lstStyle/>
          <a:p>
            <a:pPr algn="ctr"/>
            <a:r>
              <a:rPr lang="en-US" sz="1400" dirty="0" smtClean="0">
                <a:solidFill>
                  <a:schemeClr val="bg1">
                    <a:lumMod val="65000"/>
                  </a:schemeClr>
                </a:solidFill>
                <a:latin typeface="+mj-lt"/>
              </a:rPr>
              <a:t>Compton imager prototype © CEA </a:t>
            </a:r>
            <a:r>
              <a:rPr lang="en-US" sz="1400" dirty="0" smtClean="0">
                <a:solidFill>
                  <a:schemeClr val="bg1">
                    <a:lumMod val="65000"/>
                  </a:schemeClr>
                </a:solidFill>
                <a:latin typeface="+mj-lt"/>
              </a:rPr>
              <a:t>List </a:t>
            </a:r>
            <a:endParaRPr lang="fr-FR" sz="1400" b="1" dirty="0">
              <a:solidFill>
                <a:schemeClr val="bg1">
                  <a:lumMod val="65000"/>
                </a:schemeClr>
              </a:solidFill>
              <a:latin typeface="+mj-lt"/>
            </a:endParaRPr>
          </a:p>
        </p:txBody>
      </p:sp>
      <p:sp>
        <p:nvSpPr>
          <p:cNvPr id="22" name="Rectangle 21"/>
          <p:cNvSpPr/>
          <p:nvPr/>
        </p:nvSpPr>
        <p:spPr>
          <a:xfrm>
            <a:off x="170869" y="6110280"/>
            <a:ext cx="2774833" cy="307777"/>
          </a:xfrm>
          <a:prstGeom prst="rect">
            <a:avLst/>
          </a:prstGeom>
        </p:spPr>
        <p:txBody>
          <a:bodyPr wrap="square">
            <a:spAutoFit/>
          </a:bodyPr>
          <a:lstStyle/>
          <a:p>
            <a:pPr algn="ctr"/>
            <a:r>
              <a:rPr lang="en-US" sz="1400" dirty="0" err="1" smtClean="0">
                <a:solidFill>
                  <a:schemeClr val="bg1">
                    <a:lumMod val="65000"/>
                  </a:schemeClr>
                </a:solidFill>
                <a:latin typeface="+mj-lt"/>
              </a:rPr>
              <a:t>Nanopix</a:t>
            </a:r>
            <a:r>
              <a:rPr lang="en-US" sz="1400" dirty="0">
                <a:solidFill>
                  <a:schemeClr val="bg1">
                    <a:lumMod val="65000"/>
                  </a:schemeClr>
                </a:solidFill>
                <a:latin typeface="+mj-lt"/>
              </a:rPr>
              <a:t> </a:t>
            </a:r>
            <a:r>
              <a:rPr lang="en-US" sz="1400" dirty="0" smtClean="0">
                <a:solidFill>
                  <a:schemeClr val="bg1">
                    <a:lumMod val="65000"/>
                  </a:schemeClr>
                </a:solidFill>
                <a:latin typeface="+mj-lt"/>
              </a:rPr>
              <a:t>© CEA </a:t>
            </a:r>
            <a:r>
              <a:rPr lang="en-US" sz="1400" dirty="0" smtClean="0">
                <a:solidFill>
                  <a:schemeClr val="bg1">
                    <a:lumMod val="65000"/>
                  </a:schemeClr>
                </a:solidFill>
                <a:latin typeface="+mj-lt"/>
              </a:rPr>
              <a:t>List </a:t>
            </a:r>
            <a:endParaRPr lang="fr-FR" sz="1400" b="1" dirty="0">
              <a:solidFill>
                <a:schemeClr val="bg1">
                  <a:lumMod val="65000"/>
                </a:schemeClr>
              </a:solidFill>
              <a:latin typeface="+mj-lt"/>
            </a:endParaRPr>
          </a:p>
        </p:txBody>
      </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44386" y="3944983"/>
            <a:ext cx="2931394" cy="1951210"/>
          </a:xfrm>
          <a:prstGeom prst="rect">
            <a:avLst/>
          </a:prstGeom>
        </p:spPr>
      </p:pic>
      <p:pic>
        <p:nvPicPr>
          <p:cNvPr id="18" name="Image 17"/>
          <p:cNvPicPr>
            <a:picLocks noChangeAspect="1"/>
          </p:cNvPicPr>
          <p:nvPr/>
        </p:nvPicPr>
        <p:blipFill rotWithShape="1">
          <a:blip r:embed="rId7"/>
          <a:srcRect r="75649"/>
          <a:stretch/>
        </p:blipFill>
        <p:spPr>
          <a:xfrm>
            <a:off x="11436586" y="0"/>
            <a:ext cx="755414" cy="773391"/>
          </a:xfrm>
          <a:prstGeom prst="rect">
            <a:avLst/>
          </a:prstGeom>
        </p:spPr>
      </p:pic>
      <p:pic>
        <p:nvPicPr>
          <p:cNvPr id="4" name="Image 3"/>
          <p:cNvPicPr>
            <a:picLocks noChangeAspect="1"/>
          </p:cNvPicPr>
          <p:nvPr/>
        </p:nvPicPr>
        <p:blipFill rotWithShape="1">
          <a:blip r:embed="rId8"/>
          <a:srcRect b="40541"/>
          <a:stretch/>
        </p:blipFill>
        <p:spPr>
          <a:xfrm>
            <a:off x="6535861" y="3903782"/>
            <a:ext cx="5648202" cy="2168770"/>
          </a:xfrm>
          <a:prstGeom prst="rect">
            <a:avLst/>
          </a:prstGeom>
        </p:spPr>
      </p:pic>
    </p:spTree>
    <p:extLst>
      <p:ext uri="{BB962C8B-B14F-4D97-AF65-F5344CB8AC3E}">
        <p14:creationId xmlns:p14="http://schemas.microsoft.com/office/powerpoint/2010/main" val="319985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nodeType="clickEffect">
                                  <p:stCondLst>
                                    <p:cond delay="0"/>
                                  </p:stCondLst>
                                  <p:childTnLst>
                                    <p:anim calcmode="lin" valueType="num">
                                      <p:cBhvr additive="base">
                                        <p:cTn id="42" dur="500"/>
                                        <p:tgtEl>
                                          <p:spTgt spid="11"/>
                                        </p:tgtEl>
                                        <p:attrNameLst>
                                          <p:attrName>ppt_x</p:attrName>
                                        </p:attrNameLst>
                                      </p:cBhvr>
                                      <p:tavLst>
                                        <p:tav tm="0">
                                          <p:val>
                                            <p:strVal val="ppt_x"/>
                                          </p:val>
                                        </p:tav>
                                        <p:tav tm="100000">
                                          <p:val>
                                            <p:strVal val="ppt_x"/>
                                          </p:val>
                                        </p:tav>
                                      </p:tavLst>
                                    </p:anim>
                                    <p:anim calcmode="lin" valueType="num">
                                      <p:cBhvr additive="base">
                                        <p:cTn id="43" dur="500"/>
                                        <p:tgtEl>
                                          <p:spTgt spid="11"/>
                                        </p:tgtEl>
                                        <p:attrNameLst>
                                          <p:attrName>ppt_y</p:attrName>
                                        </p:attrNameLst>
                                      </p:cBhvr>
                                      <p:tavLst>
                                        <p:tav tm="0">
                                          <p:val>
                                            <p:strVal val="ppt_y"/>
                                          </p:val>
                                        </p:tav>
                                        <p:tav tm="100000">
                                          <p:val>
                                            <p:strVal val="1+ppt_h/2"/>
                                          </p:val>
                                        </p:tav>
                                      </p:tavLst>
                                    </p:anim>
                                    <p:set>
                                      <p:cBhvr>
                                        <p:cTn id="44" dur="1" fill="hold">
                                          <p:stCondLst>
                                            <p:cond delay="499"/>
                                          </p:stCondLst>
                                        </p:cTn>
                                        <p:tgtEl>
                                          <p:spTgt spid="11"/>
                                        </p:tgtEl>
                                        <p:attrNameLst>
                                          <p:attrName>style.visibility</p:attrName>
                                        </p:attrNameLst>
                                      </p:cBhvr>
                                      <p:to>
                                        <p:strVal val="hidden"/>
                                      </p:to>
                                    </p:set>
                                  </p:childTnLst>
                                </p:cTn>
                              </p:par>
                              <p:par>
                                <p:cTn id="45" presetID="2" presetClass="exit" presetSubtype="4" fill="hold" grpId="0" nodeType="withEffect">
                                  <p:stCondLst>
                                    <p:cond delay="0"/>
                                  </p:stCondLst>
                                  <p:childTnLst>
                                    <p:anim calcmode="lin" valueType="num">
                                      <p:cBhvr additive="base">
                                        <p:cTn id="46" dur="500"/>
                                        <p:tgtEl>
                                          <p:spTgt spid="17"/>
                                        </p:tgtEl>
                                        <p:attrNameLst>
                                          <p:attrName>ppt_x</p:attrName>
                                        </p:attrNameLst>
                                      </p:cBhvr>
                                      <p:tavLst>
                                        <p:tav tm="0">
                                          <p:val>
                                            <p:strVal val="ppt_x"/>
                                          </p:val>
                                        </p:tav>
                                        <p:tav tm="100000">
                                          <p:val>
                                            <p:strVal val="ppt_x"/>
                                          </p:val>
                                        </p:tav>
                                      </p:tavLst>
                                    </p:anim>
                                    <p:anim calcmode="lin" valueType="num">
                                      <p:cBhvr additive="base">
                                        <p:cTn id="47" dur="500"/>
                                        <p:tgtEl>
                                          <p:spTgt spid="17"/>
                                        </p:tgtEl>
                                        <p:attrNameLst>
                                          <p:attrName>ppt_y</p:attrName>
                                        </p:attrNameLst>
                                      </p:cBhvr>
                                      <p:tavLst>
                                        <p:tav tm="0">
                                          <p:val>
                                            <p:strVal val="ppt_y"/>
                                          </p:val>
                                        </p:tav>
                                        <p:tav tm="100000">
                                          <p:val>
                                            <p:strVal val="1+ppt_h/2"/>
                                          </p:val>
                                        </p:tav>
                                      </p:tavLst>
                                    </p:anim>
                                    <p:set>
                                      <p:cBhvr>
                                        <p:cTn id="48" dur="1" fill="hold">
                                          <p:stCondLst>
                                            <p:cond delay="499"/>
                                          </p:stCondLst>
                                        </p:cTn>
                                        <p:tgtEl>
                                          <p:spTgt spid="17"/>
                                        </p:tgtEl>
                                        <p:attrNameLst>
                                          <p:attrName>style.visibility</p:attrName>
                                        </p:attrNameLst>
                                      </p:cBhvr>
                                      <p:to>
                                        <p:strVal val="hidden"/>
                                      </p:to>
                                    </p:set>
                                  </p:childTnLst>
                                </p:cTn>
                              </p:par>
                              <p:par>
                                <p:cTn id="49" presetID="2" presetClass="entr" presetSubtype="4"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7" grpId="1"/>
      <p:bldP spid="21" grpId="0"/>
      <p:bldP spid="22" grpId="0"/>
    </p:bldLst>
  </p:timing>
</p:sld>
</file>

<file path=ppt/theme/theme1.xml><?xml version="1.0" encoding="utf-8"?>
<a:theme xmlns:a="http://schemas.openxmlformats.org/drawingml/2006/main" name="Thème_CEA">
  <a:themeElements>
    <a:clrScheme name="ELR1">
      <a:dk1>
        <a:srgbClr val="39393B"/>
      </a:dk1>
      <a:lt1>
        <a:srgbClr val="FFFFFF"/>
      </a:lt1>
      <a:dk2>
        <a:srgbClr val="FF9700"/>
      </a:dk2>
      <a:lt2>
        <a:srgbClr val="FF7300"/>
      </a:lt2>
      <a:accent1>
        <a:srgbClr val="EA0038"/>
      </a:accent1>
      <a:accent2>
        <a:srgbClr val="F1001C"/>
      </a:accent2>
      <a:accent3>
        <a:srgbClr val="F70000"/>
      </a:accent3>
      <a:accent4>
        <a:srgbClr val="FB1E00"/>
      </a:accent4>
      <a:accent5>
        <a:srgbClr val="FF3C00"/>
      </a:accent5>
      <a:accent6>
        <a:srgbClr val="FF5800"/>
      </a:accent6>
      <a:hlink>
        <a:srgbClr val="7030A0"/>
      </a:hlink>
      <a:folHlink>
        <a:srgbClr val="00B0F0"/>
      </a:folHlink>
    </a:clrScheme>
    <a:fontScheme name="CEA">
      <a:majorFont>
        <a:latin typeface="Calibri"/>
        <a:ea typeface=""/>
        <a:cs typeface=""/>
      </a:majorFont>
      <a:minorFont>
        <a:latin typeface="Calibri"/>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800" dirty="0"/>
        </a:defPPr>
      </a:lstStyle>
    </a:txDef>
  </a:objectDefaults>
  <a:extraClrSchemeLst/>
  <a:extLst>
    <a:ext uri="{05A4C25C-085E-4340-85A3-A5531E510DB2}">
      <thm15:themeFamily xmlns:thm15="http://schemas.microsoft.com/office/thememl/2012/main" name="Thème_CEA" id="{D5C39242-B847-4150-A70D-0128595FCFEE}" vid="{39B3818D-C873-4259-8B20-6EB23AA4BCC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6">
    <wetp:webextensionref xmlns:r="http://schemas.openxmlformats.org/officeDocument/2006/relationships" r:id="rId1"/>
  </wetp:taskpane>
  <wetp:taskpane dockstate="right" visibility="0" width="350" row="7">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B4615F66-9C92-4106-A372-6E208F3430D7}">
  <we:reference id="wa104380902" version="1.0.0.0" store="fr-FR" storeType="OMEX"/>
  <we:alternateReferences>
    <we:reference id="WA104380902" version="1.0.0.0" store="WA104380902"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78EB2EDD-3ADC-48F5-9F7E-0BC75DFEFEE5}">
  <we:reference id="wa104381411" version="1.0.0.0" store="fr-FR" storeType="OMEX"/>
  <we:alternateReferences>
    <we:reference id="WA104381411" version="1.0.0.0" store="WA10438141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107500</TotalTime>
  <Words>1877</Words>
  <Application>Microsoft Office PowerPoint</Application>
  <PresentationFormat>Grand écran</PresentationFormat>
  <Paragraphs>245</Paragraphs>
  <Slides>20</Slides>
  <Notes>12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20</vt:i4>
      </vt:variant>
    </vt:vector>
  </HeadingPairs>
  <TitlesOfParts>
    <vt:vector size="27" baseType="lpstr">
      <vt:lpstr>Calibri</vt:lpstr>
      <vt:lpstr>Wingdings</vt:lpstr>
      <vt:lpstr>Cambria Math</vt:lpstr>
      <vt:lpstr>Courier New</vt:lpstr>
      <vt:lpstr>Calibri Light</vt:lpstr>
      <vt:lpstr>Arial</vt:lpstr>
      <vt:lpstr>Thème_CEA</vt:lpstr>
      <vt:lpstr>Présentation PowerPoint</vt:lpstr>
      <vt:lpstr>Introduction, context, purposes</vt:lpstr>
      <vt:lpstr>Introduction, context, purposes</vt:lpstr>
      <vt:lpstr>Table of contents</vt:lpstr>
      <vt:lpstr>Table of contents</vt:lpstr>
      <vt:lpstr>Imaging techniques</vt:lpstr>
      <vt:lpstr>Imaging techniques</vt:lpstr>
      <vt:lpstr>Table of contents</vt:lpstr>
      <vt:lpstr>Imaging system</vt:lpstr>
      <vt:lpstr>Table of contents</vt:lpstr>
      <vt:lpstr>3D imaging: triangulation method</vt:lpstr>
      <vt:lpstr>Table of contents</vt:lpstr>
      <vt:lpstr>Simulation validation</vt:lpstr>
      <vt:lpstr>Simulation validation</vt:lpstr>
      <vt:lpstr>Simulation validation</vt:lpstr>
      <vt:lpstr>Simulation validation</vt:lpstr>
      <vt:lpstr>Simulation validation</vt:lpstr>
      <vt:lpstr>Table of contents</vt:lpstr>
      <vt:lpstr>Conclusions and outlooks</vt:lpstr>
      <vt:lpstr>Thank you !</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LEFEVRE-REMY Elisabeth</dc:creator>
  <cp:lastModifiedBy>BENMAHI Kamel</cp:lastModifiedBy>
  <cp:revision>1262</cp:revision>
  <cp:lastPrinted>2021-01-20T13:46:27Z</cp:lastPrinted>
  <dcterms:created xsi:type="dcterms:W3CDTF">2020-10-16T08:27:39Z</dcterms:created>
  <dcterms:modified xsi:type="dcterms:W3CDTF">2022-06-27T08:33:48Z</dcterms:modified>
</cp:coreProperties>
</file>