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26"/>
  </p:notesMasterIdLst>
  <p:sldIdLst>
    <p:sldId id="257" r:id="rId6"/>
    <p:sldId id="258" r:id="rId7"/>
    <p:sldId id="288" r:id="rId8"/>
    <p:sldId id="289" r:id="rId9"/>
    <p:sldId id="310" r:id="rId10"/>
    <p:sldId id="309" r:id="rId11"/>
    <p:sldId id="269" r:id="rId12"/>
    <p:sldId id="290" r:id="rId13"/>
    <p:sldId id="302" r:id="rId14"/>
    <p:sldId id="305" r:id="rId15"/>
    <p:sldId id="291" r:id="rId16"/>
    <p:sldId id="296" r:id="rId17"/>
    <p:sldId id="300" r:id="rId18"/>
    <p:sldId id="301" r:id="rId19"/>
    <p:sldId id="284" r:id="rId20"/>
    <p:sldId id="306" r:id="rId21"/>
    <p:sldId id="307" r:id="rId22"/>
    <p:sldId id="295" r:id="rId23"/>
    <p:sldId id="308" r:id="rId24"/>
    <p:sldId id="311" r:id="rId25"/>
  </p:sldIdLst>
  <p:sldSz cx="12192000" cy="6858000"/>
  <p:notesSz cx="7315200" cy="12344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88"/>
    <a:srgbClr val="F08900"/>
    <a:srgbClr val="FF6900"/>
    <a:srgbClr val="1E5DF8"/>
    <a:srgbClr val="626262"/>
    <a:srgbClr val="FFFFFF"/>
    <a:srgbClr val="00BED5"/>
    <a:srgbClr val="C13D33"/>
    <a:srgbClr val="E94D36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422"/>
  </p:normalViewPr>
  <p:slideViewPr>
    <p:cSldViewPr snapToGrid="0" snapToObjects="1">
      <p:cViewPr varScale="1">
        <p:scale>
          <a:sx n="84" d="100"/>
          <a:sy n="84" d="100"/>
        </p:scale>
        <p:origin x="610" y="72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9" d="100"/>
          <a:sy n="89" d="100"/>
        </p:scale>
        <p:origin x="379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7FA7AA-B711-46C8-A6D6-C7625F0519B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FEA6ADC-69EF-4DA7-A9B3-AC067BAEF189}">
      <dgm:prSet phldrT="[Text]"/>
      <dgm:spPr/>
      <dgm:t>
        <a:bodyPr/>
        <a:lstStyle/>
        <a:p>
          <a:r>
            <a:rPr lang="en-US" dirty="0" smtClean="0"/>
            <a:t>HEXITEC</a:t>
          </a:r>
          <a:endParaRPr lang="en-US" dirty="0"/>
        </a:p>
      </dgm:t>
    </dgm:pt>
    <dgm:pt modelId="{020A127E-39C3-4AE8-B03E-F9BC3DFF8C71}" type="parTrans" cxnId="{5856255F-0A28-474F-BFE7-C751CA6CD2BD}">
      <dgm:prSet/>
      <dgm:spPr/>
      <dgm:t>
        <a:bodyPr/>
        <a:lstStyle/>
        <a:p>
          <a:endParaRPr lang="en-US"/>
        </a:p>
      </dgm:t>
    </dgm:pt>
    <dgm:pt modelId="{823964E2-D4C4-4451-BD02-9C9DBB6C9092}" type="sibTrans" cxnId="{5856255F-0A28-474F-BFE7-C751CA6CD2BD}">
      <dgm:prSet/>
      <dgm:spPr/>
      <dgm:t>
        <a:bodyPr/>
        <a:lstStyle/>
        <a:p>
          <a:endParaRPr lang="en-US"/>
        </a:p>
      </dgm:t>
    </dgm:pt>
    <dgm:pt modelId="{F5C9A8CB-31B0-4891-B739-782BC3B34CAC}">
      <dgm:prSet phldrT="[Text]"/>
      <dgm:spPr/>
      <dgm:t>
        <a:bodyPr/>
        <a:lstStyle/>
        <a:p>
          <a:r>
            <a:rPr lang="en-US" dirty="0" smtClean="0"/>
            <a:t>HEXITEC-MHz</a:t>
          </a:r>
          <a:endParaRPr lang="en-US" dirty="0"/>
        </a:p>
      </dgm:t>
    </dgm:pt>
    <dgm:pt modelId="{EDA1A6C3-0275-46B1-BBB4-45BD2C0F718B}" type="parTrans" cxnId="{627FE426-824D-42E7-81F9-C9950F3BF76F}">
      <dgm:prSet/>
      <dgm:spPr/>
      <dgm:t>
        <a:bodyPr/>
        <a:lstStyle/>
        <a:p>
          <a:endParaRPr lang="en-US"/>
        </a:p>
      </dgm:t>
    </dgm:pt>
    <dgm:pt modelId="{95AEDD3E-F0B8-4526-8202-08C04D161BEE}" type="sibTrans" cxnId="{627FE426-824D-42E7-81F9-C9950F3BF76F}">
      <dgm:prSet/>
      <dgm:spPr/>
      <dgm:t>
        <a:bodyPr/>
        <a:lstStyle/>
        <a:p>
          <a:endParaRPr lang="en-US"/>
        </a:p>
      </dgm:t>
    </dgm:pt>
    <dgm:pt modelId="{4F79B52B-0D88-494D-A366-6DEA8FFE8EA5}">
      <dgm:prSet phldrT="[Text]"/>
      <dgm:spPr/>
      <dgm:t>
        <a:bodyPr/>
        <a:lstStyle/>
        <a:p>
          <a:r>
            <a:rPr lang="en-US" dirty="0" smtClean="0"/>
            <a:t>Data Plane</a:t>
          </a:r>
          <a:endParaRPr lang="en-US" dirty="0"/>
        </a:p>
      </dgm:t>
    </dgm:pt>
    <dgm:pt modelId="{29DC2FF5-5763-4D95-A63B-AC8437D16301}" type="parTrans" cxnId="{75AE62FB-6CD0-47A5-9A59-C0D272D48C40}">
      <dgm:prSet/>
      <dgm:spPr/>
      <dgm:t>
        <a:bodyPr/>
        <a:lstStyle/>
        <a:p>
          <a:endParaRPr lang="en-US"/>
        </a:p>
      </dgm:t>
    </dgm:pt>
    <dgm:pt modelId="{D9E3D5FB-8A0C-4564-B985-F3F91E577F8E}" type="sibTrans" cxnId="{75AE62FB-6CD0-47A5-9A59-C0D272D48C40}">
      <dgm:prSet/>
      <dgm:spPr/>
      <dgm:t>
        <a:bodyPr/>
        <a:lstStyle/>
        <a:p>
          <a:endParaRPr lang="en-US"/>
        </a:p>
      </dgm:t>
    </dgm:pt>
    <dgm:pt modelId="{3C1C611F-7969-4D6A-ABA4-FC0519A225AC}">
      <dgm:prSet phldrT="[Text]"/>
      <dgm:spPr/>
      <dgm:t>
        <a:bodyPr/>
        <a:lstStyle/>
        <a:p>
          <a:r>
            <a:rPr lang="en-US" dirty="0" smtClean="0"/>
            <a:t>Control Plane</a:t>
          </a:r>
          <a:endParaRPr lang="en-US" dirty="0"/>
        </a:p>
      </dgm:t>
    </dgm:pt>
    <dgm:pt modelId="{A112A24F-0D5D-4F6B-A9D9-F59F2866FB8E}" type="parTrans" cxnId="{22F292A9-DA26-4876-8996-D8BB80798A28}">
      <dgm:prSet/>
      <dgm:spPr/>
      <dgm:t>
        <a:bodyPr/>
        <a:lstStyle/>
        <a:p>
          <a:endParaRPr lang="en-US"/>
        </a:p>
      </dgm:t>
    </dgm:pt>
    <dgm:pt modelId="{2B3663A2-B367-447B-A4BC-C30C9A108A09}" type="sibTrans" cxnId="{22F292A9-DA26-4876-8996-D8BB80798A28}">
      <dgm:prSet/>
      <dgm:spPr/>
      <dgm:t>
        <a:bodyPr/>
        <a:lstStyle/>
        <a:p>
          <a:endParaRPr lang="en-US"/>
        </a:p>
      </dgm:t>
    </dgm:pt>
    <dgm:pt modelId="{1F7F7223-6A3B-46FF-AED7-3531886FDE08}">
      <dgm:prSet phldrT="[Text]"/>
      <dgm:spPr/>
      <dgm:t>
        <a:bodyPr/>
        <a:lstStyle/>
        <a:p>
          <a:r>
            <a:rPr lang="en-US" dirty="0" smtClean="0"/>
            <a:t>Status</a:t>
          </a:r>
          <a:endParaRPr lang="en-US" dirty="0"/>
        </a:p>
      </dgm:t>
    </dgm:pt>
    <dgm:pt modelId="{D6F8F023-4269-4415-971F-981FC0F333F2}" type="parTrans" cxnId="{3C1C324E-19DA-40E1-8B23-98FC1FAE76E0}">
      <dgm:prSet/>
      <dgm:spPr/>
      <dgm:t>
        <a:bodyPr/>
        <a:lstStyle/>
        <a:p>
          <a:endParaRPr lang="en-US"/>
        </a:p>
      </dgm:t>
    </dgm:pt>
    <dgm:pt modelId="{D86AAA97-B303-4CDB-81B3-1373A77C1C8E}" type="sibTrans" cxnId="{3C1C324E-19DA-40E1-8B23-98FC1FAE76E0}">
      <dgm:prSet/>
      <dgm:spPr/>
      <dgm:t>
        <a:bodyPr/>
        <a:lstStyle/>
        <a:p>
          <a:endParaRPr lang="en-US"/>
        </a:p>
      </dgm:t>
    </dgm:pt>
    <dgm:pt modelId="{9766BD92-1ED5-472E-B6F1-0C9A78689B2D}">
      <dgm:prSet phldrT="[Text]"/>
      <dgm:spPr/>
      <dgm:t>
        <a:bodyPr/>
        <a:lstStyle/>
        <a:p>
          <a:r>
            <a:rPr lang="en-US" dirty="0" smtClean="0"/>
            <a:t>Detector Testing</a:t>
          </a:r>
          <a:endParaRPr lang="en-US" dirty="0"/>
        </a:p>
      </dgm:t>
    </dgm:pt>
    <dgm:pt modelId="{E596C3C7-0E73-4835-A424-EC44245F0214}" type="parTrans" cxnId="{80CE3E0E-9E29-4515-BC13-1CCE3FA518BF}">
      <dgm:prSet/>
      <dgm:spPr/>
      <dgm:t>
        <a:bodyPr/>
        <a:lstStyle/>
        <a:p>
          <a:endParaRPr lang="en-US"/>
        </a:p>
      </dgm:t>
    </dgm:pt>
    <dgm:pt modelId="{FF2596FB-2DE4-40DA-AA70-2B58EB31E38C}" type="sibTrans" cxnId="{80CE3E0E-9E29-4515-BC13-1CCE3FA518BF}">
      <dgm:prSet/>
      <dgm:spPr/>
      <dgm:t>
        <a:bodyPr/>
        <a:lstStyle/>
        <a:p>
          <a:endParaRPr lang="en-US"/>
        </a:p>
      </dgm:t>
    </dgm:pt>
    <dgm:pt modelId="{1C0410E4-B6C2-49F2-B45F-3A3783396724}">
      <dgm:prSet phldrT="[Text]"/>
      <dgm:spPr/>
      <dgm:t>
        <a:bodyPr/>
        <a:lstStyle/>
        <a:p>
          <a:r>
            <a:rPr lang="en-US" dirty="0" smtClean="0"/>
            <a:t>DAQ</a:t>
          </a:r>
          <a:endParaRPr lang="en-US" dirty="0"/>
        </a:p>
      </dgm:t>
    </dgm:pt>
    <dgm:pt modelId="{4FCB1BFE-C1EC-4CB3-94DB-DB89DDAB696C}" type="parTrans" cxnId="{DF92C808-A7C7-43DC-8D3B-3682FD48A122}">
      <dgm:prSet/>
      <dgm:spPr/>
      <dgm:t>
        <a:bodyPr/>
        <a:lstStyle/>
        <a:p>
          <a:endParaRPr lang="en-US"/>
        </a:p>
      </dgm:t>
    </dgm:pt>
    <dgm:pt modelId="{0E4B15CE-65EB-49F7-9D07-7CEEC643A9EE}" type="sibTrans" cxnId="{DF92C808-A7C7-43DC-8D3B-3682FD48A122}">
      <dgm:prSet/>
      <dgm:spPr/>
      <dgm:t>
        <a:bodyPr/>
        <a:lstStyle/>
        <a:p>
          <a:endParaRPr lang="en-US"/>
        </a:p>
      </dgm:t>
    </dgm:pt>
    <dgm:pt modelId="{8B63D3C0-0CB8-42E1-8CFF-B00F22E2C8A4}">
      <dgm:prSet phldrT="[Text]"/>
      <dgm:spPr/>
      <dgm:t>
        <a:bodyPr/>
        <a:lstStyle/>
        <a:p>
          <a:r>
            <a:rPr lang="en-US" dirty="0" smtClean="0"/>
            <a:t>Next Steps</a:t>
          </a:r>
          <a:endParaRPr lang="en-US" dirty="0"/>
        </a:p>
      </dgm:t>
    </dgm:pt>
    <dgm:pt modelId="{5CE8ECDA-20AE-4D7C-8844-1A39BD46B5C6}" type="parTrans" cxnId="{A03323F2-E8E7-4161-9B6B-C4A1FEFCB7DE}">
      <dgm:prSet/>
      <dgm:spPr/>
      <dgm:t>
        <a:bodyPr/>
        <a:lstStyle/>
        <a:p>
          <a:endParaRPr lang="en-US"/>
        </a:p>
      </dgm:t>
    </dgm:pt>
    <dgm:pt modelId="{0251781E-1E7C-4B56-B18B-49C29DC590F8}" type="sibTrans" cxnId="{A03323F2-E8E7-4161-9B6B-C4A1FEFCB7DE}">
      <dgm:prSet/>
      <dgm:spPr/>
      <dgm:t>
        <a:bodyPr/>
        <a:lstStyle/>
        <a:p>
          <a:endParaRPr lang="en-US"/>
        </a:p>
      </dgm:t>
    </dgm:pt>
    <dgm:pt modelId="{65465506-A659-42AD-986D-0EB6BA9329E2}" type="pres">
      <dgm:prSet presAssocID="{5E7FA7AA-B711-46C8-A6D6-C7625F0519B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58756C7E-001C-4B4F-B440-5F73FBF68C01}" type="pres">
      <dgm:prSet presAssocID="{5E7FA7AA-B711-46C8-A6D6-C7625F0519BC}" presName="Name1" presStyleCnt="0"/>
      <dgm:spPr/>
    </dgm:pt>
    <dgm:pt modelId="{10FE331D-3811-4C78-8D34-6B6BBB9522D6}" type="pres">
      <dgm:prSet presAssocID="{5E7FA7AA-B711-46C8-A6D6-C7625F0519BC}" presName="cycle" presStyleCnt="0"/>
      <dgm:spPr/>
    </dgm:pt>
    <dgm:pt modelId="{868691FE-2C5B-431D-B504-1C513BAF48EC}" type="pres">
      <dgm:prSet presAssocID="{5E7FA7AA-B711-46C8-A6D6-C7625F0519BC}" presName="srcNode" presStyleLbl="node1" presStyleIdx="0" presStyleCnt="4"/>
      <dgm:spPr/>
    </dgm:pt>
    <dgm:pt modelId="{38FAD2B4-B39D-440F-B73C-308C0CEB49B0}" type="pres">
      <dgm:prSet presAssocID="{5E7FA7AA-B711-46C8-A6D6-C7625F0519BC}" presName="conn" presStyleLbl="parChTrans1D2" presStyleIdx="0" presStyleCnt="1"/>
      <dgm:spPr/>
      <dgm:t>
        <a:bodyPr/>
        <a:lstStyle/>
        <a:p>
          <a:endParaRPr lang="en-US"/>
        </a:p>
      </dgm:t>
    </dgm:pt>
    <dgm:pt modelId="{FE57F6D1-7ABE-4C64-93CE-52F8A768BCA3}" type="pres">
      <dgm:prSet presAssocID="{5E7FA7AA-B711-46C8-A6D6-C7625F0519BC}" presName="extraNode" presStyleLbl="node1" presStyleIdx="0" presStyleCnt="4"/>
      <dgm:spPr/>
    </dgm:pt>
    <dgm:pt modelId="{45469642-6586-487A-9C31-F15263A35F38}" type="pres">
      <dgm:prSet presAssocID="{5E7FA7AA-B711-46C8-A6D6-C7625F0519BC}" presName="dstNode" presStyleLbl="node1" presStyleIdx="0" presStyleCnt="4"/>
      <dgm:spPr/>
    </dgm:pt>
    <dgm:pt modelId="{12401A41-A7FE-4074-8A4C-288B00A37627}" type="pres">
      <dgm:prSet presAssocID="{DFEA6ADC-69EF-4DA7-A9B3-AC067BAEF189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FDB2B0-CE1D-415A-ADA7-18A43DFB0C5B}" type="pres">
      <dgm:prSet presAssocID="{DFEA6ADC-69EF-4DA7-A9B3-AC067BAEF189}" presName="accent_1" presStyleCnt="0"/>
      <dgm:spPr/>
    </dgm:pt>
    <dgm:pt modelId="{FC58AA5F-01CD-4C50-B70E-E059830F67C8}" type="pres">
      <dgm:prSet presAssocID="{DFEA6ADC-69EF-4DA7-A9B3-AC067BAEF189}" presName="accentRepeatNode" presStyleLbl="solidFgAcc1" presStyleIdx="0" presStyleCnt="4"/>
      <dgm:spPr/>
    </dgm:pt>
    <dgm:pt modelId="{F7620B97-AC37-40F9-9F7C-D457E9F494C6}" type="pres">
      <dgm:prSet presAssocID="{F5C9A8CB-31B0-4891-B739-782BC3B34CAC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649A91-1933-4476-AEA1-F2BA02101E64}" type="pres">
      <dgm:prSet presAssocID="{F5C9A8CB-31B0-4891-B739-782BC3B34CAC}" presName="accent_2" presStyleCnt="0"/>
      <dgm:spPr/>
    </dgm:pt>
    <dgm:pt modelId="{92E5CCA1-72A4-4A0A-8EE4-F8FBC54235F1}" type="pres">
      <dgm:prSet presAssocID="{F5C9A8CB-31B0-4891-B739-782BC3B34CAC}" presName="accentRepeatNode" presStyleLbl="solidFgAcc1" presStyleIdx="1" presStyleCnt="4"/>
      <dgm:spPr/>
    </dgm:pt>
    <dgm:pt modelId="{FB00B3D9-2EEE-4ED1-BD2D-A1E92ACAB285}" type="pres">
      <dgm:prSet presAssocID="{1C0410E4-B6C2-49F2-B45F-3A378339672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B56DE3-5B12-4F02-96F9-79A8A85F857D}" type="pres">
      <dgm:prSet presAssocID="{1C0410E4-B6C2-49F2-B45F-3A3783396724}" presName="accent_3" presStyleCnt="0"/>
      <dgm:spPr/>
    </dgm:pt>
    <dgm:pt modelId="{E554599D-F865-485A-9D3A-84CF7F8D999B}" type="pres">
      <dgm:prSet presAssocID="{1C0410E4-B6C2-49F2-B45F-3A3783396724}" presName="accentRepeatNode" presStyleLbl="solidFgAcc1" presStyleIdx="2" presStyleCnt="4"/>
      <dgm:spPr/>
    </dgm:pt>
    <dgm:pt modelId="{F9C078AE-6355-4119-96BD-67B371D1C79B}" type="pres">
      <dgm:prSet presAssocID="{1F7F7223-6A3B-46FF-AED7-3531886FDE08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B17D6A-AE56-44D4-9D8E-8B311A95AC9B}" type="pres">
      <dgm:prSet presAssocID="{1F7F7223-6A3B-46FF-AED7-3531886FDE08}" presName="accent_4" presStyleCnt="0"/>
      <dgm:spPr/>
    </dgm:pt>
    <dgm:pt modelId="{3FCAE261-81D5-4E5A-B81A-D8F7D851950F}" type="pres">
      <dgm:prSet presAssocID="{1F7F7223-6A3B-46FF-AED7-3531886FDE08}" presName="accentRepeatNode" presStyleLbl="solidFgAcc1" presStyleIdx="3" presStyleCnt="4"/>
      <dgm:spPr/>
    </dgm:pt>
  </dgm:ptLst>
  <dgm:cxnLst>
    <dgm:cxn modelId="{92D5E32B-48CF-482B-9A6A-F2D9949666B5}" type="presOf" srcId="{8B63D3C0-0CB8-42E1-8CFF-B00F22E2C8A4}" destId="{F9C078AE-6355-4119-96BD-67B371D1C79B}" srcOrd="0" destOrd="2" presId="urn:microsoft.com/office/officeart/2008/layout/VerticalCurvedList"/>
    <dgm:cxn modelId="{5856255F-0A28-474F-BFE7-C751CA6CD2BD}" srcId="{5E7FA7AA-B711-46C8-A6D6-C7625F0519BC}" destId="{DFEA6ADC-69EF-4DA7-A9B3-AC067BAEF189}" srcOrd="0" destOrd="0" parTransId="{020A127E-39C3-4AE8-B03E-F9BC3DFF8C71}" sibTransId="{823964E2-D4C4-4451-BD02-9C9DBB6C9092}"/>
    <dgm:cxn modelId="{22F292A9-DA26-4876-8996-D8BB80798A28}" srcId="{1C0410E4-B6C2-49F2-B45F-3A3783396724}" destId="{3C1C611F-7969-4D6A-ABA4-FC0519A225AC}" srcOrd="1" destOrd="0" parTransId="{A112A24F-0D5D-4F6B-A9D9-F59F2866FB8E}" sibTransId="{2B3663A2-B367-447B-A4BC-C30C9A108A09}"/>
    <dgm:cxn modelId="{0153FB6E-4A8C-4BC8-8758-3BE5C0AE325F}" type="presOf" srcId="{823964E2-D4C4-4451-BD02-9C9DBB6C9092}" destId="{38FAD2B4-B39D-440F-B73C-308C0CEB49B0}" srcOrd="0" destOrd="0" presId="urn:microsoft.com/office/officeart/2008/layout/VerticalCurvedList"/>
    <dgm:cxn modelId="{A1073C1C-28FF-4B93-9E7D-277828051BB5}" type="presOf" srcId="{4F79B52B-0D88-494D-A366-6DEA8FFE8EA5}" destId="{FB00B3D9-2EEE-4ED1-BD2D-A1E92ACAB285}" srcOrd="0" destOrd="1" presId="urn:microsoft.com/office/officeart/2008/layout/VerticalCurvedList"/>
    <dgm:cxn modelId="{52BF3CD4-43A9-4904-8803-6EB53AF83729}" type="presOf" srcId="{1C0410E4-B6C2-49F2-B45F-3A3783396724}" destId="{FB00B3D9-2EEE-4ED1-BD2D-A1E92ACAB285}" srcOrd="0" destOrd="0" presId="urn:microsoft.com/office/officeart/2008/layout/VerticalCurvedList"/>
    <dgm:cxn modelId="{9BF5FE42-336B-46C9-835C-AB8F4422D0B9}" type="presOf" srcId="{DFEA6ADC-69EF-4DA7-A9B3-AC067BAEF189}" destId="{12401A41-A7FE-4074-8A4C-288B00A37627}" srcOrd="0" destOrd="0" presId="urn:microsoft.com/office/officeart/2008/layout/VerticalCurvedList"/>
    <dgm:cxn modelId="{4AAF90FC-C6C7-4923-A657-A2680B243FC4}" type="presOf" srcId="{1F7F7223-6A3B-46FF-AED7-3531886FDE08}" destId="{F9C078AE-6355-4119-96BD-67B371D1C79B}" srcOrd="0" destOrd="0" presId="urn:microsoft.com/office/officeart/2008/layout/VerticalCurvedList"/>
    <dgm:cxn modelId="{75AE62FB-6CD0-47A5-9A59-C0D272D48C40}" srcId="{1C0410E4-B6C2-49F2-B45F-3A3783396724}" destId="{4F79B52B-0D88-494D-A366-6DEA8FFE8EA5}" srcOrd="0" destOrd="0" parTransId="{29DC2FF5-5763-4D95-A63B-AC8437D16301}" sibTransId="{D9E3D5FB-8A0C-4564-B985-F3F91E577F8E}"/>
    <dgm:cxn modelId="{63894B27-AB24-4671-BBE4-24B0C3B881D6}" type="presOf" srcId="{5E7FA7AA-B711-46C8-A6D6-C7625F0519BC}" destId="{65465506-A659-42AD-986D-0EB6BA9329E2}" srcOrd="0" destOrd="0" presId="urn:microsoft.com/office/officeart/2008/layout/VerticalCurvedList"/>
    <dgm:cxn modelId="{6A61B92F-2326-414C-B182-827DFBFF6B9D}" type="presOf" srcId="{9766BD92-1ED5-472E-B6F1-0C9A78689B2D}" destId="{F9C078AE-6355-4119-96BD-67B371D1C79B}" srcOrd="0" destOrd="1" presId="urn:microsoft.com/office/officeart/2008/layout/VerticalCurvedList"/>
    <dgm:cxn modelId="{80CE3E0E-9E29-4515-BC13-1CCE3FA518BF}" srcId="{1F7F7223-6A3B-46FF-AED7-3531886FDE08}" destId="{9766BD92-1ED5-472E-B6F1-0C9A78689B2D}" srcOrd="0" destOrd="0" parTransId="{E596C3C7-0E73-4835-A424-EC44245F0214}" sibTransId="{FF2596FB-2DE4-40DA-AA70-2B58EB31E38C}"/>
    <dgm:cxn modelId="{627FE426-824D-42E7-81F9-C9950F3BF76F}" srcId="{5E7FA7AA-B711-46C8-A6D6-C7625F0519BC}" destId="{F5C9A8CB-31B0-4891-B739-782BC3B34CAC}" srcOrd="1" destOrd="0" parTransId="{EDA1A6C3-0275-46B1-BBB4-45BD2C0F718B}" sibTransId="{95AEDD3E-F0B8-4526-8202-08C04D161BEE}"/>
    <dgm:cxn modelId="{013E28B3-415B-4CFC-B226-EBD1A1C0BB40}" type="presOf" srcId="{F5C9A8CB-31B0-4891-B739-782BC3B34CAC}" destId="{F7620B97-AC37-40F9-9F7C-D457E9F494C6}" srcOrd="0" destOrd="0" presId="urn:microsoft.com/office/officeart/2008/layout/VerticalCurvedList"/>
    <dgm:cxn modelId="{3D4D9CE7-D8D7-4521-8C9F-0C7F189BD8E1}" type="presOf" srcId="{3C1C611F-7969-4D6A-ABA4-FC0519A225AC}" destId="{FB00B3D9-2EEE-4ED1-BD2D-A1E92ACAB285}" srcOrd="0" destOrd="2" presId="urn:microsoft.com/office/officeart/2008/layout/VerticalCurvedList"/>
    <dgm:cxn modelId="{3C1C324E-19DA-40E1-8B23-98FC1FAE76E0}" srcId="{5E7FA7AA-B711-46C8-A6D6-C7625F0519BC}" destId="{1F7F7223-6A3B-46FF-AED7-3531886FDE08}" srcOrd="3" destOrd="0" parTransId="{D6F8F023-4269-4415-971F-981FC0F333F2}" sibTransId="{D86AAA97-B303-4CDB-81B3-1373A77C1C8E}"/>
    <dgm:cxn modelId="{DF92C808-A7C7-43DC-8D3B-3682FD48A122}" srcId="{5E7FA7AA-B711-46C8-A6D6-C7625F0519BC}" destId="{1C0410E4-B6C2-49F2-B45F-3A3783396724}" srcOrd="2" destOrd="0" parTransId="{4FCB1BFE-C1EC-4CB3-94DB-DB89DDAB696C}" sibTransId="{0E4B15CE-65EB-49F7-9D07-7CEEC643A9EE}"/>
    <dgm:cxn modelId="{A03323F2-E8E7-4161-9B6B-C4A1FEFCB7DE}" srcId="{1F7F7223-6A3B-46FF-AED7-3531886FDE08}" destId="{8B63D3C0-0CB8-42E1-8CFF-B00F22E2C8A4}" srcOrd="1" destOrd="0" parTransId="{5CE8ECDA-20AE-4D7C-8844-1A39BD46B5C6}" sibTransId="{0251781E-1E7C-4B56-B18B-49C29DC590F8}"/>
    <dgm:cxn modelId="{B5199FCB-8AAE-480E-AB3C-06D6B5223FF0}" type="presParOf" srcId="{65465506-A659-42AD-986D-0EB6BA9329E2}" destId="{58756C7E-001C-4B4F-B440-5F73FBF68C01}" srcOrd="0" destOrd="0" presId="urn:microsoft.com/office/officeart/2008/layout/VerticalCurvedList"/>
    <dgm:cxn modelId="{FF0E12EC-2991-4068-8795-28F8B83AAD43}" type="presParOf" srcId="{58756C7E-001C-4B4F-B440-5F73FBF68C01}" destId="{10FE331D-3811-4C78-8D34-6B6BBB9522D6}" srcOrd="0" destOrd="0" presId="urn:microsoft.com/office/officeart/2008/layout/VerticalCurvedList"/>
    <dgm:cxn modelId="{D18E1536-9B7A-4A11-A559-4A3696D8F512}" type="presParOf" srcId="{10FE331D-3811-4C78-8D34-6B6BBB9522D6}" destId="{868691FE-2C5B-431D-B504-1C513BAF48EC}" srcOrd="0" destOrd="0" presId="urn:microsoft.com/office/officeart/2008/layout/VerticalCurvedList"/>
    <dgm:cxn modelId="{9A0FA49A-9757-4301-B376-F3FBE570D610}" type="presParOf" srcId="{10FE331D-3811-4C78-8D34-6B6BBB9522D6}" destId="{38FAD2B4-B39D-440F-B73C-308C0CEB49B0}" srcOrd="1" destOrd="0" presId="urn:microsoft.com/office/officeart/2008/layout/VerticalCurvedList"/>
    <dgm:cxn modelId="{48BB44E9-3A37-4679-AB1B-70791898C49B}" type="presParOf" srcId="{10FE331D-3811-4C78-8D34-6B6BBB9522D6}" destId="{FE57F6D1-7ABE-4C64-93CE-52F8A768BCA3}" srcOrd="2" destOrd="0" presId="urn:microsoft.com/office/officeart/2008/layout/VerticalCurvedList"/>
    <dgm:cxn modelId="{44863CE7-7FC9-468A-90DF-FE0CAE85777C}" type="presParOf" srcId="{10FE331D-3811-4C78-8D34-6B6BBB9522D6}" destId="{45469642-6586-487A-9C31-F15263A35F38}" srcOrd="3" destOrd="0" presId="urn:microsoft.com/office/officeart/2008/layout/VerticalCurvedList"/>
    <dgm:cxn modelId="{7A4568BC-7AA2-4731-B3D0-35F3A4A056FD}" type="presParOf" srcId="{58756C7E-001C-4B4F-B440-5F73FBF68C01}" destId="{12401A41-A7FE-4074-8A4C-288B00A37627}" srcOrd="1" destOrd="0" presId="urn:microsoft.com/office/officeart/2008/layout/VerticalCurvedList"/>
    <dgm:cxn modelId="{1B69ECD2-30F0-49D5-8217-4AF00CE6F7D8}" type="presParOf" srcId="{58756C7E-001C-4B4F-B440-5F73FBF68C01}" destId="{2EFDB2B0-CE1D-415A-ADA7-18A43DFB0C5B}" srcOrd="2" destOrd="0" presId="urn:microsoft.com/office/officeart/2008/layout/VerticalCurvedList"/>
    <dgm:cxn modelId="{A7423EB5-5B37-4DD2-BE64-39F1AE35949D}" type="presParOf" srcId="{2EFDB2B0-CE1D-415A-ADA7-18A43DFB0C5B}" destId="{FC58AA5F-01CD-4C50-B70E-E059830F67C8}" srcOrd="0" destOrd="0" presId="urn:microsoft.com/office/officeart/2008/layout/VerticalCurvedList"/>
    <dgm:cxn modelId="{568C6722-04C0-436B-859C-C4F3172AF0CC}" type="presParOf" srcId="{58756C7E-001C-4B4F-B440-5F73FBF68C01}" destId="{F7620B97-AC37-40F9-9F7C-D457E9F494C6}" srcOrd="3" destOrd="0" presId="urn:microsoft.com/office/officeart/2008/layout/VerticalCurvedList"/>
    <dgm:cxn modelId="{50CE1028-0884-4735-B990-374FB1EFA580}" type="presParOf" srcId="{58756C7E-001C-4B4F-B440-5F73FBF68C01}" destId="{EE649A91-1933-4476-AEA1-F2BA02101E64}" srcOrd="4" destOrd="0" presId="urn:microsoft.com/office/officeart/2008/layout/VerticalCurvedList"/>
    <dgm:cxn modelId="{1E37CC2E-E6B9-483A-B0E6-C108AF49C7E7}" type="presParOf" srcId="{EE649A91-1933-4476-AEA1-F2BA02101E64}" destId="{92E5CCA1-72A4-4A0A-8EE4-F8FBC54235F1}" srcOrd="0" destOrd="0" presId="urn:microsoft.com/office/officeart/2008/layout/VerticalCurvedList"/>
    <dgm:cxn modelId="{5523E145-9AF5-4702-889D-67634322C46D}" type="presParOf" srcId="{58756C7E-001C-4B4F-B440-5F73FBF68C01}" destId="{FB00B3D9-2EEE-4ED1-BD2D-A1E92ACAB285}" srcOrd="5" destOrd="0" presId="urn:microsoft.com/office/officeart/2008/layout/VerticalCurvedList"/>
    <dgm:cxn modelId="{37986DE6-5CA2-4FF6-A572-B7A7567A2633}" type="presParOf" srcId="{58756C7E-001C-4B4F-B440-5F73FBF68C01}" destId="{80B56DE3-5B12-4F02-96F9-79A8A85F857D}" srcOrd="6" destOrd="0" presId="urn:microsoft.com/office/officeart/2008/layout/VerticalCurvedList"/>
    <dgm:cxn modelId="{D21263FF-F3FD-46B8-B40C-1797616BC36A}" type="presParOf" srcId="{80B56DE3-5B12-4F02-96F9-79A8A85F857D}" destId="{E554599D-F865-485A-9D3A-84CF7F8D999B}" srcOrd="0" destOrd="0" presId="urn:microsoft.com/office/officeart/2008/layout/VerticalCurvedList"/>
    <dgm:cxn modelId="{1400A856-61B8-4DBA-BEAF-2C8639C9D7E3}" type="presParOf" srcId="{58756C7E-001C-4B4F-B440-5F73FBF68C01}" destId="{F9C078AE-6355-4119-96BD-67B371D1C79B}" srcOrd="7" destOrd="0" presId="urn:microsoft.com/office/officeart/2008/layout/VerticalCurvedList"/>
    <dgm:cxn modelId="{0F9A17CC-9221-47F0-B47A-656638500708}" type="presParOf" srcId="{58756C7E-001C-4B4F-B440-5F73FBF68C01}" destId="{39B17D6A-AE56-44D4-9D8E-8B311A95AC9B}" srcOrd="8" destOrd="0" presId="urn:microsoft.com/office/officeart/2008/layout/VerticalCurvedList"/>
    <dgm:cxn modelId="{847C50AE-59F8-4E12-BE8D-C5BC9CC368A8}" type="presParOf" srcId="{39B17D6A-AE56-44D4-9D8E-8B311A95AC9B}" destId="{3FCAE261-81D5-4E5A-B81A-D8F7D851950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AD2B4-B39D-440F-B73C-308C0CEB49B0}">
      <dsp:nvSpPr>
        <dsp:cNvPr id="0" name=""/>
        <dsp:cNvSpPr/>
      </dsp:nvSpPr>
      <dsp:spPr>
        <a:xfrm>
          <a:off x="-4713230" y="-722483"/>
          <a:ext cx="5614054" cy="5614054"/>
        </a:xfrm>
        <a:prstGeom prst="blockArc">
          <a:avLst>
            <a:gd name="adj1" fmla="val 18900000"/>
            <a:gd name="adj2" fmla="val 2700000"/>
            <a:gd name="adj3" fmla="val 38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01A41-A7FE-4074-8A4C-288B00A37627}">
      <dsp:nvSpPr>
        <dsp:cNvPr id="0" name=""/>
        <dsp:cNvSpPr/>
      </dsp:nvSpPr>
      <dsp:spPr>
        <a:xfrm>
          <a:off x="471794" y="320519"/>
          <a:ext cx="4799116" cy="6413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089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HEXITEC</a:t>
          </a:r>
          <a:endParaRPr lang="en-US" sz="1300" kern="1200" dirty="0"/>
        </a:p>
      </dsp:txBody>
      <dsp:txXfrm>
        <a:off x="471794" y="320519"/>
        <a:ext cx="4799116" cy="641372"/>
      </dsp:txXfrm>
    </dsp:sp>
    <dsp:sp modelId="{FC58AA5F-01CD-4C50-B70E-E059830F67C8}">
      <dsp:nvSpPr>
        <dsp:cNvPr id="0" name=""/>
        <dsp:cNvSpPr/>
      </dsp:nvSpPr>
      <dsp:spPr>
        <a:xfrm>
          <a:off x="70936" y="240347"/>
          <a:ext cx="801715" cy="8017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620B97-AC37-40F9-9F7C-D457E9F494C6}">
      <dsp:nvSpPr>
        <dsp:cNvPr id="0" name=""/>
        <dsp:cNvSpPr/>
      </dsp:nvSpPr>
      <dsp:spPr>
        <a:xfrm>
          <a:off x="839507" y="1282744"/>
          <a:ext cx="4431403" cy="6413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089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HEXITEC-MHz</a:t>
          </a:r>
          <a:endParaRPr lang="en-US" sz="1300" kern="1200" dirty="0"/>
        </a:p>
      </dsp:txBody>
      <dsp:txXfrm>
        <a:off x="839507" y="1282744"/>
        <a:ext cx="4431403" cy="641372"/>
      </dsp:txXfrm>
    </dsp:sp>
    <dsp:sp modelId="{92E5CCA1-72A4-4A0A-8EE4-F8FBC54235F1}">
      <dsp:nvSpPr>
        <dsp:cNvPr id="0" name=""/>
        <dsp:cNvSpPr/>
      </dsp:nvSpPr>
      <dsp:spPr>
        <a:xfrm>
          <a:off x="438649" y="1202573"/>
          <a:ext cx="801715" cy="8017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00B3D9-2EEE-4ED1-BD2D-A1E92ACAB285}">
      <dsp:nvSpPr>
        <dsp:cNvPr id="0" name=""/>
        <dsp:cNvSpPr/>
      </dsp:nvSpPr>
      <dsp:spPr>
        <a:xfrm>
          <a:off x="839507" y="2244970"/>
          <a:ext cx="4431403" cy="6413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089" tIns="33020" rIns="33020" bIns="3302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DAQ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Data Plane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Control Plane</a:t>
          </a:r>
          <a:endParaRPr lang="en-US" sz="1000" kern="1200" dirty="0"/>
        </a:p>
      </dsp:txBody>
      <dsp:txXfrm>
        <a:off x="839507" y="2244970"/>
        <a:ext cx="4431403" cy="641372"/>
      </dsp:txXfrm>
    </dsp:sp>
    <dsp:sp modelId="{E554599D-F865-485A-9D3A-84CF7F8D999B}">
      <dsp:nvSpPr>
        <dsp:cNvPr id="0" name=""/>
        <dsp:cNvSpPr/>
      </dsp:nvSpPr>
      <dsp:spPr>
        <a:xfrm>
          <a:off x="438649" y="2164798"/>
          <a:ext cx="801715" cy="8017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C078AE-6355-4119-96BD-67B371D1C79B}">
      <dsp:nvSpPr>
        <dsp:cNvPr id="0" name=""/>
        <dsp:cNvSpPr/>
      </dsp:nvSpPr>
      <dsp:spPr>
        <a:xfrm>
          <a:off x="471794" y="3207196"/>
          <a:ext cx="4799116" cy="6413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9089" tIns="33020" rIns="33020" bIns="3302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Status</a:t>
          </a:r>
          <a:endParaRPr lang="en-US" sz="13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Detector Testing</a:t>
          </a:r>
          <a:endParaRPr lang="en-US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Next Steps</a:t>
          </a:r>
          <a:endParaRPr lang="en-US" sz="1000" kern="1200" dirty="0"/>
        </a:p>
      </dsp:txBody>
      <dsp:txXfrm>
        <a:off x="471794" y="3207196"/>
        <a:ext cx="4799116" cy="641372"/>
      </dsp:txXfrm>
    </dsp:sp>
    <dsp:sp modelId="{3FCAE261-81D5-4E5A-B81A-D8F7D851950F}">
      <dsp:nvSpPr>
        <dsp:cNvPr id="0" name=""/>
        <dsp:cNvSpPr/>
      </dsp:nvSpPr>
      <dsp:spPr>
        <a:xfrm>
          <a:off x="70936" y="3127024"/>
          <a:ext cx="801715" cy="801715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619363"/>
          </a:xfrm>
          <a:prstGeom prst="rect">
            <a:avLst/>
          </a:prstGeom>
        </p:spPr>
        <p:txBody>
          <a:bodyPr vert="horz" lIns="112330" tIns="56166" rIns="112330" bIns="56166" rtlCol="0"/>
          <a:lstStyle>
            <a:lvl1pPr algn="l">
              <a:defRPr sz="15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619363"/>
          </a:xfrm>
          <a:prstGeom prst="rect">
            <a:avLst/>
          </a:prstGeom>
        </p:spPr>
        <p:txBody>
          <a:bodyPr vert="horz" lIns="112330" tIns="56166" rIns="112330" bIns="56166" rtlCol="0"/>
          <a:lstStyle>
            <a:lvl1pPr algn="r">
              <a:defRPr sz="15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6/27/2022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4450" y="1543050"/>
            <a:ext cx="7404100" cy="4165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2330" tIns="56166" rIns="112330" bIns="5616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5940743"/>
            <a:ext cx="5852160" cy="4860607"/>
          </a:xfrm>
          <a:prstGeom prst="rect">
            <a:avLst/>
          </a:prstGeom>
        </p:spPr>
        <p:txBody>
          <a:bodyPr vert="horz" lIns="112330" tIns="56166" rIns="112330" bIns="56166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725039"/>
            <a:ext cx="3169920" cy="619362"/>
          </a:xfrm>
          <a:prstGeom prst="rect">
            <a:avLst/>
          </a:prstGeom>
        </p:spPr>
        <p:txBody>
          <a:bodyPr vert="horz" lIns="112330" tIns="56166" rIns="112330" bIns="56166" rtlCol="0" anchor="b"/>
          <a:lstStyle>
            <a:lvl1pPr algn="l">
              <a:defRPr sz="15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11725039"/>
            <a:ext cx="3169920" cy="619362"/>
          </a:xfrm>
          <a:prstGeom prst="rect">
            <a:avLst/>
          </a:prstGeom>
        </p:spPr>
        <p:txBody>
          <a:bodyPr vert="horz" lIns="112330" tIns="56166" rIns="112330" bIns="56166" rtlCol="0" anchor="b"/>
          <a:lstStyle>
            <a:lvl1pPr algn="r">
              <a:defRPr sz="15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123306">
              <a:defRPr/>
            </a:pPr>
            <a:r>
              <a:rPr lang="en-US" dirty="0" smtClean="0"/>
              <a:t>Do not introduce myself, remember agenda</a:t>
            </a:r>
            <a:r>
              <a:rPr lang="en-US" baseline="0" dirty="0" smtClean="0"/>
              <a:t> is on next slide, so no need to waffle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When talking about LOKI</a:t>
            </a:r>
            <a:r>
              <a:rPr lang="en-GB" baseline="0" dirty="0" smtClean="0"/>
              <a:t>, mention made to target multiple applications. Extra slide may include potential designs?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1357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When talking about LOKI</a:t>
            </a:r>
            <a:r>
              <a:rPr lang="en-GB" baseline="0" dirty="0" smtClean="0"/>
              <a:t>, mention made to target multiple applications. Extra slide may include potential designs?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04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123306">
              <a:defRPr/>
            </a:pPr>
            <a:r>
              <a:rPr lang="en-US" dirty="0"/>
              <a:t>To replace photo with one of your own. </a:t>
            </a:r>
            <a:r>
              <a:rPr lang="en-US" b="1" dirty="0"/>
              <a:t>1)</a:t>
            </a:r>
            <a:r>
              <a:rPr lang="en-US" dirty="0"/>
              <a:t> Send the geometric shape overlay to the back – </a:t>
            </a:r>
            <a:r>
              <a:rPr lang="en-US" i="1" dirty="0"/>
              <a:t>Right-Click &gt; Send to Back &gt; Send to Back</a:t>
            </a:r>
            <a:r>
              <a:rPr lang="en-US" dirty="0"/>
              <a:t>. </a:t>
            </a:r>
            <a:r>
              <a:rPr lang="en-US" b="1" dirty="0"/>
              <a:t>2) </a:t>
            </a:r>
            <a:r>
              <a:rPr lang="en-US" dirty="0"/>
              <a:t>Replace image – use the guides provided to correctly position it. </a:t>
            </a:r>
            <a:r>
              <a:rPr lang="en-US" b="1" dirty="0"/>
              <a:t>3) </a:t>
            </a:r>
            <a:r>
              <a:rPr lang="en-US" dirty="0"/>
              <a:t>Send your image to the back so that the geometric overlay re-appears over the image. Remember to delete the image credit if using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20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Full 80x80 system</a:t>
            </a:r>
            <a:r>
              <a:rPr lang="en-US" baseline="0" dirty="0" smtClean="0"/>
              <a:t> delivered in 2014. Aimed to deliver UK capability for high energy X-Ray imaging, with priority on spectroscopic resolution</a:t>
            </a:r>
          </a:p>
          <a:p>
            <a:r>
              <a:rPr lang="en-US" baseline="0" dirty="0" smtClean="0"/>
              <a:t>250um chosen to limit charge sharing events while retaining moderate spatial resolution.</a:t>
            </a:r>
          </a:p>
          <a:p>
            <a:r>
              <a:rPr lang="en-US" baseline="0" dirty="0" smtClean="0"/>
              <a:t>Fully spectroscopic rather than photon counting means precise energy deposited in each pixel recorded, gives spectra per pixel after multiple AQ. High energy values </a:t>
            </a:r>
            <a:r>
              <a:rPr lang="en-US" baseline="0" dirty="0" err="1" smtClean="0"/>
              <a:t>histogrammed</a:t>
            </a:r>
            <a:r>
              <a:rPr lang="en-US" baseline="0" dirty="0" smtClean="0"/>
              <a:t> -&gt; high resolution spectra.</a:t>
            </a:r>
          </a:p>
          <a:p>
            <a:r>
              <a:rPr lang="en-US" baseline="0" dirty="0" smtClean="0"/>
              <a:t>Output is analogue, digitization in the DAQ.</a:t>
            </a:r>
          </a:p>
          <a:p>
            <a:r>
              <a:rPr lang="en-US" dirty="0" smtClean="0"/>
              <a:t>Commercialized</a:t>
            </a:r>
            <a:r>
              <a:rPr lang="en-US" baseline="0" dirty="0" smtClean="0"/>
              <a:t> with Quantum Detectors.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613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2126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Mention</a:t>
            </a:r>
            <a:r>
              <a:rPr lang="en-US" baseline="0" dirty="0" smtClean="0"/>
              <a:t> that only control and ASIC have to actually be in the chamber, with everything on the data path located elsewhere over </a:t>
            </a:r>
            <a:r>
              <a:rPr lang="en-US" baseline="0" dirty="0" err="1" smtClean="0"/>
              <a:t>fibre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490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Ensure DDs are mentioned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2425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Data</a:t>
            </a:r>
            <a:r>
              <a:rPr lang="en-GB" baseline="0" dirty="0" smtClean="0"/>
              <a:t> is reduced variably depending on sample rate. This would be customised to the application (which is why commercial hardware is in use).</a:t>
            </a:r>
          </a:p>
          <a:p>
            <a:r>
              <a:rPr lang="en-GB" baseline="0" dirty="0" smtClean="0"/>
              <a:t>One of the only off-the-shelf acceleration boards available (not a development platform), deals only in Ethernet, which could otherwise bypass it and feed straight into ODIN or a switch etc…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087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At this time primarily</a:t>
            </a:r>
            <a:r>
              <a:rPr lang="en-GB" baseline="0" dirty="0" smtClean="0"/>
              <a:t> making use of the 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819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Put emphasis on the fact that this is not the final operator’s view;</a:t>
            </a:r>
            <a:r>
              <a:rPr lang="en-GB" baseline="0" dirty="0" smtClean="0"/>
              <a:t> </a:t>
            </a:r>
            <a:r>
              <a:rPr lang="en-GB" baseline="0" dirty="0" err="1" smtClean="0"/>
              <a:t>odin</a:t>
            </a:r>
            <a:r>
              <a:rPr lang="en-GB" baseline="0" dirty="0" smtClean="0"/>
              <a:t>-data will take over?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939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557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F0E72-30E1-4FE2-BF35-DC0450C5D6CD}" type="slidenum">
              <a:rPr lang="en-US" smtClean="0"/>
              <a:pPr/>
              <a:t>‹#›</a:t>
            </a:fld>
            <a:r>
              <a:rPr lang="en-US" dirty="0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5579" y="9434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F0E72-30E1-4FE2-BF35-DC0450C5D6CD}" type="slidenum">
              <a:rPr lang="en-US" smtClean="0"/>
              <a:pPr/>
              <a:t>‹#›</a:t>
            </a:fld>
            <a:r>
              <a:rPr lang="en-US" dirty="0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0192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  <p:sldLayoutId id="2147483715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5" Type="http://schemas.openxmlformats.org/officeDocument/2006/relationships/image" Target="../media/image31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din-detector/odin-control" TargetMode="External"/><Relationship Id="rId7" Type="http://schemas.openxmlformats.org/officeDocument/2006/relationships/image" Target="../media/image35.png"/><Relationship Id="rId2" Type="http://schemas.openxmlformats.org/officeDocument/2006/relationships/hyperlink" Target="https://accelconf.web.cern.ch/icalepcs2017/papers/tupha212.pdf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4.png"/><Relationship Id="rId5" Type="http://schemas.openxmlformats.org/officeDocument/2006/relationships/image" Target="../media/image20.png"/><Relationship Id="rId4" Type="http://schemas.openxmlformats.org/officeDocument/2006/relationships/hyperlink" Target="https://github.com/stfc-aeg/mercury-detector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8.png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accelconf.web.cern.ch/icalepcs2017/papers/tupha212.pdf" TargetMode="External"/><Relationship Id="rId5" Type="http://schemas.openxmlformats.org/officeDocument/2006/relationships/hyperlink" Target="https://github.com/stfc-aeg/odin-devices" TargetMode="External"/><Relationship Id="rId4" Type="http://schemas.openxmlformats.org/officeDocument/2006/relationships/hyperlink" Target="https://github.com/stfc-aeg/loki" TargetMode="External"/><Relationship Id="rId9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tfc-aeg/odin-sequencer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gif"/><Relationship Id="rId4" Type="http://schemas.openxmlformats.org/officeDocument/2006/relationships/image" Target="../media/image4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g"/><Relationship Id="rId3" Type="http://schemas.openxmlformats.org/officeDocument/2006/relationships/image" Target="../media/image49.jfif"/><Relationship Id="rId7" Type="http://schemas.openxmlformats.org/officeDocument/2006/relationships/image" Target="../media/image5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jpg"/><Relationship Id="rId5" Type="http://schemas.openxmlformats.org/officeDocument/2006/relationships/image" Target="../media/image50.jpg"/><Relationship Id="rId4" Type="http://schemas.openxmlformats.org/officeDocument/2006/relationships/hyperlink" Target="mailto:ben.cline@stfc.ac.uk" TargetMode="External"/><Relationship Id="rId9" Type="http://schemas.openxmlformats.org/officeDocument/2006/relationships/image" Target="../media/image54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joseph.nobes@stfc.ac.uk" TargetMode="External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6.JP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7.png"/><Relationship Id="rId9" Type="http://schemas.microsoft.com/office/2007/relationships/diagramDrawing" Target="../diagrams/drawing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gi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2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515938" y="2160730"/>
            <a:ext cx="5645965" cy="25545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3200" dirty="0"/>
              <a:t>Development of the Control Plane and Data Path for a 1MHz Continuous Frame Rate Spectroscopic X-ray Imaging Detector System</a:t>
            </a:r>
            <a:endParaRPr lang="en-US" sz="32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515938" y="4882038"/>
            <a:ext cx="64849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Joseph Nobes</a:t>
            </a:r>
          </a:p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&amp; Electronics Division</a:t>
            </a:r>
          </a:p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UKRI STFC, RAL</a:t>
            </a:r>
            <a:b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iWoRiD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28</a:t>
            </a:r>
            <a:r>
              <a:rPr lang="en-GB" sz="2400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June 2022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164" y="4655092"/>
            <a:ext cx="2023551" cy="2023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950677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Plane</a:t>
            </a:r>
            <a:endParaRPr lang="en-GB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75844" y="424464"/>
            <a:ext cx="5461516" cy="2453252"/>
            <a:chOff x="4735479" y="594748"/>
            <a:chExt cx="6801880" cy="308233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916091" y="594748"/>
              <a:ext cx="3621268" cy="2713003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 flipH="1">
              <a:off x="6113417" y="2360023"/>
              <a:ext cx="3274423" cy="94772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6757851" y="2072640"/>
              <a:ext cx="2560320" cy="50509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6757851" y="1779615"/>
              <a:ext cx="2560320" cy="2930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6757851" y="1469417"/>
              <a:ext cx="2560320" cy="8655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735479" y="1779615"/>
              <a:ext cx="16130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20x 4.1 </a:t>
              </a:r>
              <a:r>
                <a:rPr lang="en-GB" b="1" dirty="0" err="1" smtClean="0">
                  <a:solidFill>
                    <a:srgbClr val="FF0000"/>
                  </a:solidFill>
                </a:rPr>
                <a:t>Gbps</a:t>
              </a:r>
              <a:r>
                <a:rPr lang="en-GB" b="1" dirty="0">
                  <a:solidFill>
                    <a:srgbClr val="FF0000"/>
                  </a:solidFill>
                </a:rPr>
                <a:t/>
              </a:r>
              <a:br>
                <a:rPr lang="en-GB" b="1" dirty="0">
                  <a:solidFill>
                    <a:srgbClr val="FF0000"/>
                  </a:solidFill>
                </a:rPr>
              </a:br>
              <a:r>
                <a:rPr lang="en-GB" b="1" dirty="0" smtClean="0">
                  <a:solidFill>
                    <a:srgbClr val="FF0000"/>
                  </a:solidFill>
                </a:rPr>
                <a:t>Aurora (8, 8, 4)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48549" y="3307751"/>
              <a:ext cx="1194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1"/>
                  </a:solidFill>
                </a:rPr>
                <a:t>2x 100GbE</a:t>
              </a:r>
              <a:endParaRPr lang="en-GB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55838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stage FPGA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Xilinx </a:t>
            </a:r>
            <a:r>
              <a:rPr lang="en-GB" b="1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Alveo</a:t>
            </a:r>
            <a:endParaRPr lang="en-GB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Corrections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(darks, energy calibration)</a:t>
            </a:r>
          </a:p>
          <a:p>
            <a:pPr marL="342900" indent="-342900">
              <a:buFontTx/>
              <a:buChar char="-"/>
            </a:pP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Reduction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(charge sharing, </a:t>
            </a:r>
            <a:r>
              <a:rPr lang="en-GB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histogramming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Tx/>
              <a:buChar char="-"/>
            </a:pP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status: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fast </a:t>
            </a:r>
            <a:r>
              <a:rPr lang="en-GB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histogramming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firmware blocks designed and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tested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235213" y="3309343"/>
            <a:ext cx="5209483" cy="3037344"/>
            <a:chOff x="6235213" y="3309343"/>
            <a:chExt cx="5209483" cy="3037344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459" b="97838" l="4222" r="95444">
                          <a14:foregroundMark x1="31556" y1="32432" x2="62444" y2="10135"/>
                          <a14:foregroundMark x1="37000" y1="33378" x2="64111" y2="12703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318965">
              <a:off x="7750629" y="3309343"/>
              <a:ext cx="3694067" cy="3037344"/>
            </a:xfrm>
            <a:prstGeom prst="rect">
              <a:avLst/>
            </a:prstGeom>
          </p:spPr>
        </p:pic>
        <p:cxnSp>
          <p:nvCxnSpPr>
            <p:cNvPr id="24" name="Straight Arrow Connector 23"/>
            <p:cNvCxnSpPr/>
            <p:nvPr/>
          </p:nvCxnSpPr>
          <p:spPr>
            <a:xfrm flipV="1">
              <a:off x="6348549" y="4972594"/>
              <a:ext cx="1924594" cy="27867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6235213" y="4709061"/>
              <a:ext cx="1194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1"/>
                  </a:solidFill>
                </a:rPr>
                <a:t>2x 100GbE</a:t>
              </a:r>
              <a:endParaRPr lang="en-GB" b="1" dirty="0">
                <a:solidFill>
                  <a:schemeClr val="accent1"/>
                </a:solidFill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>
              <a:off x="6426926" y="5290820"/>
              <a:ext cx="1959553" cy="328786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573425" y="5585563"/>
              <a:ext cx="15106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6">
                      <a:lumMod val="75000"/>
                    </a:schemeClr>
                  </a:solidFill>
                </a:rPr>
                <a:t>Reduced Data</a:t>
              </a:r>
              <a:r>
                <a:rPr lang="en-GB" b="1" dirty="0">
                  <a:solidFill>
                    <a:schemeClr val="accent6">
                      <a:lumMod val="75000"/>
                    </a:schemeClr>
                  </a:solidFill>
                </a:rPr>
                <a:t/>
              </a:r>
              <a:br>
                <a:rPr lang="en-GB" b="1" dirty="0">
                  <a:solidFill>
                    <a:schemeClr val="accent6">
                      <a:lumMod val="75000"/>
                    </a:schemeClr>
                  </a:solidFill>
                </a:rPr>
              </a:br>
              <a:r>
                <a:rPr lang="en-GB" b="1" dirty="0" smtClean="0">
                  <a:solidFill>
                    <a:schemeClr val="accent6">
                      <a:lumMod val="75000"/>
                    </a:schemeClr>
                  </a:solidFill>
                </a:rPr>
                <a:t>to ODIN Data</a:t>
              </a: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4392" y="3329702"/>
            <a:ext cx="4504536" cy="237885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570496" y="5585563"/>
            <a:ext cx="2657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Data reduction via </a:t>
            </a:r>
            <a:r>
              <a:rPr lang="en-US" sz="1400" dirty="0" err="1" smtClean="0"/>
              <a:t>histogramming</a:t>
            </a:r>
            <a:endParaRPr lang="en-GB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8729831" y="2563686"/>
            <a:ext cx="2929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First stage: Alpha Data for re-ordering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8452939" y="5949361"/>
            <a:ext cx="34503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Second stage: </a:t>
            </a:r>
            <a:r>
              <a:rPr lang="en-US" sz="1400" dirty="0" err="1" smtClean="0"/>
              <a:t>Alveo</a:t>
            </a:r>
            <a:r>
              <a:rPr lang="en-US" sz="1400" dirty="0" smtClean="0"/>
              <a:t> for correction/reduction</a:t>
            </a:r>
            <a:endParaRPr lang="en-GB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9869" y="194663"/>
            <a:ext cx="2013721" cy="112694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10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4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3" y="1387942"/>
            <a:ext cx="67856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ODIN Control and ODIN Data combined form </a:t>
            </a:r>
            <a:r>
              <a:rPr lang="en-GB" sz="1600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odin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-detector</a:t>
            </a:r>
            <a:r>
              <a:rPr lang="en-GB" sz="1600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[1][2]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ODIN Data </a:t>
            </a: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</a:t>
            </a:r>
            <a:r>
              <a:rPr lang="en-GB" sz="16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scalable data processing </a:t>
            </a: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6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acquisition</a:t>
            </a: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framework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Expanded with </a:t>
            </a:r>
            <a:r>
              <a:rPr lang="en-GB" sz="16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decoder and processing plugins </a:t>
            </a: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suit the application (from file storage to pixel processing)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Receives fast data from data plane FPGA over 100 </a:t>
            </a:r>
            <a:r>
              <a:rPr lang="en-GB" sz="1600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GbE</a:t>
            </a: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case of HEXITEC-MHz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ODIN Control </a:t>
            </a:r>
            <a:r>
              <a:rPr lang="en-GB" sz="16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 detector agnostic control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Adapters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loaded to provide support for detector hardware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web server provides access to an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 Rest API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which allows flexible control via the inbuilt web page, or custom software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HEXITEC-MHz Adapter can be found at</a:t>
            </a:r>
            <a:b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600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stfc-aeg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/mercury-detector</a:t>
            </a:r>
            <a:r>
              <a:rPr lang="en-GB" sz="1600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1118776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ODIN Detector: Control &amp; Data</a:t>
            </a:r>
            <a:endParaRPr lang="en-GB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2996" y="6291823"/>
            <a:ext cx="57170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[1] </a:t>
            </a:r>
            <a:r>
              <a:rPr lang="en-GB" sz="1100" dirty="0">
                <a:hlinkClick r:id="rId2"/>
              </a:rPr>
              <a:t>https://</a:t>
            </a:r>
            <a:r>
              <a:rPr lang="en-GB" sz="1100" dirty="0" smtClean="0">
                <a:hlinkClick r:id="rId2"/>
              </a:rPr>
              <a:t>accelconf.web.cern.ch/icalepcs2017/papers/tupha212.pdf</a:t>
            </a:r>
            <a:endParaRPr lang="en-GB" sz="1100" dirty="0" smtClean="0"/>
          </a:p>
          <a:p>
            <a:r>
              <a:rPr lang="en-GB" sz="1100" dirty="0"/>
              <a:t>[2] </a:t>
            </a:r>
            <a:r>
              <a:rPr lang="en-GB" sz="1100" dirty="0">
                <a:hlinkClick r:id="rId3"/>
              </a:rPr>
              <a:t>https://</a:t>
            </a:r>
            <a:r>
              <a:rPr lang="en-GB" sz="1100" dirty="0" smtClean="0">
                <a:hlinkClick r:id="rId3"/>
              </a:rPr>
              <a:t>github.com/odin-detector/odin-control</a:t>
            </a:r>
            <a:r>
              <a:rPr lang="en-GB" sz="1100" dirty="0" smtClean="0"/>
              <a:t> </a:t>
            </a:r>
          </a:p>
          <a:p>
            <a:r>
              <a:rPr lang="en-GB" sz="1100" dirty="0" smtClean="0"/>
              <a:t>[3] </a:t>
            </a:r>
            <a:r>
              <a:rPr lang="en-GB" sz="1100" dirty="0">
                <a:hlinkClick r:id="rId4"/>
              </a:rPr>
              <a:t>https://</a:t>
            </a:r>
            <a:r>
              <a:rPr lang="en-GB" sz="1100" dirty="0" smtClean="0">
                <a:hlinkClick r:id="rId4"/>
              </a:rPr>
              <a:t>github.com/stfc-aeg/mercury-detector</a:t>
            </a:r>
            <a:r>
              <a:rPr lang="en-GB" sz="1100" dirty="0" smtClean="0"/>
              <a:t>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668" y="5462335"/>
            <a:ext cx="850300" cy="8503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996" y="3078528"/>
            <a:ext cx="4233108" cy="34287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71165" y="5744764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ODIN</a:t>
            </a:r>
            <a:endParaRPr lang="en-GB" dirty="0"/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55299" y="1070554"/>
            <a:ext cx="3939645" cy="1734655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8369559" y="1070554"/>
            <a:ext cx="1026991" cy="3173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10882605" y="2066000"/>
            <a:ext cx="584718" cy="5185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11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38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3001" t="6047" r="50357" b="3419"/>
          <a:stretch/>
        </p:blipFill>
        <p:spPr>
          <a:xfrm>
            <a:off x="4623814" y="4638249"/>
            <a:ext cx="2442754" cy="227448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6355" y="459468"/>
            <a:ext cx="3395815" cy="34505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3909" y="4160345"/>
            <a:ext cx="4868091" cy="25713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780082"/>
            <a:ext cx="604544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HEXITEC-MHz ASIC provides an SPI interface for configuration and 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 settings and bring-up stages are all modified / triggered via SPI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shift register </a:t>
            </a: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provides dual-functionality for debugging horizontal sectors (80x4)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Write</a:t>
            </a: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Any sector of the image can be 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overwritten</a:t>
            </a:r>
            <a:r>
              <a:rPr lang="en-US" sz="14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continuously with test data</a:t>
            </a: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which will be propagated through </a:t>
            </a:r>
            <a:r>
              <a:rPr lang="en-US" sz="1400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packetisation</a:t>
            </a: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the fast data output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</a:t>
            </a: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Any sector of the </a:t>
            </a:r>
            <a:r>
              <a:rPr lang="en-US" sz="14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output </a:t>
            </a: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</a:t>
            </a:r>
            <a:r>
              <a:rPr lang="en-US" sz="14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 at low speed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400" b="1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Pattern</a:t>
            </a: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allows a </a:t>
            </a:r>
            <a:r>
              <a:rPr lang="en-US" sz="14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semi-arbitrary pattern </a:t>
            </a: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injected </a:t>
            </a:r>
            <a:r>
              <a:rPr lang="en-US" sz="14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 to the pixel front-ends</a:t>
            </a: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allowing </a:t>
            </a:r>
            <a:r>
              <a:rPr lang="en-US" sz="14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front-end performance </a:t>
            </a: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characterized without sensor </a:t>
            </a:r>
            <a:r>
              <a:rPr lang="en-US" sz="1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endParaRPr lang="en-GB" sz="14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9506778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HEXITEC-MHz: ASIC </a:t>
            </a:r>
            <a:r>
              <a:rPr lang="en-GB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Interface</a:t>
            </a:r>
            <a:endParaRPr lang="en-GB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23909" y="5921828"/>
            <a:ext cx="4580708" cy="80989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106194" y="4023360"/>
            <a:ext cx="5303520" cy="31263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Bent Arrow 2"/>
          <p:cNvSpPr/>
          <p:nvPr/>
        </p:nvSpPr>
        <p:spPr>
          <a:xfrm>
            <a:off x="9568171" y="3275044"/>
            <a:ext cx="1978089" cy="1390905"/>
          </a:xfrm>
          <a:prstGeom prst="bentArrow">
            <a:avLst>
              <a:gd name="adj1" fmla="val 3231"/>
              <a:gd name="adj2" fmla="val 3774"/>
              <a:gd name="adj3" fmla="val 14053"/>
              <a:gd name="adj4" fmla="val 6440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Bent Arrow 12"/>
          <p:cNvSpPr/>
          <p:nvPr/>
        </p:nvSpPr>
        <p:spPr>
          <a:xfrm rot="5400000">
            <a:off x="8299531" y="2891871"/>
            <a:ext cx="1363202" cy="2129553"/>
          </a:xfrm>
          <a:prstGeom prst="bentArrow">
            <a:avLst>
              <a:gd name="adj1" fmla="val 3231"/>
              <a:gd name="adj2" fmla="val 3774"/>
              <a:gd name="adj3" fmla="val 14053"/>
              <a:gd name="adj4" fmla="val 64406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45451" y="5921828"/>
            <a:ext cx="123873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Repeating test</a:t>
            </a:r>
            <a:br>
              <a:rPr lang="en-US" sz="1400" dirty="0" smtClean="0"/>
            </a:br>
            <a:r>
              <a:rPr lang="en-US" sz="1400" dirty="0" smtClean="0"/>
              <a:t>pattern read</a:t>
            </a:r>
            <a:br>
              <a:rPr lang="en-US" sz="1400" dirty="0" smtClean="0"/>
            </a:br>
            <a:r>
              <a:rPr lang="en-US" sz="1400" dirty="0" smtClean="0"/>
              <a:t>over full ASIC</a:t>
            </a:r>
            <a:endParaRPr lang="en-GB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92123" y="606535"/>
            <a:ext cx="674184" cy="6105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12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508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778" y="320614"/>
            <a:ext cx="5186980" cy="331689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3" y="1387942"/>
            <a:ext cx="6689881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Prototype of the LOKI</a:t>
            </a:r>
            <a:r>
              <a:rPr lang="en-GB" sz="1600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 controller:</a:t>
            </a:r>
          </a:p>
          <a:p>
            <a:pPr marL="342900" indent="-342900">
              <a:buFontTx/>
              <a:buChar char="-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Trenz TE0803 SoM featuring Zynq UltraScale+ MPSoC</a:t>
            </a:r>
          </a:p>
          <a:p>
            <a:pPr marL="800100" lvl="1" indent="-342900">
              <a:buFontTx/>
              <a:buChar char="-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Dual-core Arm Cortex-A53 up to 1.3GHz</a:t>
            </a:r>
          </a:p>
          <a:p>
            <a:pPr marL="800100" lvl="1" indent="-342900">
              <a:buFontTx/>
              <a:buChar char="-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81k - 600k PL logic cells</a:t>
            </a:r>
          </a:p>
          <a:p>
            <a:pPr marL="800100" lvl="1" indent="-342900">
              <a:buFontTx/>
              <a:buChar char="-"/>
            </a:pPr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Yocto-based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Xilinx PetaLinux Embedded Linux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built alongside HW to contain:</a:t>
            </a:r>
          </a:p>
          <a:p>
            <a:pPr marL="800100" lvl="1" indent="-342900">
              <a:buFontTx/>
              <a:buChar char="-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Drivers</a:t>
            </a:r>
            <a:r>
              <a:rPr lang="en-GB" sz="1600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 carrier peripherals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(2x Samtec FireFly, Clock Generation, Power Monitoring…</a:t>
            </a:r>
          </a:p>
          <a:p>
            <a:pPr marL="800100" lvl="1" indent="-342900">
              <a:buFontTx/>
              <a:buChar char="-"/>
            </a:pP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 control of HEXITEC-MHz ASIC SPI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interface for configuration and test</a:t>
            </a:r>
          </a:p>
          <a:p>
            <a:pPr marL="800100" lvl="1" indent="-342900">
              <a:buFontTx/>
              <a:buChar char="-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 of </a:t>
            </a:r>
            <a:r>
              <a:rPr lang="en-GB" sz="1600" b="1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odin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-control</a:t>
            </a:r>
            <a:r>
              <a:rPr lang="en-GB" sz="1600" b="1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consolidate control and provide a user interface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950677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Plane: </a:t>
            </a:r>
            <a:r>
              <a:rPr lang="en-GB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LOKI</a:t>
            </a:r>
            <a:endParaRPr lang="en-GB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2996" y="6291823"/>
            <a:ext cx="571705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[1] </a:t>
            </a:r>
            <a:r>
              <a:rPr lang="en-GB" sz="1100" dirty="0">
                <a:hlinkClick r:id="rId4"/>
              </a:rPr>
              <a:t>https://</a:t>
            </a:r>
            <a:r>
              <a:rPr lang="en-GB" sz="1100" dirty="0" smtClean="0">
                <a:hlinkClick r:id="rId4"/>
              </a:rPr>
              <a:t>github.com/stfc-aeg/loki</a:t>
            </a:r>
            <a:endParaRPr lang="en-GB" sz="1100" dirty="0" smtClean="0"/>
          </a:p>
          <a:p>
            <a:r>
              <a:rPr lang="en-GB" sz="1100" dirty="0" smtClean="0"/>
              <a:t>[</a:t>
            </a:r>
            <a:r>
              <a:rPr lang="en-GB" sz="1100" dirty="0"/>
              <a:t>2] </a:t>
            </a:r>
            <a:r>
              <a:rPr lang="en-GB" sz="1100" dirty="0">
                <a:hlinkClick r:id="rId5"/>
              </a:rPr>
              <a:t>https://</a:t>
            </a:r>
            <a:r>
              <a:rPr lang="en-GB" sz="1100" dirty="0" smtClean="0">
                <a:hlinkClick r:id="rId5"/>
              </a:rPr>
              <a:t>github.com/stfc-aeg/odin-devices</a:t>
            </a:r>
            <a:endParaRPr lang="en-GB" sz="1100" dirty="0" smtClean="0"/>
          </a:p>
          <a:p>
            <a:r>
              <a:rPr lang="en-GB" sz="1100" dirty="0" smtClean="0"/>
              <a:t>[3] </a:t>
            </a:r>
            <a:r>
              <a:rPr lang="en-GB" sz="1100" dirty="0">
                <a:hlinkClick r:id="rId6"/>
              </a:rPr>
              <a:t>https://</a:t>
            </a:r>
            <a:r>
              <a:rPr lang="en-GB" sz="1100" dirty="0" smtClean="0">
                <a:hlinkClick r:id="rId6"/>
              </a:rPr>
              <a:t>accelconf.web.cern.ch/icalepcs2017/papers/tupha212.pdf</a:t>
            </a:r>
            <a:endParaRPr lang="en-GB" sz="11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" t="14206" r="32985" b="17214"/>
          <a:stretch/>
        </p:blipFill>
        <p:spPr>
          <a:xfrm>
            <a:off x="7106194" y="3850910"/>
            <a:ext cx="3934764" cy="28252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87926" y="111776"/>
            <a:ext cx="1004074" cy="157706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35977" y="4309421"/>
            <a:ext cx="3056708" cy="23667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61382" y="5298389"/>
            <a:ext cx="1561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TE0803 </a:t>
            </a:r>
            <a:r>
              <a:rPr lang="en-GB" sz="1400" dirty="0" smtClean="0"/>
              <a:t>and carrier</a:t>
            </a:r>
            <a:br>
              <a:rPr lang="en-GB" sz="1400" dirty="0" smtClean="0"/>
            </a:br>
            <a:r>
              <a:rPr lang="en-GB" sz="1400" dirty="0" smtClean="0"/>
              <a:t>Behind: Web UI</a:t>
            </a:r>
            <a:endParaRPr lang="en-US" sz="1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1000475" y="5082945"/>
            <a:ext cx="12330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Readout PCB</a:t>
            </a:r>
            <a:br>
              <a:rPr lang="en-GB" sz="1400" dirty="0" smtClean="0"/>
            </a:br>
            <a:r>
              <a:rPr lang="en-GB" sz="1400" dirty="0" smtClean="0"/>
              <a:t>in climate-</a:t>
            </a:r>
            <a:br>
              <a:rPr lang="en-GB" sz="1400" dirty="0" smtClean="0"/>
            </a:br>
            <a:r>
              <a:rPr lang="en-GB" sz="1400" dirty="0" smtClean="0"/>
              <a:t>controlled box</a:t>
            </a: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13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05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274727"/>
            <a:ext cx="60976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 user interface: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Board power enable, and power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rail monitoring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b="1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 initialisation and parameter configuration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Register programming and enables in correct order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 altering of integration time, frame length, pre-amplifier feedback capacitance…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Segment readout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test shift register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 temperature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case environment monitoring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Execute &amp; edit live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Python sequences</a:t>
            </a:r>
            <a:r>
              <a:rPr lang="en-GB" sz="1600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manipulate system beyond options presented by the UI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scripting of ASIC register settings; useful for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cycling configuration values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 test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Quicker iteration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creating new features while debugging on a live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</a:t>
            </a:r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950677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Control Plane: </a:t>
            </a:r>
            <a:r>
              <a:rPr lang="en-GB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LOKI</a:t>
            </a:r>
            <a:endParaRPr lang="en-GB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2996" y="6314973"/>
            <a:ext cx="57170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[1] </a:t>
            </a:r>
            <a:r>
              <a:rPr lang="en-GB" sz="1100" dirty="0">
                <a:hlinkClick r:id="rId3"/>
              </a:rPr>
              <a:t>https://</a:t>
            </a:r>
            <a:r>
              <a:rPr lang="en-GB" sz="1100" dirty="0" smtClean="0">
                <a:hlinkClick r:id="rId3"/>
              </a:rPr>
              <a:t>github.com/stfc-aeg/odin-sequencer</a:t>
            </a:r>
            <a:endParaRPr lang="en-GB" sz="11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243" y="187147"/>
            <a:ext cx="5300536" cy="31116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472" y="3378137"/>
            <a:ext cx="4938078" cy="28988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14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92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694460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Wafers delivered in January 2022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ASICS initially bonded to test readout PCBs to without bonded sensors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obtained using the </a:t>
            </a:r>
            <a:r>
              <a:rPr lang="en-US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shift register over SPI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LOKI Control System developed while interacting with the ASIC’s control plane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</a:t>
            </a:r>
            <a:r>
              <a:rPr lang="en-US" sz="2000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characterisation</a:t>
            </a: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front-end performance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Testing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717" y="205390"/>
            <a:ext cx="3185802" cy="19976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983" y="3061471"/>
            <a:ext cx="4328160" cy="32461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0" name="Picture 2" descr="C:\Users\ucm28261\AppData\Local\Temp\msohtmlclip1\02\clip_image001.png"/>
          <p:cNvPicPr>
            <a:picLocks noChangeAspect="1" noChangeArrowheads="1"/>
          </p:cNvPicPr>
          <p:nvPr/>
        </p:nvPicPr>
        <p:blipFill>
          <a:blip r:embed="rId4" cstate="hqprint">
            <a:clrChange>
              <a:clrFrom>
                <a:srgbClr val="FDFDF5"/>
              </a:clrFrom>
              <a:clrTo>
                <a:srgbClr val="FDFD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0225" y="205390"/>
            <a:ext cx="2987594" cy="167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132225" y="2215561"/>
            <a:ext cx="2630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Bare ASIC bonded to readout PCB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15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36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25458" y="1387942"/>
            <a:ext cx="616693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Data output over 20x 4.1GHz aurora </a:t>
            </a: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links established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First DAQ FPGA</a:t>
            </a:r>
            <a:endParaRPr lang="en-US" sz="20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Testing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821" y="345182"/>
            <a:ext cx="4514415" cy="380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084061" y="4152306"/>
            <a:ext cx="47423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Xilinx </a:t>
            </a:r>
            <a:r>
              <a:rPr lang="en-GB" dirty="0" err="1" smtClean="0"/>
              <a:t>iBERT</a:t>
            </a:r>
            <a:r>
              <a:rPr lang="en-GB" dirty="0" smtClean="0"/>
              <a:t> Diagnostic Tool</a:t>
            </a:r>
            <a:br>
              <a:rPr lang="en-GB" dirty="0" smtClean="0"/>
            </a:br>
            <a:r>
              <a:rPr lang="en-GB" dirty="0" smtClean="0"/>
              <a:t>20x lanes running </a:t>
            </a:r>
            <a:r>
              <a:rPr lang="en-GB" dirty="0" err="1" smtClean="0"/>
              <a:t>fast_clk</a:t>
            </a:r>
            <a:r>
              <a:rPr lang="en-GB" dirty="0" smtClean="0"/>
              <a:t> test pattern from ASIC</a:t>
            </a:r>
          </a:p>
          <a:p>
            <a:r>
              <a:rPr lang="en-GB" dirty="0" smtClean="0"/>
              <a:t>447 second capture, </a:t>
            </a:r>
            <a:r>
              <a:rPr lang="en-GB" b="1" dirty="0" smtClean="0"/>
              <a:t>0 errors</a:t>
            </a:r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9960746" y="729902"/>
            <a:ext cx="523782" cy="33356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" t="48674" r="49784" b="-207"/>
          <a:stretch/>
        </p:blipFill>
        <p:spPr>
          <a:xfrm>
            <a:off x="929639" y="2986465"/>
            <a:ext cx="5294611" cy="208917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16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60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088" y="4058255"/>
            <a:ext cx="3543168" cy="27346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776" y="4332706"/>
            <a:ext cx="3037082" cy="249687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25459" y="1387942"/>
            <a:ext cx="488314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Characterisation of </a:t>
            </a:r>
            <a:r>
              <a:rPr lang="en-GB" sz="1600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CdZnTe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performed by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 Cline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600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ben.cline</a:t>
            </a:r>
            <a:r>
              <a:rPr lang="en-US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@stfc.ac.uk</a:t>
            </a:r>
            <a:r>
              <a:rPr lang="en-US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Poster: </a:t>
            </a:r>
            <a:r>
              <a:rPr lang="en-GB" sz="1600" i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HEXITEC-MHz – Spectroscopic Imaging at a continuous 1MHz Frame Rate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27/06</a:t>
            </a:r>
            <a:endParaRPr lang="en-US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X-Ray radiation testing encouraging</a:t>
            </a:r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 Testing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481481" y="5167948"/>
            <a:ext cx="1098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Line pair per</a:t>
            </a:r>
          </a:p>
          <a:p>
            <a:r>
              <a:rPr lang="en-US" sz="1400" dirty="0" smtClean="0"/>
              <a:t>mm slide</a:t>
            </a:r>
            <a:endParaRPr lang="en-GB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477" y="291430"/>
            <a:ext cx="2064951" cy="15547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462" y="291246"/>
            <a:ext cx="2066019" cy="15555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7482133" y="1373944"/>
            <a:ext cx="732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GaAs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87426" y="1373128"/>
            <a:ext cx="952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>
                <a:solidFill>
                  <a:schemeClr val="bg1"/>
                </a:solidFill>
              </a:rPr>
              <a:t>CdZnTe</a:t>
            </a:r>
            <a:endParaRPr lang="en-GB" sz="2000" b="1" dirty="0">
              <a:solidFill>
                <a:schemeClr val="bg1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379" y="3854986"/>
            <a:ext cx="1297708" cy="1231674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909765" y="4114800"/>
            <a:ext cx="730250" cy="739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>
            <a:off x="2640015" y="4114800"/>
            <a:ext cx="2668585" cy="1524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909765" y="4114800"/>
            <a:ext cx="1030285" cy="15240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909765" y="4854576"/>
            <a:ext cx="1030285" cy="1781174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37720" y="5151863"/>
            <a:ext cx="1709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Transmission X-ray</a:t>
            </a:r>
          </a:p>
          <a:p>
            <a:r>
              <a:rPr lang="en-US" sz="1400" dirty="0" smtClean="0"/>
              <a:t>Imaging of DDR RAM</a:t>
            </a:r>
            <a:endParaRPr lang="en-GB" sz="1400" dirty="0"/>
          </a:p>
        </p:txBody>
      </p:sp>
      <p:cxnSp>
        <p:nvCxnSpPr>
          <p:cNvPr id="38" name="Straight Connector 37"/>
          <p:cNvCxnSpPr/>
          <p:nvPr/>
        </p:nvCxnSpPr>
        <p:spPr>
          <a:xfrm>
            <a:off x="2640015" y="4854575"/>
            <a:ext cx="300035" cy="19590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863" y="2060897"/>
            <a:ext cx="3017246" cy="22718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4" name="TextBox 43"/>
          <p:cNvSpPr txBox="1"/>
          <p:nvPr/>
        </p:nvSpPr>
        <p:spPr>
          <a:xfrm>
            <a:off x="6759797" y="2826081"/>
            <a:ext cx="1930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Readout PCB &amp; ASIC in climate-controlled box</a:t>
            </a:r>
            <a:br>
              <a:rPr lang="en-US" sz="1400" dirty="0" smtClean="0"/>
            </a:br>
            <a:r>
              <a:rPr lang="en-US" sz="1400" dirty="0" smtClean="0"/>
              <a:t>in continuous X-ray beam (W tube)</a:t>
            </a: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17</a:t>
            </a:fld>
            <a:r>
              <a:rPr lang="en-US" smtClean="0"/>
              <a:t> of 19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9" t="17905" b="10603"/>
          <a:stretch/>
        </p:blipFill>
        <p:spPr>
          <a:xfrm>
            <a:off x="5088746" y="2002588"/>
            <a:ext cx="1098797" cy="114963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32947" y="1387942"/>
            <a:ext cx="66335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b="1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CdZnTe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(CZT)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600" b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GaAs:Cr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p-type Si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sensors bonded to ASIC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97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107194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DAQ Firmware nearing readiness for fast data output </a:t>
            </a: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one channel initially (single division, 4x80 vertical slice), followed by all channels </a:t>
            </a: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aligned</a:t>
            </a:r>
            <a:endParaRPr lang="en-US" sz="20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LOKI Control Plane </a:t>
            </a:r>
            <a:r>
              <a:rPr lang="en-US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 carrier </a:t>
            </a: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 carrier </a:t>
            </a: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subject of </a:t>
            </a:r>
            <a:r>
              <a:rPr lang="en-US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redesigns</a:t>
            </a: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more compact form factors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Characterisation</a:t>
            </a: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will continue with other bonded sensors in the coming months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Beamline testing at DIAMOND </a:t>
            </a: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scheduled August 2022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813976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18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17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628306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HEXITEC-MHz is a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fully spectroscopic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X-ray imaging ASIC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 x 80 pixel array @250µm pitch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digital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readout at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1MHz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to DAQ via 20x 4.1Gbps Aurora Links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DAQ system has shown that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 can be operated 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fast-data links established</a:t>
            </a:r>
            <a:endParaRPr lang="en-US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underway to </a:t>
            </a:r>
            <a:r>
              <a:rPr lang="en-US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characterise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CdZnTe</a:t>
            </a:r>
            <a:r>
              <a:rPr lang="en-US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GaAs:Cr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p-type Si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follow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coming months, firmware for first-stage FPGA will allow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image readout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beamline tests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will begin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813976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794316" y="5771565"/>
            <a:ext cx="60430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If interested in access to this technology, please get in contact!</a:t>
            </a:r>
          </a:p>
          <a:p>
            <a:r>
              <a:rPr lang="en-GB" dirty="0">
                <a:hlinkClick r:id="rId3"/>
              </a:rPr>
              <a:t>j</a:t>
            </a:r>
            <a:r>
              <a:rPr lang="en-GB" dirty="0" smtClean="0">
                <a:hlinkClick r:id="rId3"/>
              </a:rPr>
              <a:t>oseph.nobes@stfc.ac.uk</a:t>
            </a:r>
            <a:endParaRPr lang="en-GB" dirty="0" smtClean="0"/>
          </a:p>
          <a:p>
            <a:r>
              <a:rPr lang="en-GB" b="1" dirty="0" smtClean="0"/>
              <a:t>Joseph Nobes</a:t>
            </a:r>
            <a:r>
              <a:rPr lang="en-GB" dirty="0" smtClean="0"/>
              <a:t>, Detector &amp; Electronics Division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03500"/>
            <a:ext cx="2649894" cy="263882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65" b="23786"/>
          <a:stretch/>
        </p:blipFill>
        <p:spPr>
          <a:xfrm>
            <a:off x="3534357" y="494226"/>
            <a:ext cx="3165023" cy="5377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66514" y="556069"/>
            <a:ext cx="2585526" cy="199365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19</a:t>
            </a:fld>
            <a:r>
              <a:rPr lang="en-US" smtClean="0"/>
              <a:t> of 19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407" y="2947875"/>
            <a:ext cx="3750213" cy="28236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770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163E93-8ADA-7849-A1F1-A16817F4E1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8" t="7" r="21139" b="876"/>
          <a:stretch/>
        </p:blipFill>
        <p:spPr>
          <a:xfrm>
            <a:off x="6096000" y="-26127"/>
            <a:ext cx="6096000" cy="689718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01E8603-51D4-7C45-829A-9AE25E5A2E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6DE168-6938-B747-BEE8-8CC9B2801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007"/>
          <a:stretch/>
        </p:blipFill>
        <p:spPr>
          <a:xfrm>
            <a:off x="5731098" y="0"/>
            <a:ext cx="6460901" cy="6858000"/>
          </a:xfrm>
          <a:prstGeom prst="rect">
            <a:avLst/>
          </a:prstGeom>
        </p:spPr>
      </p:pic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52079314"/>
              </p:ext>
            </p:extLst>
          </p:nvPr>
        </p:nvGraphicFramePr>
        <p:xfrm>
          <a:off x="403341" y="1344456"/>
          <a:ext cx="5327757" cy="4169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2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69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0" y="345182"/>
            <a:ext cx="1126924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0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Ordering of nibbles received by 1</a:t>
            </a:r>
            <a:r>
              <a:rPr lang="en-US" sz="4000" b="1" spc="-150" baseline="3000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40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stage FPGA</a:t>
            </a:r>
            <a:endParaRPr lang="en-US" sz="40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 descr="C:\Users\ucm28261\AppData\Local\Temp\msohtmlclip1\02\clip_image001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222" y="2283206"/>
            <a:ext cx="5655453" cy="457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4 , 4 ( 3 : 0 ) &#10;4 , 4 ( 7 : 4 ) &#10;( : 8 ) &#10;4 , 8 0 ( 3 : 0 ) &#10;80 ( 1 1 : 8 &#10;4 , 3 ( 引 &#10;4 , 3 ( 7 &#10;4 , 3 ( ! 1 &#10;4 , 7 g ( 3 &#10;4 , 7 g ( 7 - &#10;7 g ( 1 1 &#10;4 , 2 ( 3 : 0 ) &#10;4 , 2 ( 7 : 4 ) &#10;4 , 2 ( ! 1 &#10;4 , 7 8 ( 3 &#10;78 ( 1 1 &#10;4 ( 3 : 0 ) &#10;4 ( 7 : 4 ) &#10;4 , 1 1 &#10;4 , 7 7 ( 3 &#10;3 , 4 ( 3 : 0 ) &#10;3 , 4 ( ! 1 &#10;3 , 8 0 ( 3 &#10;$ 80 ( 1 1 &#10;$ 3 ( 3 : 0 ) &#10;3 , 3 ( ! 1 &#10;3 , 7 g ( 3 &#10;3 , 7 g ( 7 - &#10;$ 7 g ( 1 1 &#10;3 , 2 ( 3 : 0 ) &#10;3 , 2 ( ! 1 &#10;3 , 7 8 ( 3 &#10;3 , 7 8 ( 7 - &#10;$ 78 ( 1 1 &#10;3 ( 3 : 0 ) &#10;3 : 4 ) &#10;3 1 冂 1 &#10;3 , 7 7 ( 3 &#10;2 , 4 ( 3 : 0 ) &#10;2 , 4 ( ! 1 &#10;2 , 8 0 ( 3 &#10;2 , 80 ( 1 1 &#10;2 , 3 ( 3 : 0 ) &#10;2 , 3 : 4 ) &#10;2 , 3 ( ! 1 &#10;2 , 7 g ( 3 &#10;2 , 7 g ( 7 - &#10;2 , 7 g ( 1 1 &#10;2 2 ( 3 : 0 ) &#10;2 2 : 4 ) &#10;2 , 2 ( ! 1 &#10;2 , 7 8 ( 3 &#10;2 , 7 8 ( 7 - &#10;2 , 78 ( 1 1 &#10;2 ( 3 : 0 ) &#10;2 : 4 ) &#10;2 , 7 7 ( 3 &#10;4 ( 3 : 0 ) &#10;8 0 ( 3 &#10;1 , 80 ( 1 1 &#10;3 ( 3 : 0 ) &#10;3 ( 7 : 4 ) &#10;3 ( ! 1 &#10;7 g ( 3 &#10;1 , 7 g ( 1 1 &#10;2 ( 引 &#10;2 ( ! 1 &#10;7 8 ( 3 &#10;1 , 78 ( 1 1 &#10;I( 3 : 0 ) &#10;I( 7 : 4 ) &#10;( : 8 ) &#10;7 7 ( 3 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374"/>
          <a:stretch/>
        </p:blipFill>
        <p:spPr bwMode="auto">
          <a:xfrm>
            <a:off x="70260" y="1053068"/>
            <a:ext cx="9369832" cy="1288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2011680" y="2168434"/>
            <a:ext cx="365760" cy="73152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03340" y="2899954"/>
            <a:ext cx="48755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of full set of 3 64-bit packets to complete</a:t>
            </a:r>
            <a:br>
              <a:rPr lang="en-GB" dirty="0" smtClean="0"/>
            </a:br>
            <a:r>
              <a:rPr lang="en-GB" dirty="0" smtClean="0"/>
              <a:t>a single 4x4 grid of 12-bit pixels</a:t>
            </a:r>
          </a:p>
          <a:p>
            <a:endParaRPr lang="en-GB" dirty="0"/>
          </a:p>
          <a:p>
            <a:r>
              <a:rPr lang="en-GB" dirty="0" smtClean="0"/>
              <a:t>Required 20 times for each division (60 packets)</a:t>
            </a:r>
          </a:p>
        </p:txBody>
      </p:sp>
    </p:spTree>
    <p:extLst>
      <p:ext uri="{BB962C8B-B14F-4D97-AF65-F5344CB8AC3E}">
        <p14:creationId xmlns:p14="http://schemas.microsoft.com/office/powerpoint/2010/main" val="253462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6" y="1393952"/>
            <a:ext cx="509172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 x 80 pixel array with 250 µm pitch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Fully spectroscopic X-ray Imaging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GB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CdZnTe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en-GB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CdTe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Analogue readout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via rolling shutter to 4x ADCs in DAQ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kHz data output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 GigE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rates 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~100Mbyte s</a:t>
            </a:r>
            <a:r>
              <a:rPr lang="en-US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include materials science, medical imaging, security…</a:t>
            </a:r>
            <a:endParaRPr lang="en-GB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Ability to correct for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 sharing 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limited by occupancy, which with a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defined frame rate</a:t>
            </a:r>
            <a:r>
              <a:rPr lang="en-US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in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X-ray fluxes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&lt;10</a:t>
            </a:r>
            <a:r>
              <a:rPr lang="en-US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photons s</a:t>
            </a:r>
            <a:r>
              <a:rPr lang="en-US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mm</a:t>
            </a:r>
            <a:r>
              <a:rPr lang="en-US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</a:t>
            </a:r>
            <a:endParaRPr lang="en-GB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2996" y="6326659"/>
            <a:ext cx="571705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[1] HEXITEC</a:t>
            </a:r>
            <a:r>
              <a:rPr lang="en-GB" sz="1100" dirty="0"/>
              <a:t>: A High-Energy X-ray Spectroscopic </a:t>
            </a:r>
            <a:r>
              <a:rPr lang="en-GB" sz="1100" dirty="0" smtClean="0"/>
              <a:t>Imaging Detector </a:t>
            </a:r>
            <a:r>
              <a:rPr lang="en-GB" sz="1100" dirty="0"/>
              <a:t>for Synchrotron </a:t>
            </a:r>
            <a:r>
              <a:rPr lang="en-GB" sz="1100" dirty="0" smtClean="0"/>
              <a:t>Applications</a:t>
            </a:r>
          </a:p>
          <a:p>
            <a:r>
              <a:rPr lang="en-GB" sz="1100" dirty="0"/>
              <a:t>[2] HEXITEC ASIC—a </a:t>
            </a:r>
            <a:r>
              <a:rPr lang="en-GB" sz="1100" dirty="0" err="1"/>
              <a:t>pixellated</a:t>
            </a:r>
            <a:r>
              <a:rPr lang="en-GB" sz="1100" dirty="0"/>
              <a:t> readout chip for CZT detectors</a:t>
            </a:r>
          </a:p>
        </p:txBody>
      </p:sp>
      <p:pic>
        <p:nvPicPr>
          <p:cNvPr id="16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4003" y="100205"/>
            <a:ext cx="1976222" cy="1073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1404" y="1879661"/>
            <a:ext cx="3037643" cy="198323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843709" y="1571884"/>
            <a:ext cx="20942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Per-pixel energy</a:t>
            </a:r>
            <a:r>
              <a:rPr lang="en-GB" sz="1400" dirty="0"/>
              <a:t> </a:t>
            </a:r>
            <a:r>
              <a:rPr lang="en-GB" sz="1400" dirty="0" smtClean="0"/>
              <a:t>spectrum</a:t>
            </a:r>
            <a:endParaRPr lang="en-GB" sz="14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8542" y="181069"/>
            <a:ext cx="3368351" cy="73200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984918" y="711016"/>
            <a:ext cx="1355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‘GigE’ HEXITEC</a:t>
            </a:r>
            <a:br>
              <a:rPr lang="en-GB" sz="1400" dirty="0" smtClean="0"/>
            </a:br>
            <a:r>
              <a:rPr lang="en-GB" sz="1400" dirty="0" smtClean="0"/>
              <a:t>detector system</a:t>
            </a:r>
            <a:endParaRPr lang="en-GB" sz="14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709930"/>
              </p:ext>
            </p:extLst>
          </p:nvPr>
        </p:nvGraphicFramePr>
        <p:xfrm>
          <a:off x="7035282" y="4016599"/>
          <a:ext cx="4902718" cy="268224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52734">
                  <a:extLst>
                    <a:ext uri="{9D8B030D-6E8A-4147-A177-3AD203B41FA5}">
                      <a16:colId xmlns:a16="http://schemas.microsoft.com/office/drawing/2014/main" val="1177716226"/>
                    </a:ext>
                  </a:extLst>
                </a:gridCol>
                <a:gridCol w="1212980">
                  <a:extLst>
                    <a:ext uri="{9D8B030D-6E8A-4147-A177-3AD203B41FA5}">
                      <a16:colId xmlns:a16="http://schemas.microsoft.com/office/drawing/2014/main" val="521639129"/>
                    </a:ext>
                  </a:extLst>
                </a:gridCol>
                <a:gridCol w="1637004">
                  <a:extLst>
                    <a:ext uri="{9D8B030D-6E8A-4147-A177-3AD203B41FA5}">
                      <a16:colId xmlns:a16="http://schemas.microsoft.com/office/drawing/2014/main" val="1035689292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HEXITEC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41481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Pixel</a:t>
                      </a:r>
                      <a:r>
                        <a:rPr lang="en-US" sz="1600" baseline="0" dirty="0" smtClean="0"/>
                        <a:t> Pitch (µm)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20599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Array Size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80 x 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890243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 Frame Rate (kHz)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066465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 Gain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0" dirty="0" err="1" smtClean="0"/>
                        <a:t>keV</a:t>
                      </a:r>
                      <a:r>
                        <a:rPr lang="en-US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 – 200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99227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Medium</a:t>
                      </a:r>
                      <a:r>
                        <a:rPr lang="en-US" sz="1600" baseline="0" dirty="0" smtClean="0"/>
                        <a:t> Gain (</a:t>
                      </a:r>
                      <a:r>
                        <a:rPr lang="en-US" sz="1600" baseline="0" dirty="0" err="1" smtClean="0"/>
                        <a:t>keV</a:t>
                      </a:r>
                      <a:r>
                        <a:rPr lang="en-US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408769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Low Gain (</a:t>
                      </a:r>
                      <a:r>
                        <a:rPr lang="en-US" sz="1600" dirty="0" err="1" smtClean="0"/>
                        <a:t>keV</a:t>
                      </a:r>
                      <a:r>
                        <a:rPr lang="en-US" sz="160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 – 600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548059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FWHM@100keV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0" dirty="0" err="1" smtClean="0"/>
                        <a:t>keV</a:t>
                      </a:r>
                      <a:r>
                        <a:rPr lang="en-US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 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353550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525" y="1148312"/>
            <a:ext cx="2746617" cy="273514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Right Arrow 4"/>
          <p:cNvSpPr/>
          <p:nvPr/>
        </p:nvSpPr>
        <p:spPr>
          <a:xfrm>
            <a:off x="7741817" y="2135140"/>
            <a:ext cx="1744824" cy="2425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8178561" y="2316181"/>
            <a:ext cx="80342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Multiple</a:t>
            </a:r>
            <a:br>
              <a:rPr lang="en-GB" sz="1400" dirty="0" smtClean="0"/>
            </a:br>
            <a:r>
              <a:rPr lang="en-GB" sz="1400" dirty="0" smtClean="0"/>
              <a:t>frames</a:t>
            </a:r>
            <a:br>
              <a:rPr lang="en-GB" sz="1400" dirty="0" smtClean="0"/>
            </a:br>
            <a:endParaRPr lang="en-GB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3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76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393952"/>
            <a:ext cx="460441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Greater fluxes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will demand a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significantly faster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readout</a:t>
            </a:r>
            <a:endParaRPr lang="en-GB" b="1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HEXITEC-MHz: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 x 80 pixels @250um pitch, Fully Spectroscopic Imaging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1MHz </a:t>
            </a:r>
            <a:r>
              <a:rPr lang="en-US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frame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On-chip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digitisation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removes requirement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external ADCs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800 ADC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 internally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On-chip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serialisation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outputs data via 20x 4.1Gbps CML links</a:t>
            </a:r>
            <a:endParaRPr lang="en-US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12-bit count per pixel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HEXITEC-MHz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65" b="23786"/>
          <a:stretch/>
        </p:blipFill>
        <p:spPr>
          <a:xfrm>
            <a:off x="5245247" y="345182"/>
            <a:ext cx="3165023" cy="5377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2" b="2329"/>
          <a:stretch/>
        </p:blipFill>
        <p:spPr>
          <a:xfrm>
            <a:off x="5776825" y="984428"/>
            <a:ext cx="2341738" cy="25619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8646" y="1225912"/>
            <a:ext cx="3315474" cy="20790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285971"/>
              </p:ext>
            </p:extLst>
          </p:nvPr>
        </p:nvGraphicFramePr>
        <p:xfrm>
          <a:off x="7035282" y="4016599"/>
          <a:ext cx="4902718" cy="268224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52734">
                  <a:extLst>
                    <a:ext uri="{9D8B030D-6E8A-4147-A177-3AD203B41FA5}">
                      <a16:colId xmlns:a16="http://schemas.microsoft.com/office/drawing/2014/main" val="1177716226"/>
                    </a:ext>
                  </a:extLst>
                </a:gridCol>
                <a:gridCol w="1212980">
                  <a:extLst>
                    <a:ext uri="{9D8B030D-6E8A-4147-A177-3AD203B41FA5}">
                      <a16:colId xmlns:a16="http://schemas.microsoft.com/office/drawing/2014/main" val="521639129"/>
                    </a:ext>
                  </a:extLst>
                </a:gridCol>
                <a:gridCol w="1637004">
                  <a:extLst>
                    <a:ext uri="{9D8B030D-6E8A-4147-A177-3AD203B41FA5}">
                      <a16:colId xmlns:a16="http://schemas.microsoft.com/office/drawing/2014/main" val="1035689292"/>
                    </a:ext>
                  </a:extLst>
                </a:gridCol>
              </a:tblGrid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HEXITEC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HEXITEC-MHz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141481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Pixel</a:t>
                      </a:r>
                      <a:r>
                        <a:rPr lang="en-US" sz="1600" baseline="0" dirty="0" smtClean="0"/>
                        <a:t> Pitch (µm)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720599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Array Size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80 x 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80 x 80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1890243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Max Frame Rate (kHz)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1000</a:t>
                      </a:r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4066465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 Gain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0" dirty="0" err="1" smtClean="0"/>
                        <a:t>keV</a:t>
                      </a:r>
                      <a:r>
                        <a:rPr lang="en-US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 – 200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 – 100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299227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Medium</a:t>
                      </a:r>
                      <a:r>
                        <a:rPr lang="en-US" sz="1600" baseline="0" dirty="0" smtClean="0"/>
                        <a:t> Gain (</a:t>
                      </a:r>
                      <a:r>
                        <a:rPr lang="en-US" sz="1600" baseline="0" dirty="0" err="1" smtClean="0"/>
                        <a:t>keV</a:t>
                      </a:r>
                      <a:r>
                        <a:rPr lang="en-US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 – 200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408769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Low Gain (</a:t>
                      </a:r>
                      <a:r>
                        <a:rPr lang="en-US" sz="1600" dirty="0" err="1" smtClean="0"/>
                        <a:t>keV</a:t>
                      </a:r>
                      <a:r>
                        <a:rPr lang="en-US" sz="160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 – 600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 – 300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548059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FWHM@100keV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0" dirty="0" err="1" smtClean="0"/>
                        <a:t>keV</a:t>
                      </a:r>
                      <a:r>
                        <a:rPr lang="en-US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 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 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353550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4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03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5856312" y="2252831"/>
            <a:ext cx="1641360" cy="899159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2" name="Picture 51" descr="https://www.alpha-data.com/dcp/otherimages/adm-pcie-9v5_001_large.jpg"/>
          <p:cNvPicPr>
            <a:picLocks noChangeAspect="1" noChangeArrowheads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6335" y="2919378"/>
            <a:ext cx="1986208" cy="132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TextBox 75"/>
          <p:cNvSpPr txBox="1"/>
          <p:nvPr/>
        </p:nvSpPr>
        <p:spPr>
          <a:xfrm>
            <a:off x="5913966" y="2323416"/>
            <a:ext cx="1583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Level Receiver FGPA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826266" y="3700284"/>
            <a:ext cx="1414949" cy="1272651"/>
            <a:chOff x="1826266" y="3700284"/>
            <a:chExt cx="1414949" cy="1272651"/>
          </a:xfrm>
        </p:grpSpPr>
        <p:sp>
          <p:nvSpPr>
            <p:cNvPr id="56" name="Rectangle 55"/>
            <p:cNvSpPr/>
            <p:nvPr/>
          </p:nvSpPr>
          <p:spPr>
            <a:xfrm>
              <a:off x="1826266" y="3700284"/>
              <a:ext cx="1400175" cy="1272651"/>
            </a:xfrm>
            <a:prstGeom prst="rect">
              <a:avLst/>
            </a:prstGeom>
            <a:solidFill>
              <a:srgbClr val="70AD47"/>
            </a:solidFill>
            <a:ln w="12700" cap="flat" cmpd="sng" algn="ctr">
              <a:solidFill>
                <a:srgbClr val="70AD4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077061" y="3909870"/>
              <a:ext cx="898587" cy="861482"/>
            </a:xfrm>
            <a:prstGeom prst="rect">
              <a:avLst/>
            </a:prstGeom>
            <a:solidFill>
              <a:srgbClr val="A5A5A5"/>
            </a:solidFill>
            <a:ln w="12700" cap="flat" cmpd="sng" algn="ctr">
              <a:solidFill>
                <a:srgbClr val="A5A5A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b" anchorCtr="1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600" kern="0" dirty="0" smtClean="0">
                  <a:solidFill>
                    <a:prstClr val="white"/>
                  </a:solidFill>
                  <a:latin typeface="Calibri" panose="020F0502020204030204"/>
                </a:rPr>
                <a:t>ASIC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80" name="Picture 7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365" b="23786"/>
            <a:stretch/>
          </p:blipFill>
          <p:spPr>
            <a:xfrm>
              <a:off x="1928310" y="4091436"/>
              <a:ext cx="1312905" cy="223084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DAQ Architecture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902060" y="1991842"/>
            <a:ext cx="2281634" cy="52008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542373" y="2224832"/>
            <a:ext cx="1588699" cy="992545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3" name="Picture 10" descr="https://www.xilinx.com/content/dam/xilinx/imgs/products/alveo/alve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946" y="3102024"/>
            <a:ext cx="1751126" cy="113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Freeform 58"/>
          <p:cNvSpPr/>
          <p:nvPr/>
        </p:nvSpPr>
        <p:spPr>
          <a:xfrm>
            <a:off x="6396574" y="3902744"/>
            <a:ext cx="2121375" cy="723828"/>
          </a:xfrm>
          <a:custGeom>
            <a:avLst/>
            <a:gdLst>
              <a:gd name="connsiteX0" fmla="*/ 316388 w 2121375"/>
              <a:gd name="connsiteY0" fmla="*/ 61913 h 723828"/>
              <a:gd name="connsiteX1" fmla="*/ 35400 w 2121375"/>
              <a:gd name="connsiteY1" fmla="*/ 538163 h 723828"/>
              <a:gd name="connsiteX2" fmla="*/ 1026000 w 2121375"/>
              <a:gd name="connsiteY2" fmla="*/ 695325 h 723828"/>
              <a:gd name="connsiteX3" fmla="*/ 2121375 w 2121375"/>
              <a:gd name="connsiteY3" fmla="*/ 0 h 723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21375" h="723828">
                <a:moveTo>
                  <a:pt x="316388" y="61913"/>
                </a:moveTo>
                <a:cubicBezTo>
                  <a:pt x="116759" y="247253"/>
                  <a:pt x="-82869" y="432594"/>
                  <a:pt x="35400" y="538163"/>
                </a:cubicBezTo>
                <a:cubicBezTo>
                  <a:pt x="153669" y="643732"/>
                  <a:pt x="678337" y="785019"/>
                  <a:pt x="1026000" y="695325"/>
                </a:cubicBezTo>
                <a:cubicBezTo>
                  <a:pt x="1373663" y="605631"/>
                  <a:pt x="1747519" y="302815"/>
                  <a:pt x="2121375" y="0"/>
                </a:cubicBezTo>
              </a:path>
            </a:pathLst>
          </a:custGeom>
          <a:noFill/>
          <a:ln w="28575" cap="flat" cmpd="sng" algn="ctr">
            <a:solidFill>
              <a:srgbClr val="5B9BD5">
                <a:shade val="50000"/>
              </a:srgbClr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508500" y="4679255"/>
            <a:ext cx="12618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Calibri" panose="020F0502020204030204"/>
                <a:ea typeface="ヒラギノ角ゴ Pro W3" panose="020B0300000000000000" pitchFamily="34" charset="-128"/>
              </a:rPr>
              <a:t>2x 100G Optical Network Protocol</a:t>
            </a:r>
            <a:endParaRPr lang="en-GB" sz="1100" dirty="0">
              <a:solidFill>
                <a:prstClr val="black"/>
              </a:solidFill>
              <a:latin typeface="Calibri" panose="020F0502020204030204"/>
              <a:ea typeface="ヒラギノ角ゴ Pro W3" panose="020B0300000000000000" pitchFamily="34" charset="-128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3075287" y="3517305"/>
            <a:ext cx="3561475" cy="1423470"/>
            <a:chOff x="3075287" y="3517305"/>
            <a:chExt cx="3561475" cy="1423470"/>
          </a:xfrm>
        </p:grpSpPr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781222">
              <a:off x="4298258" y="3517305"/>
              <a:ext cx="1358421" cy="1358421"/>
            </a:xfrm>
            <a:prstGeom prst="rect">
              <a:avLst/>
            </a:prstGeom>
          </p:spPr>
        </p:pic>
        <p:cxnSp>
          <p:nvCxnSpPr>
            <p:cNvPr id="58" name="Straight Arrow Connector 57"/>
            <p:cNvCxnSpPr/>
            <p:nvPr/>
          </p:nvCxnSpPr>
          <p:spPr>
            <a:xfrm flipV="1">
              <a:off x="5730725" y="3674108"/>
              <a:ext cx="663149" cy="228636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cxnSp>
          <p:nvCxnSpPr>
            <p:cNvPr id="61" name="Straight Arrow Connector 60"/>
            <p:cNvCxnSpPr/>
            <p:nvPr/>
          </p:nvCxnSpPr>
          <p:spPr>
            <a:xfrm>
              <a:off x="3075287" y="4334237"/>
              <a:ext cx="1180409" cy="1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3225887" y="4340611"/>
              <a:ext cx="118760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 smtClean="0">
                  <a:solidFill>
                    <a:prstClr val="black"/>
                  </a:solidFill>
                  <a:latin typeface="Calibri" panose="020F0502020204030204"/>
                  <a:ea typeface="ヒラギノ角ゴ Pro W3" panose="020B0300000000000000" pitchFamily="34" charset="-128"/>
                </a:rPr>
                <a:t>20x 4.1G CML Aurora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 smtClean="0">
                  <a:solidFill>
                    <a:prstClr val="black"/>
                  </a:solidFill>
                  <a:latin typeface="Calibri" panose="020F0502020204030204"/>
                  <a:ea typeface="ヒラギノ角ゴ Pro W3" panose="020B0300000000000000" pitchFamily="34" charset="-128"/>
                </a:rPr>
                <a:t>(10mm)</a:t>
              </a:r>
              <a:endParaRPr lang="en-GB" sz="1100" dirty="0">
                <a:solidFill>
                  <a:prstClr val="black"/>
                </a:solidFill>
                <a:latin typeface="Calibri" panose="020F0502020204030204"/>
                <a:ea typeface="ヒラギノ角ゴ Pro W3" panose="020B0300000000000000" pitchFamily="34" charset="-128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760581" y="4362521"/>
              <a:ext cx="165258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 smtClean="0">
                  <a:solidFill>
                    <a:prstClr val="black"/>
                  </a:solidFill>
                  <a:latin typeface="Calibri" panose="020F0502020204030204"/>
                  <a:ea typeface="ヒラギノ角ゴ Pro W3" panose="020B0300000000000000" pitchFamily="34" charset="-128"/>
                </a:rPr>
                <a:t>20x 4.1G Optical</a:t>
              </a:r>
              <a:br>
                <a:rPr lang="en-GB" sz="1100" dirty="0" smtClean="0">
                  <a:solidFill>
                    <a:prstClr val="black"/>
                  </a:solidFill>
                  <a:latin typeface="Calibri" panose="020F0502020204030204"/>
                  <a:ea typeface="ヒラギノ角ゴ Pro W3" panose="020B0300000000000000" pitchFamily="34" charset="-128"/>
                </a:rPr>
              </a:br>
              <a:r>
                <a:rPr lang="en-GB" sz="1100" dirty="0" smtClean="0">
                  <a:solidFill>
                    <a:prstClr val="black"/>
                  </a:solidFill>
                  <a:latin typeface="Calibri" panose="020F0502020204030204"/>
                  <a:ea typeface="ヒラギノ角ゴ Pro W3" panose="020B0300000000000000" pitchFamily="34" charset="-128"/>
                </a:rPr>
                <a:t>Aurora (10m+)</a:t>
              </a:r>
              <a:endParaRPr lang="en-GB" sz="1100" dirty="0">
                <a:solidFill>
                  <a:prstClr val="black"/>
                </a:solidFill>
                <a:latin typeface="Calibri" panose="020F0502020204030204"/>
                <a:ea typeface="ヒラギノ角ゴ Pro W3" panose="020B0300000000000000" pitchFamily="34" charset="-128"/>
              </a:endParaRPr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flipV="1">
              <a:off x="5728025" y="3788426"/>
              <a:ext cx="780475" cy="167002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cxnSp>
          <p:nvCxnSpPr>
            <p:cNvPr id="68" name="Straight Arrow Connector 67"/>
            <p:cNvCxnSpPr/>
            <p:nvPr/>
          </p:nvCxnSpPr>
          <p:spPr>
            <a:xfrm flipV="1">
              <a:off x="5766817" y="3902744"/>
              <a:ext cx="869945" cy="97740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81" name="Group 80"/>
          <p:cNvGrpSpPr/>
          <p:nvPr/>
        </p:nvGrpSpPr>
        <p:grpSpPr>
          <a:xfrm>
            <a:off x="1507922" y="1422774"/>
            <a:ext cx="1840540" cy="2434913"/>
            <a:chOff x="1507922" y="1422774"/>
            <a:chExt cx="1840540" cy="2434913"/>
          </a:xfrm>
        </p:grpSpPr>
        <p:sp>
          <p:nvSpPr>
            <p:cNvPr id="47" name="Down Arrow 46"/>
            <p:cNvSpPr/>
            <p:nvPr/>
          </p:nvSpPr>
          <p:spPr>
            <a:xfrm>
              <a:off x="1632922" y="1766710"/>
              <a:ext cx="986412" cy="1814737"/>
            </a:xfrm>
            <a:prstGeom prst="down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5" name="Picture 54" descr="MPSoC Module with Xilinx Zynq UltraScale+ ZU4CG-1E, 2 GByte DDR4, 5.2 x 7.6 cm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4858" y="2104510"/>
              <a:ext cx="1593604" cy="111286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9" name="Straight Arrow Connector 68"/>
            <p:cNvCxnSpPr/>
            <p:nvPr/>
          </p:nvCxnSpPr>
          <p:spPr>
            <a:xfrm>
              <a:off x="2426712" y="3227523"/>
              <a:ext cx="75022" cy="630164"/>
            </a:xfrm>
            <a:prstGeom prst="straightConnector1">
              <a:avLst/>
            </a:pr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  <a:headEnd type="none" w="med" len="med"/>
              <a:tailEnd type="arrow" w="med" len="med"/>
            </a:ln>
            <a:effectLst/>
          </p:spPr>
        </p:cxnSp>
        <p:sp>
          <p:nvSpPr>
            <p:cNvPr id="70" name="TextBox 69"/>
            <p:cNvSpPr txBox="1"/>
            <p:nvPr/>
          </p:nvSpPr>
          <p:spPr>
            <a:xfrm>
              <a:off x="1507922" y="1422774"/>
              <a:ext cx="1425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prstClr val="black"/>
                  </a:solidFill>
                  <a:latin typeface="Lucida Grande" panose="020B0600040502020204" pitchFamily="34" charset="0"/>
                  <a:ea typeface="ヒラギノ角ゴ Pro W3" panose="020B0300000000000000" pitchFamily="34" charset="-128"/>
                </a:rPr>
                <a:t>Control Path</a:t>
              </a:r>
              <a:endParaRPr lang="en-GB" dirty="0">
                <a:solidFill>
                  <a:prstClr val="black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4491418" y="5020600"/>
            <a:ext cx="2738437" cy="819361"/>
            <a:chOff x="4491418" y="5020600"/>
            <a:chExt cx="2738437" cy="819361"/>
          </a:xfrm>
        </p:grpSpPr>
        <p:sp>
          <p:nvSpPr>
            <p:cNvPr id="71" name="Right Arrow 70"/>
            <p:cNvSpPr/>
            <p:nvPr/>
          </p:nvSpPr>
          <p:spPr>
            <a:xfrm>
              <a:off x="4491418" y="5180825"/>
              <a:ext cx="2738437" cy="659136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123310" y="5020600"/>
              <a:ext cx="14250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prstClr val="black"/>
                  </a:solidFill>
                  <a:latin typeface="Lucida Grande" panose="020B0600040502020204" pitchFamily="34" charset="0"/>
                  <a:ea typeface="ヒラギノ角ゴ Pro W3" panose="020B0300000000000000" pitchFamily="34" charset="-128"/>
                </a:rPr>
                <a:t>Data Path</a:t>
              </a:r>
              <a:endParaRPr lang="en-GB" dirty="0">
                <a:solidFill>
                  <a:prstClr val="black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3075287" y="2072350"/>
            <a:ext cx="1940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Control – Zynq </a:t>
            </a:r>
            <a:r>
              <a:rPr lang="en-GB" dirty="0" err="1" smtClean="0"/>
              <a:t>SoC</a:t>
            </a:r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8767410" y="2224832"/>
            <a:ext cx="1456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Level Processing FPGA</a:t>
            </a:r>
            <a:endParaRPr lang="en-GB" dirty="0"/>
          </a:p>
        </p:txBody>
      </p:sp>
      <p:grpSp>
        <p:nvGrpSpPr>
          <p:cNvPr id="87" name="Group 86"/>
          <p:cNvGrpSpPr/>
          <p:nvPr/>
        </p:nvGrpSpPr>
        <p:grpSpPr>
          <a:xfrm>
            <a:off x="7384474" y="3912274"/>
            <a:ext cx="4369646" cy="1671328"/>
            <a:chOff x="7384474" y="3912274"/>
            <a:chExt cx="4369646" cy="1671328"/>
          </a:xfrm>
        </p:grpSpPr>
        <p:grpSp>
          <p:nvGrpSpPr>
            <p:cNvPr id="86" name="Group 85"/>
            <p:cNvGrpSpPr/>
            <p:nvPr/>
          </p:nvGrpSpPr>
          <p:grpSpPr>
            <a:xfrm>
              <a:off x="7384474" y="3912274"/>
              <a:ext cx="3808946" cy="1671328"/>
              <a:chOff x="7384474" y="3912274"/>
              <a:chExt cx="3808946" cy="1671328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9748515" y="4793409"/>
                <a:ext cx="1444905" cy="790193"/>
              </a:xfrm>
              <a:prstGeom prst="rect">
                <a:avLst/>
              </a:prstGeom>
              <a:solidFill>
                <a:sysClr val="window" lastClr="FFFFFF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Freeform 59"/>
              <p:cNvSpPr/>
              <p:nvPr/>
            </p:nvSpPr>
            <p:spPr>
              <a:xfrm>
                <a:off x="8422566" y="4026569"/>
                <a:ext cx="966921" cy="561975"/>
              </a:xfrm>
              <a:custGeom>
                <a:avLst/>
                <a:gdLst>
                  <a:gd name="connsiteX0" fmla="*/ 238258 w 966921"/>
                  <a:gd name="connsiteY0" fmla="*/ 0 h 561975"/>
                  <a:gd name="connsiteX1" fmla="*/ 42996 w 966921"/>
                  <a:gd name="connsiteY1" fmla="*/ 447675 h 561975"/>
                  <a:gd name="connsiteX2" fmla="*/ 966921 w 966921"/>
                  <a:gd name="connsiteY2" fmla="*/ 561975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6921" h="561975">
                    <a:moveTo>
                      <a:pt x="238258" y="0"/>
                    </a:moveTo>
                    <a:cubicBezTo>
                      <a:pt x="79905" y="177006"/>
                      <a:pt x="-78448" y="354013"/>
                      <a:pt x="42996" y="447675"/>
                    </a:cubicBezTo>
                    <a:cubicBezTo>
                      <a:pt x="164440" y="541337"/>
                      <a:pt x="565680" y="551656"/>
                      <a:pt x="966921" y="561975"/>
                    </a:cubicBezTo>
                  </a:path>
                </a:pathLst>
              </a:custGeom>
              <a:noFill/>
              <a:ln w="28575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8486637" y="4785302"/>
                <a:ext cx="1261878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100" dirty="0" smtClean="0">
                    <a:solidFill>
                      <a:prstClr val="black"/>
                    </a:solidFill>
                    <a:latin typeface="Calibri" panose="020F0502020204030204"/>
                    <a:ea typeface="ヒラギノ角ゴ Pro W3" panose="020B0300000000000000" pitchFamily="34" charset="-128"/>
                  </a:rPr>
                  <a:t>2x 100G Optical Network Protocol</a:t>
                </a:r>
                <a:endParaRPr lang="en-GB" sz="1100" dirty="0">
                  <a:solidFill>
                    <a:prstClr val="black"/>
                  </a:solidFill>
                  <a:latin typeface="Calibri" panose="020F0502020204030204"/>
                  <a:ea typeface="ヒラギノ角ゴ Pro W3" panose="020B0300000000000000" pitchFamily="34" charset="-128"/>
                </a:endParaRPr>
              </a:p>
            </p:txBody>
          </p:sp>
          <p:cxnSp>
            <p:nvCxnSpPr>
              <p:cNvPr id="66" name="Straight Arrow Connector 65"/>
              <p:cNvCxnSpPr/>
              <p:nvPr/>
            </p:nvCxnSpPr>
            <p:spPr>
              <a:xfrm>
                <a:off x="7384474" y="4641227"/>
                <a:ext cx="2005013" cy="80667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  <a:headEnd type="none" w="med" len="med"/>
                <a:tailEnd type="arrow" w="med" len="med"/>
              </a:ln>
              <a:effectLst/>
            </p:spPr>
          </p:cxn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50290" y="3912274"/>
                <a:ext cx="717192" cy="1367840"/>
              </a:xfrm>
              <a:prstGeom prst="rect">
                <a:avLst/>
              </a:prstGeom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41274" y="4057634"/>
                <a:ext cx="664260" cy="664260"/>
              </a:xfrm>
              <a:prstGeom prst="rect">
                <a:avLst/>
              </a:prstGeom>
            </p:spPr>
          </p:pic>
          <p:sp>
            <p:nvSpPr>
              <p:cNvPr id="74" name="TextBox 73"/>
              <p:cNvSpPr txBox="1"/>
              <p:nvPr/>
            </p:nvSpPr>
            <p:spPr>
              <a:xfrm>
                <a:off x="10101062" y="4226325"/>
                <a:ext cx="86235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2400" dirty="0" smtClean="0">
                    <a:solidFill>
                      <a:prstClr val="black"/>
                    </a:solidFill>
                    <a:latin typeface="Lucida Grande" panose="020B0600040502020204" pitchFamily="34" charset="0"/>
                    <a:ea typeface="ヒラギノ角ゴ Pro W3" panose="020B0300000000000000" pitchFamily="34" charset="-128"/>
                  </a:rPr>
                  <a:t>ODIN Data</a:t>
                </a:r>
                <a:endParaRPr lang="en-GB" sz="2400" dirty="0">
                  <a:solidFill>
                    <a:prstClr val="black"/>
                  </a:solidFill>
                  <a:latin typeface="Lucida Grande" panose="020B0600040502020204" pitchFamily="34" charset="0"/>
                  <a:ea typeface="ヒラギノ角ゴ Pro W3" panose="020B0300000000000000" pitchFamily="34" charset="-128"/>
                </a:endParaRPr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9814035" y="5156233"/>
              <a:ext cx="19400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Path to Disk</a:t>
              </a:r>
              <a:endParaRPr lang="en-GB" dirty="0"/>
            </a:p>
          </p:txBody>
        </p:sp>
      </p:grpSp>
      <p:pic>
        <p:nvPicPr>
          <p:cNvPr id="90" name="Picture 89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849" y="1334438"/>
            <a:ext cx="664260" cy="664260"/>
          </a:xfrm>
          <a:prstGeom prst="rect">
            <a:avLst/>
          </a:prstGeom>
        </p:spPr>
      </p:pic>
      <p:sp>
        <p:nvSpPr>
          <p:cNvPr id="91" name="TextBox 90"/>
          <p:cNvSpPr txBox="1"/>
          <p:nvPr/>
        </p:nvSpPr>
        <p:spPr>
          <a:xfrm>
            <a:off x="3519636" y="1503129"/>
            <a:ext cx="2073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Lucida Grande" panose="020B0600040502020204" pitchFamily="34" charset="0"/>
                <a:ea typeface="ヒラギノ角ゴ Pro W3" panose="020B0300000000000000" pitchFamily="34" charset="-128"/>
              </a:rPr>
              <a:t>ODIN Control</a:t>
            </a:r>
            <a:endParaRPr lang="en-GB" sz="2400" dirty="0">
              <a:solidFill>
                <a:prstClr val="black"/>
              </a:solidFill>
              <a:latin typeface="Lucida Grande" panose="020B0600040502020204" pitchFamily="34" charset="0"/>
              <a:ea typeface="ヒラギノ角ゴ Pro W3" panose="020B0300000000000000" pitchFamily="34" charset="-12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5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93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0254" y="1365462"/>
            <a:ext cx="5942540" cy="22142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3909" y="4160345"/>
            <a:ext cx="4868091" cy="257138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56883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Per-pixel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Front End: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Preamplifier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captures detector charge, converts to voltage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Selectable gain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CDS amplifier</a:t>
            </a: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corrects for preamplifier reset level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CDS output, noise specification is 1keV FWHM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&amp; Hold on output of CDS amplifier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950677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HEXITEC-MHz: On-Chip </a:t>
            </a:r>
            <a:r>
              <a:rPr lang="en-GB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Digitisation</a:t>
            </a:r>
            <a:endParaRPr lang="en-GB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23909" y="4223657"/>
            <a:ext cx="1045027" cy="1741713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7106194" y="4023360"/>
            <a:ext cx="5303520" cy="31263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1162" y="111930"/>
            <a:ext cx="674184" cy="61052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6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42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387942"/>
            <a:ext cx="568839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ASIC consists of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800 super-pixels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8 containing one TDC block, as well as shared readout 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</a:t>
            </a:r>
            <a:endParaRPr lang="en-US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Digitisation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performed by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TDC (Time-to-Digital-Converter)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 signal from S&amp;H is compared to a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lowering ramp with programmable slew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12-bit ripple counter 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incremented until ramp matches input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 proportional to voltage at sample and hold input</a:t>
            </a:r>
            <a:endParaRPr lang="en-US" b="1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950677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HEXITEC-MHz: On-Chip </a:t>
            </a:r>
            <a:r>
              <a:rPr lang="en-GB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Digitisation</a:t>
            </a:r>
            <a:endParaRPr lang="en-GB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3909" y="4160345"/>
            <a:ext cx="4868091" cy="25713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361925" y="4223656"/>
            <a:ext cx="1017206" cy="173300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1425" y="4023360"/>
            <a:ext cx="3210999" cy="27679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679" y="1065421"/>
            <a:ext cx="3326439" cy="29123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930969" y="729902"/>
            <a:ext cx="20678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Super-pixel block diagram</a:t>
            </a: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6216" y="1065421"/>
            <a:ext cx="1436465" cy="288253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106194" y="4023360"/>
            <a:ext cx="5303520" cy="31263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61162" y="111930"/>
            <a:ext cx="674184" cy="610527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7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7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4" y="1789157"/>
            <a:ext cx="80247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Packaging: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vertical division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 columns) has a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packet assembler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Pixels are handled in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4x4 chunks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split across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64-bit words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(one nibble per pixel in each)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 for each column, 60 64-bit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9085892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HEXITEC-MHz: On-Chip</a:t>
            </a:r>
            <a:b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Packaging &amp; </a:t>
            </a:r>
            <a:r>
              <a:rPr lang="en-GB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Serialisation</a:t>
            </a:r>
            <a:endParaRPr lang="en-GB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8808" y="366840"/>
            <a:ext cx="3502689" cy="36264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1546" y="3291797"/>
            <a:ext cx="1904817" cy="33913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3909" y="4160345"/>
            <a:ext cx="4868091" cy="25713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370423" y="4223656"/>
            <a:ext cx="2551611" cy="1724297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106194" y="4023360"/>
            <a:ext cx="5303520" cy="312637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6839" y="208522"/>
            <a:ext cx="674184" cy="610527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03341" y="3416537"/>
            <a:ext cx="43122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Serialisers: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division has one dedicated </a:t>
            </a:r>
            <a:r>
              <a:rPr lang="en-US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serialiser</a:t>
            </a:r>
            <a:endParaRPr lang="en-GB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Serialisers</a:t>
            </a: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construct proprietary Xilinx </a:t>
            </a:r>
            <a:r>
              <a:rPr lang="en-US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aurora 64/66b frames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via 20 4.1Gbps CML logic lanes to Samtec FireFly flyovers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8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38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950677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Plane</a:t>
            </a:r>
            <a:endParaRPr lang="en-GB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75844" y="424464"/>
            <a:ext cx="5461516" cy="2453252"/>
            <a:chOff x="4735479" y="594748"/>
            <a:chExt cx="6801880" cy="308233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4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916091" y="594748"/>
              <a:ext cx="3621268" cy="2713003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 flipH="1">
              <a:off x="6113417" y="2360023"/>
              <a:ext cx="3274423" cy="947728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6757851" y="2072640"/>
              <a:ext cx="2560320" cy="50509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6757851" y="1779615"/>
              <a:ext cx="2560320" cy="29302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6757851" y="1469417"/>
              <a:ext cx="2560320" cy="8655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4735479" y="1779615"/>
              <a:ext cx="16130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</a:rPr>
                <a:t>20x 4.1 </a:t>
              </a:r>
              <a:r>
                <a:rPr lang="en-GB" b="1" dirty="0" err="1" smtClean="0">
                  <a:solidFill>
                    <a:srgbClr val="FF0000"/>
                  </a:solidFill>
                </a:rPr>
                <a:t>Gbps</a:t>
              </a:r>
              <a:r>
                <a:rPr lang="en-GB" b="1" dirty="0">
                  <a:solidFill>
                    <a:srgbClr val="FF0000"/>
                  </a:solidFill>
                </a:rPr>
                <a:t/>
              </a:r>
              <a:br>
                <a:rPr lang="en-GB" b="1" dirty="0">
                  <a:solidFill>
                    <a:srgbClr val="FF0000"/>
                  </a:solidFill>
                </a:rPr>
              </a:br>
              <a:r>
                <a:rPr lang="en-GB" b="1" dirty="0" smtClean="0">
                  <a:solidFill>
                    <a:srgbClr val="FF0000"/>
                  </a:solidFill>
                </a:rPr>
                <a:t>Aurora (8, 8, 4)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48549" y="3307751"/>
              <a:ext cx="1194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1"/>
                  </a:solidFill>
                </a:rPr>
                <a:t>2x 100GbE</a:t>
              </a:r>
              <a:endParaRPr lang="en-GB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41882" y="1583223"/>
            <a:ext cx="55838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First-stage FPGA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Alpha Data (Xilinx </a:t>
            </a:r>
            <a:r>
              <a:rPr lang="en-GB" sz="1600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Virtex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4x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QSFP-DD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lane (division), 3 64-bit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words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recovers the 12-bit pixel data for one 4x4 grid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all 20 4x4 grids are recovered, the entire division is complete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conducted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asynchronously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between lanes, which must then be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aligned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 that data can be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re-ordered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single image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Pixel data is also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padded to 16-bit boundaries: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image read of 80x80x12bit pixels at 1MHz generates 76800 </a:t>
            </a:r>
            <a:r>
              <a:rPr lang="en-GB" sz="1600" b="1" dirty="0" err="1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Gbps</a:t>
            </a:r>
            <a:endParaRPr lang="en-GB" sz="16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Padded to 16-bit values → 102400 </a:t>
            </a:r>
            <a:r>
              <a:rPr lang="en-GB" sz="1600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Gbps</a:t>
            </a:r>
            <a:endParaRPr lang="en-GB" sz="16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 smtClean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729831" y="2563686"/>
            <a:ext cx="2929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First stage: Alpha Data for re-ordering</a:t>
            </a:r>
            <a:endParaRPr lang="en-GB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3354" y="56800"/>
            <a:ext cx="3521700" cy="1170497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6414887" y="4817060"/>
            <a:ext cx="55838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Justification for the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</a:t>
            </a:r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100GbE interfaces</a:t>
            </a:r>
          </a:p>
          <a:p>
            <a:r>
              <a:rPr lang="en-GB" sz="16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Packets sent out over </a:t>
            </a:r>
            <a:r>
              <a:rPr lang="en-GB" sz="16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alternating interfaces</a:t>
            </a:r>
          </a:p>
        </p:txBody>
      </p:sp>
      <p:cxnSp>
        <p:nvCxnSpPr>
          <p:cNvPr id="13" name="Straight Arrow Connector 12"/>
          <p:cNvCxnSpPr>
            <a:stCxn id="73" idx="1"/>
          </p:cNvCxnSpPr>
          <p:nvPr/>
        </p:nvCxnSpPr>
        <p:spPr>
          <a:xfrm flipH="1">
            <a:off x="4460033" y="5109448"/>
            <a:ext cx="1954854" cy="783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FF0E72-30E1-4FE2-BF35-DC0450C5D6CD}" type="slidenum">
              <a:rPr lang="en-US" smtClean="0"/>
              <a:pPr/>
              <a:t>9</a:t>
            </a:fld>
            <a:r>
              <a:rPr lang="en-US" smtClean="0"/>
              <a:t> of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23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_STFC_master_template_Nov19.potx" id="{3A9D80E4-5C71-4C7D-BA79-0B8FFF7BA9E3}" vid="{41B85C3F-69CC-49CA-9EBA-E55F802F48B2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_STFC_master_template_Nov19.potx" id="{3A9D80E4-5C71-4C7D-BA79-0B8FFF7BA9E3}" vid="{8D69C118-C7F4-403F-A0C7-982CB10E5FE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31947B08D5984288BC8B16A979FF50" ma:contentTypeVersion="4" ma:contentTypeDescription="Create a new document." ma:contentTypeScope="" ma:versionID="d503cd8271a72c702ca1961133ba1754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759411a1d50091fc5acb248322c8eb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06D3F8C-4209-47FF-A37A-E21247ADC2D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7D469DB-056B-4F91-8B3C-1199F36CC7D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UKRI_STFC_master_template_Nov19</Template>
  <TotalTime>1955</TotalTime>
  <Words>1981</Words>
  <Application>Microsoft Office PowerPoint</Application>
  <PresentationFormat>Widescreen</PresentationFormat>
  <Paragraphs>305</Paragraphs>
  <Slides>20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Arial Regular</vt:lpstr>
      <vt:lpstr>Calibri</vt:lpstr>
      <vt:lpstr>Lucida Grande</vt:lpstr>
      <vt:lpstr>Wingdings</vt:lpstr>
      <vt:lpstr>ヒラギノ角ゴ Pro W3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Nobes, Joseph (STFC,RAL,TECH)</dc:creator>
  <cp:lastModifiedBy>Nobes, Joseph (STFC,RAL,TECH)</cp:lastModifiedBy>
  <cp:revision>214</cp:revision>
  <cp:lastPrinted>2022-06-24T09:49:45Z</cp:lastPrinted>
  <dcterms:created xsi:type="dcterms:W3CDTF">2022-06-20T13:51:22Z</dcterms:created>
  <dcterms:modified xsi:type="dcterms:W3CDTF">2022-06-27T09:09:16Z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0x010100F731947B08D5984288BC8B16A979FF50</vt:lpwstr>
  </property>
</Properties>
</file>