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sldIdLst>
    <p:sldId id="1529" r:id="rId2"/>
    <p:sldId id="1527" r:id="rId3"/>
    <p:sldId id="970" r:id="rId4"/>
    <p:sldId id="1016" r:id="rId5"/>
    <p:sldId id="1013" r:id="rId6"/>
    <p:sldId id="1574" r:id="rId7"/>
    <p:sldId id="1575" r:id="rId8"/>
    <p:sldId id="1576" r:id="rId9"/>
    <p:sldId id="1577" r:id="rId10"/>
    <p:sldId id="1578" r:id="rId11"/>
    <p:sldId id="1586" r:id="rId12"/>
    <p:sldId id="1587" r:id="rId13"/>
    <p:sldId id="1588" r:id="rId14"/>
    <p:sldId id="1589" r:id="rId15"/>
    <p:sldId id="1590" r:id="rId16"/>
    <p:sldId id="1579" r:id="rId17"/>
    <p:sldId id="1591" r:id="rId18"/>
    <p:sldId id="1601" r:id="rId19"/>
    <p:sldId id="1602" r:id="rId20"/>
    <p:sldId id="1604" r:id="rId21"/>
    <p:sldId id="1606" r:id="rId22"/>
    <p:sldId id="1607" r:id="rId23"/>
    <p:sldId id="1608" r:id="rId24"/>
    <p:sldId id="1613" r:id="rId25"/>
    <p:sldId id="1617" r:id="rId26"/>
    <p:sldId id="1668" r:id="rId27"/>
    <p:sldId id="1614" r:id="rId28"/>
    <p:sldId id="1656" r:id="rId29"/>
    <p:sldId id="1661" r:id="rId30"/>
    <p:sldId id="1657" r:id="rId31"/>
    <p:sldId id="1618" r:id="rId32"/>
    <p:sldId id="1619" r:id="rId33"/>
    <p:sldId id="1620" r:id="rId34"/>
    <p:sldId id="1621" r:id="rId35"/>
    <p:sldId id="1622" r:id="rId36"/>
    <p:sldId id="1623" r:id="rId37"/>
    <p:sldId id="1626" r:id="rId38"/>
    <p:sldId id="1627" r:id="rId39"/>
    <p:sldId id="1629" r:id="rId40"/>
    <p:sldId id="1630" r:id="rId41"/>
    <p:sldId id="1660" r:id="rId42"/>
    <p:sldId id="1632" r:id="rId43"/>
    <p:sldId id="1635" r:id="rId44"/>
    <p:sldId id="1636" r:id="rId45"/>
    <p:sldId id="1638" r:id="rId46"/>
    <p:sldId id="1639" r:id="rId47"/>
    <p:sldId id="1641" r:id="rId48"/>
    <p:sldId id="1647" r:id="rId49"/>
    <p:sldId id="1648" r:id="rId50"/>
    <p:sldId id="1667" r:id="rId51"/>
    <p:sldId id="1649" r:id="rId52"/>
    <p:sldId id="1650" r:id="rId53"/>
    <p:sldId id="1652" r:id="rId54"/>
    <p:sldId id="1654" r:id="rId55"/>
    <p:sldId id="1669" r:id="rId56"/>
    <p:sldId id="295" r:id="rId57"/>
    <p:sldId id="1580" r:id="rId58"/>
    <p:sldId id="1582" r:id="rId59"/>
    <p:sldId id="1583" r:id="rId60"/>
    <p:sldId id="1662" r:id="rId61"/>
    <p:sldId id="1663" r:id="rId62"/>
    <p:sldId id="1664" r:id="rId63"/>
    <p:sldId id="1665" r:id="rId64"/>
    <p:sldId id="1666" r:id="rId65"/>
    <p:sldId id="1624" r:id="rId66"/>
    <p:sldId id="1625" r:id="rId67"/>
    <p:sldId id="1609" r:id="rId68"/>
    <p:sldId id="1528" r:id="rId69"/>
    <p:sldId id="1628" r:id="rId70"/>
    <p:sldId id="1643" r:id="rId71"/>
    <p:sldId id="1644" r:id="rId72"/>
    <p:sldId id="1645" r:id="rId73"/>
    <p:sldId id="1646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FFCC"/>
    <a:srgbClr val="CC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74" autoAdjust="0"/>
    <p:restoredTop sz="93465" autoAdjust="0"/>
  </p:normalViewPr>
  <p:slideViewPr>
    <p:cSldViewPr>
      <p:cViewPr varScale="1">
        <p:scale>
          <a:sx n="106" d="100"/>
          <a:sy n="106" d="100"/>
        </p:scale>
        <p:origin x="207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919A41D-55FD-4F71-B252-F996BC4D2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23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61FFB7F4-43B4-4739-8798-0EB88851272A}" type="slidenum">
              <a:rPr lang="en-US" smtClean="0"/>
              <a:pPr eaLnBrk="1" hangingPunct="1">
                <a:defRPr/>
              </a:pPr>
              <a:t>4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 lIns="86393" tIns="43196" rIns="86393" bIns="43196"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477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4D5967-B891-4AC1-80BE-7D28D0A2D7FA}" type="slidenum">
              <a:rPr lang="en-US"/>
              <a:pPr/>
              <a:t>12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654050"/>
            <a:ext cx="4643437" cy="3482975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54513"/>
            <a:ext cx="5000625" cy="4135437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561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9A41D-55FD-4F71-B252-F996BC4D2F3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99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9A41D-55FD-4F71-B252-F996BC4D2F3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47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9A41D-55FD-4F71-B252-F996BC4D2F3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15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9A41D-55FD-4F71-B252-F996BC4D2F3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4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9A41D-55FD-4F71-B252-F996BC4D2F3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81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05623-2AC6-4DDC-80EA-74E47B1A2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3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AF6C5-2D8B-4057-A224-C9D9A03BC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1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FD6CA-0B2A-4C0F-BCA0-83B1B2E27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69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A4515-D17F-4A22-9EAB-89C3F228B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06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DC8A-5259-4A49-AA81-989EB13FA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2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90CCF-EA77-410E-BE29-023C97096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07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BFA5B-72CA-471E-86AB-5AD153190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9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A6FC-62B4-4EFB-B797-247E7A658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0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FB24-06A5-4F1B-9735-76375F78F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E2786-0DF1-440F-8389-D053E5E2D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9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AFD10-A8CA-489E-86DB-5A8C1366A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336C7-660E-48F1-A425-1CA45953C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5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5AC2E-29DF-44F1-A855-90AAACDD2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0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61C12-C67B-4F8C-99CE-36A6B7783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9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F2A-AF9D-4D16-A19F-4ACEBF0BA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5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90666D76-67DD-4C74-B58F-B63B95D4C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111.png"/><Relationship Id="rId4" Type="http://schemas.openxmlformats.org/officeDocument/2006/relationships/image" Target="../media/image10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60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107.02740.pdf" TargetMode="External"/><Relationship Id="rId2" Type="http://schemas.openxmlformats.org/officeDocument/2006/relationships/hyperlink" Target="https://journals.aps.org/pra/abstract/10.1103/PhysRevA.105.L011701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microsoft.com/office/2007/relationships/media" Target="../media/media2.mp4"/><Relationship Id="rId7" Type="http://schemas.openxmlformats.org/officeDocument/2006/relationships/image" Target="../media/image7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3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Relationship Id="rId9" Type="http://schemas.openxmlformats.org/officeDocument/2006/relationships/image" Target="../media/image7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1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tiff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gif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jp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13" Type="http://schemas.openxmlformats.org/officeDocument/2006/relationships/image" Target="../media/image137.jpeg"/><Relationship Id="rId3" Type="http://schemas.openxmlformats.org/officeDocument/2006/relationships/image" Target="../media/image127.jpeg"/><Relationship Id="rId7" Type="http://schemas.openxmlformats.org/officeDocument/2006/relationships/image" Target="../media/image131.jpeg"/><Relationship Id="rId12" Type="http://schemas.openxmlformats.org/officeDocument/2006/relationships/image" Target="../media/image136.jpeg"/><Relationship Id="rId17" Type="http://schemas.openxmlformats.org/officeDocument/2006/relationships/image" Target="../media/image141.jpeg"/><Relationship Id="rId2" Type="http://schemas.openxmlformats.org/officeDocument/2006/relationships/image" Target="../media/image126.jpeg"/><Relationship Id="rId16" Type="http://schemas.openxmlformats.org/officeDocument/2006/relationships/image" Target="../media/image1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jpeg"/><Relationship Id="rId11" Type="http://schemas.openxmlformats.org/officeDocument/2006/relationships/image" Target="../media/image135.jpeg"/><Relationship Id="rId5" Type="http://schemas.openxmlformats.org/officeDocument/2006/relationships/image" Target="../media/image129.jpeg"/><Relationship Id="rId15" Type="http://schemas.openxmlformats.org/officeDocument/2006/relationships/image" Target="../media/image139.jpeg"/><Relationship Id="rId10" Type="http://schemas.openxmlformats.org/officeDocument/2006/relationships/image" Target="../media/image134.jpeg"/><Relationship Id="rId4" Type="http://schemas.openxmlformats.org/officeDocument/2006/relationships/image" Target="../media/image128.jpeg"/><Relationship Id="rId9" Type="http://schemas.openxmlformats.org/officeDocument/2006/relationships/image" Target="../media/image133.jpeg"/><Relationship Id="rId14" Type="http://schemas.openxmlformats.org/officeDocument/2006/relationships/image" Target="../media/image1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6BB4F-1DA8-984D-BC0E-2F8423A56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035480" cy="336970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0" dirty="0"/>
              <a:t>Imaging and time-stamping single optical photons with nanosecond resolution for quantum applications</a:t>
            </a:r>
            <a:br>
              <a:rPr lang="en-US" b="0" dirty="0"/>
            </a:br>
            <a:br>
              <a:rPr lang="en-US" b="0" dirty="0"/>
            </a:br>
            <a:r>
              <a:rPr lang="en-GB" sz="2800" b="0" dirty="0">
                <a:solidFill>
                  <a:srgbClr val="0070C0"/>
                </a:solidFill>
              </a:rPr>
              <a:t>Andrei </a:t>
            </a:r>
            <a:r>
              <a:rPr lang="en-GB" sz="2800" b="0" dirty="0" err="1">
                <a:solidFill>
                  <a:srgbClr val="0070C0"/>
                </a:solidFill>
              </a:rPr>
              <a:t>Nomerotski</a:t>
            </a:r>
            <a:r>
              <a:rPr lang="en-GB" sz="2800" b="0" dirty="0">
                <a:solidFill>
                  <a:srgbClr val="0070C0"/>
                </a:solidFill>
              </a:rPr>
              <a:t>, </a:t>
            </a:r>
            <a:br>
              <a:rPr lang="en-GB" sz="2800" b="0" dirty="0">
                <a:solidFill>
                  <a:srgbClr val="0070C0"/>
                </a:solidFill>
              </a:rPr>
            </a:br>
            <a:r>
              <a:rPr lang="en-GB" sz="2800" b="0" dirty="0">
                <a:solidFill>
                  <a:srgbClr val="0070C0"/>
                </a:solidFill>
              </a:rPr>
              <a:t>Brookhaven National Lab, Upton NY, USA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A8D240-908E-6C83-DC8E-6A721C5E51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488292"/>
            <a:ext cx="6471594" cy="336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56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D0E193-173C-E64F-8C7C-0B25F95730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537" y="2172532"/>
            <a:ext cx="3110937" cy="408112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415795"/>
            <a:ext cx="2627784" cy="609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TPX3Cam @ ASI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71390"/>
            <a:ext cx="5910558" cy="29921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6C9063-0EB5-5140-B36E-35D6D0FCBA58}"/>
              </a:ext>
            </a:extLst>
          </p:cNvPr>
          <p:cNvSpPr txBox="1"/>
          <p:nvPr/>
        </p:nvSpPr>
        <p:spPr>
          <a:xfrm>
            <a:off x="926430" y="5229200"/>
            <a:ext cx="441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SPIDR readout for Timepix3 (</a:t>
            </a:r>
            <a:r>
              <a:rPr lang="en-US" dirty="0" err="1"/>
              <a:t>Nikhef</a:t>
            </a:r>
            <a:r>
              <a:rPr lang="en-US" dirty="0"/>
              <a:t>, ASI)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8131EC-4E83-8041-AEC0-E4A2358532D8}"/>
              </a:ext>
            </a:extLst>
          </p:cNvPr>
          <p:cNvSpPr txBox="1"/>
          <p:nvPr/>
        </p:nvSpPr>
        <p:spPr>
          <a:xfrm>
            <a:off x="5554658" y="6334984"/>
            <a:ext cx="360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eX</a:t>
            </a:r>
            <a:r>
              <a:rPr lang="en-US" dirty="0"/>
              <a:t> readout  for Timepix2 (</a:t>
            </a:r>
            <a:r>
              <a:rPr lang="en-US" dirty="0" err="1"/>
              <a:t>Imatek</a:t>
            </a:r>
            <a:r>
              <a:rPr lang="en-US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E481D6-250B-7841-829C-FCA1DDD7A68D}"/>
              </a:ext>
            </a:extLst>
          </p:cNvPr>
          <p:cNvSpPr txBox="1"/>
          <p:nvPr/>
        </p:nvSpPr>
        <p:spPr>
          <a:xfrm>
            <a:off x="0" y="279557"/>
            <a:ext cx="9369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Use existing readouts of x-ray detectors: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72199D-0872-7D46-9384-0081FA3AC1A9}"/>
              </a:ext>
            </a:extLst>
          </p:cNvPr>
          <p:cNvSpPr/>
          <p:nvPr/>
        </p:nvSpPr>
        <p:spPr>
          <a:xfrm>
            <a:off x="606067" y="5744624"/>
            <a:ext cx="4572000" cy="430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r>
              <a:rPr lang="en-US" sz="1100" dirty="0">
                <a:latin typeface="CMR10"/>
              </a:rPr>
              <a:t>J. Visser et al, SPIDR: a readout system for Medipix3 and Timepix3, Journal of Instrumentation 10 (12) (2015) C12028. </a:t>
            </a:r>
            <a:endParaRPr lang="en-US" sz="11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886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(optical) photons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60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stedGraphic-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816891"/>
            <a:ext cx="2287868" cy="3099503"/>
          </a:xfrm>
          <a:prstGeom prst="rect">
            <a:avLst/>
          </a:prstGeom>
        </p:spPr>
      </p:pic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75045" y="230580"/>
            <a:ext cx="5904656" cy="757237"/>
          </a:xfrm>
        </p:spPr>
        <p:txBody>
          <a:bodyPr>
            <a:noAutofit/>
          </a:bodyPr>
          <a:lstStyle/>
          <a:p>
            <a:r>
              <a:rPr lang="en-GB" sz="3200" dirty="0"/>
              <a:t>Intensified camera: use </a:t>
            </a:r>
            <a:br>
              <a:rPr lang="en-GB" sz="3200" dirty="0"/>
            </a:br>
            <a:r>
              <a:rPr lang="en-GB" sz="3200" dirty="0"/>
              <a:t>off-the-shelf image intensifier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8559" y="3455071"/>
            <a:ext cx="4248472" cy="36933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Image intensifier (</a:t>
            </a:r>
            <a:r>
              <a:rPr lang="en-US" dirty="0" err="1"/>
              <a:t>Photonis</a:t>
            </a:r>
            <a:r>
              <a:rPr lang="en-US" dirty="0"/>
              <a:t> PP0360EG)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E2E1386-F565-3F4D-956E-A5A46ACAA3E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302" y="4273062"/>
            <a:ext cx="3139379" cy="21773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7EC3FD-C120-3943-9494-C809ED530550}"/>
              </a:ext>
            </a:extLst>
          </p:cNvPr>
          <p:cNvSpPr txBox="1"/>
          <p:nvPr/>
        </p:nvSpPr>
        <p:spPr>
          <a:xfrm>
            <a:off x="4760842" y="4180412"/>
            <a:ext cx="105830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Cricket</a:t>
            </a:r>
            <a:r>
              <a:rPr lang="en-US" baseline="30000" dirty="0"/>
              <a:t>@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1BDDBF-AB04-664C-A9D1-464754B55C58}"/>
              </a:ext>
            </a:extLst>
          </p:cNvPr>
          <p:cNvCxnSpPr>
            <a:cxnSpLocks/>
          </p:cNvCxnSpPr>
          <p:nvPr/>
        </p:nvCxnSpPr>
        <p:spPr>
          <a:xfrm>
            <a:off x="5975111" y="4365053"/>
            <a:ext cx="1189177" cy="3693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3CF43D1-B562-4947-AF37-33A90CD4D9A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7" y="1343826"/>
            <a:ext cx="4541143" cy="3948050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7AC4937C-4BBE-4944-A6A4-2BA05DCB4F74}"/>
              </a:ext>
            </a:extLst>
          </p:cNvPr>
          <p:cNvSpPr/>
          <p:nvPr/>
        </p:nvSpPr>
        <p:spPr>
          <a:xfrm rot="5400000">
            <a:off x="949759" y="3882838"/>
            <a:ext cx="288032" cy="964430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A267D-6612-914A-A706-B45E1D31ADBC}"/>
              </a:ext>
            </a:extLst>
          </p:cNvPr>
          <p:cNvSpPr txBox="1"/>
          <p:nvPr/>
        </p:nvSpPr>
        <p:spPr>
          <a:xfrm>
            <a:off x="501305" y="454977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Intensifier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768F3-DB16-8C44-971A-597C409BD027}"/>
              </a:ext>
            </a:extLst>
          </p:cNvPr>
          <p:cNvSpPr txBox="1"/>
          <p:nvPr/>
        </p:nvSpPr>
        <p:spPr>
          <a:xfrm>
            <a:off x="585322" y="5697574"/>
            <a:ext cx="35958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Intensified cameras are common:</a:t>
            </a:r>
          </a:p>
          <a:p>
            <a:pPr lvl="1"/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iCCD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iCMOS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cameras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FA2317-8D53-E24C-9AEA-3F97306E950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505" y="94426"/>
            <a:ext cx="2881242" cy="13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93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Choice of photocathodes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ADE6C5-4283-FE44-930E-8467BEFC50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132856"/>
            <a:ext cx="7452320" cy="30627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9559E9-7AE4-D84C-8D9C-0F884CF24F81}"/>
              </a:ext>
            </a:extLst>
          </p:cNvPr>
          <p:cNvSpPr/>
          <p:nvPr/>
        </p:nvSpPr>
        <p:spPr>
          <a:xfrm>
            <a:off x="2771800" y="5301208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highlight>
                  <a:srgbClr val="C0C0C0"/>
                </a:highlight>
              </a:rPr>
              <a:t>Photonis</a:t>
            </a:r>
            <a:r>
              <a:rPr lang="en-US" dirty="0">
                <a:highlight>
                  <a:srgbClr val="C0C0C0"/>
                </a:highlight>
              </a:rPr>
              <a:t> photocathodes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040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E194-169E-3241-BB30-F7B81122B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528" y="-243408"/>
            <a:ext cx="8229600" cy="1143000"/>
          </a:xfrm>
        </p:spPr>
        <p:txBody>
          <a:bodyPr/>
          <a:lstStyle/>
          <a:p>
            <a:r>
              <a:rPr lang="en-US" dirty="0"/>
              <a:t>Single Photons in Tpx3Cam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5B56D-A9B4-3D42-B043-D0854B673A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394" y="675274"/>
            <a:ext cx="3466650" cy="31997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F6D148-BA18-6A47-AF4C-B9E370EA38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00808"/>
            <a:ext cx="4105119" cy="3789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D2414A-3D63-5E40-869A-53C67DDFCB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451" y="3682614"/>
            <a:ext cx="3444593" cy="31793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679819-6F9A-C645-8F85-ADCBCE41FD9A}"/>
              </a:ext>
            </a:extLst>
          </p:cNvPr>
          <p:cNvSpPr txBox="1"/>
          <p:nvPr/>
        </p:nvSpPr>
        <p:spPr>
          <a:xfrm>
            <a:off x="539552" y="5949280"/>
            <a:ext cx="3833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Tpx3Cam + intensifier by </a:t>
            </a:r>
            <a:r>
              <a:rPr lang="en-US" dirty="0" err="1"/>
              <a:t>Photonis</a:t>
            </a:r>
            <a:r>
              <a:rPr lang="en-US" dirty="0"/>
              <a:t>  </a:t>
            </a:r>
          </a:p>
          <a:p>
            <a:pPr algn="ctr"/>
            <a:r>
              <a:rPr lang="en-US" dirty="0"/>
              <a:t>data taken by J. Long (ASI)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6CB81A-F96C-714D-916E-10A70C8E28EE}"/>
              </a:ext>
            </a:extLst>
          </p:cNvPr>
          <p:cNvSpPr txBox="1"/>
          <p:nvPr/>
        </p:nvSpPr>
        <p:spPr>
          <a:xfrm>
            <a:off x="1259632" y="1052736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</a:t>
            </a:r>
            <a:r>
              <a:rPr lang="en-US" dirty="0" err="1"/>
              <a:t>ms</a:t>
            </a:r>
            <a:r>
              <a:rPr lang="en-US" dirty="0"/>
              <a:t> slice of data</a:t>
            </a:r>
          </a:p>
          <a:p>
            <a:r>
              <a:rPr lang="en-US" dirty="0"/>
              <a:t>1.5 ns time-stamping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894996-CFF2-E64F-B33B-181A7C3EDAF1}"/>
              </a:ext>
            </a:extLst>
          </p:cNvPr>
          <p:cNvSpPr txBox="1"/>
          <p:nvPr/>
        </p:nvSpPr>
        <p:spPr>
          <a:xfrm>
            <a:off x="3717665" y="4797152"/>
            <a:ext cx="65498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1EA15-AEA7-114E-925F-7207413D172B}"/>
              </a:ext>
            </a:extLst>
          </p:cNvPr>
          <p:cNvSpPr txBox="1"/>
          <p:nvPr/>
        </p:nvSpPr>
        <p:spPr>
          <a:xfrm>
            <a:off x="7524328" y="6288695"/>
            <a:ext cx="64216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AA2EAA-AD67-5E44-BF36-CD3651491E3D}"/>
              </a:ext>
            </a:extLst>
          </p:cNvPr>
          <p:cNvSpPr txBox="1"/>
          <p:nvPr/>
        </p:nvSpPr>
        <p:spPr>
          <a:xfrm>
            <a:off x="7524328" y="3239574"/>
            <a:ext cx="64216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TOT</a:t>
            </a:r>
          </a:p>
        </p:txBody>
      </p:sp>
    </p:spTree>
    <p:extLst>
      <p:ext uri="{BB962C8B-B14F-4D97-AF65-F5344CB8AC3E}">
        <p14:creationId xmlns:p14="http://schemas.microsoft.com/office/powerpoint/2010/main" val="2179937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4B5B5-CD22-4347-B949-38641877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95F851-6E79-CC40-9B95-C7F45B8F0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689" y="825582"/>
            <a:ext cx="3963201" cy="3494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DAF1D4-AB56-6C49-B733-4628E13A7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771406"/>
            <a:ext cx="3730054" cy="354836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472C8-84DF-E044-A14D-E558DC4E5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3689457"/>
            <a:ext cx="1094675" cy="5760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TOA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20483C1-5406-A54E-A5CD-0CBA8ED883E1}"/>
              </a:ext>
            </a:extLst>
          </p:cNvPr>
          <p:cNvSpPr txBox="1">
            <a:spLocks/>
          </p:cNvSpPr>
          <p:nvPr/>
        </p:nvSpPr>
        <p:spPr bwMode="auto">
          <a:xfrm>
            <a:off x="5004048" y="3689457"/>
            <a:ext cx="1231414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/>
              <a:t>TOT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6818B-98C2-7F47-B548-8C44D6BDF1E5}"/>
              </a:ext>
            </a:extLst>
          </p:cNvPr>
          <p:cNvSpPr txBox="1"/>
          <p:nvPr/>
        </p:nvSpPr>
        <p:spPr>
          <a:xfrm>
            <a:off x="2663788" y="4653136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photon is a cluster of pixels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3D (</a:t>
            </a:r>
            <a:r>
              <a:rPr lang="en-US" dirty="0" err="1">
                <a:sym typeface="Wingdings" pitchFamily="2" charset="2"/>
              </a:rPr>
              <a:t>x,y,t</a:t>
            </a:r>
            <a:r>
              <a:rPr lang="en-US" dirty="0">
                <a:sym typeface="Wingdings" pitchFamily="2" charset="2"/>
              </a:rPr>
              <a:t>) </a:t>
            </a:r>
            <a:r>
              <a:rPr lang="en-US" dirty="0" err="1">
                <a:sym typeface="Wingdings" pitchFamily="2" charset="2"/>
              </a:rPr>
              <a:t>centoiding</a:t>
            </a:r>
            <a:endParaRPr lang="en-US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US" dirty="0">
              <a:sym typeface="Wingdings" pitchFamily="2" charset="2"/>
            </a:endParaRPr>
          </a:p>
          <a:p>
            <a:r>
              <a:rPr lang="en-US" dirty="0"/>
              <a:t>Spatial resolution:	 0.1 pixel / photon</a:t>
            </a:r>
          </a:p>
          <a:p>
            <a:pPr marL="285750" indent="-285750">
              <a:buFont typeface="Wingdings" pitchFamily="2" charset="2"/>
              <a:buChar char="à"/>
            </a:pPr>
            <a:endParaRPr lang="en-US" dirty="0"/>
          </a:p>
          <a:p>
            <a:r>
              <a:rPr lang="en-US" dirty="0"/>
              <a:t>Time resolution:	 &lt; 1 ns / photon</a:t>
            </a:r>
          </a:p>
        </p:txBody>
      </p:sp>
    </p:spTree>
    <p:extLst>
      <p:ext uri="{BB962C8B-B14F-4D97-AF65-F5344CB8AC3E}">
        <p14:creationId xmlns:p14="http://schemas.microsoft.com/office/powerpoint/2010/main" val="3976655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CDD0B-B2B9-F141-8999-9DB7A6CD2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&amp;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57553-0DCC-564F-96CA-1B8F3DE4F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Quantum imaging</a:t>
            </a:r>
          </a:p>
          <a:p>
            <a:endParaRPr lang="en-US" dirty="0"/>
          </a:p>
          <a:p>
            <a:r>
              <a:rPr lang="en-US" dirty="0"/>
              <a:t>High Energy Physics applications</a:t>
            </a:r>
          </a:p>
          <a:p>
            <a:r>
              <a:rPr lang="en-US" dirty="0"/>
              <a:t>Neutron imaging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Lifetime imaging</a:t>
            </a:r>
          </a:p>
          <a:p>
            <a:r>
              <a:rPr lang="en-US" dirty="0"/>
              <a:t>Ion imaging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7EC295-2D19-9EE1-D7F9-71EC1D5ED2EC}"/>
              </a:ext>
            </a:extLst>
          </p:cNvPr>
          <p:cNvCxnSpPr>
            <a:cxnSpLocks/>
          </p:cNvCxnSpPr>
          <p:nvPr/>
        </p:nvCxnSpPr>
        <p:spPr>
          <a:xfrm flipV="1">
            <a:off x="971600" y="5085184"/>
            <a:ext cx="2736304" cy="129614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E5C579-40EF-BC7D-59FA-B4EB27059821}"/>
              </a:ext>
            </a:extLst>
          </p:cNvPr>
          <p:cNvCxnSpPr>
            <a:cxnSpLocks/>
          </p:cNvCxnSpPr>
          <p:nvPr/>
        </p:nvCxnSpPr>
        <p:spPr>
          <a:xfrm>
            <a:off x="971600" y="5085184"/>
            <a:ext cx="2736304" cy="129614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13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4AEC1-A7AD-884D-86F7-DE2A9ABBC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2362274"/>
          </a:xfrm>
        </p:spPr>
        <p:txBody>
          <a:bodyPr/>
          <a:lstStyle/>
          <a:p>
            <a:r>
              <a:rPr lang="en-US" dirty="0"/>
              <a:t>Quantum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7C879-B4F5-1B43-9281-A990A50BB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924944"/>
            <a:ext cx="8565813" cy="348925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4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2C79F-57A8-8C47-AB1C-FB1230CC9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Astrometry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8962C-CC29-F945-814D-6A1A5AE6D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52" y="1340768"/>
            <a:ext cx="8820472" cy="2908920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Idea: employ quantum entanglement to improve precision of optical interferometers </a:t>
            </a:r>
          </a:p>
        </p:txBody>
      </p:sp>
    </p:spTree>
    <p:extLst>
      <p:ext uri="{BB962C8B-B14F-4D97-AF65-F5344CB8AC3E}">
        <p14:creationId xmlns:p14="http://schemas.microsoft.com/office/powerpoint/2010/main" val="439233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AE11B-7D12-F146-A97C-7BA7ABBFD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1143000"/>
          </a:xfrm>
        </p:spPr>
        <p:txBody>
          <a:bodyPr/>
          <a:lstStyle/>
          <a:p>
            <a:r>
              <a:rPr lang="en-US" dirty="0"/>
              <a:t>Astronomy picture of the decade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FC5804-EAFC-A44E-A7F6-B15D84051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362" y="1568427"/>
            <a:ext cx="2376980" cy="360553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9F1B2D-D136-4E4B-AB49-B8278DA4CDA1}"/>
              </a:ext>
            </a:extLst>
          </p:cNvPr>
          <p:cNvSpPr txBox="1"/>
          <p:nvPr/>
        </p:nvSpPr>
        <p:spPr>
          <a:xfrm>
            <a:off x="5720586" y="4556856"/>
            <a:ext cx="1395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ApJL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875 </a:t>
            </a:r>
          </a:p>
          <a:p>
            <a:pPr algn="r"/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F670EA-7B4F-8E49-84C5-5D7C79EBB30F}"/>
              </a:ext>
            </a:extLst>
          </p:cNvPr>
          <p:cNvSpPr txBox="1"/>
          <p:nvPr/>
        </p:nvSpPr>
        <p:spPr>
          <a:xfrm>
            <a:off x="1862280" y="5295520"/>
            <a:ext cx="531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Black hole in the center of M87 imaged at 1.3mm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4E1654-D348-7848-9F5E-E8BD2571255B}"/>
              </a:ext>
            </a:extLst>
          </p:cNvPr>
          <p:cNvSpPr txBox="1"/>
          <p:nvPr/>
        </p:nvSpPr>
        <p:spPr>
          <a:xfrm>
            <a:off x="455086" y="6000307"/>
            <a:ext cx="834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Achieved by radio interferometry with ~10000 km baselines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5E3416-9E29-6942-9D3C-7D01427D101F}"/>
                  </a:ext>
                </a:extLst>
              </p:cNvPr>
              <p:cNvSpPr/>
              <p:nvPr/>
            </p:nvSpPr>
            <p:spPr>
              <a:xfrm>
                <a:off x="6179096" y="2423919"/>
                <a:ext cx="2736304" cy="1648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/>
                  <a:t>sensitive to features </a:t>
                </a:r>
              </a:p>
              <a:p>
                <a:pPr algn="ctr"/>
                <a:r>
                  <a:rPr lang="en-US" sz="2000" dirty="0"/>
                  <a:t>on angular scale</a:t>
                </a:r>
              </a:p>
              <a:p>
                <a:pPr algn="ctr"/>
                <a:endParaRPr lang="en-US" sz="2000" dirty="0"/>
              </a:p>
              <a:p>
                <a:pPr algn="ctr"/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5E3416-9E29-6942-9D3C-7D01427D10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096" y="2423919"/>
                <a:ext cx="2736304" cy="1648721"/>
              </a:xfrm>
              <a:prstGeom prst="rect">
                <a:avLst/>
              </a:prstGeom>
              <a:blipFill>
                <a:blip r:embed="rId3"/>
                <a:stretch>
                  <a:fillRect t="-2308"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55282F55-3DE6-BF46-9D36-A2637AC5CEA2}"/>
              </a:ext>
            </a:extLst>
          </p:cNvPr>
          <p:cNvSpPr/>
          <p:nvPr/>
        </p:nvSpPr>
        <p:spPr>
          <a:xfrm>
            <a:off x="6660232" y="3298482"/>
            <a:ext cx="2016224" cy="806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1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A742-D426-784F-99F5-DBE54CE9E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Will talk about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14C1A-57A7-C247-B9C0-793CEE222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/>
              <a:t>Fast, data driven approach to optical imaging</a:t>
            </a:r>
          </a:p>
          <a:p>
            <a:endParaRPr lang="en-US" dirty="0"/>
          </a:p>
          <a:p>
            <a:r>
              <a:rPr lang="en-US" dirty="0"/>
              <a:t>Quantum applications</a:t>
            </a:r>
          </a:p>
          <a:p>
            <a:r>
              <a:rPr lang="en-US" dirty="0"/>
              <a:t>Quantum assisted telescopes</a:t>
            </a:r>
          </a:p>
        </p:txBody>
      </p:sp>
    </p:spTree>
    <p:extLst>
      <p:ext uri="{BB962C8B-B14F-4D97-AF65-F5344CB8AC3E}">
        <p14:creationId xmlns:p14="http://schemas.microsoft.com/office/powerpoint/2010/main" val="4019101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FD359E-29D3-D44C-AD0A-304630858F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38" y="2140642"/>
            <a:ext cx="3136642" cy="17562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7ED750-D111-CC48-89FE-1569D37537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8770" y="1927331"/>
            <a:ext cx="2895947" cy="19695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09E11C-69DB-454C-B2B4-FF8D1ECC5369}"/>
              </a:ext>
            </a:extLst>
          </p:cNvPr>
          <p:cNvSpPr txBox="1"/>
          <p:nvPr/>
        </p:nvSpPr>
        <p:spPr>
          <a:xfrm>
            <a:off x="457795" y="1053193"/>
            <a:ext cx="30193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dirty="0">
                <a:solidFill>
                  <a:srgbClr val="00B050"/>
                </a:solidFill>
                <a:latin typeface="Georgia" panose="02040502050405020303" pitchFamily="18" charset="0"/>
              </a:rPr>
              <a:t>Radio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7C045C-BDE4-1F44-9B6F-B8CE403EB2DB}"/>
              </a:ext>
            </a:extLst>
          </p:cNvPr>
          <p:cNvSpPr txBox="1"/>
          <p:nvPr/>
        </p:nvSpPr>
        <p:spPr>
          <a:xfrm>
            <a:off x="5325416" y="1053193"/>
            <a:ext cx="30193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dirty="0">
                <a:solidFill>
                  <a:srgbClr val="FF0000"/>
                </a:solidFill>
                <a:latin typeface="Georgia" panose="02040502050405020303" pitchFamily="18" charset="0"/>
              </a:rPr>
              <a:t>Optical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D912CB9-126F-1A40-8D5D-943247B55E2C}"/>
                  </a:ext>
                </a:extLst>
              </p:cNvPr>
              <p:cNvSpPr txBox="1"/>
              <p:nvPr/>
            </p:nvSpPr>
            <p:spPr>
              <a:xfrm>
                <a:off x="2551488" y="1412251"/>
                <a:ext cx="14867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sz="3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en-US" sz="3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D912CB9-126F-1A40-8D5D-943247B55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488" y="1412251"/>
                <a:ext cx="1486717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4D5F54-169B-144A-BF05-B0C782C3A218}"/>
                  </a:ext>
                </a:extLst>
              </p:cNvPr>
              <p:cNvSpPr txBox="1"/>
              <p:nvPr/>
            </p:nvSpPr>
            <p:spPr>
              <a:xfrm>
                <a:off x="4693056" y="1396416"/>
                <a:ext cx="165727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 sz="3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74D5F54-169B-144A-BF05-B0C782C3A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3056" y="1396416"/>
                <a:ext cx="1657276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FAC655A-AFC7-D744-9F81-A952D5696F31}"/>
              </a:ext>
            </a:extLst>
          </p:cNvPr>
          <p:cNvSpPr txBox="1"/>
          <p:nvPr/>
        </p:nvSpPr>
        <p:spPr>
          <a:xfrm>
            <a:off x="302821" y="4098388"/>
            <a:ext cx="3329246" cy="17081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latin typeface="Georgia" panose="02040502050405020303" pitchFamily="18" charset="0"/>
              </a:rPr>
              <a:t>Can literally record entire waveform, over some band, separately at each receiver station and </a:t>
            </a:r>
            <a:r>
              <a:rPr lang="en-US" sz="2100" dirty="0">
                <a:solidFill>
                  <a:srgbClr val="00B050"/>
                </a:solidFill>
                <a:latin typeface="Georgia" panose="02040502050405020303" pitchFamily="18" charset="0"/>
              </a:rPr>
              <a:t>interfere later offline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A52FBC-890C-F945-BAB3-EF0C936D8151}"/>
                  </a:ext>
                </a:extLst>
              </p:cNvPr>
              <p:cNvSpPr txBox="1"/>
              <p:nvPr/>
            </p:nvSpPr>
            <p:spPr>
              <a:xfrm>
                <a:off x="4203866" y="3913858"/>
                <a:ext cx="4731574" cy="203132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Georgia" panose="02040502050405020303" pitchFamily="18" charset="0"/>
                  </a:rPr>
                  <a:t>One photon at a time!  Need to bring paths to common point </a:t>
                </a:r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in real time</a:t>
                </a:r>
              </a:p>
              <a:p>
                <a:pPr algn="ctr"/>
                <a:endParaRPr lang="en-US" dirty="0">
                  <a:latin typeface="Georgia" panose="02040502050405020303" pitchFamily="18" charset="0"/>
                </a:endParaRP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Need</a:t>
                </a:r>
                <a:r>
                  <a:rPr lang="en-US" dirty="0">
                    <a:latin typeface="Georgia" panose="02040502050405020303" pitchFamily="18" charset="0"/>
                  </a:rPr>
                  <a:t> path length </a:t>
                </a:r>
                <a:r>
                  <a:rPr lang="en-US" i="1" dirty="0">
                    <a:latin typeface="Georgia" panose="02040502050405020303" pitchFamily="18" charset="0"/>
                  </a:rPr>
                  <a:t>compensated</a:t>
                </a:r>
                <a:r>
                  <a:rPr lang="en-US" dirty="0">
                    <a:latin typeface="Georgia" panose="02040502050405020303" pitchFamily="18" charset="0"/>
                  </a:rPr>
                  <a:t> to better than </a:t>
                </a:r>
                <a:r>
                  <a:rPr lang="en-US" i="1" dirty="0">
                    <a:latin typeface="Georgia" panose="02040502050405020303" pitchFamily="18" charset="0"/>
                  </a:rPr>
                  <a:t>c</a:t>
                </a:r>
                <a:r>
                  <a:rPr lang="en-US" dirty="0">
                    <a:latin typeface="Georgia" panose="02040502050405020303" pitchFamily="18" charset="0"/>
                  </a:rPr>
                  <a:t>/bandwidth</a:t>
                </a:r>
              </a:p>
              <a:p>
                <a:pPr algn="ctr"/>
                <a:endParaRPr lang="en-US" dirty="0">
                  <a:latin typeface="Georgia" panose="02040502050405020303" pitchFamily="18" charset="0"/>
                </a:endParaRP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Need</a:t>
                </a:r>
                <a:r>
                  <a:rPr lang="en-US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path length </a:t>
                </a:r>
                <a:r>
                  <a:rPr lang="en-US" i="1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stabilized</a:t>
                </a:r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 to better than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 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A52FBC-890C-F945-BAB3-EF0C936D8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866" y="3913858"/>
                <a:ext cx="4731574" cy="2031325"/>
              </a:xfrm>
              <a:prstGeom prst="rect">
                <a:avLst/>
              </a:prstGeom>
              <a:blipFill>
                <a:blip r:embed="rId6"/>
                <a:stretch>
                  <a:fillRect t="-617" b="-370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0B6DBA4B-D56C-714D-9A8E-CB0BCC37CDA2}"/>
              </a:ext>
            </a:extLst>
          </p:cNvPr>
          <p:cNvSpPr/>
          <p:nvPr/>
        </p:nvSpPr>
        <p:spPr>
          <a:xfrm>
            <a:off x="6178938" y="6059290"/>
            <a:ext cx="2105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Accuracy ~ 1 mas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0E2E14-8EEF-1544-93C3-62F9BA7F7DB2}"/>
              </a:ext>
            </a:extLst>
          </p:cNvPr>
          <p:cNvSpPr txBox="1"/>
          <p:nvPr/>
        </p:nvSpPr>
        <p:spPr>
          <a:xfrm>
            <a:off x="5670029" y="6409335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 baselines to ~ 100 m</a:t>
            </a:r>
          </a:p>
        </p:txBody>
      </p:sp>
    </p:spTree>
    <p:extLst>
      <p:ext uri="{BB962C8B-B14F-4D97-AF65-F5344CB8AC3E}">
        <p14:creationId xmlns:p14="http://schemas.microsoft.com/office/powerpoint/2010/main" val="3636035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6BCAD-CD73-D347-9700-3E76BBA62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353" y="2762825"/>
            <a:ext cx="8184274" cy="994172"/>
          </a:xfrm>
        </p:spPr>
        <p:txBody>
          <a:bodyPr/>
          <a:lstStyle/>
          <a:p>
            <a:r>
              <a:rPr lang="en-US" dirty="0"/>
              <a:t>Two-photon techniques</a:t>
            </a:r>
          </a:p>
        </p:txBody>
      </p:sp>
    </p:spTree>
    <p:extLst>
      <p:ext uri="{BB962C8B-B14F-4D97-AF65-F5344CB8AC3E}">
        <p14:creationId xmlns:p14="http://schemas.microsoft.com/office/powerpoint/2010/main" val="1007957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53D071-E069-8E40-891A-4F0236CCD6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30" y="1979122"/>
            <a:ext cx="5544616" cy="324907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168881-9D99-F947-AE29-BBCD419DE750}"/>
              </a:ext>
            </a:extLst>
          </p:cNvPr>
          <p:cNvSpPr txBox="1">
            <a:spLocks/>
          </p:cNvSpPr>
          <p:nvPr/>
        </p:nvSpPr>
        <p:spPr bwMode="auto">
          <a:xfrm>
            <a:off x="0" y="5266159"/>
            <a:ext cx="9104875" cy="144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/>
              <a:t>Measure photon wave function phase difference performing Bell State Measurement at one station so teleporting the sky photon to the other station </a:t>
            </a:r>
          </a:p>
          <a:p>
            <a:r>
              <a:rPr lang="en-US" sz="1800" kern="0" dirty="0"/>
              <a:t>Enables long baselines and could improve astrometric precision by orders of magnitude</a:t>
            </a:r>
          </a:p>
          <a:p>
            <a:r>
              <a:rPr lang="en-US" sz="1800" kern="0" dirty="0"/>
              <a:t>Major impact on astrophysics and cosmology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BAE677-2A6D-A249-8E5F-6E43ADF0CFD6}"/>
              </a:ext>
            </a:extLst>
          </p:cNvPr>
          <p:cNvSpPr txBox="1"/>
          <p:nvPr/>
        </p:nvSpPr>
        <p:spPr>
          <a:xfrm>
            <a:off x="539553" y="1794456"/>
            <a:ext cx="403244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Quantum (two-photon) interferometer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7724AB4-A3CC-FD46-B565-504052D66FD7}"/>
                  </a:ext>
                </a:extLst>
              </p:cNvPr>
              <p:cNvSpPr/>
              <p:nvPr/>
            </p:nvSpPr>
            <p:spPr>
              <a:xfrm>
                <a:off x="6162862" y="2912289"/>
                <a:ext cx="2736304" cy="10331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sz="2000" dirty="0"/>
              </a:p>
              <a:p>
                <a:pPr algn="ctr"/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7724AB4-A3CC-FD46-B565-504052D66F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862" y="2912289"/>
                <a:ext cx="2736304" cy="1033168"/>
              </a:xfrm>
              <a:prstGeom prst="rect">
                <a:avLst/>
              </a:prstGeom>
              <a:blipFill>
                <a:blip r:embed="rId5"/>
                <a:stretch>
                  <a:fillRect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>
            <a:extLst>
              <a:ext uri="{FF2B5EF4-FFF2-40B4-BE49-F238E27FC236}">
                <a16:creationId xmlns:a16="http://schemas.microsoft.com/office/drawing/2014/main" id="{D64E79C9-446E-F647-BF9B-490F5668A2FB}"/>
              </a:ext>
            </a:extLst>
          </p:cNvPr>
          <p:cNvSpPr txBox="1">
            <a:spLocks/>
          </p:cNvSpPr>
          <p:nvPr/>
        </p:nvSpPr>
        <p:spPr bwMode="auto">
          <a:xfrm>
            <a:off x="-1" y="118148"/>
            <a:ext cx="91048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Second photon for quantum assist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95BF816-142B-734D-B70F-590A56D76C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746" y="1288055"/>
            <a:ext cx="4297254" cy="14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62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AC4300-1025-F342-9D20-17A5D72222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90521"/>
            <a:ext cx="3805065" cy="36019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E35892-8D91-8B48-8284-7F78FC4B4879}"/>
              </a:ext>
            </a:extLst>
          </p:cNvPr>
          <p:cNvSpPr txBox="1"/>
          <p:nvPr/>
        </p:nvSpPr>
        <p:spPr>
          <a:xfrm>
            <a:off x="20856" y="783765"/>
            <a:ext cx="9257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Idea: use another star as source of entangled states for the interference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5CCAC5-0E23-7B42-835C-4C877EEC49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153" y="1580008"/>
            <a:ext cx="4809847" cy="949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43EFFE3-40D4-0B47-8AD9-753BDDD25E1B}"/>
              </a:ext>
            </a:extLst>
          </p:cNvPr>
          <p:cNvSpPr/>
          <p:nvPr/>
        </p:nvSpPr>
        <p:spPr>
          <a:xfrm>
            <a:off x="20856" y="5128364"/>
            <a:ext cx="9077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Relative path phase difference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baseline="-25000" dirty="0">
                <a:latin typeface="Symbol" pitchFamily="2" charset="2"/>
              </a:rPr>
              <a:t>1 </a:t>
            </a:r>
            <a:r>
              <a:rPr lang="en-US" dirty="0">
                <a:latin typeface="Symbol" pitchFamily="2" charset="2"/>
              </a:rPr>
              <a:t>- d</a:t>
            </a:r>
            <a:r>
              <a:rPr lang="en-US" baseline="-25000" dirty="0">
                <a:latin typeface="Symbol" pitchFamily="2" charset="2"/>
              </a:rPr>
              <a:t>2</a:t>
            </a:r>
            <a:r>
              <a:rPr lang="en-US" dirty="0"/>
              <a:t> can be extracted from the coincidence rates of four single photon counters: c, d, g and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Can provide 10 </a:t>
            </a:r>
            <a:r>
              <a:rPr lang="en-US" dirty="0" err="1">
                <a:solidFill>
                  <a:srgbClr val="0070C0"/>
                </a:solidFill>
              </a:rPr>
              <a:t>microarcsec</a:t>
            </a:r>
            <a:r>
              <a:rPr lang="en-US" dirty="0">
                <a:solidFill>
                  <a:srgbClr val="0070C0"/>
                </a:solidFill>
              </a:rPr>
              <a:t> resolution for bright stars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Allows to start exploring this approach experimentally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CB0B41-31F1-D941-A49C-F639ADEBFBF8}"/>
              </a:ext>
            </a:extLst>
          </p:cNvPr>
          <p:cNvSpPr txBox="1"/>
          <p:nvPr/>
        </p:nvSpPr>
        <p:spPr>
          <a:xfrm>
            <a:off x="5930035" y="5788815"/>
            <a:ext cx="3158336" cy="830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Helvetica" charset="0"/>
                <a:cs typeface="Helvetica" charset="0"/>
              </a:rPr>
              <a:t>Stankus</a:t>
            </a:r>
            <a:r>
              <a:rPr lang="en-US" sz="1200" dirty="0">
                <a:latin typeface="Helvetica" charset="0"/>
                <a:cs typeface="Helvetica" charset="0"/>
              </a:rPr>
              <a:t>, </a:t>
            </a:r>
            <a:r>
              <a:rPr lang="en-US" sz="1200" dirty="0" err="1">
                <a:latin typeface="Helvetica" charset="0"/>
                <a:cs typeface="Helvetica" charset="0"/>
              </a:rPr>
              <a:t>Nomerotski</a:t>
            </a:r>
            <a:r>
              <a:rPr lang="en-US" sz="1200" dirty="0">
                <a:latin typeface="Helvetica" charset="0"/>
                <a:cs typeface="Helvetica" charset="0"/>
              </a:rPr>
              <a:t>, </a:t>
            </a:r>
            <a:r>
              <a:rPr lang="en-US" sz="1200" dirty="0" err="1">
                <a:latin typeface="Helvetica" charset="0"/>
                <a:cs typeface="Helvetica" charset="0"/>
              </a:rPr>
              <a:t>Slosar</a:t>
            </a:r>
            <a:r>
              <a:rPr lang="en-US" sz="1200" dirty="0">
                <a:latin typeface="Helvetica" charset="0"/>
                <a:cs typeface="Helvetica" charset="0"/>
              </a:rPr>
              <a:t>, </a:t>
            </a:r>
            <a:r>
              <a:rPr lang="en-US" sz="1200" dirty="0" err="1">
                <a:latin typeface="Helvetica" charset="0"/>
                <a:cs typeface="Helvetica" charset="0"/>
              </a:rPr>
              <a:t>Vintskevich</a:t>
            </a:r>
            <a:r>
              <a:rPr lang="en-US" sz="1200" dirty="0">
                <a:latin typeface="Helvetica" charset="0"/>
                <a:cs typeface="Helvetica" charset="0"/>
              </a:rPr>
              <a:t>, Two-photon amplitude interferometry for precision astrometry</a:t>
            </a:r>
          </a:p>
          <a:p>
            <a:pPr algn="ctr"/>
            <a:r>
              <a:rPr lang="en-US" sz="1200" dirty="0" err="1"/>
              <a:t>arxiv.org</a:t>
            </a:r>
            <a:r>
              <a:rPr lang="en-US" sz="1200" dirty="0"/>
              <a:t>/abs/2010.09100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2121E8C-9485-7E4C-9EB1-3542665D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9473"/>
            <a:ext cx="9144000" cy="1000868"/>
          </a:xfrm>
        </p:spPr>
        <p:txBody>
          <a:bodyPr/>
          <a:lstStyle/>
          <a:p>
            <a:r>
              <a:rPr lang="en-US" dirty="0"/>
              <a:t>Quantum Astrometry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4B0329-3F1E-B840-B60A-5620FA823F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015712"/>
            <a:ext cx="4574628" cy="16949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A42B43-3343-8E4A-95FC-D4DA18410521}"/>
              </a:ext>
            </a:extLst>
          </p:cNvPr>
          <p:cNvSpPr txBox="1"/>
          <p:nvPr/>
        </p:nvSpPr>
        <p:spPr>
          <a:xfrm>
            <a:off x="5508104" y="3645024"/>
            <a:ext cx="792088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0B01F8-8D3D-5341-A4C2-6600DA123451}"/>
              </a:ext>
            </a:extLst>
          </p:cNvPr>
          <p:cNvSpPr txBox="1"/>
          <p:nvPr/>
        </p:nvSpPr>
        <p:spPr>
          <a:xfrm>
            <a:off x="6480212" y="3635929"/>
            <a:ext cx="1548172" cy="44114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E67EB9-A32E-494F-B40D-28DF0EB20B0C}"/>
              </a:ext>
            </a:extLst>
          </p:cNvPr>
          <p:cNvSpPr txBox="1"/>
          <p:nvPr/>
        </p:nvSpPr>
        <p:spPr>
          <a:xfrm>
            <a:off x="4649639" y="4106538"/>
            <a:ext cx="3888432" cy="6139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7D69D-0856-694C-BB5B-089E89F8CA8D}"/>
              </a:ext>
            </a:extLst>
          </p:cNvPr>
          <p:cNvSpPr txBox="1"/>
          <p:nvPr/>
        </p:nvSpPr>
        <p:spPr>
          <a:xfrm>
            <a:off x="5472708" y="3428581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F0"/>
                </a:solidFill>
              </a:rPr>
              <a:t>Rates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B9FB0D-EBDA-8849-B6E2-239F409348F1}"/>
              </a:ext>
            </a:extLst>
          </p:cNvPr>
          <p:cNvSpPr txBox="1"/>
          <p:nvPr/>
        </p:nvSpPr>
        <p:spPr>
          <a:xfrm>
            <a:off x="6947962" y="344003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HBT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91CD12-61D5-7543-B4BA-95EFB187BC93}"/>
              </a:ext>
            </a:extLst>
          </p:cNvPr>
          <p:cNvSpPr txBox="1"/>
          <p:nvPr/>
        </p:nvSpPr>
        <p:spPr>
          <a:xfrm>
            <a:off x="5773432" y="4694723"/>
            <a:ext cx="173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New oscillatory term!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EAF11E-2308-864C-A502-FA8197A167F4}"/>
              </a:ext>
            </a:extLst>
          </p:cNvPr>
          <p:cNvSpPr txBox="1"/>
          <p:nvPr/>
        </p:nvSpPr>
        <p:spPr>
          <a:xfrm>
            <a:off x="4278657" y="2676535"/>
            <a:ext cx="223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QFT calculation</a:t>
            </a:r>
          </a:p>
        </p:txBody>
      </p:sp>
    </p:spTree>
    <p:extLst>
      <p:ext uri="{BB962C8B-B14F-4D97-AF65-F5344CB8AC3E}">
        <p14:creationId xmlns:p14="http://schemas.microsoft.com/office/powerpoint/2010/main" val="266258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5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4BB551-0DD3-964D-AC27-5F99135DD2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608991"/>
            <a:ext cx="5405279" cy="28448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35337A-FDB7-D248-855C-AC000AE67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/>
          <a:lstStyle/>
          <a:p>
            <a:r>
              <a:rPr lang="en-US" dirty="0"/>
              <a:t>Requirements for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89A7E-ADBC-E148-8B0C-430F262FB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10596"/>
            <a:ext cx="9144000" cy="3477793"/>
          </a:xfrm>
        </p:spPr>
        <p:txBody>
          <a:bodyPr/>
          <a:lstStyle/>
          <a:p>
            <a:r>
              <a:rPr lang="en-US" sz="1800" dirty="0"/>
              <a:t>Photons must be indistinguishable = close enough in frequency and time to interfere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temporal &amp; spectral binning: need ~ </a:t>
            </a:r>
            <a:r>
              <a:rPr lang="en-US" sz="2400" b="1" dirty="0"/>
              <a:t>20 </a:t>
            </a:r>
            <a:r>
              <a:rPr lang="en-US" sz="2400" b="1" dirty="0" err="1"/>
              <a:t>ps</a:t>
            </a:r>
            <a:r>
              <a:rPr lang="en-US" sz="2400" b="1" dirty="0"/>
              <a:t> * 0.1 nm </a:t>
            </a:r>
            <a:r>
              <a:rPr lang="en-US" sz="1800" dirty="0"/>
              <a:t>for 800 nm</a:t>
            </a:r>
          </a:p>
          <a:p>
            <a:endParaRPr lang="en-US" sz="1600" dirty="0"/>
          </a:p>
          <a:p>
            <a:r>
              <a:rPr lang="en-US" sz="1800" dirty="0"/>
              <a:t>Fast imaging techniques are the key: </a:t>
            </a:r>
            <a:r>
              <a:rPr lang="en-US" sz="1600" dirty="0"/>
              <a:t>target 1-100 </a:t>
            </a:r>
            <a:r>
              <a:rPr lang="en-US" sz="1600" dirty="0" err="1"/>
              <a:t>ps</a:t>
            </a:r>
            <a:r>
              <a:rPr lang="en-US" sz="1600" dirty="0"/>
              <a:t> resolution</a:t>
            </a:r>
          </a:p>
          <a:p>
            <a:r>
              <a:rPr lang="en-US" sz="1800" dirty="0"/>
              <a:t>Spectral binning: diffraction gratings, Echelle spectrometers</a:t>
            </a:r>
          </a:p>
          <a:p>
            <a:endParaRPr lang="en-US" sz="1800" dirty="0"/>
          </a:p>
          <a:p>
            <a:r>
              <a:rPr lang="en-US" sz="1800" dirty="0"/>
              <a:t>Photon detection efficiency: high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35A22D-B42B-0773-2036-18B9EDE70391}"/>
              </a:ext>
            </a:extLst>
          </p:cNvPr>
          <p:cNvSpPr/>
          <p:nvPr/>
        </p:nvSpPr>
        <p:spPr>
          <a:xfrm>
            <a:off x="2411760" y="6093296"/>
            <a:ext cx="655516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Quantum-Assisted Optical Interferometers: Instrument Requirements; Andrei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Nomerotski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et al, Proceedings Volume 11446, Optical and Infrared Interferometry and Imaging VII; 1144617 (2020) SPIE Astronomical Telescopes +Instrumentation, https://doi.org/10.1117/12.2560272;  arxiv:2012.02812</a:t>
            </a:r>
            <a:endParaRPr lang="en-US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31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8B6A-7939-5149-BDDE-64C542BA6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1" y="-198793"/>
            <a:ext cx="8229600" cy="1143000"/>
          </a:xfrm>
        </p:spPr>
        <p:txBody>
          <a:bodyPr/>
          <a:lstStyle/>
          <a:p>
            <a:r>
              <a:rPr lang="en-US" dirty="0"/>
              <a:t>Experiments in progress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022BE0-F0E3-A446-BC11-9BCA34193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68" y="807195"/>
            <a:ext cx="3531620" cy="273041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D07708-F795-4E4B-8EC7-EA88FAB82E4B}"/>
              </a:ext>
            </a:extLst>
          </p:cNvPr>
          <p:cNvSpPr txBox="1"/>
          <p:nvPr/>
        </p:nvSpPr>
        <p:spPr>
          <a:xfrm>
            <a:off x="170863" y="4600773"/>
            <a:ext cx="456086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Bench-top model of two-photon interferometry</a:t>
            </a:r>
          </a:p>
          <a:p>
            <a:r>
              <a:rPr lang="en-US" sz="1500" dirty="0" err="1"/>
              <a:t>Ar</a:t>
            </a:r>
            <a:r>
              <a:rPr lang="en-US" sz="1500" dirty="0"/>
              <a:t> vapor lamps with ultra-narrow band filters</a:t>
            </a:r>
          </a:p>
          <a:p>
            <a:r>
              <a:rPr lang="en-US" sz="1500" dirty="0"/>
              <a:t>Superconducting nanowire single-photon detectors</a:t>
            </a:r>
          </a:p>
          <a:p>
            <a:r>
              <a:rPr lang="en-US" sz="1500" dirty="0"/>
              <a:t>See correlations of counters as expected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895C03-6F55-804E-9E6C-70766B42EC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936" y="782518"/>
            <a:ext cx="4128716" cy="15489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7FC3A1-DEB4-E04B-A312-EDADC08B81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8136" y="4504588"/>
            <a:ext cx="3764114" cy="2307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080958-6F68-ED41-B817-40B363A57DDB}"/>
              </a:ext>
            </a:extLst>
          </p:cNvPr>
          <p:cNvSpPr txBox="1"/>
          <p:nvPr/>
        </p:nvSpPr>
        <p:spPr>
          <a:xfrm>
            <a:off x="5291596" y="944207"/>
            <a:ext cx="19579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Strong HBT peak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B432C6-99CA-E824-62FB-D2A6E94E86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280" y="2276232"/>
            <a:ext cx="3879452" cy="20439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B55C9EE-513F-B11B-2E50-E450E528790B}"/>
              </a:ext>
            </a:extLst>
          </p:cNvPr>
          <p:cNvSpPr txBox="1"/>
          <p:nvPr/>
        </p:nvSpPr>
        <p:spPr>
          <a:xfrm>
            <a:off x="7315321" y="4725144"/>
            <a:ext cx="168433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 </a:t>
            </a:r>
            <a:r>
              <a:rPr lang="en-US" dirty="0" err="1"/>
              <a:t>ch.</a:t>
            </a:r>
            <a:r>
              <a:rPr lang="en-US" dirty="0"/>
              <a:t> SNSPD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B866A1-6C41-2681-BDD0-24B720C4FF1C}"/>
              </a:ext>
            </a:extLst>
          </p:cNvPr>
          <p:cNvSpPr txBox="1"/>
          <p:nvPr/>
        </p:nvSpPr>
        <p:spPr>
          <a:xfrm>
            <a:off x="5772041" y="3623745"/>
            <a:ext cx="273630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photon phase shifting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BB768E-B52F-8F7F-9C51-AC02D5825990}"/>
              </a:ext>
            </a:extLst>
          </p:cNvPr>
          <p:cNvSpPr/>
          <p:nvPr/>
        </p:nvSpPr>
        <p:spPr>
          <a:xfrm>
            <a:off x="1043608" y="6165304"/>
            <a:ext cx="324460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200" dirty="0" err="1"/>
              <a:t>A.Nomerotski</a:t>
            </a:r>
            <a:r>
              <a:rPr lang="en-US" sz="1200" dirty="0"/>
              <a:t> et al, </a:t>
            </a:r>
            <a:r>
              <a:rPr lang="en-US" sz="1200" dirty="0" err="1"/>
              <a:t>arxiv.org</a:t>
            </a:r>
            <a:r>
              <a:rPr lang="en-US" sz="1200" dirty="0"/>
              <a:t>/abs/2107.09229</a:t>
            </a:r>
          </a:p>
        </p:txBody>
      </p:sp>
    </p:spTree>
    <p:extLst>
      <p:ext uri="{BB962C8B-B14F-4D97-AF65-F5344CB8AC3E}">
        <p14:creationId xmlns:p14="http://schemas.microsoft.com/office/powerpoint/2010/main" val="432135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8B6A-7939-5149-BDDE-64C542BA6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8793"/>
            <a:ext cx="9002397" cy="1143000"/>
          </a:xfrm>
        </p:spPr>
        <p:txBody>
          <a:bodyPr/>
          <a:lstStyle/>
          <a:p>
            <a:r>
              <a:rPr lang="en-US" dirty="0"/>
              <a:t>On-sky experiments in progress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ADDB9B-DC52-61CE-CEC9-B280AF7B60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38" y="836712"/>
            <a:ext cx="4869896" cy="2769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9DB2DC-E00F-92BD-6AEC-BE7C4E84BF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22945"/>
            <a:ext cx="4309045" cy="2612306"/>
          </a:xfrm>
          <a:prstGeom prst="rect">
            <a:avLst/>
          </a:prstGeom>
        </p:spPr>
      </p:pic>
      <p:pic>
        <p:nvPicPr>
          <p:cNvPr id="18" name="Picture 17" descr="A picture containing dark, night sky&#10;&#10;Description automatically generated">
            <a:extLst>
              <a:ext uri="{FF2B5EF4-FFF2-40B4-BE49-F238E27FC236}">
                <a16:creationId xmlns:a16="http://schemas.microsoft.com/office/drawing/2014/main" id="{7165764C-9482-BFC2-EAED-9A758A7A30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808191"/>
            <a:ext cx="2376264" cy="24186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AC4A07-BAC6-EF54-8BE8-72E13A6A4C82}"/>
              </a:ext>
            </a:extLst>
          </p:cNvPr>
          <p:cNvSpPr txBox="1"/>
          <p:nvPr/>
        </p:nvSpPr>
        <p:spPr>
          <a:xfrm>
            <a:off x="4132501" y="6362781"/>
            <a:ext cx="4869896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Chen,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Stankus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Nomerotski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Slosar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Vintskevich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Astrometry in two-photon interferometry using Earth rotation fringe scan,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arxiv.org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/abs/2205.09091</a:t>
            </a:r>
            <a:endParaRPr lang="en-US" sz="12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5A4A5E-218C-4A85-2545-D73CE05A9965}"/>
              </a:ext>
            </a:extLst>
          </p:cNvPr>
          <p:cNvSpPr txBox="1"/>
          <p:nvPr/>
        </p:nvSpPr>
        <p:spPr>
          <a:xfrm>
            <a:off x="6342888" y="5445224"/>
            <a:ext cx="275588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Arcturus, PSF ~ 1 arcsec</a:t>
            </a:r>
          </a:p>
        </p:txBody>
      </p:sp>
    </p:spTree>
    <p:extLst>
      <p:ext uri="{BB962C8B-B14F-4D97-AF65-F5344CB8AC3E}">
        <p14:creationId xmlns:p14="http://schemas.microsoft.com/office/powerpoint/2010/main" val="4216069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89731"/>
            <a:ext cx="9252520" cy="1143000"/>
          </a:xfrm>
        </p:spPr>
        <p:txBody>
          <a:bodyPr/>
          <a:lstStyle/>
          <a:p>
            <a:r>
              <a:rPr lang="en-US" sz="4000" b="0" dirty="0"/>
              <a:t>Spectroscopic binning</a:t>
            </a:r>
            <a:endParaRPr lang="en-CA" sz="4000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2E7B-E959-4871-B6B8-023E59B3A142}" type="slidenum">
              <a:rPr lang="en-CA" smtClean="0"/>
              <a:t>27</a:t>
            </a:fld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739FC0-B376-2340-9AF4-C9C2DF362A44}"/>
              </a:ext>
            </a:extLst>
          </p:cNvPr>
          <p:cNvSpPr txBox="1"/>
          <p:nvPr/>
        </p:nvSpPr>
        <p:spPr>
          <a:xfrm>
            <a:off x="714990" y="1138764"/>
            <a:ext cx="76055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 collaboration with NRC (Ottawa) </a:t>
            </a:r>
            <a:r>
              <a:rPr lang="en-US" dirty="0" err="1"/>
              <a:t>D.England</a:t>
            </a:r>
            <a:r>
              <a:rPr lang="en-US" dirty="0"/>
              <a:t>, </a:t>
            </a:r>
            <a:r>
              <a:rPr lang="en-US" dirty="0" err="1"/>
              <a:t>Y.Zhang</a:t>
            </a:r>
            <a:r>
              <a:rPr lang="en-US" dirty="0"/>
              <a:t> et 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E409A4-E2C6-A240-9D75-D82320246199}"/>
              </a:ext>
            </a:extLst>
          </p:cNvPr>
          <p:cNvSpPr/>
          <p:nvPr/>
        </p:nvSpPr>
        <p:spPr>
          <a:xfrm>
            <a:off x="75593" y="6120115"/>
            <a:ext cx="444624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Y Zhang, D England, A </a:t>
            </a:r>
            <a:r>
              <a:rPr lang="en-US" sz="1100" dirty="0" err="1"/>
              <a:t>Nomerotski</a:t>
            </a:r>
            <a:r>
              <a:rPr lang="en-US" sz="1100" dirty="0"/>
              <a:t>, P </a:t>
            </a:r>
            <a:r>
              <a:rPr lang="en-US" sz="1100" dirty="0" err="1"/>
              <a:t>Svihra</a:t>
            </a:r>
            <a:r>
              <a:rPr lang="en-US" sz="1100" dirty="0"/>
              <a:t> et al, Multidimensional quantum-enhanced target detection via </a:t>
            </a:r>
            <a:r>
              <a:rPr lang="en-US" sz="1100" dirty="0" err="1"/>
              <a:t>spectrotemporal</a:t>
            </a:r>
            <a:r>
              <a:rPr lang="en-US" sz="1100" dirty="0"/>
              <a:t>-correlation measurements, Physical Review A 101 (5), 053808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483FF9-F21D-744F-AB4A-07C07862E3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934" y="1642569"/>
            <a:ext cx="6804248" cy="399979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43EE74-C1B4-9F44-A1B4-826FAF611A21}"/>
              </a:ext>
            </a:extLst>
          </p:cNvPr>
          <p:cNvSpPr/>
          <p:nvPr/>
        </p:nvSpPr>
        <p:spPr>
          <a:xfrm>
            <a:off x="4572000" y="6023162"/>
            <a:ext cx="4572000" cy="430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P </a:t>
            </a:r>
            <a:r>
              <a:rPr lang="en-US" sz="1100" dirty="0" err="1"/>
              <a:t>Svihra</a:t>
            </a:r>
            <a:r>
              <a:rPr lang="en-US" sz="1100" dirty="0"/>
              <a:t> et al, Multivariate Discrimination in Quantum Target Detection, Appl. Phys. Lett. </a:t>
            </a:r>
            <a:r>
              <a:rPr lang="en-US" sz="1100" b="1" dirty="0"/>
              <a:t>117</a:t>
            </a:r>
            <a:r>
              <a:rPr lang="en-US" sz="1100" dirty="0"/>
              <a:t>, 044001 (2020)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8D8E71-4C77-0248-8072-D496858C63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124317"/>
            <a:ext cx="3153544" cy="250750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949FA48-0DB7-8741-B90A-507C8BE8D24C}"/>
              </a:ext>
            </a:extLst>
          </p:cNvPr>
          <p:cNvSpPr/>
          <p:nvPr/>
        </p:nvSpPr>
        <p:spPr>
          <a:xfrm>
            <a:off x="5271952" y="5581117"/>
            <a:ext cx="3864135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NimbusRomNo9L"/>
              </a:rPr>
              <a:t>Pump photon wavelength vs time difference</a:t>
            </a:r>
            <a:endParaRPr lang="en-US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7A8E4C-4386-D540-8A7B-88BFCB6FFE80}"/>
              </a:ext>
            </a:extLst>
          </p:cNvPr>
          <p:cNvSpPr/>
          <p:nvPr/>
        </p:nvSpPr>
        <p:spPr>
          <a:xfrm>
            <a:off x="6764816" y="2816570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mbol" pitchFamily="2" charset="2"/>
              </a:rPr>
              <a:t>dl*d</a:t>
            </a:r>
            <a:r>
              <a:rPr lang="en-US" dirty="0"/>
              <a:t>t ~ 5 ns * 0.5 nm </a:t>
            </a:r>
          </a:p>
        </p:txBody>
      </p:sp>
    </p:spTree>
    <p:extLst>
      <p:ext uri="{BB962C8B-B14F-4D97-AF65-F5344CB8AC3E}">
        <p14:creationId xmlns:p14="http://schemas.microsoft.com/office/powerpoint/2010/main" val="39911862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C3EB6E-8C9D-2841-A935-A5C033258D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620" y="3908465"/>
            <a:ext cx="4406293" cy="22784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2170F17-1523-1941-A762-2F8A2EC999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01" y="1628800"/>
            <a:ext cx="2531380" cy="39091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F433BF-2F78-0D46-A8D7-78ED1C13F5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591" y="768523"/>
            <a:ext cx="2850176" cy="255891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4D1AB16-9BE3-7741-8676-EAC5A26320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8767" y="663544"/>
            <a:ext cx="3268732" cy="277113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85DDDA5-45FA-E541-B4E0-A266954708A7}"/>
              </a:ext>
            </a:extLst>
          </p:cNvPr>
          <p:cNvSpPr txBox="1"/>
          <p:nvPr/>
        </p:nvSpPr>
        <p:spPr>
          <a:xfrm>
            <a:off x="539552" y="277592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setup at BNL: SPDC source as spectrometer characterization tool  </a:t>
            </a:r>
          </a:p>
        </p:txBody>
      </p:sp>
    </p:spTree>
    <p:extLst>
      <p:ext uri="{BB962C8B-B14F-4D97-AF65-F5344CB8AC3E}">
        <p14:creationId xmlns:p14="http://schemas.microsoft.com/office/powerpoint/2010/main" val="3112203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AF816-FA64-EB4B-87EC-0CD2D180A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3698" y="-134408"/>
            <a:ext cx="8229600" cy="1143000"/>
          </a:xfrm>
        </p:spPr>
        <p:txBody>
          <a:bodyPr/>
          <a:lstStyle/>
          <a:p>
            <a:r>
              <a:rPr lang="en-US" dirty="0"/>
              <a:t>Argon lamp spectrum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282CEB-46E9-7744-BE58-53FD39F4E20C}"/>
              </a:ext>
            </a:extLst>
          </p:cNvPr>
          <p:cNvGrpSpPr/>
          <p:nvPr/>
        </p:nvGrpSpPr>
        <p:grpSpPr>
          <a:xfrm>
            <a:off x="3253877" y="844154"/>
            <a:ext cx="4772025" cy="4882753"/>
            <a:chOff x="4338502" y="-17462"/>
            <a:chExt cx="6362700" cy="651033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40488AF-1CF3-6E4D-834B-08378862B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8502" y="-17462"/>
              <a:ext cx="6362700" cy="34163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97A35D-8812-3440-920C-BB5FD5EBD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69281" y="3240906"/>
              <a:ext cx="2560320" cy="325196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5CC821E-CC1B-D744-9068-22FDE774D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6594" y="3037114"/>
              <a:ext cx="2560320" cy="1329418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C977744-168D-A143-8872-B53450F0DA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2679724"/>
            <a:ext cx="3084026" cy="265004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55D44CB-5C02-7641-B2A1-E5E08D36D032}"/>
              </a:ext>
            </a:extLst>
          </p:cNvPr>
          <p:cNvSpPr/>
          <p:nvPr/>
        </p:nvSpPr>
        <p:spPr>
          <a:xfrm>
            <a:off x="1843088" y="3436739"/>
            <a:ext cx="907053" cy="5208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987C35-136A-644B-BC4A-D08FE10DDE3B}"/>
              </a:ext>
            </a:extLst>
          </p:cNvPr>
          <p:cNvCxnSpPr/>
          <p:nvPr/>
        </p:nvCxnSpPr>
        <p:spPr>
          <a:xfrm flipV="1">
            <a:off x="1843089" y="984613"/>
            <a:ext cx="2016986" cy="245212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87F056-59B8-B546-AB18-E0231FDE311C}"/>
              </a:ext>
            </a:extLst>
          </p:cNvPr>
          <p:cNvCxnSpPr>
            <a:cxnSpLocks/>
          </p:cNvCxnSpPr>
          <p:nvPr/>
        </p:nvCxnSpPr>
        <p:spPr>
          <a:xfrm flipV="1">
            <a:off x="2750141" y="3000375"/>
            <a:ext cx="4550771" cy="9572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DCE4F33-BB9F-1046-B936-EEA206751C11}"/>
              </a:ext>
            </a:extLst>
          </p:cNvPr>
          <p:cNvSpPr txBox="1"/>
          <p:nvPr/>
        </p:nvSpPr>
        <p:spPr>
          <a:xfrm>
            <a:off x="6711486" y="560487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better magnification:</a:t>
            </a:r>
          </a:p>
          <a:p>
            <a:r>
              <a:rPr lang="en-US" dirty="0"/>
              <a:t>0.1 nm resolution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3968C6-B7B7-5C38-374F-6F9458BCC2F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388" y="4225172"/>
            <a:ext cx="2547256" cy="138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46418"/>
            <a:ext cx="8928992" cy="1143000"/>
          </a:xfrm>
        </p:spPr>
        <p:txBody>
          <a:bodyPr/>
          <a:lstStyle/>
          <a:p>
            <a:r>
              <a:rPr lang="en-US" b="0" dirty="0"/>
              <a:t>Optical cameras: normally signal is integrated in a slice of time and whole frame is read out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1560" y="2708920"/>
            <a:ext cx="8243887" cy="3671888"/>
            <a:chOff x="684213" y="1412875"/>
            <a:chExt cx="8243887" cy="3671888"/>
          </a:xfrm>
        </p:grpSpPr>
        <p:sp>
          <p:nvSpPr>
            <p:cNvPr id="17412" name="Rectangle 12"/>
            <p:cNvSpPr>
              <a:spLocks noChangeArrowheads="1"/>
            </p:cNvSpPr>
            <p:nvPr/>
          </p:nvSpPr>
          <p:spPr bwMode="auto">
            <a:xfrm>
              <a:off x="1547664" y="4005263"/>
              <a:ext cx="6552728" cy="10795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13" name="Line 13"/>
            <p:cNvSpPr>
              <a:spLocks noChangeShapeType="1"/>
            </p:cNvSpPr>
            <p:nvPr/>
          </p:nvSpPr>
          <p:spPr bwMode="auto">
            <a:xfrm>
              <a:off x="684213" y="1628775"/>
              <a:ext cx="777557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4" name="Line 14"/>
            <p:cNvSpPr>
              <a:spLocks noChangeShapeType="1"/>
            </p:cNvSpPr>
            <p:nvPr/>
          </p:nvSpPr>
          <p:spPr bwMode="auto">
            <a:xfrm>
              <a:off x="1403350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5" name="Line 15"/>
            <p:cNvSpPr>
              <a:spLocks noChangeShapeType="1"/>
            </p:cNvSpPr>
            <p:nvPr/>
          </p:nvSpPr>
          <p:spPr bwMode="auto">
            <a:xfrm>
              <a:off x="2268538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6" name="Line 16"/>
            <p:cNvSpPr>
              <a:spLocks noChangeShapeType="1"/>
            </p:cNvSpPr>
            <p:nvPr/>
          </p:nvSpPr>
          <p:spPr bwMode="auto">
            <a:xfrm>
              <a:off x="3203575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7" name="Line 17"/>
            <p:cNvSpPr>
              <a:spLocks noChangeShapeType="1"/>
            </p:cNvSpPr>
            <p:nvPr/>
          </p:nvSpPr>
          <p:spPr bwMode="auto">
            <a:xfrm>
              <a:off x="4140200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8" name="Line 18"/>
            <p:cNvSpPr>
              <a:spLocks noChangeShapeType="1"/>
            </p:cNvSpPr>
            <p:nvPr/>
          </p:nvSpPr>
          <p:spPr bwMode="auto">
            <a:xfrm>
              <a:off x="5076825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19" name="Line 19"/>
            <p:cNvSpPr>
              <a:spLocks noChangeShapeType="1"/>
            </p:cNvSpPr>
            <p:nvPr/>
          </p:nvSpPr>
          <p:spPr bwMode="auto">
            <a:xfrm>
              <a:off x="6011863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0" name="Line 20"/>
            <p:cNvSpPr>
              <a:spLocks noChangeShapeType="1"/>
            </p:cNvSpPr>
            <p:nvPr/>
          </p:nvSpPr>
          <p:spPr bwMode="auto">
            <a:xfrm>
              <a:off x="6877050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1" name="Line 21"/>
            <p:cNvSpPr>
              <a:spLocks noChangeShapeType="1"/>
            </p:cNvSpPr>
            <p:nvPr/>
          </p:nvSpPr>
          <p:spPr bwMode="auto">
            <a:xfrm>
              <a:off x="7740650" y="1412875"/>
              <a:ext cx="0" cy="431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2" name="Line 22"/>
            <p:cNvSpPr>
              <a:spLocks noChangeShapeType="1"/>
            </p:cNvSpPr>
            <p:nvPr/>
          </p:nvSpPr>
          <p:spPr bwMode="auto">
            <a:xfrm>
              <a:off x="4140200" y="2133600"/>
              <a:ext cx="86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3" name="Text Box 23"/>
            <p:cNvSpPr txBox="1">
              <a:spLocks noChangeArrowheads="1"/>
            </p:cNvSpPr>
            <p:nvPr/>
          </p:nvSpPr>
          <p:spPr bwMode="auto">
            <a:xfrm>
              <a:off x="4094477" y="2341247"/>
              <a:ext cx="133722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GB" sz="2000" b="1" dirty="0"/>
                <a:t> 0.2 </a:t>
              </a:r>
              <a:r>
                <a:rPr lang="en-GB" sz="2000" b="1" dirty="0" err="1"/>
                <a:t>msec</a:t>
              </a:r>
              <a:endParaRPr lang="en-US" sz="2000" b="1" dirty="0"/>
            </a:p>
          </p:txBody>
        </p:sp>
        <p:sp>
          <p:nvSpPr>
            <p:cNvPr id="17424" name="Line 24"/>
            <p:cNvSpPr>
              <a:spLocks noChangeShapeType="1"/>
            </p:cNvSpPr>
            <p:nvPr/>
          </p:nvSpPr>
          <p:spPr bwMode="auto">
            <a:xfrm flipH="1">
              <a:off x="1476375" y="1700213"/>
              <a:ext cx="2592388" cy="2881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5" name="Line 25"/>
            <p:cNvSpPr>
              <a:spLocks noChangeShapeType="1"/>
            </p:cNvSpPr>
            <p:nvPr/>
          </p:nvSpPr>
          <p:spPr bwMode="auto">
            <a:xfrm>
              <a:off x="5076825" y="1628775"/>
              <a:ext cx="3095625" cy="3024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426" name="Line 26"/>
            <p:cNvSpPr>
              <a:spLocks noChangeShapeType="1"/>
            </p:cNvSpPr>
            <p:nvPr/>
          </p:nvSpPr>
          <p:spPr bwMode="auto">
            <a:xfrm>
              <a:off x="1152525" y="4581525"/>
              <a:ext cx="777557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1633B1F-C4CD-5548-B448-0CC010274EC8}"/>
              </a:ext>
            </a:extLst>
          </p:cNvPr>
          <p:cNvSpPr txBox="1"/>
          <p:nvPr/>
        </p:nvSpPr>
        <p:spPr>
          <a:xfrm>
            <a:off x="2949529" y="4767894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Quite far from 1 nanosecond!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F9D02-3D94-8E43-9B57-63BE5EE0C86D}"/>
              </a:ext>
            </a:extLst>
          </p:cNvPr>
          <p:cNvSpPr txBox="1"/>
          <p:nvPr/>
        </p:nvSpPr>
        <p:spPr>
          <a:xfrm>
            <a:off x="2843721" y="2166778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</a:t>
            </a:r>
            <a:r>
              <a:rPr lang="en-US" dirty="0" err="1"/>
              <a:t>kframe</a:t>
            </a:r>
            <a:r>
              <a:rPr lang="en-US" dirty="0"/>
              <a:t> per second camera</a:t>
            </a:r>
          </a:p>
        </p:txBody>
      </p:sp>
    </p:spTree>
    <p:extLst>
      <p:ext uri="{BB962C8B-B14F-4D97-AF65-F5344CB8AC3E}">
        <p14:creationId xmlns:p14="http://schemas.microsoft.com/office/powerpoint/2010/main" val="1184996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44BF2-F4AD-D049-8285-9DEB90B5A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 spectrometer based on LinoSPAD2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F8FC-71F2-ED47-BD65-7040AF6F9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1765122"/>
            <a:ext cx="8712968" cy="8640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Diffracted photon stripes projected on to  single linear array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5C4361-36CF-5D47-8E50-823C0D8ADD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027" y="4125963"/>
            <a:ext cx="4878260" cy="13190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9057CC-AB3E-2546-850B-F2A6A9D0E4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33717"/>
            <a:ext cx="2850176" cy="2558917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D120362F-F79E-8943-B1F4-8F75EC34DD98}"/>
              </a:ext>
            </a:extLst>
          </p:cNvPr>
          <p:cNvSpPr/>
          <p:nvPr/>
        </p:nvSpPr>
        <p:spPr>
          <a:xfrm>
            <a:off x="3347864" y="4660830"/>
            <a:ext cx="4725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55BFF1-49CE-A44D-A46E-5E905E4715AD}"/>
              </a:ext>
            </a:extLst>
          </p:cNvPr>
          <p:cNvSpPr txBox="1"/>
          <p:nvPr/>
        </p:nvSpPr>
        <p:spPr>
          <a:xfrm>
            <a:off x="4236027" y="5949280"/>
            <a:ext cx="4552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Spectrometer time resolution: ns </a:t>
            </a:r>
            <a:r>
              <a:rPr lang="en-US" dirty="0">
                <a:sym typeface="Wingdings" pitchFamily="2" charset="2"/>
              </a:rPr>
              <a:t> 100 </a:t>
            </a:r>
            <a:r>
              <a:rPr lang="en-US" dirty="0" err="1">
                <a:sym typeface="Wingdings" pitchFamily="2" charset="2"/>
              </a:rPr>
              <a:t>ps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6C86A0-1B8A-CB9B-E4E5-6C35A9ED3AE4}"/>
              </a:ext>
            </a:extLst>
          </p:cNvPr>
          <p:cNvSpPr txBox="1"/>
          <p:nvPr/>
        </p:nvSpPr>
        <p:spPr>
          <a:xfrm>
            <a:off x="4761812" y="3479632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Collaboration with </a:t>
            </a:r>
            <a:r>
              <a:rPr lang="en-US" dirty="0" err="1"/>
              <a:t>E.Charbon</a:t>
            </a:r>
            <a:r>
              <a:rPr lang="en-US" dirty="0"/>
              <a:t> EPFL</a:t>
            </a:r>
          </a:p>
          <a:p>
            <a:pPr algn="ctr"/>
            <a:r>
              <a:rPr lang="en-US" dirty="0"/>
              <a:t>LinoSPAD2</a:t>
            </a:r>
          </a:p>
        </p:txBody>
      </p:sp>
    </p:spTree>
    <p:extLst>
      <p:ext uri="{BB962C8B-B14F-4D97-AF65-F5344CB8AC3E}">
        <p14:creationId xmlns:p14="http://schemas.microsoft.com/office/powerpoint/2010/main" val="4516255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5C7F4-80A9-9B4A-992D-B54673E37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40" y="4581128"/>
            <a:ext cx="8229600" cy="1143000"/>
          </a:xfrm>
        </p:spPr>
        <p:txBody>
          <a:bodyPr/>
          <a:lstStyle/>
          <a:p>
            <a:r>
              <a:rPr lang="en-US" dirty="0"/>
              <a:t>More Quantum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76EC9-0864-4F4D-80C1-62A65FB4B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589640" cy="194421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Take home message: two-photon interference requires fast imaging ~10-100 </a:t>
            </a:r>
            <a:r>
              <a:rPr lang="en-US" dirty="0" err="1"/>
              <a:t>ps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8921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D1F3-FD78-8E47-9C4D-E9F846C46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1516"/>
            <a:ext cx="8229600" cy="1143000"/>
          </a:xfrm>
        </p:spPr>
        <p:txBody>
          <a:bodyPr/>
          <a:lstStyle/>
          <a:p>
            <a:r>
              <a:rPr lang="en-US" dirty="0"/>
              <a:t>Hong-</a:t>
            </a:r>
            <a:r>
              <a:rPr lang="en-US" dirty="0" err="1"/>
              <a:t>Ou</a:t>
            </a:r>
            <a:r>
              <a:rPr lang="en-US" dirty="0"/>
              <a:t>-Mandel effect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B43003C-93FF-D141-A74E-756402AAA298}"/>
              </a:ext>
            </a:extLst>
          </p:cNvPr>
          <p:cNvGrpSpPr/>
          <p:nvPr/>
        </p:nvGrpSpPr>
        <p:grpSpPr>
          <a:xfrm>
            <a:off x="179512" y="1696588"/>
            <a:ext cx="8856984" cy="3215914"/>
            <a:chOff x="1117750" y="4293096"/>
            <a:chExt cx="7859734" cy="234759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944EE43-61F4-6545-B413-566DC77A9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2914" y="4293096"/>
              <a:ext cx="5256584" cy="2216792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230879D-D74B-D147-9176-8921DF98A1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664" y="4365104"/>
              <a:ext cx="0" cy="93610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AE943C-D1A5-D541-B5AD-5813D8236604}"/>
                </a:ext>
              </a:extLst>
            </p:cNvPr>
            <p:cNvSpPr txBox="1"/>
            <p:nvPr/>
          </p:nvSpPr>
          <p:spPr>
            <a:xfrm rot="16200000">
              <a:off x="992074" y="4648489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time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E36FDA-3F3A-4541-AB6A-4C3F02DAA2DF}"/>
                </a:ext>
              </a:extLst>
            </p:cNvPr>
            <p:cNvSpPr txBox="1"/>
            <p:nvPr/>
          </p:nvSpPr>
          <p:spPr>
            <a:xfrm>
              <a:off x="6293511" y="6379083"/>
              <a:ext cx="20024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credit: Wikipedia HOM article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95CC793-7683-4A47-B4BB-2DA02CC834B6}"/>
                </a:ext>
              </a:extLst>
            </p:cNvPr>
            <p:cNvSpPr txBox="1"/>
            <p:nvPr/>
          </p:nvSpPr>
          <p:spPr>
            <a:xfrm>
              <a:off x="6830742" y="4569934"/>
              <a:ext cx="2146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50/50 beam splitter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88ED1D4-2E58-F14E-B09C-2E96B9A2C45B}"/>
              </a:ext>
            </a:extLst>
          </p:cNvPr>
          <p:cNvSpPr txBox="1"/>
          <p:nvPr/>
        </p:nvSpPr>
        <p:spPr>
          <a:xfrm>
            <a:off x="2195736" y="5373216"/>
            <a:ext cx="4480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HOM dip for coincidences of two fibers</a:t>
            </a:r>
          </a:p>
          <a:p>
            <a:pPr marL="342900" indent="-342900">
              <a:buAutoNum type="arabicParenR"/>
            </a:pPr>
            <a:r>
              <a:rPr lang="en-US" dirty="0"/>
              <a:t>Bunched photons in single fibers</a:t>
            </a:r>
          </a:p>
        </p:txBody>
      </p:sp>
    </p:spTree>
    <p:extLst>
      <p:ext uri="{BB962C8B-B14F-4D97-AF65-F5344CB8AC3E}">
        <p14:creationId xmlns:p14="http://schemas.microsoft.com/office/powerpoint/2010/main" val="30321524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9C1BD-9EA9-3B47-ABFB-18C5FB677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48" y="-203630"/>
            <a:ext cx="8229600" cy="1143000"/>
          </a:xfrm>
        </p:spPr>
        <p:txBody>
          <a:bodyPr/>
          <a:lstStyle/>
          <a:p>
            <a:r>
              <a:rPr lang="en-US" dirty="0"/>
              <a:t>HOM Setup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EE3A14-E161-7444-B91A-8CF4523B74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550" y="3810294"/>
            <a:ext cx="4660900" cy="274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3769B1-BCE1-4940-A6E7-64D56DCBB4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07316"/>
            <a:ext cx="7721600" cy="2311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BA5C83-9FB6-324A-826A-2D32CAA070CF}"/>
              </a:ext>
            </a:extLst>
          </p:cNvPr>
          <p:cNvSpPr txBox="1"/>
          <p:nvPr/>
        </p:nvSpPr>
        <p:spPr>
          <a:xfrm>
            <a:off x="6156092" y="5589240"/>
            <a:ext cx="149271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qutools.com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50885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C399-FE96-3D47-B02D-384BC05E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370"/>
            <a:ext cx="9252519" cy="1143000"/>
          </a:xfrm>
        </p:spPr>
        <p:txBody>
          <a:bodyPr/>
          <a:lstStyle/>
          <a:p>
            <a:r>
              <a:rPr lang="en-US" sz="4000" dirty="0"/>
              <a:t>Examples of bunched HOM photons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BAFACC-64F9-1744-B1C2-CEDFB4D550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11061"/>
            <a:ext cx="6969323" cy="27957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8E15EC-C629-8E44-9101-06680C162C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596515"/>
            <a:ext cx="2808312" cy="15732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375C7A6-ED78-0D44-A2F3-AA3037D32E85}"/>
              </a:ext>
            </a:extLst>
          </p:cNvPr>
          <p:cNvSpPr txBox="1"/>
          <p:nvPr/>
        </p:nvSpPr>
        <p:spPr>
          <a:xfrm>
            <a:off x="5252618" y="1469874"/>
            <a:ext cx="65498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8F954-B2B5-1F41-99CA-19EB29051E20}"/>
              </a:ext>
            </a:extLst>
          </p:cNvPr>
          <p:cNvSpPr txBox="1"/>
          <p:nvPr/>
        </p:nvSpPr>
        <p:spPr>
          <a:xfrm>
            <a:off x="1691680" y="1474882"/>
            <a:ext cx="64216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2DCF84-35ED-454B-BEB9-97ABDA5346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226" y="4531513"/>
            <a:ext cx="3970006" cy="14970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217606-01B2-D64C-8435-E53F12CCE58E}"/>
              </a:ext>
            </a:extLst>
          </p:cNvPr>
          <p:cNvSpPr txBox="1"/>
          <p:nvPr/>
        </p:nvSpPr>
        <p:spPr>
          <a:xfrm>
            <a:off x="4916851" y="6028536"/>
            <a:ext cx="246346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Distance between two photons, pix</a:t>
            </a:r>
          </a:p>
        </p:txBody>
      </p:sp>
    </p:spTree>
    <p:extLst>
      <p:ext uri="{BB962C8B-B14F-4D97-AF65-F5344CB8AC3E}">
        <p14:creationId xmlns:p14="http://schemas.microsoft.com/office/powerpoint/2010/main" val="5256370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9E7-B9D3-9D48-8DF1-3618A6EB3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171400"/>
            <a:ext cx="7221488" cy="1143000"/>
          </a:xfrm>
        </p:spPr>
        <p:txBody>
          <a:bodyPr/>
          <a:lstStyle/>
          <a:p>
            <a:r>
              <a:rPr lang="en-US" dirty="0"/>
              <a:t>Hong-</a:t>
            </a:r>
            <a:r>
              <a:rPr lang="en-US" dirty="0" err="1"/>
              <a:t>Ou</a:t>
            </a:r>
            <a:r>
              <a:rPr lang="en-US" dirty="0"/>
              <a:t>-Mandel effect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638852-702E-C947-84EF-CACA909251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2776"/>
            <a:ext cx="5472608" cy="36871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E01F4D-49C8-0E4C-9B67-6BE9F0DA08E5}"/>
              </a:ext>
            </a:extLst>
          </p:cNvPr>
          <p:cNvSpPr txBox="1"/>
          <p:nvPr/>
        </p:nvSpPr>
        <p:spPr>
          <a:xfrm>
            <a:off x="3779912" y="1772816"/>
            <a:ext cx="389080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Coincidence of photons in two fibers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6F87EC-DD68-E841-BCF1-897AA3B6225E}"/>
              </a:ext>
            </a:extLst>
          </p:cNvPr>
          <p:cNvSpPr txBox="1"/>
          <p:nvPr/>
        </p:nvSpPr>
        <p:spPr>
          <a:xfrm>
            <a:off x="3779911" y="3717032"/>
            <a:ext cx="413446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Coincidence of photons in single fibers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F1977F-3724-B444-A4C5-694139C78F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896" y="710924"/>
            <a:ext cx="4673600" cy="774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075725-15D7-4B47-98E2-AC1B0066A19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84" y="5404903"/>
            <a:ext cx="4246116" cy="5126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921080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E259A-B6CE-6F4A-AB60-BF5ABC1C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475" y="110841"/>
            <a:ext cx="8507288" cy="1143000"/>
          </a:xfrm>
        </p:spPr>
        <p:txBody>
          <a:bodyPr/>
          <a:lstStyle/>
          <a:p>
            <a:r>
              <a:rPr lang="en-US" dirty="0"/>
              <a:t>HOM effect with post-selection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ECE579-DCAC-894F-B6FF-BE583D8868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17638"/>
            <a:ext cx="4485893" cy="27919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8FA7DE-1B54-634F-8B08-F78708C015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919" y="2973769"/>
            <a:ext cx="4209926" cy="31649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0D0E2-00ED-ED4D-B5D1-0F08B129B795}"/>
              </a:ext>
            </a:extLst>
          </p:cNvPr>
          <p:cNvSpPr txBox="1"/>
          <p:nvPr/>
        </p:nvSpPr>
        <p:spPr>
          <a:xfrm>
            <a:off x="5027127" y="623395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10, 5, 3 nm post-selection filters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E7F1E9-5B28-E743-A9D3-DEE6F0DDAF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02" y="4391526"/>
            <a:ext cx="4344698" cy="20270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0D3302-A97A-D348-8659-98E5AD76ECAA}"/>
              </a:ext>
            </a:extLst>
          </p:cNvPr>
          <p:cNvSpPr/>
          <p:nvPr/>
        </p:nvSpPr>
        <p:spPr>
          <a:xfrm>
            <a:off x="802497" y="6377827"/>
            <a:ext cx="3527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eXGyreTermesX"/>
              </a:rPr>
              <a:t>2 nm filters at 805 nm and 817 nm.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104A5D-577D-7540-8137-0464FFC2A67E}"/>
              </a:ext>
            </a:extLst>
          </p:cNvPr>
          <p:cNvSpPr txBox="1"/>
          <p:nvPr/>
        </p:nvSpPr>
        <p:spPr>
          <a:xfrm>
            <a:off x="769250" y="1000711"/>
            <a:ext cx="76055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 collaboration with NRC (Ottawa) </a:t>
            </a:r>
            <a:r>
              <a:rPr lang="en-US" dirty="0" err="1"/>
              <a:t>D.England</a:t>
            </a:r>
            <a:r>
              <a:rPr lang="en-US" dirty="0"/>
              <a:t>, </a:t>
            </a:r>
            <a:r>
              <a:rPr lang="en-US" dirty="0" err="1"/>
              <a:t>Y.Zhang</a:t>
            </a:r>
            <a:r>
              <a:rPr lang="en-US" dirty="0"/>
              <a:t> et al</a:t>
            </a:r>
          </a:p>
        </p:txBody>
      </p:sp>
    </p:spTree>
    <p:extLst>
      <p:ext uri="{BB962C8B-B14F-4D97-AF65-F5344CB8AC3E}">
        <p14:creationId xmlns:p14="http://schemas.microsoft.com/office/powerpoint/2010/main" val="13926351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4FB39-186C-0044-9C13-958F6A465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quantum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1E3BA-80B4-BE4F-9926-54725D4AA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17638"/>
            <a:ext cx="8712968" cy="208337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other recent publications on quantum optics which used Tpx3Cam</a:t>
            </a:r>
            <a:endParaRPr lang="en-US" sz="1400" u="sng" dirty="0"/>
          </a:p>
          <a:p>
            <a:endParaRPr lang="en-US" sz="1400" b="1" u="sng" dirty="0"/>
          </a:p>
          <a:p>
            <a:r>
              <a:rPr lang="en-US" sz="1400" b="1" u="sng" dirty="0"/>
              <a:t>High-speed imaging of spatiotemporal correlations in Hong-Ou-Mandel interface</a:t>
            </a:r>
            <a:br>
              <a:rPr lang="en-US" sz="1400" dirty="0"/>
            </a:br>
            <a:r>
              <a:rPr lang="en-US" sz="1400" dirty="0" err="1"/>
              <a:t>Xiaoqin</a:t>
            </a:r>
            <a:r>
              <a:rPr lang="en-US" sz="1400" dirty="0"/>
              <a:t> Gao et al.  Optics Express, 30(11) 19456 (2022) </a:t>
            </a:r>
          </a:p>
          <a:p>
            <a:r>
              <a:rPr lang="en-US" sz="1400" b="1" u="sng" dirty="0"/>
              <a:t>Observation of Nonclassical Photon Statistics in Single-Bubble Sonoluminescence</a:t>
            </a:r>
            <a:br>
              <a:rPr lang="en-US" sz="1400" dirty="0"/>
            </a:br>
            <a:r>
              <a:rPr lang="en-US" sz="1400" dirty="0"/>
              <a:t>M. </a:t>
            </a:r>
            <a:r>
              <a:rPr lang="en-US" sz="1400" dirty="0" err="1"/>
              <a:t>Rezaee</a:t>
            </a:r>
            <a:r>
              <a:rPr lang="en-US" sz="1400" dirty="0"/>
              <a:t> et al. </a:t>
            </a:r>
            <a:r>
              <a:rPr lang="en-US" sz="1400" i="1" dirty="0" err="1"/>
              <a:t>Arvix</a:t>
            </a:r>
            <a:r>
              <a:rPr lang="en-US" sz="1400" dirty="0"/>
              <a:t> (2022)</a:t>
            </a:r>
          </a:p>
          <a:p>
            <a:r>
              <a:rPr lang="en-US" sz="1400" b="1" u="sng" dirty="0"/>
              <a:t>Ray-tracing</a:t>
            </a:r>
            <a:r>
              <a:rPr lang="en-US" sz="1400" b="1" u="sng" dirty="0">
                <a:hlinkClick r:id="rId2"/>
              </a:rPr>
              <a:t> </a:t>
            </a:r>
            <a:r>
              <a:rPr lang="en-US" sz="1400" b="1" u="sng" dirty="0"/>
              <a:t>with</a:t>
            </a:r>
            <a:r>
              <a:rPr lang="en-US" sz="1400" b="1" u="sng" dirty="0">
                <a:hlinkClick r:id="rId2"/>
              </a:rPr>
              <a:t> </a:t>
            </a:r>
            <a:r>
              <a:rPr lang="en-US" sz="1400" b="1" u="sng" dirty="0"/>
              <a:t>quantum correlated photons to image a 3D scene</a:t>
            </a:r>
            <a:br>
              <a:rPr lang="en-US" sz="1400" dirty="0"/>
            </a:br>
            <a:r>
              <a:rPr lang="en-US" sz="1400" dirty="0"/>
              <a:t>Y. Zhang et al. </a:t>
            </a:r>
            <a:r>
              <a:rPr lang="en-US" sz="1400" i="1" dirty="0"/>
              <a:t>Phys. Rev. A</a:t>
            </a:r>
            <a:r>
              <a:rPr lang="en-US" sz="1400" dirty="0"/>
              <a:t> (2022)</a:t>
            </a:r>
          </a:p>
          <a:p>
            <a:r>
              <a:rPr lang="en-US" sz="1400" b="1" u="sng" dirty="0"/>
              <a:t>Tera-mode of Spatiotemporal</a:t>
            </a:r>
            <a:r>
              <a:rPr lang="en-US" sz="1400" b="1" u="sng" dirty="0">
                <a:hlinkClick r:id="rId3"/>
              </a:rPr>
              <a:t> </a:t>
            </a:r>
            <a:r>
              <a:rPr lang="en-US" sz="1400" b="1" u="sng" dirty="0"/>
              <a:t>N00N</a:t>
            </a:r>
            <a:r>
              <a:rPr lang="en-US" sz="1400" b="1" u="sng" dirty="0">
                <a:hlinkClick r:id="rId3"/>
              </a:rPr>
              <a:t> </a:t>
            </a:r>
            <a:r>
              <a:rPr lang="en-US" sz="1400" b="1" u="sng" dirty="0"/>
              <a:t>States</a:t>
            </a:r>
            <a:br>
              <a:rPr lang="en-US" sz="1400" dirty="0"/>
            </a:br>
            <a:r>
              <a:rPr lang="en-US" sz="1400" dirty="0"/>
              <a:t>X. Gao et al.  Optics Express, 30(11) 19456 (2022)</a:t>
            </a:r>
          </a:p>
        </p:txBody>
      </p:sp>
    </p:spTree>
    <p:extLst>
      <p:ext uri="{BB962C8B-B14F-4D97-AF65-F5344CB8AC3E}">
        <p14:creationId xmlns:p14="http://schemas.microsoft.com/office/powerpoint/2010/main" val="2435334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5E35C-A840-C64C-8FA2-FAEEDBDB0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14" y="-125515"/>
            <a:ext cx="8229600" cy="1143000"/>
          </a:xfrm>
        </p:spPr>
        <p:txBody>
          <a:bodyPr/>
          <a:lstStyle/>
          <a:p>
            <a:r>
              <a:rPr lang="en-US" b="0" dirty="0"/>
              <a:t>Imaging of trapped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A9957-8183-744B-AFAF-9274A35DD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00" y="870199"/>
            <a:ext cx="9144000" cy="70595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Time resolved qubit manipulation (</a:t>
            </a:r>
            <a:r>
              <a:rPr lang="en-US" sz="2400" dirty="0" err="1"/>
              <a:t>Blinov</a:t>
            </a:r>
            <a:r>
              <a:rPr lang="en-US" sz="2400" dirty="0"/>
              <a:t> group, </a:t>
            </a:r>
            <a:r>
              <a:rPr lang="en-US" sz="2400" dirty="0" err="1"/>
              <a:t>UWash</a:t>
            </a:r>
            <a:r>
              <a:rPr lang="en-US" sz="2400" dirty="0"/>
              <a:t>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67E157-86BC-8147-B62B-07BA46C77B7B}"/>
              </a:ext>
            </a:extLst>
          </p:cNvPr>
          <p:cNvSpPr/>
          <p:nvPr/>
        </p:nvSpPr>
        <p:spPr>
          <a:xfrm>
            <a:off x="450182" y="5211175"/>
            <a:ext cx="856895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Register 493 nm photons to probe dark/bright state of ion = state of qubit register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i="1" dirty="0"/>
              <a:t>Fast Simultaneous Detection of Trapped Ion Qubit Register with Low Crosstalk, </a:t>
            </a:r>
            <a:r>
              <a:rPr lang="en-US" i="1" dirty="0" err="1"/>
              <a:t>M.Zhukas</a:t>
            </a:r>
            <a:r>
              <a:rPr lang="en-US" i="1" dirty="0"/>
              <a:t>, </a:t>
            </a:r>
            <a:r>
              <a:rPr lang="en-US" i="1" dirty="0" err="1"/>
              <a:t>P.Svihra</a:t>
            </a:r>
            <a:r>
              <a:rPr lang="en-US" i="1" dirty="0"/>
              <a:t>, </a:t>
            </a:r>
            <a:r>
              <a:rPr lang="en-US" i="1" dirty="0" err="1"/>
              <a:t>A.Nomerotski</a:t>
            </a:r>
            <a:r>
              <a:rPr lang="en-US" i="1" dirty="0"/>
              <a:t>, </a:t>
            </a:r>
            <a:r>
              <a:rPr lang="en-US" i="1" dirty="0" err="1"/>
              <a:t>B.Blinov</a:t>
            </a:r>
            <a:r>
              <a:rPr lang="en-US" i="1" dirty="0"/>
              <a:t>, </a:t>
            </a:r>
            <a:r>
              <a:rPr lang="en-US" i="1" dirty="0" err="1"/>
              <a:t>arxiv.org</a:t>
            </a:r>
            <a:r>
              <a:rPr lang="en-US" i="1" dirty="0"/>
              <a:t>/abs/2006.12801 </a:t>
            </a:r>
          </a:p>
          <a:p>
            <a:endParaRPr lang="en-US" i="1" dirty="0"/>
          </a:p>
          <a:p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435AFF-C827-5B42-8844-4972B6A43C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315" y="1860235"/>
            <a:ext cx="2852941" cy="258466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2312615-7F8D-AC2E-B056-EEA1402A036C}"/>
              </a:ext>
            </a:extLst>
          </p:cNvPr>
          <p:cNvGrpSpPr/>
          <p:nvPr/>
        </p:nvGrpSpPr>
        <p:grpSpPr>
          <a:xfrm>
            <a:off x="874181" y="1844824"/>
            <a:ext cx="3918961" cy="2545078"/>
            <a:chOff x="3059832" y="1456571"/>
            <a:chExt cx="3918961" cy="254507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53330DE-A80E-E841-A314-3DB265AB10B2}"/>
                </a:ext>
              </a:extLst>
            </p:cNvPr>
            <p:cNvGrpSpPr/>
            <p:nvPr/>
          </p:nvGrpSpPr>
          <p:grpSpPr>
            <a:xfrm>
              <a:off x="3059832" y="1456571"/>
              <a:ext cx="3918961" cy="2545078"/>
              <a:chOff x="3698168" y="1307841"/>
              <a:chExt cx="3918961" cy="2545078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450820C2-EEB3-414D-AEBB-CCACADB17438}"/>
                  </a:ext>
                </a:extLst>
              </p:cNvPr>
              <p:cNvGrpSpPr/>
              <p:nvPr/>
            </p:nvGrpSpPr>
            <p:grpSpPr>
              <a:xfrm>
                <a:off x="3698168" y="1307841"/>
                <a:ext cx="3918961" cy="2545078"/>
                <a:chOff x="3635896" y="1295498"/>
                <a:chExt cx="3918961" cy="2545078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8B9625BB-1F1D-9248-AF33-61C5187C1B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35896" y="1295498"/>
                  <a:ext cx="2932162" cy="2545078"/>
                </a:xfrm>
                <a:prstGeom prst="rect">
                  <a:avLst/>
                </a:prstGeom>
              </p:spPr>
            </p:pic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D075FC01-657C-C845-8C45-64BE39B0055C}"/>
                    </a:ext>
                  </a:extLst>
                </p:cNvPr>
                <p:cNvGrpSpPr/>
                <p:nvPr/>
              </p:nvGrpSpPr>
              <p:grpSpPr>
                <a:xfrm>
                  <a:off x="6228184" y="1340309"/>
                  <a:ext cx="1326673" cy="397400"/>
                  <a:chOff x="6568058" y="1285169"/>
                  <a:chExt cx="1326673" cy="397400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9A8D8FBB-B915-C84A-8F80-7DD7A48E9A59}"/>
                      </a:ext>
                    </a:extLst>
                  </p:cNvPr>
                  <p:cNvSpPr txBox="1"/>
                  <p:nvPr/>
                </p:nvSpPr>
                <p:spPr>
                  <a:xfrm>
                    <a:off x="6568058" y="1303750"/>
                    <a:ext cx="1279517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 RF 18 MHz</a:t>
                    </a:r>
                  </a:p>
                </p:txBody>
              </p: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16A1FF2B-673F-0D40-871F-EDAC0C743944}"/>
                      </a:ext>
                    </a:extLst>
                  </p:cNvPr>
                  <p:cNvSpPr/>
                  <p:nvPr/>
                </p:nvSpPr>
                <p:spPr>
                  <a:xfrm>
                    <a:off x="6579347" y="1285169"/>
                    <a:ext cx="1315384" cy="397400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55" name="Curved Connector 54">
                  <a:extLst>
                    <a:ext uri="{FF2B5EF4-FFF2-40B4-BE49-F238E27FC236}">
                      <a16:creationId xmlns:a16="http://schemas.microsoft.com/office/drawing/2014/main" id="{FDA55137-10FB-DD4A-936A-77C1DC12141B}"/>
                    </a:ext>
                  </a:extLst>
                </p:cNvPr>
                <p:cNvCxnSpPr>
                  <a:cxnSpLocks/>
                  <a:stCxn id="52" idx="2"/>
                </p:cNvCxnSpPr>
                <p:nvPr/>
              </p:nvCxnSpPr>
              <p:spPr>
                <a:xfrm rot="10800000" flipV="1">
                  <a:off x="5747339" y="1539009"/>
                  <a:ext cx="492135" cy="84270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urved Connector 57">
                  <a:extLst>
                    <a:ext uri="{FF2B5EF4-FFF2-40B4-BE49-F238E27FC236}">
                      <a16:creationId xmlns:a16="http://schemas.microsoft.com/office/drawing/2014/main" id="{A8318F37-FA7A-0F42-87A5-62811E09C7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171702" y="1769185"/>
                  <a:ext cx="377704" cy="242155"/>
                </a:xfrm>
                <a:prstGeom prst="curvedConnector3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000C6D60-5E22-0E41-8185-64F37395C9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944712">
                  <a:off x="3729004" y="1659969"/>
                  <a:ext cx="863600" cy="495300"/>
                </a:xfrm>
                <a:prstGeom prst="rect">
                  <a:avLst/>
                </a:prstGeom>
              </p:spPr>
            </p:pic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20A7593D-2869-2C40-AF8C-30ED0A88C715}"/>
                    </a:ext>
                  </a:extLst>
                </p:cNvPr>
                <p:cNvSpPr/>
                <p:nvPr/>
              </p:nvSpPr>
              <p:spPr>
                <a:xfrm rot="19098372">
                  <a:off x="5493650" y="2747762"/>
                  <a:ext cx="725801" cy="3886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A422C43F-EF71-1340-AD8D-0C99134F451E}"/>
                  </a:ext>
                </a:extLst>
              </p:cNvPr>
              <p:cNvSpPr/>
              <p:nvPr/>
            </p:nvSpPr>
            <p:spPr>
              <a:xfrm flipH="1" flipV="1">
                <a:off x="5160094" y="2556151"/>
                <a:ext cx="94442" cy="1188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22CB182-56BF-E049-B611-9E4581201527}"/>
                  </a:ext>
                </a:extLst>
              </p:cNvPr>
              <p:cNvSpPr/>
              <p:nvPr/>
            </p:nvSpPr>
            <p:spPr>
              <a:xfrm flipH="1" flipV="1">
                <a:off x="4994921" y="2702526"/>
                <a:ext cx="94442" cy="1188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907CF28-5576-3044-AE2F-7BDD8EDF4BE6}"/>
                  </a:ext>
                </a:extLst>
              </p:cNvPr>
              <p:cNvSpPr/>
              <p:nvPr/>
            </p:nvSpPr>
            <p:spPr>
              <a:xfrm flipH="1" flipV="1">
                <a:off x="5325773" y="2420835"/>
                <a:ext cx="94442" cy="1188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4ADBA374-7973-7043-8F50-015840B9DB5F}"/>
                  </a:ext>
                </a:extLst>
              </p:cNvPr>
              <p:cNvSpPr/>
              <p:nvPr/>
            </p:nvSpPr>
            <p:spPr>
              <a:xfrm flipH="1" flipV="1">
                <a:off x="5476809" y="2311035"/>
                <a:ext cx="94442" cy="1188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60E56C0-79E4-5B4B-93D2-4D541D515B01}"/>
                </a:ext>
              </a:extLst>
            </p:cNvPr>
            <p:cNvSpPr txBox="1"/>
            <p:nvPr/>
          </p:nvSpPr>
          <p:spPr>
            <a:xfrm>
              <a:off x="3617111" y="1496862"/>
              <a:ext cx="1107996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Paul trap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392321-E133-AD44-A44E-2783BB01612C}"/>
                </a:ext>
              </a:extLst>
            </p:cNvPr>
            <p:cNvSpPr txBox="1"/>
            <p:nvPr/>
          </p:nvSpPr>
          <p:spPr>
            <a:xfrm>
              <a:off x="4694221" y="3052829"/>
              <a:ext cx="954107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Ba 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82726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5E35C-A840-C64C-8FA2-FAEEDBDB0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14" y="-125515"/>
            <a:ext cx="8229600" cy="1143000"/>
          </a:xfrm>
        </p:spPr>
        <p:txBody>
          <a:bodyPr/>
          <a:lstStyle/>
          <a:p>
            <a:r>
              <a:rPr lang="en-US" b="0" dirty="0"/>
              <a:t>Time resolved ion oscillations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67E157-86BC-8147-B62B-07BA46C77B7B}"/>
              </a:ext>
            </a:extLst>
          </p:cNvPr>
          <p:cNvSpPr/>
          <p:nvPr/>
        </p:nvSpPr>
        <p:spPr>
          <a:xfrm>
            <a:off x="1" y="4846134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Emission rate oscillations due to Doppler shift of laser light </a:t>
            </a:r>
            <a:r>
              <a:rPr lang="en-US" sz="1600" dirty="0" err="1"/>
              <a:t>wrt</a:t>
            </a:r>
            <a:r>
              <a:rPr lang="en-US" sz="1600" dirty="0"/>
              <a:t> moving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Simultaneous time &amp; position information allows to monitor ion micro-motions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Powerful technique to characterize traps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D32A1E-45C1-AD47-ADAC-05D4B1BEFD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28" y="2036932"/>
            <a:ext cx="3111018" cy="258465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BB7A4C5-3F8D-B347-8A4F-F9AF4FAD5FC7}"/>
              </a:ext>
            </a:extLst>
          </p:cNvPr>
          <p:cNvGrpSpPr/>
          <p:nvPr/>
        </p:nvGrpSpPr>
        <p:grpSpPr>
          <a:xfrm>
            <a:off x="4041916" y="666244"/>
            <a:ext cx="4866811" cy="3952462"/>
            <a:chOff x="4283967" y="2348135"/>
            <a:chExt cx="4866811" cy="395246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E55EE3-123E-8C4F-B2AF-B2F9B03B8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3967" y="4165324"/>
              <a:ext cx="4866811" cy="213527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801F04-16A4-5240-80B3-6F2E08073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2702" y="2942064"/>
              <a:ext cx="1471438" cy="45493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55A3155-9157-8C42-905D-901BD8362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7307" y="3429313"/>
              <a:ext cx="1599464" cy="459932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ECB91D3-01A7-C748-9EA2-012D0F2FDB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9109" y="3397001"/>
              <a:ext cx="35255" cy="226621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1BD49AB-052D-1140-AF97-C2CB7A88EF8D}"/>
                </a:ext>
              </a:extLst>
            </p:cNvPr>
            <p:cNvCxnSpPr>
              <a:cxnSpLocks/>
            </p:cNvCxnSpPr>
            <p:nvPr/>
          </p:nvCxnSpPr>
          <p:spPr>
            <a:xfrm>
              <a:off x="7782707" y="3921557"/>
              <a:ext cx="0" cy="357621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4555D3-0A23-2C42-A220-3677AC1EBD6F}"/>
                </a:ext>
              </a:extLst>
            </p:cNvPr>
            <p:cNvCxnSpPr/>
            <p:nvPr/>
          </p:nvCxnSpPr>
          <p:spPr>
            <a:xfrm>
              <a:off x="5503106" y="4393032"/>
              <a:ext cx="48846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D449554-AB2C-F64C-9B84-2781B22C4D44}"/>
                </a:ext>
              </a:extLst>
            </p:cNvPr>
            <p:cNvSpPr txBox="1"/>
            <p:nvPr/>
          </p:nvSpPr>
          <p:spPr>
            <a:xfrm>
              <a:off x="5414142" y="3909846"/>
              <a:ext cx="1962397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54 ns </a:t>
              </a:r>
              <a:r>
                <a:rPr lang="en-US" dirty="0">
                  <a:sym typeface="Wingdings" pitchFamily="2" charset="2"/>
                </a:rPr>
                <a:t> 18 MHz </a:t>
              </a:r>
              <a:endParaRPr lang="en-US" dirty="0"/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19FA7C1-CCBF-7943-96FC-E48BB41EB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4363" y="2348135"/>
              <a:ext cx="1044421" cy="646867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3FF0A61-C803-7977-C6FF-D98F6A45F0EF}"/>
              </a:ext>
            </a:extLst>
          </p:cNvPr>
          <p:cNvSpPr txBox="1"/>
          <p:nvPr/>
        </p:nvSpPr>
        <p:spPr>
          <a:xfrm>
            <a:off x="1312478" y="6015540"/>
            <a:ext cx="604867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L.Zhukas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M.Millican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P.Svihra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A.Nomerotski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B.Blinov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Direct observation of ion micromotion in a linear Paul trap, https://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arxiv.org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/abs/2010.00159, Phys. Rev. A </a:t>
            </a: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103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023105 (2021)</a:t>
            </a:r>
          </a:p>
        </p:txBody>
      </p:sp>
    </p:spTree>
    <p:extLst>
      <p:ext uri="{BB962C8B-B14F-4D97-AF65-F5344CB8AC3E}">
        <p14:creationId xmlns:p14="http://schemas.microsoft.com/office/powerpoint/2010/main" val="234510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61823" y="-182544"/>
            <a:ext cx="8459788" cy="1143000"/>
          </a:xfrm>
        </p:spPr>
        <p:txBody>
          <a:bodyPr/>
          <a:lstStyle/>
          <a:p>
            <a:pPr eaLnBrk="1" hangingPunct="1"/>
            <a:r>
              <a:rPr lang="en-GB" sz="4900" b="0" dirty="0"/>
              <a:t>Imaging with photon counting</a:t>
            </a:r>
            <a:endParaRPr lang="en-US" sz="49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47664" y="2061043"/>
            <a:ext cx="2486579" cy="55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GB" sz="2600" dirty="0"/>
              <a:t>Low occupancy</a:t>
            </a:r>
            <a:endParaRPr lang="en-US" sz="3000" dirty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585061" y="1991724"/>
            <a:ext cx="2667000" cy="55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GB" sz="2600" dirty="0"/>
              <a:t>Integrated image</a:t>
            </a:r>
            <a:endParaRPr 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15" y="2578108"/>
            <a:ext cx="3972855" cy="36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5984" y="2605298"/>
            <a:ext cx="3705155" cy="3606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763C8F-0B78-AE4F-BA3B-3CE387807DB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190401"/>
            <a:ext cx="4524228" cy="6463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B65224-24B9-EE42-A7E0-A4D9DADC4A07}"/>
              </a:ext>
            </a:extLst>
          </p:cNvPr>
          <p:cNvSpPr txBox="1"/>
          <p:nvPr/>
        </p:nvSpPr>
        <p:spPr>
          <a:xfrm>
            <a:off x="179512" y="100440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Photons appear as standalone objects 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 data driven readout</a:t>
            </a:r>
          </a:p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Has parallels with x-ray imaging and particle detection in HEP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72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415915E-26F1-AE4B-84FE-C10E6D3184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9" y="2780928"/>
            <a:ext cx="8950220" cy="22375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AE1016-90EF-DC48-BC59-B9CA3E5B1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171400"/>
            <a:ext cx="8229600" cy="1143000"/>
          </a:xfrm>
        </p:spPr>
        <p:txBody>
          <a:bodyPr/>
          <a:lstStyle/>
          <a:p>
            <a:r>
              <a:rPr lang="en-US" dirty="0"/>
              <a:t>Ion micromotion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94C56-16C0-0A47-8A05-FD52D75AC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6713"/>
            <a:ext cx="9144000" cy="172819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Emission rate oscillations due to Doppler shift of laser light </a:t>
            </a:r>
            <a:r>
              <a:rPr lang="en-US" sz="2000" dirty="0" err="1"/>
              <a:t>wrt</a:t>
            </a:r>
            <a:r>
              <a:rPr lang="en-US" sz="2000" dirty="0"/>
              <a:t> moving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Simultaneous time &amp; position information allows to monitor ion micro-motions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/>
              <a:t>Period 54 ns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/>
              <a:t>Amplitude 0.4 micron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C8B24D-9A82-E10B-D1D2-B45BD539A46B}"/>
              </a:ext>
            </a:extLst>
          </p:cNvPr>
          <p:cNvSpPr txBox="1"/>
          <p:nvPr/>
        </p:nvSpPr>
        <p:spPr>
          <a:xfrm>
            <a:off x="1319064" y="5559622"/>
            <a:ext cx="604867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L.Zhukas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M.Millican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P.Svihra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A.Nomerotski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B.Blinov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Direct observation of ion micromotion in a linear Paul trap, https://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arxiv.org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/abs/2010.00159, Phys. Rev. A </a:t>
            </a: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103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023105 (2021)</a:t>
            </a:r>
          </a:p>
        </p:txBody>
      </p:sp>
    </p:spTree>
    <p:extLst>
      <p:ext uri="{BB962C8B-B14F-4D97-AF65-F5344CB8AC3E}">
        <p14:creationId xmlns:p14="http://schemas.microsoft.com/office/powerpoint/2010/main" val="2561530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012AC6-E613-9D49-A0DE-3078916D5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3844" y="289016"/>
            <a:ext cx="7073071" cy="53048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AE1016-90EF-DC48-BC59-B9CA3E5B1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171400"/>
            <a:ext cx="8229600" cy="1143000"/>
          </a:xfrm>
        </p:spPr>
        <p:txBody>
          <a:bodyPr/>
          <a:lstStyle/>
          <a:p>
            <a:r>
              <a:rPr lang="en-US" dirty="0"/>
              <a:t>Ion micromotion in 2D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28451F-435B-084F-81B5-4A2909D67BF4}"/>
              </a:ext>
            </a:extLst>
          </p:cNvPr>
          <p:cNvSpPr txBox="1"/>
          <p:nvPr/>
        </p:nvSpPr>
        <p:spPr>
          <a:xfrm>
            <a:off x="2627784" y="4221088"/>
            <a:ext cx="456567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2D ion crystals, RF period 92 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43998-FBAA-EE49-B557-42E901A684E9}"/>
              </a:ext>
            </a:extLst>
          </p:cNvPr>
          <p:cNvSpPr txBox="1"/>
          <p:nvPr/>
        </p:nvSpPr>
        <p:spPr>
          <a:xfrm>
            <a:off x="755576" y="5474929"/>
            <a:ext cx="808906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A.Kato</a:t>
            </a:r>
            <a:r>
              <a:rPr lang="en-US" dirty="0"/>
              <a:t> et al, Two-tone Doppler cooling of radial two-dimensional crystals in a radiofrequency ion trap, </a:t>
            </a:r>
            <a:r>
              <a:rPr lang="en-US" dirty="0" err="1"/>
              <a:t>arxiv.org</a:t>
            </a:r>
            <a:r>
              <a:rPr lang="en-US" dirty="0"/>
              <a:t>/abs/2111.05829; Phys. Rev. A </a:t>
            </a:r>
            <a:r>
              <a:rPr lang="en-US" b="1" dirty="0"/>
              <a:t>105</a:t>
            </a:r>
            <a:r>
              <a:rPr lang="en-US" dirty="0"/>
              <a:t>, 023101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824A13E-2A61-DB35-4AAA-8D53CF1D16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897" t="29118" r="41691" b="50000"/>
          <a:stretch/>
        </p:blipFill>
        <p:spPr>
          <a:xfrm>
            <a:off x="5861308" y="963249"/>
            <a:ext cx="3079335" cy="248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631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F86D8-90BC-C648-8745-2C4DA2B4D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C77B6-28B2-D449-BA52-89E055339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060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F9B0B8-F733-6A41-BC55-B4035B8CFE60}"/>
              </a:ext>
            </a:extLst>
          </p:cNvPr>
          <p:cNvSpPr txBox="1"/>
          <p:nvPr/>
        </p:nvSpPr>
        <p:spPr>
          <a:xfrm>
            <a:off x="1518086" y="439706"/>
            <a:ext cx="628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TPX3Cam on ARIADNE 1-ton dual phase Liquid argon TPC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20FB58-CAE7-DF42-8CAF-E2AC410AE53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15" y="1093485"/>
            <a:ext cx="2462534" cy="3463784"/>
          </a:xfrm>
          <a:prstGeom prst="rect">
            <a:avLst/>
          </a:prstGeom>
        </p:spPr>
      </p:pic>
      <p:pic>
        <p:nvPicPr>
          <p:cNvPr id="9" name="ARIADNE_TPX3D">
            <a:hlinkClick r:id="" action="ppaction://media"/>
            <a:extLst>
              <a:ext uri="{FF2B5EF4-FFF2-40B4-BE49-F238E27FC236}">
                <a16:creationId xmlns:a16="http://schemas.microsoft.com/office/drawing/2014/main" id="{2929B217-62E5-734F-B341-53C907F2DA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49853" y="1176795"/>
            <a:ext cx="3044293" cy="3044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41C78E-B745-764E-8FDB-7E8732B7BDB2}"/>
              </a:ext>
            </a:extLst>
          </p:cNvPr>
          <p:cNvSpPr txBox="1"/>
          <p:nvPr/>
        </p:nvSpPr>
        <p:spPr>
          <a:xfrm>
            <a:off x="5364086" y="841162"/>
            <a:ext cx="3089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LAr</a:t>
            </a:r>
            <a:r>
              <a:rPr lang="en-US" sz="1400" b="1" dirty="0"/>
              <a:t> Cosmic Muons (10msec slice)</a:t>
            </a:r>
          </a:p>
        </p:txBody>
      </p:sp>
      <p:pic>
        <p:nvPicPr>
          <p:cNvPr id="12" name="Black &amp; White Version.pdf" descr="Black &amp; White Version.pdf">
            <a:extLst>
              <a:ext uri="{FF2B5EF4-FFF2-40B4-BE49-F238E27FC236}">
                <a16:creationId xmlns:a16="http://schemas.microsoft.com/office/drawing/2014/main" id="{07053D5A-2CB3-2A44-AB0A-B751DFF397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60" y="436476"/>
            <a:ext cx="1043062" cy="45455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2CD3DD-556A-3A44-87BD-3027C714D169}"/>
              </a:ext>
            </a:extLst>
          </p:cNvPr>
          <p:cNvSpPr/>
          <p:nvPr/>
        </p:nvSpPr>
        <p:spPr>
          <a:xfrm>
            <a:off x="682846" y="6263605"/>
            <a:ext cx="699687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A. Roberts et al., 2019 First demonstration of 3D optical readout of a TPC using a single photon sensitive Timepix3 based camera </a:t>
            </a: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JINST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 P06001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500AE2-0E00-6C49-BBA1-2B78E69CC58E}"/>
              </a:ext>
            </a:extLst>
          </p:cNvPr>
          <p:cNvSpPr txBox="1"/>
          <p:nvPr/>
        </p:nvSpPr>
        <p:spPr>
          <a:xfrm>
            <a:off x="682846" y="5848356"/>
            <a:ext cx="7955279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D. Hollywood et al, 2020 ARIADNE—A novel optical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LArTPC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: technical design report and initial characterisation using a secondary beam from the CERN PS and cosmic muons </a:t>
            </a: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JINST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P03003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A3D7D81-3B2B-E540-B45E-8DF02C0EF257}"/>
              </a:ext>
            </a:extLst>
          </p:cNvPr>
          <p:cNvSpPr txBox="1">
            <a:spLocks/>
          </p:cNvSpPr>
          <p:nvPr/>
        </p:nvSpPr>
        <p:spPr bwMode="auto">
          <a:xfrm>
            <a:off x="0" y="4757626"/>
            <a:ext cx="2902557" cy="802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accent2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/>
              <a:t>Image light from avalanches in gas phase in THGEM</a:t>
            </a:r>
          </a:p>
          <a:p>
            <a:endParaRPr lang="en-US" kern="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D9A541-E487-2D48-BBBF-74F2DA6BDB8A}"/>
              </a:ext>
            </a:extLst>
          </p:cNvPr>
          <p:cNvSpPr/>
          <p:nvPr/>
        </p:nvSpPr>
        <p:spPr>
          <a:xfrm>
            <a:off x="5230046" y="5093312"/>
            <a:ext cx="3357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hep.ph.liv.ac.uk</a:t>
            </a:r>
            <a:r>
              <a:rPr lang="en-US" sz="1600" dirty="0"/>
              <a:t>/</a:t>
            </a:r>
            <a:r>
              <a:rPr lang="en-US" sz="1600" dirty="0" err="1"/>
              <a:t>ariadne</a:t>
            </a:r>
            <a:r>
              <a:rPr lang="en-US" sz="1600" dirty="0"/>
              <a:t>/</a:t>
            </a:r>
            <a:r>
              <a:rPr lang="en-US" sz="1600" dirty="0" err="1"/>
              <a:t>index.html</a:t>
            </a:r>
            <a:endParaRPr lang="en-US" sz="1600" dirty="0"/>
          </a:p>
          <a:p>
            <a:r>
              <a:rPr lang="en-US" sz="1600" dirty="0"/>
              <a:t>Kostas </a:t>
            </a:r>
            <a:r>
              <a:rPr lang="en-US" sz="1600" dirty="0" err="1"/>
              <a:t>Mavrokoridis</a:t>
            </a:r>
            <a:r>
              <a:rPr lang="en-US" sz="1600" dirty="0"/>
              <a:t> et al</a:t>
            </a:r>
          </a:p>
        </p:txBody>
      </p:sp>
      <p:pic>
        <p:nvPicPr>
          <p:cNvPr id="2" name="data-vid-3p125kv-20msec-slices-top" descr="data-vid-3p125kv-20msec-slices-top">
            <a:hlinkClick r:id="" action="ppaction://media"/>
            <a:extLst>
              <a:ext uri="{FF2B5EF4-FFF2-40B4-BE49-F238E27FC236}">
                <a16:creationId xmlns:a16="http://schemas.microsoft.com/office/drawing/2014/main" id="{292CCD85-90DE-9D44-B565-D7938C94267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094146" y="1248804"/>
            <a:ext cx="3044292" cy="304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8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5ACC321-04CF-6E41-A678-B49B8BAF1879}"/>
              </a:ext>
            </a:extLst>
          </p:cNvPr>
          <p:cNvSpPr txBox="1">
            <a:spLocks/>
          </p:cNvSpPr>
          <p:nvPr/>
        </p:nvSpPr>
        <p:spPr bwMode="auto">
          <a:xfrm>
            <a:off x="424444" y="253856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5.5 MeV alphas in CF</a:t>
            </a:r>
            <a:r>
              <a:rPr lang="en-US" kern="0" baseline="-25000" dirty="0"/>
              <a:t>4</a:t>
            </a:r>
            <a:r>
              <a:rPr lang="en-US" kern="0" dirty="0"/>
              <a:t> gas</a:t>
            </a:r>
          </a:p>
          <a:p>
            <a:r>
              <a:rPr lang="en-US" kern="0" dirty="0"/>
              <a:t>in Tpx3Cam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BE1DD4-A91C-9246-AE96-9D4CC22D0685}"/>
              </a:ext>
            </a:extLst>
          </p:cNvPr>
          <p:cNvSpPr txBox="1"/>
          <p:nvPr/>
        </p:nvSpPr>
        <p:spPr>
          <a:xfrm>
            <a:off x="649813" y="5424978"/>
            <a:ext cx="28803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Color = TOA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34BA3-4BB4-A345-B9EE-5521E3F5E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2616" y="1797334"/>
            <a:ext cx="5869324" cy="3528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AB087D-8679-9341-8BE6-97EA1EEB86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804808"/>
            <a:ext cx="6260199" cy="35213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B984D8-B523-B847-86A7-7896D3C37511}"/>
              </a:ext>
            </a:extLst>
          </p:cNvPr>
          <p:cNvSpPr txBox="1"/>
          <p:nvPr/>
        </p:nvSpPr>
        <p:spPr>
          <a:xfrm>
            <a:off x="5613867" y="5424977"/>
            <a:ext cx="28803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Color = TOT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75190A-D0A4-5442-9BA3-A5D78FF9CC7C}"/>
              </a:ext>
            </a:extLst>
          </p:cNvPr>
          <p:cNvSpPr/>
          <p:nvPr/>
        </p:nvSpPr>
        <p:spPr>
          <a:xfrm>
            <a:off x="3923928" y="1628800"/>
            <a:ext cx="1080120" cy="4180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E63F72-D8C8-8549-AF39-DD3A5E72BEFB}"/>
              </a:ext>
            </a:extLst>
          </p:cNvPr>
          <p:cNvSpPr/>
          <p:nvPr/>
        </p:nvSpPr>
        <p:spPr>
          <a:xfrm>
            <a:off x="1763688" y="6041563"/>
            <a:ext cx="5976663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First demonstration of 3D optical readout of a TPC using a single photon sensitive Timepix3 based camera, A Roberts, P </a:t>
            </a:r>
            <a:r>
              <a:rPr lang="en-US" sz="1100" dirty="0" err="1"/>
              <a:t>Svihra</a:t>
            </a:r>
            <a:r>
              <a:rPr lang="en-US" sz="1100" dirty="0"/>
              <a:t>, A Al-</a:t>
            </a:r>
            <a:r>
              <a:rPr lang="en-US" sz="1100" dirty="0" err="1"/>
              <a:t>Refaie</a:t>
            </a:r>
            <a:r>
              <a:rPr lang="en-US" sz="1100" dirty="0"/>
              <a:t>, H </a:t>
            </a:r>
            <a:r>
              <a:rPr lang="en-US" sz="1100" dirty="0" err="1"/>
              <a:t>Graafsma</a:t>
            </a:r>
            <a:r>
              <a:rPr lang="en-US" sz="1100" dirty="0"/>
              <a:t>, J </a:t>
            </a:r>
            <a:r>
              <a:rPr lang="en-US" sz="1100" dirty="0" err="1"/>
              <a:t>Küpper</a:t>
            </a:r>
            <a:r>
              <a:rPr lang="en-US" sz="1100" dirty="0"/>
              <a:t>, K Majumdar, ...      K. </a:t>
            </a:r>
            <a:r>
              <a:rPr lang="en-US" sz="1100" dirty="0" err="1"/>
              <a:t>Mavrokoridis</a:t>
            </a:r>
            <a:r>
              <a:rPr lang="en-US" sz="1100" dirty="0"/>
              <a:t>, </a:t>
            </a:r>
            <a:r>
              <a:rPr lang="en-US" sz="1100" dirty="0" err="1"/>
              <a:t>A.Nomerotski</a:t>
            </a:r>
            <a:r>
              <a:rPr lang="en-US" sz="1100" dirty="0"/>
              <a:t> … Journal of Instrumentation 14 (06), P06001 (2019)</a:t>
            </a:r>
          </a:p>
        </p:txBody>
      </p:sp>
    </p:spTree>
    <p:extLst>
      <p:ext uri="{BB962C8B-B14F-4D97-AF65-F5344CB8AC3E}">
        <p14:creationId xmlns:p14="http://schemas.microsoft.com/office/powerpoint/2010/main" val="24827289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ED98C6A-4413-4346-9C32-F7764671B9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48608" y="2691126"/>
            <a:ext cx="3756533" cy="19877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026BD-2D77-E148-872E-84E763408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29" y="-191818"/>
            <a:ext cx="8229600" cy="1143000"/>
          </a:xfrm>
        </p:spPr>
        <p:txBody>
          <a:bodyPr/>
          <a:lstStyle/>
          <a:p>
            <a:r>
              <a:rPr lang="en-US" dirty="0"/>
              <a:t>More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DEDA1-4832-5446-9A3E-A3B989DB6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1182"/>
            <a:ext cx="8579296" cy="1143001"/>
          </a:xfrm>
        </p:spPr>
        <p:txBody>
          <a:bodyPr/>
          <a:lstStyle/>
          <a:p>
            <a:r>
              <a:rPr lang="en-US" sz="2400" dirty="0"/>
              <a:t>Flashes in scintillator are imaged by intensified Tpx3Cam </a:t>
            </a:r>
          </a:p>
          <a:p>
            <a:r>
              <a:rPr lang="en-US" sz="2400" dirty="0"/>
              <a:t>Alphas, hard x–rays, neutrons, …</a:t>
            </a:r>
          </a:p>
          <a:p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9BA9C97-0F02-E946-9D4F-0B27F13A3F24}"/>
              </a:ext>
            </a:extLst>
          </p:cNvPr>
          <p:cNvGrpSpPr/>
          <p:nvPr/>
        </p:nvGrpSpPr>
        <p:grpSpPr>
          <a:xfrm>
            <a:off x="175247" y="2705617"/>
            <a:ext cx="2596552" cy="3319666"/>
            <a:chOff x="1226272" y="3221630"/>
            <a:chExt cx="2596552" cy="331966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2BA92F5-8302-0B4C-BEBE-59B42E18F7F5}"/>
                </a:ext>
              </a:extLst>
            </p:cNvPr>
            <p:cNvSpPr/>
            <p:nvPr/>
          </p:nvSpPr>
          <p:spPr>
            <a:xfrm>
              <a:off x="2304020" y="3732984"/>
              <a:ext cx="144016" cy="28083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2446FB6-A76C-2242-BA42-A05D41F08165}"/>
                </a:ext>
              </a:extLst>
            </p:cNvPr>
            <p:cNvCxnSpPr/>
            <p:nvPr/>
          </p:nvCxnSpPr>
          <p:spPr>
            <a:xfrm>
              <a:off x="1226272" y="4459526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729BC9F-B130-B74E-9EC2-2C091CC1C981}"/>
                </a:ext>
              </a:extLst>
            </p:cNvPr>
            <p:cNvCxnSpPr/>
            <p:nvPr/>
          </p:nvCxnSpPr>
          <p:spPr>
            <a:xfrm>
              <a:off x="1226272" y="5107598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4A78E22-6C67-5745-B06F-FA36A4B71E2A}"/>
                </a:ext>
              </a:extLst>
            </p:cNvPr>
            <p:cNvCxnSpPr/>
            <p:nvPr/>
          </p:nvCxnSpPr>
          <p:spPr>
            <a:xfrm>
              <a:off x="1226272" y="5755670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AFDCD1B-B6E4-F946-964D-51F5AC96A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7109" y="4201038"/>
              <a:ext cx="706884" cy="51697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6830AAC-4BD1-B342-BCD8-8835336CF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7109" y="4878653"/>
              <a:ext cx="706884" cy="51697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939CD5E-89B3-9C44-BBD3-8C821877A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74252" y="5497182"/>
              <a:ext cx="706884" cy="51697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1BE8D9F-A605-DE47-A01D-624E2A1BC043}"/>
                </a:ext>
              </a:extLst>
            </p:cNvPr>
            <p:cNvSpPr txBox="1"/>
            <p:nvPr/>
          </p:nvSpPr>
          <p:spPr>
            <a:xfrm>
              <a:off x="1511649" y="3221630"/>
              <a:ext cx="2311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Thin fast scintillator</a:t>
              </a:r>
            </a:p>
          </p:txBody>
        </p:sp>
      </p:grpSp>
      <p:sp>
        <p:nvSpPr>
          <p:cNvPr id="9" name="Right Arrow 8">
            <a:extLst>
              <a:ext uri="{FF2B5EF4-FFF2-40B4-BE49-F238E27FC236}">
                <a16:creationId xmlns:a16="http://schemas.microsoft.com/office/drawing/2014/main" id="{245E842F-EA96-1540-B37F-CC7578D6CDCE}"/>
              </a:ext>
            </a:extLst>
          </p:cNvPr>
          <p:cNvSpPr/>
          <p:nvPr/>
        </p:nvSpPr>
        <p:spPr>
          <a:xfrm>
            <a:off x="2924319" y="4490030"/>
            <a:ext cx="1872208" cy="38958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9CF0D-6082-034D-978A-B8458E3DC048}"/>
              </a:ext>
            </a:extLst>
          </p:cNvPr>
          <p:cNvSpPr/>
          <p:nvPr/>
        </p:nvSpPr>
        <p:spPr>
          <a:xfrm>
            <a:off x="1979712" y="5954147"/>
            <a:ext cx="6930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Difficulty: light collection efficiency (but it’s single photon sensitive)</a:t>
            </a:r>
          </a:p>
          <a:p>
            <a:r>
              <a:rPr lang="en-US" dirty="0"/>
              <a:t>Advantage: outside of the beam, around the corner (with mirrors)</a:t>
            </a:r>
          </a:p>
        </p:txBody>
      </p:sp>
    </p:spTree>
    <p:extLst>
      <p:ext uri="{BB962C8B-B14F-4D97-AF65-F5344CB8AC3E}">
        <p14:creationId xmlns:p14="http://schemas.microsoft.com/office/powerpoint/2010/main" val="39046617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41500D6-727B-E841-88C0-9CB9A4579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505" y="1006966"/>
            <a:ext cx="6440986" cy="26917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9408B5-643A-8F48-BC1D-7DF5630670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69" y="1746162"/>
            <a:ext cx="1895618" cy="3595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562BD5-4BDA-0540-BF13-C3AEB4599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96" y="-12006"/>
            <a:ext cx="7886700" cy="994172"/>
          </a:xfrm>
        </p:spPr>
        <p:txBody>
          <a:bodyPr/>
          <a:lstStyle/>
          <a:p>
            <a:r>
              <a:rPr lang="en-US" dirty="0"/>
              <a:t>Alphas in LYSO in Tpx3Cam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8C423-6ACD-A141-9512-185C20EA7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300" y="1208316"/>
            <a:ext cx="2226687" cy="466881"/>
          </a:xfrm>
          <a:solidFill>
            <a:schemeClr val="bg1">
              <a:lumMod val="95000"/>
            </a:schemeClr>
          </a:solidFill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US" dirty="0"/>
              <a:t>Am241 5.5 MeV alphas</a:t>
            </a:r>
          </a:p>
          <a:p>
            <a:pPr marL="0" indent="0" algn="ctr">
              <a:buNone/>
            </a:pPr>
            <a:r>
              <a:rPr lang="en-US" dirty="0"/>
              <a:t>LYSO 0.5 mm thickness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774536-587E-7E41-BA26-2961EB456771}"/>
              </a:ext>
            </a:extLst>
          </p:cNvPr>
          <p:cNvSpPr txBox="1"/>
          <p:nvPr/>
        </p:nvSpPr>
        <p:spPr>
          <a:xfrm>
            <a:off x="4935338" y="3553717"/>
            <a:ext cx="250164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Alpha hits in Tpx3Cam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82563B-3FE0-1245-8F5B-D53A1569FBA9}"/>
              </a:ext>
            </a:extLst>
          </p:cNvPr>
          <p:cNvSpPr txBox="1"/>
          <p:nvPr/>
        </p:nvSpPr>
        <p:spPr>
          <a:xfrm>
            <a:off x="3081773" y="893100"/>
            <a:ext cx="64216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F7C458-7528-3548-A8D7-918B2D632FD8}"/>
              </a:ext>
            </a:extLst>
          </p:cNvPr>
          <p:cNvSpPr txBox="1"/>
          <p:nvPr/>
        </p:nvSpPr>
        <p:spPr>
          <a:xfrm>
            <a:off x="6347165" y="958429"/>
            <a:ext cx="65498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F56BDD-12A1-8148-8202-A29CA5CBA9A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3" y="6212559"/>
            <a:ext cx="4376760" cy="5494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67F9FA-79FB-904F-9D8B-783E1F86C22C}"/>
              </a:ext>
            </a:extLst>
          </p:cNvPr>
          <p:cNvSpPr/>
          <p:nvPr/>
        </p:nvSpPr>
        <p:spPr>
          <a:xfrm>
            <a:off x="1404872" y="6480208"/>
            <a:ext cx="335380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D'Amen</a:t>
            </a:r>
            <a:r>
              <a:rPr lang="en-US" sz="1400" dirty="0"/>
              <a:t> </a:t>
            </a:r>
            <a:r>
              <a:rPr lang="en-US" sz="1400" i="1" dirty="0"/>
              <a:t>et al</a:t>
            </a:r>
            <a:r>
              <a:rPr lang="en-US" sz="1400" dirty="0"/>
              <a:t> 2021 </a:t>
            </a:r>
            <a:r>
              <a:rPr lang="en-US" sz="1400" i="1" dirty="0"/>
              <a:t>JINST</a:t>
            </a:r>
            <a:r>
              <a:rPr lang="en-US" sz="1400" dirty="0"/>
              <a:t> </a:t>
            </a:r>
            <a:r>
              <a:rPr lang="en-US" sz="1400" b="1" dirty="0"/>
              <a:t>16</a:t>
            </a:r>
            <a:r>
              <a:rPr lang="en-US" sz="1400" dirty="0"/>
              <a:t> P02006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73595B-1F22-88B9-3638-4E2ED7488FB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2854" y="4175287"/>
            <a:ext cx="5671342" cy="1473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B25983-75DE-7FDC-F2E2-40346B59F139}"/>
              </a:ext>
            </a:extLst>
          </p:cNvPr>
          <p:cNvSpPr txBox="1"/>
          <p:nvPr/>
        </p:nvSpPr>
        <p:spPr>
          <a:xfrm>
            <a:off x="4444563" y="5644818"/>
            <a:ext cx="446789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Neutron detection paper submitted to NIM</a:t>
            </a:r>
          </a:p>
        </p:txBody>
      </p:sp>
    </p:spTree>
    <p:extLst>
      <p:ext uri="{BB962C8B-B14F-4D97-AF65-F5344CB8AC3E}">
        <p14:creationId xmlns:p14="http://schemas.microsoft.com/office/powerpoint/2010/main" val="4466039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376A86-5556-9341-B608-EFB7D894B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62" y="1652436"/>
            <a:ext cx="3937000" cy="2476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215D01-C81D-7740-8D53-228DB68D3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70" y="-177115"/>
            <a:ext cx="9010030" cy="1143000"/>
          </a:xfrm>
        </p:spPr>
        <p:txBody>
          <a:bodyPr/>
          <a:lstStyle/>
          <a:p>
            <a:r>
              <a:rPr lang="en-US" dirty="0"/>
              <a:t>Neutron detection with Tpx3Cam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B14BB-C91B-0844-93DE-D40D6350C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754" y="791290"/>
            <a:ext cx="4764781" cy="1224136"/>
          </a:xfrm>
        </p:spPr>
        <p:txBody>
          <a:bodyPr/>
          <a:lstStyle/>
          <a:p>
            <a:r>
              <a:rPr lang="en-US" sz="2000" baseline="30000" dirty="0"/>
              <a:t>6</a:t>
            </a:r>
            <a:r>
              <a:rPr lang="en-US" sz="2000" dirty="0"/>
              <a:t>Li-based scintillator</a:t>
            </a:r>
          </a:p>
          <a:p>
            <a:r>
              <a:rPr lang="en-US" sz="2000" dirty="0"/>
              <a:t>Neutrons produce alphas</a:t>
            </a:r>
          </a:p>
          <a:p>
            <a:r>
              <a:rPr lang="en-US" sz="2000" dirty="0"/>
              <a:t>Time resolved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226CE2-FF88-EE43-827A-23D77B5A3E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746" y="832727"/>
            <a:ext cx="2609725" cy="25962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B835A2-6AE6-024D-99BC-1E9397586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70" y="4374580"/>
            <a:ext cx="4764782" cy="2054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F3598A-CCEC-EE41-9F62-49959F5F26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573016"/>
            <a:ext cx="3498597" cy="28346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D0510C-E8D0-454B-B9AA-E723E3EFF1F4}"/>
              </a:ext>
            </a:extLst>
          </p:cNvPr>
          <p:cNvSpPr txBox="1"/>
          <p:nvPr/>
        </p:nvSpPr>
        <p:spPr>
          <a:xfrm>
            <a:off x="5724128" y="6407646"/>
            <a:ext cx="3126177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Material characterization with Bragg edges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3616DA-C5B2-7343-8539-F148EB7C4000}"/>
              </a:ext>
            </a:extLst>
          </p:cNvPr>
          <p:cNvSpPr/>
          <p:nvPr/>
        </p:nvSpPr>
        <p:spPr>
          <a:xfrm>
            <a:off x="1442839" y="6476778"/>
            <a:ext cx="278916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1200" dirty="0" err="1"/>
              <a:t>J.Yang</a:t>
            </a:r>
            <a:r>
              <a:rPr lang="en-US" sz="1200" dirty="0"/>
              <a:t> et al, </a:t>
            </a:r>
            <a:r>
              <a:rPr lang="en-US" sz="1200" dirty="0" err="1"/>
              <a:t>arxiv.org</a:t>
            </a:r>
            <a:r>
              <a:rPr lang="en-US" sz="1200" dirty="0"/>
              <a:t>/abs/2102.13386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57380F-8C2D-B042-B059-DF113CE665CC}"/>
              </a:ext>
            </a:extLst>
          </p:cNvPr>
          <p:cNvSpPr/>
          <p:nvPr/>
        </p:nvSpPr>
        <p:spPr>
          <a:xfrm>
            <a:off x="860970" y="4005064"/>
            <a:ext cx="3371029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latin typeface="+mn-lt"/>
              </a:rPr>
              <a:t>A.Losko</a:t>
            </a:r>
            <a:r>
              <a:rPr lang="en-US" sz="1200" dirty="0">
                <a:latin typeface="+mn-lt"/>
              </a:rPr>
              <a:t> et al, DOI:10.21203/rs.3.rs-257513/v1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CD6472-168B-9E4D-A112-7DC4DBB5090E}"/>
              </a:ext>
            </a:extLst>
          </p:cNvPr>
          <p:cNvSpPr txBox="1"/>
          <p:nvPr/>
        </p:nvSpPr>
        <p:spPr>
          <a:xfrm>
            <a:off x="6442238" y="3224009"/>
            <a:ext cx="2350323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Tpx3Cam neutron event display</a:t>
            </a:r>
          </a:p>
        </p:txBody>
      </p:sp>
    </p:spTree>
    <p:extLst>
      <p:ext uri="{BB962C8B-B14F-4D97-AF65-F5344CB8AC3E}">
        <p14:creationId xmlns:p14="http://schemas.microsoft.com/office/powerpoint/2010/main" val="13626075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68AFC-2D75-E847-A446-A5F4FDAC8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26B1B-1F8B-954A-971E-80B5EC463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440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E29D42-3D1F-2747-9B63-AA0F384FB1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6001"/>
            <a:ext cx="9144000" cy="41723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282E9B-44DB-4349-BCDC-ECF263A12B87}"/>
              </a:ext>
            </a:extLst>
          </p:cNvPr>
          <p:cNvSpPr/>
          <p:nvPr/>
        </p:nvSpPr>
        <p:spPr>
          <a:xfrm>
            <a:off x="6300192" y="1223729"/>
            <a:ext cx="113043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X. </a:t>
            </a:r>
            <a:r>
              <a:rPr lang="en-US" dirty="0" err="1">
                <a:latin typeface="Calibri" panose="020F0502020204030204" pitchFamily="34" charset="0"/>
              </a:rPr>
              <a:t>Llopart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01E0C54-1CA4-454D-8A48-597076F26379}"/>
              </a:ext>
            </a:extLst>
          </p:cNvPr>
          <p:cNvSpPr/>
          <p:nvPr/>
        </p:nvSpPr>
        <p:spPr>
          <a:xfrm>
            <a:off x="7020272" y="4293096"/>
            <a:ext cx="108012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ED247C-B499-C04F-8B03-39586C8A7B7F}"/>
              </a:ext>
            </a:extLst>
          </p:cNvPr>
          <p:cNvSpPr txBox="1"/>
          <p:nvPr/>
        </p:nvSpPr>
        <p:spPr>
          <a:xfrm>
            <a:off x="2339752" y="1196752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Medipix4 collaboration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B65865-2057-494E-8226-79B88A2125EA}"/>
              </a:ext>
            </a:extLst>
          </p:cNvPr>
          <p:cNvSpPr txBox="1"/>
          <p:nvPr/>
        </p:nvSpPr>
        <p:spPr>
          <a:xfrm>
            <a:off x="107505" y="5082614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WISH LIST: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ASIC with optimized timing for clusters and with triggering capabilities,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Readout with several 10 </a:t>
            </a:r>
            <a:r>
              <a:rPr lang="en-US" sz="2000" dirty="0" err="1">
                <a:solidFill>
                  <a:srgbClr val="0070C0"/>
                </a:solidFill>
              </a:rPr>
              <a:t>ps</a:t>
            </a:r>
            <a:r>
              <a:rPr lang="en-US" sz="2000" dirty="0">
                <a:solidFill>
                  <a:srgbClr val="0070C0"/>
                </a:solidFill>
              </a:rPr>
              <a:t> TDCs in synch with </a:t>
            </a:r>
            <a:r>
              <a:rPr lang="en-US" sz="2000" dirty="0" err="1">
                <a:solidFill>
                  <a:srgbClr val="0070C0"/>
                </a:solidFill>
              </a:rPr>
              <a:t>Tpx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D0AAA8-C77F-257F-E18B-30F2948332E6}"/>
              </a:ext>
            </a:extLst>
          </p:cNvPr>
          <p:cNvSpPr txBox="1"/>
          <p:nvPr/>
        </p:nvSpPr>
        <p:spPr>
          <a:xfrm>
            <a:off x="1115617" y="6211166"/>
            <a:ext cx="5184576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X. </a:t>
            </a:r>
            <a:r>
              <a:rPr lang="en-US" sz="12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Llopart</a:t>
            </a:r>
            <a:r>
              <a:rPr lang="en-US" sz="12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US" sz="1200" i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Timepix4, a large area pixel detector readout chip which can be tiled on 4 sides providing sub-200 </a:t>
            </a:r>
            <a:r>
              <a:rPr lang="en-US" sz="1200" i="1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sz="1200" i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timestamp binning</a:t>
            </a:r>
            <a:r>
              <a:rPr lang="en-US" sz="12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i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JINST </a:t>
            </a:r>
            <a:r>
              <a:rPr lang="en-US" sz="12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17 </a:t>
            </a:r>
            <a:r>
              <a:rPr lang="en-US" sz="12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(2022) C01044 </a:t>
            </a:r>
          </a:p>
        </p:txBody>
      </p:sp>
    </p:spTree>
    <p:extLst>
      <p:ext uri="{BB962C8B-B14F-4D97-AF65-F5344CB8AC3E}">
        <p14:creationId xmlns:p14="http://schemas.microsoft.com/office/powerpoint/2010/main" val="293936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Approach to Optical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/>
          <a:lstStyle/>
          <a:p>
            <a:pPr lvl="0"/>
            <a:r>
              <a:rPr lang="en-US" sz="2400" dirty="0"/>
              <a:t>Detect and time stamp photons, one by one, using </a:t>
            </a:r>
            <a:r>
              <a:rPr lang="en-US" sz="2400" b="1" dirty="0"/>
              <a:t>intelligent pixels with data-driven readout</a:t>
            </a:r>
            <a:endParaRPr lang="en-US" sz="2400" dirty="0"/>
          </a:p>
          <a:p>
            <a:pPr lvl="0"/>
            <a:r>
              <a:rPr lang="en-US" sz="2400" dirty="0"/>
              <a:t>Accumulate statistics for images, also for more complex analysis (coincidences, correlations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  <a:p>
            <a:pPr lvl="0"/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Frame-by-frame imaging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continuous stream of time stamped single photons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0070C0"/>
                </a:solidFill>
              </a:rPr>
              <a:t>Tpx3Cam: time-stamp 10 MHz flux of photons with 1 ns precision</a:t>
            </a:r>
            <a:r>
              <a:rPr lang="en-US" sz="2400" dirty="0">
                <a:solidFill>
                  <a:srgbClr val="FF0000"/>
                </a:solidFill>
              </a:rPr>
              <a:t>     </a:t>
            </a:r>
          </a:p>
          <a:p>
            <a:pPr marL="0" indent="0" algn="ctr">
              <a:buNone/>
            </a:pPr>
            <a:r>
              <a:rPr lang="en-US" sz="1400" dirty="0" err="1"/>
              <a:t>A.Nomerotski</a:t>
            </a:r>
            <a:r>
              <a:rPr lang="en-US" sz="1400" dirty="0"/>
              <a:t>, Imaging and time stamping of photons with nanosecond resolution in </a:t>
            </a:r>
            <a:r>
              <a:rPr lang="en-US" sz="1400" dirty="0" err="1"/>
              <a:t>Timepix</a:t>
            </a:r>
            <a:r>
              <a:rPr lang="en-US" sz="1400" dirty="0"/>
              <a:t> based optical cameras, Nuclear Instruments and Methods Sec A, Volume 937 (2019) pp 26-30</a:t>
            </a:r>
          </a:p>
          <a:p>
            <a:pPr marL="0" indent="0" algn="ctr">
              <a:buNone/>
            </a:pP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25152-A310-0B4F-BA80-F005EE716E71}"/>
              </a:ext>
            </a:extLst>
          </p:cNvPr>
          <p:cNvSpPr/>
          <p:nvPr/>
        </p:nvSpPr>
        <p:spPr>
          <a:xfrm>
            <a:off x="0" y="586321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Also: PImMS1 &amp; PImMS2 – monolithic version with different architecture</a:t>
            </a:r>
            <a:endParaRPr lang="en-US" sz="1400" dirty="0"/>
          </a:p>
          <a:p>
            <a:pPr algn="ctr"/>
            <a:r>
              <a:rPr lang="en-US" sz="1400" dirty="0" err="1"/>
              <a:t>PImMS</a:t>
            </a:r>
            <a:r>
              <a:rPr lang="en-US" sz="1400" dirty="0"/>
              <a:t>, a fast event-triggered monolithic pixel detector with storage of multiple timestamps, </a:t>
            </a:r>
          </a:p>
          <a:p>
            <a:pPr algn="ctr"/>
            <a:r>
              <a:rPr lang="en-US" sz="1400" dirty="0"/>
              <a:t>JJ John et al, Journal of Instrumentation 7 (08), C08001 (2012)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0039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6E3274-781B-B4DC-E5F9-397ECB0710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918501"/>
            <a:ext cx="4248472" cy="2776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C69EC4-AE86-340E-599A-0F48E15B7A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928" y="1052736"/>
            <a:ext cx="5526360" cy="283372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C8F0C0D-B0AA-3BCB-1776-61E212EA0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5258"/>
            <a:ext cx="9144000" cy="1143000"/>
          </a:xfrm>
        </p:spPr>
        <p:txBody>
          <a:bodyPr/>
          <a:lstStyle/>
          <a:p>
            <a:r>
              <a:rPr lang="en-US" dirty="0"/>
              <a:t>Direct MCP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Timepix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29643683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Single Photon Sensitivity without intensifier?</a:t>
            </a:r>
            <a:endParaRPr lang="en-US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291959" cy="1284734"/>
          </a:xfrm>
        </p:spPr>
        <p:txBody>
          <a:bodyPr/>
          <a:lstStyle/>
          <a:p>
            <a:pPr eaLnBrk="1" hangingPunct="1"/>
            <a:r>
              <a:rPr lang="en-GB" dirty="0"/>
              <a:t>So far needed outside amplification (MCP) to have a detectable signal</a:t>
            </a:r>
          </a:p>
          <a:p>
            <a:pPr eaLnBrk="1" hangingPunct="1"/>
            <a:r>
              <a:rPr lang="en-GB" dirty="0"/>
              <a:t>Limitation: QE ~ 35% (for 800nm)</a:t>
            </a:r>
          </a:p>
          <a:p>
            <a:pPr eaLnBrk="1" hangingPunct="1"/>
            <a:endParaRPr lang="en-GB" dirty="0"/>
          </a:p>
          <a:p>
            <a:pPr eaLnBrk="1" hangingPunct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ADE6C5-4283-FE44-930E-8467BEFC50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40" y="3501008"/>
            <a:ext cx="7452320" cy="30627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58D08D-1D67-344B-9C17-6FB73116207E}"/>
              </a:ext>
            </a:extLst>
          </p:cNvPr>
          <p:cNvSpPr txBox="1"/>
          <p:nvPr/>
        </p:nvSpPr>
        <p:spPr>
          <a:xfrm>
            <a:off x="5652120" y="419139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GaAs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9559E9-7AE4-D84C-8D9C-0F884CF24F81}"/>
              </a:ext>
            </a:extLst>
          </p:cNvPr>
          <p:cNvSpPr/>
          <p:nvPr/>
        </p:nvSpPr>
        <p:spPr>
          <a:xfrm>
            <a:off x="3489652" y="6379132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highlight>
                  <a:srgbClr val="C0C0C0"/>
                </a:highlight>
              </a:rPr>
              <a:t>Photonis</a:t>
            </a:r>
            <a:r>
              <a:rPr lang="en-US" dirty="0">
                <a:highlight>
                  <a:srgbClr val="C0C0C0"/>
                </a:highlight>
              </a:rPr>
              <a:t> photocathodes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2129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Single Photon Sensitivity without intensifier?</a:t>
            </a:r>
            <a:endParaRPr lang="en-US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492" y="1628800"/>
            <a:ext cx="9036496" cy="4741118"/>
          </a:xfrm>
        </p:spPr>
        <p:txBody>
          <a:bodyPr/>
          <a:lstStyle/>
          <a:p>
            <a:pPr eaLnBrk="1" hangingPunct="1"/>
            <a:r>
              <a:rPr lang="en-GB" sz="2800" dirty="0"/>
              <a:t>Can the amplification be integrated into the sensor? Silicon QE can be &gt;90%</a:t>
            </a:r>
          </a:p>
          <a:p>
            <a:pPr eaLnBrk="1" hangingPunct="1"/>
            <a:endParaRPr lang="en-GB" sz="2800" dirty="0"/>
          </a:p>
          <a:p>
            <a:pPr marL="0" indent="0" eaLnBrk="1" hangingPunct="1">
              <a:buNone/>
            </a:pPr>
            <a:r>
              <a:rPr lang="en-GB" sz="2800" b="1" dirty="0">
                <a:solidFill>
                  <a:srgbClr val="0070C0"/>
                </a:solidFill>
              </a:rPr>
              <a:t>			SPADs</a:t>
            </a:r>
          </a:p>
          <a:p>
            <a:pPr eaLnBrk="1" hangingPunct="1"/>
            <a:endParaRPr lang="en-GB" sz="2800" dirty="0"/>
          </a:p>
          <a:p>
            <a:pPr eaLnBrk="1" hangingPunct="1"/>
            <a:r>
              <a:rPr lang="en-GB" sz="2800" dirty="0"/>
              <a:t>Currently PDE (photon detection eff) ~30-50% but there is no fundamental limit</a:t>
            </a:r>
          </a:p>
          <a:p>
            <a:pPr eaLnBrk="1" hangingPunct="1"/>
            <a:endParaRPr lang="en-GB" sz="2800" dirty="0"/>
          </a:p>
          <a:p>
            <a:pPr eaLnBrk="1" hangingPunct="1"/>
            <a:r>
              <a:rPr lang="en-GB" sz="2800" dirty="0"/>
              <a:t>Can we build a hybrid (SPAD + Timepix4.1) camera?</a:t>
            </a:r>
          </a:p>
        </p:txBody>
      </p:sp>
    </p:spTree>
    <p:extLst>
      <p:ext uri="{BB962C8B-B14F-4D97-AF65-F5344CB8AC3E}">
        <p14:creationId xmlns:p14="http://schemas.microsoft.com/office/powerpoint/2010/main" val="3269341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6404"/>
            <a:ext cx="8229600" cy="1143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526603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>
                <a:sym typeface="Wingdings"/>
              </a:rPr>
              <a:t>Time stamping of optical photons with data-driven readout is attractive alternative to frame readout</a:t>
            </a:r>
          </a:p>
          <a:p>
            <a:pPr marL="342900" lvl="1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0" lvl="1" indent="0">
              <a:buNone/>
            </a:pPr>
            <a:r>
              <a:rPr lang="en-US" dirty="0">
                <a:solidFill>
                  <a:srgbClr val="00B0F0"/>
                </a:solidFill>
                <a:sym typeface="Wingdings"/>
              </a:rPr>
              <a:t>	Works well for sparse data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B0F0"/>
                </a:solidFill>
                <a:sym typeface="Wingdings"/>
              </a:rPr>
              <a:t>	Needs intelligent pixels with complex functionality</a:t>
            </a:r>
          </a:p>
          <a:p>
            <a:pPr marL="0" lvl="1" indent="0">
              <a:buNone/>
            </a:pPr>
            <a:endParaRPr lang="en-US" dirty="0"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dirty="0">
                <a:sym typeface="Wingdings"/>
              </a:rPr>
              <a:t>Timing resolution: 10 </a:t>
            </a:r>
            <a:r>
              <a:rPr lang="en-US" dirty="0" err="1">
                <a:sym typeface="Wingdings"/>
              </a:rPr>
              <a:t>nsec</a:t>
            </a:r>
            <a:r>
              <a:rPr lang="en-US" dirty="0">
                <a:sym typeface="Wingdings"/>
              </a:rPr>
              <a:t>  0.1 </a:t>
            </a:r>
            <a:r>
              <a:rPr lang="en-US" dirty="0" err="1">
                <a:sym typeface="Wingdings"/>
              </a:rPr>
              <a:t>nsec</a:t>
            </a:r>
            <a:endParaRPr lang="en-US" dirty="0"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dirty="0">
                <a:sym typeface="Wingdings"/>
              </a:rPr>
              <a:t>Photon sensitivity: 1000 photons  single photon</a:t>
            </a:r>
          </a:p>
          <a:p>
            <a:pPr marL="342900" lvl="1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dirty="0">
                <a:sym typeface="Wingdings"/>
              </a:rPr>
              <a:t>New technologies for fast single photon detection </a:t>
            </a:r>
            <a:r>
              <a:rPr lang="en-US" dirty="0">
                <a:sym typeface="Wingdings" pitchFamily="2" charset="2"/>
              </a:rPr>
              <a:t> hot topic in quantum applications</a:t>
            </a: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354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67D8C-321B-D844-BDC2-D4E5F480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75967"/>
            <a:ext cx="8229600" cy="1143000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905796-45E2-C946-B667-18879F57B023}"/>
              </a:ext>
            </a:extLst>
          </p:cNvPr>
          <p:cNvSpPr txBox="1"/>
          <p:nvPr/>
        </p:nvSpPr>
        <p:spPr>
          <a:xfrm>
            <a:off x="0" y="0"/>
            <a:ext cx="24837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Eden Figueroa</a:t>
            </a:r>
          </a:p>
          <a:p>
            <a:r>
              <a:rPr lang="en-US" sz="1200" dirty="0"/>
              <a:t>Paul </a:t>
            </a:r>
            <a:r>
              <a:rPr lang="en-US" sz="1200" dirty="0" err="1"/>
              <a:t>Stankus</a:t>
            </a:r>
            <a:endParaRPr lang="en-US" sz="1200" dirty="0"/>
          </a:p>
          <a:p>
            <a:r>
              <a:rPr lang="en-US" sz="1200" dirty="0"/>
              <a:t>Tom Tsang</a:t>
            </a:r>
          </a:p>
          <a:p>
            <a:r>
              <a:rPr lang="en-US" sz="1200" dirty="0"/>
              <a:t>Justine Haupt</a:t>
            </a:r>
          </a:p>
          <a:p>
            <a:r>
              <a:rPr lang="en-US" sz="1200" dirty="0" err="1"/>
              <a:t>Mael</a:t>
            </a:r>
            <a:r>
              <a:rPr lang="en-US" sz="1200" dirty="0"/>
              <a:t> </a:t>
            </a:r>
            <a:r>
              <a:rPr lang="en-US" sz="1200" dirty="0" err="1"/>
              <a:t>Flament</a:t>
            </a:r>
            <a:endParaRPr lang="en-US" sz="1200" dirty="0"/>
          </a:p>
          <a:p>
            <a:r>
              <a:rPr lang="en-US" sz="1200" dirty="0" err="1"/>
              <a:t>Guodong</a:t>
            </a:r>
            <a:r>
              <a:rPr lang="en-US" sz="1200" dirty="0"/>
              <a:t> Cui</a:t>
            </a:r>
          </a:p>
          <a:p>
            <a:r>
              <a:rPr lang="en-US" sz="1200" dirty="0" err="1"/>
              <a:t>Sonali</a:t>
            </a:r>
            <a:r>
              <a:rPr lang="en-US" sz="1200" dirty="0"/>
              <a:t> Gera</a:t>
            </a:r>
          </a:p>
          <a:p>
            <a:r>
              <a:rPr lang="en-US" sz="1200" dirty="0"/>
              <a:t>Michael </a:t>
            </a:r>
            <a:r>
              <a:rPr lang="en-US" sz="1200" dirty="0" err="1"/>
              <a:t>Keach</a:t>
            </a:r>
            <a:endParaRPr lang="en-US" sz="1200" dirty="0"/>
          </a:p>
          <a:p>
            <a:r>
              <a:rPr lang="en-US" sz="1200" dirty="0"/>
              <a:t>Steven </a:t>
            </a:r>
            <a:r>
              <a:rPr lang="en-US" sz="1200" dirty="0" err="1"/>
              <a:t>Paci</a:t>
            </a:r>
            <a:endParaRPr lang="en-US" sz="1200" dirty="0"/>
          </a:p>
          <a:p>
            <a:r>
              <a:rPr lang="en-US" sz="1200" dirty="0"/>
              <a:t>Alex </a:t>
            </a:r>
            <a:r>
              <a:rPr lang="en-US" sz="1200" dirty="0" err="1"/>
              <a:t>Parsells</a:t>
            </a:r>
            <a:endParaRPr lang="en-US" sz="1200" dirty="0"/>
          </a:p>
          <a:p>
            <a:r>
              <a:rPr lang="en-US" sz="1200" dirty="0"/>
              <a:t>Jonathan Schiff</a:t>
            </a:r>
          </a:p>
          <a:p>
            <a:r>
              <a:rPr lang="en-US" sz="1200" dirty="0"/>
              <a:t>Denis </a:t>
            </a:r>
            <a:r>
              <a:rPr lang="en-US" sz="1200" dirty="0" err="1"/>
              <a:t>Dolzhenko</a:t>
            </a:r>
            <a:endParaRPr lang="en-US" sz="1200" dirty="0"/>
          </a:p>
          <a:p>
            <a:r>
              <a:rPr lang="en-US" sz="1200" dirty="0"/>
              <a:t>Stepan </a:t>
            </a:r>
            <a:r>
              <a:rPr lang="en-US" sz="1200" dirty="0" err="1"/>
              <a:t>Vintskevich</a:t>
            </a:r>
            <a:endParaRPr lang="en-US" sz="1200" dirty="0"/>
          </a:p>
          <a:p>
            <a:r>
              <a:rPr lang="en-US" sz="1200" dirty="0" err="1"/>
              <a:t>Anze</a:t>
            </a:r>
            <a:r>
              <a:rPr lang="en-US" sz="1200" dirty="0"/>
              <a:t> </a:t>
            </a:r>
            <a:r>
              <a:rPr lang="en-US" sz="1200" dirty="0" err="1"/>
              <a:t>Slosar</a:t>
            </a:r>
            <a:endParaRPr lang="en-US" sz="1200" dirty="0"/>
          </a:p>
          <a:p>
            <a:r>
              <a:rPr lang="en-US" sz="1200" dirty="0" err="1"/>
              <a:t>Zhi</a:t>
            </a:r>
            <a:r>
              <a:rPr lang="en-US" sz="1200" dirty="0"/>
              <a:t> Chen</a:t>
            </a:r>
          </a:p>
          <a:p>
            <a:r>
              <a:rPr lang="en-US" sz="1200" dirty="0"/>
              <a:t>Jesse Crawford</a:t>
            </a:r>
          </a:p>
          <a:p>
            <a:r>
              <a:rPr lang="en-US" sz="1200" dirty="0"/>
              <a:t>Rom </a:t>
            </a:r>
            <a:r>
              <a:rPr lang="en-US" sz="1200" dirty="0" err="1"/>
              <a:t>Simovitch</a:t>
            </a:r>
            <a:endParaRPr lang="en-US" sz="1400" dirty="0"/>
          </a:p>
          <a:p>
            <a:endParaRPr lang="en-US" sz="1200" dirty="0"/>
          </a:p>
          <a:p>
            <a:r>
              <a:rPr lang="en-US" sz="1200" dirty="0" err="1"/>
              <a:t>Jingming</a:t>
            </a:r>
            <a:r>
              <a:rPr lang="en-US" sz="1200" dirty="0"/>
              <a:t> Long</a:t>
            </a:r>
          </a:p>
          <a:p>
            <a:r>
              <a:rPr lang="en-US" sz="1200" dirty="0"/>
              <a:t>Martin van </a:t>
            </a:r>
            <a:r>
              <a:rPr lang="en-US" sz="1200" dirty="0" err="1"/>
              <a:t>Beuzekom</a:t>
            </a:r>
            <a:r>
              <a:rPr lang="en-US" sz="1200" dirty="0"/>
              <a:t> </a:t>
            </a:r>
          </a:p>
          <a:p>
            <a:r>
              <a:rPr lang="en-US" sz="1200" dirty="0"/>
              <a:t>Bram </a:t>
            </a:r>
            <a:r>
              <a:rPr lang="en-US" sz="1200" dirty="0" err="1"/>
              <a:t>Bouwens</a:t>
            </a:r>
            <a:endParaRPr lang="en-US" sz="1200" dirty="0"/>
          </a:p>
          <a:p>
            <a:r>
              <a:rPr lang="en-US" sz="1200" dirty="0"/>
              <a:t>Erik Maddox</a:t>
            </a:r>
          </a:p>
          <a:p>
            <a:r>
              <a:rPr lang="en-US" sz="1200" dirty="0" err="1"/>
              <a:t>Jord</a:t>
            </a:r>
            <a:r>
              <a:rPr lang="en-US" sz="1200" dirty="0"/>
              <a:t> </a:t>
            </a:r>
            <a:r>
              <a:rPr lang="en-US" sz="1200" dirty="0" err="1"/>
              <a:t>Prangsma</a:t>
            </a:r>
            <a:endParaRPr lang="en-US" sz="1200" dirty="0"/>
          </a:p>
          <a:p>
            <a:r>
              <a:rPr lang="en-US" sz="1200" dirty="0"/>
              <a:t>Duncan England</a:t>
            </a:r>
          </a:p>
          <a:p>
            <a:r>
              <a:rPr lang="en-US" sz="1200" dirty="0" err="1"/>
              <a:t>Yingwen</a:t>
            </a:r>
            <a:r>
              <a:rPr lang="en-US" sz="1200" dirty="0"/>
              <a:t> Zhang</a:t>
            </a:r>
          </a:p>
          <a:p>
            <a:r>
              <a:rPr lang="en-US" sz="1200" dirty="0"/>
              <a:t>Boris </a:t>
            </a:r>
            <a:r>
              <a:rPr lang="en-US" sz="1200" dirty="0" err="1"/>
              <a:t>Blinov</a:t>
            </a:r>
            <a:endParaRPr lang="en-US" sz="1200" dirty="0"/>
          </a:p>
          <a:p>
            <a:r>
              <a:rPr lang="en-US" sz="1200" dirty="0"/>
              <a:t>Mila </a:t>
            </a:r>
            <a:r>
              <a:rPr lang="en-US" sz="1200" dirty="0" err="1"/>
              <a:t>Zhukas</a:t>
            </a:r>
            <a:endParaRPr lang="en-US" sz="1200" dirty="0"/>
          </a:p>
          <a:p>
            <a:r>
              <a:rPr lang="en-US" sz="1200" dirty="0"/>
              <a:t>Maverick </a:t>
            </a:r>
            <a:r>
              <a:rPr lang="en-US" sz="1200" dirty="0" err="1"/>
              <a:t>Millican</a:t>
            </a:r>
            <a:endParaRPr lang="en-US" sz="1200" dirty="0"/>
          </a:p>
          <a:p>
            <a:r>
              <a:rPr lang="en-US" sz="1200" dirty="0"/>
              <a:t>Alex Kato</a:t>
            </a:r>
          </a:p>
          <a:p>
            <a:endParaRPr lang="en-US" sz="1200" dirty="0"/>
          </a:p>
          <a:p>
            <a:r>
              <a:rPr lang="en-US" sz="1200" dirty="0"/>
              <a:t>Peter </a:t>
            </a:r>
            <a:r>
              <a:rPr lang="en-US" sz="1200" dirty="0" err="1"/>
              <a:t>Svihra</a:t>
            </a:r>
            <a:endParaRPr lang="en-US" sz="1200" dirty="0"/>
          </a:p>
          <a:p>
            <a:r>
              <a:rPr lang="en-US" sz="1200" dirty="0"/>
              <a:t>Michal </a:t>
            </a:r>
            <a:r>
              <a:rPr lang="en-US" sz="1200" dirty="0" err="1"/>
              <a:t>Marcisovsky</a:t>
            </a:r>
            <a:endParaRPr lang="en-US" sz="1200" dirty="0"/>
          </a:p>
          <a:p>
            <a:r>
              <a:rPr lang="en-US" sz="1200" dirty="0"/>
              <a:t>Sergei </a:t>
            </a:r>
            <a:r>
              <a:rPr lang="en-US" sz="1200" dirty="0" err="1"/>
              <a:t>Kulkov</a:t>
            </a:r>
            <a:endParaRPr lang="en-US" sz="1200" dirty="0"/>
          </a:p>
        </p:txBody>
      </p:sp>
      <p:pic>
        <p:nvPicPr>
          <p:cNvPr id="5" name="officeArt object">
            <a:extLst>
              <a:ext uri="{FF2B5EF4-FFF2-40B4-BE49-F238E27FC236}">
                <a16:creationId xmlns:a16="http://schemas.microsoft.com/office/drawing/2014/main" id="{8DB6BC7B-D34C-864B-88F3-CEB9DF5774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964553"/>
            <a:ext cx="5256584" cy="3215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ADF0D7-BACF-2740-884C-606B0F5FA6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767617"/>
            <a:ext cx="3403961" cy="2904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BD74AA-B36C-5B45-8A25-4BD6BDE0E502}"/>
              </a:ext>
            </a:extLst>
          </p:cNvPr>
          <p:cNvSpPr txBox="1"/>
          <p:nvPr/>
        </p:nvSpPr>
        <p:spPr>
          <a:xfrm>
            <a:off x="6322332" y="992178"/>
            <a:ext cx="1201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BNL team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A52C9F-1237-F94F-82DE-3D823CA9A641}"/>
              </a:ext>
            </a:extLst>
          </p:cNvPr>
          <p:cNvSpPr txBox="1"/>
          <p:nvPr/>
        </p:nvSpPr>
        <p:spPr>
          <a:xfrm>
            <a:off x="4848112" y="6303197"/>
            <a:ext cx="12362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SBU team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F4D53F-CE8E-FD4B-B1F0-803DE8EC43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051" y="4270195"/>
            <a:ext cx="934368" cy="102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75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BB2CC-5BF2-9BD7-9262-0A0E497F1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09293-5856-71D4-6024-BE93CE013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42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Photon absorption in silicon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036496" cy="98985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Blue photons are absorbed near the surface (~0.25 um for 430 nm, P47 max emission)</a:t>
            </a:r>
          </a:p>
          <a:p>
            <a:r>
              <a:rPr lang="en-US" dirty="0"/>
              <a:t>~1 um for 500 nm, ~10 um for 800 nm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026" y="2490819"/>
            <a:ext cx="6400800" cy="39109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20" y="3738199"/>
            <a:ext cx="60011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d, 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77626" y="2306153"/>
            <a:ext cx="726919" cy="369332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l,</a:t>
            </a:r>
            <a:r>
              <a:rPr lang="en-US" dirty="0"/>
              <a:t> nm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676" y="4022926"/>
            <a:ext cx="2863737" cy="283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692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733"/>
            <a:ext cx="9144000" cy="1143000"/>
          </a:xfrm>
        </p:spPr>
        <p:txBody>
          <a:bodyPr/>
          <a:lstStyle/>
          <a:p>
            <a:r>
              <a:rPr lang="en-US" dirty="0"/>
              <a:t>Ion Imaging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68760"/>
            <a:ext cx="7875875" cy="4176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9144000" cy="79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166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28490"/>
            <a:ext cx="4418472" cy="3717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0EC41E-5388-634C-9B4F-A53C3ABDE627}"/>
              </a:ext>
            </a:extLst>
          </p:cNvPr>
          <p:cNvSpPr txBox="1"/>
          <p:nvPr/>
        </p:nvSpPr>
        <p:spPr>
          <a:xfrm>
            <a:off x="1835696" y="548680"/>
            <a:ext cx="2437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Ions in </a:t>
            </a:r>
            <a:r>
              <a:rPr lang="en-US" sz="2000" dirty="0" err="1"/>
              <a:t>TimepixCam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B2594F-BA94-EA45-AD8C-F359CE4B0D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34036"/>
            <a:ext cx="3963238" cy="50851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C57C29-6031-2446-B7C7-372CE20DBC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2" y="6049964"/>
            <a:ext cx="9144000" cy="80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481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604664"/>
          </a:xfrm>
        </p:spPr>
        <p:txBody>
          <a:bodyPr/>
          <a:lstStyle/>
          <a:p>
            <a:r>
              <a:rPr lang="en-US" dirty="0"/>
              <a:t>FLASH data, paper submitted to Journal of Synchrotron Radiation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85" y="0"/>
            <a:ext cx="9144000" cy="62506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382C57-67D6-5846-B874-734A918C9F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2" y="6049964"/>
            <a:ext cx="9144000" cy="80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8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Timepix</a:t>
            </a:r>
            <a:r>
              <a:rPr lang="en-US" dirty="0"/>
              <a:t> Optical Cameras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280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158152"/>
            <a:ext cx="5443629" cy="3699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91" y="-132849"/>
            <a:ext cx="8229600" cy="1143000"/>
          </a:xfrm>
        </p:spPr>
        <p:txBody>
          <a:bodyPr/>
          <a:lstStyle/>
          <a:p>
            <a:r>
              <a:rPr lang="en-US" dirty="0"/>
              <a:t>Quantum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7972"/>
            <a:ext cx="9144000" cy="25057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Attenuation in fibers </a:t>
            </a:r>
            <a:r>
              <a:rPr lang="en-US" dirty="0">
                <a:sym typeface="Wingdings"/>
              </a:rPr>
              <a:t> need quantum repeater to reproduce qubits</a:t>
            </a:r>
          </a:p>
          <a:p>
            <a:pPr lvl="1"/>
            <a:r>
              <a:rPr lang="en-US" sz="2900" dirty="0">
                <a:sym typeface="Wingdings"/>
              </a:rPr>
              <a:t>Simple amplification will not conserve the quantum state</a:t>
            </a:r>
          </a:p>
          <a:p>
            <a:endParaRPr lang="en-US" dirty="0"/>
          </a:p>
          <a:p>
            <a:r>
              <a:rPr lang="en-US" dirty="0"/>
              <a:t>Qubit teleportation: produce entangled photons and send them to two locations </a:t>
            </a:r>
          </a:p>
          <a:p>
            <a:r>
              <a:rPr lang="en-US" dirty="0"/>
              <a:t>Bell State Measurement (BSM) on one photon will collapse the wave function of the other one (or swap entanglement, or teleport photon)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0474" y="5637281"/>
            <a:ext cx="1300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A.Zeilinger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447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7201D-A803-0A4E-A756-206A59FF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069B7-AC75-994C-B65B-D4B5F0CC8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98F73A-412E-DB4A-AE93-4F87134C8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252"/>
            <a:ext cx="9144000" cy="661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855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AC4228-2728-E640-8C63-6C7F53F4EE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1080"/>
            <a:ext cx="9144000" cy="44758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A5544E-D29A-6842-9485-854703EEC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2272" y="81086"/>
            <a:ext cx="9468544" cy="1143000"/>
          </a:xfrm>
        </p:spPr>
        <p:txBody>
          <a:bodyPr/>
          <a:lstStyle/>
          <a:p>
            <a:r>
              <a:rPr lang="en-US" sz="4000" dirty="0"/>
              <a:t>Characterization of Single Photon </a:t>
            </a:r>
            <a:br>
              <a:rPr lang="en-US" sz="4000" dirty="0"/>
            </a:br>
            <a:r>
              <a:rPr lang="en-US" sz="4000" dirty="0"/>
              <a:t>Down-Conversion 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EDBC6-EE87-2B46-8498-B67F8BFBDBB2}"/>
              </a:ext>
            </a:extLst>
          </p:cNvPr>
          <p:cNvSpPr txBox="1"/>
          <p:nvPr/>
        </p:nvSpPr>
        <p:spPr>
          <a:xfrm>
            <a:off x="7380312" y="4633507"/>
            <a:ext cx="1632732" cy="36933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Figueroa lab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F95595-925A-8F4F-9964-D4DB15088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562329"/>
            <a:ext cx="3136900" cy="1219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C4E6D9-2271-8344-B75E-F7CABC122217}"/>
              </a:ext>
            </a:extLst>
          </p:cNvPr>
          <p:cNvSpPr txBox="1"/>
          <p:nvPr/>
        </p:nvSpPr>
        <p:spPr>
          <a:xfrm>
            <a:off x="116934" y="5987263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qubit: use H, V photon polarization states </a:t>
            </a:r>
          </a:p>
        </p:txBody>
      </p:sp>
    </p:spTree>
    <p:extLst>
      <p:ext uri="{BB962C8B-B14F-4D97-AF65-F5344CB8AC3E}">
        <p14:creationId xmlns:p14="http://schemas.microsoft.com/office/powerpoint/2010/main" val="14718213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AC3FE5-2D35-324A-877B-416C41875A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57950"/>
            <a:ext cx="5245968" cy="33654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60865-3CEC-1A40-B1A2-309AFB353A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6716" y="3521962"/>
                <a:ext cx="3581188" cy="3078088"/>
              </a:xfrm>
            </p:spPr>
            <p:txBody>
              <a:bodyPr/>
              <a:lstStyle/>
              <a:p>
                <a:r>
                  <a:rPr lang="en-US" sz="1800" dirty="0"/>
                  <a:t>Find coincidences, plot as function of two polarizations</a:t>
                </a:r>
              </a:p>
              <a:p>
                <a:r>
                  <a:rPr lang="en-US" sz="1800" dirty="0"/>
                  <a:t>Figure of merit: S-value</a:t>
                </a:r>
              </a:p>
              <a:p>
                <a:pPr lvl="1"/>
                <a:r>
                  <a:rPr lang="en-US" sz="1400" dirty="0"/>
                  <a:t>If &gt; 2: photons are entangled </a:t>
                </a:r>
              </a:p>
              <a:p>
                <a:pPr lvl="1"/>
                <a:r>
                  <a:rPr lang="en-US" sz="1400" dirty="0"/>
                  <a:t>max value: </a:t>
                </a:r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=2.82</m:t>
                    </m:r>
                  </m:oMath>
                </a14:m>
                <a:endParaRPr lang="en-US" sz="1400" b="0" dirty="0">
                  <a:ea typeface="Cambria Math" panose="02040503050406030204" pitchFamily="18" charset="0"/>
                </a:endParaRPr>
              </a:p>
              <a:p>
                <a:pPr marL="400050"/>
                <a:endParaRPr lang="en-US" sz="1800" dirty="0"/>
              </a:p>
              <a:p>
                <a:pPr marL="400050"/>
                <a:r>
                  <a:rPr lang="en-US" sz="1800" dirty="0"/>
                  <a:t>Measurement: </a:t>
                </a:r>
              </a:p>
              <a:p>
                <a:pPr marL="57150" indent="0">
                  <a:buNone/>
                </a:pPr>
                <a:r>
                  <a:rPr lang="en-US" sz="1800" dirty="0"/>
                  <a:t>    </a:t>
                </a:r>
                <a:r>
                  <a:rPr lang="en-US" sz="2000" b="1" dirty="0"/>
                  <a:t>S-value = 2.72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b="1" dirty="0"/>
                  <a:t>0.02</a:t>
                </a:r>
              </a:p>
              <a:p>
                <a:pPr marL="57150" indent="0">
                  <a:buNone/>
                </a:pPr>
                <a:endParaRPr lang="en-US" sz="2000" b="1" dirty="0"/>
              </a:p>
              <a:p>
                <a:pPr marL="57150" indent="0">
                  <a:buNone/>
                </a:pPr>
                <a:r>
                  <a:rPr lang="en-US" sz="2000" dirty="0"/>
                  <a:t>Time resolution: 2ns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60865-3CEC-1A40-B1A2-309AFB353A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716" y="3521962"/>
                <a:ext cx="3581188" cy="3078088"/>
              </a:xfrm>
              <a:blipFill>
                <a:blip r:embed="rId3"/>
                <a:stretch>
                  <a:fillRect l="-1060" t="-410" b="-9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E51A3A6-3E57-5547-B860-C1403858FDA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690" y="3611199"/>
            <a:ext cx="5273776" cy="32468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E36864-33DD-1646-A1AC-6E9C8A61F956}"/>
              </a:ext>
            </a:extLst>
          </p:cNvPr>
          <p:cNvSpPr txBox="1"/>
          <p:nvPr/>
        </p:nvSpPr>
        <p:spPr>
          <a:xfrm>
            <a:off x="6660232" y="1975273"/>
            <a:ext cx="2005608" cy="64633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Time difference between photons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790C4E-34B7-3D43-9A63-9D5D961DF4B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" y="603915"/>
            <a:ext cx="3176797" cy="272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50570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6CD8CD-7317-C940-BB39-144D58452C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7" y="916920"/>
            <a:ext cx="5825407" cy="45997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933A95-7A90-6949-8C72-19EEEAE54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6"/>
            <a:ext cx="8964488" cy="1143000"/>
          </a:xfrm>
        </p:spPr>
        <p:txBody>
          <a:bodyPr/>
          <a:lstStyle/>
          <a:p>
            <a:r>
              <a:rPr lang="en-US" dirty="0"/>
              <a:t>Spatial characterization of entanglement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7B606-57B4-7B4B-8790-0BE81867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9952" y="6247661"/>
            <a:ext cx="4176464" cy="3657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en-US" sz="2000" dirty="0"/>
              <a:t>Imaging enables scalability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C4DA29-55B6-6A46-AC91-B37DBAA82E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" y="1341297"/>
            <a:ext cx="3176797" cy="2727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0545C1-AB6E-654A-B728-23CD068854C8}"/>
              </a:ext>
            </a:extLst>
          </p:cNvPr>
          <p:cNvSpPr txBox="1"/>
          <p:nvPr/>
        </p:nvSpPr>
        <p:spPr>
          <a:xfrm>
            <a:off x="82417" y="3645024"/>
            <a:ext cx="346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Measure S-value </a:t>
            </a:r>
          </a:p>
          <a:p>
            <a:pPr algn="ctr"/>
            <a:r>
              <a:rPr lang="en-US" dirty="0"/>
              <a:t>for 81 combinations of subareas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2B578C-3086-C540-A162-9D5836004A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63" y="4938718"/>
            <a:ext cx="3467616" cy="118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624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55A8600-9CF9-1D46-965F-CB07C015AD8B}"/>
              </a:ext>
            </a:extLst>
          </p:cNvPr>
          <p:cNvGrpSpPr/>
          <p:nvPr/>
        </p:nvGrpSpPr>
        <p:grpSpPr>
          <a:xfrm>
            <a:off x="3115009" y="1650891"/>
            <a:ext cx="5990640" cy="4284887"/>
            <a:chOff x="1552678" y="0"/>
            <a:chExt cx="9139126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BD79142-244E-E742-BB65-AF2DC2AC9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2678" y="0"/>
              <a:ext cx="9139126" cy="685800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F8655A9-2A0D-5244-96AF-0A6371270A64}"/>
                </a:ext>
              </a:extLst>
            </p:cNvPr>
            <p:cNvGrpSpPr/>
            <p:nvPr/>
          </p:nvGrpSpPr>
          <p:grpSpPr>
            <a:xfrm>
              <a:off x="3094426" y="1961015"/>
              <a:ext cx="7597378" cy="1139467"/>
              <a:chOff x="3094426" y="1961015"/>
              <a:chExt cx="7597378" cy="1139467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2688259-D980-0E4A-8A16-147EF48363FE}"/>
                  </a:ext>
                </a:extLst>
              </p:cNvPr>
              <p:cNvCxnSpPr/>
              <p:nvPr/>
            </p:nvCxnSpPr>
            <p:spPr>
              <a:xfrm flipV="1">
                <a:off x="3094426" y="1962024"/>
                <a:ext cx="1229293" cy="2422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AC361BA-19BD-544E-AA4F-FE8BC1DF02BF}"/>
                  </a:ext>
                </a:extLst>
              </p:cNvPr>
              <p:cNvCxnSpPr/>
              <p:nvPr/>
            </p:nvCxnSpPr>
            <p:spPr>
              <a:xfrm flipH="1">
                <a:off x="3936159" y="1961015"/>
                <a:ext cx="364643" cy="10001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291A47CA-08BF-4046-9270-D267487133A0}"/>
                  </a:ext>
                </a:extLst>
              </p:cNvPr>
              <p:cNvCxnSpPr/>
              <p:nvPr/>
            </p:nvCxnSpPr>
            <p:spPr>
              <a:xfrm>
                <a:off x="9396317" y="3039926"/>
                <a:ext cx="1295487" cy="1211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B37518D2-D77F-AA4C-907C-7054A0499699}"/>
                  </a:ext>
                </a:extLst>
              </p:cNvPr>
              <p:cNvCxnSpPr/>
              <p:nvPr/>
            </p:nvCxnSpPr>
            <p:spPr>
              <a:xfrm>
                <a:off x="4117828" y="3100482"/>
                <a:ext cx="81145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8AFEA58-344B-734E-BD7C-145C20617EF0}"/>
                  </a:ext>
                </a:extLst>
              </p:cNvPr>
              <p:cNvCxnSpPr/>
              <p:nvPr/>
            </p:nvCxnSpPr>
            <p:spPr>
              <a:xfrm>
                <a:off x="6194908" y="3100482"/>
                <a:ext cx="508673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F82F745-FCCD-6041-95AE-1AFBC9AC3639}"/>
                  </a:ext>
                </a:extLst>
              </p:cNvPr>
              <p:cNvCxnSpPr/>
              <p:nvPr/>
            </p:nvCxnSpPr>
            <p:spPr>
              <a:xfrm>
                <a:off x="8011597" y="3039926"/>
                <a:ext cx="787232" cy="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DD47FFB-325C-FE49-9898-DAF357577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15911"/>
            <a:ext cx="8229600" cy="1143000"/>
          </a:xfrm>
        </p:spPr>
        <p:txBody>
          <a:bodyPr/>
          <a:lstStyle/>
          <a:p>
            <a:r>
              <a:rPr lang="en-US" dirty="0"/>
              <a:t>Scalability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EC2D1-A18C-2440-B9FD-6F961DC76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53" y="836712"/>
            <a:ext cx="4972603" cy="72008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Tpx3Cam supports 10MHz single photon rate :</a:t>
            </a:r>
          </a:p>
          <a:p>
            <a:pPr marL="0" indent="0">
              <a:buNone/>
            </a:pPr>
            <a:r>
              <a:rPr lang="en-US" sz="1800" dirty="0"/>
              <a:t>	= 10 x 10 x 100kHz beams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7EFBCE-5099-1444-80C0-41597826AD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878" y="5062702"/>
            <a:ext cx="3410248" cy="15079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716982-F8CD-7145-95E2-A6315E0EDEAC}"/>
              </a:ext>
            </a:extLst>
          </p:cNvPr>
          <p:cNvSpPr txBox="1"/>
          <p:nvPr/>
        </p:nvSpPr>
        <p:spPr>
          <a:xfrm>
            <a:off x="7774593" y="5657013"/>
            <a:ext cx="1060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Time, ns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BA51AC2-DB9B-9946-9683-E2EB0DF0DC52}"/>
              </a:ext>
            </a:extLst>
          </p:cNvPr>
          <p:cNvSpPr txBox="1">
            <a:spLocks/>
          </p:cNvSpPr>
          <p:nvPr/>
        </p:nvSpPr>
        <p:spPr bwMode="auto">
          <a:xfrm>
            <a:off x="38351" y="2118090"/>
            <a:ext cx="2551403" cy="335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 dirty="0"/>
              <a:t>Photon router:</a:t>
            </a:r>
          </a:p>
          <a:p>
            <a:r>
              <a:rPr lang="en-US" sz="1800" kern="0" dirty="0"/>
              <a:t>Used </a:t>
            </a:r>
            <a:r>
              <a:rPr lang="en-US" sz="1800" kern="0" dirty="0" err="1"/>
              <a:t>acousto</a:t>
            </a:r>
            <a:r>
              <a:rPr lang="en-US" sz="1800" kern="0" dirty="0"/>
              <a:t>-optical modulators to create 8x8 grid</a:t>
            </a:r>
          </a:p>
          <a:p>
            <a:r>
              <a:rPr lang="en-US" sz="1800" kern="0" dirty="0"/>
              <a:t>Arbitrary routing between spots</a:t>
            </a:r>
          </a:p>
          <a:p>
            <a:r>
              <a:rPr lang="en-US" sz="1800" kern="0" dirty="0"/>
              <a:t>10 ns time resolution, 1 </a:t>
            </a:r>
            <a:r>
              <a:rPr lang="en-US" sz="2000" kern="0" dirty="0" err="1">
                <a:latin typeface="Symbol" pitchFamily="2" charset="2"/>
              </a:rPr>
              <a:t>m</a:t>
            </a:r>
            <a:r>
              <a:rPr lang="en-US" sz="1800" kern="0" dirty="0" err="1"/>
              <a:t>s</a:t>
            </a:r>
            <a:r>
              <a:rPr lang="en-US" sz="1800" kern="0" dirty="0"/>
              <a:t> switching</a:t>
            </a:r>
          </a:p>
          <a:p>
            <a:endParaRPr lang="en-US" sz="2400" kern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9EF2B5-C9F0-8746-8D2A-365F0E6BCEE1}"/>
              </a:ext>
            </a:extLst>
          </p:cNvPr>
          <p:cNvSpPr txBox="1"/>
          <p:nvPr/>
        </p:nvSpPr>
        <p:spPr>
          <a:xfrm>
            <a:off x="6519443" y="4558344"/>
            <a:ext cx="135165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AOM: x &amp; 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846E14-FBFA-4143-B0E0-C2488448C30E}"/>
              </a:ext>
            </a:extLst>
          </p:cNvPr>
          <p:cNvSpPr txBox="1"/>
          <p:nvPr/>
        </p:nvSpPr>
        <p:spPr>
          <a:xfrm>
            <a:off x="2915816" y="2383186"/>
            <a:ext cx="68480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3376276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AB3D-7090-F646-97CD-3FF8A096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506"/>
            <a:ext cx="8229600" cy="1143000"/>
          </a:xfrm>
        </p:spPr>
        <p:txBody>
          <a:bodyPr/>
          <a:lstStyle/>
          <a:p>
            <a:r>
              <a:rPr lang="en-US" dirty="0"/>
              <a:t>Scalability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906C9-A159-3A48-8364-69DE284F7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024" y="6081409"/>
            <a:ext cx="8784976" cy="648072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Goal: storage of multiple qubits in single </a:t>
            </a:r>
            <a:r>
              <a:rPr lang="en-US" sz="2400" baseline="30000" dirty="0"/>
              <a:t>87</a:t>
            </a:r>
            <a:r>
              <a:rPr lang="en-US" sz="2400" dirty="0"/>
              <a:t>Rb cell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3632DA-A19F-334A-8A5A-32E36E6FF0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3" y="3806727"/>
            <a:ext cx="8028384" cy="2058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AC129B-B918-0C4E-A0E7-58E2369C6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413" y="969677"/>
            <a:ext cx="64103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892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FB645-A400-4845-A35B-915C4209C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Hanbury Brown – Twiss Interferometry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47425-8C56-3E41-9D41-2D50057F3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CEF190-CF62-F64E-9C41-54B747CEBB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33832"/>
            <a:ext cx="9144000" cy="53241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063C7F0-0693-8247-A441-ADC6B6643D03}"/>
              </a:ext>
            </a:extLst>
          </p:cNvPr>
          <p:cNvSpPr/>
          <p:nvPr/>
        </p:nvSpPr>
        <p:spPr>
          <a:xfrm>
            <a:off x="5796136" y="5877272"/>
            <a:ext cx="3168352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6435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8BAD8-6760-EF45-B145-A8197F8C5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/>
              <a:t>Possible impact on astrophysics and cosmology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22D19-E2EE-E647-89B4-6326D4B4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700808"/>
            <a:ext cx="9036496" cy="49137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offers orders of magnitude better astrometry with major impact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Parallax: improved distance ladder (DE)</a:t>
            </a:r>
          </a:p>
          <a:p>
            <a:r>
              <a:rPr lang="en-US" sz="2400" dirty="0"/>
              <a:t>Proper star motions (DM)</a:t>
            </a:r>
          </a:p>
          <a:p>
            <a:r>
              <a:rPr lang="en-US" sz="2400" dirty="0"/>
              <a:t>Microlensing, see shape changes (DM)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70C0"/>
                </a:solidFill>
              </a:rPr>
              <a:t>Black hole imaging </a:t>
            </a:r>
          </a:p>
          <a:p>
            <a:r>
              <a:rPr lang="en-US" sz="2400" dirty="0">
                <a:solidFill>
                  <a:srgbClr val="0070C0"/>
                </a:solidFill>
              </a:rPr>
              <a:t>Gravitational waves, coherent motions of stars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Exoplanets</a:t>
            </a: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D8FBC1-1636-624F-9CF4-B9F69F16C1C5}"/>
              </a:ext>
            </a:extLst>
          </p:cNvPr>
          <p:cNvSpPr txBox="1"/>
          <p:nvPr/>
        </p:nvSpPr>
        <p:spPr>
          <a:xfrm>
            <a:off x="6012160" y="1703580"/>
            <a:ext cx="2366162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https://</a:t>
            </a:r>
            <a:r>
              <a:rPr lang="en-US" sz="1200" dirty="0" err="1"/>
              <a:t>arxiv.org</a:t>
            </a:r>
            <a:r>
              <a:rPr lang="en-US" sz="1200" dirty="0"/>
              <a:t>/abs/2010.09100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B040F-BD97-634B-9F3F-3B536F609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AA6FC-62B4-4EFB-B797-247E7A65819F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85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17613-AAFA-3F45-8CA3-501D87155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Qubit detection error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164832-1D2F-E04B-AC20-19806EEF91C7}"/>
              </a:ext>
            </a:extLst>
          </p:cNvPr>
          <p:cNvSpPr/>
          <p:nvPr/>
        </p:nvSpPr>
        <p:spPr>
          <a:xfrm>
            <a:off x="1547664" y="4701698"/>
            <a:ext cx="6534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Fast Simultaneous Detection of Trapped Ion Qubit Register with Low Crosstalk, </a:t>
            </a:r>
            <a:r>
              <a:rPr lang="en-US" i="1" dirty="0" err="1"/>
              <a:t>M.Zhukas</a:t>
            </a:r>
            <a:r>
              <a:rPr lang="en-US" i="1" dirty="0"/>
              <a:t>, </a:t>
            </a:r>
            <a:r>
              <a:rPr lang="en-US" i="1" dirty="0" err="1"/>
              <a:t>P.Svihra</a:t>
            </a:r>
            <a:r>
              <a:rPr lang="en-US" i="1" dirty="0"/>
              <a:t>, </a:t>
            </a:r>
            <a:r>
              <a:rPr lang="en-US" i="1" dirty="0" err="1"/>
              <a:t>A.Nomerotski</a:t>
            </a:r>
            <a:r>
              <a:rPr lang="en-US" i="1" dirty="0"/>
              <a:t>, </a:t>
            </a:r>
            <a:r>
              <a:rPr lang="en-US" i="1" dirty="0" err="1"/>
              <a:t>B.Blinov</a:t>
            </a:r>
            <a:r>
              <a:rPr lang="en-US" i="1" dirty="0"/>
              <a:t>, </a:t>
            </a:r>
            <a:r>
              <a:rPr lang="en-US" i="1" dirty="0" err="1"/>
              <a:t>arxiv.org</a:t>
            </a:r>
            <a:r>
              <a:rPr lang="en-US" i="1" dirty="0"/>
              <a:t>/abs/2006.12801 </a:t>
            </a:r>
          </a:p>
          <a:p>
            <a:endParaRPr lang="en-US" i="1" dirty="0"/>
          </a:p>
          <a:p>
            <a:r>
              <a:rPr lang="en-US" b="1" dirty="0"/>
              <a:t>single qubit detection error: ~ 5 ppm</a:t>
            </a:r>
            <a:endParaRPr lang="en-US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5BB283-8B56-8F46-AC44-4F57A5961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196752"/>
            <a:ext cx="6119840" cy="339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3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0678B-7F37-9448-A8EB-FAB3840A4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97" y="-58527"/>
            <a:ext cx="8229600" cy="1143000"/>
          </a:xfrm>
        </p:spPr>
        <p:txBody>
          <a:bodyPr/>
          <a:lstStyle/>
          <a:p>
            <a:r>
              <a:rPr lang="en-US" dirty="0"/>
              <a:t>Hybrid pixel detectors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F44223-78BF-5E4A-9A70-05DBEBF313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272985"/>
            <a:ext cx="3488493" cy="1646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39F8D8-2C9A-F94A-A01D-CC8B4A4B9B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79" y="1266850"/>
            <a:ext cx="4430446" cy="26523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1FE2CA-8EAA-EF49-A6C2-43B95799A16E}"/>
              </a:ext>
            </a:extLst>
          </p:cNvPr>
          <p:cNvSpPr/>
          <p:nvPr/>
        </p:nvSpPr>
        <p:spPr>
          <a:xfrm>
            <a:off x="313159" y="3926626"/>
            <a:ext cx="463140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2E41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Lukas </a:t>
            </a:r>
            <a:r>
              <a:rPr lang="en-US" sz="1200" dirty="0" err="1">
                <a:solidFill>
                  <a:srgbClr val="2E41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Tlustos</a:t>
            </a:r>
            <a:r>
              <a:rPr lang="en-US" sz="1200" dirty="0">
                <a:solidFill>
                  <a:srgbClr val="2E41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Erik H. M. </a:t>
            </a:r>
            <a:r>
              <a:rPr lang="en-US" sz="1200" dirty="0" err="1">
                <a:solidFill>
                  <a:srgbClr val="2E41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Heijne</a:t>
            </a:r>
            <a:r>
              <a:rPr lang="en-US" sz="1200" dirty="0">
                <a:solidFill>
                  <a:srgbClr val="2E414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Performance and limitations of high granularity single photon processing X-ray imaging detectors, in CERN proceedings (2005)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791D4F3-1859-F94E-83F3-2CC9F83BE611}"/>
              </a:ext>
            </a:extLst>
          </p:cNvPr>
          <p:cNvSpPr txBox="1">
            <a:spLocks/>
          </p:cNvSpPr>
          <p:nvPr/>
        </p:nvSpPr>
        <p:spPr bwMode="auto">
          <a:xfrm>
            <a:off x="0" y="4602626"/>
            <a:ext cx="9176695" cy="211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kern="0" dirty="0"/>
              <a:t>Decouple readout chip and sensor</a:t>
            </a:r>
          </a:p>
          <a:p>
            <a:r>
              <a:rPr lang="en-US" sz="2400" kern="0" dirty="0"/>
              <a:t>Optimize technologies for chip and sensor separately</a:t>
            </a:r>
          </a:p>
          <a:p>
            <a:pPr marL="0" indent="0">
              <a:buNone/>
            </a:pPr>
            <a:endParaRPr lang="en-US" sz="2000" kern="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kern="0" dirty="0">
                <a:solidFill>
                  <a:srgbClr val="0070C0"/>
                </a:solidFill>
              </a:rPr>
              <a:t>Use different sensors with same readout, versatile approach for x-rays (Si, CZT)</a:t>
            </a:r>
          </a:p>
          <a:p>
            <a:pPr marL="0" indent="0">
              <a:buNone/>
            </a:pPr>
            <a:r>
              <a:rPr lang="en-US" sz="2400" kern="0" dirty="0">
                <a:solidFill>
                  <a:srgbClr val="0070C0"/>
                </a:solidFill>
                <a:sym typeface="Wingdings" pitchFamily="2" charset="2"/>
              </a:rPr>
              <a:t> we will use OPTICAL sensors</a:t>
            </a:r>
            <a:endParaRPr lang="en-US" sz="2400" kern="0" dirty="0">
              <a:solidFill>
                <a:srgbClr val="0070C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FF96D0-8996-8B41-BB0A-E0F5B802C292}"/>
              </a:ext>
            </a:extLst>
          </p:cNvPr>
          <p:cNvSpPr/>
          <p:nvPr/>
        </p:nvSpPr>
        <p:spPr>
          <a:xfrm>
            <a:off x="8038483" y="3780740"/>
            <a:ext cx="912429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200" kern="0" dirty="0"/>
              <a:t>credit: IZM</a:t>
            </a:r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DE89D2-2752-204A-8067-3BAA8B63A677}"/>
              </a:ext>
            </a:extLst>
          </p:cNvPr>
          <p:cNvSpPr txBox="1"/>
          <p:nvPr/>
        </p:nvSpPr>
        <p:spPr>
          <a:xfrm>
            <a:off x="627629" y="1052515"/>
            <a:ext cx="5780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Have roots in R&amp;D for LEP/LHC vertex detectors </a:t>
            </a:r>
          </a:p>
        </p:txBody>
      </p:sp>
    </p:spTree>
    <p:extLst>
      <p:ext uri="{BB962C8B-B14F-4D97-AF65-F5344CB8AC3E}">
        <p14:creationId xmlns:p14="http://schemas.microsoft.com/office/powerpoint/2010/main" val="4548383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0A2AA-C0E0-244F-80B4-7DFC3C713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Lifetime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79F17-AE87-004F-B540-B40B8E450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689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476672"/>
            <a:ext cx="9505056" cy="1143000"/>
          </a:xfrm>
        </p:spPr>
        <p:txBody>
          <a:bodyPr/>
          <a:lstStyle/>
          <a:p>
            <a:r>
              <a:rPr lang="en-US" dirty="0"/>
              <a:t>Lifetime imaging with ns timing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19672"/>
            <a:ext cx="8201162" cy="36724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5695046"/>
            <a:ext cx="83566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873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3F83C8C8-5E23-8547-8043-D66E59704F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33" y="2553622"/>
            <a:ext cx="3303871" cy="2754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2D40C5-187A-EA49-A2E4-2B032742D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84" y="16808"/>
            <a:ext cx="9114616" cy="1143000"/>
          </a:xfrm>
        </p:spPr>
        <p:txBody>
          <a:bodyPr/>
          <a:lstStyle/>
          <a:p>
            <a:r>
              <a:rPr lang="en-US" dirty="0"/>
              <a:t>Lifetime imaging with oxygen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FAB30-3B55-0E47-98F1-8707C3B0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84" y="1331785"/>
            <a:ext cx="9079120" cy="104626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Sensor lifetime depends on oxygen concentration </a:t>
            </a:r>
            <a:r>
              <a:rPr lang="en-US" dirty="0">
                <a:sym typeface="Wingdings" pitchFamily="2" charset="2"/>
              </a:rPr>
              <a:t> in-vivo monitoring of oxygen in tissues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2BC288-9FD8-7141-A544-FA189B05D37C}"/>
              </a:ext>
            </a:extLst>
          </p:cNvPr>
          <p:cNvGrpSpPr/>
          <p:nvPr/>
        </p:nvGrpSpPr>
        <p:grpSpPr>
          <a:xfrm>
            <a:off x="3725199" y="2565692"/>
            <a:ext cx="5337006" cy="2754553"/>
            <a:chOff x="1259540" y="1550893"/>
            <a:chExt cx="8193741" cy="38772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7FBD94F-7186-914D-927C-FFBC65668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9540" y="1550893"/>
              <a:ext cx="3877235" cy="3877235"/>
            </a:xfrm>
            <a:prstGeom prst="rect">
              <a:avLst/>
            </a:prstGeom>
          </p:spPr>
        </p:pic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25F11AF3-6C93-FA47-B22B-65AE92418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6047" y="1550893"/>
              <a:ext cx="3877234" cy="387723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D1E0058-DC39-9049-AFF4-DA70BACA5886}"/>
                </a:ext>
              </a:extLst>
            </p:cNvPr>
            <p:cNvSpPr txBox="1"/>
            <p:nvPr/>
          </p:nvSpPr>
          <p:spPr>
            <a:xfrm>
              <a:off x="2738719" y="1550893"/>
              <a:ext cx="197318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dirty="0">
                  <a:solidFill>
                    <a:schemeClr val="bg1"/>
                  </a:solidFill>
                </a:rPr>
                <a:t>Oxygenation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6D108C7-EEF8-C24B-912C-8B8F4A735043}"/>
                </a:ext>
              </a:extLst>
            </p:cNvPr>
            <p:cNvSpPr txBox="1"/>
            <p:nvPr/>
          </p:nvSpPr>
          <p:spPr>
            <a:xfrm>
              <a:off x="6833388" y="1550893"/>
              <a:ext cx="240065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dirty="0">
                  <a:solidFill>
                    <a:schemeClr val="bg1"/>
                  </a:solidFill>
                </a:rPr>
                <a:t>De-oxygenation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500D9A-C488-AC47-A609-7E592D12ED6B}"/>
                </a:ext>
              </a:extLst>
            </p:cNvPr>
            <p:cNvSpPr txBox="1"/>
            <p:nvPr/>
          </p:nvSpPr>
          <p:spPr>
            <a:xfrm>
              <a:off x="1794075" y="2078994"/>
              <a:ext cx="929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Polystyrene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A22D93-6C8F-4948-AED2-58EFD04C9FAC}"/>
                </a:ext>
              </a:extLst>
            </p:cNvPr>
            <p:cNvSpPr txBox="1"/>
            <p:nvPr/>
          </p:nvSpPr>
          <p:spPr>
            <a:xfrm>
              <a:off x="3058472" y="2178684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PVC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BC1BC2-B5FF-3F43-8C8D-27CB1DB9DDA6}"/>
                </a:ext>
              </a:extLst>
            </p:cNvPr>
            <p:cNvSpPr txBox="1"/>
            <p:nvPr/>
          </p:nvSpPr>
          <p:spPr>
            <a:xfrm>
              <a:off x="3981980" y="2283441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PVDC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4CBF0A-6069-B444-8E69-205ADC6575D5}"/>
                </a:ext>
              </a:extLst>
            </p:cNvPr>
            <p:cNvSpPr txBox="1"/>
            <p:nvPr/>
          </p:nvSpPr>
          <p:spPr>
            <a:xfrm>
              <a:off x="2507732" y="3605727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PMMA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95AB20-84EE-BB48-8B03-083143E08D9C}"/>
                </a:ext>
              </a:extLst>
            </p:cNvPr>
            <p:cNvSpPr txBox="1"/>
            <p:nvPr/>
          </p:nvSpPr>
          <p:spPr>
            <a:xfrm>
              <a:off x="3927179" y="3620223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Hydrogel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4AC9CC-2C41-F94D-8FB8-3805336CC7B6}"/>
                </a:ext>
              </a:extLst>
            </p:cNvPr>
            <p:cNvSpPr txBox="1"/>
            <p:nvPr/>
          </p:nvSpPr>
          <p:spPr>
            <a:xfrm>
              <a:off x="6117424" y="2172249"/>
              <a:ext cx="929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Polystyrene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E9E79C-6146-A04F-AA52-E837A2011A2E}"/>
                </a:ext>
              </a:extLst>
            </p:cNvPr>
            <p:cNvSpPr txBox="1"/>
            <p:nvPr/>
          </p:nvSpPr>
          <p:spPr>
            <a:xfrm>
              <a:off x="7195957" y="2195637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PVC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9321307-7683-C547-9EE7-EA7A19B86E88}"/>
                </a:ext>
              </a:extLst>
            </p:cNvPr>
            <p:cNvSpPr txBox="1"/>
            <p:nvPr/>
          </p:nvSpPr>
          <p:spPr>
            <a:xfrm>
              <a:off x="8255866" y="2152636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PVDC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659B55-1B12-4D4A-B04A-D461BB412EAD}"/>
                </a:ext>
              </a:extLst>
            </p:cNvPr>
            <p:cNvSpPr txBox="1"/>
            <p:nvPr/>
          </p:nvSpPr>
          <p:spPr>
            <a:xfrm>
              <a:off x="7115422" y="3409378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PMMA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C7A090-1572-914F-886A-08A2B461A33F}"/>
                </a:ext>
              </a:extLst>
            </p:cNvPr>
            <p:cNvSpPr txBox="1"/>
            <p:nvPr/>
          </p:nvSpPr>
          <p:spPr>
            <a:xfrm>
              <a:off x="8142750" y="3467196"/>
              <a:ext cx="93243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825" b="1" dirty="0">
                  <a:solidFill>
                    <a:schemeClr val="bg1"/>
                  </a:solidFill>
                </a:rPr>
                <a:t>Hydrogel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F41C9A0-74FE-DC4D-B244-2A5F18981516}"/>
                </a:ext>
              </a:extLst>
            </p:cNvPr>
            <p:cNvSpPr/>
            <p:nvPr/>
          </p:nvSpPr>
          <p:spPr>
            <a:xfrm>
              <a:off x="1947134" y="2667896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702F7F-71AF-F84E-8FCD-FBF4FAF80FA8}"/>
                </a:ext>
              </a:extLst>
            </p:cNvPr>
            <p:cNvSpPr/>
            <p:nvPr/>
          </p:nvSpPr>
          <p:spPr>
            <a:xfrm>
              <a:off x="2849881" y="2744952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D3270B7-6AC8-3144-B5C2-822A17A0FBB6}"/>
                </a:ext>
              </a:extLst>
            </p:cNvPr>
            <p:cNvSpPr/>
            <p:nvPr/>
          </p:nvSpPr>
          <p:spPr>
            <a:xfrm>
              <a:off x="3954147" y="2744952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197905-6C7C-BA4A-B0DE-59AA9530E453}"/>
                </a:ext>
              </a:extLst>
            </p:cNvPr>
            <p:cNvSpPr/>
            <p:nvPr/>
          </p:nvSpPr>
          <p:spPr>
            <a:xfrm>
              <a:off x="2721498" y="3946197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122D36-38AA-9542-BF2C-24C3604BABEE}"/>
                </a:ext>
              </a:extLst>
            </p:cNvPr>
            <p:cNvSpPr/>
            <p:nvPr/>
          </p:nvSpPr>
          <p:spPr>
            <a:xfrm>
              <a:off x="3886118" y="3961646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6DBADB-6E90-8A41-82B4-1D4C6DF6040F}"/>
                </a:ext>
              </a:extLst>
            </p:cNvPr>
            <p:cNvSpPr/>
            <p:nvPr/>
          </p:nvSpPr>
          <p:spPr>
            <a:xfrm>
              <a:off x="6413840" y="2595712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3A4F62-ED08-2346-AAF1-662F959F4CE2}"/>
                </a:ext>
              </a:extLst>
            </p:cNvPr>
            <p:cNvSpPr/>
            <p:nvPr/>
          </p:nvSpPr>
          <p:spPr>
            <a:xfrm>
              <a:off x="7256564" y="2595712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159062B-29D0-D044-87C6-4B0CBFAA8129}"/>
                </a:ext>
              </a:extLst>
            </p:cNvPr>
            <p:cNvSpPr/>
            <p:nvPr/>
          </p:nvSpPr>
          <p:spPr>
            <a:xfrm>
              <a:off x="8365760" y="2604482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DE44B5-FA3C-1A45-B9AE-CE94746616B0}"/>
                </a:ext>
              </a:extLst>
            </p:cNvPr>
            <p:cNvSpPr/>
            <p:nvPr/>
          </p:nvSpPr>
          <p:spPr>
            <a:xfrm>
              <a:off x="7222769" y="3802839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E77D38A-95D8-FA4E-9BC5-8321344101E2}"/>
                </a:ext>
              </a:extLst>
            </p:cNvPr>
            <p:cNvSpPr/>
            <p:nvPr/>
          </p:nvSpPr>
          <p:spPr>
            <a:xfrm>
              <a:off x="8320414" y="3828045"/>
              <a:ext cx="430306" cy="3765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746CD98-E2A6-204D-8523-B56D5BF368CC}"/>
                </a:ext>
              </a:extLst>
            </p:cNvPr>
            <p:cNvSpPr txBox="1"/>
            <p:nvPr/>
          </p:nvSpPr>
          <p:spPr>
            <a:xfrm>
              <a:off x="6225156" y="3121470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49.4 µs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5058B25-1AAE-844A-B516-31D698084FC6}"/>
                </a:ext>
              </a:extLst>
            </p:cNvPr>
            <p:cNvSpPr txBox="1"/>
            <p:nvPr/>
          </p:nvSpPr>
          <p:spPr>
            <a:xfrm>
              <a:off x="7157965" y="3133966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44.9 µs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42D50C-2DD2-6041-A41F-255705769B80}"/>
                </a:ext>
              </a:extLst>
            </p:cNvPr>
            <p:cNvSpPr txBox="1"/>
            <p:nvPr/>
          </p:nvSpPr>
          <p:spPr>
            <a:xfrm>
              <a:off x="8224084" y="3162430"/>
              <a:ext cx="93871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51.05 µs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45053E1-651F-2F4D-9B61-C54E6DEC0081}"/>
                </a:ext>
              </a:extLst>
            </p:cNvPr>
            <p:cNvSpPr txBox="1"/>
            <p:nvPr/>
          </p:nvSpPr>
          <p:spPr>
            <a:xfrm>
              <a:off x="7081093" y="4328913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56.2 µs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40F31F8-03C3-4744-B53C-7CA6CEEFA96E}"/>
                </a:ext>
              </a:extLst>
            </p:cNvPr>
            <p:cNvSpPr txBox="1"/>
            <p:nvPr/>
          </p:nvSpPr>
          <p:spPr>
            <a:xfrm>
              <a:off x="8361524" y="4322715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48.9 µs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B1B46DB-29BD-9740-8A98-8085670F6AAC}"/>
                </a:ext>
              </a:extLst>
            </p:cNvPr>
            <p:cNvSpPr txBox="1"/>
            <p:nvPr/>
          </p:nvSpPr>
          <p:spPr>
            <a:xfrm>
              <a:off x="1794075" y="3273714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48.9 µs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8E56B4F-E340-4D45-A19D-EDA7C74C75C7}"/>
                </a:ext>
              </a:extLst>
            </p:cNvPr>
            <p:cNvSpPr txBox="1"/>
            <p:nvPr/>
          </p:nvSpPr>
          <p:spPr>
            <a:xfrm>
              <a:off x="2740835" y="3275358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35.5 µs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F7BEBB-F434-FC44-BB70-3EF796AE1F28}"/>
                </a:ext>
              </a:extLst>
            </p:cNvPr>
            <p:cNvSpPr txBox="1"/>
            <p:nvPr/>
          </p:nvSpPr>
          <p:spPr>
            <a:xfrm>
              <a:off x="3744443" y="3275358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13.4 µs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449B0F4-4E46-914C-9F6C-2C9E9BA03A6C}"/>
                </a:ext>
              </a:extLst>
            </p:cNvPr>
            <p:cNvSpPr txBox="1"/>
            <p:nvPr/>
          </p:nvSpPr>
          <p:spPr>
            <a:xfrm>
              <a:off x="2507732" y="4425147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34.8 µs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4D48809-59B5-0B40-97D8-5B25DA88A154}"/>
                </a:ext>
              </a:extLst>
            </p:cNvPr>
            <p:cNvSpPr txBox="1"/>
            <p:nvPr/>
          </p:nvSpPr>
          <p:spPr>
            <a:xfrm>
              <a:off x="3868877" y="4511032"/>
              <a:ext cx="83826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1050" dirty="0">
                  <a:solidFill>
                    <a:schemeClr val="bg1"/>
                  </a:solidFill>
                </a:rPr>
                <a:t>37.3 µs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170E100-0CF6-3C41-AA63-10CAAD1F1A7C}"/>
              </a:ext>
            </a:extLst>
          </p:cNvPr>
          <p:cNvSpPr txBox="1"/>
          <p:nvPr/>
        </p:nvSpPr>
        <p:spPr>
          <a:xfrm>
            <a:off x="1115616" y="5583066"/>
            <a:ext cx="646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 </a:t>
            </a:r>
            <a:r>
              <a:rPr lang="en-IE" u="sng" dirty="0"/>
              <a:t>Oxygenation and Deoxygenation of </a:t>
            </a:r>
            <a:r>
              <a:rPr lang="en-IE" u="sng" dirty="0" err="1"/>
              <a:t>PtBp</a:t>
            </a:r>
            <a:r>
              <a:rPr lang="en-IE" u="sng" dirty="0"/>
              <a:t> Solid State sensors</a:t>
            </a:r>
            <a:endParaRPr lang="en-I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979768-3A0C-D84F-9B3A-B78C5EDBD19C}"/>
              </a:ext>
            </a:extLst>
          </p:cNvPr>
          <p:cNvSpPr/>
          <p:nvPr/>
        </p:nvSpPr>
        <p:spPr>
          <a:xfrm>
            <a:off x="1419586" y="6112045"/>
            <a:ext cx="653679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New luminescence lifetime macro-imager based on a Tpx3Cam optical camera, R Sen et al, Biomedical optics express 11 (1), 77-88 (2020)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45B7063-ABC0-CA47-85D8-11734EB121A0}"/>
              </a:ext>
            </a:extLst>
          </p:cNvPr>
          <p:cNvSpPr txBox="1"/>
          <p:nvPr/>
        </p:nvSpPr>
        <p:spPr>
          <a:xfrm>
            <a:off x="1949375" y="5144260"/>
            <a:ext cx="533700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Papkovski</a:t>
            </a:r>
            <a:r>
              <a:rPr lang="en-US" dirty="0"/>
              <a:t> group, University College Cork (Ireland)</a:t>
            </a:r>
          </a:p>
        </p:txBody>
      </p:sp>
    </p:spTree>
    <p:extLst>
      <p:ext uri="{BB962C8B-B14F-4D97-AF65-F5344CB8AC3E}">
        <p14:creationId xmlns:p14="http://schemas.microsoft.com/office/powerpoint/2010/main" val="40079005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DF04F39-8ECD-084B-BFD9-01F0F674103A}"/>
              </a:ext>
            </a:extLst>
          </p:cNvPr>
          <p:cNvGrpSpPr/>
          <p:nvPr/>
        </p:nvGrpSpPr>
        <p:grpSpPr>
          <a:xfrm>
            <a:off x="179512" y="980728"/>
            <a:ext cx="8301088" cy="4699126"/>
            <a:chOff x="160073" y="351020"/>
            <a:chExt cx="8301088" cy="469912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4F6FCF8-A941-439E-8881-22F9B6F382B0}"/>
                </a:ext>
              </a:extLst>
            </p:cNvPr>
            <p:cNvSpPr/>
            <p:nvPr/>
          </p:nvSpPr>
          <p:spPr>
            <a:xfrm>
              <a:off x="2857569" y="351020"/>
              <a:ext cx="4572000" cy="3755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07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en-IE" u="sng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Intraluminal application (Mice2)</a:t>
              </a:r>
              <a:endParaRPr lang="en-I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17B06ED-7525-4A19-9D7A-893E7635F561}"/>
                </a:ext>
              </a:extLst>
            </p:cNvPr>
            <p:cNvGrpSpPr/>
            <p:nvPr/>
          </p:nvGrpSpPr>
          <p:grpSpPr>
            <a:xfrm>
              <a:off x="539552" y="725504"/>
              <a:ext cx="3855267" cy="2946933"/>
              <a:chOff x="732607" y="387260"/>
              <a:chExt cx="5140356" cy="3929244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93E274A-1791-45E7-94EF-53963BD571D0}"/>
                  </a:ext>
                </a:extLst>
              </p:cNvPr>
              <p:cNvGrpSpPr/>
              <p:nvPr/>
            </p:nvGrpSpPr>
            <p:grpSpPr>
              <a:xfrm>
                <a:off x="798943" y="959224"/>
                <a:ext cx="5074020" cy="3357280"/>
                <a:chOff x="798943" y="959224"/>
                <a:chExt cx="5074020" cy="3357280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356EF68C-791D-458C-B38D-864D510EF2E3}"/>
                    </a:ext>
                  </a:extLst>
                </p:cNvPr>
                <p:cNvGrpSpPr/>
                <p:nvPr/>
              </p:nvGrpSpPr>
              <p:grpSpPr>
                <a:xfrm>
                  <a:off x="811370" y="959224"/>
                  <a:ext cx="5061593" cy="1647712"/>
                  <a:chOff x="880336" y="1045285"/>
                  <a:chExt cx="5061593" cy="1647712"/>
                </a:xfrm>
              </p:grpSpPr>
              <p:pic>
                <p:nvPicPr>
                  <p:cNvPr id="3" name="Picture 2" descr="A picture containing star, light, sitting, outdoor object&#10;&#10;Description automatically generated">
                    <a:extLst>
                      <a:ext uri="{FF2B5EF4-FFF2-40B4-BE49-F238E27FC236}">
                        <a16:creationId xmlns:a16="http://schemas.microsoft.com/office/drawing/2014/main" id="{1B781BFF-EB02-44FA-A2BC-188D99DFB4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80336" y="1045285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6" name="Picture 5" descr="A picture containing star, outdoor object, monitor&#10;&#10;Description automatically generated">
                    <a:extLst>
                      <a:ext uri="{FF2B5EF4-FFF2-40B4-BE49-F238E27FC236}">
                        <a16:creationId xmlns:a16="http://schemas.microsoft.com/office/drawing/2014/main" id="{D3F5A6C8-B5C1-4A38-8DC5-8411503537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89903" y="1045285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 descr="A picture containing star, sitting, outdoor object&#10;&#10;Description automatically generated">
                    <a:extLst>
                      <a:ext uri="{FF2B5EF4-FFF2-40B4-BE49-F238E27FC236}">
                        <a16:creationId xmlns:a16="http://schemas.microsoft.com/office/drawing/2014/main" id="{4E334D05-3521-49C4-B9EC-0DB689B38F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94217" y="1045285"/>
                    <a:ext cx="1647712" cy="164771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F7DB70E7-2364-4D1F-B43F-BE688C86361E}"/>
                    </a:ext>
                  </a:extLst>
                </p:cNvPr>
                <p:cNvGrpSpPr/>
                <p:nvPr/>
              </p:nvGrpSpPr>
              <p:grpSpPr>
                <a:xfrm>
                  <a:off x="798943" y="2668792"/>
                  <a:ext cx="5074020" cy="1647712"/>
                  <a:chOff x="6538857" y="1045285"/>
                  <a:chExt cx="5074020" cy="1647712"/>
                </a:xfrm>
              </p:grpSpPr>
              <p:pic>
                <p:nvPicPr>
                  <p:cNvPr id="10" name="Picture 9" descr="A picture containing star&#10;&#10;Description automatically generated">
                    <a:extLst>
                      <a:ext uri="{FF2B5EF4-FFF2-40B4-BE49-F238E27FC236}">
                        <a16:creationId xmlns:a16="http://schemas.microsoft.com/office/drawing/2014/main" id="{7D3D6D7D-5982-40CF-B87E-5E0A57065A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38857" y="1045285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 descr="A picture containing star, sitting&#10;&#10;Description automatically generated">
                    <a:extLst>
                      <a:ext uri="{FF2B5EF4-FFF2-40B4-BE49-F238E27FC236}">
                        <a16:creationId xmlns:a16="http://schemas.microsoft.com/office/drawing/2014/main" id="{D19BB2A0-9070-4BE9-807D-1D678CFF36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251117" y="1045285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 descr="A star filled sky&#10;&#10;Description automatically generated">
                    <a:extLst>
                      <a:ext uri="{FF2B5EF4-FFF2-40B4-BE49-F238E27FC236}">
                        <a16:creationId xmlns:a16="http://schemas.microsoft.com/office/drawing/2014/main" id="{C80E308D-11B5-4932-BD26-EEBE634717F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965165" y="1045285"/>
                    <a:ext cx="1647712" cy="1647712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B1CB7FB-DD27-481F-9169-FBE02BBC080A}"/>
                  </a:ext>
                </a:extLst>
              </p:cNvPr>
              <p:cNvSpPr txBox="1"/>
              <p:nvPr/>
            </p:nvSpPr>
            <p:spPr>
              <a:xfrm>
                <a:off x="2268982" y="387260"/>
                <a:ext cx="2280967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dirty="0"/>
                  <a:t>Large Intestine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DB68314-C6F4-4681-8838-4302986EBAAB}"/>
                  </a:ext>
                </a:extLst>
              </p:cNvPr>
              <p:cNvSpPr txBox="1"/>
              <p:nvPr/>
            </p:nvSpPr>
            <p:spPr>
              <a:xfrm>
                <a:off x="732607" y="2606936"/>
                <a:ext cx="79338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900" dirty="0">
                    <a:solidFill>
                      <a:schemeClr val="bg1"/>
                    </a:solidFill>
                  </a:rPr>
                  <a:t>Inhibitor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705A469-1816-4B88-95EE-19EF561185DF}"/>
                  </a:ext>
                </a:extLst>
              </p:cNvPr>
              <p:cNvSpPr txBox="1"/>
              <p:nvPr/>
            </p:nvSpPr>
            <p:spPr>
              <a:xfrm>
                <a:off x="2441279" y="2606936"/>
                <a:ext cx="79338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900" dirty="0">
                    <a:solidFill>
                      <a:schemeClr val="bg1"/>
                    </a:solidFill>
                  </a:rPr>
                  <a:t>Inhibitor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8F5CB98-091D-4E77-B0E0-3350C491A501}"/>
                  </a:ext>
                </a:extLst>
              </p:cNvPr>
              <p:cNvSpPr txBox="1"/>
              <p:nvPr/>
            </p:nvSpPr>
            <p:spPr>
              <a:xfrm>
                <a:off x="4169362" y="2606935"/>
                <a:ext cx="79338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900" dirty="0">
                    <a:solidFill>
                      <a:schemeClr val="bg1"/>
                    </a:solidFill>
                  </a:rPr>
                  <a:t>Inhibitor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4832A25-E1C9-4A2B-B1C2-46B10D8A55D9}"/>
                </a:ext>
              </a:extLst>
            </p:cNvPr>
            <p:cNvSpPr txBox="1"/>
            <p:nvPr/>
          </p:nvSpPr>
          <p:spPr>
            <a:xfrm>
              <a:off x="4614635" y="2360772"/>
              <a:ext cx="5950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900" dirty="0">
                  <a:solidFill>
                    <a:schemeClr val="bg1"/>
                  </a:solidFill>
                </a:rPr>
                <a:t>Inhibitor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551ADE9-1C55-4B1D-AABC-21845979FC17}"/>
                </a:ext>
              </a:extLst>
            </p:cNvPr>
            <p:cNvGrpSpPr/>
            <p:nvPr/>
          </p:nvGrpSpPr>
          <p:grpSpPr>
            <a:xfrm>
              <a:off x="4661026" y="707146"/>
              <a:ext cx="3800135" cy="2935803"/>
              <a:chOff x="6226885" y="402100"/>
              <a:chExt cx="5066846" cy="3914404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93AD751-B23B-4A17-9851-455054B7DD94}"/>
                  </a:ext>
                </a:extLst>
              </p:cNvPr>
              <p:cNvGrpSpPr/>
              <p:nvPr/>
            </p:nvGrpSpPr>
            <p:grpSpPr>
              <a:xfrm>
                <a:off x="6226885" y="959224"/>
                <a:ext cx="5066846" cy="3357280"/>
                <a:chOff x="6226885" y="959224"/>
                <a:chExt cx="5066846" cy="3357280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26141D11-2AB7-4A72-A758-0732FFA91304}"/>
                    </a:ext>
                  </a:extLst>
                </p:cNvPr>
                <p:cNvGrpSpPr/>
                <p:nvPr/>
              </p:nvGrpSpPr>
              <p:grpSpPr>
                <a:xfrm>
                  <a:off x="6226885" y="959224"/>
                  <a:ext cx="5050835" cy="1647712"/>
                  <a:chOff x="891094" y="2814918"/>
                  <a:chExt cx="5050835" cy="1647712"/>
                </a:xfrm>
              </p:grpSpPr>
              <p:pic>
                <p:nvPicPr>
                  <p:cNvPr id="16" name="Picture 15" descr="A picture containing star, outdoor object, sitting, light&#10;&#10;Description automatically generated">
                    <a:extLst>
                      <a:ext uri="{FF2B5EF4-FFF2-40B4-BE49-F238E27FC236}">
                        <a16:creationId xmlns:a16="http://schemas.microsoft.com/office/drawing/2014/main" id="{EC7132A1-C0C6-4CFC-AAEA-46C4A82C8EE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91094" y="2814918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 descr="A star filled sky&#10;&#10;Description automatically generated">
                    <a:extLst>
                      <a:ext uri="{FF2B5EF4-FFF2-40B4-BE49-F238E27FC236}">
                        <a16:creationId xmlns:a16="http://schemas.microsoft.com/office/drawing/2014/main" id="{91D45568-E5E6-4DBA-9F66-F34202CAF8E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89903" y="2814918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 descr="A picture containing star, sitting&#10;&#10;Description automatically generated">
                    <a:extLst>
                      <a:ext uri="{FF2B5EF4-FFF2-40B4-BE49-F238E27FC236}">
                        <a16:creationId xmlns:a16="http://schemas.microsoft.com/office/drawing/2014/main" id="{CD18A2E7-E1BC-4CA5-949C-201DBAE81AA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94217" y="2814918"/>
                    <a:ext cx="1647712" cy="164771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45E5A16B-0CE0-4467-AF6B-A4925E6F25C4}"/>
                    </a:ext>
                  </a:extLst>
                </p:cNvPr>
                <p:cNvGrpSpPr/>
                <p:nvPr/>
              </p:nvGrpSpPr>
              <p:grpSpPr>
                <a:xfrm>
                  <a:off x="6226885" y="2668792"/>
                  <a:ext cx="5066846" cy="1647712"/>
                  <a:chOff x="6528099" y="2945804"/>
                  <a:chExt cx="5066846" cy="1647712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6EDEA87C-C75E-4D76-B7C0-63BC96BA2F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28099" y="2945804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 descr="A picture containing star&#10;&#10;Description automatically generated">
                    <a:extLst>
                      <a:ext uri="{FF2B5EF4-FFF2-40B4-BE49-F238E27FC236}">
                        <a16:creationId xmlns:a16="http://schemas.microsoft.com/office/drawing/2014/main" id="{D782DCA6-E45B-4B8C-8312-3B939FB2F4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237666" y="2945804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46202DEC-0DFF-4691-9680-9A2BC26220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947233" y="2945804"/>
                    <a:ext cx="1647712" cy="1647712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662D626-09AF-422E-ABD4-B83A34C6A1F3}"/>
                  </a:ext>
                </a:extLst>
              </p:cNvPr>
              <p:cNvSpPr txBox="1"/>
              <p:nvPr/>
            </p:nvSpPr>
            <p:spPr>
              <a:xfrm>
                <a:off x="7643341" y="402100"/>
                <a:ext cx="226386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dirty="0"/>
                  <a:t>Small Intestine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2FDC4A2-DBD0-4704-B2BE-3BAD6887670B}"/>
                  </a:ext>
                </a:extLst>
              </p:cNvPr>
              <p:cNvSpPr txBox="1"/>
              <p:nvPr/>
            </p:nvSpPr>
            <p:spPr>
              <a:xfrm>
                <a:off x="7863839" y="2606935"/>
                <a:ext cx="79338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900" dirty="0">
                    <a:solidFill>
                      <a:schemeClr val="bg1"/>
                    </a:solidFill>
                  </a:rPr>
                  <a:t>Inhibitor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D923FC4-F71F-4027-8885-B44AA2F7742F}"/>
                  </a:ext>
                </a:extLst>
              </p:cNvPr>
              <p:cNvSpPr txBox="1"/>
              <p:nvPr/>
            </p:nvSpPr>
            <p:spPr>
              <a:xfrm>
                <a:off x="9562649" y="2622037"/>
                <a:ext cx="79338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900" dirty="0">
                    <a:solidFill>
                      <a:schemeClr val="bg1"/>
                    </a:solidFill>
                  </a:rPr>
                  <a:t>Inhibitor</a:t>
                </a: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B160ECD-41D0-4A6A-8548-3CE89CFDB647}"/>
                </a:ext>
              </a:extLst>
            </p:cNvPr>
            <p:cNvSpPr/>
            <p:nvPr/>
          </p:nvSpPr>
          <p:spPr>
            <a:xfrm>
              <a:off x="1010279" y="166954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BB1DEA9-C8EB-4563-AD47-AB4200CF4879}"/>
                </a:ext>
              </a:extLst>
            </p:cNvPr>
            <p:cNvSpPr/>
            <p:nvPr/>
          </p:nvSpPr>
          <p:spPr>
            <a:xfrm>
              <a:off x="1222926" y="166954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4C0F47E-AE72-4CFC-B453-C7A3793F593E}"/>
                </a:ext>
              </a:extLst>
            </p:cNvPr>
            <p:cNvSpPr/>
            <p:nvPr/>
          </p:nvSpPr>
          <p:spPr>
            <a:xfrm>
              <a:off x="1460065" y="166954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5AEA04-3E8A-4E97-91E1-5349F429B265}"/>
                </a:ext>
              </a:extLst>
            </p:cNvPr>
            <p:cNvSpPr txBox="1"/>
            <p:nvPr/>
          </p:nvSpPr>
          <p:spPr>
            <a:xfrm>
              <a:off x="870125" y="184528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35.5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DB66200-7293-4196-B9D9-FF3889F7E17C}"/>
                </a:ext>
              </a:extLst>
            </p:cNvPr>
            <p:cNvSpPr txBox="1"/>
            <p:nvPr/>
          </p:nvSpPr>
          <p:spPr>
            <a:xfrm>
              <a:off x="1129264" y="184528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33.9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4713685-CE22-496D-8F67-8E42B4472F3B}"/>
                </a:ext>
              </a:extLst>
            </p:cNvPr>
            <p:cNvSpPr txBox="1"/>
            <p:nvPr/>
          </p:nvSpPr>
          <p:spPr>
            <a:xfrm>
              <a:off x="1394706" y="184528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22.8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96C3145-96ED-4112-AAB1-A514BFDC52C2}"/>
                </a:ext>
              </a:extLst>
            </p:cNvPr>
            <p:cNvSpPr/>
            <p:nvPr/>
          </p:nvSpPr>
          <p:spPr>
            <a:xfrm>
              <a:off x="2156387" y="165407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1F2AFF9-FDF9-41CF-8D6C-1E95DCCBEAE0}"/>
                </a:ext>
              </a:extLst>
            </p:cNvPr>
            <p:cNvSpPr/>
            <p:nvPr/>
          </p:nvSpPr>
          <p:spPr>
            <a:xfrm>
              <a:off x="2358093" y="163626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5D6FB1B-48B5-4878-9C69-2DA13145D263}"/>
                </a:ext>
              </a:extLst>
            </p:cNvPr>
            <p:cNvSpPr/>
            <p:nvPr/>
          </p:nvSpPr>
          <p:spPr>
            <a:xfrm>
              <a:off x="2569180" y="159620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0646596-CD55-460B-9FFA-9732654B75DB}"/>
                </a:ext>
              </a:extLst>
            </p:cNvPr>
            <p:cNvSpPr/>
            <p:nvPr/>
          </p:nvSpPr>
          <p:spPr>
            <a:xfrm>
              <a:off x="3382790" y="1727410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4358F54-B633-4A29-B97C-3B67FBD8DC45}"/>
                </a:ext>
              </a:extLst>
            </p:cNvPr>
            <p:cNvSpPr/>
            <p:nvPr/>
          </p:nvSpPr>
          <p:spPr>
            <a:xfrm>
              <a:off x="3561886" y="166718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B5D8D48-AAA7-4AFA-AADD-EA8E0D5F1B26}"/>
                </a:ext>
              </a:extLst>
            </p:cNvPr>
            <p:cNvSpPr/>
            <p:nvPr/>
          </p:nvSpPr>
          <p:spPr>
            <a:xfrm>
              <a:off x="3784876" y="159620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AD614F1-32AA-4452-8F70-668C473A2267}"/>
                </a:ext>
              </a:extLst>
            </p:cNvPr>
            <p:cNvSpPr/>
            <p:nvPr/>
          </p:nvSpPr>
          <p:spPr>
            <a:xfrm>
              <a:off x="4908813" y="166954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5E29702-3773-4966-BC00-C552EC107774}"/>
                </a:ext>
              </a:extLst>
            </p:cNvPr>
            <p:cNvSpPr/>
            <p:nvPr/>
          </p:nvSpPr>
          <p:spPr>
            <a:xfrm>
              <a:off x="5161650" y="158073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1009EB9-7290-4DED-9C6D-5C6D360B66E4}"/>
                </a:ext>
              </a:extLst>
            </p:cNvPr>
            <p:cNvSpPr/>
            <p:nvPr/>
          </p:nvSpPr>
          <p:spPr>
            <a:xfrm>
              <a:off x="5414487" y="159384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CCD8E93-2520-44ED-BC6A-6DF83BCB84FD}"/>
                </a:ext>
              </a:extLst>
            </p:cNvPr>
            <p:cNvSpPr/>
            <p:nvPr/>
          </p:nvSpPr>
          <p:spPr>
            <a:xfrm>
              <a:off x="6256229" y="1672844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E46FDE6-57AE-4F35-BAAE-345A5E2B4C87}"/>
                </a:ext>
              </a:extLst>
            </p:cNvPr>
            <p:cNvSpPr/>
            <p:nvPr/>
          </p:nvSpPr>
          <p:spPr>
            <a:xfrm>
              <a:off x="6468877" y="1672844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1EEA815-2109-463D-9C65-26F9A1989140}"/>
                </a:ext>
              </a:extLst>
            </p:cNvPr>
            <p:cNvSpPr/>
            <p:nvPr/>
          </p:nvSpPr>
          <p:spPr>
            <a:xfrm>
              <a:off x="6706016" y="1672844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71F191A-AC3A-4BB2-BC78-7619CA9922BF}"/>
                </a:ext>
              </a:extLst>
            </p:cNvPr>
            <p:cNvSpPr/>
            <p:nvPr/>
          </p:nvSpPr>
          <p:spPr>
            <a:xfrm>
              <a:off x="7492013" y="156292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73DADD3-B343-478D-858D-4E1AE534B350}"/>
                </a:ext>
              </a:extLst>
            </p:cNvPr>
            <p:cNvSpPr/>
            <p:nvPr/>
          </p:nvSpPr>
          <p:spPr>
            <a:xfrm>
              <a:off x="7704661" y="156292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A2A6FB9-58CE-4EB6-BD1A-B42B60932375}"/>
                </a:ext>
              </a:extLst>
            </p:cNvPr>
            <p:cNvSpPr/>
            <p:nvPr/>
          </p:nvSpPr>
          <p:spPr>
            <a:xfrm>
              <a:off x="7941800" y="156292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B80BA85-E7E8-4E3A-8AAE-8F0F36DE3DCC}"/>
                </a:ext>
              </a:extLst>
            </p:cNvPr>
            <p:cNvSpPr/>
            <p:nvPr/>
          </p:nvSpPr>
          <p:spPr>
            <a:xfrm>
              <a:off x="884868" y="2951718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77B68AD-57BA-4F3C-9B55-02B1C25E20E1}"/>
                </a:ext>
              </a:extLst>
            </p:cNvPr>
            <p:cNvSpPr/>
            <p:nvPr/>
          </p:nvSpPr>
          <p:spPr>
            <a:xfrm>
              <a:off x="1111562" y="297732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59F288C-396E-409B-A1A4-1ADE9603B5F3}"/>
                </a:ext>
              </a:extLst>
            </p:cNvPr>
            <p:cNvSpPr/>
            <p:nvPr/>
          </p:nvSpPr>
          <p:spPr>
            <a:xfrm>
              <a:off x="1348701" y="297732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21D7D6F-F9B3-4D0E-BA15-512C950F4C48}"/>
                </a:ext>
              </a:extLst>
            </p:cNvPr>
            <p:cNvSpPr/>
            <p:nvPr/>
          </p:nvSpPr>
          <p:spPr>
            <a:xfrm>
              <a:off x="2135189" y="2999678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E7E19057-A24F-4152-8667-4D74C613642D}"/>
                </a:ext>
              </a:extLst>
            </p:cNvPr>
            <p:cNvSpPr/>
            <p:nvPr/>
          </p:nvSpPr>
          <p:spPr>
            <a:xfrm>
              <a:off x="2427078" y="2988559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3EE22A6-6689-466A-877F-3CA006AF8E09}"/>
                </a:ext>
              </a:extLst>
            </p:cNvPr>
            <p:cNvSpPr/>
            <p:nvPr/>
          </p:nvSpPr>
          <p:spPr>
            <a:xfrm>
              <a:off x="2756389" y="2878379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2B42FE8-D169-4A10-B9F4-07CD3F4F3DAC}"/>
                </a:ext>
              </a:extLst>
            </p:cNvPr>
            <p:cNvSpPr/>
            <p:nvPr/>
          </p:nvSpPr>
          <p:spPr>
            <a:xfrm>
              <a:off x="3518165" y="3083689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3AC31FF-E49E-40D5-8D77-11048FC308A0}"/>
                </a:ext>
              </a:extLst>
            </p:cNvPr>
            <p:cNvSpPr/>
            <p:nvPr/>
          </p:nvSpPr>
          <p:spPr>
            <a:xfrm>
              <a:off x="3644187" y="2881022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18EDEA1-E02E-4906-ADB0-91ACAC6D873A}"/>
                </a:ext>
              </a:extLst>
            </p:cNvPr>
            <p:cNvSpPr/>
            <p:nvPr/>
          </p:nvSpPr>
          <p:spPr>
            <a:xfrm>
              <a:off x="3846843" y="2865268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72B927D-08F6-4DE2-AA82-E55767780E49}"/>
                </a:ext>
              </a:extLst>
            </p:cNvPr>
            <p:cNvSpPr/>
            <p:nvPr/>
          </p:nvSpPr>
          <p:spPr>
            <a:xfrm>
              <a:off x="5042981" y="298954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F0BDEDC-23AF-481A-91D0-5FF9DB795DA5}"/>
                </a:ext>
              </a:extLst>
            </p:cNvPr>
            <p:cNvSpPr/>
            <p:nvPr/>
          </p:nvSpPr>
          <p:spPr>
            <a:xfrm>
              <a:off x="5255629" y="298954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76E8EAE-A50B-4D8F-960F-71665342C5A7}"/>
                </a:ext>
              </a:extLst>
            </p:cNvPr>
            <p:cNvSpPr/>
            <p:nvPr/>
          </p:nvSpPr>
          <p:spPr>
            <a:xfrm>
              <a:off x="5492768" y="2989541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BF1827D-A8B6-47C9-8EB7-1F61822A8FF4}"/>
                </a:ext>
              </a:extLst>
            </p:cNvPr>
            <p:cNvSpPr/>
            <p:nvPr/>
          </p:nvSpPr>
          <p:spPr>
            <a:xfrm>
              <a:off x="6256229" y="3050660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5BD8B46-3778-407B-A3C1-C17C7AFCA94A}"/>
                </a:ext>
              </a:extLst>
            </p:cNvPr>
            <p:cNvSpPr/>
            <p:nvPr/>
          </p:nvSpPr>
          <p:spPr>
            <a:xfrm>
              <a:off x="6468877" y="3050660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9DCD7F9-FD38-422A-9A6A-B63E491627DB}"/>
                </a:ext>
              </a:extLst>
            </p:cNvPr>
            <p:cNvSpPr/>
            <p:nvPr/>
          </p:nvSpPr>
          <p:spPr>
            <a:xfrm>
              <a:off x="6706016" y="3050660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CAFABA5-E2C0-457A-BEB9-EB951201764A}"/>
                </a:ext>
              </a:extLst>
            </p:cNvPr>
            <p:cNvSpPr/>
            <p:nvPr/>
          </p:nvSpPr>
          <p:spPr>
            <a:xfrm>
              <a:off x="7629983" y="300164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79405F0-0A1D-4E62-B8E6-DD0160F1C81A}"/>
                </a:ext>
              </a:extLst>
            </p:cNvPr>
            <p:cNvSpPr/>
            <p:nvPr/>
          </p:nvSpPr>
          <p:spPr>
            <a:xfrm>
              <a:off x="7842631" y="300164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5C9598F-C7F2-4880-89B6-6944FE49972B}"/>
                </a:ext>
              </a:extLst>
            </p:cNvPr>
            <p:cNvSpPr/>
            <p:nvPr/>
          </p:nvSpPr>
          <p:spPr>
            <a:xfrm>
              <a:off x="8079770" y="3001643"/>
              <a:ext cx="137970" cy="14667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347E3A4-00C3-444E-B859-A7C8ED661393}"/>
                </a:ext>
              </a:extLst>
            </p:cNvPr>
            <p:cNvSpPr txBox="1"/>
            <p:nvPr/>
          </p:nvSpPr>
          <p:spPr>
            <a:xfrm>
              <a:off x="2014927" y="184528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32.2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3E04EC6-3F9A-439E-A39F-698725C65CEA}"/>
                </a:ext>
              </a:extLst>
            </p:cNvPr>
            <p:cNvSpPr txBox="1"/>
            <p:nvPr/>
          </p:nvSpPr>
          <p:spPr>
            <a:xfrm>
              <a:off x="2277861" y="183702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33.6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F652A60C-079B-4A73-A115-293C1418AD77}"/>
                </a:ext>
              </a:extLst>
            </p:cNvPr>
            <p:cNvSpPr txBox="1"/>
            <p:nvPr/>
          </p:nvSpPr>
          <p:spPr>
            <a:xfrm>
              <a:off x="2557291" y="1780564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30.2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52239F0-E1EA-45A1-BE2E-B7278AE5714E}"/>
                </a:ext>
              </a:extLst>
            </p:cNvPr>
            <p:cNvSpPr txBox="1"/>
            <p:nvPr/>
          </p:nvSpPr>
          <p:spPr>
            <a:xfrm>
              <a:off x="3283591" y="1878314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35.3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2F169BE-5D04-4A51-881B-0A862C545271}"/>
                </a:ext>
              </a:extLst>
            </p:cNvPr>
            <p:cNvSpPr txBox="1"/>
            <p:nvPr/>
          </p:nvSpPr>
          <p:spPr>
            <a:xfrm>
              <a:off x="3558371" y="1837023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38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BBE82F9-9148-48E9-BBE3-483D17712AD6}"/>
                </a:ext>
              </a:extLst>
            </p:cNvPr>
            <p:cNvSpPr txBox="1"/>
            <p:nvPr/>
          </p:nvSpPr>
          <p:spPr>
            <a:xfrm>
              <a:off x="3793075" y="1764505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35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D603FB93-FE97-4E72-84C6-52B687E15ECB}"/>
                </a:ext>
              </a:extLst>
            </p:cNvPr>
            <p:cNvSpPr txBox="1"/>
            <p:nvPr/>
          </p:nvSpPr>
          <p:spPr>
            <a:xfrm>
              <a:off x="765373" y="312741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28.6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3533916-5851-4F5A-83E7-E126CAD34DC6}"/>
                </a:ext>
              </a:extLst>
            </p:cNvPr>
            <p:cNvSpPr txBox="1"/>
            <p:nvPr/>
          </p:nvSpPr>
          <p:spPr>
            <a:xfrm>
              <a:off x="1047349" y="3138034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33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DF2893B-C193-4F71-9A44-68700B664314}"/>
                </a:ext>
              </a:extLst>
            </p:cNvPr>
            <p:cNvSpPr txBox="1"/>
            <p:nvPr/>
          </p:nvSpPr>
          <p:spPr>
            <a:xfrm>
              <a:off x="1291966" y="3127413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35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8D20DDA-52C2-4177-9861-A1AE71E370CB}"/>
                </a:ext>
              </a:extLst>
            </p:cNvPr>
            <p:cNvSpPr txBox="1"/>
            <p:nvPr/>
          </p:nvSpPr>
          <p:spPr>
            <a:xfrm>
              <a:off x="2014927" y="3152646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30.1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9C82EB3-66C1-4F1B-B023-0345017757FC}"/>
                </a:ext>
              </a:extLst>
            </p:cNvPr>
            <p:cNvSpPr txBox="1"/>
            <p:nvPr/>
          </p:nvSpPr>
          <p:spPr>
            <a:xfrm>
              <a:off x="2404298" y="3123999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31.3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CE26D21-BA35-43C3-B088-B4ED1E7F97C8}"/>
                </a:ext>
              </a:extLst>
            </p:cNvPr>
            <p:cNvSpPr txBox="1"/>
            <p:nvPr/>
          </p:nvSpPr>
          <p:spPr>
            <a:xfrm>
              <a:off x="2678473" y="3057004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35.4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83CD0BF-36EB-451C-BF08-0AD3A752AC23}"/>
                </a:ext>
              </a:extLst>
            </p:cNvPr>
            <p:cNvSpPr txBox="1"/>
            <p:nvPr/>
          </p:nvSpPr>
          <p:spPr>
            <a:xfrm>
              <a:off x="3558371" y="3212281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23.1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63A93973-417B-4470-A4EB-9A5FE1748310}"/>
                </a:ext>
              </a:extLst>
            </p:cNvPr>
            <p:cNvSpPr txBox="1"/>
            <p:nvPr/>
          </p:nvSpPr>
          <p:spPr>
            <a:xfrm>
              <a:off x="3727668" y="3056940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30.9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28EFF9A-1448-46DC-891B-2FAA1F48C4FF}"/>
                </a:ext>
              </a:extLst>
            </p:cNvPr>
            <p:cNvSpPr txBox="1"/>
            <p:nvPr/>
          </p:nvSpPr>
          <p:spPr>
            <a:xfrm>
              <a:off x="3953147" y="2961691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27.7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8E22FE3-8EBB-4317-BCFF-11C28CBFD875}"/>
                </a:ext>
              </a:extLst>
            </p:cNvPr>
            <p:cNvSpPr txBox="1"/>
            <p:nvPr/>
          </p:nvSpPr>
          <p:spPr>
            <a:xfrm>
              <a:off x="4849024" y="1862995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36.3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8C2C867-7FE4-4722-9829-895F9186EB2F}"/>
                </a:ext>
              </a:extLst>
            </p:cNvPr>
            <p:cNvSpPr txBox="1"/>
            <p:nvPr/>
          </p:nvSpPr>
          <p:spPr>
            <a:xfrm>
              <a:off x="5081959" y="1791244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32.8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03AC685-88B0-466A-8524-1AD7CBDA42B4}"/>
                </a:ext>
              </a:extLst>
            </p:cNvPr>
            <p:cNvSpPr txBox="1"/>
            <p:nvPr/>
          </p:nvSpPr>
          <p:spPr>
            <a:xfrm>
              <a:off x="5345311" y="1746557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31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B5748D28-A4E4-4887-B7BC-3C42EC4CA8BA}"/>
                </a:ext>
              </a:extLst>
            </p:cNvPr>
            <p:cNvSpPr txBox="1"/>
            <p:nvPr/>
          </p:nvSpPr>
          <p:spPr>
            <a:xfrm>
              <a:off x="6110280" y="1935037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38.2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2DFC896-02B9-4707-A6BA-15FE33655B1F}"/>
                </a:ext>
              </a:extLst>
            </p:cNvPr>
            <p:cNvSpPr txBox="1"/>
            <p:nvPr/>
          </p:nvSpPr>
          <p:spPr>
            <a:xfrm>
              <a:off x="6382651" y="1888645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44.5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F4D138BC-D3EB-4FD0-B59A-855211BCCC5B}"/>
                </a:ext>
              </a:extLst>
            </p:cNvPr>
            <p:cNvSpPr txBox="1"/>
            <p:nvPr/>
          </p:nvSpPr>
          <p:spPr>
            <a:xfrm>
              <a:off x="6655021" y="1843773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43.1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49DC7008-8769-4CCB-BAFE-49C7830BB71E}"/>
                </a:ext>
              </a:extLst>
            </p:cNvPr>
            <p:cNvSpPr txBox="1"/>
            <p:nvPr/>
          </p:nvSpPr>
          <p:spPr>
            <a:xfrm>
              <a:off x="7387991" y="1767364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23.5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7CBC476-1A5E-4FB7-B39E-1E670C43DD4E}"/>
                </a:ext>
              </a:extLst>
            </p:cNvPr>
            <p:cNvSpPr txBox="1"/>
            <p:nvPr/>
          </p:nvSpPr>
          <p:spPr>
            <a:xfrm>
              <a:off x="7656275" y="1777450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30.1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2C1D16D-0970-4C66-8A2B-35D9D97DE4A7}"/>
                </a:ext>
              </a:extLst>
            </p:cNvPr>
            <p:cNvSpPr txBox="1"/>
            <p:nvPr/>
          </p:nvSpPr>
          <p:spPr>
            <a:xfrm>
              <a:off x="7873036" y="1782940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32.7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E4C2D9A-D7A6-40FB-9D20-FDA70C8DFED0}"/>
                </a:ext>
              </a:extLst>
            </p:cNvPr>
            <p:cNvSpPr txBox="1"/>
            <p:nvPr/>
          </p:nvSpPr>
          <p:spPr>
            <a:xfrm>
              <a:off x="4913806" y="3209348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21.5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AB7B79F-DC37-41A7-AD76-2E9600B2DE94}"/>
                </a:ext>
              </a:extLst>
            </p:cNvPr>
            <p:cNvSpPr txBox="1"/>
            <p:nvPr/>
          </p:nvSpPr>
          <p:spPr>
            <a:xfrm>
              <a:off x="5151472" y="3204918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22.4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5D3B0DD-64F8-433A-AAE1-827B9C17797D}"/>
                </a:ext>
              </a:extLst>
            </p:cNvPr>
            <p:cNvSpPr txBox="1"/>
            <p:nvPr/>
          </p:nvSpPr>
          <p:spPr>
            <a:xfrm>
              <a:off x="5397246" y="3204918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20.3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482FC2A-2529-4E8D-A0E6-2E6DE7C82E8D}"/>
                </a:ext>
              </a:extLst>
            </p:cNvPr>
            <p:cNvSpPr txBox="1"/>
            <p:nvPr/>
          </p:nvSpPr>
          <p:spPr>
            <a:xfrm>
              <a:off x="6134476" y="3226781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22.1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C0D5697-3FD8-436F-AD8E-D2897FBFC3AE}"/>
                </a:ext>
              </a:extLst>
            </p:cNvPr>
            <p:cNvSpPr txBox="1"/>
            <p:nvPr/>
          </p:nvSpPr>
          <p:spPr>
            <a:xfrm>
              <a:off x="6429082" y="3226781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24.4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764CD88-66AF-4057-AB3A-DD3DC041CC29}"/>
                </a:ext>
              </a:extLst>
            </p:cNvPr>
            <p:cNvSpPr txBox="1"/>
            <p:nvPr/>
          </p:nvSpPr>
          <p:spPr>
            <a:xfrm>
              <a:off x="6709301" y="3228937"/>
              <a:ext cx="29046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27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322A93A-4B3D-4218-9D6F-DF19DD7F2E07}"/>
                </a:ext>
              </a:extLst>
            </p:cNvPr>
            <p:cNvSpPr txBox="1"/>
            <p:nvPr/>
          </p:nvSpPr>
          <p:spPr>
            <a:xfrm>
              <a:off x="7473591" y="3204917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19.7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BBF480C-83CF-4654-8843-DC5E6FE1A371}"/>
                </a:ext>
              </a:extLst>
            </p:cNvPr>
            <p:cNvSpPr txBox="1"/>
            <p:nvPr/>
          </p:nvSpPr>
          <p:spPr>
            <a:xfrm>
              <a:off x="7771679" y="3219745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23.7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8B33C2D6-B99A-4735-AA2B-15AD2B5D82B1}"/>
                </a:ext>
              </a:extLst>
            </p:cNvPr>
            <p:cNvSpPr txBox="1"/>
            <p:nvPr/>
          </p:nvSpPr>
          <p:spPr>
            <a:xfrm>
              <a:off x="8054028" y="3226780"/>
              <a:ext cx="37061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750" dirty="0">
                  <a:solidFill>
                    <a:schemeClr val="bg1"/>
                  </a:solidFill>
                </a:rPr>
                <a:t>21.1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B6FECC-4758-42DE-BC41-D845A4EB55B7}"/>
                </a:ext>
              </a:extLst>
            </p:cNvPr>
            <p:cNvGrpSpPr/>
            <p:nvPr/>
          </p:nvGrpSpPr>
          <p:grpSpPr>
            <a:xfrm>
              <a:off x="160073" y="3765307"/>
              <a:ext cx="8138069" cy="1284839"/>
              <a:chOff x="-334528" y="4644073"/>
              <a:chExt cx="10850758" cy="171311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232C5A8-245A-4328-9CC7-6C5D963C722E}"/>
                  </a:ext>
                </a:extLst>
              </p:cNvPr>
              <p:cNvGrpSpPr/>
              <p:nvPr/>
            </p:nvGrpSpPr>
            <p:grpSpPr>
              <a:xfrm>
                <a:off x="-334528" y="4644073"/>
                <a:ext cx="10850758" cy="1713119"/>
                <a:chOff x="-334528" y="4644073"/>
                <a:chExt cx="10850758" cy="1713119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BD8B7455-8CA8-4A61-BC21-79E824893470}"/>
                    </a:ext>
                  </a:extLst>
                </p:cNvPr>
                <p:cNvGrpSpPr/>
                <p:nvPr/>
              </p:nvGrpSpPr>
              <p:grpSpPr>
                <a:xfrm>
                  <a:off x="3725279" y="4709475"/>
                  <a:ext cx="6790951" cy="1647717"/>
                  <a:chOff x="1512161" y="4531643"/>
                  <a:chExt cx="6790951" cy="1647717"/>
                </a:xfrm>
              </p:grpSpPr>
              <p:pic>
                <p:nvPicPr>
                  <p:cNvPr id="44" name="Picture 43" descr="A star filled sky&#10;&#10;Description automatically generated">
                    <a:extLst>
                      <a:ext uri="{FF2B5EF4-FFF2-40B4-BE49-F238E27FC236}">
                        <a16:creationId xmlns:a16="http://schemas.microsoft.com/office/drawing/2014/main" id="{6470DB8C-D64A-44C6-A6B2-90F541820D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12161" y="4531647"/>
                    <a:ext cx="1647713" cy="1647713"/>
                  </a:xfrm>
                  <a:prstGeom prst="rect">
                    <a:avLst/>
                  </a:prstGeom>
                </p:spPr>
              </p:pic>
              <p:pic>
                <p:nvPicPr>
                  <p:cNvPr id="46" name="Picture 45" descr="A picture containing worm&#10;&#10;Description automatically generated">
                    <a:extLst>
                      <a:ext uri="{FF2B5EF4-FFF2-40B4-BE49-F238E27FC236}">
                        <a16:creationId xmlns:a16="http://schemas.microsoft.com/office/drawing/2014/main" id="{D57DF3CF-5927-49A7-A9A4-813A7406F1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24422" y="4531644"/>
                    <a:ext cx="1647715" cy="1647715"/>
                  </a:xfrm>
                  <a:prstGeom prst="rect">
                    <a:avLst/>
                  </a:prstGeom>
                </p:spPr>
              </p:pic>
              <p:pic>
                <p:nvPicPr>
                  <p:cNvPr id="48" name="Picture 47" descr="A picture containing star, traffic, stop, light&#10;&#10;Description automatically generated">
                    <a:extLst>
                      <a:ext uri="{FF2B5EF4-FFF2-40B4-BE49-F238E27FC236}">
                        <a16:creationId xmlns:a16="http://schemas.microsoft.com/office/drawing/2014/main" id="{A4118CC1-45CA-4F70-B00C-6420F1379E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925523" y="4531647"/>
                    <a:ext cx="1647712" cy="1647712"/>
                  </a:xfrm>
                  <a:prstGeom prst="rect">
                    <a:avLst/>
                  </a:prstGeom>
                </p:spPr>
              </p:pic>
              <p:pic>
                <p:nvPicPr>
                  <p:cNvPr id="50" name="Picture 49" descr="A picture containing star, outdoor object, sitting, stop&#10;&#10;Description automatically generated">
                    <a:extLst>
                      <a:ext uri="{FF2B5EF4-FFF2-40B4-BE49-F238E27FC236}">
                        <a16:creationId xmlns:a16="http://schemas.microsoft.com/office/drawing/2014/main" id="{2CDDC599-F129-4E87-8B00-B18514A783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55397" y="4531643"/>
                    <a:ext cx="1647715" cy="164771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A575E72-3279-43F2-A122-8ACAF4AFE603}"/>
                    </a:ext>
                  </a:extLst>
                </p:cNvPr>
                <p:cNvSpPr txBox="1"/>
                <p:nvPr/>
              </p:nvSpPr>
              <p:spPr>
                <a:xfrm>
                  <a:off x="-334528" y="4913416"/>
                  <a:ext cx="2280968" cy="861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E" dirty="0"/>
                    <a:t>Large Intestine</a:t>
                  </a:r>
                </a:p>
                <a:p>
                  <a:pPr algn="ctr"/>
                  <a:r>
                    <a:rPr lang="en-IE" dirty="0"/>
                    <a:t>Time Lapse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40F8EA6B-F3B4-4FE3-8A6B-A5A339EB41C5}"/>
                    </a:ext>
                  </a:extLst>
                </p:cNvPr>
                <p:cNvSpPr txBox="1"/>
                <p:nvPr/>
              </p:nvSpPr>
              <p:spPr>
                <a:xfrm>
                  <a:off x="5384154" y="4644073"/>
                  <a:ext cx="556136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1050" dirty="0">
                      <a:solidFill>
                        <a:schemeClr val="bg1"/>
                      </a:solidFill>
                    </a:rPr>
                    <a:t>2 hr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E1F84714-6B71-44EF-B103-5071741BC1CE}"/>
                    </a:ext>
                  </a:extLst>
                </p:cNvPr>
                <p:cNvSpPr txBox="1"/>
                <p:nvPr/>
              </p:nvSpPr>
              <p:spPr>
                <a:xfrm>
                  <a:off x="8868515" y="4688445"/>
                  <a:ext cx="556136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1050" dirty="0">
                      <a:solidFill>
                        <a:schemeClr val="bg1"/>
                      </a:solidFill>
                    </a:rPr>
                    <a:t>4 hr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B91DB05F-A4FA-459B-8E91-D59A4258653C}"/>
                    </a:ext>
                  </a:extLst>
                </p:cNvPr>
                <p:cNvSpPr txBox="1"/>
                <p:nvPr/>
              </p:nvSpPr>
              <p:spPr>
                <a:xfrm>
                  <a:off x="7083198" y="4653180"/>
                  <a:ext cx="473207" cy="55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E" sz="1050" dirty="0">
                      <a:solidFill>
                        <a:schemeClr val="bg1"/>
                      </a:solidFill>
                    </a:rPr>
                    <a:t>3 hr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BB61E8B-BB4B-493E-98EB-0C9CB1383B86}"/>
                    </a:ext>
                  </a:extLst>
                </p:cNvPr>
                <p:cNvSpPr txBox="1"/>
                <p:nvPr/>
              </p:nvSpPr>
              <p:spPr>
                <a:xfrm>
                  <a:off x="3710717" y="4668581"/>
                  <a:ext cx="556136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1050" dirty="0">
                      <a:solidFill>
                        <a:schemeClr val="bg1"/>
                      </a:solidFill>
                    </a:rPr>
                    <a:t>1 hr</a:t>
                  </a: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F2D8BDD0-C557-41FE-B8DB-3D2DD936D632}"/>
                    </a:ext>
                  </a:extLst>
                </p:cNvPr>
                <p:cNvSpPr/>
                <p:nvPr/>
              </p:nvSpPr>
              <p:spPr>
                <a:xfrm>
                  <a:off x="4041291" y="5564192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19BD8140-5D65-4F53-A707-52BE2FC90702}"/>
                    </a:ext>
                  </a:extLst>
                </p:cNvPr>
                <p:cNvSpPr/>
                <p:nvPr/>
              </p:nvSpPr>
              <p:spPr>
                <a:xfrm>
                  <a:off x="4324821" y="5564192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1D24FCA1-A7E0-472A-AD93-0A4DCFCF133D}"/>
                    </a:ext>
                  </a:extLst>
                </p:cNvPr>
                <p:cNvSpPr/>
                <p:nvPr/>
              </p:nvSpPr>
              <p:spPr>
                <a:xfrm>
                  <a:off x="4641006" y="5564192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E6ABA517-EF17-461C-B9A6-C5224E065202}"/>
                    </a:ext>
                  </a:extLst>
                </p:cNvPr>
                <p:cNvSpPr/>
                <p:nvPr/>
              </p:nvSpPr>
              <p:spPr>
                <a:xfrm>
                  <a:off x="5905483" y="5446983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8CDE56ED-F09C-4875-B661-DBB6CCEEA0B6}"/>
                    </a:ext>
                  </a:extLst>
                </p:cNvPr>
                <p:cNvSpPr/>
                <p:nvPr/>
              </p:nvSpPr>
              <p:spPr>
                <a:xfrm>
                  <a:off x="6189013" y="5446983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37C84E31-F5F0-4E9D-8167-F214180AECF7}"/>
                    </a:ext>
                  </a:extLst>
                </p:cNvPr>
                <p:cNvSpPr/>
                <p:nvPr/>
              </p:nvSpPr>
              <p:spPr>
                <a:xfrm>
                  <a:off x="6505198" y="5446983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15CE8AD7-9AFF-4D21-B38B-8BB18EAE9B92}"/>
                    </a:ext>
                  </a:extLst>
                </p:cNvPr>
                <p:cNvSpPr/>
                <p:nvPr/>
              </p:nvSpPr>
              <p:spPr>
                <a:xfrm>
                  <a:off x="7558036" y="5463504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9E57B9B1-E72B-4DC9-92CA-AB82C44F2298}"/>
                    </a:ext>
                  </a:extLst>
                </p:cNvPr>
                <p:cNvSpPr/>
                <p:nvPr/>
              </p:nvSpPr>
              <p:spPr>
                <a:xfrm>
                  <a:off x="7841566" y="5463504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AA746D89-0AAA-470F-8F56-12E7B579B1C0}"/>
                    </a:ext>
                  </a:extLst>
                </p:cNvPr>
                <p:cNvSpPr/>
                <p:nvPr/>
              </p:nvSpPr>
              <p:spPr>
                <a:xfrm>
                  <a:off x="8125477" y="5441988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29296079-0028-4CF5-90C2-39C273CA9911}"/>
                    </a:ext>
                  </a:extLst>
                </p:cNvPr>
                <p:cNvSpPr/>
                <p:nvPr/>
              </p:nvSpPr>
              <p:spPr>
                <a:xfrm>
                  <a:off x="9407989" y="5446983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C82BBE5A-01B1-4B80-B148-3CE0D3FBC55A}"/>
                    </a:ext>
                  </a:extLst>
                </p:cNvPr>
                <p:cNvSpPr/>
                <p:nvPr/>
              </p:nvSpPr>
              <p:spPr>
                <a:xfrm>
                  <a:off x="9637729" y="5446983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6279EB29-B2A7-4C38-8DE4-FBE693E6F6D3}"/>
                    </a:ext>
                  </a:extLst>
                </p:cNvPr>
                <p:cNvSpPr/>
                <p:nvPr/>
              </p:nvSpPr>
              <p:spPr>
                <a:xfrm>
                  <a:off x="9867469" y="5415568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23B8C5E4-626C-4F02-A23F-1F570167478C}"/>
                    </a:ext>
                  </a:extLst>
                </p:cNvPr>
                <p:cNvSpPr txBox="1"/>
                <p:nvPr/>
              </p:nvSpPr>
              <p:spPr>
                <a:xfrm>
                  <a:off x="3879130" y="5845144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43.9</a:t>
                  </a:r>
                </a:p>
              </p:txBody>
            </p: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A4475E99-EF0E-4553-806C-33F2ACE93790}"/>
                    </a:ext>
                  </a:extLst>
                </p:cNvPr>
                <p:cNvSpPr txBox="1"/>
                <p:nvPr/>
              </p:nvSpPr>
              <p:spPr>
                <a:xfrm>
                  <a:off x="4249946" y="5837023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40.3</a:t>
                  </a:r>
                </a:p>
              </p:txBody>
            </p: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D96836C9-1698-4C37-98DB-55A695A4E94F}"/>
                    </a:ext>
                  </a:extLst>
                </p:cNvPr>
                <p:cNvSpPr txBox="1"/>
                <p:nvPr/>
              </p:nvSpPr>
              <p:spPr>
                <a:xfrm>
                  <a:off x="4615658" y="5864749"/>
                  <a:ext cx="5646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40.99</a:t>
                  </a:r>
                </a:p>
              </p:txBody>
            </p:sp>
            <p:sp>
              <p:nvSpPr>
                <p:cNvPr id="143" name="TextBox 142">
                  <a:extLst>
                    <a:ext uri="{FF2B5EF4-FFF2-40B4-BE49-F238E27FC236}">
                      <a16:creationId xmlns:a16="http://schemas.microsoft.com/office/drawing/2014/main" id="{25810B73-BB20-421A-829D-1D0F05A1434A}"/>
                    </a:ext>
                  </a:extLst>
                </p:cNvPr>
                <p:cNvSpPr txBox="1"/>
                <p:nvPr/>
              </p:nvSpPr>
              <p:spPr>
                <a:xfrm>
                  <a:off x="5767284" y="5698849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43.6</a:t>
                  </a:r>
                </a:p>
              </p:txBody>
            </p: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ADC97C29-B883-4275-AF64-908A4F03C336}"/>
                    </a:ext>
                  </a:extLst>
                </p:cNvPr>
                <p:cNvSpPr txBox="1"/>
                <p:nvPr/>
              </p:nvSpPr>
              <p:spPr>
                <a:xfrm>
                  <a:off x="6120932" y="5724817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43.6</a:t>
                  </a:r>
                </a:p>
              </p:txBody>
            </p:sp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A9966A69-A36F-4674-97DF-E90C8BEA650C}"/>
                    </a:ext>
                  </a:extLst>
                </p:cNvPr>
                <p:cNvSpPr txBox="1"/>
                <p:nvPr/>
              </p:nvSpPr>
              <p:spPr>
                <a:xfrm>
                  <a:off x="6404460" y="5707956"/>
                  <a:ext cx="5646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43.65</a:t>
                  </a:r>
                </a:p>
              </p:txBody>
            </p:sp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21EB3221-AB2A-4CD8-842C-341921296567}"/>
                    </a:ext>
                  </a:extLst>
                </p:cNvPr>
                <p:cNvSpPr txBox="1"/>
                <p:nvPr/>
              </p:nvSpPr>
              <p:spPr>
                <a:xfrm>
                  <a:off x="7368784" y="5681117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43.1</a:t>
                  </a:r>
                </a:p>
              </p:txBody>
            </p:sp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F2C83E17-424E-4531-9DE9-F4004E712377}"/>
                    </a:ext>
                  </a:extLst>
                </p:cNvPr>
                <p:cNvSpPr txBox="1"/>
                <p:nvPr/>
              </p:nvSpPr>
              <p:spPr>
                <a:xfrm>
                  <a:off x="7694620" y="5777108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46.8</a:t>
                  </a:r>
                </a:p>
              </p:txBody>
            </p:sp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C3DEB594-E581-4A90-8E31-5945609B2E89}"/>
                    </a:ext>
                  </a:extLst>
                </p:cNvPr>
                <p:cNvSpPr txBox="1"/>
                <p:nvPr/>
              </p:nvSpPr>
              <p:spPr>
                <a:xfrm>
                  <a:off x="8131710" y="5682327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47.3</a:t>
                  </a:r>
                </a:p>
              </p:txBody>
            </p:sp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F8EABB64-82EE-4E0A-9793-C5424EBD02F1}"/>
                    </a:ext>
                  </a:extLst>
                </p:cNvPr>
                <p:cNvSpPr txBox="1"/>
                <p:nvPr/>
              </p:nvSpPr>
              <p:spPr>
                <a:xfrm>
                  <a:off x="9174047" y="5629723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45.1</a:t>
                  </a:r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A031A0AF-40F7-4BD5-8292-649F1858C3E6}"/>
                    </a:ext>
                  </a:extLst>
                </p:cNvPr>
                <p:cNvSpPr txBox="1"/>
                <p:nvPr/>
              </p:nvSpPr>
              <p:spPr>
                <a:xfrm>
                  <a:off x="9541550" y="5698848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43.2</a:t>
                  </a:r>
                </a:p>
              </p:txBody>
            </p:sp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19B6C34A-8537-4C34-8B75-6F4057B8F04C}"/>
                    </a:ext>
                  </a:extLst>
                </p:cNvPr>
                <p:cNvSpPr txBox="1"/>
                <p:nvPr/>
              </p:nvSpPr>
              <p:spPr>
                <a:xfrm>
                  <a:off x="9890399" y="5677260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46.6</a:t>
                  </a:r>
                </a:p>
              </p:txBody>
            </p:sp>
            <p:pic>
              <p:nvPicPr>
                <p:cNvPr id="152" name="Picture 151" descr="A picture containing star, sitting, outdoor object&#10;&#10;Description automatically generated">
                  <a:extLst>
                    <a:ext uri="{FF2B5EF4-FFF2-40B4-BE49-F238E27FC236}">
                      <a16:creationId xmlns:a16="http://schemas.microsoft.com/office/drawing/2014/main" id="{3981A0F1-D13A-472D-A638-D5C1E933B7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21054" y="4689497"/>
                  <a:ext cx="1647712" cy="1647712"/>
                </a:xfrm>
                <a:prstGeom prst="rect">
                  <a:avLst/>
                </a:prstGeom>
              </p:spPr>
            </p:pic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EFDEFA9E-2A93-49F1-B372-70B065ECE250}"/>
                    </a:ext>
                  </a:extLst>
                </p:cNvPr>
                <p:cNvSpPr/>
                <p:nvPr/>
              </p:nvSpPr>
              <p:spPr>
                <a:xfrm>
                  <a:off x="2306189" y="5519247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9502CDD3-8F43-478D-B766-850EB3321109}"/>
                    </a:ext>
                  </a:extLst>
                </p:cNvPr>
                <p:cNvSpPr/>
                <p:nvPr/>
              </p:nvSpPr>
              <p:spPr>
                <a:xfrm>
                  <a:off x="2544983" y="5438942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55" name="Rectangle 154">
                  <a:extLst>
                    <a:ext uri="{FF2B5EF4-FFF2-40B4-BE49-F238E27FC236}">
                      <a16:creationId xmlns:a16="http://schemas.microsoft.com/office/drawing/2014/main" id="{4812942F-EFE3-4591-B981-D9A807BC6FEB}"/>
                    </a:ext>
                  </a:extLst>
                </p:cNvPr>
                <p:cNvSpPr/>
                <p:nvPr/>
              </p:nvSpPr>
              <p:spPr>
                <a:xfrm>
                  <a:off x="2842303" y="5344304"/>
                  <a:ext cx="183960" cy="19557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2476D233-0FFB-4ECC-B6D7-5D709AAC2FDF}"/>
                    </a:ext>
                  </a:extLst>
                </p:cNvPr>
                <p:cNvSpPr txBox="1"/>
                <p:nvPr/>
              </p:nvSpPr>
              <p:spPr>
                <a:xfrm>
                  <a:off x="2173924" y="5720452"/>
                  <a:ext cx="4941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35.3</a:t>
                  </a:r>
                </a:p>
              </p:txBody>
            </p: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A50DFC84-358E-4422-81F9-72CE6D0D0782}"/>
                    </a:ext>
                  </a:extLst>
                </p:cNvPr>
                <p:cNvSpPr txBox="1"/>
                <p:nvPr/>
              </p:nvSpPr>
              <p:spPr>
                <a:xfrm>
                  <a:off x="2540297" y="5665397"/>
                  <a:ext cx="3872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38</a:t>
                  </a:r>
                </a:p>
              </p:txBody>
            </p:sp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91620A6A-132F-4BE8-8F52-4F6A96A53466}"/>
                    </a:ext>
                  </a:extLst>
                </p:cNvPr>
                <p:cNvSpPr txBox="1"/>
                <p:nvPr/>
              </p:nvSpPr>
              <p:spPr>
                <a:xfrm>
                  <a:off x="2853234" y="5568707"/>
                  <a:ext cx="3872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750" dirty="0">
                      <a:solidFill>
                        <a:schemeClr val="bg1"/>
                      </a:solidFill>
                    </a:rPr>
                    <a:t>35</a:t>
                  </a:r>
                </a:p>
              </p:txBody>
            </p:sp>
          </p:grp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0DBFA968-742D-45FB-9D1E-8FFF5973D768}"/>
                  </a:ext>
                </a:extLst>
              </p:cNvPr>
              <p:cNvSpPr txBox="1"/>
              <p:nvPr/>
            </p:nvSpPr>
            <p:spPr>
              <a:xfrm>
                <a:off x="1969064" y="4668581"/>
                <a:ext cx="472215" cy="553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050" dirty="0">
                    <a:solidFill>
                      <a:schemeClr val="bg1"/>
                    </a:solidFill>
                  </a:rPr>
                  <a:t>0 hr</a:t>
                </a:r>
              </a:p>
            </p:txBody>
          </p:sp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D344ECCB-48CD-49FC-A6E5-2F7793FC206D}"/>
                </a:ext>
              </a:extLst>
            </p:cNvPr>
            <p:cNvSpPr txBox="1"/>
            <p:nvPr/>
          </p:nvSpPr>
          <p:spPr>
            <a:xfrm>
              <a:off x="4614635" y="2378342"/>
              <a:ext cx="5950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900" dirty="0">
                  <a:solidFill>
                    <a:schemeClr val="bg1"/>
                  </a:solidFill>
                </a:rPr>
                <a:t>Inhibitor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F4E1DA4-E4D2-D74F-9035-F95E85321D4B}"/>
              </a:ext>
            </a:extLst>
          </p:cNvPr>
          <p:cNvSpPr txBox="1"/>
          <p:nvPr/>
        </p:nvSpPr>
        <p:spPr>
          <a:xfrm>
            <a:off x="760706" y="5756650"/>
            <a:ext cx="533700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Papkovski</a:t>
            </a:r>
            <a:r>
              <a:rPr lang="en-US" dirty="0"/>
              <a:t> group, University College Cork (Ireland)</a:t>
            </a:r>
          </a:p>
        </p:txBody>
      </p:sp>
      <p:sp>
        <p:nvSpPr>
          <p:cNvPr id="161" name="Title 1">
            <a:extLst>
              <a:ext uri="{FF2B5EF4-FFF2-40B4-BE49-F238E27FC236}">
                <a16:creationId xmlns:a16="http://schemas.microsoft.com/office/drawing/2014/main" id="{E5533561-264F-9844-8CE2-FB8B51B10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84" y="16808"/>
            <a:ext cx="9114616" cy="1143000"/>
          </a:xfrm>
        </p:spPr>
        <p:txBody>
          <a:bodyPr/>
          <a:lstStyle/>
          <a:p>
            <a:r>
              <a:rPr lang="en-US" dirty="0"/>
              <a:t>Measurements with </a:t>
            </a:r>
            <a:r>
              <a:rPr lang="en-US" dirty="0" err="1"/>
              <a:t>biosamples</a:t>
            </a:r>
            <a:endParaRPr lang="en-US" dirty="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55D4B8B-84D4-BC43-8057-D809E988935B}"/>
              </a:ext>
            </a:extLst>
          </p:cNvPr>
          <p:cNvSpPr/>
          <p:nvPr/>
        </p:nvSpPr>
        <p:spPr>
          <a:xfrm>
            <a:off x="1414145" y="6206157"/>
            <a:ext cx="6632183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Mapping O</a:t>
            </a:r>
            <a:r>
              <a:rPr lang="en-US" sz="1400" baseline="-25000" dirty="0"/>
              <a:t>2</a:t>
            </a:r>
            <a:r>
              <a:rPr lang="en-US" sz="1400" dirty="0"/>
              <a:t> concentration in ex-vivo tissue samples on a fast PLIM macro-imager, R Sen et al, Scientific reports 10 (1), 1-11 (2020)</a:t>
            </a:r>
          </a:p>
        </p:txBody>
      </p:sp>
    </p:spTree>
    <p:extLst>
      <p:ext uri="{BB962C8B-B14F-4D97-AF65-F5344CB8AC3E}">
        <p14:creationId xmlns:p14="http://schemas.microsoft.com/office/powerpoint/2010/main" val="1165415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3547"/>
            <a:ext cx="8229600" cy="1143000"/>
          </a:xfrm>
        </p:spPr>
        <p:txBody>
          <a:bodyPr/>
          <a:lstStyle/>
          <a:p>
            <a:r>
              <a:rPr lang="en-US" dirty="0"/>
              <a:t>Thin window optical sensors</a:t>
            </a:r>
          </a:p>
        </p:txBody>
      </p:sp>
      <p:pic>
        <p:nvPicPr>
          <p:cNvPr id="5" name="Picture 2" descr="C:\Users\gpelegrini\Documents\pc\Pixel_detectors\run_7343(BNL)\foto_finali\run7827-etp24\run7827-ob3-etp24-do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71" y="948230"/>
            <a:ext cx="5960107" cy="446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056" y="6022066"/>
            <a:ext cx="799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Developed at BNL, first produced at CNM (Barcelona, Spain) in 2015</a:t>
            </a:r>
          </a:p>
          <a:p>
            <a:pPr algn="ctr"/>
            <a:r>
              <a:rPr lang="en-US" dirty="0"/>
              <a:t>Surface preparation is very important, inspired by astronomical CCDs (LSST)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DA2EBC-6CD2-E640-BF17-347B4DEF6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999924"/>
            <a:ext cx="3865312" cy="30819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7D76F7-F8AA-FB41-A01C-BEE8283D685C}"/>
              </a:ext>
            </a:extLst>
          </p:cNvPr>
          <p:cNvSpPr txBox="1"/>
          <p:nvPr/>
        </p:nvSpPr>
        <p:spPr>
          <a:xfrm>
            <a:off x="6480362" y="4081866"/>
            <a:ext cx="10567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High QE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759523-FD3D-5744-883B-4F86D6F2DDAF}"/>
              </a:ext>
            </a:extLst>
          </p:cNvPr>
          <p:cNvSpPr/>
          <p:nvPr/>
        </p:nvSpPr>
        <p:spPr>
          <a:xfrm>
            <a:off x="4985082" y="5263439"/>
            <a:ext cx="404726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latin typeface="CMR10"/>
              </a:rPr>
              <a:t>Nomerotski</a:t>
            </a:r>
            <a:r>
              <a:rPr lang="en-US" sz="1100" dirty="0">
                <a:latin typeface="CMR10"/>
              </a:rPr>
              <a:t> et al, Characterization of </a:t>
            </a:r>
            <a:r>
              <a:rPr lang="en-US" sz="1100" dirty="0" err="1">
                <a:latin typeface="CMR10"/>
              </a:rPr>
              <a:t>TimepixCam</a:t>
            </a:r>
            <a:r>
              <a:rPr lang="en-US" sz="1100" dirty="0">
                <a:latin typeface="CMR10"/>
              </a:rPr>
              <a:t>, a fast imager for the time- stamping of optical photons, </a:t>
            </a:r>
          </a:p>
          <a:p>
            <a:pPr algn="ctr"/>
            <a:r>
              <a:rPr lang="en-US" sz="1100" dirty="0">
                <a:latin typeface="CMR10"/>
              </a:rPr>
              <a:t>Journal of Instrumentation 12 (01) (2017) C01017. </a:t>
            </a:r>
            <a:endParaRPr lang="en-US" sz="1100" dirty="0"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5DAAF7-6948-7F48-A3EC-E1E0C072DA1E}"/>
              </a:ext>
            </a:extLst>
          </p:cNvPr>
          <p:cNvSpPr/>
          <p:nvPr/>
        </p:nvSpPr>
        <p:spPr>
          <a:xfrm>
            <a:off x="4985082" y="4602743"/>
            <a:ext cx="404726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CMR10"/>
              </a:rPr>
              <a:t>M. Fisher-Levine, A. </a:t>
            </a:r>
            <a:r>
              <a:rPr lang="en-US" sz="1100" dirty="0" err="1">
                <a:latin typeface="CMR10"/>
              </a:rPr>
              <a:t>Nomerotski</a:t>
            </a:r>
            <a:r>
              <a:rPr lang="en-US" sz="1100" dirty="0">
                <a:latin typeface="CMR10"/>
              </a:rPr>
              <a:t>, </a:t>
            </a:r>
            <a:r>
              <a:rPr lang="en-US" sz="1100" dirty="0" err="1">
                <a:latin typeface="CMR10"/>
              </a:rPr>
              <a:t>Timepixcam</a:t>
            </a:r>
            <a:r>
              <a:rPr lang="en-US" sz="1100" dirty="0">
                <a:latin typeface="CMR10"/>
              </a:rPr>
              <a:t>: a fast optical imager with time-stamping, </a:t>
            </a:r>
          </a:p>
          <a:p>
            <a:pPr algn="ctr"/>
            <a:r>
              <a:rPr lang="en-US" sz="1100" dirty="0">
                <a:latin typeface="CMR10"/>
              </a:rPr>
              <a:t>Journal of Instrumentation 11 (03) (2016) C03016. </a:t>
            </a:r>
            <a:endParaRPr lang="en-US" sz="1100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7B8033-B6EE-D54E-8DED-5B4C8E57ACBC}"/>
              </a:ext>
            </a:extLst>
          </p:cNvPr>
          <p:cNvSpPr txBox="1"/>
          <p:nvPr/>
        </p:nvSpPr>
        <p:spPr>
          <a:xfrm>
            <a:off x="111658" y="4916206"/>
            <a:ext cx="431632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Backside illuminated optical sensors </a:t>
            </a:r>
          </a:p>
          <a:p>
            <a:pPr algn="ctr"/>
            <a:r>
              <a:rPr lang="en-US" dirty="0"/>
              <a:t>Anti-reflective coating, thickness 300 um</a:t>
            </a:r>
          </a:p>
        </p:txBody>
      </p:sp>
    </p:spTree>
    <p:extLst>
      <p:ext uri="{BB962C8B-B14F-4D97-AF65-F5344CB8AC3E}">
        <p14:creationId xmlns:p14="http://schemas.microsoft.com/office/powerpoint/2010/main" val="138050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64613" cy="1143000"/>
          </a:xfrm>
        </p:spPr>
        <p:txBody>
          <a:bodyPr/>
          <a:lstStyle/>
          <a:p>
            <a:pPr eaLnBrk="1" hangingPunct="1"/>
            <a:r>
              <a:rPr lang="en-GB" dirty="0"/>
              <a:t>Timepix3 Camera </a:t>
            </a:r>
            <a:r>
              <a:rPr lang="en-GB" dirty="0">
                <a:sym typeface="Wingdings" pitchFamily="2" charset="2"/>
              </a:rPr>
              <a:t> Tpx3Cam</a:t>
            </a:r>
            <a:r>
              <a:rPr lang="en-GB" dirty="0"/>
              <a:t> 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4716016" cy="302433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000" dirty="0"/>
              <a:t>Camera = sensor + ASIC + readout</a:t>
            </a:r>
          </a:p>
          <a:p>
            <a:pPr marL="0" indent="0" eaLnBrk="1" hangingPunct="1">
              <a:buNone/>
            </a:pPr>
            <a:endParaRPr lang="en-GB" sz="2000" dirty="0"/>
          </a:p>
          <a:p>
            <a:pPr marL="0" indent="0" eaLnBrk="1" hangingPunct="1">
              <a:buNone/>
            </a:pPr>
            <a:r>
              <a:rPr lang="en-GB" sz="2000" dirty="0"/>
              <a:t>Timepix3 ASIC:</a:t>
            </a:r>
          </a:p>
          <a:p>
            <a:pPr eaLnBrk="1" hangingPunct="1"/>
            <a:r>
              <a:rPr lang="en-GB" sz="2000" dirty="0"/>
              <a:t>256 x 256 array, 55 x 55 micron pixel</a:t>
            </a:r>
          </a:p>
          <a:p>
            <a:pPr lvl="1" eaLnBrk="1" hangingPunct="1"/>
            <a:r>
              <a:rPr lang="en-GB" sz="2000" dirty="0"/>
              <a:t>14 mm x 14 mm active area</a:t>
            </a:r>
            <a:endParaRPr lang="en-GB" sz="2800" dirty="0"/>
          </a:p>
          <a:p>
            <a:r>
              <a:rPr lang="en-US" sz="2000" dirty="0">
                <a:solidFill>
                  <a:schemeClr val="tx2"/>
                </a:solidFill>
              </a:rPr>
              <a:t>1.56 ns timing resolution</a:t>
            </a:r>
          </a:p>
          <a:p>
            <a:r>
              <a:rPr lang="en-US" sz="2000" dirty="0">
                <a:solidFill>
                  <a:schemeClr val="tx2"/>
                </a:solidFill>
              </a:rPr>
              <a:t>Data-driven readout, 600 e min threshold, 80 </a:t>
            </a:r>
            <a:r>
              <a:rPr lang="en-US" sz="2000" dirty="0" err="1">
                <a:solidFill>
                  <a:schemeClr val="tx2"/>
                </a:solidFill>
              </a:rPr>
              <a:t>Mpix</a:t>
            </a:r>
            <a:r>
              <a:rPr lang="en-US" sz="2000" dirty="0">
                <a:solidFill>
                  <a:schemeClr val="tx2"/>
                </a:solidFill>
              </a:rPr>
              <a:t>/sec, no deadtime</a:t>
            </a:r>
          </a:p>
          <a:p>
            <a:r>
              <a:rPr lang="en-US" sz="2000" dirty="0"/>
              <a:t>each pixel measures time and flux, ~1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s pixel deadtime when hit</a:t>
            </a:r>
          </a:p>
          <a:p>
            <a:pPr marL="0" indent="0" eaLnBrk="1" hangingPunct="1">
              <a:buNone/>
            </a:pPr>
            <a:endParaRPr lang="en-GB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1AE2D3-AF3A-DB4F-A1FF-90BEF4185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816" y="1149923"/>
            <a:ext cx="4115860" cy="30549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F91B3D-C3E4-9748-A807-D94144383A56}"/>
              </a:ext>
            </a:extLst>
          </p:cNvPr>
          <p:cNvSpPr txBox="1"/>
          <p:nvPr/>
        </p:nvSpPr>
        <p:spPr>
          <a:xfrm>
            <a:off x="5004048" y="4437112"/>
            <a:ext cx="34697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Sensor is bump-bonded to chip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Use existing x-ray readouts: </a:t>
            </a:r>
          </a:p>
          <a:p>
            <a:pPr algn="ctr"/>
            <a:r>
              <a:rPr lang="en-US" dirty="0"/>
              <a:t>SPIDR (</a:t>
            </a:r>
            <a:r>
              <a:rPr lang="en-US" dirty="0" err="1"/>
              <a:t>Nikhef</a:t>
            </a:r>
            <a:r>
              <a:rPr lang="en-US" dirty="0"/>
              <a:t> &amp; ASI)</a:t>
            </a:r>
          </a:p>
          <a:p>
            <a:pPr algn="ctr"/>
            <a:r>
              <a:rPr lang="en-US" dirty="0" err="1"/>
              <a:t>www.amscins.com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65E7A6-9375-9A4B-A4C2-F9380AF2DDD3}"/>
              </a:ext>
            </a:extLst>
          </p:cNvPr>
          <p:cNvSpPr/>
          <p:nvPr/>
        </p:nvSpPr>
        <p:spPr>
          <a:xfrm>
            <a:off x="4484580" y="6104807"/>
            <a:ext cx="4572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sz="1100" dirty="0">
                <a:latin typeface="CMR10"/>
              </a:rPr>
              <a:t>Zhao et al, Coincidence velocity map imaging using Tpx3Cam, a time stamping optical camera with 1.5 ns timing resolution, </a:t>
            </a:r>
          </a:p>
          <a:p>
            <a:pPr algn="ctr"/>
            <a:r>
              <a:rPr lang="en-US" sz="1100" dirty="0">
                <a:latin typeface="CMR10"/>
              </a:rPr>
              <a:t>Review of Scientific Instruments 88 (11) (2017) 113104. </a:t>
            </a:r>
            <a:endParaRPr lang="en-US" sz="1100" dirty="0">
              <a:effectLst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460E83-2660-4D41-AEA4-74CE5A93A414}"/>
              </a:ext>
            </a:extLst>
          </p:cNvPr>
          <p:cNvSpPr/>
          <p:nvPr/>
        </p:nvSpPr>
        <p:spPr>
          <a:xfrm>
            <a:off x="179512" y="4882896"/>
            <a:ext cx="4139952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CMR10"/>
              </a:rPr>
              <a:t>T. </a:t>
            </a:r>
            <a:r>
              <a:rPr lang="en-US" sz="1100" dirty="0" err="1">
                <a:latin typeface="CMR10"/>
              </a:rPr>
              <a:t>Poikela</a:t>
            </a:r>
            <a:r>
              <a:rPr lang="en-US" sz="1100" dirty="0">
                <a:latin typeface="CMR10"/>
              </a:rPr>
              <a:t> et al, Timepix3: a 65k channel hybrid pixel readout chip with simultaneous </a:t>
            </a:r>
            <a:r>
              <a:rPr lang="en-US" sz="1100" dirty="0" err="1">
                <a:latin typeface="CMR10"/>
              </a:rPr>
              <a:t>ToA</a:t>
            </a:r>
            <a:r>
              <a:rPr lang="en-US" sz="1100" dirty="0">
                <a:latin typeface="CMR10"/>
              </a:rPr>
              <a:t>/</a:t>
            </a:r>
            <a:r>
              <a:rPr lang="en-US" sz="1100" dirty="0" err="1">
                <a:latin typeface="CMR10"/>
              </a:rPr>
              <a:t>ToT</a:t>
            </a:r>
            <a:r>
              <a:rPr lang="en-US" sz="1100" dirty="0">
                <a:latin typeface="CMR10"/>
              </a:rPr>
              <a:t> and sparse readout, </a:t>
            </a:r>
          </a:p>
          <a:p>
            <a:pPr algn="ctr"/>
            <a:r>
              <a:rPr lang="en-US" sz="1100" dirty="0">
                <a:latin typeface="CMR10"/>
              </a:rPr>
              <a:t>Journal of Instrumentation 9 (05) (2014) C05013. </a:t>
            </a:r>
            <a:endParaRPr lang="en-US" sz="11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687993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117659</TotalTime>
  <Words>3024</Words>
  <Application>Microsoft Macintosh PowerPoint</Application>
  <PresentationFormat>On-screen Show (4:3)</PresentationFormat>
  <Paragraphs>509</Paragraphs>
  <Slides>73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Arial</vt:lpstr>
      <vt:lpstr>Calibri</vt:lpstr>
      <vt:lpstr>Cambria Math</vt:lpstr>
      <vt:lpstr>CMR10</vt:lpstr>
      <vt:lpstr>Georgia</vt:lpstr>
      <vt:lpstr>Helvetica</vt:lpstr>
      <vt:lpstr>NimbusRomNo9L</vt:lpstr>
      <vt:lpstr>Symbol</vt:lpstr>
      <vt:lpstr>TeXGyreTermesX</vt:lpstr>
      <vt:lpstr>Wingdings</vt:lpstr>
      <vt:lpstr>Default Design</vt:lpstr>
      <vt:lpstr>Imaging and time-stamping single optical photons with nanosecond resolution for quantum applications  Andrei Nomerotski,  Brookhaven National Lab, Upton NY, USA</vt:lpstr>
      <vt:lpstr>Will talk about </vt:lpstr>
      <vt:lpstr>Optical cameras: normally signal is integrated in a slice of time and whole frame is read out </vt:lpstr>
      <vt:lpstr>Imaging with photon counting</vt:lpstr>
      <vt:lpstr>Alternative Approach to Optical Imaging</vt:lpstr>
      <vt:lpstr>Timepix Optical Cameras</vt:lpstr>
      <vt:lpstr>Hybrid pixel detectors </vt:lpstr>
      <vt:lpstr>Thin window optical sensors</vt:lpstr>
      <vt:lpstr>Timepix3 Camera  Tpx3Cam </vt:lpstr>
      <vt:lpstr>PowerPoint Presentation</vt:lpstr>
      <vt:lpstr>Single (optical) photons</vt:lpstr>
      <vt:lpstr>Intensified camera: use  off-the-shelf image intensifier</vt:lpstr>
      <vt:lpstr>Choice of photocathodes</vt:lpstr>
      <vt:lpstr>Single Photons in Tpx3Cam</vt:lpstr>
      <vt:lpstr>PowerPoint Presentation</vt:lpstr>
      <vt:lpstr>Applications &amp; Results</vt:lpstr>
      <vt:lpstr>Quantum Applications</vt:lpstr>
      <vt:lpstr>Quantum Astrometry </vt:lpstr>
      <vt:lpstr>Astronomy picture of the decade</vt:lpstr>
      <vt:lpstr>PowerPoint Presentation</vt:lpstr>
      <vt:lpstr>Two-photon techniques</vt:lpstr>
      <vt:lpstr>PowerPoint Presentation</vt:lpstr>
      <vt:lpstr>Quantum Astrometry</vt:lpstr>
      <vt:lpstr>Requirements for detectors</vt:lpstr>
      <vt:lpstr>Experiments in progress</vt:lpstr>
      <vt:lpstr>On-sky experiments in progress</vt:lpstr>
      <vt:lpstr>Spectroscopic binning</vt:lpstr>
      <vt:lpstr>PowerPoint Presentation</vt:lpstr>
      <vt:lpstr>Argon lamp spectrum</vt:lpstr>
      <vt:lpstr>Next steps: spectrometer based on LinoSPAD2</vt:lpstr>
      <vt:lpstr>More Quantum Imaging</vt:lpstr>
      <vt:lpstr>Hong-Ou-Mandel effect</vt:lpstr>
      <vt:lpstr>HOM Setup</vt:lpstr>
      <vt:lpstr>Examples of bunched HOM photons  </vt:lpstr>
      <vt:lpstr>Hong-Ou-Mandel effect</vt:lpstr>
      <vt:lpstr>HOM effect with post-selection</vt:lpstr>
      <vt:lpstr>More quantum imaging</vt:lpstr>
      <vt:lpstr>Imaging of trapped ions</vt:lpstr>
      <vt:lpstr>Time resolved ion oscillations</vt:lpstr>
      <vt:lpstr>Ion micromotion</vt:lpstr>
      <vt:lpstr>Ion micromotion in 2D</vt:lpstr>
      <vt:lpstr>HEP applications</vt:lpstr>
      <vt:lpstr>PowerPoint Presentation</vt:lpstr>
      <vt:lpstr>PowerPoint Presentation</vt:lpstr>
      <vt:lpstr>More ideas</vt:lpstr>
      <vt:lpstr>Alphas in LYSO in Tpx3Cam</vt:lpstr>
      <vt:lpstr>Neutron detection with Tpx3Cam</vt:lpstr>
      <vt:lpstr>Future directions</vt:lpstr>
      <vt:lpstr>PowerPoint Presentation</vt:lpstr>
      <vt:lpstr>Direct MCP  Timepix detection</vt:lpstr>
      <vt:lpstr>Single Photon Sensitivity without intensifier?</vt:lpstr>
      <vt:lpstr>Single Photon Sensitivity without intensifier?</vt:lpstr>
      <vt:lpstr>Summary</vt:lpstr>
      <vt:lpstr>Acknowledgements</vt:lpstr>
      <vt:lpstr>spares</vt:lpstr>
      <vt:lpstr>Photon absorption in silicon</vt:lpstr>
      <vt:lpstr>Ion Imaging </vt:lpstr>
      <vt:lpstr>PowerPoint Presentation</vt:lpstr>
      <vt:lpstr>PowerPoint Presentation</vt:lpstr>
      <vt:lpstr>Quantum Network</vt:lpstr>
      <vt:lpstr>PowerPoint Presentation</vt:lpstr>
      <vt:lpstr>Characterization of Single Photon  Down-Conversion Source</vt:lpstr>
      <vt:lpstr>PowerPoint Presentation</vt:lpstr>
      <vt:lpstr>Spatial characterization of entanglement </vt:lpstr>
      <vt:lpstr>Scalability</vt:lpstr>
      <vt:lpstr>Scalability</vt:lpstr>
      <vt:lpstr>Hanbury Brown – Twiss Interferometry</vt:lpstr>
      <vt:lpstr>Possible impact on astrophysics and cosmology</vt:lpstr>
      <vt:lpstr>Qubit detection error</vt:lpstr>
      <vt:lpstr>Lifetime Imaging</vt:lpstr>
      <vt:lpstr>Lifetime imaging with ns timing </vt:lpstr>
      <vt:lpstr>Lifetime imaging with oxygen sensors</vt:lpstr>
      <vt:lpstr>Measurements with biosamples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Collider : Physics and Detectors</dc:title>
  <dc:creator>User</dc:creator>
  <cp:lastModifiedBy>Nomerotski, Andrei</cp:lastModifiedBy>
  <cp:revision>756</cp:revision>
  <cp:lastPrinted>2018-09-13T15:16:25Z</cp:lastPrinted>
  <dcterms:created xsi:type="dcterms:W3CDTF">2009-07-05T09:38:30Z</dcterms:created>
  <dcterms:modified xsi:type="dcterms:W3CDTF">2022-06-26T19:48:53Z</dcterms:modified>
</cp:coreProperties>
</file>