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0"/>
  </p:notesMasterIdLst>
  <p:handoutMasterIdLst>
    <p:handoutMasterId r:id="rId41"/>
  </p:handoutMasterIdLst>
  <p:sldIdLst>
    <p:sldId id="267" r:id="rId2"/>
    <p:sldId id="367" r:id="rId3"/>
    <p:sldId id="305" r:id="rId4"/>
    <p:sldId id="306" r:id="rId5"/>
    <p:sldId id="366" r:id="rId6"/>
    <p:sldId id="307" r:id="rId7"/>
    <p:sldId id="314" r:id="rId8"/>
    <p:sldId id="349" r:id="rId9"/>
    <p:sldId id="317" r:id="rId10"/>
    <p:sldId id="313" r:id="rId11"/>
    <p:sldId id="319" r:id="rId12"/>
    <p:sldId id="326" r:id="rId13"/>
    <p:sldId id="327" r:id="rId14"/>
    <p:sldId id="329" r:id="rId15"/>
    <p:sldId id="324" r:id="rId16"/>
    <p:sldId id="322" r:id="rId17"/>
    <p:sldId id="332" r:id="rId18"/>
    <p:sldId id="336" r:id="rId19"/>
    <p:sldId id="335" r:id="rId20"/>
    <p:sldId id="337" r:id="rId21"/>
    <p:sldId id="338" r:id="rId22"/>
    <p:sldId id="331" r:id="rId23"/>
    <p:sldId id="352" r:id="rId24"/>
    <p:sldId id="350" r:id="rId25"/>
    <p:sldId id="354" r:id="rId26"/>
    <p:sldId id="356" r:id="rId27"/>
    <p:sldId id="353" r:id="rId28"/>
    <p:sldId id="351" r:id="rId29"/>
    <p:sldId id="358" r:id="rId30"/>
    <p:sldId id="368" r:id="rId31"/>
    <p:sldId id="344" r:id="rId32"/>
    <p:sldId id="348" r:id="rId33"/>
    <p:sldId id="364" r:id="rId34"/>
    <p:sldId id="341" r:id="rId35"/>
    <p:sldId id="342" r:id="rId36"/>
    <p:sldId id="346" r:id="rId37"/>
    <p:sldId id="347" r:id="rId38"/>
    <p:sldId id="340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B0F0"/>
    <a:srgbClr val="9E9E9E"/>
    <a:srgbClr val="97FFFF"/>
    <a:srgbClr val="000000"/>
    <a:srgbClr val="ADFFAD"/>
    <a:srgbClr val="FF9999"/>
    <a:srgbClr val="FFAEAE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4" autoAdjust="0"/>
    <p:restoredTop sz="93801" autoAdjust="0"/>
  </p:normalViewPr>
  <p:slideViewPr>
    <p:cSldViewPr snapToGrid="0" showGuides="1">
      <p:cViewPr>
        <p:scale>
          <a:sx n="66" d="100"/>
          <a:sy n="66" d="100"/>
        </p:scale>
        <p:origin x="1288" y="640"/>
      </p:cViewPr>
      <p:guideLst>
        <p:guide orient="horz" pos="2160"/>
        <p:guide pos="3864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FA9184-4038-4E82-822B-07DC1D7B3E18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F3978C-2EEB-42BB-BBD2-5F4F5CAE11B1}">
      <dgm:prSet phldrT="[Text]" custT="1"/>
      <dgm:spPr/>
      <dgm:t>
        <a:bodyPr/>
        <a:lstStyle/>
        <a:p>
          <a:r>
            <a:rPr lang="en-US" sz="1400" b="1" dirty="0"/>
            <a:t>Object composition</a:t>
          </a:r>
        </a:p>
      </dgm:t>
    </dgm:pt>
    <dgm:pt modelId="{8B8B3E58-3CC7-429C-9373-191F4F67ED4A}" type="parTrans" cxnId="{74AC329D-2ECD-4D9C-9649-5E8938335D13}">
      <dgm:prSet/>
      <dgm:spPr/>
      <dgm:t>
        <a:bodyPr/>
        <a:lstStyle/>
        <a:p>
          <a:endParaRPr lang="en-US"/>
        </a:p>
      </dgm:t>
    </dgm:pt>
    <dgm:pt modelId="{CF3C6909-3F6F-4258-8BE8-DBF11257152D}" type="sibTrans" cxnId="{74AC329D-2ECD-4D9C-9649-5E8938335D13}">
      <dgm:prSet/>
      <dgm:spPr/>
      <dgm:t>
        <a:bodyPr/>
        <a:lstStyle/>
        <a:p>
          <a:endParaRPr lang="en-US"/>
        </a:p>
      </dgm:t>
    </dgm:pt>
    <dgm:pt modelId="{7667C292-3CB8-4C26-8CC8-B0A85C1D06B2}">
      <dgm:prSet phldrT="[Text]" custT="1"/>
      <dgm:spPr/>
      <dgm:t>
        <a:bodyPr/>
        <a:lstStyle/>
        <a:p>
          <a:r>
            <a:rPr lang="en-US" sz="1400" b="1" dirty="0"/>
            <a:t>Detector response</a:t>
          </a:r>
        </a:p>
      </dgm:t>
    </dgm:pt>
    <dgm:pt modelId="{7D66BF64-A77A-4D6F-ADBD-36415D2E6F67}" type="parTrans" cxnId="{1EAA16D1-D188-4A48-B833-01F98692325F}">
      <dgm:prSet/>
      <dgm:spPr/>
      <dgm:t>
        <a:bodyPr/>
        <a:lstStyle/>
        <a:p>
          <a:endParaRPr lang="en-US"/>
        </a:p>
      </dgm:t>
    </dgm:pt>
    <dgm:pt modelId="{D7479A38-7F05-4608-956B-46A2439FDEF1}" type="sibTrans" cxnId="{1EAA16D1-D188-4A48-B833-01F98692325F}">
      <dgm:prSet/>
      <dgm:spPr/>
      <dgm:t>
        <a:bodyPr/>
        <a:lstStyle/>
        <a:p>
          <a:endParaRPr lang="en-US"/>
        </a:p>
      </dgm:t>
    </dgm:pt>
    <dgm:pt modelId="{BF2E09AB-C423-4019-B286-57C380BDF05A}">
      <dgm:prSet phldrT="[Text]" custT="1"/>
      <dgm:spPr/>
      <dgm:t>
        <a:bodyPr/>
        <a:lstStyle/>
        <a:p>
          <a:r>
            <a:rPr lang="en-US" sz="1400" b="1" dirty="0"/>
            <a:t>X-ray spectrum/</a:t>
          </a:r>
          <a:br>
            <a:rPr lang="en-US" sz="1400" b="1" dirty="0"/>
          </a:br>
          <a:r>
            <a:rPr lang="en-US" sz="1400" b="1" dirty="0"/>
            <a:t>Threshold selection</a:t>
          </a:r>
        </a:p>
      </dgm:t>
    </dgm:pt>
    <dgm:pt modelId="{847816F8-2604-47CA-9B1B-6872AA0C0206}" type="parTrans" cxnId="{9E03E77C-2D54-4490-91F6-1AB029D8A7F4}">
      <dgm:prSet/>
      <dgm:spPr/>
      <dgm:t>
        <a:bodyPr/>
        <a:lstStyle/>
        <a:p>
          <a:endParaRPr lang="en-US"/>
        </a:p>
      </dgm:t>
    </dgm:pt>
    <dgm:pt modelId="{97CE6D5B-21CD-416D-95A2-2205B80957D7}" type="sibTrans" cxnId="{9E03E77C-2D54-4490-91F6-1AB029D8A7F4}">
      <dgm:prSet/>
      <dgm:spPr/>
      <dgm:t>
        <a:bodyPr/>
        <a:lstStyle/>
        <a:p>
          <a:endParaRPr lang="en-US"/>
        </a:p>
      </dgm:t>
    </dgm:pt>
    <dgm:pt modelId="{4F2FBED9-6A09-4BDA-9F54-12A8FE424A2F}" type="pres">
      <dgm:prSet presAssocID="{54FA9184-4038-4E82-822B-07DC1D7B3E18}" presName="Name0" presStyleCnt="0">
        <dgm:presLayoutVars>
          <dgm:dir/>
          <dgm:resizeHandles val="exact"/>
        </dgm:presLayoutVars>
      </dgm:prSet>
      <dgm:spPr/>
    </dgm:pt>
    <dgm:pt modelId="{C3750947-60AA-4B7C-BEB6-2C4E2D5E07FD}" type="pres">
      <dgm:prSet presAssocID="{F6F3978C-2EEB-42BB-BBD2-5F4F5CAE11B1}" presName="node" presStyleLbl="node1" presStyleIdx="0" presStyleCnt="3">
        <dgm:presLayoutVars>
          <dgm:bulletEnabled val="1"/>
        </dgm:presLayoutVars>
      </dgm:prSet>
      <dgm:spPr/>
    </dgm:pt>
    <dgm:pt modelId="{A6DC69D8-1AFB-4405-BCD2-3D119E4D6C01}" type="pres">
      <dgm:prSet presAssocID="{CF3C6909-3F6F-4258-8BE8-DBF11257152D}" presName="sibTrans" presStyleLbl="sibTrans2D1" presStyleIdx="0" presStyleCnt="3"/>
      <dgm:spPr/>
    </dgm:pt>
    <dgm:pt modelId="{07D1446D-37E6-4B4D-8377-50B7393774A9}" type="pres">
      <dgm:prSet presAssocID="{CF3C6909-3F6F-4258-8BE8-DBF11257152D}" presName="connectorText" presStyleLbl="sibTrans2D1" presStyleIdx="0" presStyleCnt="3"/>
      <dgm:spPr/>
    </dgm:pt>
    <dgm:pt modelId="{F3CAD90B-7949-492D-87A4-391FFB1071B5}" type="pres">
      <dgm:prSet presAssocID="{7667C292-3CB8-4C26-8CC8-B0A85C1D06B2}" presName="node" presStyleLbl="node1" presStyleIdx="1" presStyleCnt="3" custScaleY="123965">
        <dgm:presLayoutVars>
          <dgm:bulletEnabled val="1"/>
        </dgm:presLayoutVars>
      </dgm:prSet>
      <dgm:spPr/>
    </dgm:pt>
    <dgm:pt modelId="{946D9AD3-D4C7-48B0-8466-7C078E527C8D}" type="pres">
      <dgm:prSet presAssocID="{D7479A38-7F05-4608-956B-46A2439FDEF1}" presName="sibTrans" presStyleLbl="sibTrans2D1" presStyleIdx="1" presStyleCnt="3"/>
      <dgm:spPr/>
    </dgm:pt>
    <dgm:pt modelId="{26077B9E-906A-429A-B3F0-8E19F4C0DBFE}" type="pres">
      <dgm:prSet presAssocID="{D7479A38-7F05-4608-956B-46A2439FDEF1}" presName="connectorText" presStyleLbl="sibTrans2D1" presStyleIdx="1" presStyleCnt="3"/>
      <dgm:spPr/>
    </dgm:pt>
    <dgm:pt modelId="{F817A58D-7D77-49F4-81BE-F97992AC9588}" type="pres">
      <dgm:prSet presAssocID="{BF2E09AB-C423-4019-B286-57C380BDF05A}" presName="node" presStyleLbl="node1" presStyleIdx="2" presStyleCnt="3" custScaleY="161697">
        <dgm:presLayoutVars>
          <dgm:bulletEnabled val="1"/>
        </dgm:presLayoutVars>
      </dgm:prSet>
      <dgm:spPr/>
    </dgm:pt>
    <dgm:pt modelId="{70D962A7-3464-4B68-B912-F3873106719E}" type="pres">
      <dgm:prSet presAssocID="{97CE6D5B-21CD-416D-95A2-2205B80957D7}" presName="sibTrans" presStyleLbl="sibTrans2D1" presStyleIdx="2" presStyleCnt="3"/>
      <dgm:spPr/>
    </dgm:pt>
    <dgm:pt modelId="{AC3C26C7-7CE8-471A-A0A4-2ED6D9370BCC}" type="pres">
      <dgm:prSet presAssocID="{97CE6D5B-21CD-416D-95A2-2205B80957D7}" presName="connectorText" presStyleLbl="sibTrans2D1" presStyleIdx="2" presStyleCnt="3"/>
      <dgm:spPr/>
    </dgm:pt>
  </dgm:ptLst>
  <dgm:cxnLst>
    <dgm:cxn modelId="{2E947C26-A9F5-4F09-8EAD-79FFDD1A526F}" type="presOf" srcId="{97CE6D5B-21CD-416D-95A2-2205B80957D7}" destId="{70D962A7-3464-4B68-B912-F3873106719E}" srcOrd="0" destOrd="0" presId="urn:microsoft.com/office/officeart/2005/8/layout/cycle7"/>
    <dgm:cxn modelId="{67016C66-3E88-47F9-BE8A-4C1A35651313}" type="presOf" srcId="{97CE6D5B-21CD-416D-95A2-2205B80957D7}" destId="{AC3C26C7-7CE8-471A-A0A4-2ED6D9370BCC}" srcOrd="1" destOrd="0" presId="urn:microsoft.com/office/officeart/2005/8/layout/cycle7"/>
    <dgm:cxn modelId="{F80ABB4A-3305-4630-BAE1-0A467ED30B27}" type="presOf" srcId="{D7479A38-7F05-4608-956B-46A2439FDEF1}" destId="{26077B9E-906A-429A-B3F0-8E19F4C0DBFE}" srcOrd="1" destOrd="0" presId="urn:microsoft.com/office/officeart/2005/8/layout/cycle7"/>
    <dgm:cxn modelId="{D2EE454B-0AA9-4D41-82A5-AF32BED02EC5}" type="presOf" srcId="{CF3C6909-3F6F-4258-8BE8-DBF11257152D}" destId="{07D1446D-37E6-4B4D-8377-50B7393774A9}" srcOrd="1" destOrd="0" presId="urn:microsoft.com/office/officeart/2005/8/layout/cycle7"/>
    <dgm:cxn modelId="{AAD60E57-09CB-4FF5-A7C3-3B4BE089EA7A}" type="presOf" srcId="{F6F3978C-2EEB-42BB-BBD2-5F4F5CAE11B1}" destId="{C3750947-60AA-4B7C-BEB6-2C4E2D5E07FD}" srcOrd="0" destOrd="0" presId="urn:microsoft.com/office/officeart/2005/8/layout/cycle7"/>
    <dgm:cxn modelId="{9E03E77C-2D54-4490-91F6-1AB029D8A7F4}" srcId="{54FA9184-4038-4E82-822B-07DC1D7B3E18}" destId="{BF2E09AB-C423-4019-B286-57C380BDF05A}" srcOrd="2" destOrd="0" parTransId="{847816F8-2604-47CA-9B1B-6872AA0C0206}" sibTransId="{97CE6D5B-21CD-416D-95A2-2205B80957D7}"/>
    <dgm:cxn modelId="{74AC329D-2ECD-4D9C-9649-5E8938335D13}" srcId="{54FA9184-4038-4E82-822B-07DC1D7B3E18}" destId="{F6F3978C-2EEB-42BB-BBD2-5F4F5CAE11B1}" srcOrd="0" destOrd="0" parTransId="{8B8B3E58-3CC7-429C-9373-191F4F67ED4A}" sibTransId="{CF3C6909-3F6F-4258-8BE8-DBF11257152D}"/>
    <dgm:cxn modelId="{1EAA16D1-D188-4A48-B833-01F98692325F}" srcId="{54FA9184-4038-4E82-822B-07DC1D7B3E18}" destId="{7667C292-3CB8-4C26-8CC8-B0A85C1D06B2}" srcOrd="1" destOrd="0" parTransId="{7D66BF64-A77A-4D6F-ADBD-36415D2E6F67}" sibTransId="{D7479A38-7F05-4608-956B-46A2439FDEF1}"/>
    <dgm:cxn modelId="{27B5E6D3-5F5B-4263-A343-125E9752A048}" type="presOf" srcId="{7667C292-3CB8-4C26-8CC8-B0A85C1D06B2}" destId="{F3CAD90B-7949-492D-87A4-391FFB1071B5}" srcOrd="0" destOrd="0" presId="urn:microsoft.com/office/officeart/2005/8/layout/cycle7"/>
    <dgm:cxn modelId="{129C8AD5-03A6-413B-AB7D-74DDA589A7FB}" type="presOf" srcId="{CF3C6909-3F6F-4258-8BE8-DBF11257152D}" destId="{A6DC69D8-1AFB-4405-BCD2-3D119E4D6C01}" srcOrd="0" destOrd="0" presId="urn:microsoft.com/office/officeart/2005/8/layout/cycle7"/>
    <dgm:cxn modelId="{1A4F62EC-0FCA-41B9-9B0F-C250581228E3}" type="presOf" srcId="{54FA9184-4038-4E82-822B-07DC1D7B3E18}" destId="{4F2FBED9-6A09-4BDA-9F54-12A8FE424A2F}" srcOrd="0" destOrd="0" presId="urn:microsoft.com/office/officeart/2005/8/layout/cycle7"/>
    <dgm:cxn modelId="{FCB7A3F4-46B2-4298-9486-C7CF177AA966}" type="presOf" srcId="{BF2E09AB-C423-4019-B286-57C380BDF05A}" destId="{F817A58D-7D77-49F4-81BE-F97992AC9588}" srcOrd="0" destOrd="0" presId="urn:microsoft.com/office/officeart/2005/8/layout/cycle7"/>
    <dgm:cxn modelId="{C9F41FF9-F43C-447C-9F98-162AF5D586BC}" type="presOf" srcId="{D7479A38-7F05-4608-956B-46A2439FDEF1}" destId="{946D9AD3-D4C7-48B0-8466-7C078E527C8D}" srcOrd="0" destOrd="0" presId="urn:microsoft.com/office/officeart/2005/8/layout/cycle7"/>
    <dgm:cxn modelId="{177B7B26-2D81-41A5-8212-8BEC06DCA26B}" type="presParOf" srcId="{4F2FBED9-6A09-4BDA-9F54-12A8FE424A2F}" destId="{C3750947-60AA-4B7C-BEB6-2C4E2D5E07FD}" srcOrd="0" destOrd="0" presId="urn:microsoft.com/office/officeart/2005/8/layout/cycle7"/>
    <dgm:cxn modelId="{8B1BE883-AABD-45C9-8CFA-7860A56BD9CA}" type="presParOf" srcId="{4F2FBED9-6A09-4BDA-9F54-12A8FE424A2F}" destId="{A6DC69D8-1AFB-4405-BCD2-3D119E4D6C01}" srcOrd="1" destOrd="0" presId="urn:microsoft.com/office/officeart/2005/8/layout/cycle7"/>
    <dgm:cxn modelId="{85EA8A6B-B4A6-462D-8CE1-9E5589971A5C}" type="presParOf" srcId="{A6DC69D8-1AFB-4405-BCD2-3D119E4D6C01}" destId="{07D1446D-37E6-4B4D-8377-50B7393774A9}" srcOrd="0" destOrd="0" presId="urn:microsoft.com/office/officeart/2005/8/layout/cycle7"/>
    <dgm:cxn modelId="{A057C0A7-E569-4DCF-A6CF-03DA848F7562}" type="presParOf" srcId="{4F2FBED9-6A09-4BDA-9F54-12A8FE424A2F}" destId="{F3CAD90B-7949-492D-87A4-391FFB1071B5}" srcOrd="2" destOrd="0" presId="urn:microsoft.com/office/officeart/2005/8/layout/cycle7"/>
    <dgm:cxn modelId="{AE96111C-4A7F-4FD1-816C-AF7B5C5DBCDE}" type="presParOf" srcId="{4F2FBED9-6A09-4BDA-9F54-12A8FE424A2F}" destId="{946D9AD3-D4C7-48B0-8466-7C078E527C8D}" srcOrd="3" destOrd="0" presId="urn:microsoft.com/office/officeart/2005/8/layout/cycle7"/>
    <dgm:cxn modelId="{BCE85CEB-204E-4AD0-A15B-760732CC5F83}" type="presParOf" srcId="{946D9AD3-D4C7-48B0-8466-7C078E527C8D}" destId="{26077B9E-906A-429A-B3F0-8E19F4C0DBFE}" srcOrd="0" destOrd="0" presId="urn:microsoft.com/office/officeart/2005/8/layout/cycle7"/>
    <dgm:cxn modelId="{8E94EB55-23D4-43CA-8BD1-9F87798BB0A4}" type="presParOf" srcId="{4F2FBED9-6A09-4BDA-9F54-12A8FE424A2F}" destId="{F817A58D-7D77-49F4-81BE-F97992AC9588}" srcOrd="4" destOrd="0" presId="urn:microsoft.com/office/officeart/2005/8/layout/cycle7"/>
    <dgm:cxn modelId="{6A123D7D-C8D6-46D3-A1FB-E95ADD71FA0E}" type="presParOf" srcId="{4F2FBED9-6A09-4BDA-9F54-12A8FE424A2F}" destId="{70D962A7-3464-4B68-B912-F3873106719E}" srcOrd="5" destOrd="0" presId="urn:microsoft.com/office/officeart/2005/8/layout/cycle7"/>
    <dgm:cxn modelId="{C0F4A787-D9C8-4D4B-8406-EFDC0F698856}" type="presParOf" srcId="{70D962A7-3464-4B68-B912-F3873106719E}" destId="{AC3C26C7-7CE8-471A-A0A4-2ED6D9370BC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50947-60AA-4B7C-BEB6-2C4E2D5E07FD}">
      <dsp:nvSpPr>
        <dsp:cNvPr id="0" name=""/>
        <dsp:cNvSpPr/>
      </dsp:nvSpPr>
      <dsp:spPr>
        <a:xfrm>
          <a:off x="1228593" y="-97127"/>
          <a:ext cx="1270456" cy="63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Object composition</a:t>
          </a:r>
        </a:p>
      </dsp:txBody>
      <dsp:txXfrm>
        <a:off x="1247198" y="-78522"/>
        <a:ext cx="1233246" cy="598018"/>
      </dsp:txXfrm>
    </dsp:sp>
    <dsp:sp modelId="{A6DC69D8-1AFB-4405-BCD2-3D119E4D6C01}">
      <dsp:nvSpPr>
        <dsp:cNvPr id="0" name=""/>
        <dsp:cNvSpPr/>
      </dsp:nvSpPr>
      <dsp:spPr>
        <a:xfrm rot="3600000">
          <a:off x="2035189" y="980134"/>
          <a:ext cx="662792" cy="2223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101888" y="1024600"/>
        <a:ext cx="529394" cy="133397"/>
      </dsp:txXfrm>
    </dsp:sp>
    <dsp:sp modelId="{F3CAD90B-7949-492D-87A4-391FFB1071B5}">
      <dsp:nvSpPr>
        <dsp:cNvPr id="0" name=""/>
        <dsp:cNvSpPr/>
      </dsp:nvSpPr>
      <dsp:spPr>
        <a:xfrm>
          <a:off x="2278067" y="1644498"/>
          <a:ext cx="1270456" cy="7874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Detector response</a:t>
          </a:r>
        </a:p>
      </dsp:txBody>
      <dsp:txXfrm>
        <a:off x="2301131" y="1667562"/>
        <a:ext cx="1224328" cy="741332"/>
      </dsp:txXfrm>
    </dsp:sp>
    <dsp:sp modelId="{946D9AD3-D4C7-48B0-8466-7C078E527C8D}">
      <dsp:nvSpPr>
        <dsp:cNvPr id="0" name=""/>
        <dsp:cNvSpPr/>
      </dsp:nvSpPr>
      <dsp:spPr>
        <a:xfrm rot="10800000">
          <a:off x="1532425" y="1927063"/>
          <a:ext cx="662792" cy="2223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1599124" y="1971529"/>
        <a:ext cx="529394" cy="133397"/>
      </dsp:txXfrm>
    </dsp:sp>
    <dsp:sp modelId="{F817A58D-7D77-49F4-81BE-F97992AC9588}">
      <dsp:nvSpPr>
        <dsp:cNvPr id="0" name=""/>
        <dsp:cNvSpPr/>
      </dsp:nvSpPr>
      <dsp:spPr>
        <a:xfrm>
          <a:off x="179119" y="1524656"/>
          <a:ext cx="1270456" cy="1027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X-ray spectrum/</a:t>
          </a:r>
          <a:br>
            <a:rPr lang="en-US" sz="1400" b="1" kern="1200" dirty="0"/>
          </a:br>
          <a:r>
            <a:rPr lang="en-US" sz="1400" b="1" kern="1200" dirty="0"/>
            <a:t>Threshold selection</a:t>
          </a:r>
        </a:p>
      </dsp:txBody>
      <dsp:txXfrm>
        <a:off x="209203" y="1554740"/>
        <a:ext cx="1210288" cy="966977"/>
      </dsp:txXfrm>
    </dsp:sp>
    <dsp:sp modelId="{70D962A7-3464-4B68-B912-F3873106719E}">
      <dsp:nvSpPr>
        <dsp:cNvPr id="0" name=""/>
        <dsp:cNvSpPr/>
      </dsp:nvSpPr>
      <dsp:spPr>
        <a:xfrm rot="18000000">
          <a:off x="1064257" y="920213"/>
          <a:ext cx="662792" cy="2223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130956" y="964679"/>
        <a:ext cx="529394" cy="133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37BB3E-1A3B-4D1F-95E8-BB2DAB4A2D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A2F99-030F-41F0-B174-E0EA59AEAC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3DCF-723E-4ABD-BE79-E23C85D2DD52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4B9F9F-DE95-4EF0-9E2C-09DC80F2F3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CD3E7-45E7-4867-9519-EC950A47A5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286B7-B19B-4DEE-87F1-E904E22D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375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96132-11B5-4A8F-9779-9F39B2B5F59F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DFF51-D436-4F76-A676-CBEBA7CB9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99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73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13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13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5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76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193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20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11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12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632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8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769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69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367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321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139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938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90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661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094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232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03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91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15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55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418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2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26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83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DFF51-D436-4F76-A676-CBEBA7CB92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05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  <p:sp>
        <p:nvSpPr>
          <p:cNvPr id="12" name="Parallelogramma 7">
            <a:extLst>
              <a:ext uri="{FF2B5EF4-FFF2-40B4-BE49-F238E27FC236}">
                <a16:creationId xmlns:a16="http://schemas.microsoft.com/office/drawing/2014/main" id="{EC0B7863-67AD-4525-9876-DB5082E3FCBA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4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FB458B8E-B6C4-42C1-96D4-D9BFC22F4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73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9B0B72A-A6C1-1249-88B9-6D9907833940}"/>
              </a:ext>
            </a:extLst>
          </p:cNvPr>
          <p:cNvSpPr/>
          <p:nvPr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75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ENERIC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666" y="2339471"/>
            <a:ext cx="6096001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5A3EF7-880F-5B4D-A6F4-242C1C67F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465" y="136525"/>
            <a:ext cx="4953002" cy="612880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BB11BE-9127-D841-A036-D1F80B8F5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5666" y="3605785"/>
            <a:ext cx="5122333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8406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95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25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70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22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37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93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F7833-E7BC-46CF-A137-248FC8F25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B19AB-E8D5-474F-98C9-C2B449A31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5B12F-B245-4006-B24F-2007C3441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4685D-B50E-430D-94C1-0F4D32ABC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1147F-28A7-497F-8B0A-2BE62D15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4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PERT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0B738FA7-77CE-5442-A946-89B02CF385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4005" y="6212534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7281E72-E017-C946-BD0B-FC962B4D366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641" y="538226"/>
            <a:ext cx="2686255" cy="1649528"/>
          </a:xfrm>
          <a:prstGeom prst="rect">
            <a:avLst/>
          </a:prstGeom>
        </p:spPr>
      </p:pic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6E9FE7C0-73C1-4141-AA4B-2FC6FD3F94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1000" y="762000"/>
            <a:ext cx="2921000" cy="5334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534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 dirty="0"/>
              <a:t>Fare clic sull'icona per inserire un'immagine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1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EPRT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5" y="564936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Immagine 1">
            <a:extLst>
              <a:ext uri="{FF2B5EF4-FFF2-40B4-BE49-F238E27FC236}">
                <a16:creationId xmlns:a16="http://schemas.microsoft.com/office/drawing/2014/main" id="{B6E48B5A-B08E-CF46-ACD2-0C550C4B1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712" y="-1632674"/>
            <a:ext cx="11309350" cy="716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3" descr="Immagine che contiene clipart&#10;&#10;Descrizione generata automaticamente">
            <a:extLst>
              <a:ext uri="{FF2B5EF4-FFF2-40B4-BE49-F238E27FC236}">
                <a16:creationId xmlns:a16="http://schemas.microsoft.com/office/drawing/2014/main" id="{1EC46982-8F86-1646-85E2-CC96D5687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040" y="3429000"/>
            <a:ext cx="2549139" cy="1600200"/>
          </a:xfrm>
          <a:prstGeom prst="rect">
            <a:avLst/>
          </a:prstGeom>
          <a:noFill/>
          <a:ln>
            <a:noFill/>
          </a:ln>
          <a:effectLst>
            <a:reflection blurRad="76200" stA="51000" endPos="36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UOTA NE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7215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324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ONDO FOTO SCU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369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97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ONDO FOTO SCURA_box tes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9E1088F-5AD7-6F4C-A34D-16EA33B5D842}"/>
              </a:ext>
            </a:extLst>
          </p:cNvPr>
          <p:cNvSpPr/>
          <p:nvPr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0299FF3-353A-9C41-A2AB-F30B56B6767F}"/>
              </a:ext>
            </a:extLst>
          </p:cNvPr>
          <p:cNvSpPr txBox="1">
            <a:spLocks/>
          </p:cNvSpPr>
          <p:nvPr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757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83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3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554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2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2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132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B8BA4E0-8181-44D0-AAF6-4A6FC754EFE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F2BF5E6-30D1-3E49-BCD8-2D81D3171FD8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755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9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60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emf"/><Relationship Id="rId10" Type="http://schemas.openxmlformats.org/officeDocument/2006/relationships/image" Target="../media/image46.jpeg"/><Relationship Id="rId4" Type="http://schemas.openxmlformats.org/officeDocument/2006/relationships/image" Target="../media/image40.tif"/><Relationship Id="rId9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pn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0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image" Target="../media/image62.tif"/><Relationship Id="rId7" Type="http://schemas.openxmlformats.org/officeDocument/2006/relationships/diagramColors" Target="../diagrams/colors1.xml"/><Relationship Id="rId12" Type="http://schemas.openxmlformats.org/officeDocument/2006/relationships/image" Target="../media/image65.png"/><Relationship Id="rId17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64.png"/><Relationship Id="rId5" Type="http://schemas.openxmlformats.org/officeDocument/2006/relationships/diagramLayout" Target="../diagrams/layout1.xml"/><Relationship Id="rId15" Type="http://schemas.openxmlformats.org/officeDocument/2006/relationships/image" Target="../media/image74.png"/><Relationship Id="rId10" Type="http://schemas.openxmlformats.org/officeDocument/2006/relationships/image" Target="../media/image40.tif"/><Relationship Id="rId19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3.tiff"/><Relationship Id="rId14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70.gif"/><Relationship Id="rId7" Type="http://schemas.openxmlformats.org/officeDocument/2006/relationships/image" Target="../media/image8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5.png"/><Relationship Id="rId10" Type="http://schemas.openxmlformats.org/officeDocument/2006/relationships/image" Target="../media/image860.png"/><Relationship Id="rId4" Type="http://schemas.openxmlformats.org/officeDocument/2006/relationships/image" Target="../media/image71.png"/><Relationship Id="rId9" Type="http://schemas.openxmlformats.org/officeDocument/2006/relationships/image" Target="../media/image9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79.gif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7.png"/><Relationship Id="rId5" Type="http://schemas.openxmlformats.org/officeDocument/2006/relationships/image" Target="../media/image81.png"/><Relationship Id="rId10" Type="http://schemas.openxmlformats.org/officeDocument/2006/relationships/image" Target="../media/image83.png"/><Relationship Id="rId4" Type="http://schemas.openxmlformats.org/officeDocument/2006/relationships/image" Target="../media/image80.png"/><Relationship Id="rId9" Type="http://schemas.openxmlformats.org/officeDocument/2006/relationships/image" Target="../media/image10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0.jpg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microsoft.com/office/2007/relationships/hdphoto" Target="../media/hdphoto4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1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10.jpeg"/><Relationship Id="rId11" Type="http://schemas.openxmlformats.org/officeDocument/2006/relationships/image" Target="../media/image114.png"/><Relationship Id="rId5" Type="http://schemas.openxmlformats.org/officeDocument/2006/relationships/image" Target="../media/image109.jpeg"/><Relationship Id="rId10" Type="http://schemas.openxmlformats.org/officeDocument/2006/relationships/image" Target="../media/image113.png"/><Relationship Id="rId4" Type="http://schemas.openxmlformats.org/officeDocument/2006/relationships/image" Target="../media/image108.jpeg"/><Relationship Id="rId9" Type="http://schemas.openxmlformats.org/officeDocument/2006/relationships/image" Target="../media/image11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115.png"/><Relationship Id="rId7" Type="http://schemas.openxmlformats.org/officeDocument/2006/relationships/image" Target="../media/image11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8.jpeg"/><Relationship Id="rId5" Type="http://schemas.openxmlformats.org/officeDocument/2006/relationships/image" Target="../media/image117.png"/><Relationship Id="rId10" Type="http://schemas.openxmlformats.org/officeDocument/2006/relationships/image" Target="../media/image122.jpeg"/><Relationship Id="rId4" Type="http://schemas.openxmlformats.org/officeDocument/2006/relationships/image" Target="../media/image116.png"/><Relationship Id="rId9" Type="http://schemas.openxmlformats.org/officeDocument/2006/relationships/image" Target="../media/image12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"/><Relationship Id="rId13" Type="http://schemas.openxmlformats.org/officeDocument/2006/relationships/image" Target="../media/image27.png"/><Relationship Id="rId7" Type="http://schemas.openxmlformats.org/officeDocument/2006/relationships/image" Target="../media/image20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4.tif"/><Relationship Id="rId5" Type="http://schemas.openxmlformats.org/officeDocument/2006/relationships/image" Target="../media/image25.png"/><Relationship Id="rId15" Type="http://schemas.openxmlformats.org/officeDocument/2006/relationships/image" Target="../media/image29.png"/><Relationship Id="rId10" Type="http://schemas.openxmlformats.org/officeDocument/2006/relationships/image" Target="../media/image23.tif"/><Relationship Id="rId9" Type="http://schemas.openxmlformats.org/officeDocument/2006/relationships/image" Target="../media/image22.tif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0.png"/><Relationship Id="rId5" Type="http://schemas.openxmlformats.org/officeDocument/2006/relationships/image" Target="../media/image20.PNG"/><Relationship Id="rId4" Type="http://schemas.openxmlformats.org/officeDocument/2006/relationships/image" Target="../media/image26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0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00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1.wdp"/><Relationship Id="rId7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2AB81B-7560-482E-A3C1-26E875B20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82081"/>
            <a:ext cx="12192000" cy="1089529"/>
          </a:xfrm>
        </p:spPr>
        <p:txBody>
          <a:bodyPr/>
          <a:lstStyle/>
          <a:p>
            <a:pPr algn="ctr"/>
            <a:r>
              <a:rPr lang="en-US" dirty="0"/>
              <a:t>Spectral and phase-contrast imaging: from crystal-based synchrotron setups to detector-based compact systems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EA78C4-129D-4714-A15B-5CB36325A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26733" y="5005519"/>
            <a:ext cx="7526867" cy="730170"/>
          </a:xfrm>
        </p:spPr>
        <p:txBody>
          <a:bodyPr>
            <a:normAutofit/>
          </a:bodyPr>
          <a:lstStyle/>
          <a:p>
            <a:r>
              <a:rPr lang="en-US" dirty="0"/>
              <a:t>Luca Brombal – INFN Trieste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308338-9937-446F-AACB-D264E1BFA8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28/06/2022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C06D1-B481-457C-A5AF-6AAA4B54E1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67518" y="5890325"/>
            <a:ext cx="7274931" cy="590932"/>
          </a:xfrm>
        </p:spPr>
        <p:txBody>
          <a:bodyPr>
            <a:normAutofit/>
          </a:bodyPr>
          <a:lstStyle/>
          <a:p>
            <a:r>
              <a:rPr lang="en-US" dirty="0" err="1"/>
              <a:t>iWoRiD</a:t>
            </a:r>
            <a:r>
              <a:rPr lang="en-US" dirty="0"/>
              <a:t> 2022 – Riva Del Garda (TN), Italy – 26-30 June 2022</a:t>
            </a:r>
          </a:p>
        </p:txBody>
      </p:sp>
      <p:pic>
        <p:nvPicPr>
          <p:cNvPr id="10" name="Picture Placeholder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A46AB88-31E5-4DCB-849D-ADF0B744CBD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8"/>
          <a:stretch/>
        </p:blipFill>
        <p:spPr>
          <a:xfrm>
            <a:off x="1481672" y="2221374"/>
            <a:ext cx="2988734" cy="2629509"/>
          </a:xfrm>
        </p:spPr>
      </p:pic>
    </p:spTree>
    <p:extLst>
      <p:ext uri="{BB962C8B-B14F-4D97-AF65-F5344CB8AC3E}">
        <p14:creationId xmlns:p14="http://schemas.microsoft.com/office/powerpoint/2010/main" val="1801991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Spectral imaging systems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10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29EB0B3-4895-42BD-AF5B-6EB1DE95B0B2}"/>
              </a:ext>
            </a:extLst>
          </p:cNvPr>
          <p:cNvSpPr txBox="1">
            <a:spLocks/>
          </p:cNvSpPr>
          <p:nvPr/>
        </p:nvSpPr>
        <p:spPr>
          <a:xfrm>
            <a:off x="48125" y="778933"/>
            <a:ext cx="3960000" cy="605019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X-ray spectrum-based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2 X-ray tubes with different voltages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Voltage switching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Dual layer detectors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36E77E-FFE9-4870-833A-91C9EF8C954F}"/>
              </a:ext>
            </a:extLst>
          </p:cNvPr>
          <p:cNvSpPr txBox="1">
            <a:spLocks/>
          </p:cNvSpPr>
          <p:nvPr/>
        </p:nvSpPr>
        <p:spPr>
          <a:xfrm>
            <a:off x="4091597" y="778933"/>
            <a:ext cx="3960000" cy="6050192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Detector-based</a:t>
            </a:r>
            <a:r>
              <a:rPr lang="en-US" dirty="0"/>
              <a:t>: energy discrimination on pixel-by-pixel basis</a:t>
            </a:r>
          </a:p>
          <a:p>
            <a:pPr lvl="8"/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77689C-B45E-42F8-A578-5FBE1C358C81}"/>
              </a:ext>
            </a:extLst>
          </p:cNvPr>
          <p:cNvSpPr txBox="1">
            <a:spLocks/>
          </p:cNvSpPr>
          <p:nvPr/>
        </p:nvSpPr>
        <p:spPr>
          <a:xfrm>
            <a:off x="8149925" y="778934"/>
            <a:ext cx="3960000" cy="6050192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Crystal-based</a:t>
            </a:r>
            <a:r>
              <a:rPr lang="en-US" dirty="0"/>
              <a:t>: energy dispersive systems based on bent crystals (@ synchrotrons)</a:t>
            </a:r>
          </a:p>
          <a:p>
            <a:pPr lvl="8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6DFAE5-DE36-42BD-9D47-3E7FBF931E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367" y="1931097"/>
            <a:ext cx="2666014" cy="2269467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1434662B-643A-4B7D-982F-12C0EED20B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141" y="4310170"/>
            <a:ext cx="3212465" cy="240934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9DF822-8B6D-48D7-9259-49769FE6F79C}"/>
              </a:ext>
            </a:extLst>
          </p:cNvPr>
          <p:cNvSpPr/>
          <p:nvPr/>
        </p:nvSpPr>
        <p:spPr>
          <a:xfrm>
            <a:off x="5380416" y="5026018"/>
            <a:ext cx="785707" cy="1354666"/>
          </a:xfrm>
          <a:prstGeom prst="rect">
            <a:avLst/>
          </a:prstGeom>
          <a:solidFill>
            <a:schemeClr val="accent3">
              <a:alpha val="4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1600" b="1" dirty="0">
                <a:solidFill>
                  <a:schemeClr val="accent1"/>
                </a:solidFill>
              </a:rPr>
              <a:t>Th1&lt;E&lt;Th2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EB1E99-B1FB-40D1-9227-27B766E1CBC9}"/>
              </a:ext>
            </a:extLst>
          </p:cNvPr>
          <p:cNvSpPr/>
          <p:nvPr/>
        </p:nvSpPr>
        <p:spPr>
          <a:xfrm>
            <a:off x="6166123" y="5026018"/>
            <a:ext cx="996526" cy="1354666"/>
          </a:xfrm>
          <a:prstGeom prst="rect">
            <a:avLst/>
          </a:prstGeom>
          <a:solidFill>
            <a:schemeClr val="accent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1600" b="1" dirty="0">
                <a:solidFill>
                  <a:schemeClr val="accent6"/>
                </a:solidFill>
              </a:rPr>
              <a:t>E&gt;Th2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17492D3-B61A-43E2-9C87-28BB2B8C4B85}"/>
              </a:ext>
            </a:extLst>
          </p:cNvPr>
          <p:cNvGrpSpPr/>
          <p:nvPr/>
        </p:nvGrpSpPr>
        <p:grpSpPr>
          <a:xfrm>
            <a:off x="7699078" y="4210189"/>
            <a:ext cx="4420473" cy="2287970"/>
            <a:chOff x="5718266" y="3281200"/>
            <a:chExt cx="3513530" cy="1818550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C243190D-43AB-4F4B-85EC-11D19AA18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18266" y="3281200"/>
              <a:ext cx="3511837" cy="1774800"/>
            </a:xfrm>
            <a:prstGeom prst="rect">
              <a:avLst/>
            </a:prstGeom>
          </p:spPr>
        </p:pic>
        <p:sp>
          <p:nvSpPr>
            <p:cNvPr id="14" name="Rettangolo 20">
              <a:extLst>
                <a:ext uri="{FF2B5EF4-FFF2-40B4-BE49-F238E27FC236}">
                  <a16:creationId xmlns:a16="http://schemas.microsoft.com/office/drawing/2014/main" id="{EEE841A5-7053-465E-8904-9BE551F40D47}"/>
                </a:ext>
              </a:extLst>
            </p:cNvPr>
            <p:cNvSpPr/>
            <p:nvPr/>
          </p:nvSpPr>
          <p:spPr>
            <a:xfrm>
              <a:off x="6558682" y="4097643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5" name="Rettangolo 24">
              <a:extLst>
                <a:ext uri="{FF2B5EF4-FFF2-40B4-BE49-F238E27FC236}">
                  <a16:creationId xmlns:a16="http://schemas.microsoft.com/office/drawing/2014/main" id="{343B3C79-66CF-4596-AD78-4E0415BDADF3}"/>
                </a:ext>
              </a:extLst>
            </p:cNvPr>
            <p:cNvSpPr/>
            <p:nvPr/>
          </p:nvSpPr>
          <p:spPr>
            <a:xfrm>
              <a:off x="6345080" y="4868484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6" name="Rettangolo 25">
              <a:extLst>
                <a:ext uri="{FF2B5EF4-FFF2-40B4-BE49-F238E27FC236}">
                  <a16:creationId xmlns:a16="http://schemas.microsoft.com/office/drawing/2014/main" id="{B2B87BF7-B29C-45AE-B0F2-0AA53840FE84}"/>
                </a:ext>
              </a:extLst>
            </p:cNvPr>
            <p:cNvSpPr/>
            <p:nvPr/>
          </p:nvSpPr>
          <p:spPr>
            <a:xfrm>
              <a:off x="6995460" y="4627731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7" name="Rettangolo 26">
              <a:extLst>
                <a:ext uri="{FF2B5EF4-FFF2-40B4-BE49-F238E27FC236}">
                  <a16:creationId xmlns:a16="http://schemas.microsoft.com/office/drawing/2014/main" id="{75362A51-9FAE-4BEC-963E-C47299DE4624}"/>
                </a:ext>
              </a:extLst>
            </p:cNvPr>
            <p:cNvSpPr/>
            <p:nvPr/>
          </p:nvSpPr>
          <p:spPr>
            <a:xfrm>
              <a:off x="7136441" y="4794765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8" name="Rettangolo 27">
              <a:extLst>
                <a:ext uri="{FF2B5EF4-FFF2-40B4-BE49-F238E27FC236}">
                  <a16:creationId xmlns:a16="http://schemas.microsoft.com/office/drawing/2014/main" id="{F7BDCDA0-E298-404A-A024-CB44C3DC9F58}"/>
                </a:ext>
              </a:extLst>
            </p:cNvPr>
            <p:cNvSpPr/>
            <p:nvPr/>
          </p:nvSpPr>
          <p:spPr>
            <a:xfrm>
              <a:off x="7693172" y="4673935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19" name="Rettangolo 28">
              <a:extLst>
                <a:ext uri="{FF2B5EF4-FFF2-40B4-BE49-F238E27FC236}">
                  <a16:creationId xmlns:a16="http://schemas.microsoft.com/office/drawing/2014/main" id="{63CE5C9F-7E9A-4ADB-BC9B-24F5A7795A55}"/>
                </a:ext>
              </a:extLst>
            </p:cNvPr>
            <p:cNvSpPr/>
            <p:nvPr/>
          </p:nvSpPr>
          <p:spPr>
            <a:xfrm>
              <a:off x="8202570" y="3729736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20" name="Rettangolo 29">
              <a:extLst>
                <a:ext uri="{FF2B5EF4-FFF2-40B4-BE49-F238E27FC236}">
                  <a16:creationId xmlns:a16="http://schemas.microsoft.com/office/drawing/2014/main" id="{1129440D-A87E-40B5-B55B-FD2C6D6A0E7C}"/>
                </a:ext>
              </a:extLst>
            </p:cNvPr>
            <p:cNvSpPr/>
            <p:nvPr/>
          </p:nvSpPr>
          <p:spPr>
            <a:xfrm>
              <a:off x="8284800" y="4244410"/>
              <a:ext cx="164460" cy="13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21" name="Rettangolo 30">
              <a:extLst>
                <a:ext uri="{FF2B5EF4-FFF2-40B4-BE49-F238E27FC236}">
                  <a16:creationId xmlns:a16="http://schemas.microsoft.com/office/drawing/2014/main" id="{CD3CEADF-1E91-4F1E-BB89-469AA5FAC9F3}"/>
                </a:ext>
              </a:extLst>
            </p:cNvPr>
            <p:cNvSpPr/>
            <p:nvPr/>
          </p:nvSpPr>
          <p:spPr>
            <a:xfrm>
              <a:off x="8800919" y="3530221"/>
              <a:ext cx="164460" cy="140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sp>
          <p:nvSpPr>
            <p:cNvPr id="22" name="Google Shape;461;p50">
              <a:extLst>
                <a:ext uri="{FF2B5EF4-FFF2-40B4-BE49-F238E27FC236}">
                  <a16:creationId xmlns:a16="http://schemas.microsoft.com/office/drawing/2014/main" id="{66ACF97B-013C-41F1-9C7F-DEF83FD8EA09}"/>
                </a:ext>
              </a:extLst>
            </p:cNvPr>
            <p:cNvSpPr txBox="1">
              <a:spLocks/>
            </p:cNvSpPr>
            <p:nvPr/>
          </p:nvSpPr>
          <p:spPr>
            <a:xfrm>
              <a:off x="6202493" y="4859450"/>
              <a:ext cx="614093" cy="24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Istok Web"/>
                <a:buNone/>
                <a:defRPr sz="16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9pPr>
            </a:lstStyle>
            <a:p>
              <a:pPr marL="0" indent="0"/>
              <a:r>
                <a:rPr lang="it-IT" dirty="0">
                  <a:solidFill>
                    <a:schemeClr val="tx1"/>
                  </a:solidFill>
                </a:rPr>
                <a:t>Fascio</a:t>
              </a:r>
            </a:p>
          </p:txBody>
        </p:sp>
        <p:sp>
          <p:nvSpPr>
            <p:cNvPr id="23" name="Google Shape;461;p50">
              <a:extLst>
                <a:ext uri="{FF2B5EF4-FFF2-40B4-BE49-F238E27FC236}">
                  <a16:creationId xmlns:a16="http://schemas.microsoft.com/office/drawing/2014/main" id="{F284B680-6F1E-4F58-986F-847B32E57BE5}"/>
                </a:ext>
              </a:extLst>
            </p:cNvPr>
            <p:cNvSpPr txBox="1">
              <a:spLocks/>
            </p:cNvSpPr>
            <p:nvPr/>
          </p:nvSpPr>
          <p:spPr>
            <a:xfrm>
              <a:off x="7411798" y="4573720"/>
              <a:ext cx="873002" cy="24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Istok Web"/>
                <a:buNone/>
                <a:defRPr sz="16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9pPr>
            </a:lstStyle>
            <a:p>
              <a:pPr marL="0" indent="0"/>
              <a:r>
                <a:rPr lang="it-IT" dirty="0">
                  <a:solidFill>
                    <a:schemeClr val="tx1"/>
                  </a:solidFill>
                </a:rPr>
                <a:t>Campione</a:t>
              </a:r>
            </a:p>
          </p:txBody>
        </p:sp>
        <p:sp>
          <p:nvSpPr>
            <p:cNvPr id="24" name="Google Shape;461;p50">
              <a:extLst>
                <a:ext uri="{FF2B5EF4-FFF2-40B4-BE49-F238E27FC236}">
                  <a16:creationId xmlns:a16="http://schemas.microsoft.com/office/drawing/2014/main" id="{348A56AF-D0F5-4D97-81C7-BA28CEE7656F}"/>
                </a:ext>
              </a:extLst>
            </p:cNvPr>
            <p:cNvSpPr txBox="1">
              <a:spLocks/>
            </p:cNvSpPr>
            <p:nvPr/>
          </p:nvSpPr>
          <p:spPr>
            <a:xfrm>
              <a:off x="8358794" y="4219667"/>
              <a:ext cx="873002" cy="24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Istok Web"/>
                <a:buNone/>
                <a:defRPr sz="16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Istok Web"/>
                <a:buNone/>
                <a:defRPr sz="1400" b="0" i="0" u="none" strike="noStrike" cap="none">
                  <a:solidFill>
                    <a:schemeClr val="dk1"/>
                  </a:solidFill>
                  <a:latin typeface="Istok Web"/>
                  <a:ea typeface="Istok Web"/>
                  <a:cs typeface="Istok Web"/>
                  <a:sym typeface="Istok Web"/>
                </a:defRPr>
              </a:lvl9pPr>
            </a:lstStyle>
            <a:p>
              <a:pPr marL="0" indent="0"/>
              <a:r>
                <a:rPr lang="it-IT" dirty="0">
                  <a:solidFill>
                    <a:schemeClr val="tx1"/>
                  </a:solidFill>
                </a:rPr>
                <a:t>Rivelatore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7511F753-95C7-4102-8AB2-0BCE40D77A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45816" y="1981768"/>
            <a:ext cx="3438072" cy="225148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AD47508-4242-4DF3-961E-86144EF7E7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6667" y="1963215"/>
            <a:ext cx="1208994" cy="116606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EC14D4D-8134-4366-B820-98FD14D046C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6667" y="5442495"/>
            <a:ext cx="1202199" cy="12564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7D7AA54-54A7-4D41-8529-1F41006026A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1645" y="3610573"/>
            <a:ext cx="1244117" cy="12550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C36E003-2402-4CE4-BCFE-350BF332030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011" y="1963215"/>
            <a:ext cx="1731127" cy="108731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B0706A9-F65F-4025-A5FF-C479944DDA1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637" y="3687194"/>
            <a:ext cx="1731127" cy="10873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81D7599-5860-4C50-A8E5-3A72C216A34F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271" y="5505243"/>
            <a:ext cx="1731127" cy="108731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88EF9CA-2A65-4524-A755-BF49753BAEF5}"/>
              </a:ext>
            </a:extLst>
          </p:cNvPr>
          <p:cNvSpPr txBox="1"/>
          <p:nvPr/>
        </p:nvSpPr>
        <p:spPr>
          <a:xfrm>
            <a:off x="8345816" y="6280873"/>
            <a:ext cx="62709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Beam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E72EC8-BEA6-4F95-B722-AD975205211E}"/>
              </a:ext>
            </a:extLst>
          </p:cNvPr>
          <p:cNvSpPr txBox="1"/>
          <p:nvPr/>
        </p:nvSpPr>
        <p:spPr>
          <a:xfrm>
            <a:off x="9904684" y="5870013"/>
            <a:ext cx="102342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Sample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871582-CD18-46D0-A60B-A7CF1B1DEDE4}"/>
              </a:ext>
            </a:extLst>
          </p:cNvPr>
          <p:cNvSpPr txBox="1"/>
          <p:nvPr/>
        </p:nvSpPr>
        <p:spPr>
          <a:xfrm>
            <a:off x="11177844" y="5442495"/>
            <a:ext cx="82488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Detector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A2A1518-0F4C-4875-91DE-5C111CE452E5}"/>
              </a:ext>
            </a:extLst>
          </p:cNvPr>
          <p:cNvSpPr/>
          <p:nvPr/>
        </p:nvSpPr>
        <p:spPr>
          <a:xfrm>
            <a:off x="4028330" y="737053"/>
            <a:ext cx="8135750" cy="6167797"/>
          </a:xfrm>
          <a:prstGeom prst="rect">
            <a:avLst/>
          </a:prstGeom>
          <a:solidFill>
            <a:schemeClr val="accent5">
              <a:alpha val="2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16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CRYSTAL-BASED SPECTRAL IMAGING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182097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Chart&#10;&#10;Description automatically generated">
            <a:extLst>
              <a:ext uri="{FF2B5EF4-FFF2-40B4-BE49-F238E27FC236}">
                <a16:creationId xmlns:a16="http://schemas.microsoft.com/office/drawing/2014/main" id="{4AC7D186-6C37-42F4-8AD3-FBDC4E39DA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1" y="752856"/>
            <a:ext cx="2311174" cy="16707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Laue diffraction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12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DD6F18-F2A1-4531-B295-5FEC26200E6E}"/>
              </a:ext>
            </a:extLst>
          </p:cNvPr>
          <p:cNvSpPr/>
          <p:nvPr/>
        </p:nvSpPr>
        <p:spPr>
          <a:xfrm rot="21111481">
            <a:off x="5511798" y="2551108"/>
            <a:ext cx="220133" cy="189653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08DBD3-0EE0-4BEF-B578-67CD265A53B2}"/>
              </a:ext>
            </a:extLst>
          </p:cNvPr>
          <p:cNvCxnSpPr/>
          <p:nvPr/>
        </p:nvCxnSpPr>
        <p:spPr>
          <a:xfrm>
            <a:off x="-16932" y="3101442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00D917-22B8-4288-B6B3-44A8047F4512}"/>
              </a:ext>
            </a:extLst>
          </p:cNvPr>
          <p:cNvCxnSpPr/>
          <p:nvPr/>
        </p:nvCxnSpPr>
        <p:spPr>
          <a:xfrm>
            <a:off x="211664" y="4100508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6336B1-CF33-461F-803A-2D4C162190C2}"/>
              </a:ext>
            </a:extLst>
          </p:cNvPr>
          <p:cNvCxnSpPr/>
          <p:nvPr/>
        </p:nvCxnSpPr>
        <p:spPr>
          <a:xfrm>
            <a:off x="110068" y="3617908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8A7B6A8-4E2F-4D50-B67F-A0EB652FC513}"/>
              </a:ext>
            </a:extLst>
          </p:cNvPr>
          <p:cNvCxnSpPr/>
          <p:nvPr/>
        </p:nvCxnSpPr>
        <p:spPr>
          <a:xfrm>
            <a:off x="59271" y="3346975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1C3B999-AC06-4AD0-9367-2D0C49B5A709}"/>
              </a:ext>
            </a:extLst>
          </p:cNvPr>
          <p:cNvCxnSpPr/>
          <p:nvPr/>
        </p:nvCxnSpPr>
        <p:spPr>
          <a:xfrm>
            <a:off x="160868" y="3854975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7A27E6B-BBC4-4DB3-BDCA-645AAE0173FB}"/>
              </a:ext>
            </a:extLst>
          </p:cNvPr>
          <p:cNvCxnSpPr>
            <a:cxnSpLocks/>
          </p:cNvCxnSpPr>
          <p:nvPr/>
        </p:nvCxnSpPr>
        <p:spPr>
          <a:xfrm rot="-720000">
            <a:off x="5699057" y="2513074"/>
            <a:ext cx="5334000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EACDB52-A64E-4799-975F-841A5DBD9EC1}"/>
              </a:ext>
            </a:extLst>
          </p:cNvPr>
          <p:cNvCxnSpPr>
            <a:cxnSpLocks/>
          </p:cNvCxnSpPr>
          <p:nvPr/>
        </p:nvCxnSpPr>
        <p:spPr>
          <a:xfrm rot="-720000">
            <a:off x="5724456" y="2758610"/>
            <a:ext cx="5334000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65B3716-7AE2-47C1-85A6-A260E5E9F291}"/>
              </a:ext>
            </a:extLst>
          </p:cNvPr>
          <p:cNvCxnSpPr>
            <a:cxnSpLocks/>
          </p:cNvCxnSpPr>
          <p:nvPr/>
        </p:nvCxnSpPr>
        <p:spPr>
          <a:xfrm rot="-720000">
            <a:off x="5766788" y="3019080"/>
            <a:ext cx="5334000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2FFD611-A086-40B1-845F-B7EDE1FF37D9}"/>
              </a:ext>
            </a:extLst>
          </p:cNvPr>
          <p:cNvCxnSpPr>
            <a:cxnSpLocks/>
          </p:cNvCxnSpPr>
          <p:nvPr/>
        </p:nvCxnSpPr>
        <p:spPr>
          <a:xfrm rot="-720000">
            <a:off x="5826053" y="3258141"/>
            <a:ext cx="5334000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1769FCE-3C3E-4B78-B1DE-DFFA11DD6DF7}"/>
              </a:ext>
            </a:extLst>
          </p:cNvPr>
          <p:cNvCxnSpPr>
            <a:cxnSpLocks/>
          </p:cNvCxnSpPr>
          <p:nvPr/>
        </p:nvCxnSpPr>
        <p:spPr>
          <a:xfrm rot="-720000">
            <a:off x="5885317" y="3512140"/>
            <a:ext cx="5334000" cy="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A92A1F81-A24A-4850-A06F-C846383D9B81}"/>
              </a:ext>
            </a:extLst>
          </p:cNvPr>
          <p:cNvSpPr/>
          <p:nvPr/>
        </p:nvSpPr>
        <p:spPr>
          <a:xfrm rot="20873880">
            <a:off x="11128701" y="1390351"/>
            <a:ext cx="781204" cy="189653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31BE464-7D85-4FB3-94D9-C13F779EBF41}"/>
              </a:ext>
            </a:extLst>
          </p:cNvPr>
          <p:cNvCxnSpPr>
            <a:cxnSpLocks/>
          </p:cNvCxnSpPr>
          <p:nvPr/>
        </p:nvCxnSpPr>
        <p:spPr>
          <a:xfrm>
            <a:off x="5494868" y="4100508"/>
            <a:ext cx="583568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25DCAE6-3DD7-4E15-BB61-E0FA56AF545D}"/>
                  </a:ext>
                </a:extLst>
              </p:cNvPr>
              <p:cNvSpPr txBox="1"/>
              <p:nvPr/>
            </p:nvSpPr>
            <p:spPr>
              <a:xfrm>
                <a:off x="7566251" y="3747346"/>
                <a:ext cx="4274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25DCAE6-3DD7-4E15-BB61-E0FA56AF5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251" y="3747346"/>
                <a:ext cx="427489" cy="276999"/>
              </a:xfrm>
              <a:prstGeom prst="rect">
                <a:avLst/>
              </a:prstGeom>
              <a:blipFill>
                <a:blip r:embed="rId4"/>
                <a:stretch>
                  <a:fillRect l="-11429" r="-571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AE77BD0-5802-4566-81C9-5B14A06715AB}"/>
              </a:ext>
            </a:extLst>
          </p:cNvPr>
          <p:cNvSpPr txBox="1"/>
          <p:nvPr/>
        </p:nvSpPr>
        <p:spPr>
          <a:xfrm flipH="1">
            <a:off x="-359596" y="2652491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Polychromatic (white)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B6EF604-0891-44FC-B859-A48816E108AE}"/>
                  </a:ext>
                </a:extLst>
              </p:cNvPr>
              <p:cNvSpPr txBox="1"/>
              <p:nvPr/>
            </p:nvSpPr>
            <p:spPr>
              <a:xfrm>
                <a:off x="8433788" y="4676356"/>
                <a:ext cx="2678426" cy="2187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𝒉𝒄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𝝑</m:t>
                              </m:r>
                            </m:e>
                            <m:sub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  <a:p>
                <a:endParaRPr lang="en-US" sz="1600" b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600" dirty="0"/>
                  <a:t> = Bragg’s angle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= speed of light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600" dirty="0"/>
                  <a:t> = Plank’s constant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1600" dirty="0"/>
                  <a:t> = lattice spacing</a:t>
                </a:r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B6EF604-0891-44FC-B859-A48816E10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788" y="4676356"/>
                <a:ext cx="2678426" cy="2187522"/>
              </a:xfrm>
              <a:prstGeom prst="rect">
                <a:avLst/>
              </a:prstGeom>
              <a:blipFill>
                <a:blip r:embed="rId5"/>
                <a:stretch>
                  <a:fillRect l="-2727" b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F454238E-550E-4E6E-B8DB-BC48A0B2AACB}"/>
              </a:ext>
            </a:extLst>
          </p:cNvPr>
          <p:cNvSpPr txBox="1"/>
          <p:nvPr/>
        </p:nvSpPr>
        <p:spPr>
          <a:xfrm flipH="1">
            <a:off x="7846252" y="4122805"/>
            <a:ext cx="3853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Bragg’s law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D09D72-4351-49F8-BEB6-5FA5D58A5E8B}"/>
              </a:ext>
            </a:extLst>
          </p:cNvPr>
          <p:cNvSpPr txBox="1"/>
          <p:nvPr/>
        </p:nvSpPr>
        <p:spPr>
          <a:xfrm flipH="1">
            <a:off x="2577474" y="2601240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Silicon crystal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619E21-4DE8-4FA5-881E-818584EE3692}"/>
              </a:ext>
            </a:extLst>
          </p:cNvPr>
          <p:cNvSpPr txBox="1"/>
          <p:nvPr/>
        </p:nvSpPr>
        <p:spPr>
          <a:xfrm flipH="1">
            <a:off x="9234288" y="868739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Detector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C4A413B-E06D-4245-AD01-CA99C5C89A9B}"/>
              </a:ext>
            </a:extLst>
          </p:cNvPr>
          <p:cNvSpPr txBox="1"/>
          <p:nvPr/>
        </p:nvSpPr>
        <p:spPr>
          <a:xfrm rot="20871270" flipH="1">
            <a:off x="6485962" y="2000261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Monochromatic beam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F8BF51A-8872-4B10-AAF4-E1AB67DDBF7D}"/>
              </a:ext>
            </a:extLst>
          </p:cNvPr>
          <p:cNvSpPr txBox="1"/>
          <p:nvPr/>
        </p:nvSpPr>
        <p:spPr>
          <a:xfrm rot="20871270" flipH="1">
            <a:off x="6964981" y="3455125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Sample</a:t>
            </a:r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3C98AF08-DFA5-420D-BC79-7753C0D60ED6}"/>
              </a:ext>
            </a:extLst>
          </p:cNvPr>
          <p:cNvSpPr/>
          <p:nvPr/>
        </p:nvSpPr>
        <p:spPr>
          <a:xfrm rot="1999673">
            <a:off x="6536255" y="3550984"/>
            <a:ext cx="914400" cy="914400"/>
          </a:xfrm>
          <a:prstGeom prst="arc">
            <a:avLst>
              <a:gd name="adj1" fmla="val 17568271"/>
              <a:gd name="adj2" fmla="val 2026795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Graphic 47" descr="Lungs outline">
            <a:extLst>
              <a:ext uri="{FF2B5EF4-FFF2-40B4-BE49-F238E27FC236}">
                <a16:creationId xmlns:a16="http://schemas.microsoft.com/office/drawing/2014/main" id="{67E665C2-A3D1-4889-8D92-6D252700D2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 rot="20727841">
            <a:off x="8138408" y="2395198"/>
            <a:ext cx="1073677" cy="1073677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7FB5320B-85EF-4B05-89A2-A7C4AE387FC8}"/>
              </a:ext>
            </a:extLst>
          </p:cNvPr>
          <p:cNvSpPr/>
          <p:nvPr/>
        </p:nvSpPr>
        <p:spPr>
          <a:xfrm>
            <a:off x="5545113" y="866759"/>
            <a:ext cx="45719" cy="1364637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27B22D7-A178-4174-AE83-3B0D49CBDBDE}"/>
              </a:ext>
            </a:extLst>
          </p:cNvPr>
          <p:cNvSpPr txBox="1"/>
          <p:nvPr/>
        </p:nvSpPr>
        <p:spPr>
          <a:xfrm>
            <a:off x="5884754" y="1971946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Iodine</a:t>
            </a:r>
          </a:p>
        </p:txBody>
      </p:sp>
      <p:pic>
        <p:nvPicPr>
          <p:cNvPr id="58" name="Picture 57" descr="Chart, histogram&#10;&#10;Description automatically generated">
            <a:extLst>
              <a:ext uri="{FF2B5EF4-FFF2-40B4-BE49-F238E27FC236}">
                <a16:creationId xmlns:a16="http://schemas.microsoft.com/office/drawing/2014/main" id="{382217CF-7159-476F-97D0-7A4524D6E17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3537" y="757594"/>
            <a:ext cx="159053" cy="183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3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18" grpId="0"/>
      <p:bldP spid="19" grpId="0"/>
      <p:bldP spid="38" grpId="0"/>
      <p:bldP spid="39" grpId="0"/>
      <p:bldP spid="41" grpId="0"/>
      <p:bldP spid="42" grpId="0"/>
      <p:bldP spid="45" grpId="0"/>
      <p:bldP spid="46" grpId="0"/>
      <p:bldP spid="47" grpId="0" animBg="1"/>
      <p:bldP spid="54" grpId="0" animBg="1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Chart&#10;&#10;Description automatically generated">
            <a:extLst>
              <a:ext uri="{FF2B5EF4-FFF2-40B4-BE49-F238E27FC236}">
                <a16:creationId xmlns:a16="http://schemas.microsoft.com/office/drawing/2014/main" id="{85F8D902-74B6-407D-BA93-AEA0C0BA3E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92"/>
          <a:stretch/>
        </p:blipFill>
        <p:spPr>
          <a:xfrm>
            <a:off x="4382589" y="750214"/>
            <a:ext cx="2195785" cy="1670703"/>
          </a:xfrm>
          <a:prstGeom prst="rect">
            <a:avLst/>
          </a:prstGeom>
        </p:spPr>
      </p:pic>
      <p:pic>
        <p:nvPicPr>
          <p:cNvPr id="44" name="Graphic 43" descr="Lungs outline">
            <a:extLst>
              <a:ext uri="{FF2B5EF4-FFF2-40B4-BE49-F238E27FC236}">
                <a16:creationId xmlns:a16="http://schemas.microsoft.com/office/drawing/2014/main" id="{4EB3387B-1E24-4FB6-BFBB-52C42A78F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20727841">
            <a:off x="8138408" y="2392556"/>
            <a:ext cx="1073677" cy="1073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Energy dispersive bent Laue diffraction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13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2D59C0-03F3-4718-8FC6-17B2418708B8}"/>
              </a:ext>
            </a:extLst>
          </p:cNvPr>
          <p:cNvSpPr/>
          <p:nvPr/>
        </p:nvSpPr>
        <p:spPr>
          <a:xfrm rot="21111481">
            <a:off x="5487914" y="2586586"/>
            <a:ext cx="310086" cy="1896533"/>
          </a:xfrm>
          <a:custGeom>
            <a:avLst/>
            <a:gdLst>
              <a:gd name="connsiteX0" fmla="*/ 0 w 220133"/>
              <a:gd name="connsiteY0" fmla="*/ 0 h 1896533"/>
              <a:gd name="connsiteX1" fmla="*/ 220133 w 220133"/>
              <a:gd name="connsiteY1" fmla="*/ 0 h 1896533"/>
              <a:gd name="connsiteX2" fmla="*/ 220133 w 220133"/>
              <a:gd name="connsiteY2" fmla="*/ 1896533 h 1896533"/>
              <a:gd name="connsiteX3" fmla="*/ 0 w 220133"/>
              <a:gd name="connsiteY3" fmla="*/ 1896533 h 1896533"/>
              <a:gd name="connsiteX4" fmla="*/ 0 w 220133"/>
              <a:gd name="connsiteY4" fmla="*/ 0 h 1896533"/>
              <a:gd name="connsiteX0" fmla="*/ 10756 w 230889"/>
              <a:gd name="connsiteY0" fmla="*/ 0 h 1896533"/>
              <a:gd name="connsiteX1" fmla="*/ 230889 w 230889"/>
              <a:gd name="connsiteY1" fmla="*/ 0 h 1896533"/>
              <a:gd name="connsiteX2" fmla="*/ 230889 w 230889"/>
              <a:gd name="connsiteY2" fmla="*/ 1896533 h 1896533"/>
              <a:gd name="connsiteX3" fmla="*/ 10756 w 230889"/>
              <a:gd name="connsiteY3" fmla="*/ 1896533 h 1896533"/>
              <a:gd name="connsiteX4" fmla="*/ 0 w 230889"/>
              <a:gd name="connsiteY4" fmla="*/ 417808 h 1896533"/>
              <a:gd name="connsiteX5" fmla="*/ 10756 w 230889"/>
              <a:gd name="connsiteY5" fmla="*/ 0 h 1896533"/>
              <a:gd name="connsiteX0" fmla="*/ 23963 w 244096"/>
              <a:gd name="connsiteY0" fmla="*/ 0 h 1896533"/>
              <a:gd name="connsiteX1" fmla="*/ 244096 w 244096"/>
              <a:gd name="connsiteY1" fmla="*/ 0 h 1896533"/>
              <a:gd name="connsiteX2" fmla="*/ 244096 w 244096"/>
              <a:gd name="connsiteY2" fmla="*/ 1896533 h 1896533"/>
              <a:gd name="connsiteX3" fmla="*/ 23963 w 244096"/>
              <a:gd name="connsiteY3" fmla="*/ 1896533 h 1896533"/>
              <a:gd name="connsiteX4" fmla="*/ 4665 w 244096"/>
              <a:gd name="connsiteY4" fmla="*/ 1194898 h 1896533"/>
              <a:gd name="connsiteX5" fmla="*/ 13207 w 244096"/>
              <a:gd name="connsiteY5" fmla="*/ 417808 h 1896533"/>
              <a:gd name="connsiteX6" fmla="*/ 23963 w 244096"/>
              <a:gd name="connsiteY6" fmla="*/ 0 h 1896533"/>
              <a:gd name="connsiteX0" fmla="*/ 23963 w 264498"/>
              <a:gd name="connsiteY0" fmla="*/ 0 h 1896533"/>
              <a:gd name="connsiteX1" fmla="*/ 244096 w 264498"/>
              <a:gd name="connsiteY1" fmla="*/ 0 h 1896533"/>
              <a:gd name="connsiteX2" fmla="*/ 264498 w 264498"/>
              <a:gd name="connsiteY2" fmla="*/ 1172202 h 1896533"/>
              <a:gd name="connsiteX3" fmla="*/ 244096 w 264498"/>
              <a:gd name="connsiteY3" fmla="*/ 1896533 h 1896533"/>
              <a:gd name="connsiteX4" fmla="*/ 23963 w 264498"/>
              <a:gd name="connsiteY4" fmla="*/ 1896533 h 1896533"/>
              <a:gd name="connsiteX5" fmla="*/ 4665 w 264498"/>
              <a:gd name="connsiteY5" fmla="*/ 1194898 h 1896533"/>
              <a:gd name="connsiteX6" fmla="*/ 13207 w 264498"/>
              <a:gd name="connsiteY6" fmla="*/ 417808 h 1896533"/>
              <a:gd name="connsiteX7" fmla="*/ 23963 w 264498"/>
              <a:gd name="connsiteY7" fmla="*/ 0 h 1896533"/>
              <a:gd name="connsiteX0" fmla="*/ 23963 w 264498"/>
              <a:gd name="connsiteY0" fmla="*/ 0 h 1896533"/>
              <a:gd name="connsiteX1" fmla="*/ 244096 w 264498"/>
              <a:gd name="connsiteY1" fmla="*/ 0 h 1896533"/>
              <a:gd name="connsiteX2" fmla="*/ 255067 w 264498"/>
              <a:gd name="connsiteY2" fmla="*/ 460964 h 1896533"/>
              <a:gd name="connsiteX3" fmla="*/ 264498 w 264498"/>
              <a:gd name="connsiteY3" fmla="*/ 1172202 h 1896533"/>
              <a:gd name="connsiteX4" fmla="*/ 244096 w 264498"/>
              <a:gd name="connsiteY4" fmla="*/ 1896533 h 1896533"/>
              <a:gd name="connsiteX5" fmla="*/ 23963 w 264498"/>
              <a:gd name="connsiteY5" fmla="*/ 1896533 h 1896533"/>
              <a:gd name="connsiteX6" fmla="*/ 4665 w 264498"/>
              <a:gd name="connsiteY6" fmla="*/ 1194898 h 1896533"/>
              <a:gd name="connsiteX7" fmla="*/ 13207 w 264498"/>
              <a:gd name="connsiteY7" fmla="*/ 417808 h 1896533"/>
              <a:gd name="connsiteX8" fmla="*/ 23963 w 264498"/>
              <a:gd name="connsiteY8" fmla="*/ 0 h 1896533"/>
              <a:gd name="connsiteX0" fmla="*/ 41592 w 282127"/>
              <a:gd name="connsiteY0" fmla="*/ 0 h 1896533"/>
              <a:gd name="connsiteX1" fmla="*/ 261725 w 282127"/>
              <a:gd name="connsiteY1" fmla="*/ 0 h 1896533"/>
              <a:gd name="connsiteX2" fmla="*/ 272696 w 282127"/>
              <a:gd name="connsiteY2" fmla="*/ 460964 h 1896533"/>
              <a:gd name="connsiteX3" fmla="*/ 282127 w 282127"/>
              <a:gd name="connsiteY3" fmla="*/ 1172202 h 1896533"/>
              <a:gd name="connsiteX4" fmla="*/ 261725 w 282127"/>
              <a:gd name="connsiteY4" fmla="*/ 1896533 h 1896533"/>
              <a:gd name="connsiteX5" fmla="*/ 41592 w 282127"/>
              <a:gd name="connsiteY5" fmla="*/ 1896533 h 1896533"/>
              <a:gd name="connsiteX6" fmla="*/ 22294 w 282127"/>
              <a:gd name="connsiteY6" fmla="*/ 1194898 h 1896533"/>
              <a:gd name="connsiteX7" fmla="*/ 302 w 282127"/>
              <a:gd name="connsiteY7" fmla="*/ 418251 h 1896533"/>
              <a:gd name="connsiteX8" fmla="*/ 41592 w 282127"/>
              <a:gd name="connsiteY8" fmla="*/ 0 h 1896533"/>
              <a:gd name="connsiteX0" fmla="*/ 59618 w 300153"/>
              <a:gd name="connsiteY0" fmla="*/ 0 h 1896533"/>
              <a:gd name="connsiteX1" fmla="*/ 279751 w 300153"/>
              <a:gd name="connsiteY1" fmla="*/ 0 h 1896533"/>
              <a:gd name="connsiteX2" fmla="*/ 290722 w 300153"/>
              <a:gd name="connsiteY2" fmla="*/ 460964 h 1896533"/>
              <a:gd name="connsiteX3" fmla="*/ 300153 w 300153"/>
              <a:gd name="connsiteY3" fmla="*/ 1172202 h 1896533"/>
              <a:gd name="connsiteX4" fmla="*/ 279751 w 300153"/>
              <a:gd name="connsiteY4" fmla="*/ 1896533 h 1896533"/>
              <a:gd name="connsiteX5" fmla="*/ 59618 w 300153"/>
              <a:gd name="connsiteY5" fmla="*/ 1896533 h 1896533"/>
              <a:gd name="connsiteX6" fmla="*/ 133 w 300153"/>
              <a:gd name="connsiteY6" fmla="*/ 1195563 h 1896533"/>
              <a:gd name="connsiteX7" fmla="*/ 18328 w 300153"/>
              <a:gd name="connsiteY7" fmla="*/ 418251 h 1896533"/>
              <a:gd name="connsiteX8" fmla="*/ 59618 w 300153"/>
              <a:gd name="connsiteY8" fmla="*/ 0 h 1896533"/>
              <a:gd name="connsiteX0" fmla="*/ 59618 w 300153"/>
              <a:gd name="connsiteY0" fmla="*/ 0 h 1896533"/>
              <a:gd name="connsiteX1" fmla="*/ 279751 w 300153"/>
              <a:gd name="connsiteY1" fmla="*/ 0 h 1896533"/>
              <a:gd name="connsiteX2" fmla="*/ 245521 w 300153"/>
              <a:gd name="connsiteY2" fmla="*/ 463051 h 1896533"/>
              <a:gd name="connsiteX3" fmla="*/ 300153 w 300153"/>
              <a:gd name="connsiteY3" fmla="*/ 1172202 h 1896533"/>
              <a:gd name="connsiteX4" fmla="*/ 279751 w 300153"/>
              <a:gd name="connsiteY4" fmla="*/ 1896533 h 1896533"/>
              <a:gd name="connsiteX5" fmla="*/ 59618 w 300153"/>
              <a:gd name="connsiteY5" fmla="*/ 1896533 h 1896533"/>
              <a:gd name="connsiteX6" fmla="*/ 133 w 300153"/>
              <a:gd name="connsiteY6" fmla="*/ 1195563 h 1896533"/>
              <a:gd name="connsiteX7" fmla="*/ 18328 w 300153"/>
              <a:gd name="connsiteY7" fmla="*/ 418251 h 1896533"/>
              <a:gd name="connsiteX8" fmla="*/ 59618 w 300153"/>
              <a:gd name="connsiteY8" fmla="*/ 0 h 1896533"/>
              <a:gd name="connsiteX0" fmla="*/ 59618 w 279751"/>
              <a:gd name="connsiteY0" fmla="*/ 0 h 1896533"/>
              <a:gd name="connsiteX1" fmla="*/ 279751 w 279751"/>
              <a:gd name="connsiteY1" fmla="*/ 0 h 1896533"/>
              <a:gd name="connsiteX2" fmla="*/ 245521 w 279751"/>
              <a:gd name="connsiteY2" fmla="*/ 463051 h 1896533"/>
              <a:gd name="connsiteX3" fmla="*/ 253752 w 279751"/>
              <a:gd name="connsiteY3" fmla="*/ 1182669 h 1896533"/>
              <a:gd name="connsiteX4" fmla="*/ 279751 w 279751"/>
              <a:gd name="connsiteY4" fmla="*/ 1896533 h 1896533"/>
              <a:gd name="connsiteX5" fmla="*/ 59618 w 279751"/>
              <a:gd name="connsiteY5" fmla="*/ 1896533 h 1896533"/>
              <a:gd name="connsiteX6" fmla="*/ 133 w 279751"/>
              <a:gd name="connsiteY6" fmla="*/ 1195563 h 1896533"/>
              <a:gd name="connsiteX7" fmla="*/ 18328 w 279751"/>
              <a:gd name="connsiteY7" fmla="*/ 418251 h 1896533"/>
              <a:gd name="connsiteX8" fmla="*/ 59618 w 279751"/>
              <a:gd name="connsiteY8" fmla="*/ 0 h 1896533"/>
              <a:gd name="connsiteX0" fmla="*/ 59618 w 279751"/>
              <a:gd name="connsiteY0" fmla="*/ 0 h 1896533"/>
              <a:gd name="connsiteX1" fmla="*/ 279751 w 279751"/>
              <a:gd name="connsiteY1" fmla="*/ 0 h 1896533"/>
              <a:gd name="connsiteX2" fmla="*/ 245521 w 279751"/>
              <a:gd name="connsiteY2" fmla="*/ 463051 h 1896533"/>
              <a:gd name="connsiteX3" fmla="*/ 237886 w 279751"/>
              <a:gd name="connsiteY3" fmla="*/ 1188952 h 1896533"/>
              <a:gd name="connsiteX4" fmla="*/ 279751 w 279751"/>
              <a:gd name="connsiteY4" fmla="*/ 1896533 h 1896533"/>
              <a:gd name="connsiteX5" fmla="*/ 59618 w 279751"/>
              <a:gd name="connsiteY5" fmla="*/ 1896533 h 1896533"/>
              <a:gd name="connsiteX6" fmla="*/ 133 w 279751"/>
              <a:gd name="connsiteY6" fmla="*/ 1195563 h 1896533"/>
              <a:gd name="connsiteX7" fmla="*/ 18328 w 279751"/>
              <a:gd name="connsiteY7" fmla="*/ 418251 h 1896533"/>
              <a:gd name="connsiteX8" fmla="*/ 59618 w 279751"/>
              <a:gd name="connsiteY8" fmla="*/ 0 h 1896533"/>
              <a:gd name="connsiteX0" fmla="*/ 65962 w 286095"/>
              <a:gd name="connsiteY0" fmla="*/ 0 h 1896533"/>
              <a:gd name="connsiteX1" fmla="*/ 286095 w 286095"/>
              <a:gd name="connsiteY1" fmla="*/ 0 h 1896533"/>
              <a:gd name="connsiteX2" fmla="*/ 251865 w 286095"/>
              <a:gd name="connsiteY2" fmla="*/ 463051 h 1896533"/>
              <a:gd name="connsiteX3" fmla="*/ 244230 w 286095"/>
              <a:gd name="connsiteY3" fmla="*/ 1188952 h 1896533"/>
              <a:gd name="connsiteX4" fmla="*/ 286095 w 286095"/>
              <a:gd name="connsiteY4" fmla="*/ 1896533 h 1896533"/>
              <a:gd name="connsiteX5" fmla="*/ 65962 w 286095"/>
              <a:gd name="connsiteY5" fmla="*/ 1896533 h 1896533"/>
              <a:gd name="connsiteX6" fmla="*/ 6477 w 286095"/>
              <a:gd name="connsiteY6" fmla="*/ 1195563 h 1896533"/>
              <a:gd name="connsiteX7" fmla="*/ 3626 w 286095"/>
              <a:gd name="connsiteY7" fmla="*/ 868009 h 1896533"/>
              <a:gd name="connsiteX8" fmla="*/ 24672 w 286095"/>
              <a:gd name="connsiteY8" fmla="*/ 418251 h 1896533"/>
              <a:gd name="connsiteX9" fmla="*/ 65962 w 286095"/>
              <a:gd name="connsiteY9" fmla="*/ 0 h 1896533"/>
              <a:gd name="connsiteX0" fmla="*/ 65962 w 286095"/>
              <a:gd name="connsiteY0" fmla="*/ 0 h 1896533"/>
              <a:gd name="connsiteX1" fmla="*/ 286095 w 286095"/>
              <a:gd name="connsiteY1" fmla="*/ 0 h 1896533"/>
              <a:gd name="connsiteX2" fmla="*/ 251865 w 286095"/>
              <a:gd name="connsiteY2" fmla="*/ 463051 h 1896533"/>
              <a:gd name="connsiteX3" fmla="*/ 247896 w 286095"/>
              <a:gd name="connsiteY3" fmla="*/ 834534 h 1896533"/>
              <a:gd name="connsiteX4" fmla="*/ 244230 w 286095"/>
              <a:gd name="connsiteY4" fmla="*/ 1188952 h 1896533"/>
              <a:gd name="connsiteX5" fmla="*/ 286095 w 286095"/>
              <a:gd name="connsiteY5" fmla="*/ 1896533 h 1896533"/>
              <a:gd name="connsiteX6" fmla="*/ 65962 w 286095"/>
              <a:gd name="connsiteY6" fmla="*/ 1896533 h 1896533"/>
              <a:gd name="connsiteX7" fmla="*/ 6477 w 286095"/>
              <a:gd name="connsiteY7" fmla="*/ 1195563 h 1896533"/>
              <a:gd name="connsiteX8" fmla="*/ 3626 w 286095"/>
              <a:gd name="connsiteY8" fmla="*/ 868009 h 1896533"/>
              <a:gd name="connsiteX9" fmla="*/ 24672 w 286095"/>
              <a:gd name="connsiteY9" fmla="*/ 418251 h 1896533"/>
              <a:gd name="connsiteX10" fmla="*/ 65962 w 286095"/>
              <a:gd name="connsiteY10" fmla="*/ 0 h 1896533"/>
              <a:gd name="connsiteX0" fmla="*/ 90147 w 310280"/>
              <a:gd name="connsiteY0" fmla="*/ 0 h 1896533"/>
              <a:gd name="connsiteX1" fmla="*/ 310280 w 310280"/>
              <a:gd name="connsiteY1" fmla="*/ 0 h 1896533"/>
              <a:gd name="connsiteX2" fmla="*/ 276050 w 310280"/>
              <a:gd name="connsiteY2" fmla="*/ 463051 h 1896533"/>
              <a:gd name="connsiteX3" fmla="*/ 272081 w 310280"/>
              <a:gd name="connsiteY3" fmla="*/ 834534 h 1896533"/>
              <a:gd name="connsiteX4" fmla="*/ 268415 w 310280"/>
              <a:gd name="connsiteY4" fmla="*/ 1188952 h 1896533"/>
              <a:gd name="connsiteX5" fmla="*/ 310280 w 310280"/>
              <a:gd name="connsiteY5" fmla="*/ 1896533 h 1896533"/>
              <a:gd name="connsiteX6" fmla="*/ 90147 w 310280"/>
              <a:gd name="connsiteY6" fmla="*/ 1896533 h 1896533"/>
              <a:gd name="connsiteX7" fmla="*/ 30662 w 310280"/>
              <a:gd name="connsiteY7" fmla="*/ 1195563 h 1896533"/>
              <a:gd name="connsiteX8" fmla="*/ 272 w 310280"/>
              <a:gd name="connsiteY8" fmla="*/ 866208 h 1896533"/>
              <a:gd name="connsiteX9" fmla="*/ 48857 w 310280"/>
              <a:gd name="connsiteY9" fmla="*/ 418251 h 1896533"/>
              <a:gd name="connsiteX10" fmla="*/ 90147 w 310280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78027 w 312257"/>
              <a:gd name="connsiteY2" fmla="*/ 463051 h 1896533"/>
              <a:gd name="connsiteX3" fmla="*/ 274058 w 312257"/>
              <a:gd name="connsiteY3" fmla="*/ 834534 h 1896533"/>
              <a:gd name="connsiteX4" fmla="*/ 270392 w 312257"/>
              <a:gd name="connsiteY4" fmla="*/ 1188952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50834 w 312257"/>
              <a:gd name="connsiteY9" fmla="*/ 418251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78027 w 312257"/>
              <a:gd name="connsiteY2" fmla="*/ 463051 h 1896533"/>
              <a:gd name="connsiteX3" fmla="*/ 274058 w 312257"/>
              <a:gd name="connsiteY3" fmla="*/ 834534 h 1896533"/>
              <a:gd name="connsiteX4" fmla="*/ 270392 w 312257"/>
              <a:gd name="connsiteY4" fmla="*/ 1188952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25690 w 312257"/>
              <a:gd name="connsiteY9" fmla="*/ 414654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78027 w 312257"/>
              <a:gd name="connsiteY2" fmla="*/ 463051 h 1896533"/>
              <a:gd name="connsiteX3" fmla="*/ 274058 w 312257"/>
              <a:gd name="connsiteY3" fmla="*/ 834534 h 1896533"/>
              <a:gd name="connsiteX4" fmla="*/ 270392 w 312257"/>
              <a:gd name="connsiteY4" fmla="*/ 1188952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54380 w 312257"/>
              <a:gd name="connsiteY2" fmla="*/ 463944 h 1896533"/>
              <a:gd name="connsiteX3" fmla="*/ 274058 w 312257"/>
              <a:gd name="connsiteY3" fmla="*/ 834534 h 1896533"/>
              <a:gd name="connsiteX4" fmla="*/ 270392 w 312257"/>
              <a:gd name="connsiteY4" fmla="*/ 1188952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54380 w 312257"/>
              <a:gd name="connsiteY2" fmla="*/ 463944 h 1896533"/>
              <a:gd name="connsiteX3" fmla="*/ 244124 w 312257"/>
              <a:gd name="connsiteY3" fmla="*/ 834529 h 1896533"/>
              <a:gd name="connsiteX4" fmla="*/ 270392 w 312257"/>
              <a:gd name="connsiteY4" fmla="*/ 1188952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54380 w 312257"/>
              <a:gd name="connsiteY2" fmla="*/ 463944 h 1896533"/>
              <a:gd name="connsiteX3" fmla="*/ 244124 w 312257"/>
              <a:gd name="connsiteY3" fmla="*/ 834529 h 1896533"/>
              <a:gd name="connsiteX4" fmla="*/ 248539 w 312257"/>
              <a:gd name="connsiteY4" fmla="*/ 1192240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54380 w 312257"/>
              <a:gd name="connsiteY2" fmla="*/ 463944 h 1896533"/>
              <a:gd name="connsiteX3" fmla="*/ 227061 w 312257"/>
              <a:gd name="connsiteY3" fmla="*/ 834226 h 1896533"/>
              <a:gd name="connsiteX4" fmla="*/ 248539 w 312257"/>
              <a:gd name="connsiteY4" fmla="*/ 1192240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124 w 312257"/>
              <a:gd name="connsiteY0" fmla="*/ 0 h 1896533"/>
              <a:gd name="connsiteX1" fmla="*/ 312257 w 312257"/>
              <a:gd name="connsiteY1" fmla="*/ 0 h 1896533"/>
              <a:gd name="connsiteX2" fmla="*/ 243604 w 312257"/>
              <a:gd name="connsiteY2" fmla="*/ 464540 h 1896533"/>
              <a:gd name="connsiteX3" fmla="*/ 227061 w 312257"/>
              <a:gd name="connsiteY3" fmla="*/ 834226 h 1896533"/>
              <a:gd name="connsiteX4" fmla="*/ 248539 w 312257"/>
              <a:gd name="connsiteY4" fmla="*/ 1192240 h 1896533"/>
              <a:gd name="connsiteX5" fmla="*/ 312257 w 312257"/>
              <a:gd name="connsiteY5" fmla="*/ 1896533 h 1896533"/>
              <a:gd name="connsiteX6" fmla="*/ 92124 w 312257"/>
              <a:gd name="connsiteY6" fmla="*/ 1896533 h 1896533"/>
              <a:gd name="connsiteX7" fmla="*/ 8089 w 312257"/>
              <a:gd name="connsiteY7" fmla="*/ 1217709 h 1896533"/>
              <a:gd name="connsiteX8" fmla="*/ 2249 w 312257"/>
              <a:gd name="connsiteY8" fmla="*/ 866208 h 1896533"/>
              <a:gd name="connsiteX9" fmla="*/ 37962 w 312257"/>
              <a:gd name="connsiteY9" fmla="*/ 418548 h 1896533"/>
              <a:gd name="connsiteX10" fmla="*/ 92124 w 312257"/>
              <a:gd name="connsiteY10" fmla="*/ 0 h 1896533"/>
              <a:gd name="connsiteX0" fmla="*/ 92749 w 312882"/>
              <a:gd name="connsiteY0" fmla="*/ 0 h 1896533"/>
              <a:gd name="connsiteX1" fmla="*/ 312882 w 312882"/>
              <a:gd name="connsiteY1" fmla="*/ 0 h 1896533"/>
              <a:gd name="connsiteX2" fmla="*/ 244229 w 312882"/>
              <a:gd name="connsiteY2" fmla="*/ 464540 h 1896533"/>
              <a:gd name="connsiteX3" fmla="*/ 227686 w 312882"/>
              <a:gd name="connsiteY3" fmla="*/ 834226 h 1896533"/>
              <a:gd name="connsiteX4" fmla="*/ 249164 w 312882"/>
              <a:gd name="connsiteY4" fmla="*/ 1192240 h 1896533"/>
              <a:gd name="connsiteX5" fmla="*/ 312882 w 312882"/>
              <a:gd name="connsiteY5" fmla="*/ 1896533 h 1896533"/>
              <a:gd name="connsiteX6" fmla="*/ 92749 w 312882"/>
              <a:gd name="connsiteY6" fmla="*/ 1896533 h 1896533"/>
              <a:gd name="connsiteX7" fmla="*/ 7215 w 312882"/>
              <a:gd name="connsiteY7" fmla="*/ 1228187 h 1896533"/>
              <a:gd name="connsiteX8" fmla="*/ 2874 w 312882"/>
              <a:gd name="connsiteY8" fmla="*/ 866208 h 1896533"/>
              <a:gd name="connsiteX9" fmla="*/ 38587 w 312882"/>
              <a:gd name="connsiteY9" fmla="*/ 418548 h 1896533"/>
              <a:gd name="connsiteX10" fmla="*/ 92749 w 312882"/>
              <a:gd name="connsiteY10" fmla="*/ 0 h 1896533"/>
              <a:gd name="connsiteX0" fmla="*/ 101314 w 321447"/>
              <a:gd name="connsiteY0" fmla="*/ 0 h 1896533"/>
              <a:gd name="connsiteX1" fmla="*/ 321447 w 321447"/>
              <a:gd name="connsiteY1" fmla="*/ 0 h 1896533"/>
              <a:gd name="connsiteX2" fmla="*/ 252794 w 321447"/>
              <a:gd name="connsiteY2" fmla="*/ 464540 h 1896533"/>
              <a:gd name="connsiteX3" fmla="*/ 236251 w 321447"/>
              <a:gd name="connsiteY3" fmla="*/ 834226 h 1896533"/>
              <a:gd name="connsiteX4" fmla="*/ 257729 w 321447"/>
              <a:gd name="connsiteY4" fmla="*/ 1192240 h 1896533"/>
              <a:gd name="connsiteX5" fmla="*/ 321447 w 321447"/>
              <a:gd name="connsiteY5" fmla="*/ 1896533 h 1896533"/>
              <a:gd name="connsiteX6" fmla="*/ 101314 w 321447"/>
              <a:gd name="connsiteY6" fmla="*/ 1896533 h 1896533"/>
              <a:gd name="connsiteX7" fmla="*/ 15780 w 321447"/>
              <a:gd name="connsiteY7" fmla="*/ 1228187 h 1896533"/>
              <a:gd name="connsiteX8" fmla="*/ 663 w 321447"/>
              <a:gd name="connsiteY8" fmla="*/ 866802 h 1896533"/>
              <a:gd name="connsiteX9" fmla="*/ 47152 w 321447"/>
              <a:gd name="connsiteY9" fmla="*/ 418548 h 1896533"/>
              <a:gd name="connsiteX10" fmla="*/ 101314 w 321447"/>
              <a:gd name="connsiteY10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3355 w 312008"/>
              <a:gd name="connsiteY2" fmla="*/ 464540 h 1896533"/>
              <a:gd name="connsiteX3" fmla="*/ 226812 w 312008"/>
              <a:gd name="connsiteY3" fmla="*/ 834226 h 1896533"/>
              <a:gd name="connsiteX4" fmla="*/ 248290 w 312008"/>
              <a:gd name="connsiteY4" fmla="*/ 1192240 h 1896533"/>
              <a:gd name="connsiteX5" fmla="*/ 312008 w 312008"/>
              <a:gd name="connsiteY5" fmla="*/ 1896533 h 1896533"/>
              <a:gd name="connsiteX6" fmla="*/ 91875 w 312008"/>
              <a:gd name="connsiteY6" fmla="*/ 1896533 h 1896533"/>
              <a:gd name="connsiteX7" fmla="*/ 6341 w 312008"/>
              <a:gd name="connsiteY7" fmla="*/ 1228187 h 1896533"/>
              <a:gd name="connsiteX8" fmla="*/ 3796 w 312008"/>
              <a:gd name="connsiteY8" fmla="*/ 868601 h 1896533"/>
              <a:gd name="connsiteX9" fmla="*/ 37713 w 312008"/>
              <a:gd name="connsiteY9" fmla="*/ 418548 h 1896533"/>
              <a:gd name="connsiteX10" fmla="*/ 91875 w 312008"/>
              <a:gd name="connsiteY10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48290 w 312008"/>
              <a:gd name="connsiteY4" fmla="*/ 1192240 h 1896533"/>
              <a:gd name="connsiteX5" fmla="*/ 312008 w 312008"/>
              <a:gd name="connsiteY5" fmla="*/ 1896533 h 1896533"/>
              <a:gd name="connsiteX6" fmla="*/ 91875 w 312008"/>
              <a:gd name="connsiteY6" fmla="*/ 1896533 h 1896533"/>
              <a:gd name="connsiteX7" fmla="*/ 6341 w 312008"/>
              <a:gd name="connsiteY7" fmla="*/ 1228187 h 1896533"/>
              <a:gd name="connsiteX8" fmla="*/ 3796 w 312008"/>
              <a:gd name="connsiteY8" fmla="*/ 868601 h 1896533"/>
              <a:gd name="connsiteX9" fmla="*/ 37713 w 312008"/>
              <a:gd name="connsiteY9" fmla="*/ 418548 h 1896533"/>
              <a:gd name="connsiteX10" fmla="*/ 91875 w 312008"/>
              <a:gd name="connsiteY10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48290 w 312008"/>
              <a:gd name="connsiteY4" fmla="*/ 1192240 h 1896533"/>
              <a:gd name="connsiteX5" fmla="*/ 278454 w 312008"/>
              <a:gd name="connsiteY5" fmla="*/ 1534395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48290 w 312008"/>
              <a:gd name="connsiteY4" fmla="*/ 1192240 h 1896533"/>
              <a:gd name="connsiteX5" fmla="*/ 258397 w 312008"/>
              <a:gd name="connsiteY5" fmla="*/ 1540078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48290 w 312008"/>
              <a:gd name="connsiteY4" fmla="*/ 1192240 h 1896533"/>
              <a:gd name="connsiteX5" fmla="*/ 270969 w 312008"/>
              <a:gd name="connsiteY5" fmla="*/ 1541877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37511 w 312008"/>
              <a:gd name="connsiteY4" fmla="*/ 1207804 h 1896533"/>
              <a:gd name="connsiteX5" fmla="*/ 270969 w 312008"/>
              <a:gd name="connsiteY5" fmla="*/ 1541877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26729 w 312008"/>
              <a:gd name="connsiteY4" fmla="*/ 1238335 h 1896533"/>
              <a:gd name="connsiteX5" fmla="*/ 270969 w 312008"/>
              <a:gd name="connsiteY5" fmla="*/ 1541877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875 w 312008"/>
              <a:gd name="connsiteY0" fmla="*/ 0 h 1896533"/>
              <a:gd name="connsiteX1" fmla="*/ 312008 w 312008"/>
              <a:gd name="connsiteY1" fmla="*/ 0 h 1896533"/>
              <a:gd name="connsiteX2" fmla="*/ 247547 w 312008"/>
              <a:gd name="connsiteY2" fmla="*/ 465140 h 1896533"/>
              <a:gd name="connsiteX3" fmla="*/ 226812 w 312008"/>
              <a:gd name="connsiteY3" fmla="*/ 834226 h 1896533"/>
              <a:gd name="connsiteX4" fmla="*/ 232724 w 312008"/>
              <a:gd name="connsiteY4" fmla="*/ 1196427 h 1896533"/>
              <a:gd name="connsiteX5" fmla="*/ 270969 w 312008"/>
              <a:gd name="connsiteY5" fmla="*/ 1541877 h 1896533"/>
              <a:gd name="connsiteX6" fmla="*/ 312008 w 312008"/>
              <a:gd name="connsiteY6" fmla="*/ 1896533 h 1896533"/>
              <a:gd name="connsiteX7" fmla="*/ 91875 w 312008"/>
              <a:gd name="connsiteY7" fmla="*/ 1896533 h 1896533"/>
              <a:gd name="connsiteX8" fmla="*/ 6341 w 312008"/>
              <a:gd name="connsiteY8" fmla="*/ 1228187 h 1896533"/>
              <a:gd name="connsiteX9" fmla="*/ 3796 w 312008"/>
              <a:gd name="connsiteY9" fmla="*/ 868601 h 1896533"/>
              <a:gd name="connsiteX10" fmla="*/ 37713 w 312008"/>
              <a:gd name="connsiteY10" fmla="*/ 418548 h 1896533"/>
              <a:gd name="connsiteX11" fmla="*/ 91875 w 312008"/>
              <a:gd name="connsiteY11" fmla="*/ 0 h 1896533"/>
              <a:gd name="connsiteX0" fmla="*/ 91053 w 311186"/>
              <a:gd name="connsiteY0" fmla="*/ 0 h 1896533"/>
              <a:gd name="connsiteX1" fmla="*/ 311186 w 311186"/>
              <a:gd name="connsiteY1" fmla="*/ 0 h 1896533"/>
              <a:gd name="connsiteX2" fmla="*/ 246725 w 311186"/>
              <a:gd name="connsiteY2" fmla="*/ 465140 h 1896533"/>
              <a:gd name="connsiteX3" fmla="*/ 225990 w 311186"/>
              <a:gd name="connsiteY3" fmla="*/ 834226 h 1896533"/>
              <a:gd name="connsiteX4" fmla="*/ 231902 w 311186"/>
              <a:gd name="connsiteY4" fmla="*/ 1196427 h 1896533"/>
              <a:gd name="connsiteX5" fmla="*/ 270147 w 311186"/>
              <a:gd name="connsiteY5" fmla="*/ 1541877 h 1896533"/>
              <a:gd name="connsiteX6" fmla="*/ 311186 w 311186"/>
              <a:gd name="connsiteY6" fmla="*/ 1896533 h 1896533"/>
              <a:gd name="connsiteX7" fmla="*/ 91053 w 311186"/>
              <a:gd name="connsiteY7" fmla="*/ 1896533 h 1896533"/>
              <a:gd name="connsiteX8" fmla="*/ 5519 w 311186"/>
              <a:gd name="connsiteY8" fmla="*/ 1228187 h 1896533"/>
              <a:gd name="connsiteX9" fmla="*/ 5072 w 311186"/>
              <a:gd name="connsiteY9" fmla="*/ 853934 h 1896533"/>
              <a:gd name="connsiteX10" fmla="*/ 36891 w 311186"/>
              <a:gd name="connsiteY10" fmla="*/ 418548 h 1896533"/>
              <a:gd name="connsiteX11" fmla="*/ 91053 w 311186"/>
              <a:gd name="connsiteY11" fmla="*/ 0 h 1896533"/>
              <a:gd name="connsiteX0" fmla="*/ 89953 w 310086"/>
              <a:gd name="connsiteY0" fmla="*/ 0 h 1896533"/>
              <a:gd name="connsiteX1" fmla="*/ 310086 w 310086"/>
              <a:gd name="connsiteY1" fmla="*/ 0 h 1896533"/>
              <a:gd name="connsiteX2" fmla="*/ 245625 w 310086"/>
              <a:gd name="connsiteY2" fmla="*/ 465140 h 1896533"/>
              <a:gd name="connsiteX3" fmla="*/ 224890 w 310086"/>
              <a:gd name="connsiteY3" fmla="*/ 834226 h 1896533"/>
              <a:gd name="connsiteX4" fmla="*/ 230802 w 310086"/>
              <a:gd name="connsiteY4" fmla="*/ 1196427 h 1896533"/>
              <a:gd name="connsiteX5" fmla="*/ 269047 w 310086"/>
              <a:gd name="connsiteY5" fmla="*/ 1541877 h 1896533"/>
              <a:gd name="connsiteX6" fmla="*/ 310086 w 310086"/>
              <a:gd name="connsiteY6" fmla="*/ 1896533 h 1896533"/>
              <a:gd name="connsiteX7" fmla="*/ 89953 w 310086"/>
              <a:gd name="connsiteY7" fmla="*/ 1896533 h 1896533"/>
              <a:gd name="connsiteX8" fmla="*/ 6206 w 310086"/>
              <a:gd name="connsiteY8" fmla="*/ 1275482 h 1896533"/>
              <a:gd name="connsiteX9" fmla="*/ 3972 w 310086"/>
              <a:gd name="connsiteY9" fmla="*/ 853934 h 1896533"/>
              <a:gd name="connsiteX10" fmla="*/ 35791 w 310086"/>
              <a:gd name="connsiteY10" fmla="*/ 418548 h 1896533"/>
              <a:gd name="connsiteX11" fmla="*/ 89953 w 310086"/>
              <a:gd name="connsiteY11" fmla="*/ 0 h 1896533"/>
              <a:gd name="connsiteX0" fmla="*/ 89953 w 310086"/>
              <a:gd name="connsiteY0" fmla="*/ 0 h 1896533"/>
              <a:gd name="connsiteX1" fmla="*/ 310086 w 310086"/>
              <a:gd name="connsiteY1" fmla="*/ 0 h 1896533"/>
              <a:gd name="connsiteX2" fmla="*/ 245625 w 310086"/>
              <a:gd name="connsiteY2" fmla="*/ 465140 h 1896533"/>
              <a:gd name="connsiteX3" fmla="*/ 219198 w 310086"/>
              <a:gd name="connsiteY3" fmla="*/ 859070 h 1896533"/>
              <a:gd name="connsiteX4" fmla="*/ 230802 w 310086"/>
              <a:gd name="connsiteY4" fmla="*/ 1196427 h 1896533"/>
              <a:gd name="connsiteX5" fmla="*/ 269047 w 310086"/>
              <a:gd name="connsiteY5" fmla="*/ 1541877 h 1896533"/>
              <a:gd name="connsiteX6" fmla="*/ 310086 w 310086"/>
              <a:gd name="connsiteY6" fmla="*/ 1896533 h 1896533"/>
              <a:gd name="connsiteX7" fmla="*/ 89953 w 310086"/>
              <a:gd name="connsiteY7" fmla="*/ 1896533 h 1896533"/>
              <a:gd name="connsiteX8" fmla="*/ 6206 w 310086"/>
              <a:gd name="connsiteY8" fmla="*/ 1275482 h 1896533"/>
              <a:gd name="connsiteX9" fmla="*/ 3972 w 310086"/>
              <a:gd name="connsiteY9" fmla="*/ 853934 h 1896533"/>
              <a:gd name="connsiteX10" fmla="*/ 35791 w 310086"/>
              <a:gd name="connsiteY10" fmla="*/ 418548 h 1896533"/>
              <a:gd name="connsiteX11" fmla="*/ 89953 w 310086"/>
              <a:gd name="connsiteY11" fmla="*/ 0 h 1896533"/>
              <a:gd name="connsiteX0" fmla="*/ 89953 w 310086"/>
              <a:gd name="connsiteY0" fmla="*/ 0 h 1896533"/>
              <a:gd name="connsiteX1" fmla="*/ 310086 w 310086"/>
              <a:gd name="connsiteY1" fmla="*/ 0 h 1896533"/>
              <a:gd name="connsiteX2" fmla="*/ 245927 w 310086"/>
              <a:gd name="connsiteY2" fmla="*/ 448078 h 1896533"/>
              <a:gd name="connsiteX3" fmla="*/ 219198 w 310086"/>
              <a:gd name="connsiteY3" fmla="*/ 859070 h 1896533"/>
              <a:gd name="connsiteX4" fmla="*/ 230802 w 310086"/>
              <a:gd name="connsiteY4" fmla="*/ 1196427 h 1896533"/>
              <a:gd name="connsiteX5" fmla="*/ 269047 w 310086"/>
              <a:gd name="connsiteY5" fmla="*/ 1541877 h 1896533"/>
              <a:gd name="connsiteX6" fmla="*/ 310086 w 310086"/>
              <a:gd name="connsiteY6" fmla="*/ 1896533 h 1896533"/>
              <a:gd name="connsiteX7" fmla="*/ 89953 w 310086"/>
              <a:gd name="connsiteY7" fmla="*/ 1896533 h 1896533"/>
              <a:gd name="connsiteX8" fmla="*/ 6206 w 310086"/>
              <a:gd name="connsiteY8" fmla="*/ 1275482 h 1896533"/>
              <a:gd name="connsiteX9" fmla="*/ 3972 w 310086"/>
              <a:gd name="connsiteY9" fmla="*/ 853934 h 1896533"/>
              <a:gd name="connsiteX10" fmla="*/ 35791 w 310086"/>
              <a:gd name="connsiteY10" fmla="*/ 418548 h 1896533"/>
              <a:gd name="connsiteX11" fmla="*/ 89953 w 310086"/>
              <a:gd name="connsiteY11" fmla="*/ 0 h 1896533"/>
              <a:gd name="connsiteX0" fmla="*/ 89953 w 310086"/>
              <a:gd name="connsiteY0" fmla="*/ 0 h 1896533"/>
              <a:gd name="connsiteX1" fmla="*/ 310086 w 310086"/>
              <a:gd name="connsiteY1" fmla="*/ 0 h 1896533"/>
              <a:gd name="connsiteX2" fmla="*/ 245927 w 310086"/>
              <a:gd name="connsiteY2" fmla="*/ 448078 h 1896533"/>
              <a:gd name="connsiteX3" fmla="*/ 219198 w 310086"/>
              <a:gd name="connsiteY3" fmla="*/ 859070 h 1896533"/>
              <a:gd name="connsiteX4" fmla="*/ 223014 w 310086"/>
              <a:gd name="connsiteY4" fmla="*/ 1220972 h 1896533"/>
              <a:gd name="connsiteX5" fmla="*/ 269047 w 310086"/>
              <a:gd name="connsiteY5" fmla="*/ 1541877 h 1896533"/>
              <a:gd name="connsiteX6" fmla="*/ 310086 w 310086"/>
              <a:gd name="connsiteY6" fmla="*/ 1896533 h 1896533"/>
              <a:gd name="connsiteX7" fmla="*/ 89953 w 310086"/>
              <a:gd name="connsiteY7" fmla="*/ 1896533 h 1896533"/>
              <a:gd name="connsiteX8" fmla="*/ 6206 w 310086"/>
              <a:gd name="connsiteY8" fmla="*/ 1275482 h 1896533"/>
              <a:gd name="connsiteX9" fmla="*/ 3972 w 310086"/>
              <a:gd name="connsiteY9" fmla="*/ 853934 h 1896533"/>
              <a:gd name="connsiteX10" fmla="*/ 35791 w 310086"/>
              <a:gd name="connsiteY10" fmla="*/ 418548 h 1896533"/>
              <a:gd name="connsiteX11" fmla="*/ 89953 w 310086"/>
              <a:gd name="connsiteY11" fmla="*/ 0 h 1896533"/>
              <a:gd name="connsiteX0" fmla="*/ 89953 w 310086"/>
              <a:gd name="connsiteY0" fmla="*/ 0 h 1896533"/>
              <a:gd name="connsiteX1" fmla="*/ 310086 w 310086"/>
              <a:gd name="connsiteY1" fmla="*/ 0 h 1896533"/>
              <a:gd name="connsiteX2" fmla="*/ 245927 w 310086"/>
              <a:gd name="connsiteY2" fmla="*/ 448078 h 1896533"/>
              <a:gd name="connsiteX3" fmla="*/ 219198 w 310086"/>
              <a:gd name="connsiteY3" fmla="*/ 859070 h 1896533"/>
              <a:gd name="connsiteX4" fmla="*/ 223014 w 310086"/>
              <a:gd name="connsiteY4" fmla="*/ 1220972 h 1896533"/>
              <a:gd name="connsiteX5" fmla="*/ 250483 w 310086"/>
              <a:gd name="connsiteY5" fmla="*/ 1567019 h 1896533"/>
              <a:gd name="connsiteX6" fmla="*/ 310086 w 310086"/>
              <a:gd name="connsiteY6" fmla="*/ 1896533 h 1896533"/>
              <a:gd name="connsiteX7" fmla="*/ 89953 w 310086"/>
              <a:gd name="connsiteY7" fmla="*/ 1896533 h 1896533"/>
              <a:gd name="connsiteX8" fmla="*/ 6206 w 310086"/>
              <a:gd name="connsiteY8" fmla="*/ 1275482 h 1896533"/>
              <a:gd name="connsiteX9" fmla="*/ 3972 w 310086"/>
              <a:gd name="connsiteY9" fmla="*/ 853934 h 1896533"/>
              <a:gd name="connsiteX10" fmla="*/ 35791 w 310086"/>
              <a:gd name="connsiteY10" fmla="*/ 418548 h 1896533"/>
              <a:gd name="connsiteX11" fmla="*/ 89953 w 310086"/>
              <a:gd name="connsiteY11" fmla="*/ 0 h 1896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086" h="1896533">
                <a:moveTo>
                  <a:pt x="89953" y="0"/>
                </a:moveTo>
                <a:lnTo>
                  <a:pt x="310086" y="0"/>
                </a:lnTo>
                <a:lnTo>
                  <a:pt x="245927" y="448078"/>
                </a:lnTo>
                <a:cubicBezTo>
                  <a:pt x="239561" y="587167"/>
                  <a:pt x="220470" y="738087"/>
                  <a:pt x="219198" y="859070"/>
                </a:cubicBezTo>
                <a:cubicBezTo>
                  <a:pt x="217926" y="980053"/>
                  <a:pt x="214407" y="1104277"/>
                  <a:pt x="223014" y="1220972"/>
                </a:cubicBezTo>
                <a:lnTo>
                  <a:pt x="250483" y="1567019"/>
                </a:lnTo>
                <a:lnTo>
                  <a:pt x="310086" y="1896533"/>
                </a:lnTo>
                <a:lnTo>
                  <a:pt x="89953" y="1896533"/>
                </a:lnTo>
                <a:cubicBezTo>
                  <a:pt x="50048" y="1779594"/>
                  <a:pt x="7999" y="1521936"/>
                  <a:pt x="6206" y="1275482"/>
                </a:cubicBezTo>
                <a:cubicBezTo>
                  <a:pt x="-4183" y="1104061"/>
                  <a:pt x="940" y="983486"/>
                  <a:pt x="3972" y="853934"/>
                </a:cubicBezTo>
                <a:cubicBezTo>
                  <a:pt x="7004" y="724382"/>
                  <a:pt x="25402" y="563216"/>
                  <a:pt x="35791" y="418548"/>
                </a:cubicBezTo>
                <a:lnTo>
                  <a:pt x="89953" y="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A41C07-F725-4D44-A07F-8183A8AD0C06}"/>
              </a:ext>
            </a:extLst>
          </p:cNvPr>
          <p:cNvCxnSpPr/>
          <p:nvPr/>
        </p:nvCxnSpPr>
        <p:spPr>
          <a:xfrm>
            <a:off x="-16932" y="3098800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78F1F3-674B-4F1C-B706-686923BFFC37}"/>
              </a:ext>
            </a:extLst>
          </p:cNvPr>
          <p:cNvCxnSpPr/>
          <p:nvPr/>
        </p:nvCxnSpPr>
        <p:spPr>
          <a:xfrm>
            <a:off x="211664" y="4097866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63BBBA-4FE4-41E3-AE6D-365EC2785E18}"/>
              </a:ext>
            </a:extLst>
          </p:cNvPr>
          <p:cNvCxnSpPr/>
          <p:nvPr/>
        </p:nvCxnSpPr>
        <p:spPr>
          <a:xfrm>
            <a:off x="110068" y="3615266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014B08-13DB-41B5-9AEF-CED1C2959FEB}"/>
              </a:ext>
            </a:extLst>
          </p:cNvPr>
          <p:cNvCxnSpPr/>
          <p:nvPr/>
        </p:nvCxnSpPr>
        <p:spPr>
          <a:xfrm>
            <a:off x="59271" y="3344333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6C91D42-AF9E-450F-98B4-4BB9E40AC0B1}"/>
              </a:ext>
            </a:extLst>
          </p:cNvPr>
          <p:cNvCxnSpPr/>
          <p:nvPr/>
        </p:nvCxnSpPr>
        <p:spPr>
          <a:xfrm>
            <a:off x="160868" y="3852333"/>
            <a:ext cx="5334000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47294E-02D1-4205-B806-E17DBBB45F20}"/>
              </a:ext>
            </a:extLst>
          </p:cNvPr>
          <p:cNvCxnSpPr>
            <a:cxnSpLocks/>
          </p:cNvCxnSpPr>
          <p:nvPr/>
        </p:nvCxnSpPr>
        <p:spPr>
          <a:xfrm flipV="1">
            <a:off x="5765803" y="2787796"/>
            <a:ext cx="5359243" cy="275408"/>
          </a:xfrm>
          <a:prstGeom prst="straightConnector1">
            <a:avLst/>
          </a:prstGeom>
          <a:ln w="25400">
            <a:solidFill>
              <a:srgbClr val="171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A5246D-2DB7-4300-AD40-1703C875FF5D}"/>
              </a:ext>
            </a:extLst>
          </p:cNvPr>
          <p:cNvCxnSpPr>
            <a:cxnSpLocks/>
          </p:cNvCxnSpPr>
          <p:nvPr/>
        </p:nvCxnSpPr>
        <p:spPr>
          <a:xfrm flipV="1">
            <a:off x="5782736" y="2602099"/>
            <a:ext cx="5291514" cy="708369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095CD0-FB08-4D7F-80C4-064529E3F2E0}"/>
              </a:ext>
            </a:extLst>
          </p:cNvPr>
          <p:cNvCxnSpPr>
            <a:cxnSpLocks/>
          </p:cNvCxnSpPr>
          <p:nvPr/>
        </p:nvCxnSpPr>
        <p:spPr>
          <a:xfrm flipV="1">
            <a:off x="5825068" y="2390751"/>
            <a:ext cx="5192041" cy="1180187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3423E39-7743-43F2-946D-B6D753D864A7}"/>
              </a:ext>
            </a:extLst>
          </p:cNvPr>
          <p:cNvCxnSpPr>
            <a:cxnSpLocks/>
          </p:cNvCxnSpPr>
          <p:nvPr/>
        </p:nvCxnSpPr>
        <p:spPr>
          <a:xfrm flipV="1">
            <a:off x="5884333" y="2176534"/>
            <a:ext cx="5115843" cy="1633465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C9DC4A-893E-408A-8DAB-FE836B4CF2BF}"/>
              </a:ext>
            </a:extLst>
          </p:cNvPr>
          <p:cNvCxnSpPr>
            <a:cxnSpLocks/>
          </p:cNvCxnSpPr>
          <p:nvPr/>
        </p:nvCxnSpPr>
        <p:spPr>
          <a:xfrm flipV="1">
            <a:off x="5943597" y="1965478"/>
            <a:ext cx="4994978" cy="209852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C8F3BDA-2CFE-492F-9E68-CD25A727DCC1}"/>
              </a:ext>
            </a:extLst>
          </p:cNvPr>
          <p:cNvSpPr/>
          <p:nvPr/>
        </p:nvSpPr>
        <p:spPr>
          <a:xfrm rot="20873880">
            <a:off x="11128701" y="1387709"/>
            <a:ext cx="781204" cy="189653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A3B323-CA64-4351-8244-12A56CDE44D2}"/>
              </a:ext>
            </a:extLst>
          </p:cNvPr>
          <p:cNvCxnSpPr>
            <a:cxnSpLocks/>
          </p:cNvCxnSpPr>
          <p:nvPr/>
        </p:nvCxnSpPr>
        <p:spPr>
          <a:xfrm>
            <a:off x="5494868" y="4097866"/>
            <a:ext cx="583568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2E302E0-0BC0-4551-B77B-4B5C26A1FE75}"/>
              </a:ext>
            </a:extLst>
          </p:cNvPr>
          <p:cNvSpPr txBox="1"/>
          <p:nvPr/>
        </p:nvSpPr>
        <p:spPr>
          <a:xfrm rot="20871270" flipH="1">
            <a:off x="6300652" y="1953706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Energy dispersed beam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6A5611-CE30-4792-9451-D452068BC727}"/>
              </a:ext>
            </a:extLst>
          </p:cNvPr>
          <p:cNvSpPr txBox="1"/>
          <p:nvPr/>
        </p:nvSpPr>
        <p:spPr>
          <a:xfrm flipH="1">
            <a:off x="9234288" y="843339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Detector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CC5F825-C1D5-496E-BF5C-0E073E0CAF13}"/>
              </a:ext>
            </a:extLst>
          </p:cNvPr>
          <p:cNvCxnSpPr>
            <a:cxnSpLocks/>
          </p:cNvCxnSpPr>
          <p:nvPr/>
        </p:nvCxnSpPr>
        <p:spPr>
          <a:xfrm flipV="1">
            <a:off x="6037832" y="3040140"/>
            <a:ext cx="2692309" cy="11233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51B8468-B602-4D55-A028-25F4F0BAA8BD}"/>
                  </a:ext>
                </a:extLst>
              </p:cNvPr>
              <p:cNvSpPr txBox="1"/>
              <p:nvPr/>
            </p:nvSpPr>
            <p:spPr>
              <a:xfrm rot="20250351">
                <a:off x="6904386" y="3502532"/>
                <a:ext cx="15876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51B8468-B602-4D55-A028-25F4F0BAA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250351">
                <a:off x="6904386" y="3502532"/>
                <a:ext cx="158767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0F69D95F-589A-41BC-AE18-BC0FC4D0F05C}"/>
              </a:ext>
            </a:extLst>
          </p:cNvPr>
          <p:cNvSpPr txBox="1"/>
          <p:nvPr/>
        </p:nvSpPr>
        <p:spPr>
          <a:xfrm>
            <a:off x="270933" y="4495519"/>
            <a:ext cx="1013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By bending the Laue crystal, the impinging beam is focused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Due to curvature Bragg’s law is satisfied at different angles</a:t>
            </a:r>
            <a:br>
              <a:rPr lang="en-US" sz="2400" dirty="0"/>
            </a:br>
            <a:endParaRPr lang="en-US" sz="2400" dirty="0"/>
          </a:p>
          <a:p>
            <a:pPr>
              <a:buClr>
                <a:schemeClr val="accent1"/>
              </a:buClr>
            </a:pPr>
            <a:br>
              <a:rPr lang="en-US" sz="2400" dirty="0"/>
            </a:br>
            <a:r>
              <a:rPr lang="en-US" sz="2400" dirty="0"/>
              <a:t>	The beam is </a:t>
            </a:r>
            <a:r>
              <a:rPr lang="en-US" sz="2400" b="1" dirty="0">
                <a:solidFill>
                  <a:schemeClr val="accent1"/>
                </a:solidFill>
              </a:rPr>
              <a:t>energetically dispersed in space!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CFCD52-B760-46F6-BE47-BB8A4BDF8B41}"/>
              </a:ext>
            </a:extLst>
          </p:cNvPr>
          <p:cNvSpPr/>
          <p:nvPr/>
        </p:nvSpPr>
        <p:spPr>
          <a:xfrm rot="20860184">
            <a:off x="10643234" y="1764911"/>
            <a:ext cx="698684" cy="1312012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Connector: Curved 40">
            <a:extLst>
              <a:ext uri="{FF2B5EF4-FFF2-40B4-BE49-F238E27FC236}">
                <a16:creationId xmlns:a16="http://schemas.microsoft.com/office/drawing/2014/main" id="{F4E8EDC5-3E87-43D0-80FB-FFCE0C418EE8}"/>
              </a:ext>
            </a:extLst>
          </p:cNvPr>
          <p:cNvCxnSpPr>
            <a:cxnSpLocks/>
            <a:stCxn id="39" idx="4"/>
          </p:cNvCxnSpPr>
          <p:nvPr/>
        </p:nvCxnSpPr>
        <p:spPr>
          <a:xfrm rot="5400000">
            <a:off x="9922727" y="3099592"/>
            <a:ext cx="1247738" cy="117213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A809A3D-A67F-426D-BA10-7D206CBAA388}"/>
                  </a:ext>
                </a:extLst>
              </p:cNvPr>
              <p:cNvSpPr txBox="1"/>
              <p:nvPr/>
            </p:nvSpPr>
            <p:spPr>
              <a:xfrm>
                <a:off x="9202749" y="4375774"/>
                <a:ext cx="28098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Wide energy bandwidth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A809A3D-A67F-426D-BA10-7D206CBAA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2749" y="4375774"/>
                <a:ext cx="2809808" cy="369332"/>
              </a:xfrm>
              <a:prstGeom prst="rect">
                <a:avLst/>
              </a:prstGeom>
              <a:blipFill>
                <a:blip r:embed="rId7"/>
                <a:stretch>
                  <a:fillRect l="-195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Arrow: Right 46">
            <a:extLst>
              <a:ext uri="{FF2B5EF4-FFF2-40B4-BE49-F238E27FC236}">
                <a16:creationId xmlns:a16="http://schemas.microsoft.com/office/drawing/2014/main" id="{B4D8E36F-56E9-4753-A859-5FAE4D887FF1}"/>
              </a:ext>
            </a:extLst>
          </p:cNvPr>
          <p:cNvSpPr/>
          <p:nvPr/>
        </p:nvSpPr>
        <p:spPr>
          <a:xfrm rot="5400000">
            <a:off x="3520860" y="5438642"/>
            <a:ext cx="622988" cy="473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766EC3E-7C5A-478D-90A1-BD3266DC4ACE}"/>
                  </a:ext>
                </a:extLst>
              </p:cNvPr>
              <p:cNvSpPr txBox="1"/>
              <p:nvPr/>
            </p:nvSpPr>
            <p:spPr>
              <a:xfrm>
                <a:off x="9076241" y="5042392"/>
                <a:ext cx="2811282" cy="129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𝑹</m:t>
                    </m:r>
                  </m:oMath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sz="24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𝑏𝑒𝑛𝑑𝑖𝑛𝑔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𝑟𝑎𝑑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 dirty="0" err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766EC3E-7C5A-478D-90A1-BD3266DC4A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6241" y="5042392"/>
                <a:ext cx="2811282" cy="1299395"/>
              </a:xfrm>
              <a:prstGeom prst="rect">
                <a:avLst/>
              </a:prstGeom>
              <a:blipFill>
                <a:blip r:embed="rId8"/>
                <a:stretch>
                  <a:fillRect l="-3037" t="-1408" b="-7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1FE733B3-3905-4007-95B5-887713EA0D13}"/>
              </a:ext>
            </a:extLst>
          </p:cNvPr>
          <p:cNvSpPr txBox="1"/>
          <p:nvPr/>
        </p:nvSpPr>
        <p:spPr>
          <a:xfrm rot="20380443" flipH="1">
            <a:off x="5847417" y="3769265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Focal distance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D918E10-F28C-4406-9A32-2F8C311EBA2D}"/>
              </a:ext>
            </a:extLst>
          </p:cNvPr>
          <p:cNvSpPr txBox="1"/>
          <p:nvPr/>
        </p:nvSpPr>
        <p:spPr>
          <a:xfrm rot="20871270" flipH="1">
            <a:off x="7186397" y="3230814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Sample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B3C8AA-FFB4-4D1A-A35D-0F3A92E44A1A}"/>
              </a:ext>
            </a:extLst>
          </p:cNvPr>
          <p:cNvSpPr txBox="1"/>
          <p:nvPr/>
        </p:nvSpPr>
        <p:spPr>
          <a:xfrm flipH="1">
            <a:off x="-359596" y="2649849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Polychromatic (white) beam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96B9A8-5114-4CDF-B4C1-527F06944069}"/>
              </a:ext>
            </a:extLst>
          </p:cNvPr>
          <p:cNvSpPr txBox="1"/>
          <p:nvPr/>
        </p:nvSpPr>
        <p:spPr>
          <a:xfrm flipH="1">
            <a:off x="2400633" y="2654708"/>
            <a:ext cx="385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Bent silicon crystal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F5A3013-C93B-4A47-B2A9-D333285C547E}"/>
              </a:ext>
            </a:extLst>
          </p:cNvPr>
          <p:cNvSpPr/>
          <p:nvPr/>
        </p:nvSpPr>
        <p:spPr>
          <a:xfrm rot="5400000">
            <a:off x="4830836" y="1374636"/>
            <a:ext cx="1364816" cy="338518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40000"/>
                </a:srgbClr>
              </a:gs>
              <a:gs pos="70000">
                <a:srgbClr val="00B050">
                  <a:alpha val="40000"/>
                </a:srgbClr>
              </a:gs>
              <a:gs pos="33000">
                <a:srgbClr val="FFFF00">
                  <a:alpha val="40000"/>
                </a:srgbClr>
              </a:gs>
              <a:gs pos="100000">
                <a:srgbClr val="002060">
                  <a:alpha val="4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983DC8-6DC0-4338-B6EA-05303BBEF58D}"/>
              </a:ext>
            </a:extLst>
          </p:cNvPr>
          <p:cNvSpPr txBox="1"/>
          <p:nvPr/>
        </p:nvSpPr>
        <p:spPr>
          <a:xfrm>
            <a:off x="5884754" y="1969304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Iodine</a:t>
            </a:r>
          </a:p>
        </p:txBody>
      </p:sp>
      <p:pic>
        <p:nvPicPr>
          <p:cNvPr id="40" name="Picture 39" descr="Chart, histogram&#10;&#10;Description automatically generated">
            <a:extLst>
              <a:ext uri="{FF2B5EF4-FFF2-40B4-BE49-F238E27FC236}">
                <a16:creationId xmlns:a16="http://schemas.microsoft.com/office/drawing/2014/main" id="{6F57D5EF-ABC9-E607-AF66-C0814A29470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3537" y="757594"/>
            <a:ext cx="159053" cy="183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4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6">
            <a:extLst>
              <a:ext uri="{FF2B5EF4-FFF2-40B4-BE49-F238E27FC236}">
                <a16:creationId xmlns:a16="http://schemas.microsoft.com/office/drawing/2014/main" id="{E66C75F2-C022-4B9B-86CF-A1105D611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183" y="716281"/>
            <a:ext cx="3297961" cy="28236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D07802-68ED-4A85-B14D-EE6951999014}"/>
              </a:ext>
            </a:extLst>
          </p:cNvPr>
          <p:cNvSpPr txBox="1"/>
          <p:nvPr/>
        </p:nvSpPr>
        <p:spPr>
          <a:xfrm>
            <a:off x="10042021" y="1511770"/>
            <a:ext cx="2101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Fixed radius frames</a:t>
            </a: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Radius = 0.5 m</a:t>
            </a:r>
            <a:b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Focus  ~ 0.25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C2DD7CA-07B3-4129-9DAC-BC1090A15894}"/>
              </a:ext>
            </a:extLst>
          </p:cNvPr>
          <p:cNvCxnSpPr>
            <a:cxnSpLocks/>
          </p:cNvCxnSpPr>
          <p:nvPr/>
        </p:nvCxnSpPr>
        <p:spPr>
          <a:xfrm flipH="1">
            <a:off x="9258109" y="1949157"/>
            <a:ext cx="353762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19FD0DD1-B947-4ABA-9B60-AA6B6F30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Spectral system @ SYRMEP beamline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20AF311-8E8C-4E2F-8213-AFF6F5FFC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8523" y="754418"/>
            <a:ext cx="5239785" cy="602738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A8461A4-1E7F-4F02-8FF3-1D35D8A1793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3" y="754418"/>
            <a:ext cx="1205916" cy="8039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65DE254-DFB5-4BE4-97ED-ADAF9D240932}"/>
              </a:ext>
            </a:extLst>
          </p:cNvPr>
          <p:cNvSpPr txBox="1"/>
          <p:nvPr/>
        </p:nvSpPr>
        <p:spPr>
          <a:xfrm flipH="1">
            <a:off x="1234520" y="745951"/>
            <a:ext cx="205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SYRMEP beamline</a:t>
            </a:r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705960C7-1EB9-4A28-A2B1-1452A1449EE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939" y="763780"/>
            <a:ext cx="1504369" cy="740654"/>
          </a:xfrm>
          <a:prstGeom prst="rect">
            <a:avLst/>
          </a:prstGeom>
        </p:spPr>
      </p:pic>
      <p:pic>
        <p:nvPicPr>
          <p:cNvPr id="36" name="Picture 3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3CCCA707-854F-451B-92E8-FD1A7510FB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2183" y="3822658"/>
            <a:ext cx="3805861" cy="2764324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A46132D-3AE8-499C-AFC0-9DEFADC2184E}"/>
              </a:ext>
            </a:extLst>
          </p:cNvPr>
          <p:cNvCxnSpPr>
            <a:cxnSpLocks/>
          </p:cNvCxnSpPr>
          <p:nvPr/>
        </p:nvCxnSpPr>
        <p:spPr>
          <a:xfrm>
            <a:off x="6052362" y="3822658"/>
            <a:ext cx="0" cy="2617259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B726FC7-680C-4112-9426-B0C90560B5C0}"/>
              </a:ext>
            </a:extLst>
          </p:cNvPr>
          <p:cNvCxnSpPr>
            <a:cxnSpLocks/>
          </p:cNvCxnSpPr>
          <p:nvPr/>
        </p:nvCxnSpPr>
        <p:spPr>
          <a:xfrm flipH="1">
            <a:off x="6174635" y="6489103"/>
            <a:ext cx="3486884" cy="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532E5CF-678C-4377-AE34-C9033E6DBF0D}"/>
              </a:ext>
            </a:extLst>
          </p:cNvPr>
          <p:cNvSpPr txBox="1"/>
          <p:nvPr/>
        </p:nvSpPr>
        <p:spPr>
          <a:xfrm rot="5400000">
            <a:off x="5863990" y="4982687"/>
            <a:ext cx="771563" cy="3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Energy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4032375-B4CC-4811-983E-1F5ED6D172DC}"/>
              </a:ext>
            </a:extLst>
          </p:cNvPr>
          <p:cNvSpPr txBox="1"/>
          <p:nvPr/>
        </p:nvSpPr>
        <p:spPr>
          <a:xfrm>
            <a:off x="6439501" y="6116342"/>
            <a:ext cx="1795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Horizontal position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75CF9B9-A015-46C2-93BC-6B7AA229FEF3}"/>
              </a:ext>
            </a:extLst>
          </p:cNvPr>
          <p:cNvSpPr txBox="1"/>
          <p:nvPr/>
        </p:nvSpPr>
        <p:spPr>
          <a:xfrm>
            <a:off x="6502867" y="3982562"/>
            <a:ext cx="725247" cy="3463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Iodine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E572A8-A945-46C1-83A1-BB9B198E04ED}"/>
              </a:ext>
            </a:extLst>
          </p:cNvPr>
          <p:cNvSpPr txBox="1"/>
          <p:nvPr/>
        </p:nvSpPr>
        <p:spPr>
          <a:xfrm>
            <a:off x="8450979" y="3982562"/>
            <a:ext cx="729446" cy="3463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Xenon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1BBFDB-09E7-4381-B5C2-78D8EBCAA573}"/>
              </a:ext>
            </a:extLst>
          </p:cNvPr>
          <p:cNvSpPr txBox="1"/>
          <p:nvPr/>
        </p:nvSpPr>
        <p:spPr>
          <a:xfrm rot="5400000">
            <a:off x="9391346" y="5086046"/>
            <a:ext cx="1358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>
                <a:solidFill>
                  <a:schemeClr val="accent1"/>
                </a:solidFill>
              </a:rPr>
              <a:t>Δ</a:t>
            </a:r>
            <a:r>
              <a:rPr lang="en-US" sz="2000" b="1" i="1" dirty="0">
                <a:solidFill>
                  <a:schemeClr val="accent1"/>
                </a:solidFill>
              </a:rPr>
              <a:t>E = 5 keV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959D84B-0D5F-4891-B838-6FA82B61D9FC}"/>
              </a:ext>
            </a:extLst>
          </p:cNvPr>
          <p:cNvCxnSpPr>
            <a:cxnSpLocks/>
          </p:cNvCxnSpPr>
          <p:nvPr/>
        </p:nvCxnSpPr>
        <p:spPr>
          <a:xfrm>
            <a:off x="7351003" y="4842439"/>
            <a:ext cx="103582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4B86A30-248C-4D37-A5C4-5488D657FC1E}"/>
              </a:ext>
            </a:extLst>
          </p:cNvPr>
          <p:cNvCxnSpPr>
            <a:cxnSpLocks/>
          </p:cNvCxnSpPr>
          <p:nvPr/>
        </p:nvCxnSpPr>
        <p:spPr>
          <a:xfrm>
            <a:off x="7351003" y="4752804"/>
            <a:ext cx="103582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F85B714-37C0-4AEE-B720-F1A5B9562C4E}"/>
              </a:ext>
            </a:extLst>
          </p:cNvPr>
          <p:cNvCxnSpPr>
            <a:cxnSpLocks/>
          </p:cNvCxnSpPr>
          <p:nvPr/>
        </p:nvCxnSpPr>
        <p:spPr>
          <a:xfrm>
            <a:off x="9874673" y="3822658"/>
            <a:ext cx="0" cy="2764324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14F04EB-A336-4CBB-A1C4-28DE573864F8}"/>
              </a:ext>
            </a:extLst>
          </p:cNvPr>
          <p:cNvCxnSpPr>
            <a:cxnSpLocks/>
          </p:cNvCxnSpPr>
          <p:nvPr/>
        </p:nvCxnSpPr>
        <p:spPr>
          <a:xfrm>
            <a:off x="8027792" y="6360271"/>
            <a:ext cx="1633727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334F7F2E-DC5D-48DD-B3CC-C71B37EE5F14}"/>
              </a:ext>
            </a:extLst>
          </p:cNvPr>
          <p:cNvSpPr txBox="1"/>
          <p:nvPr/>
        </p:nvSpPr>
        <p:spPr>
          <a:xfrm>
            <a:off x="8581464" y="6044838"/>
            <a:ext cx="598961" cy="3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 cm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F0C9A4F-FCD4-4696-9CD2-8E713BC082F6}"/>
              </a:ext>
            </a:extLst>
          </p:cNvPr>
          <p:cNvCxnSpPr/>
          <p:nvPr/>
        </p:nvCxnSpPr>
        <p:spPr>
          <a:xfrm>
            <a:off x="8432811" y="4704058"/>
            <a:ext cx="0" cy="1794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FB17AAD-88B9-4EDC-A04F-9662AC9D161D}"/>
              </a:ext>
            </a:extLst>
          </p:cNvPr>
          <p:cNvSpPr txBox="1"/>
          <p:nvPr/>
        </p:nvSpPr>
        <p:spPr>
          <a:xfrm rot="5400000">
            <a:off x="7954843" y="4914226"/>
            <a:ext cx="15525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 err="1"/>
              <a:t>dE</a:t>
            </a:r>
            <a:r>
              <a:rPr lang="en-US" sz="1800" i="1" dirty="0"/>
              <a:t> = 0.1 keV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CE46ABE-5484-41FD-82D5-27B7B1345088}"/>
                  </a:ext>
                </a:extLst>
              </p:cNvPr>
              <p:cNvSpPr txBox="1"/>
              <p:nvPr/>
            </p:nvSpPr>
            <p:spPr>
              <a:xfrm>
                <a:off x="10796048" y="4521476"/>
                <a:ext cx="954813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≈50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CE46ABE-5484-41FD-82D5-27B7B13450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6048" y="4521476"/>
                <a:ext cx="954813" cy="5203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Connector: Curved 63">
            <a:extLst>
              <a:ext uri="{FF2B5EF4-FFF2-40B4-BE49-F238E27FC236}">
                <a16:creationId xmlns:a16="http://schemas.microsoft.com/office/drawing/2014/main" id="{CC74B369-2F2B-4422-A880-7A7A9069112B}"/>
              </a:ext>
            </a:extLst>
          </p:cNvPr>
          <p:cNvCxnSpPr>
            <a:cxnSpLocks/>
            <a:stCxn id="43" idx="0"/>
            <a:endCxn id="66" idx="0"/>
          </p:cNvCxnSpPr>
          <p:nvPr/>
        </p:nvCxnSpPr>
        <p:spPr>
          <a:xfrm>
            <a:off x="10270530" y="5286102"/>
            <a:ext cx="908969" cy="44309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2575F6BA-C87B-4366-A766-21E3FC837715}"/>
              </a:ext>
            </a:extLst>
          </p:cNvPr>
          <p:cNvSpPr txBox="1"/>
          <p:nvPr/>
        </p:nvSpPr>
        <p:spPr>
          <a:xfrm>
            <a:off x="10185476" y="5729195"/>
            <a:ext cx="1988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Largest bandwidth</a:t>
            </a:r>
          </a:p>
          <a:p>
            <a:r>
              <a:rPr lang="en-US" dirty="0">
                <a:solidFill>
                  <a:schemeClr val="accent1"/>
                </a:solidFill>
              </a:rPr>
              <a:t> so far!</a:t>
            </a:r>
          </a:p>
        </p:txBody>
      </p:sp>
      <p:sp>
        <p:nvSpPr>
          <p:cNvPr id="30" name="Slide Number Placeholder 2">
            <a:extLst>
              <a:ext uri="{FF2B5EF4-FFF2-40B4-BE49-F238E27FC236}">
                <a16:creationId xmlns:a16="http://schemas.microsoft.com/office/drawing/2014/main" id="{59127769-AD3D-48F8-AF5F-0A579EF109D8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8BA4E0-8181-44D0-AAF6-4A6FC754EFE1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56F202-DB11-4FA1-8A4B-077982599D14}"/>
              </a:ext>
            </a:extLst>
          </p:cNvPr>
          <p:cNvSpPr/>
          <p:nvPr/>
        </p:nvSpPr>
        <p:spPr>
          <a:xfrm>
            <a:off x="4071782" y="2311400"/>
            <a:ext cx="1108523" cy="3529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Pixirad</a:t>
            </a:r>
            <a:r>
              <a:rPr lang="en-US" sz="1200" dirty="0">
                <a:solidFill>
                  <a:schemeClr val="tx1"/>
                </a:solidFill>
              </a:rPr>
              <a:t> 8 - detector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C95EE6-69D9-4EE9-AEA4-4D76E18DA42D}"/>
              </a:ext>
            </a:extLst>
          </p:cNvPr>
          <p:cNvSpPr/>
          <p:nvPr/>
        </p:nvSpPr>
        <p:spPr>
          <a:xfrm>
            <a:off x="2204075" y="5239471"/>
            <a:ext cx="868680" cy="450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Sample stage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EF7F3A7-1067-45FF-A285-0FEF568663D5}"/>
              </a:ext>
            </a:extLst>
          </p:cNvPr>
          <p:cNvSpPr/>
          <p:nvPr/>
        </p:nvSpPr>
        <p:spPr>
          <a:xfrm>
            <a:off x="1258697" y="3372314"/>
            <a:ext cx="984885" cy="450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Bent Laue crystal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40E2F92-1D3B-438B-87FC-3153430C7F6C}"/>
              </a:ext>
            </a:extLst>
          </p:cNvPr>
          <p:cNvSpPr/>
          <p:nvPr/>
        </p:nvSpPr>
        <p:spPr>
          <a:xfrm>
            <a:off x="220497" y="3719736"/>
            <a:ext cx="984885" cy="450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White beam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06862DE-42D7-4CB6-B4DC-2E72E8AFBA67}"/>
              </a:ext>
            </a:extLst>
          </p:cNvPr>
          <p:cNvCxnSpPr>
            <a:cxnSpLocks/>
            <a:stCxn id="2" idx="6"/>
            <a:endCxn id="14" idx="1"/>
          </p:cNvCxnSpPr>
          <p:nvPr/>
        </p:nvCxnSpPr>
        <p:spPr>
          <a:xfrm flipV="1">
            <a:off x="1972733" y="2128117"/>
            <a:ext cx="3989450" cy="233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22BD02D3-88A4-46D8-80D9-ADBFE18D1A90}"/>
              </a:ext>
            </a:extLst>
          </p:cNvPr>
          <p:cNvSpPr/>
          <p:nvPr/>
        </p:nvSpPr>
        <p:spPr>
          <a:xfrm>
            <a:off x="643467" y="3882010"/>
            <a:ext cx="1329266" cy="1159865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0AA093-A0FA-4122-A4A6-D10ACFB75935}"/>
              </a:ext>
            </a:extLst>
          </p:cNvPr>
          <p:cNvCxnSpPr/>
          <p:nvPr/>
        </p:nvCxnSpPr>
        <p:spPr>
          <a:xfrm>
            <a:off x="6039196" y="4784892"/>
            <a:ext cx="767538" cy="0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A160000-522B-43F7-B461-CFC9CF186375}"/>
              </a:ext>
            </a:extLst>
          </p:cNvPr>
          <p:cNvSpPr txBox="1"/>
          <p:nvPr/>
        </p:nvSpPr>
        <p:spPr>
          <a:xfrm>
            <a:off x="7625230" y="5496960"/>
            <a:ext cx="866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34.6 keV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4376BCE-D67B-436E-8C9B-DE7F9AAEC16D}"/>
              </a:ext>
            </a:extLst>
          </p:cNvPr>
          <p:cNvCxnSpPr>
            <a:cxnSpLocks/>
          </p:cNvCxnSpPr>
          <p:nvPr/>
        </p:nvCxnSpPr>
        <p:spPr>
          <a:xfrm>
            <a:off x="5962183" y="5507648"/>
            <a:ext cx="2361854" cy="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E892813-4197-40EF-89F2-D53062CE3B00}"/>
              </a:ext>
            </a:extLst>
          </p:cNvPr>
          <p:cNvSpPr txBox="1"/>
          <p:nvPr/>
        </p:nvSpPr>
        <p:spPr>
          <a:xfrm>
            <a:off x="6075376" y="4487393"/>
            <a:ext cx="866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33.2 keV</a:t>
            </a:r>
          </a:p>
        </p:txBody>
      </p:sp>
    </p:spTree>
    <p:extLst>
      <p:ext uri="{BB962C8B-B14F-4D97-AF65-F5344CB8AC3E}">
        <p14:creationId xmlns:p14="http://schemas.microsoft.com/office/powerpoint/2010/main" val="128723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9" grpId="0"/>
      <p:bldP spid="40" grpId="0"/>
      <p:bldP spid="41" grpId="0" animBg="1"/>
      <p:bldP spid="42" grpId="0" animBg="1"/>
      <p:bldP spid="43" grpId="0"/>
      <p:bldP spid="48" grpId="0"/>
      <p:bldP spid="61" grpId="0"/>
      <p:bldP spid="62" grpId="0"/>
      <p:bldP spid="66" grpId="0"/>
      <p:bldP spid="2" grpId="0" animBg="1"/>
      <p:bldP spid="54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9E263-65A0-4A76-92DA-6B38E725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069" y="169033"/>
            <a:ext cx="8041629" cy="472882"/>
          </a:xfrm>
        </p:spPr>
        <p:txBody>
          <a:bodyPr/>
          <a:lstStyle/>
          <a:p>
            <a:pPr algn="r"/>
            <a:r>
              <a:rPr lang="en-US" dirty="0"/>
              <a:t>Tomographic multi-material imaging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1CA187-7D43-4590-B247-BC9F9D9752DF}"/>
              </a:ext>
            </a:extLst>
          </p:cNvPr>
          <p:cNvGrpSpPr/>
          <p:nvPr/>
        </p:nvGrpSpPr>
        <p:grpSpPr>
          <a:xfrm>
            <a:off x="739812" y="517869"/>
            <a:ext cx="3105760" cy="2998120"/>
            <a:chOff x="344244" y="119019"/>
            <a:chExt cx="3105760" cy="299812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BC224E1-E600-4864-BEF0-123A9FD15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244" y="119019"/>
              <a:ext cx="3105760" cy="2998120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6EE3FAA-9008-4E50-BC44-6A47DFCBE9DD}"/>
                </a:ext>
              </a:extLst>
            </p:cNvPr>
            <p:cNvSpPr txBox="1"/>
            <p:nvPr/>
          </p:nvSpPr>
          <p:spPr>
            <a:xfrm>
              <a:off x="567903" y="718273"/>
              <a:ext cx="790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Xenon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178F3E-7709-4A75-A655-D7AE90E881E0}"/>
                </a:ext>
              </a:extLst>
            </p:cNvPr>
            <p:cNvSpPr txBox="1"/>
            <p:nvPr/>
          </p:nvSpPr>
          <p:spPr>
            <a:xfrm>
              <a:off x="1010343" y="210686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Barium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E910C88-2CAD-42D8-8871-4B266A1B14FB}"/>
                </a:ext>
              </a:extLst>
            </p:cNvPr>
            <p:cNvSpPr txBox="1"/>
            <p:nvPr/>
          </p:nvSpPr>
          <p:spPr>
            <a:xfrm>
              <a:off x="1582356" y="50514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Iodine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C270D02-F098-4A5A-896C-E8BA333B22BA}"/>
              </a:ext>
            </a:extLst>
          </p:cNvPr>
          <p:cNvCxnSpPr>
            <a:cxnSpLocks/>
          </p:cNvCxnSpPr>
          <p:nvPr/>
        </p:nvCxnSpPr>
        <p:spPr>
          <a:xfrm>
            <a:off x="555597" y="3566203"/>
            <a:ext cx="550962" cy="493214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DB1BFBB-2737-47AB-93BC-9785D031B9FF}"/>
              </a:ext>
            </a:extLst>
          </p:cNvPr>
          <p:cNvSpPr txBox="1"/>
          <p:nvPr/>
        </p:nvSpPr>
        <p:spPr>
          <a:xfrm rot="2559611">
            <a:off x="-174848" y="4004732"/>
            <a:ext cx="22366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An</a:t>
            </a:r>
            <a:r>
              <a:rPr lang="en-US" dirty="0"/>
              <a:t>gular</a:t>
            </a:r>
            <a:r>
              <a:rPr lang="en-US" sz="1800" dirty="0"/>
              <a:t> position</a:t>
            </a:r>
          </a:p>
          <a:p>
            <a:r>
              <a:rPr lang="en-US" dirty="0"/>
              <a:t>(sample rotation)</a:t>
            </a:r>
            <a:endParaRPr lang="en-US" sz="18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70C7BC2-0BFE-4A56-BAFC-01C6907A1F85}"/>
              </a:ext>
            </a:extLst>
          </p:cNvPr>
          <p:cNvGrpSpPr/>
          <p:nvPr/>
        </p:nvGrpSpPr>
        <p:grpSpPr>
          <a:xfrm>
            <a:off x="892212" y="670269"/>
            <a:ext cx="3105760" cy="2998120"/>
            <a:chOff x="344244" y="119019"/>
            <a:chExt cx="3105760" cy="299812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1F5DAF8-D368-423C-8307-89585E53D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244" y="119019"/>
              <a:ext cx="3105760" cy="299812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055C3FF-3A5D-4354-8831-B26EA66D04AC}"/>
                </a:ext>
              </a:extLst>
            </p:cNvPr>
            <p:cNvSpPr txBox="1"/>
            <p:nvPr/>
          </p:nvSpPr>
          <p:spPr>
            <a:xfrm>
              <a:off x="567903" y="718273"/>
              <a:ext cx="790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Xenon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2A9B010-4544-4A48-B130-E15955CF429E}"/>
                </a:ext>
              </a:extLst>
            </p:cNvPr>
            <p:cNvSpPr txBox="1"/>
            <p:nvPr/>
          </p:nvSpPr>
          <p:spPr>
            <a:xfrm>
              <a:off x="1010343" y="210686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Barium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592814B-425E-4622-A796-651DC24A4008}"/>
                </a:ext>
              </a:extLst>
            </p:cNvPr>
            <p:cNvSpPr txBox="1"/>
            <p:nvPr/>
          </p:nvSpPr>
          <p:spPr>
            <a:xfrm>
              <a:off x="1582356" y="50514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Iodine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5B0C865-B4D0-4281-85A7-2A5156A73D94}"/>
              </a:ext>
            </a:extLst>
          </p:cNvPr>
          <p:cNvGrpSpPr/>
          <p:nvPr/>
        </p:nvGrpSpPr>
        <p:grpSpPr>
          <a:xfrm>
            <a:off x="1044612" y="822669"/>
            <a:ext cx="3105760" cy="2998120"/>
            <a:chOff x="344244" y="119019"/>
            <a:chExt cx="3105760" cy="299812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A7A4CDF-DE38-4E6C-938E-2324D41D1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244" y="119019"/>
              <a:ext cx="3105760" cy="299812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77E8724-4E3B-4265-851D-A2CC07C48DDF}"/>
                </a:ext>
              </a:extLst>
            </p:cNvPr>
            <p:cNvSpPr txBox="1"/>
            <p:nvPr/>
          </p:nvSpPr>
          <p:spPr>
            <a:xfrm>
              <a:off x="567903" y="718273"/>
              <a:ext cx="790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Xenon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59C745A-CD2A-410A-9A6C-80A6922DC6E5}"/>
                </a:ext>
              </a:extLst>
            </p:cNvPr>
            <p:cNvSpPr txBox="1"/>
            <p:nvPr/>
          </p:nvSpPr>
          <p:spPr>
            <a:xfrm>
              <a:off x="1010343" y="210686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Barium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84C5CE8-9F86-4FF3-B954-931FEEE4B353}"/>
                </a:ext>
              </a:extLst>
            </p:cNvPr>
            <p:cNvSpPr txBox="1"/>
            <p:nvPr/>
          </p:nvSpPr>
          <p:spPr>
            <a:xfrm>
              <a:off x="1582356" y="50514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Iodine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C31D5E2-E56D-4E96-A2F0-B5BD3856D554}"/>
              </a:ext>
            </a:extLst>
          </p:cNvPr>
          <p:cNvGrpSpPr/>
          <p:nvPr/>
        </p:nvGrpSpPr>
        <p:grpSpPr>
          <a:xfrm>
            <a:off x="1197012" y="975069"/>
            <a:ext cx="3105760" cy="2998120"/>
            <a:chOff x="344244" y="119019"/>
            <a:chExt cx="3105760" cy="299812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DF78678-CFBB-4C71-8802-A25D5BAC0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244" y="119019"/>
              <a:ext cx="3105760" cy="299812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E9F5229-1502-4AE3-8D3E-80B412C047C2}"/>
                </a:ext>
              </a:extLst>
            </p:cNvPr>
            <p:cNvSpPr txBox="1"/>
            <p:nvPr/>
          </p:nvSpPr>
          <p:spPr>
            <a:xfrm>
              <a:off x="567903" y="718273"/>
              <a:ext cx="790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Xenon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DF5342D-A955-43AD-8B1F-E93C775FFCA0}"/>
                </a:ext>
              </a:extLst>
            </p:cNvPr>
            <p:cNvSpPr txBox="1"/>
            <p:nvPr/>
          </p:nvSpPr>
          <p:spPr>
            <a:xfrm>
              <a:off x="1010343" y="210686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Barium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F61B050-87EE-407B-BD4D-6AF6A74A171E}"/>
                </a:ext>
              </a:extLst>
            </p:cNvPr>
            <p:cNvSpPr txBox="1"/>
            <p:nvPr/>
          </p:nvSpPr>
          <p:spPr>
            <a:xfrm>
              <a:off x="1582356" y="505141"/>
              <a:ext cx="886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Iodine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7F245A4-43DD-4469-A47D-BB5CB589F4D5}"/>
              </a:ext>
            </a:extLst>
          </p:cNvPr>
          <p:cNvSpPr txBox="1"/>
          <p:nvPr/>
        </p:nvSpPr>
        <p:spPr>
          <a:xfrm>
            <a:off x="6375328" y="1102412"/>
            <a:ext cx="271403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Tomographic reconstruction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70C41A-113F-41F8-9182-19AC1AE77D2D}"/>
              </a:ext>
            </a:extLst>
          </p:cNvPr>
          <p:cNvSpPr txBox="1"/>
          <p:nvPr/>
        </p:nvSpPr>
        <p:spPr>
          <a:xfrm>
            <a:off x="6530534" y="2463833"/>
            <a:ext cx="271403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Multi-material decomposition</a:t>
            </a: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5500905D-34D9-498B-AD2A-A48B70CAA29E}"/>
              </a:ext>
            </a:extLst>
          </p:cNvPr>
          <p:cNvSpPr/>
          <p:nvPr/>
        </p:nvSpPr>
        <p:spPr>
          <a:xfrm>
            <a:off x="4319706" y="1360150"/>
            <a:ext cx="1776294" cy="3920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45360DAE-02F8-4621-AB3B-8977E26D83D9}"/>
              </a:ext>
            </a:extLst>
          </p:cNvPr>
          <p:cNvSpPr/>
          <p:nvPr/>
        </p:nvSpPr>
        <p:spPr>
          <a:xfrm rot="5400000">
            <a:off x="7562413" y="1994069"/>
            <a:ext cx="528135" cy="3920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E34F2C6D-4EA6-4DBA-85A4-DBB350B5EEB4}"/>
              </a:ext>
            </a:extLst>
          </p:cNvPr>
          <p:cNvSpPr/>
          <p:nvPr/>
        </p:nvSpPr>
        <p:spPr>
          <a:xfrm rot="5400000">
            <a:off x="7537924" y="3382106"/>
            <a:ext cx="559497" cy="3920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25C48E6-2DB5-4C64-BBAB-E783D6A42354}"/>
              </a:ext>
            </a:extLst>
          </p:cNvPr>
          <p:cNvSpPr txBox="1"/>
          <p:nvPr/>
        </p:nvSpPr>
        <p:spPr>
          <a:xfrm>
            <a:off x="1754265" y="5248407"/>
            <a:ext cx="30647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Goal: simultaneous cardiovascular + respiratory + inflammatory imaging!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4EC20664-D109-4EC0-80D2-3596FB78CE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1877" y="4318364"/>
            <a:ext cx="2618361" cy="2350778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557530C2-BB46-4337-8993-A1A311B5660A}"/>
              </a:ext>
            </a:extLst>
          </p:cNvPr>
          <p:cNvSpPr/>
          <p:nvPr/>
        </p:nvSpPr>
        <p:spPr>
          <a:xfrm>
            <a:off x="8866685" y="4855167"/>
            <a:ext cx="548640" cy="322090"/>
          </a:xfrm>
          <a:prstGeom prst="rect">
            <a:avLst/>
          </a:prstGeom>
          <a:solidFill>
            <a:srgbClr val="FF999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CC98148-5FA0-4708-8A37-C1626DCF1066}"/>
              </a:ext>
            </a:extLst>
          </p:cNvPr>
          <p:cNvSpPr/>
          <p:nvPr/>
        </p:nvSpPr>
        <p:spPr>
          <a:xfrm>
            <a:off x="8866685" y="5229670"/>
            <a:ext cx="548640" cy="322090"/>
          </a:xfrm>
          <a:prstGeom prst="rect">
            <a:avLst/>
          </a:prstGeom>
          <a:solidFill>
            <a:srgbClr val="ADFFA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FAC5194-94EF-47F4-B53F-76245AB7A321}"/>
              </a:ext>
            </a:extLst>
          </p:cNvPr>
          <p:cNvSpPr/>
          <p:nvPr/>
        </p:nvSpPr>
        <p:spPr>
          <a:xfrm>
            <a:off x="8863971" y="5635566"/>
            <a:ext cx="548640" cy="322090"/>
          </a:xfrm>
          <a:prstGeom prst="rect">
            <a:avLst/>
          </a:prstGeom>
          <a:solidFill>
            <a:srgbClr val="0000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117DC98-A799-430F-8E1E-019B4809901D}"/>
              </a:ext>
            </a:extLst>
          </p:cNvPr>
          <p:cNvSpPr/>
          <p:nvPr/>
        </p:nvSpPr>
        <p:spPr>
          <a:xfrm>
            <a:off x="8863971" y="6011632"/>
            <a:ext cx="548640" cy="322090"/>
          </a:xfrm>
          <a:prstGeom prst="rect">
            <a:avLst/>
          </a:prstGeom>
          <a:solidFill>
            <a:srgbClr val="9E9E9E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8BE789C-1921-410A-AEDA-85F66A54D2D2}"/>
              </a:ext>
            </a:extLst>
          </p:cNvPr>
          <p:cNvSpPr txBox="1"/>
          <p:nvPr/>
        </p:nvSpPr>
        <p:spPr>
          <a:xfrm>
            <a:off x="8809652" y="4860492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iodine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0B8E5EE-D299-42B3-8306-20C280ED19C8}"/>
              </a:ext>
            </a:extLst>
          </p:cNvPr>
          <p:cNvSpPr txBox="1"/>
          <p:nvPr/>
        </p:nvSpPr>
        <p:spPr>
          <a:xfrm>
            <a:off x="8792679" y="521886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barium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AC0F60F-1C33-4A54-826C-76BC98201BAC}"/>
              </a:ext>
            </a:extLst>
          </p:cNvPr>
          <p:cNvSpPr txBox="1"/>
          <p:nvPr/>
        </p:nvSpPr>
        <p:spPr>
          <a:xfrm>
            <a:off x="8819734" y="5628939"/>
            <a:ext cx="641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xenon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F6CDE93-9C75-4957-B39B-8CEA031C27B6}"/>
              </a:ext>
            </a:extLst>
          </p:cNvPr>
          <p:cNvSpPr txBox="1"/>
          <p:nvPr/>
        </p:nvSpPr>
        <p:spPr>
          <a:xfrm>
            <a:off x="8819132" y="6013712"/>
            <a:ext cx="603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water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39851A-9BB6-43C2-B546-DCEC77A4DC7D}"/>
              </a:ext>
            </a:extLst>
          </p:cNvPr>
          <p:cNvSpPr txBox="1"/>
          <p:nvPr/>
        </p:nvSpPr>
        <p:spPr>
          <a:xfrm>
            <a:off x="7990023" y="3777902"/>
            <a:ext cx="1532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Multi-material</a:t>
            </a:r>
            <a:br>
              <a:rPr lang="en-US" b="1" dirty="0"/>
            </a:br>
            <a:r>
              <a:rPr lang="en-US" b="1" dirty="0"/>
              <a:t>density maps</a:t>
            </a:r>
          </a:p>
        </p:txBody>
      </p:sp>
      <p:sp>
        <p:nvSpPr>
          <p:cNvPr id="68" name="Arrow: Right 67">
            <a:extLst>
              <a:ext uri="{FF2B5EF4-FFF2-40B4-BE49-F238E27FC236}">
                <a16:creationId xmlns:a16="http://schemas.microsoft.com/office/drawing/2014/main" id="{0E0EE55B-E6A2-4CEA-BF10-931B54624AB7}"/>
              </a:ext>
            </a:extLst>
          </p:cNvPr>
          <p:cNvSpPr/>
          <p:nvPr/>
        </p:nvSpPr>
        <p:spPr>
          <a:xfrm rot="10800000">
            <a:off x="4819059" y="5567677"/>
            <a:ext cx="1414236" cy="27432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A95F10-B97B-41DB-A333-51978E99C56D}"/>
              </a:ext>
            </a:extLst>
          </p:cNvPr>
          <p:cNvCxnSpPr>
            <a:cxnSpLocks/>
          </p:cNvCxnSpPr>
          <p:nvPr/>
        </p:nvCxnSpPr>
        <p:spPr>
          <a:xfrm>
            <a:off x="7790884" y="6652575"/>
            <a:ext cx="838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E1C1B56B-3F07-43AF-B99C-B0A3F778AB49}"/>
              </a:ext>
            </a:extLst>
          </p:cNvPr>
          <p:cNvSpPr txBox="1"/>
          <p:nvPr/>
        </p:nvSpPr>
        <p:spPr>
          <a:xfrm>
            <a:off x="7959709" y="637429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cm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B7A355D3-CC58-495A-909F-37E66ECEFE4A}"/>
              </a:ext>
            </a:extLst>
          </p:cNvPr>
          <p:cNvCxnSpPr>
            <a:cxnSpLocks/>
          </p:cNvCxnSpPr>
          <p:nvPr/>
        </p:nvCxnSpPr>
        <p:spPr>
          <a:xfrm flipH="1" flipV="1">
            <a:off x="1285440" y="1050715"/>
            <a:ext cx="51586" cy="2859485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82EA159-3F51-40E3-A7E7-C730B4CE8FA3}"/>
              </a:ext>
            </a:extLst>
          </p:cNvPr>
          <p:cNvSpPr txBox="1"/>
          <p:nvPr/>
        </p:nvSpPr>
        <p:spPr>
          <a:xfrm rot="16200000">
            <a:off x="-21248" y="2254636"/>
            <a:ext cx="2236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Energy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A19262E-1708-45F3-A86F-739EAA3BE489}"/>
              </a:ext>
            </a:extLst>
          </p:cNvPr>
          <p:cNvCxnSpPr>
            <a:cxnSpLocks/>
          </p:cNvCxnSpPr>
          <p:nvPr/>
        </p:nvCxnSpPr>
        <p:spPr>
          <a:xfrm flipH="1">
            <a:off x="1558311" y="4115451"/>
            <a:ext cx="2537439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EF41DF1-6C3E-4CB3-BD53-3222926B2753}"/>
              </a:ext>
            </a:extLst>
          </p:cNvPr>
          <p:cNvSpPr txBox="1"/>
          <p:nvPr/>
        </p:nvSpPr>
        <p:spPr>
          <a:xfrm>
            <a:off x="1631567" y="4111782"/>
            <a:ext cx="2236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Linear Position</a:t>
            </a:r>
          </a:p>
        </p:txBody>
      </p:sp>
    </p:spTree>
    <p:extLst>
      <p:ext uri="{BB962C8B-B14F-4D97-AF65-F5344CB8AC3E}">
        <p14:creationId xmlns:p14="http://schemas.microsoft.com/office/powerpoint/2010/main" val="271632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4" grpId="0" animBg="1"/>
      <p:bldP spid="55" grpId="0" animBg="1"/>
      <p:bldP spid="56" grpId="0" animBg="1"/>
      <p:bldP spid="57" grpId="0" animBg="1"/>
      <p:bldP spid="58" grpId="0" animBg="1"/>
      <p:bldP spid="67" grpId="0"/>
      <p:bldP spid="61" grpId="0" animBg="1"/>
      <p:bldP spid="66" grpId="0" animBg="1"/>
      <p:bldP spid="70" grpId="0" animBg="1"/>
      <p:bldP spid="71" grpId="0" animBg="1"/>
      <p:bldP spid="72" grpId="0"/>
      <p:bldP spid="73" grpId="0"/>
      <p:bldP spid="75" grpId="0"/>
      <p:bldP spid="76" grpId="0"/>
      <p:bldP spid="59" grpId="0"/>
      <p:bldP spid="68" grpId="0" animBg="1"/>
      <p:bldP spid="77" grpId="0"/>
      <p:bldP spid="82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DETECTOR-BASED SPECTRAL IMAGING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331904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Detectors in spectral imaging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17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0A8CF7-3649-44A5-AABE-049877F1156A}"/>
              </a:ext>
            </a:extLst>
          </p:cNvPr>
          <p:cNvSpPr txBox="1"/>
          <p:nvPr/>
        </p:nvSpPr>
        <p:spPr>
          <a:xfrm>
            <a:off x="54900" y="1993618"/>
            <a:ext cx="6262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Spectral detectors can acquire multiple </a:t>
            </a:r>
            <a:r>
              <a:rPr lang="en-US" sz="2000" b="1" dirty="0">
                <a:solidFill>
                  <a:schemeClr val="accent1"/>
                </a:solidFill>
              </a:rPr>
              <a:t>images</a:t>
            </a:r>
            <a:r>
              <a:rPr lang="en-US" sz="2000" dirty="0"/>
              <a:t> over </a:t>
            </a:r>
            <a:r>
              <a:rPr lang="en-US" sz="2000" b="1" dirty="0">
                <a:solidFill>
                  <a:schemeClr val="accent1"/>
                </a:solidFill>
              </a:rPr>
              <a:t>different energy channels in a single shot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High-Z sensors </a:t>
            </a:r>
            <a:r>
              <a:rPr lang="en-US" sz="2000" dirty="0"/>
              <a:t>(</a:t>
            </a:r>
            <a:r>
              <a:rPr lang="en-US" sz="2000" dirty="0" err="1"/>
              <a:t>CdTe</a:t>
            </a:r>
            <a:r>
              <a:rPr lang="en-US" sz="2000" dirty="0"/>
              <a:t>, CZT, GaAs) are used for spectral imaging due to their high efficiency at high energies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Modern small-pixel chips feature</a:t>
            </a:r>
            <a:r>
              <a:rPr lang="en-US" sz="2000" b="1" dirty="0">
                <a:solidFill>
                  <a:schemeClr val="accent1"/>
                </a:solidFill>
              </a:rPr>
              <a:t> charge sharing compensation mechanisms</a:t>
            </a:r>
            <a:r>
              <a:rPr lang="en-US" sz="2000" dirty="0"/>
              <a:t> (</a:t>
            </a:r>
            <a:r>
              <a:rPr lang="en-US" sz="2000" dirty="0">
                <a:sym typeface="Wingdings" panose="05000000000000000000" pitchFamily="2" charset="2"/>
              </a:rPr>
              <a:t> crucial for spectral imaging applications!)</a:t>
            </a:r>
            <a:endParaRPr lang="en-US" sz="2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55A5328-A021-4050-B23E-C57132C71964}"/>
              </a:ext>
            </a:extLst>
          </p:cNvPr>
          <p:cNvSpPr txBox="1"/>
          <p:nvPr/>
        </p:nvSpPr>
        <p:spPr>
          <a:xfrm>
            <a:off x="6137353" y="3209336"/>
            <a:ext cx="1949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Spectral µCT setup @ INFN - Trieste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6E62D227-0754-4560-8C4F-6EFA47259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398825"/>
              </p:ext>
            </p:extLst>
          </p:nvPr>
        </p:nvGraphicFramePr>
        <p:xfrm>
          <a:off x="6703020" y="3866529"/>
          <a:ext cx="539299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047">
                  <a:extLst>
                    <a:ext uri="{9D8B030D-6E8A-4147-A177-3AD203B41FA5}">
                      <a16:colId xmlns:a16="http://schemas.microsoft.com/office/drawing/2014/main" val="2649191305"/>
                    </a:ext>
                  </a:extLst>
                </a:gridCol>
                <a:gridCol w="1718733">
                  <a:extLst>
                    <a:ext uri="{9D8B030D-6E8A-4147-A177-3AD203B41FA5}">
                      <a16:colId xmlns:a16="http://schemas.microsoft.com/office/drawing/2014/main" val="3424762010"/>
                    </a:ext>
                  </a:extLst>
                </a:gridCol>
                <a:gridCol w="1631218">
                  <a:extLst>
                    <a:ext uri="{9D8B030D-6E8A-4147-A177-3AD203B41FA5}">
                      <a16:colId xmlns:a16="http://schemas.microsoft.com/office/drawing/2014/main" val="4075960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Chip/Producer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 size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N.o</a:t>
                      </a:r>
                      <a:r>
                        <a:rPr lang="en-US" dirty="0"/>
                        <a:t> 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551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Medipix3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(8 in 2x2 binning)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380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Pixirad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PixieIII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880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Direct Conversion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82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Dectris</a:t>
                      </a:r>
                      <a:r>
                        <a:rPr lang="en-US" dirty="0"/>
                        <a:t> - </a:t>
                      </a:r>
                      <a:r>
                        <a:rPr lang="en-US" dirty="0" err="1"/>
                        <a:t>Eiger</a:t>
                      </a:r>
                      <a:r>
                        <a:rPr lang="en-US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0082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335368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D4FB8E0E-0BD7-41A8-8A73-25739F9F6D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06910" y="504665"/>
            <a:ext cx="2848981" cy="360680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8AB6B1E3-B85D-49AC-850B-5E504C2C0F2B}"/>
              </a:ext>
            </a:extLst>
          </p:cNvPr>
          <p:cNvSpPr txBox="1"/>
          <p:nvPr/>
        </p:nvSpPr>
        <p:spPr>
          <a:xfrm>
            <a:off x="8527627" y="813268"/>
            <a:ext cx="1353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>
                <a:solidFill>
                  <a:srgbClr val="0070C0"/>
                </a:solidFill>
              </a:rPr>
              <a:t>Pixirad</a:t>
            </a:r>
            <a:r>
              <a:rPr lang="en-US" sz="1400" b="1" dirty="0">
                <a:solidFill>
                  <a:srgbClr val="0070C0"/>
                </a:solidFill>
              </a:rPr>
              <a:t> - </a:t>
            </a:r>
            <a:r>
              <a:rPr lang="en-US" sz="1400" b="1" dirty="0" err="1">
                <a:solidFill>
                  <a:srgbClr val="0070C0"/>
                </a:solidFill>
              </a:rPr>
              <a:t>PixieIII</a:t>
            </a:r>
            <a:endParaRPr lang="en-US" sz="1400" b="1" dirty="0">
              <a:solidFill>
                <a:srgbClr val="0070C0"/>
              </a:solidFill>
            </a:endParaRP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12154DD5-F01D-48D3-A1C8-A2ADB67A974F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9880868" y="967157"/>
            <a:ext cx="787132" cy="12049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 descr="A picture containing chart&#10;&#10;Description automatically generated">
            <a:extLst>
              <a:ext uri="{FF2B5EF4-FFF2-40B4-BE49-F238E27FC236}">
                <a16:creationId xmlns:a16="http://schemas.microsoft.com/office/drawing/2014/main" id="{60DC03CA-6A0B-40B0-B9D2-61A007850EE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467" y="2526755"/>
            <a:ext cx="1707413" cy="68258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F9870AA-F463-47E3-841F-0CAEA9A8BB50}"/>
              </a:ext>
            </a:extLst>
          </p:cNvPr>
          <p:cNvSpPr txBox="1"/>
          <p:nvPr/>
        </p:nvSpPr>
        <p:spPr>
          <a:xfrm>
            <a:off x="-2290" y="6323217"/>
            <a:ext cx="60982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 Brun, et al. </a:t>
            </a:r>
            <a:r>
              <a:rPr lang="en-US" sz="1100" i="1" dirty="0"/>
              <a:t>Phys. Med. &amp; Biol.</a:t>
            </a:r>
            <a:r>
              <a:rPr lang="en-US" sz="1100" dirty="0"/>
              <a:t> 65.5 (2020): 055016.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CA211A-7490-42E3-B084-22E98A131EA0}"/>
              </a:ext>
            </a:extLst>
          </p:cNvPr>
          <p:cNvSpPr txBox="1"/>
          <p:nvPr/>
        </p:nvSpPr>
        <p:spPr>
          <a:xfrm>
            <a:off x="6520990" y="1943153"/>
            <a:ext cx="1382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Funded by INFN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FCD24B1-F482-4FF7-A98B-17B05E435614}"/>
              </a:ext>
            </a:extLst>
          </p:cNvPr>
          <p:cNvCxnSpPr>
            <a:stCxn id="5" idx="2"/>
            <a:endCxn id="61" idx="0"/>
          </p:cNvCxnSpPr>
          <p:nvPr/>
        </p:nvCxnSpPr>
        <p:spPr>
          <a:xfrm>
            <a:off x="7212173" y="2250930"/>
            <a:ext cx="1" cy="275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670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SYSTEM CHARACTERIZATION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18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53B2B6E-BE28-43D6-9110-1196A4034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136" y="3851261"/>
            <a:ext cx="3732439" cy="2799329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D806652-5DE6-4406-8D86-13300EFF0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7735205"/>
              </p:ext>
            </p:extLst>
          </p:nvPr>
        </p:nvGraphicFramePr>
        <p:xfrm>
          <a:off x="62821" y="822793"/>
          <a:ext cx="3727644" cy="2454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C9DDD9C-3A41-494F-A423-B00EA7FC314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7583" y="777339"/>
            <a:ext cx="3360000" cy="2454674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71E3782F-BF15-4A79-9853-1ACC53F664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69" y="3742472"/>
            <a:ext cx="3212465" cy="24093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EE3C9E-EE73-4490-9358-4F7DDF84AB2C}"/>
              </a:ext>
            </a:extLst>
          </p:cNvPr>
          <p:cNvSpPr txBox="1"/>
          <p:nvPr/>
        </p:nvSpPr>
        <p:spPr>
          <a:xfrm>
            <a:off x="3899968" y="2608420"/>
            <a:ext cx="2751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</a:rPr>
              <a:t>Pixirad1-PixieIII, NPISUM mode</a:t>
            </a:r>
            <a:r>
              <a:rPr lang="en-US" sz="1200" i="1" dirty="0"/>
              <a:t>: </a:t>
            </a:r>
          </a:p>
          <a:p>
            <a:pPr algn="ctr"/>
            <a:r>
              <a:rPr lang="en-US" sz="1200" i="1" dirty="0"/>
              <a:t>Differential threshold scan with 33 keV monochromatic X-ray @ SYRMEP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616B8E-278C-4F4A-8C88-A374B1AEDB26}"/>
              </a:ext>
            </a:extLst>
          </p:cNvPr>
          <p:cNvSpPr/>
          <p:nvPr/>
        </p:nvSpPr>
        <p:spPr>
          <a:xfrm>
            <a:off x="1306995" y="4458320"/>
            <a:ext cx="785707" cy="1354666"/>
          </a:xfrm>
          <a:prstGeom prst="rect">
            <a:avLst/>
          </a:prstGeom>
          <a:solidFill>
            <a:schemeClr val="accent3">
              <a:alpha val="4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1600" b="1" dirty="0">
                <a:solidFill>
                  <a:schemeClr val="accent1"/>
                </a:solidFill>
              </a:rPr>
              <a:t>Th1&lt;E&lt;Th2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F03BAD-1CAC-42C9-9B24-7BEE5E974F21}"/>
              </a:ext>
            </a:extLst>
          </p:cNvPr>
          <p:cNvSpPr/>
          <p:nvPr/>
        </p:nvSpPr>
        <p:spPr>
          <a:xfrm>
            <a:off x="2092702" y="4458320"/>
            <a:ext cx="996526" cy="1354666"/>
          </a:xfrm>
          <a:prstGeom prst="rect">
            <a:avLst/>
          </a:prstGeom>
          <a:solidFill>
            <a:schemeClr val="accent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1600" b="1" dirty="0">
                <a:solidFill>
                  <a:schemeClr val="accent6"/>
                </a:solidFill>
              </a:rPr>
              <a:t>E&gt;Th2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DB55E8-F236-42C9-AC09-E60C6723389F}"/>
              </a:ext>
            </a:extLst>
          </p:cNvPr>
          <p:cNvSpPr txBox="1"/>
          <p:nvPr/>
        </p:nvSpPr>
        <p:spPr>
          <a:xfrm>
            <a:off x="155690" y="6251344"/>
            <a:ext cx="3634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Input energy spectrum, threshold selection and attenuation coefficients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FC36C32F-4AE0-4573-8F3C-275A96A8180C}"/>
              </a:ext>
            </a:extLst>
          </p:cNvPr>
          <p:cNvSpPr/>
          <p:nvPr/>
        </p:nvSpPr>
        <p:spPr>
          <a:xfrm>
            <a:off x="4213264" y="3625317"/>
            <a:ext cx="461664" cy="2928881"/>
          </a:xfrm>
          <a:prstGeom prst="rightBrace">
            <a:avLst>
              <a:gd name="adj1" fmla="val 8333"/>
              <a:gd name="adj2" fmla="val 49725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5FF504-5797-4679-BE62-74B63BD3F761}"/>
              </a:ext>
            </a:extLst>
          </p:cNvPr>
          <p:cNvSpPr txBox="1"/>
          <p:nvPr/>
        </p:nvSpPr>
        <p:spPr>
          <a:xfrm>
            <a:off x="6094858" y="4066899"/>
            <a:ext cx="2355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Spectrum recorded in each channel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422DF8-74EF-4B9A-8597-FDBFA63B50A1}"/>
              </a:ext>
            </a:extLst>
          </p:cNvPr>
          <p:cNvCxnSpPr>
            <a:cxnSpLocks/>
          </p:cNvCxnSpPr>
          <p:nvPr/>
        </p:nvCxnSpPr>
        <p:spPr>
          <a:xfrm flipV="1">
            <a:off x="3533688" y="2050130"/>
            <a:ext cx="1077885" cy="408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0E30BB-1DCE-4033-BEDF-865E4E893140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1007533" y="3022396"/>
            <a:ext cx="909169" cy="720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560116D-CAA7-4864-A18A-638451F06D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9628" y="2644490"/>
            <a:ext cx="2153180" cy="1017437"/>
          </a:xfrm>
          <a:prstGeom prst="rect">
            <a:avLst/>
          </a:prstGeom>
        </p:spPr>
      </p:pic>
      <p:pic>
        <p:nvPicPr>
          <p:cNvPr id="20" name="Picture 19" descr="Chart, histogram&#10;&#10;Description automatically generated">
            <a:extLst>
              <a:ext uri="{FF2B5EF4-FFF2-40B4-BE49-F238E27FC236}">
                <a16:creationId xmlns:a16="http://schemas.microsoft.com/office/drawing/2014/main" id="{B50CA221-C257-4170-9646-9D4106E3967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931" y="724953"/>
            <a:ext cx="3265905" cy="184210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212F068-8E10-49A5-85F2-9E3C5E9A9356}"/>
              </a:ext>
            </a:extLst>
          </p:cNvPr>
          <p:cNvSpPr txBox="1"/>
          <p:nvPr/>
        </p:nvSpPr>
        <p:spPr>
          <a:xfrm>
            <a:off x="8694611" y="3217068"/>
            <a:ext cx="336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Brombal, L., et al. JINST 17.01 (2022): C01043.</a:t>
            </a:r>
          </a:p>
          <a:p>
            <a:r>
              <a:rPr lang="en-US" sz="1200" i="1" dirty="0"/>
              <a:t>Di Trapani, V., et al. NIM-A 955 (2020): 163220.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18F012BE-8057-4134-9DC1-60408BE5E120}"/>
              </a:ext>
            </a:extLst>
          </p:cNvPr>
          <p:cNvSpPr/>
          <p:nvPr/>
        </p:nvSpPr>
        <p:spPr>
          <a:xfrm rot="5400000">
            <a:off x="8110157" y="27779"/>
            <a:ext cx="461664" cy="7427243"/>
          </a:xfrm>
          <a:prstGeom prst="rightBrace">
            <a:avLst>
              <a:gd name="adj1" fmla="val 8333"/>
              <a:gd name="adj2" fmla="val 68227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24016E0-BF05-4124-9986-D45317CEB29D}"/>
                  </a:ext>
                </a:extLst>
              </p:cNvPr>
              <p:cNvSpPr txBox="1"/>
              <p:nvPr/>
            </p:nvSpPr>
            <p:spPr>
              <a:xfrm>
                <a:off x="9123825" y="4616581"/>
                <a:ext cx="2902589" cy="679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𝑑𝐸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𝑑𝐸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24016E0-BF05-4124-9986-D45317CEB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3825" y="4616581"/>
                <a:ext cx="2902589" cy="67948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216BAB-5EDC-400A-9AD0-333CDA54A9ED}"/>
                  </a:ext>
                </a:extLst>
              </p:cNvPr>
              <p:cNvSpPr txBox="1"/>
              <p:nvPr/>
            </p:nvSpPr>
            <p:spPr>
              <a:xfrm>
                <a:off x="-1944946" y="3958419"/>
                <a:ext cx="61495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216BAB-5EDC-400A-9AD0-333CDA54A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44946" y="3958419"/>
                <a:ext cx="6149514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C62CFC0-1F94-4C04-816F-7027B1A5FB6C}"/>
                  </a:ext>
                </a:extLst>
              </p:cNvPr>
              <p:cNvSpPr txBox="1"/>
              <p:nvPr/>
            </p:nvSpPr>
            <p:spPr>
              <a:xfrm>
                <a:off x="6367252" y="948275"/>
                <a:ext cx="61495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C62CFC0-1F94-4C04-816F-7027B1A5F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252" y="948275"/>
                <a:ext cx="6149514" cy="369332"/>
              </a:xfrm>
              <a:prstGeom prst="rect">
                <a:avLst/>
              </a:prstGeom>
              <a:blipFill>
                <a:blip r:embed="rId1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DD5752C5-E6E7-423A-94B6-1BFDA5C45A85}"/>
              </a:ext>
            </a:extLst>
          </p:cNvPr>
          <p:cNvCxnSpPr>
            <a:cxnSpLocks/>
          </p:cNvCxnSpPr>
          <p:nvPr/>
        </p:nvCxnSpPr>
        <p:spPr>
          <a:xfrm rot="16200000" flipV="1">
            <a:off x="9222877" y="1420217"/>
            <a:ext cx="421603" cy="21638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2B26CB55-578E-4539-9658-A398283CA4AC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15850" y="4350128"/>
            <a:ext cx="421603" cy="21638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1478D1A-6471-467F-9EE0-279F9515A7C1}"/>
                  </a:ext>
                </a:extLst>
              </p:cNvPr>
              <p:cNvSpPr txBox="1"/>
              <p:nvPr/>
            </p:nvSpPr>
            <p:spPr>
              <a:xfrm>
                <a:off x="10811933" y="910895"/>
                <a:ext cx="354042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h𝑖𝑔h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1478D1A-6471-467F-9EE0-279F9515A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933" y="910895"/>
                <a:ext cx="3540424" cy="391902"/>
              </a:xfrm>
              <a:prstGeom prst="rect">
                <a:avLst/>
              </a:prstGeom>
              <a:blipFill>
                <a:blip r:embed="rId16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5EA9AA9B-6E6C-4993-A301-D1F7EBC9A678}"/>
              </a:ext>
            </a:extLst>
          </p:cNvPr>
          <p:cNvCxnSpPr>
            <a:cxnSpLocks/>
            <a:endCxn id="40" idx="2"/>
          </p:cNvCxnSpPr>
          <p:nvPr/>
        </p:nvCxnSpPr>
        <p:spPr>
          <a:xfrm>
            <a:off x="6423564" y="5760501"/>
            <a:ext cx="978830" cy="168814"/>
          </a:xfrm>
          <a:prstGeom prst="curvedConnector4">
            <a:avLst>
              <a:gd name="adj1" fmla="val 9112"/>
              <a:gd name="adj2" fmla="val 235415"/>
            </a:avLst>
          </a:prstGeom>
          <a:ln>
            <a:solidFill>
              <a:srgbClr val="EDAA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1A3B174-1B81-422D-9A83-74242E511DC8}"/>
                  </a:ext>
                </a:extLst>
              </p:cNvPr>
              <p:cNvSpPr txBox="1"/>
              <p:nvPr/>
            </p:nvSpPr>
            <p:spPr>
              <a:xfrm>
                <a:off x="6601943" y="5537413"/>
                <a:ext cx="1600901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h𝑖𝑔h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1A3B174-1B81-422D-9A83-74242E511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1943" y="5537413"/>
                <a:ext cx="1600901" cy="391902"/>
              </a:xfrm>
              <a:prstGeom prst="rect">
                <a:avLst/>
              </a:prstGeom>
              <a:blipFill>
                <a:blip r:embed="rId17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9E473540-2708-4A0C-AC70-471A9E5DA39F}"/>
              </a:ext>
            </a:extLst>
          </p:cNvPr>
          <p:cNvSpPr txBox="1"/>
          <p:nvPr/>
        </p:nvSpPr>
        <p:spPr>
          <a:xfrm>
            <a:off x="9150650" y="5391000"/>
            <a:ext cx="313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Material decomposition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005AC4E-8E3F-4931-B6BA-4D076126F832}"/>
                  </a:ext>
                </a:extLst>
              </p:cNvPr>
              <p:cNvSpPr txBox="1"/>
              <p:nvPr/>
            </p:nvSpPr>
            <p:spPr>
              <a:xfrm>
                <a:off x="6340676" y="4770143"/>
                <a:ext cx="160090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005AC4E-8E3F-4931-B6BA-4D076126F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676" y="4770143"/>
                <a:ext cx="1600901" cy="369332"/>
              </a:xfrm>
              <a:prstGeom prst="rect">
                <a:avLst/>
              </a:prstGeom>
              <a:blipFill>
                <a:blip r:embed="rId1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nector: Curved 43">
            <a:extLst>
              <a:ext uri="{FF2B5EF4-FFF2-40B4-BE49-F238E27FC236}">
                <a16:creationId xmlns:a16="http://schemas.microsoft.com/office/drawing/2014/main" id="{4DEB4682-B173-4322-A3CE-63B770B455B7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6094858" y="4954809"/>
            <a:ext cx="245818" cy="18466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4FA12375-3D13-40BC-BE31-AC111344D077}"/>
              </a:ext>
            </a:extLst>
          </p:cNvPr>
          <p:cNvSpPr/>
          <p:nvPr/>
        </p:nvSpPr>
        <p:spPr>
          <a:xfrm>
            <a:off x="8411618" y="4954809"/>
            <a:ext cx="564858" cy="440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CD3E96-71B1-45AF-9E12-E40DAA72950D}"/>
              </a:ext>
            </a:extLst>
          </p:cNvPr>
          <p:cNvGrpSpPr/>
          <p:nvPr/>
        </p:nvGrpSpPr>
        <p:grpSpPr>
          <a:xfrm>
            <a:off x="1837483" y="1913581"/>
            <a:ext cx="8147784" cy="4450016"/>
            <a:chOff x="2107656" y="1976627"/>
            <a:chExt cx="8147784" cy="445001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4537B0F-F037-4E50-A22B-7E42A6C20770}"/>
                </a:ext>
              </a:extLst>
            </p:cNvPr>
            <p:cNvSpPr txBox="1"/>
            <p:nvPr/>
          </p:nvSpPr>
          <p:spPr>
            <a:xfrm rot="1800000">
              <a:off x="2107656" y="1976627"/>
              <a:ext cx="8147784" cy="2985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dk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400" b="1" dirty="0"/>
                <a:t>Poster</a:t>
              </a:r>
            </a:p>
            <a:p>
              <a:endParaRPr lang="en-US" sz="2400" b="1" dirty="0"/>
            </a:p>
            <a:p>
              <a:r>
                <a:rPr lang="en-US" sz="2400" b="1" dirty="0"/>
                <a:t>Optimization of energy threshold for fluorescence rejection in K-edge subtraction in synchrotron-based imaging with a spectral </a:t>
              </a:r>
              <a:r>
                <a:rPr lang="en-US" sz="2400" b="1" dirty="0" err="1"/>
                <a:t>CdTe</a:t>
              </a:r>
              <a:r>
                <a:rPr lang="en-US" sz="2400" b="1" dirty="0"/>
                <a:t> detector </a:t>
              </a:r>
            </a:p>
            <a:p>
              <a:endParaRPr lang="en-US" sz="2400" b="1" dirty="0"/>
            </a:p>
            <a:p>
              <a:endParaRPr lang="en-US" sz="2400" b="1" dirty="0"/>
            </a:p>
            <a:p>
              <a:r>
                <a:rPr lang="en-US" sz="2000" i="1" dirty="0"/>
                <a:t>Pasquale </a:t>
              </a:r>
              <a:r>
                <a:rPr lang="en-US" sz="2000" i="1" dirty="0" err="1"/>
                <a:t>Delogu</a:t>
              </a:r>
              <a:r>
                <a:rPr lang="en-US" sz="2000" i="1" dirty="0"/>
                <a:t> et al.</a:t>
              </a:r>
            </a:p>
          </p:txBody>
        </p:sp>
        <p:pic>
          <p:nvPicPr>
            <p:cNvPr id="37" name="Picture Placeholder 9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5EA03A15-6CC2-4AA6-BB75-83D2B23746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48"/>
            <a:stretch/>
          </p:blipFill>
          <p:spPr>
            <a:xfrm rot="1800000">
              <a:off x="7886922" y="5069012"/>
              <a:ext cx="1543101" cy="1357631"/>
            </a:xfrm>
            <a:prstGeom prst="rect">
              <a:avLst/>
            </a:prstGeom>
          </p:spPr>
        </p:pic>
      </p:grp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1B0E59D8-2549-4FD9-B820-9F38D135BD0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885433" y="1314025"/>
            <a:ext cx="399703" cy="384634"/>
          </a:xfrm>
          <a:prstGeom prst="curvedConnector3">
            <a:avLst>
              <a:gd name="adj1" fmla="val 50000"/>
            </a:avLst>
          </a:prstGeom>
          <a:ln>
            <a:solidFill>
              <a:srgbClr val="EDAA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B10B8D-C8CB-80F9-49A8-8ECC95B9C712}"/>
              </a:ext>
            </a:extLst>
          </p:cNvPr>
          <p:cNvCxnSpPr>
            <a:cxnSpLocks/>
          </p:cNvCxnSpPr>
          <p:nvPr/>
        </p:nvCxnSpPr>
        <p:spPr>
          <a:xfrm flipH="1">
            <a:off x="1926643" y="1317607"/>
            <a:ext cx="46434" cy="2325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62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/>
      <p:bldP spid="14" grpId="0" animBg="1"/>
      <p:bldP spid="15" grpId="0"/>
      <p:bldP spid="24" grpId="0"/>
      <p:bldP spid="26" grpId="0" animBg="1"/>
      <p:bldP spid="23" grpId="0"/>
      <p:bldP spid="28" grpId="0"/>
      <p:bldP spid="29" grpId="0"/>
      <p:bldP spid="34" grpId="0"/>
      <p:bldP spid="40" grpId="0"/>
      <p:bldP spid="42" grpId="0"/>
      <p:bldP spid="43" grpId="0"/>
      <p:bldP spid="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multi-material </a:t>
            </a:r>
            <a:r>
              <a:rPr lang="el-GR" dirty="0"/>
              <a:t>µ</a:t>
            </a:r>
            <a:r>
              <a:rPr lang="en-US" dirty="0"/>
              <a:t>-CT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368986AB-5166-4055-826F-32F1F3D59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" y="3429000"/>
            <a:ext cx="3154506" cy="2365880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357536B9-D8EB-4A6E-8A94-971AFD6CEE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3120"/>
            <a:ext cx="3163077" cy="236588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674813FC-0DBB-4D59-9F47-8A5AF77B2F6F}"/>
              </a:ext>
            </a:extLst>
          </p:cNvPr>
          <p:cNvSpPr txBox="1"/>
          <p:nvPr/>
        </p:nvSpPr>
        <p:spPr>
          <a:xfrm>
            <a:off x="27093" y="6576904"/>
            <a:ext cx="3188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Unpublished data – manuscript in preparation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46BDF4A9-3282-4292-8897-5EB9BE7D9214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0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2568-3F08-47FC-8C12-9CCB7D2D2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u="sng" dirty="0"/>
              <a:t>Principles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X-ray spectral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Crystal-based systems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Detector-based systems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Phase-contrast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Analyzer-based imaging @ synchrotron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Edge illumination in the lab</a:t>
            </a:r>
          </a:p>
          <a:p>
            <a:pPr lvl="1">
              <a:buFont typeface="Franklin Gothic Book" panose="020B0503020102020204" pitchFamily="34" charset="0"/>
              <a:buChar char="●"/>
            </a:pPr>
            <a:endParaRPr lang="en-US" sz="2400" dirty="0"/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 err="1"/>
              <a:t>PEPILab</a:t>
            </a:r>
            <a:r>
              <a:rPr lang="en-US" sz="2800" b="1" dirty="0"/>
              <a:t>: a compact spectral and phase-contrast imaging tool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1666453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multi-material </a:t>
            </a:r>
            <a:r>
              <a:rPr lang="el-GR" dirty="0"/>
              <a:t>µ</a:t>
            </a:r>
            <a:r>
              <a:rPr lang="en-US" dirty="0"/>
              <a:t>-CT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9E263-65A0-4A76-92DA-6B38E725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132205-3B96-4357-B53D-E519F1F057D2}"/>
              </a:ext>
            </a:extLst>
          </p:cNvPr>
          <p:cNvSpPr txBox="1"/>
          <p:nvPr/>
        </p:nvSpPr>
        <p:spPr>
          <a:xfrm>
            <a:off x="27093" y="6576904"/>
            <a:ext cx="3188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Unpublished data – manuscript in preparation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3B6CBDC-664B-4AE9-A5F3-2C1072E37B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6196" y="3458252"/>
            <a:ext cx="3752797" cy="317961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8372D23-6523-4A83-A83C-A3FC9565FA02}"/>
              </a:ext>
            </a:extLst>
          </p:cNvPr>
          <p:cNvSpPr txBox="1"/>
          <p:nvPr/>
        </p:nvSpPr>
        <p:spPr>
          <a:xfrm>
            <a:off x="2667623" y="3458252"/>
            <a:ext cx="1681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Composite image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B0B4055-FABE-443A-AEB5-F1F9859E3E2D}"/>
              </a:ext>
            </a:extLst>
          </p:cNvPr>
          <p:cNvSpPr/>
          <p:nvPr/>
        </p:nvSpPr>
        <p:spPr>
          <a:xfrm>
            <a:off x="322217" y="4368043"/>
            <a:ext cx="548640" cy="185893"/>
          </a:xfrm>
          <a:prstGeom prst="rect">
            <a:avLst/>
          </a:prstGeom>
          <a:solidFill>
            <a:srgbClr val="FF999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EDFBA16-FC11-468F-85A5-2009B2A9CB33}"/>
              </a:ext>
            </a:extLst>
          </p:cNvPr>
          <p:cNvSpPr/>
          <p:nvPr/>
        </p:nvSpPr>
        <p:spPr>
          <a:xfrm>
            <a:off x="322217" y="4742546"/>
            <a:ext cx="548640" cy="185893"/>
          </a:xfrm>
          <a:prstGeom prst="rect">
            <a:avLst/>
          </a:prstGeom>
          <a:solidFill>
            <a:srgbClr val="ADFFA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EA54217-6692-4EE3-A98D-8F636A56A927}"/>
              </a:ext>
            </a:extLst>
          </p:cNvPr>
          <p:cNvSpPr/>
          <p:nvPr/>
        </p:nvSpPr>
        <p:spPr>
          <a:xfrm>
            <a:off x="322217" y="5111354"/>
            <a:ext cx="548640" cy="185893"/>
          </a:xfrm>
          <a:prstGeom prst="rect">
            <a:avLst/>
          </a:prstGeom>
          <a:solidFill>
            <a:srgbClr val="97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7497464-94DD-4762-B183-301096A26CC4}"/>
              </a:ext>
            </a:extLst>
          </p:cNvPr>
          <p:cNvSpPr/>
          <p:nvPr/>
        </p:nvSpPr>
        <p:spPr>
          <a:xfrm>
            <a:off x="322217" y="5493351"/>
            <a:ext cx="548640" cy="185893"/>
          </a:xfrm>
          <a:prstGeom prst="rect">
            <a:avLst/>
          </a:prstGeom>
          <a:solidFill>
            <a:srgbClr val="0000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D27F8C3-BCB3-40DA-B750-583BD5E91F6E}"/>
              </a:ext>
            </a:extLst>
          </p:cNvPr>
          <p:cNvSpPr/>
          <p:nvPr/>
        </p:nvSpPr>
        <p:spPr>
          <a:xfrm>
            <a:off x="322217" y="5869417"/>
            <a:ext cx="548640" cy="185893"/>
          </a:xfrm>
          <a:prstGeom prst="rect">
            <a:avLst/>
          </a:prstGeom>
          <a:solidFill>
            <a:srgbClr val="9E9E9E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5D878EF-2988-48E0-9F46-8C3E6AD9F14F}"/>
              </a:ext>
            </a:extLst>
          </p:cNvPr>
          <p:cNvSpPr txBox="1"/>
          <p:nvPr/>
        </p:nvSpPr>
        <p:spPr>
          <a:xfrm>
            <a:off x="909773" y="4291712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iodine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062E99-EC64-4F46-A9BE-1CB2C66D7ADC}"/>
              </a:ext>
            </a:extLst>
          </p:cNvPr>
          <p:cNvSpPr txBox="1"/>
          <p:nvPr/>
        </p:nvSpPr>
        <p:spPr>
          <a:xfrm>
            <a:off x="909773" y="468160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barium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386AF71-1645-4C91-96CC-7605192DE2CE}"/>
              </a:ext>
            </a:extLst>
          </p:cNvPr>
          <p:cNvSpPr txBox="1"/>
          <p:nvPr/>
        </p:nvSpPr>
        <p:spPr>
          <a:xfrm>
            <a:off x="925423" y="5030244"/>
            <a:ext cx="984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gadolinum</a:t>
            </a:r>
            <a:endParaRPr lang="en-US" sz="1400" i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53C6DEE-343B-4C7D-A95A-5B1A00C7E69F}"/>
              </a:ext>
            </a:extLst>
          </p:cNvPr>
          <p:cNvSpPr txBox="1"/>
          <p:nvPr/>
        </p:nvSpPr>
        <p:spPr>
          <a:xfrm>
            <a:off x="925422" y="5421285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bone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630521-3A71-4B24-A80E-352D9371308F}"/>
              </a:ext>
            </a:extLst>
          </p:cNvPr>
          <p:cNvSpPr txBox="1"/>
          <p:nvPr/>
        </p:nvSpPr>
        <p:spPr>
          <a:xfrm>
            <a:off x="912487" y="5766697"/>
            <a:ext cx="973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soft tissue</a:t>
            </a:r>
          </a:p>
        </p:txBody>
      </p:sp>
    </p:spTree>
    <p:extLst>
      <p:ext uri="{BB962C8B-B14F-4D97-AF65-F5344CB8AC3E}">
        <p14:creationId xmlns:p14="http://schemas.microsoft.com/office/powerpoint/2010/main" val="325686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0" grpId="0" animBg="1"/>
      <p:bldP spid="48" grpId="0" animBg="1"/>
      <p:bldP spid="49" grpId="0" animBg="1"/>
      <p:bldP spid="50" grpId="0" animBg="1"/>
      <p:bldP spid="52" grpId="0" animBg="1"/>
      <p:bldP spid="54" grpId="0"/>
      <p:bldP spid="56" grpId="0"/>
      <p:bldP spid="58" grpId="0"/>
      <p:bldP spid="60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6E62D227-0754-4560-8C4F-6EFA47259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51469"/>
              </p:ext>
            </p:extLst>
          </p:nvPr>
        </p:nvGraphicFramePr>
        <p:xfrm>
          <a:off x="1921046" y="1749931"/>
          <a:ext cx="8076394" cy="3557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590">
                  <a:extLst>
                    <a:ext uri="{9D8B030D-6E8A-4147-A177-3AD203B41FA5}">
                      <a16:colId xmlns:a16="http://schemas.microsoft.com/office/drawing/2014/main" val="2649191305"/>
                    </a:ext>
                  </a:extLst>
                </a:gridCol>
                <a:gridCol w="2228111">
                  <a:extLst>
                    <a:ext uri="{9D8B030D-6E8A-4147-A177-3AD203B41FA5}">
                      <a16:colId xmlns:a16="http://schemas.microsoft.com/office/drawing/2014/main" val="3424762010"/>
                    </a:ext>
                  </a:extLst>
                </a:gridCol>
                <a:gridCol w="2668693">
                  <a:extLst>
                    <a:ext uri="{9D8B030D-6E8A-4147-A177-3AD203B41FA5}">
                      <a16:colId xmlns:a16="http://schemas.microsoft.com/office/drawing/2014/main" val="4075960947"/>
                    </a:ext>
                  </a:extLst>
                </a:gridCol>
              </a:tblGrid>
              <a:tr h="48185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Crystal-based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Detector-based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551132"/>
                  </a:ext>
                </a:extLst>
              </a:tr>
              <a:tr h="831689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Energy resolution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High</a:t>
                      </a: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dirty="0"/>
                        <a:t>(~100 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Low</a:t>
                      </a:r>
                      <a:r>
                        <a:rPr lang="en-US" dirty="0"/>
                        <a:t> </a:t>
                      </a:r>
                    </a:p>
                    <a:p>
                      <a:pPr algn="ctr"/>
                      <a:r>
                        <a:rPr lang="en-US" dirty="0"/>
                        <a:t>(~3 keV)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380542"/>
                  </a:ext>
                </a:extLst>
              </a:tr>
              <a:tr h="4818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Multi-material decomposition</a:t>
                      </a:r>
                      <a:br>
                        <a:rPr lang="en-US" b="1" dirty="0">
                          <a:solidFill>
                            <a:schemeClr val="bg1"/>
                          </a:solidFill>
                        </a:rPr>
                      </a:b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Yes</a:t>
                      </a:r>
                      <a:br>
                        <a:rPr lang="en-US" dirty="0"/>
                      </a:br>
                      <a:r>
                        <a:rPr lang="en-US" dirty="0"/>
                        <a:t>(nearby K-edges)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Yes</a:t>
                      </a:r>
                      <a:r>
                        <a:rPr lang="en-US" dirty="0"/>
                        <a:t> </a:t>
                      </a:r>
                    </a:p>
                    <a:p>
                      <a:pPr algn="ctr"/>
                      <a:r>
                        <a:rPr lang="en-US" dirty="0"/>
                        <a:t>(well separated K-edges)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880549"/>
                  </a:ext>
                </a:extLst>
              </a:tr>
              <a:tr h="4818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Sensitivity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High – gold standard</a:t>
                      </a:r>
                      <a:br>
                        <a:rPr lang="en-US" dirty="0"/>
                      </a:br>
                      <a:r>
                        <a:rPr lang="en-US" dirty="0"/>
                        <a:t>(&lt;1 mg/ml)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9933"/>
                          </a:solidFill>
                        </a:rPr>
                        <a:t>Medium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(function of detector/spectrum)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82733"/>
                  </a:ext>
                </a:extLst>
              </a:tr>
              <a:tr h="4818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Setup complexity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0082"/>
                  </a:ext>
                </a:extLst>
              </a:tr>
              <a:tr h="4818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Scalability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Only in synchrotrons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Everywhere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02771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Crystal vs Detector-based spectral imaging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21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9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2568-3F08-47FC-8C12-9CCB7D2D2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Principles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X-ray spectral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Crystal-based systems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Detector-based systems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u="sng" dirty="0"/>
              <a:t>Phase-contrast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Analyzer-based imaging @ synchrotron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Edge illumination in the lab</a:t>
            </a:r>
          </a:p>
          <a:p>
            <a:pPr lvl="1">
              <a:buFont typeface="Franklin Gothic Book" panose="020B0503020102020204" pitchFamily="34" charset="0"/>
              <a:buChar char="●"/>
            </a:pPr>
            <a:endParaRPr lang="en-US" sz="2400" dirty="0"/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 err="1"/>
              <a:t>PEPILab</a:t>
            </a:r>
            <a:r>
              <a:rPr lang="en-US" sz="2800" b="1" dirty="0"/>
              <a:t>: a compact spectral and phase-contrast imaging tool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4040818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Phase effects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23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85E18C-A1DC-463D-A4FF-3B66E349E221}"/>
              </a:ext>
            </a:extLst>
          </p:cNvPr>
          <p:cNvSpPr txBox="1"/>
          <p:nvPr/>
        </p:nvSpPr>
        <p:spPr>
          <a:xfrm>
            <a:off x="1416461" y="733508"/>
            <a:ext cx="30782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Refraction </a:t>
            </a:r>
          </a:p>
          <a:p>
            <a:pPr algn="ctr"/>
            <a:r>
              <a:rPr lang="en-US" dirty="0"/>
              <a:t>(= differential phase contrast)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8E03DD-B7AB-464D-8B8E-2168F17C12E1}"/>
              </a:ext>
            </a:extLst>
          </p:cNvPr>
          <p:cNvSpPr txBox="1"/>
          <p:nvPr/>
        </p:nvSpPr>
        <p:spPr>
          <a:xfrm>
            <a:off x="7608126" y="815581"/>
            <a:ext cx="320357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Ultra-small angle scattering </a:t>
            </a:r>
          </a:p>
          <a:p>
            <a:pPr algn="ctr"/>
            <a:r>
              <a:rPr lang="en-US" dirty="0"/>
              <a:t>(= dark field)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842A728-5EC8-4D79-A71E-AC4BCC32C338}"/>
              </a:ext>
            </a:extLst>
          </p:cNvPr>
          <p:cNvCxnSpPr>
            <a:cxnSpLocks/>
          </p:cNvCxnSpPr>
          <p:nvPr/>
        </p:nvCxnSpPr>
        <p:spPr>
          <a:xfrm>
            <a:off x="1238835" y="2275707"/>
            <a:ext cx="1522836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204DBC7-2639-475A-82FF-DAF536D12C7C}"/>
              </a:ext>
            </a:extLst>
          </p:cNvPr>
          <p:cNvCxnSpPr>
            <a:cxnSpLocks/>
          </p:cNvCxnSpPr>
          <p:nvPr/>
        </p:nvCxnSpPr>
        <p:spPr>
          <a:xfrm flipV="1">
            <a:off x="2989583" y="2036574"/>
            <a:ext cx="1334029" cy="22492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1BCCB31E-BA09-4386-9EEA-732DBE900AC3}"/>
              </a:ext>
            </a:extLst>
          </p:cNvPr>
          <p:cNvSpPr/>
          <p:nvPr/>
        </p:nvSpPr>
        <p:spPr>
          <a:xfrm>
            <a:off x="8805252" y="2294634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DCD0BF4-A053-4DDF-AEFF-CFD2BD22D4B6}"/>
              </a:ext>
            </a:extLst>
          </p:cNvPr>
          <p:cNvSpPr/>
          <p:nvPr/>
        </p:nvSpPr>
        <p:spPr>
          <a:xfrm>
            <a:off x="9210087" y="2531254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0E816C9-EE53-4A69-8C91-ED63176E29FD}"/>
              </a:ext>
            </a:extLst>
          </p:cNvPr>
          <p:cNvSpPr/>
          <p:nvPr/>
        </p:nvSpPr>
        <p:spPr>
          <a:xfrm>
            <a:off x="8644880" y="2836723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98BF90D-9C4C-4168-AC17-A45C91BDC7F7}"/>
              </a:ext>
            </a:extLst>
          </p:cNvPr>
          <p:cNvSpPr/>
          <p:nvPr/>
        </p:nvSpPr>
        <p:spPr>
          <a:xfrm>
            <a:off x="9195470" y="2027987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1C9861E-31AA-4CE8-9474-A5B9053DEF4E}"/>
              </a:ext>
            </a:extLst>
          </p:cNvPr>
          <p:cNvSpPr/>
          <p:nvPr/>
        </p:nvSpPr>
        <p:spPr>
          <a:xfrm>
            <a:off x="9551465" y="2421300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9FAE4F6-5022-4240-B03F-40B12FC76F0B}"/>
              </a:ext>
            </a:extLst>
          </p:cNvPr>
          <p:cNvSpPr/>
          <p:nvPr/>
        </p:nvSpPr>
        <p:spPr>
          <a:xfrm>
            <a:off x="8952985" y="3089223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7F7FDE7-5854-484A-808A-2FADB0858E06}"/>
              </a:ext>
            </a:extLst>
          </p:cNvPr>
          <p:cNvSpPr/>
          <p:nvPr/>
        </p:nvSpPr>
        <p:spPr>
          <a:xfrm>
            <a:off x="9377321" y="2859099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271B5CA-45B1-49BB-BEBD-3DDF7AA95C06}"/>
              </a:ext>
            </a:extLst>
          </p:cNvPr>
          <p:cNvSpPr/>
          <p:nvPr/>
        </p:nvSpPr>
        <p:spPr>
          <a:xfrm>
            <a:off x="9454101" y="3176338"/>
            <a:ext cx="295467" cy="295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25C398D-F943-4137-BD04-B4FD6BB341DC}"/>
              </a:ext>
            </a:extLst>
          </p:cNvPr>
          <p:cNvCxnSpPr>
            <a:cxnSpLocks/>
          </p:cNvCxnSpPr>
          <p:nvPr/>
        </p:nvCxnSpPr>
        <p:spPr>
          <a:xfrm>
            <a:off x="7456766" y="2357257"/>
            <a:ext cx="1348486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9BC1E53-5FD8-4320-9363-2CFDD15F0006}"/>
              </a:ext>
            </a:extLst>
          </p:cNvPr>
          <p:cNvCxnSpPr>
            <a:cxnSpLocks/>
          </p:cNvCxnSpPr>
          <p:nvPr/>
        </p:nvCxnSpPr>
        <p:spPr>
          <a:xfrm flipV="1">
            <a:off x="9100718" y="1996975"/>
            <a:ext cx="1281825" cy="36028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29724DF-C00B-467E-8F5A-34CC1F04020F}"/>
              </a:ext>
            </a:extLst>
          </p:cNvPr>
          <p:cNvCxnSpPr>
            <a:cxnSpLocks/>
          </p:cNvCxnSpPr>
          <p:nvPr/>
        </p:nvCxnSpPr>
        <p:spPr>
          <a:xfrm>
            <a:off x="9505380" y="2777780"/>
            <a:ext cx="922285" cy="15008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88B98E6-564B-4202-9D43-6F27E657B643}"/>
              </a:ext>
            </a:extLst>
          </p:cNvPr>
          <p:cNvCxnSpPr>
            <a:cxnSpLocks/>
          </p:cNvCxnSpPr>
          <p:nvPr/>
        </p:nvCxnSpPr>
        <p:spPr>
          <a:xfrm>
            <a:off x="7456765" y="2747867"/>
            <a:ext cx="1738704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2EC3BA7-BA43-43E8-8635-7745BDC12C91}"/>
              </a:ext>
            </a:extLst>
          </p:cNvPr>
          <p:cNvCxnSpPr>
            <a:cxnSpLocks/>
          </p:cNvCxnSpPr>
          <p:nvPr/>
        </p:nvCxnSpPr>
        <p:spPr>
          <a:xfrm>
            <a:off x="8952985" y="2996529"/>
            <a:ext cx="1514224" cy="7658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01B177B-EEBC-4203-BDE8-6937A2688C66}"/>
              </a:ext>
            </a:extLst>
          </p:cNvPr>
          <p:cNvCxnSpPr>
            <a:cxnSpLocks/>
          </p:cNvCxnSpPr>
          <p:nvPr/>
        </p:nvCxnSpPr>
        <p:spPr>
          <a:xfrm>
            <a:off x="7456766" y="2996529"/>
            <a:ext cx="1188114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ight Triangle 61">
            <a:extLst>
              <a:ext uri="{FF2B5EF4-FFF2-40B4-BE49-F238E27FC236}">
                <a16:creationId xmlns:a16="http://schemas.microsoft.com/office/drawing/2014/main" id="{54F5D7A0-8DBD-4A36-A869-D1EAB799C7A7}"/>
              </a:ext>
            </a:extLst>
          </p:cNvPr>
          <p:cNvSpPr/>
          <p:nvPr/>
        </p:nvSpPr>
        <p:spPr>
          <a:xfrm>
            <a:off x="2816796" y="2053568"/>
            <a:ext cx="577850" cy="116731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A8B1361-03E7-4D6B-9F40-7F1874E03270}"/>
              </a:ext>
            </a:extLst>
          </p:cNvPr>
          <p:cNvCxnSpPr>
            <a:cxnSpLocks/>
          </p:cNvCxnSpPr>
          <p:nvPr/>
        </p:nvCxnSpPr>
        <p:spPr>
          <a:xfrm>
            <a:off x="1238835" y="2499990"/>
            <a:ext cx="1522836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8B4EA5D-A513-4E4A-BD84-B0178AAB0AFD}"/>
              </a:ext>
            </a:extLst>
          </p:cNvPr>
          <p:cNvCxnSpPr>
            <a:cxnSpLocks/>
          </p:cNvCxnSpPr>
          <p:nvPr/>
        </p:nvCxnSpPr>
        <p:spPr>
          <a:xfrm>
            <a:off x="1238835" y="2741290"/>
            <a:ext cx="1522836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D21C14E-7CE9-417E-9D6E-3EEE5D97BFD6}"/>
              </a:ext>
            </a:extLst>
          </p:cNvPr>
          <p:cNvCxnSpPr>
            <a:cxnSpLocks/>
          </p:cNvCxnSpPr>
          <p:nvPr/>
        </p:nvCxnSpPr>
        <p:spPr>
          <a:xfrm>
            <a:off x="1238835" y="2974633"/>
            <a:ext cx="1522836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363E943-B4A5-44B3-8D44-1CAD92B20680}"/>
              </a:ext>
            </a:extLst>
          </p:cNvPr>
          <p:cNvCxnSpPr>
            <a:cxnSpLocks/>
          </p:cNvCxnSpPr>
          <p:nvPr/>
        </p:nvCxnSpPr>
        <p:spPr>
          <a:xfrm flipV="1">
            <a:off x="3121479" y="2271065"/>
            <a:ext cx="1334029" cy="22492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9FC1CA1-2085-4103-932C-1EE229FE2942}"/>
              </a:ext>
            </a:extLst>
          </p:cNvPr>
          <p:cNvCxnSpPr>
            <a:cxnSpLocks/>
          </p:cNvCxnSpPr>
          <p:nvPr/>
        </p:nvCxnSpPr>
        <p:spPr>
          <a:xfrm flipV="1">
            <a:off x="3231512" y="2490160"/>
            <a:ext cx="1334029" cy="22492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464CB09-E061-44D4-98B5-466A360DBB98}"/>
              </a:ext>
            </a:extLst>
          </p:cNvPr>
          <p:cNvCxnSpPr>
            <a:cxnSpLocks/>
          </p:cNvCxnSpPr>
          <p:nvPr/>
        </p:nvCxnSpPr>
        <p:spPr>
          <a:xfrm flipV="1">
            <a:off x="3313079" y="2729771"/>
            <a:ext cx="1334029" cy="22492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AB0F5CB-9BA8-4010-8876-DF69AD0ED674}"/>
              </a:ext>
            </a:extLst>
          </p:cNvPr>
          <p:cNvCxnSpPr>
            <a:cxnSpLocks/>
          </p:cNvCxnSpPr>
          <p:nvPr/>
        </p:nvCxnSpPr>
        <p:spPr>
          <a:xfrm>
            <a:off x="3313079" y="2974633"/>
            <a:ext cx="124596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EDFB167-A0AB-4E07-A39F-A7C9FE91B6F7}"/>
              </a:ext>
            </a:extLst>
          </p:cNvPr>
          <p:cNvCxnSpPr>
            <a:cxnSpLocks/>
          </p:cNvCxnSpPr>
          <p:nvPr/>
        </p:nvCxnSpPr>
        <p:spPr>
          <a:xfrm>
            <a:off x="7442015" y="3260460"/>
            <a:ext cx="1528746" cy="17349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248C07D-ED0E-4F37-A34E-71745C859AC1}"/>
              </a:ext>
            </a:extLst>
          </p:cNvPr>
          <p:cNvCxnSpPr>
            <a:cxnSpLocks/>
          </p:cNvCxnSpPr>
          <p:nvPr/>
        </p:nvCxnSpPr>
        <p:spPr>
          <a:xfrm>
            <a:off x="9265225" y="3291996"/>
            <a:ext cx="1162440" cy="111231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DC38395-959F-490D-983C-639A03AAE93A}"/>
              </a:ext>
            </a:extLst>
          </p:cNvPr>
          <p:cNvCxnSpPr>
            <a:cxnSpLocks/>
          </p:cNvCxnSpPr>
          <p:nvPr/>
        </p:nvCxnSpPr>
        <p:spPr>
          <a:xfrm>
            <a:off x="7509748" y="2547737"/>
            <a:ext cx="1738704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8566144-13DA-4924-B17C-49C9F9B694FA}"/>
              </a:ext>
            </a:extLst>
          </p:cNvPr>
          <p:cNvCxnSpPr>
            <a:cxnSpLocks/>
          </p:cNvCxnSpPr>
          <p:nvPr/>
        </p:nvCxnSpPr>
        <p:spPr>
          <a:xfrm flipV="1">
            <a:off x="9454101" y="2459590"/>
            <a:ext cx="973564" cy="88147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83597BE-2D6E-4ED3-9858-BD2B691AB6E9}"/>
              </a:ext>
            </a:extLst>
          </p:cNvPr>
          <p:cNvSpPr txBox="1"/>
          <p:nvPr/>
        </p:nvSpPr>
        <p:spPr>
          <a:xfrm flipH="1">
            <a:off x="1022910" y="1566991"/>
            <a:ext cx="3853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Sample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8002609-2843-4F5A-94D7-D86826EF37D8}"/>
              </a:ext>
            </a:extLst>
          </p:cNvPr>
          <p:cNvSpPr txBox="1"/>
          <p:nvPr/>
        </p:nvSpPr>
        <p:spPr>
          <a:xfrm flipH="1">
            <a:off x="7372847" y="1666829"/>
            <a:ext cx="3853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Microstructured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sample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21CECF3-5035-48A6-BBF5-BEBB3ED65C8A}"/>
              </a:ext>
            </a:extLst>
          </p:cNvPr>
          <p:cNvCxnSpPr/>
          <p:nvPr/>
        </p:nvCxnSpPr>
        <p:spPr>
          <a:xfrm>
            <a:off x="5981211" y="1147802"/>
            <a:ext cx="0" cy="4931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F583BCC-F040-4E81-9E4F-A33C7F72B065}"/>
                  </a:ext>
                </a:extLst>
              </p:cNvPr>
              <p:cNvSpPr txBox="1"/>
              <p:nvPr/>
            </p:nvSpPr>
            <p:spPr>
              <a:xfrm>
                <a:off x="4318311" y="2747246"/>
                <a:ext cx="3352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F583BCC-F040-4E81-9E4F-A33C7F72B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311" y="2747246"/>
                <a:ext cx="335285" cy="276999"/>
              </a:xfrm>
              <a:prstGeom prst="rect">
                <a:avLst/>
              </a:prstGeom>
              <a:blipFill>
                <a:blip r:embed="rId3"/>
                <a:stretch>
                  <a:fillRect l="-14545" r="-1636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9D3B60E-8D8D-483B-87D7-3E1752BE33B9}"/>
                  </a:ext>
                </a:extLst>
              </p:cNvPr>
              <p:cNvSpPr txBox="1"/>
              <p:nvPr/>
            </p:nvSpPr>
            <p:spPr>
              <a:xfrm>
                <a:off x="1683686" y="3262776"/>
                <a:ext cx="2810769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9D3B60E-8D8D-483B-87D7-3E1752BE3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3686" y="3262776"/>
                <a:ext cx="2810769" cy="7265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BEB49BC-C6C3-461E-A101-9DE6E483DCB2}"/>
              </a:ext>
            </a:extLst>
          </p:cNvPr>
          <p:cNvGrpSpPr/>
          <p:nvPr/>
        </p:nvGrpSpPr>
        <p:grpSpPr>
          <a:xfrm>
            <a:off x="841763" y="1326143"/>
            <a:ext cx="694250" cy="725744"/>
            <a:chOff x="4148689" y="1596386"/>
            <a:chExt cx="694250" cy="725744"/>
          </a:xfrm>
        </p:grpSpPr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30FE4145-F8DA-491F-92C4-F30875760401}"/>
                </a:ext>
              </a:extLst>
            </p:cNvPr>
            <p:cNvCxnSpPr>
              <a:cxnSpLocks/>
            </p:cNvCxnSpPr>
            <p:nvPr/>
          </p:nvCxnSpPr>
          <p:spPr>
            <a:xfrm>
              <a:off x="4413724" y="2079493"/>
              <a:ext cx="4292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169BB3ED-B490-48C9-A491-2B28734F8F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3724" y="1695254"/>
              <a:ext cx="0" cy="384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1F17C85-CA03-4865-BD84-5BFE011762D5}"/>
                </a:ext>
              </a:extLst>
            </p:cNvPr>
            <p:cNvSpPr txBox="1"/>
            <p:nvPr/>
          </p:nvSpPr>
          <p:spPr>
            <a:xfrm>
              <a:off x="4152340" y="1596386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y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04F3754-234E-446E-BA4D-679E807BF9B5}"/>
                </a:ext>
              </a:extLst>
            </p:cNvPr>
            <p:cNvSpPr txBox="1"/>
            <p:nvPr/>
          </p:nvSpPr>
          <p:spPr>
            <a:xfrm>
              <a:off x="4572492" y="2045131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z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B5FCB28-8C88-4423-BB93-5FEB543CEDF9}"/>
                </a:ext>
              </a:extLst>
            </p:cNvPr>
            <p:cNvSpPr txBox="1"/>
            <p:nvPr/>
          </p:nvSpPr>
          <p:spPr>
            <a:xfrm>
              <a:off x="4148689" y="2032093"/>
              <a:ext cx="250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x</a:t>
              </a: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6FB75E9E-766E-457F-B1D5-5352236AA003}"/>
                </a:ext>
              </a:extLst>
            </p:cNvPr>
            <p:cNvSpPr/>
            <p:nvPr/>
          </p:nvSpPr>
          <p:spPr>
            <a:xfrm>
              <a:off x="4374099" y="2043543"/>
              <a:ext cx="77786" cy="7778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>
                  <a:solidFill>
                    <a:schemeClr val="accent1"/>
                  </a:solidFill>
                </a:rPr>
                <a:t>×</a:t>
              </a: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C69468EC-F71C-49A1-9C99-0DEB0A28DE8A}"/>
              </a:ext>
            </a:extLst>
          </p:cNvPr>
          <p:cNvSpPr txBox="1"/>
          <p:nvPr/>
        </p:nvSpPr>
        <p:spPr>
          <a:xfrm>
            <a:off x="1" y="3989297"/>
            <a:ext cx="5884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Within the ray-optical approximation </a:t>
            </a:r>
            <a:r>
              <a:rPr lang="en-US" dirty="0">
                <a:solidFill>
                  <a:schemeClr val="accent1"/>
                </a:solidFill>
              </a:rPr>
              <a:t>phase effects = </a:t>
            </a:r>
            <a:r>
              <a:rPr lang="en-US" i="1" dirty="0">
                <a:solidFill>
                  <a:schemeClr val="accent1"/>
                </a:solidFill>
              </a:rPr>
              <a:t>refraction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Refraction is proportional to the gradient of </a:t>
            </a:r>
            <a:r>
              <a:rPr lang="el-GR" dirty="0"/>
              <a:t>δ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strong at the edges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Refraction angles range </a:t>
            </a:r>
            <a:r>
              <a:rPr lang="en-US" dirty="0">
                <a:solidFill>
                  <a:schemeClr val="accent1"/>
                </a:solidFill>
              </a:rPr>
              <a:t>1-100 µrad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867B21B-F127-44A7-A957-A2B4FB0EDC85}"/>
              </a:ext>
            </a:extLst>
          </p:cNvPr>
          <p:cNvSpPr txBox="1"/>
          <p:nvPr/>
        </p:nvSpPr>
        <p:spPr>
          <a:xfrm>
            <a:off x="6192291" y="3938521"/>
            <a:ext cx="58849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err="1"/>
              <a:t>microstructured</a:t>
            </a:r>
            <a:r>
              <a:rPr lang="en-US" dirty="0"/>
              <a:t> samples </a:t>
            </a:r>
            <a:r>
              <a:rPr lang="en-US" dirty="0">
                <a:solidFill>
                  <a:schemeClr val="accent1"/>
                </a:solidFill>
              </a:rPr>
              <a:t>multiple-refraction occurs</a:t>
            </a:r>
            <a:r>
              <a:rPr lang="en-US" dirty="0"/>
              <a:t>, causing a diffusion of the beam in the range </a:t>
            </a:r>
            <a:r>
              <a:rPr lang="en-US" dirty="0">
                <a:solidFill>
                  <a:schemeClr val="accent1"/>
                </a:solidFill>
              </a:rPr>
              <a:t>1-100 µrad</a:t>
            </a:r>
            <a:endParaRPr lang="en-US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The “amount of diffusion”, i.e. </a:t>
            </a:r>
            <a:r>
              <a:rPr lang="en-US" dirty="0">
                <a:solidFill>
                  <a:schemeClr val="accent1"/>
                </a:solidFill>
              </a:rPr>
              <a:t>scattering</a:t>
            </a:r>
            <a:r>
              <a:rPr lang="en-US" dirty="0"/>
              <a:t> signal, </a:t>
            </a:r>
            <a:r>
              <a:rPr lang="en-US" dirty="0">
                <a:solidFill>
                  <a:schemeClr val="accent1"/>
                </a:solidFill>
              </a:rPr>
              <a:t>depends on sample’s properties at a scale smaller than the system’s spatial resolution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D5E1983-34C1-453C-AA54-CC0FDE25D0EC}"/>
              </a:ext>
            </a:extLst>
          </p:cNvPr>
          <p:cNvSpPr txBox="1"/>
          <p:nvPr/>
        </p:nvSpPr>
        <p:spPr>
          <a:xfrm>
            <a:off x="3946651" y="5759493"/>
            <a:ext cx="6446482" cy="707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Phase-contrast imaging = to transform phase effects into detectable intensity modulations </a:t>
            </a:r>
          </a:p>
        </p:txBody>
      </p:sp>
    </p:spTree>
    <p:extLst>
      <p:ext uri="{BB962C8B-B14F-4D97-AF65-F5344CB8AC3E}">
        <p14:creationId xmlns:p14="http://schemas.microsoft.com/office/powerpoint/2010/main" val="171331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5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2" grpId="0" animBg="1"/>
      <p:bldP spid="84" grpId="0"/>
      <p:bldP spid="85" grpId="0"/>
      <p:bldP spid="88" grpId="0"/>
      <p:bldP spid="89" grpId="0"/>
      <p:bldP spid="100" grpId="0"/>
      <p:bldP spid="104" grpId="0"/>
      <p:bldP spid="1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DDC8E7-6F73-4169-822B-892716256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4" y="63716"/>
            <a:ext cx="12095512" cy="673056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B64CDE7-3E99-408B-8276-2F0504786883}"/>
              </a:ext>
            </a:extLst>
          </p:cNvPr>
          <p:cNvSpPr/>
          <p:nvPr/>
        </p:nvSpPr>
        <p:spPr>
          <a:xfrm>
            <a:off x="0" y="63716"/>
            <a:ext cx="4097867" cy="6730567"/>
          </a:xfrm>
          <a:prstGeom prst="rect">
            <a:avLst/>
          </a:prstGeom>
          <a:solidFill>
            <a:schemeClr val="bg1">
              <a:lumMod val="9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F26C98-EE10-4CCF-92F6-F73836CDDE7A}"/>
              </a:ext>
            </a:extLst>
          </p:cNvPr>
          <p:cNvSpPr/>
          <p:nvPr/>
        </p:nvSpPr>
        <p:spPr>
          <a:xfrm>
            <a:off x="4097867" y="3429000"/>
            <a:ext cx="8045888" cy="3429000"/>
          </a:xfrm>
          <a:prstGeom prst="rect">
            <a:avLst/>
          </a:prstGeom>
          <a:solidFill>
            <a:schemeClr val="bg1">
              <a:lumMod val="9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82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D85E8075-2926-43B8-A6FE-F005221A1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2" t="6011" r="22632" b="36989"/>
          <a:stretch/>
        </p:blipFill>
        <p:spPr>
          <a:xfrm>
            <a:off x="378668" y="776164"/>
            <a:ext cx="6260846" cy="32104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8C463FA-9641-45BF-AE86-03101450BF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609" y="934688"/>
            <a:ext cx="6431730" cy="30101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23A12EC-59AC-4766-BC8A-30CD88BD29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446" y="727456"/>
            <a:ext cx="5058576" cy="4111243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2B62B49-65DB-47AF-880F-02C9D02A7C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447" y="737081"/>
            <a:ext cx="5058575" cy="4102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Analyzer-Based Imaging (ABI)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25</a:t>
            </a:fld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E1D11655-082A-46DD-80EA-DE9AB87407CA}"/>
                  </a:ext>
                </a:extLst>
              </p:cNvPr>
              <p:cNvSpPr txBox="1"/>
              <p:nvPr/>
            </p:nvSpPr>
            <p:spPr>
              <a:xfrm>
                <a:off x="210343" y="4137353"/>
                <a:ext cx="656515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An analyzer crystal is introduced downstream of the object to highlight refraction and scattering effects</a:t>
                </a:r>
                <a:endParaRPr lang="en-US" dirty="0">
                  <a:solidFill>
                    <a:schemeClr val="accent1"/>
                  </a:solidFill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When perfectly aligned with the monochromator, the analyzer crystal diffracts the beam with 100% efficiency</a:t>
                </a:r>
                <a:br>
                  <a:rPr lang="en-US" dirty="0">
                    <a:sym typeface="Wingdings" panose="05000000000000000000" pitchFamily="2" charset="2"/>
                  </a:rPr>
                </a:b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The diffracted intensity as a function of the misalignment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𝜗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defines the rocking curve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E1D11655-082A-46DD-80EA-DE9AB8740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43" y="4137353"/>
                <a:ext cx="6565155" cy="2308324"/>
              </a:xfrm>
              <a:prstGeom prst="rect">
                <a:avLst/>
              </a:prstGeom>
              <a:blipFill>
                <a:blip r:embed="rId7"/>
                <a:stretch>
                  <a:fillRect l="-651" t="-1587" b="-3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4E710C-575D-4527-BC84-E32F3484E3E8}"/>
                  </a:ext>
                </a:extLst>
              </p:cNvPr>
              <p:cNvSpPr txBox="1"/>
              <p:nvPr/>
            </p:nvSpPr>
            <p:spPr>
              <a:xfrm>
                <a:off x="7769148" y="5700169"/>
                <a:ext cx="296549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𝝑</m:t>
                        </m:r>
                      </m:e>
                    </m:d>
                  </m:oMath>
                </a14:m>
                <a:r>
                  <a:rPr lang="en-US" sz="20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𝝑</m:t>
                        </m:r>
                        <m: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−∆</m:t>
                        </m:r>
                        <m: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𝝑</m:t>
                        </m:r>
                      </m:e>
                    </m:d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</m:oMath>
                </a14:m>
                <a:endParaRPr lang="en-US" sz="2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4E710C-575D-4527-BC84-E32F3484E3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148" y="5700169"/>
                <a:ext cx="2965492" cy="307777"/>
              </a:xfrm>
              <a:prstGeom prst="rect">
                <a:avLst/>
              </a:prstGeom>
              <a:blipFill>
                <a:blip r:embed="rId8"/>
                <a:stretch>
                  <a:fillRect l="-2875" t="-25490" r="-2053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2" name="TextBox 211">
            <a:extLst>
              <a:ext uri="{FF2B5EF4-FFF2-40B4-BE49-F238E27FC236}">
                <a16:creationId xmlns:a16="http://schemas.microsoft.com/office/drawing/2014/main" id="{6824EEAE-22E3-4A4E-9262-5DF1D4274EB0}"/>
              </a:ext>
            </a:extLst>
          </p:cNvPr>
          <p:cNvSpPr txBox="1"/>
          <p:nvPr/>
        </p:nvSpPr>
        <p:spPr>
          <a:xfrm>
            <a:off x="7168114" y="4952672"/>
            <a:ext cx="4330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The presence of the sample modifies the rocking curve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ADB270-413D-49BB-AA8E-9806DB012153}"/>
              </a:ext>
            </a:extLst>
          </p:cNvPr>
          <p:cNvSpPr txBox="1"/>
          <p:nvPr/>
        </p:nvSpPr>
        <p:spPr>
          <a:xfrm>
            <a:off x="6916198" y="6076345"/>
            <a:ext cx="146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Transmission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0628BF01-0A26-4625-AA44-AA746D56CD34}"/>
              </a:ext>
            </a:extLst>
          </p:cNvPr>
          <p:cNvSpPr txBox="1"/>
          <p:nvPr/>
        </p:nvSpPr>
        <p:spPr>
          <a:xfrm>
            <a:off x="8886585" y="6081827"/>
            <a:ext cx="1197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Refraction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913E2D87-FBEF-4BB5-8472-608A64B8FAB5}"/>
              </a:ext>
            </a:extLst>
          </p:cNvPr>
          <p:cNvSpPr txBox="1"/>
          <p:nvPr/>
        </p:nvSpPr>
        <p:spPr>
          <a:xfrm>
            <a:off x="10165455" y="6076345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Scattering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BC623E-D00A-4BF4-8657-89CA2C5E8481}"/>
              </a:ext>
            </a:extLst>
          </p:cNvPr>
          <p:cNvCxnSpPr/>
          <p:nvPr/>
        </p:nvCxnSpPr>
        <p:spPr>
          <a:xfrm>
            <a:off x="9692640" y="1022773"/>
            <a:ext cx="0" cy="3298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90017A28-EC2A-4B05-AA8C-8F051AFBC5DB}"/>
              </a:ext>
            </a:extLst>
          </p:cNvPr>
          <p:cNvCxnSpPr>
            <a:cxnSpLocks/>
          </p:cNvCxnSpPr>
          <p:nvPr/>
        </p:nvCxnSpPr>
        <p:spPr>
          <a:xfrm>
            <a:off x="10292080" y="1022773"/>
            <a:ext cx="0" cy="3298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524EB1A7-134A-4944-9281-5F85D58395EB}"/>
                  </a:ext>
                </a:extLst>
              </p:cNvPr>
              <p:cNvSpPr txBox="1"/>
              <p:nvPr/>
            </p:nvSpPr>
            <p:spPr>
              <a:xfrm>
                <a:off x="6998647" y="1173673"/>
                <a:ext cx="61061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524EB1A7-134A-4944-9281-5F85D5839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647" y="1173673"/>
                <a:ext cx="610616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F7049910-9290-4E97-B7A8-30874352DCC3}"/>
              </a:ext>
            </a:extLst>
          </p:cNvPr>
          <p:cNvCxnSpPr>
            <a:cxnSpLocks/>
            <a:endCxn id="9" idx="3"/>
          </p:cNvCxnSpPr>
          <p:nvPr/>
        </p:nvCxnSpPr>
        <p:spPr>
          <a:xfrm rot="10800000" flipV="1">
            <a:off x="8380638" y="6007945"/>
            <a:ext cx="306822" cy="25306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nector: Curved 216">
            <a:extLst>
              <a:ext uri="{FF2B5EF4-FFF2-40B4-BE49-F238E27FC236}">
                <a16:creationId xmlns:a16="http://schemas.microsoft.com/office/drawing/2014/main" id="{DFE90D4F-1F7D-4A53-88C9-00606ACF7033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603637" y="6056453"/>
            <a:ext cx="148638" cy="11336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onnector: Curved 217">
            <a:extLst>
              <a:ext uri="{FF2B5EF4-FFF2-40B4-BE49-F238E27FC236}">
                <a16:creationId xmlns:a16="http://schemas.microsoft.com/office/drawing/2014/main" id="{693712DE-DF64-437A-BDB3-04733AEF39B2}"/>
              </a:ext>
            </a:extLst>
          </p:cNvPr>
          <p:cNvCxnSpPr>
            <a:cxnSpLocks/>
          </p:cNvCxnSpPr>
          <p:nvPr/>
        </p:nvCxnSpPr>
        <p:spPr>
          <a:xfrm rot="10800000" flipV="1">
            <a:off x="9692640" y="6007946"/>
            <a:ext cx="375324" cy="14523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09446FB-BA49-46DD-A896-AAD5184439C3}"/>
              </a:ext>
            </a:extLst>
          </p:cNvPr>
          <p:cNvCxnSpPr/>
          <p:nvPr/>
        </p:nvCxnSpPr>
        <p:spPr>
          <a:xfrm>
            <a:off x="6639514" y="2521819"/>
            <a:ext cx="528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TextBox 220">
            <a:extLst>
              <a:ext uri="{FF2B5EF4-FFF2-40B4-BE49-F238E27FC236}">
                <a16:creationId xmlns:a16="http://schemas.microsoft.com/office/drawing/2014/main" id="{2266E252-5EC9-4C82-88EE-BCD7F288F2C9}"/>
              </a:ext>
            </a:extLst>
          </p:cNvPr>
          <p:cNvSpPr txBox="1"/>
          <p:nvPr/>
        </p:nvSpPr>
        <p:spPr>
          <a:xfrm>
            <a:off x="2252892" y="3557694"/>
            <a:ext cx="65927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Chapman, D. et al.,</a:t>
            </a:r>
            <a:r>
              <a:rPr lang="en-US" sz="1000" i="1" dirty="0"/>
              <a:t> </a:t>
            </a:r>
            <a:r>
              <a:rPr lang="en-US" sz="1000" i="1" dirty="0" err="1"/>
              <a:t>Phys.Med.Biol</a:t>
            </a:r>
            <a:r>
              <a:rPr lang="en-US" sz="1000" i="1" dirty="0"/>
              <a:t>.</a:t>
            </a:r>
            <a:r>
              <a:rPr lang="en-US" sz="1000" dirty="0"/>
              <a:t> 42 2015 (1997)</a:t>
            </a:r>
          </a:p>
          <a:p>
            <a:r>
              <a:rPr lang="en-US" sz="1000" dirty="0" err="1"/>
              <a:t>Arfelli</a:t>
            </a:r>
            <a:r>
              <a:rPr lang="en-US" sz="1000" dirty="0"/>
              <a:t>, F. et al., Sci. Rep. 8 362 (2018)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45A164-B3A1-28E8-93CE-2898A9B7A299}"/>
              </a:ext>
            </a:extLst>
          </p:cNvPr>
          <p:cNvGrpSpPr/>
          <p:nvPr/>
        </p:nvGrpSpPr>
        <p:grpSpPr>
          <a:xfrm>
            <a:off x="4502010" y="2769506"/>
            <a:ext cx="1291707" cy="524071"/>
            <a:chOff x="4502010" y="2769506"/>
            <a:chExt cx="1291707" cy="52407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FE6EC96-4C99-0599-0B34-FFF20AD4E339}"/>
                </a:ext>
              </a:extLst>
            </p:cNvPr>
            <p:cNvSpPr/>
            <p:nvPr/>
          </p:nvSpPr>
          <p:spPr>
            <a:xfrm>
              <a:off x="4724401" y="2932723"/>
              <a:ext cx="532124" cy="206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805A2E5-4F21-BB98-3C52-AF8652734C09}"/>
                </a:ext>
              </a:extLst>
            </p:cNvPr>
            <p:cNvGrpSpPr/>
            <p:nvPr/>
          </p:nvGrpSpPr>
          <p:grpSpPr>
            <a:xfrm>
              <a:off x="4502010" y="2769506"/>
              <a:ext cx="754514" cy="524071"/>
              <a:chOff x="4502010" y="2769506"/>
              <a:chExt cx="754514" cy="524071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C791219-0964-7858-7079-D232A81735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7121" y="2769506"/>
                <a:ext cx="259427" cy="37334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Arrow: Curved Left 27">
                <a:extLst>
                  <a:ext uri="{FF2B5EF4-FFF2-40B4-BE49-F238E27FC236}">
                    <a16:creationId xmlns:a16="http://schemas.microsoft.com/office/drawing/2014/main" id="{F3D6605A-6918-9570-D4E6-808E37D95642}"/>
                  </a:ext>
                </a:extLst>
              </p:cNvPr>
              <p:cNvSpPr/>
              <p:nvPr/>
            </p:nvSpPr>
            <p:spPr>
              <a:xfrm rot="6638542">
                <a:off x="4626011" y="2768592"/>
                <a:ext cx="358641" cy="606644"/>
              </a:xfrm>
              <a:prstGeom prst="curvedLeftArrow">
                <a:avLst>
                  <a:gd name="adj1" fmla="val 9924"/>
                  <a:gd name="adj2" fmla="val 50000"/>
                  <a:gd name="adj3" fmla="val 25000"/>
                </a:avLst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06C498DF-861A-D846-499B-6EB6697AD7BC}"/>
                      </a:ext>
                    </a:extLst>
                  </p:cNvPr>
                  <p:cNvSpPr txBox="1"/>
                  <p:nvPr/>
                </p:nvSpPr>
                <p:spPr>
                  <a:xfrm>
                    <a:off x="4597144" y="2985800"/>
                    <a:ext cx="659380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1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06C498DF-861A-D846-499B-6EB6697AD7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97144" y="2985800"/>
                    <a:ext cx="659380" cy="30777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D2F808-458E-6D03-6A4C-755426FACD6A}"/>
                </a:ext>
              </a:extLst>
            </p:cNvPr>
            <p:cNvSpPr txBox="1"/>
            <p:nvPr/>
          </p:nvSpPr>
          <p:spPr>
            <a:xfrm>
              <a:off x="5110517" y="2878078"/>
              <a:ext cx="6832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analyzer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028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/>
      <p:bldP spid="6" grpId="0"/>
      <p:bldP spid="212" grpId="0"/>
      <p:bldP spid="9" grpId="0"/>
      <p:bldP spid="213" grpId="0"/>
      <p:bldP spid="214" grpId="0"/>
      <p:bldP spid="216" grpId="0"/>
      <p:bldP spid="2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Diagram&#10;&#10;Description automatically generated">
            <a:extLst>
              <a:ext uri="{FF2B5EF4-FFF2-40B4-BE49-F238E27FC236}">
                <a16:creationId xmlns:a16="http://schemas.microsoft.com/office/drawing/2014/main" id="{0A4FD1AE-8DDC-4672-B3BE-38E2483EB7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30" t="17342" r="43516" b="16703"/>
          <a:stretch/>
        </p:blipFill>
        <p:spPr>
          <a:xfrm>
            <a:off x="1659467" y="707612"/>
            <a:ext cx="3591366" cy="3014443"/>
          </a:xfrm>
          <a:prstGeom prst="rect">
            <a:avLst/>
          </a:prstGeom>
        </p:spPr>
      </p:pic>
      <p:pic>
        <p:nvPicPr>
          <p:cNvPr id="337" name="Picture 336">
            <a:extLst>
              <a:ext uri="{FF2B5EF4-FFF2-40B4-BE49-F238E27FC236}">
                <a16:creationId xmlns:a16="http://schemas.microsoft.com/office/drawing/2014/main" id="{4941FDB6-F3A7-4B0F-BCEE-C5F7B7FE22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065" y="739774"/>
            <a:ext cx="4533768" cy="298228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 descr="Chart, histogram&#10;&#10;Description automatically generated">
            <a:extLst>
              <a:ext uri="{FF2B5EF4-FFF2-40B4-BE49-F238E27FC236}">
                <a16:creationId xmlns:a16="http://schemas.microsoft.com/office/drawing/2014/main" id="{6027F61B-DACB-439E-9E0C-8BAB85B5E7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738" y="847062"/>
            <a:ext cx="3772765" cy="2982281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879313FF-854B-464A-A8AD-195FC99A2F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738" y="847063"/>
            <a:ext cx="3772765" cy="2982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Edge Illumination (EI)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26</a:t>
            </a:fld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Rectangle 3">
                <a:extLst>
                  <a:ext uri="{FF2B5EF4-FFF2-40B4-BE49-F238E27FC236}">
                    <a16:creationId xmlns:a16="http://schemas.microsoft.com/office/drawing/2014/main" id="{2154CF42-2C41-45AA-ACB9-86607489D2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36114" y="4161676"/>
                <a:ext cx="6432384" cy="2080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2000">
                    <a:solidFill>
                      <a:schemeClr val="bg1"/>
                    </a:solidFill>
                    <a:latin typeface="+mn-lt"/>
                  </a:defRPr>
                </a:lvl9pPr>
              </a:lstStyle>
              <a:p>
                <a:pPr lvl="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In edge illumination (EI) the X-ray beam is structured into mutually independent beamlets by a structured absorbing mask</a:t>
                </a:r>
              </a:p>
              <a:p>
                <a:pPr lvl="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The beamlets are analyzed by a second mask close to the detector or by the detector itself</a:t>
                </a:r>
              </a:p>
              <a:p>
                <a:pPr lvl="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The detected intensity as a function of the misalignment between the two masks is the Illumination curve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𝐼𝐶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4" name="Rectangle 3">
                <a:extLst>
                  <a:ext uri="{FF2B5EF4-FFF2-40B4-BE49-F238E27FC236}">
                    <a16:creationId xmlns:a16="http://schemas.microsoft.com/office/drawing/2014/main" id="{2154CF42-2C41-45AA-ACB9-86607489D2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436114" y="4161676"/>
                <a:ext cx="6432384" cy="2080166"/>
              </a:xfrm>
              <a:prstGeom prst="rect">
                <a:avLst/>
              </a:prstGeom>
              <a:blipFill>
                <a:blip r:embed="rId7"/>
                <a:stretch>
                  <a:fillRect t="-1760" r="-758" b="-67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E10018D0-5020-44E8-9D9D-6BEAFD658022}"/>
                  </a:ext>
                </a:extLst>
              </p:cNvPr>
              <p:cNvSpPr txBox="1"/>
              <p:nvPr/>
            </p:nvSpPr>
            <p:spPr>
              <a:xfrm>
                <a:off x="7565456" y="3864547"/>
                <a:ext cx="63141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𝑰𝑪</m:t>
                    </m:r>
                    <m:d>
                      <m:dPr>
                        <m:ctrlP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sz="18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sz="1800" b="1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𝑰𝑪</m:t>
                    </m:r>
                    <m:d>
                      <m:dPr>
                        <m:ctrlPr>
                          <a:rPr lang="en-US" sz="1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−∆</m:t>
                        </m:r>
                        <m:r>
                          <a:rPr lang="en-US" sz="18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1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</m:oMath>
                </a14:m>
                <a:endParaRPr lang="en-US" sz="18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E10018D0-5020-44E8-9D9D-6BEAFD658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456" y="3864547"/>
                <a:ext cx="6314172" cy="369332"/>
              </a:xfrm>
              <a:prstGeom prst="rect">
                <a:avLst/>
              </a:prstGeom>
              <a:blipFill>
                <a:blip r:embed="rId8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B0D2AD20-68C6-4763-BC48-2DB6A3B01DF4}"/>
              </a:ext>
            </a:extLst>
          </p:cNvPr>
          <p:cNvCxnSpPr>
            <a:cxnSpLocks/>
          </p:cNvCxnSpPr>
          <p:nvPr/>
        </p:nvCxnSpPr>
        <p:spPr>
          <a:xfrm>
            <a:off x="9099974" y="1058333"/>
            <a:ext cx="0" cy="2337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3C0632A7-E8A2-4B03-ACFD-317F3DFE86C8}"/>
              </a:ext>
            </a:extLst>
          </p:cNvPr>
          <p:cNvCxnSpPr>
            <a:cxnSpLocks/>
          </p:cNvCxnSpPr>
          <p:nvPr/>
        </p:nvCxnSpPr>
        <p:spPr>
          <a:xfrm>
            <a:off x="9559811" y="1650999"/>
            <a:ext cx="0" cy="1745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75C8C1A6-679C-410A-B0BA-32D195DE94EA}"/>
                  </a:ext>
                </a:extLst>
              </p:cNvPr>
              <p:cNvSpPr txBox="1"/>
              <p:nvPr/>
            </p:nvSpPr>
            <p:spPr>
              <a:xfrm>
                <a:off x="6719248" y="1545943"/>
                <a:ext cx="6106160" cy="6601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75C8C1A6-679C-410A-B0BA-32D195DE9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248" y="1545943"/>
                <a:ext cx="6106160" cy="66018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F45E89FF-8F36-4473-BB25-83E583C4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3466"/>
              </p:ext>
            </p:extLst>
          </p:nvPr>
        </p:nvGraphicFramePr>
        <p:xfrm>
          <a:off x="6886604" y="4479309"/>
          <a:ext cx="503022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763">
                  <a:extLst>
                    <a:ext uri="{9D8B030D-6E8A-4147-A177-3AD203B41FA5}">
                      <a16:colId xmlns:a16="http://schemas.microsoft.com/office/drawing/2014/main" val="151887679"/>
                    </a:ext>
                  </a:extLst>
                </a:gridCol>
                <a:gridCol w="668866">
                  <a:extLst>
                    <a:ext uri="{9D8B030D-6E8A-4147-A177-3AD203B41FA5}">
                      <a16:colId xmlns:a16="http://schemas.microsoft.com/office/drawing/2014/main" val="14808717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1201910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1"/>
                          </a:solidFill>
                        </a:rPr>
                        <a:t>DEI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EI</a:t>
                      </a:r>
                    </a:p>
                    <a:p>
                      <a:pPr algn="ctr"/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655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Monochromator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Sample mask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583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Analyzer crystal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Detector mask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06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Rocking curve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Illumination curve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917679"/>
                  </a:ext>
                </a:extLst>
              </a:tr>
            </a:tbl>
          </a:graphicData>
        </a:graphic>
      </p:graphicFrame>
      <p:sp>
        <p:nvSpPr>
          <p:cNvPr id="30" name="Arrow: Right 29">
            <a:extLst>
              <a:ext uri="{FF2B5EF4-FFF2-40B4-BE49-F238E27FC236}">
                <a16:creationId xmlns:a16="http://schemas.microsoft.com/office/drawing/2014/main" id="{18F5BECA-2635-4509-A2C7-B8CA2611C77F}"/>
              </a:ext>
            </a:extLst>
          </p:cNvPr>
          <p:cNvSpPr/>
          <p:nvPr/>
        </p:nvSpPr>
        <p:spPr>
          <a:xfrm>
            <a:off x="9210383" y="4599809"/>
            <a:ext cx="518149" cy="256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6777187-BA1A-47E3-9EB2-5E9C354D8923}"/>
              </a:ext>
            </a:extLst>
          </p:cNvPr>
          <p:cNvCxnSpPr>
            <a:cxnSpLocks/>
          </p:cNvCxnSpPr>
          <p:nvPr/>
        </p:nvCxnSpPr>
        <p:spPr>
          <a:xfrm>
            <a:off x="5239313" y="2218519"/>
            <a:ext cx="1750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6" name="Picture 345">
            <a:extLst>
              <a:ext uri="{FF2B5EF4-FFF2-40B4-BE49-F238E27FC236}">
                <a16:creationId xmlns:a16="http://schemas.microsoft.com/office/drawing/2014/main" id="{C24CD77D-E572-4F13-8EB6-6AFF57F1A69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065" y="731308"/>
            <a:ext cx="1027068" cy="29822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E8CF4C-C05B-4A90-8BFB-D9B83227A841}"/>
              </a:ext>
            </a:extLst>
          </p:cNvPr>
          <p:cNvSpPr txBox="1"/>
          <p:nvPr/>
        </p:nvSpPr>
        <p:spPr>
          <a:xfrm>
            <a:off x="-9240" y="3613654"/>
            <a:ext cx="3866220" cy="27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1050" dirty="0"/>
              <a:t>M </a:t>
            </a:r>
            <a:r>
              <a:rPr lang="en-US" sz="1050" dirty="0" err="1"/>
              <a:t>Endrizzi</a:t>
            </a:r>
            <a:r>
              <a:rPr lang="en-US" sz="1050" dirty="0"/>
              <a:t> et al. </a:t>
            </a:r>
            <a:r>
              <a:rPr lang="en-US" sz="1050" i="1" dirty="0"/>
              <a:t>App. Phys. Letters</a:t>
            </a:r>
            <a:r>
              <a:rPr lang="en-US" sz="1050" dirty="0"/>
              <a:t> 104.2 (2014): 024106.</a:t>
            </a:r>
          </a:p>
        </p:txBody>
      </p: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228BCF1A-1FFE-4534-8B91-3A0205FB912F}"/>
              </a:ext>
            </a:extLst>
          </p:cNvPr>
          <p:cNvGrpSpPr/>
          <p:nvPr/>
        </p:nvGrpSpPr>
        <p:grpSpPr>
          <a:xfrm>
            <a:off x="2135709" y="2030972"/>
            <a:ext cx="8147784" cy="4333399"/>
            <a:chOff x="-3494875" y="-2375237"/>
            <a:chExt cx="8147784" cy="4333399"/>
          </a:xfrm>
        </p:grpSpPr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D9B5F730-5B48-493A-9288-14D92BD4B4E0}"/>
                </a:ext>
              </a:extLst>
            </p:cNvPr>
            <p:cNvSpPr txBox="1"/>
            <p:nvPr/>
          </p:nvSpPr>
          <p:spPr>
            <a:xfrm rot="1800000">
              <a:off x="-3494875" y="-2375237"/>
              <a:ext cx="8147784" cy="2985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dk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400" b="1" dirty="0"/>
                <a:t>Poster</a:t>
              </a:r>
            </a:p>
            <a:p>
              <a:endParaRPr lang="en-US" sz="2400" b="1" dirty="0"/>
            </a:p>
            <a:p>
              <a:r>
                <a:rPr lang="en-US" sz="2400" b="1" dirty="0"/>
                <a:t>Unified Modulation Pattern Analysis algorithm (UMPA) for 1D sensitive X-Ray Phase Contrast Imaging techniques </a:t>
              </a:r>
            </a:p>
            <a:p>
              <a:endParaRPr lang="en-US" sz="2400" b="1" dirty="0"/>
            </a:p>
            <a:p>
              <a:endParaRPr lang="en-US" sz="2400" b="1" dirty="0"/>
            </a:p>
            <a:p>
              <a:endParaRPr lang="en-US" sz="2400" b="1" dirty="0"/>
            </a:p>
            <a:p>
              <a:r>
                <a:rPr lang="en-US" sz="2000" i="1" dirty="0"/>
                <a:t>Vittorio Di Trapani et al.</a:t>
              </a:r>
            </a:p>
          </p:txBody>
        </p:sp>
        <p:pic>
          <p:nvPicPr>
            <p:cNvPr id="345" name="Picture Placeholder 9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B1EA949E-6320-4F4D-B816-BFFB33FD43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48"/>
            <a:stretch/>
          </p:blipFill>
          <p:spPr>
            <a:xfrm rot="1800000">
              <a:off x="2165193" y="600531"/>
              <a:ext cx="1543101" cy="1357631"/>
            </a:xfrm>
            <a:prstGeom prst="rect">
              <a:avLst/>
            </a:prstGeom>
          </p:spPr>
        </p:pic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2F9D77-CD7E-B3AF-92B2-0640A0FBD0AD}"/>
              </a:ext>
            </a:extLst>
          </p:cNvPr>
          <p:cNvCxnSpPr/>
          <p:nvPr/>
        </p:nvCxnSpPr>
        <p:spPr>
          <a:xfrm>
            <a:off x="5381597" y="1318489"/>
            <a:ext cx="0" cy="38940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803277B-5123-883D-64B3-793A484536DE}"/>
              </a:ext>
            </a:extLst>
          </p:cNvPr>
          <p:cNvSpPr txBox="1"/>
          <p:nvPr/>
        </p:nvSpPr>
        <p:spPr>
          <a:xfrm rot="16200000">
            <a:off x="4865390" y="1367076"/>
            <a:ext cx="12939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mask displacement</a:t>
            </a:r>
          </a:p>
        </p:txBody>
      </p:sp>
    </p:spTree>
    <p:extLst>
      <p:ext uri="{BB962C8B-B14F-4D97-AF65-F5344CB8AC3E}">
        <p14:creationId xmlns:p14="http://schemas.microsoft.com/office/powerpoint/2010/main" val="262397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/>
      <p:bldP spid="339" grpId="0"/>
      <p:bldP spid="342" grpId="0"/>
      <p:bldP spid="30" grpId="0" animBg="1"/>
      <p:bldP spid="21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DEI &amp; EI: pros and cons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27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C69CCB-F5CC-48A1-A617-08C36BDF0A28}"/>
              </a:ext>
            </a:extLst>
          </p:cNvPr>
          <p:cNvSpPr txBox="1"/>
          <p:nvPr/>
        </p:nvSpPr>
        <p:spPr>
          <a:xfrm>
            <a:off x="485177" y="1759199"/>
            <a:ext cx="5153624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DEI</a:t>
            </a:r>
          </a:p>
          <a:p>
            <a:r>
              <a:rPr lang="en-US" sz="2400" dirty="0">
                <a:solidFill>
                  <a:srgbClr val="00B050"/>
                </a:solidFill>
              </a:rPr>
              <a:t>Pros: </a:t>
            </a:r>
            <a:endParaRPr lang="en-US" sz="2000" dirty="0">
              <a:solidFill>
                <a:srgbClr val="00B050"/>
              </a:solidFill>
            </a:endParaRPr>
          </a:p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High sensitivity (gold standard)</a:t>
            </a:r>
          </a:p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Quantitativeness</a:t>
            </a:r>
            <a:r>
              <a:rPr lang="en-US" sz="2000" dirty="0"/>
              <a:t>/monochromaticity</a:t>
            </a:r>
          </a:p>
          <a:p>
            <a:endParaRPr lang="en-US" dirty="0"/>
          </a:p>
          <a:p>
            <a:r>
              <a:rPr lang="en-US" sz="2400" dirty="0">
                <a:solidFill>
                  <a:srgbClr val="C00000"/>
                </a:solidFill>
              </a:rPr>
              <a:t>Cons: 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Complex setup	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Requires </a:t>
            </a:r>
            <a:r>
              <a:rPr lang="en-US" sz="2000" b="1" dirty="0"/>
              <a:t>laminar</a:t>
            </a:r>
            <a:r>
              <a:rPr lang="en-US" sz="2000" dirty="0"/>
              <a:t> beam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Limited to synchrotron facilities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B1EB2C-3CB6-4736-ADFF-F7DAECB502FB}"/>
              </a:ext>
            </a:extLst>
          </p:cNvPr>
          <p:cNvSpPr txBox="1"/>
          <p:nvPr/>
        </p:nvSpPr>
        <p:spPr>
          <a:xfrm>
            <a:off x="6627699" y="1759199"/>
            <a:ext cx="5153624" cy="3170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EI</a:t>
            </a:r>
          </a:p>
          <a:p>
            <a:r>
              <a:rPr lang="en-US" sz="2400" dirty="0">
                <a:solidFill>
                  <a:srgbClr val="00B050"/>
                </a:solidFill>
              </a:rPr>
              <a:t>Pros: </a:t>
            </a:r>
            <a:endParaRPr lang="en-US" sz="2000" dirty="0">
              <a:solidFill>
                <a:srgbClr val="00B050"/>
              </a:solidFill>
            </a:endParaRPr>
          </a:p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Works with spatially incoherent sources</a:t>
            </a:r>
          </a:p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Compact</a:t>
            </a:r>
          </a:p>
          <a:p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rgbClr val="C00000"/>
                </a:solidFill>
              </a:rPr>
              <a:t>Cons: 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Mask alignment is challenging	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“photon hungry”: most photons absorbed by the masks</a:t>
            </a:r>
          </a:p>
        </p:txBody>
      </p:sp>
    </p:spTree>
    <p:extLst>
      <p:ext uri="{BB962C8B-B14F-4D97-AF65-F5344CB8AC3E}">
        <p14:creationId xmlns:p14="http://schemas.microsoft.com/office/powerpoint/2010/main" val="31325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/>
          <a:lstStyle/>
          <a:p>
            <a:r>
              <a:rPr lang="en-US" dirty="0"/>
              <a:t>DEI: Lung imaging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0C8D1-F149-4F66-A6B6-D889A3440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9547"/>
            <a:ext cx="12192000" cy="379890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5E2239E-AE5C-4E48-A282-EA3441168DB3}"/>
              </a:ext>
            </a:extLst>
          </p:cNvPr>
          <p:cNvSpPr txBox="1"/>
          <p:nvPr/>
        </p:nvSpPr>
        <p:spPr>
          <a:xfrm>
            <a:off x="2946400" y="625981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/>
              <a:t>Menk</a:t>
            </a:r>
            <a:r>
              <a:rPr lang="en-US" sz="1200" dirty="0"/>
              <a:t>, R. H., et al. "A novel approach to separate absorption, refraction and scattering in analyzer based lung imaging." </a:t>
            </a:r>
            <a:r>
              <a:rPr lang="en-US" sz="1200" i="1" dirty="0"/>
              <a:t>Journal of Instrumentation</a:t>
            </a:r>
            <a:r>
              <a:rPr lang="en-US" sz="1200" dirty="0"/>
              <a:t> 15.05 (2020): C05069.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7C4B6B-E54A-48D0-BEC1-60645FB54D96}"/>
              </a:ext>
            </a:extLst>
          </p:cNvPr>
          <p:cNvSpPr txBox="1"/>
          <p:nvPr/>
        </p:nvSpPr>
        <p:spPr>
          <a:xfrm>
            <a:off x="1109133" y="1160215"/>
            <a:ext cx="146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9034D-D4F1-4FBA-86B8-DF951AA05E3C}"/>
              </a:ext>
            </a:extLst>
          </p:cNvPr>
          <p:cNvSpPr txBox="1"/>
          <p:nvPr/>
        </p:nvSpPr>
        <p:spPr>
          <a:xfrm>
            <a:off x="4596518" y="1160215"/>
            <a:ext cx="2998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Refraction/differential phase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9669F7-A4D9-4BC3-B67F-1DEA5D03CFEA}"/>
              </a:ext>
            </a:extLst>
          </p:cNvPr>
          <p:cNvSpPr txBox="1"/>
          <p:nvPr/>
        </p:nvSpPr>
        <p:spPr>
          <a:xfrm>
            <a:off x="8912737" y="1160497"/>
            <a:ext cx="2186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Scattering/dark-field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EDC35F63-67F8-4D7B-B4E9-DE3F52A9C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5091" y="127381"/>
            <a:ext cx="1530927" cy="365125"/>
          </a:xfrm>
        </p:spPr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916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/>
          <a:lstStyle/>
          <a:p>
            <a:r>
              <a:rPr lang="en-US" dirty="0"/>
              <a:t>EI: soft tissue imaging and industrial inspection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2ED468-B7E3-4BED-9A61-5516DEB3021D}"/>
              </a:ext>
            </a:extLst>
          </p:cNvPr>
          <p:cNvSpPr txBox="1"/>
          <p:nvPr/>
        </p:nvSpPr>
        <p:spPr>
          <a:xfrm>
            <a:off x="2266237" y="1223477"/>
            <a:ext cx="1901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Virtual histology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14D7142-160B-4A10-9F2C-6BBAEAF68A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7" b="815"/>
          <a:stretch/>
        </p:blipFill>
        <p:spPr>
          <a:xfrm>
            <a:off x="48860" y="1859993"/>
            <a:ext cx="6764389" cy="31657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D0C3FD1-5D6F-4C5F-953C-2BFDA9A78F64}"/>
              </a:ext>
            </a:extLst>
          </p:cNvPr>
          <p:cNvGrpSpPr/>
          <p:nvPr/>
        </p:nvGrpSpPr>
        <p:grpSpPr>
          <a:xfrm>
            <a:off x="7921592" y="1031063"/>
            <a:ext cx="3219974" cy="5392022"/>
            <a:chOff x="7810498" y="-388598"/>
            <a:chExt cx="3962402" cy="6635259"/>
          </a:xfrm>
        </p:grpSpPr>
        <p:pic>
          <p:nvPicPr>
            <p:cNvPr id="20" name="Picture 19" descr="Graphical user interface, diagram&#10;&#10;Description automatically generated">
              <a:extLst>
                <a:ext uri="{FF2B5EF4-FFF2-40B4-BE49-F238E27FC236}">
                  <a16:creationId xmlns:a16="http://schemas.microsoft.com/office/drawing/2014/main" id="{ABFC08C4-7BA0-4823-9A2A-7D52379C7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10498" y="-388598"/>
              <a:ext cx="3962400" cy="3430821"/>
            </a:xfrm>
            <a:prstGeom prst="rect">
              <a:avLst/>
            </a:prstGeom>
          </p:spPr>
        </p:pic>
        <p:pic>
          <p:nvPicPr>
            <p:cNvPr id="21" name="Picture 20" descr="Graphical user interface, diagram&#10;&#10;Description automatically generated">
              <a:extLst>
                <a:ext uri="{FF2B5EF4-FFF2-40B4-BE49-F238E27FC236}">
                  <a16:creationId xmlns:a16="http://schemas.microsoft.com/office/drawing/2014/main" id="{28545FE5-D64B-4952-8006-0554B20E77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10500" y="2815845"/>
              <a:ext cx="3962400" cy="3430816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A6E6D5E-67B9-4CB8-82B1-8A9721CA0C9F}"/>
              </a:ext>
            </a:extLst>
          </p:cNvPr>
          <p:cNvSpPr txBox="1"/>
          <p:nvPr/>
        </p:nvSpPr>
        <p:spPr>
          <a:xfrm>
            <a:off x="8340853" y="1171845"/>
            <a:ext cx="138730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Attenuation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256834-DC49-4091-8D70-89A4F99C3C07}"/>
              </a:ext>
            </a:extLst>
          </p:cNvPr>
          <p:cNvSpPr txBox="1"/>
          <p:nvPr/>
        </p:nvSpPr>
        <p:spPr>
          <a:xfrm>
            <a:off x="8357787" y="3713055"/>
            <a:ext cx="126004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Scattering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8E2704-76EA-47AD-8C87-E5D5A3024940}"/>
              </a:ext>
            </a:extLst>
          </p:cNvPr>
          <p:cNvSpPr txBox="1"/>
          <p:nvPr/>
        </p:nvSpPr>
        <p:spPr>
          <a:xfrm>
            <a:off x="7479845" y="593259"/>
            <a:ext cx="4275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Material science/industrial inspection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583848-B272-4198-889F-2AB8BB8FA160}"/>
              </a:ext>
            </a:extLst>
          </p:cNvPr>
          <p:cNvSpPr txBox="1"/>
          <p:nvPr/>
        </p:nvSpPr>
        <p:spPr>
          <a:xfrm>
            <a:off x="168080" y="5134231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L </a:t>
            </a:r>
            <a:r>
              <a:rPr lang="en-US" sz="1400" dirty="0" err="1"/>
              <a:t>Massimi</a:t>
            </a:r>
            <a:r>
              <a:rPr lang="en-US" sz="1400" dirty="0"/>
              <a:t> et al. </a:t>
            </a:r>
            <a:r>
              <a:rPr lang="en-US" sz="1400" i="1" dirty="0"/>
              <a:t>IEEE TMI </a:t>
            </a:r>
            <a:r>
              <a:rPr lang="en-US" sz="1400" dirty="0"/>
              <a:t>41.5 (2021): 1188-1195.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8B06BD-B64F-4280-BBD0-48AA12203EA4}"/>
              </a:ext>
            </a:extLst>
          </p:cNvPr>
          <p:cNvSpPr txBox="1"/>
          <p:nvPr/>
        </p:nvSpPr>
        <p:spPr>
          <a:xfrm>
            <a:off x="6913345" y="6524991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Matsunaga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et al.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 Phys. D: Appl. Phys. 53 095401 (2020)</a:t>
            </a:r>
            <a:endParaRPr lang="en-US" sz="14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337843-8543-4EEE-A0A6-D497A1BE1E03}"/>
              </a:ext>
            </a:extLst>
          </p:cNvPr>
          <p:cNvCxnSpPr/>
          <p:nvPr/>
        </p:nvCxnSpPr>
        <p:spPr>
          <a:xfrm>
            <a:off x="7194349" y="750419"/>
            <a:ext cx="0" cy="5769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D5886A1E-6F40-46A8-80BC-C5711DF51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5091" y="127381"/>
            <a:ext cx="1530927" cy="365125"/>
          </a:xfrm>
        </p:spPr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05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 animBg="1"/>
      <p:bldP spid="23" grpId="0" animBg="1"/>
      <p:bldP spid="27" grpId="0"/>
      <p:bldP spid="2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7FB5EE5-BB91-49FA-9405-33226C55694C}"/>
              </a:ext>
            </a:extLst>
          </p:cNvPr>
          <p:cNvSpPr/>
          <p:nvPr/>
        </p:nvSpPr>
        <p:spPr>
          <a:xfrm>
            <a:off x="6144810" y="1043717"/>
            <a:ext cx="5808134" cy="5441762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X-rays in matter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0D7C36E-7ABE-4CC6-AFBA-E11BCACFC5F7}"/>
              </a:ext>
            </a:extLst>
          </p:cNvPr>
          <p:cNvGrpSpPr/>
          <p:nvPr/>
        </p:nvGrpSpPr>
        <p:grpSpPr>
          <a:xfrm>
            <a:off x="53353" y="2083271"/>
            <a:ext cx="5494008" cy="3972089"/>
            <a:chOff x="292627" y="1206896"/>
            <a:chExt cx="2907773" cy="1932551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89D834B7-795F-496F-90A7-E9EA86716B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2627" y="1206896"/>
              <a:ext cx="2907773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38AA1C-0B57-4B93-85F1-604E794E8FF8}"/>
                </a:ext>
              </a:extLst>
            </p:cNvPr>
            <p:cNvSpPr/>
            <p:nvPr/>
          </p:nvSpPr>
          <p:spPr>
            <a:xfrm>
              <a:off x="292627" y="2778715"/>
              <a:ext cx="2907773" cy="3607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5C1FE4-A4F2-477E-9874-A9676B346DD2}"/>
                  </a:ext>
                </a:extLst>
              </p:cNvPr>
              <p:cNvSpPr txBox="1"/>
              <p:nvPr/>
            </p:nvSpPr>
            <p:spPr>
              <a:xfrm>
                <a:off x="6445685" y="4338009"/>
                <a:ext cx="6565900" cy="8747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d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  <m:r>
                          <a:rPr lang="en-US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𝐝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𝒊𝒌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  <m:d>
                              <m:d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𝒛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</m:d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𝒅𝒛</m:t>
                            </m:r>
                          </m:e>
                        </m:nary>
                      </m:sup>
                    </m:sSup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br>
                  <a:rPr lang="en-US" b="1" dirty="0"/>
                </a:br>
                <a:r>
                  <a:rPr lang="en-US" b="1" dirty="0"/>
                  <a:t>					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5C1FE4-A4F2-477E-9874-A9676B346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685" y="4338009"/>
                <a:ext cx="6565900" cy="874727"/>
              </a:xfrm>
              <a:prstGeom prst="rect">
                <a:avLst/>
              </a:prstGeom>
              <a:blipFill>
                <a:blip r:embed="rId4"/>
                <a:stretch>
                  <a:fillRect l="-1671" t="-50350" b="-2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98E489E8-FEDD-4FF3-87F4-55FDEF5CA7BB}"/>
              </a:ext>
            </a:extLst>
          </p:cNvPr>
          <p:cNvSpPr/>
          <p:nvPr/>
        </p:nvSpPr>
        <p:spPr>
          <a:xfrm>
            <a:off x="8631766" y="4218923"/>
            <a:ext cx="1504950" cy="641458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F7F57D-981C-4570-8C86-720987D33733}"/>
              </a:ext>
            </a:extLst>
          </p:cNvPr>
          <p:cNvSpPr/>
          <p:nvPr/>
        </p:nvSpPr>
        <p:spPr>
          <a:xfrm>
            <a:off x="10177991" y="4218923"/>
            <a:ext cx="1546225" cy="641458"/>
          </a:xfrm>
          <a:prstGeom prst="ellipse">
            <a:avLst/>
          </a:prstGeom>
          <a:solidFill>
            <a:schemeClr val="accent5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9521EC-904F-42AD-BDDA-497E8287B5ED}"/>
              </a:ext>
            </a:extLst>
          </p:cNvPr>
          <p:cNvCxnSpPr>
            <a:cxnSpLocks/>
            <a:stCxn id="8" idx="4"/>
            <a:endCxn id="15" idx="0"/>
          </p:cNvCxnSpPr>
          <p:nvPr/>
        </p:nvCxnSpPr>
        <p:spPr>
          <a:xfrm flipH="1">
            <a:off x="7965694" y="4860381"/>
            <a:ext cx="1418547" cy="453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86045D-47DE-4A41-94B8-0B0F8315204A}"/>
              </a:ext>
            </a:extLst>
          </p:cNvPr>
          <p:cNvCxnSpPr>
            <a:cxnSpLocks/>
            <a:stCxn id="9" idx="4"/>
            <a:endCxn id="17" idx="0"/>
          </p:cNvCxnSpPr>
          <p:nvPr/>
        </p:nvCxnSpPr>
        <p:spPr>
          <a:xfrm flipH="1">
            <a:off x="10194280" y="4860381"/>
            <a:ext cx="756824" cy="468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58804E-8E22-402D-A86C-7EB1F38A4385}"/>
              </a:ext>
            </a:extLst>
          </p:cNvPr>
          <p:cNvSpPr txBox="1"/>
          <p:nvPr/>
        </p:nvSpPr>
        <p:spPr>
          <a:xfrm>
            <a:off x="7314426" y="5313926"/>
            <a:ext cx="130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Attenuation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06493A-1873-4FAF-A470-A7D33D81BF41}"/>
              </a:ext>
            </a:extLst>
          </p:cNvPr>
          <p:cNvSpPr txBox="1"/>
          <p:nvPr/>
        </p:nvSpPr>
        <p:spPr>
          <a:xfrm>
            <a:off x="9555323" y="5328486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Phase 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71DC006-B12D-4483-9884-8883F53F0247}"/>
                  </a:ext>
                </a:extLst>
              </p:cNvPr>
              <p:cNvSpPr txBox="1"/>
              <p:nvPr/>
            </p:nvSpPr>
            <p:spPr>
              <a:xfrm>
                <a:off x="6096000" y="1368864"/>
                <a:ext cx="587248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In the wave model the interaction of X-rays with matter is described through the complex refractive index </a:t>
                </a:r>
                <a:r>
                  <a:rPr lang="en-US" i="1" dirty="0"/>
                  <a:t>n</a:t>
                </a:r>
              </a:p>
              <a:p>
                <a:pPr>
                  <a:buClr>
                    <a:schemeClr val="accent1"/>
                  </a:buClr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𝒏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71DC006-B12D-4483-9884-8883F53F0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368864"/>
                <a:ext cx="5872480" cy="1200329"/>
              </a:xfrm>
              <a:prstGeom prst="rect">
                <a:avLst/>
              </a:prstGeom>
              <a:blipFill>
                <a:blip r:embed="rId5"/>
                <a:stretch>
                  <a:fillRect l="-623" t="-3061"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EDA129-326A-4D3B-A30A-7C4D0770BA46}"/>
                  </a:ext>
                </a:extLst>
              </p:cNvPr>
              <p:cNvSpPr txBox="1"/>
              <p:nvPr/>
            </p:nvSpPr>
            <p:spPr>
              <a:xfrm>
                <a:off x="3928535" y="2061361"/>
                <a:ext cx="189314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EDA129-326A-4D3B-A30A-7C4D0770B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535" y="2061361"/>
                <a:ext cx="1893146" cy="338554"/>
              </a:xfrm>
              <a:prstGeom prst="rect">
                <a:avLst/>
              </a:prstGeom>
              <a:blipFill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ED210D-EABA-4A27-90FE-33305FE92560}"/>
                  </a:ext>
                </a:extLst>
              </p:cNvPr>
              <p:cNvSpPr txBox="1"/>
              <p:nvPr/>
            </p:nvSpPr>
            <p:spPr>
              <a:xfrm>
                <a:off x="1486750" y="2010123"/>
                <a:ext cx="189314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ED210D-EABA-4A27-90FE-33305FE92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750" y="2010123"/>
                <a:ext cx="1893146" cy="33855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4823606-9B8E-465E-9E3D-B899EF48A19B}"/>
              </a:ext>
            </a:extLst>
          </p:cNvPr>
          <p:cNvSpPr txBox="1"/>
          <p:nvPr/>
        </p:nvSpPr>
        <p:spPr>
          <a:xfrm>
            <a:off x="3251200" y="3756484"/>
            <a:ext cx="826347" cy="338554"/>
          </a:xfrm>
          <a:prstGeom prst="rect">
            <a:avLst/>
          </a:prstGeom>
          <a:solidFill>
            <a:srgbClr val="BDD7EE"/>
          </a:solidFill>
        </p:spPr>
        <p:txBody>
          <a:bodyPr wrap="square">
            <a:spAutoFit/>
          </a:bodyPr>
          <a:lstStyle/>
          <a:p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3C6D7F9-05D9-4C7B-8F2B-7079A1B9D4B3}"/>
                  </a:ext>
                </a:extLst>
              </p:cNvPr>
              <p:cNvSpPr txBox="1"/>
              <p:nvPr/>
            </p:nvSpPr>
            <p:spPr>
              <a:xfrm>
                <a:off x="616373" y="3786466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3C6D7F9-05D9-4C7B-8F2B-7079A1B9D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73" y="3786466"/>
                <a:ext cx="6096000" cy="369332"/>
              </a:xfrm>
              <a:prstGeom prst="rect">
                <a:avLst/>
              </a:prstGeom>
              <a:blipFill>
                <a:blip r:embed="rId8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E1B3BCF-DFA0-45AA-B729-3EC538F47CA7}"/>
                  </a:ext>
                </a:extLst>
              </p:cNvPr>
              <p:cNvSpPr txBox="1"/>
              <p:nvPr/>
            </p:nvSpPr>
            <p:spPr>
              <a:xfrm>
                <a:off x="133281" y="5418246"/>
                <a:ext cx="3795254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= incoming plane wave at energy 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= object-modulated wave at energy E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400" dirty="0"/>
                  <a:t> = wave number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E1B3BCF-DFA0-45AA-B729-3EC538F47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81" y="5418246"/>
                <a:ext cx="3795254" cy="646331"/>
              </a:xfrm>
              <a:prstGeom prst="rect">
                <a:avLst/>
              </a:prstGeom>
              <a:blipFill>
                <a:blip r:embed="rId9"/>
                <a:stretch>
                  <a:fillRect l="-2251" t="-9434" r="-1929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FACF70-7D1A-48DB-AC13-54C39DD0747A}"/>
                  </a:ext>
                </a:extLst>
              </p:cNvPr>
              <p:cNvSpPr txBox="1"/>
              <p:nvPr/>
            </p:nvSpPr>
            <p:spPr>
              <a:xfrm>
                <a:off x="9670885" y="2533430"/>
                <a:ext cx="1349728" cy="527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FACF70-7D1A-48DB-AC13-54C39DD0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0885" y="2533430"/>
                <a:ext cx="1349728" cy="52758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8EEA8C03-6603-49CA-B31A-E52452BB4F2D}"/>
              </a:ext>
            </a:extLst>
          </p:cNvPr>
          <p:cNvSpPr txBox="1"/>
          <p:nvPr/>
        </p:nvSpPr>
        <p:spPr>
          <a:xfrm>
            <a:off x="7087129" y="6037887"/>
            <a:ext cx="6099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Spectral imaging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EF24F331-27B4-418E-8B14-4093C785A80E}"/>
              </a:ext>
            </a:extLst>
          </p:cNvPr>
          <p:cNvSpPr/>
          <p:nvPr/>
        </p:nvSpPr>
        <p:spPr>
          <a:xfrm rot="5400000">
            <a:off x="7743775" y="5788303"/>
            <a:ext cx="398597" cy="153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1D3218-25CE-4D2B-84FE-BDC90AF90BB4}"/>
              </a:ext>
            </a:extLst>
          </p:cNvPr>
          <p:cNvSpPr txBox="1"/>
          <p:nvPr/>
        </p:nvSpPr>
        <p:spPr>
          <a:xfrm>
            <a:off x="10117369" y="3087428"/>
            <a:ext cx="136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attenuation </a:t>
            </a:r>
          </a:p>
          <a:p>
            <a:pPr algn="ctr"/>
            <a:r>
              <a:rPr lang="en-US" dirty="0"/>
              <a:t>coefficient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4AF2FE-B3E4-43E5-8FEB-C1143EA960E9}"/>
              </a:ext>
            </a:extLst>
          </p:cNvPr>
          <p:cNvSpPr/>
          <p:nvPr/>
        </p:nvSpPr>
        <p:spPr>
          <a:xfrm>
            <a:off x="10342880" y="2502590"/>
            <a:ext cx="812800" cy="3269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979AA66B-C285-4C37-A385-007DC5741982}"/>
              </a:ext>
            </a:extLst>
          </p:cNvPr>
          <p:cNvCxnSpPr>
            <a:endCxn id="13" idx="3"/>
          </p:cNvCxnSpPr>
          <p:nvPr/>
        </p:nvCxnSpPr>
        <p:spPr>
          <a:xfrm rot="16200000" flipH="1">
            <a:off x="10950859" y="2881981"/>
            <a:ext cx="733434" cy="323792"/>
          </a:xfrm>
          <a:prstGeom prst="curvedConnector4">
            <a:avLst>
              <a:gd name="adj1" fmla="val 27969"/>
              <a:gd name="adj2" fmla="val 1706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8DE80B4-0A86-4967-94A0-E93A1ED3A1A0}"/>
              </a:ext>
            </a:extLst>
          </p:cNvPr>
          <p:cNvSpPr txBox="1"/>
          <p:nvPr/>
        </p:nvSpPr>
        <p:spPr>
          <a:xfrm>
            <a:off x="9160637" y="6063221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Phase-contrast imaging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007638D0-3683-42E5-A503-02C195B11016}"/>
              </a:ext>
            </a:extLst>
          </p:cNvPr>
          <p:cNvSpPr/>
          <p:nvPr/>
        </p:nvSpPr>
        <p:spPr>
          <a:xfrm rot="5400000">
            <a:off x="10003091" y="5810022"/>
            <a:ext cx="398597" cy="153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5" grpId="0"/>
      <p:bldP spid="17" grpId="0"/>
      <p:bldP spid="20" grpId="0"/>
      <p:bldP spid="10" grpId="0"/>
      <p:bldP spid="24" grpId="0"/>
      <p:bldP spid="26" grpId="0" animBg="1"/>
      <p:bldP spid="13" grpId="0"/>
      <p:bldP spid="14" grpId="0" animBg="1"/>
      <p:bldP spid="30" grpId="0"/>
      <p:bldP spid="3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2568-3F08-47FC-8C12-9CCB7D2D2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Principles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X-ray spectral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Crystal-based systems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Detector-based systems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Phase-contrast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Analyzer-based imaging @ synchrotron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Edge illumination in the lab</a:t>
            </a:r>
          </a:p>
          <a:p>
            <a:pPr lvl="1">
              <a:buFont typeface="Franklin Gothic Book" panose="020B0503020102020204" pitchFamily="34" charset="0"/>
              <a:buChar char="●"/>
            </a:pPr>
            <a:endParaRPr lang="en-US" sz="2400" dirty="0"/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u="sng" dirty="0" err="1"/>
              <a:t>PEPILab</a:t>
            </a:r>
            <a:r>
              <a:rPr lang="en-US" sz="2800" b="1" u="sng" dirty="0"/>
              <a:t>: a compact spectral and phase-contrast imaging tool</a:t>
            </a:r>
            <a:endParaRPr lang="en-US" sz="2800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1280230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Photon-counting Edge-illumination Phase-contrast Imaging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31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9" name="Picture Placeholder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D249276-E82A-41FC-865D-A7691A9D58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" t="-4126" b="-5518"/>
          <a:stretch/>
        </p:blipFill>
        <p:spPr>
          <a:xfrm>
            <a:off x="937206" y="1132684"/>
            <a:ext cx="3242178" cy="17105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93BB7B1-9B50-4029-9F8E-7261F6B51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152" y="5600162"/>
            <a:ext cx="2260340" cy="65903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EF384E8-61FA-47CC-87A1-A21DD5B638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004" y="4163928"/>
            <a:ext cx="1618488" cy="107899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72A2C34-089E-4086-8DE4-832244286A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54" y="5127473"/>
            <a:ext cx="1158848" cy="140510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D7143C36-1A8C-49DF-8DFC-DEE67961275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54" y="4254361"/>
            <a:ext cx="1957541" cy="659039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8A8EECEB-10A8-46D9-B2B3-4B5A8EE4CD3B}"/>
              </a:ext>
            </a:extLst>
          </p:cNvPr>
          <p:cNvSpPr txBox="1"/>
          <p:nvPr/>
        </p:nvSpPr>
        <p:spPr>
          <a:xfrm>
            <a:off x="1579524" y="3753848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In collaboration with: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F0F0A9E-F38F-4372-B019-A53D08802450}"/>
              </a:ext>
            </a:extLst>
          </p:cNvPr>
          <p:cNvSpPr txBox="1"/>
          <p:nvPr/>
        </p:nvSpPr>
        <p:spPr>
          <a:xfrm>
            <a:off x="5273042" y="936909"/>
            <a:ext cx="67157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PEPI is a project funded by the </a:t>
            </a:r>
            <a:r>
              <a:rPr lang="en-US" sz="2000" i="1" dirty="0"/>
              <a:t>Young researchers grant  </a:t>
            </a:r>
            <a:r>
              <a:rPr lang="en-US" sz="2000" dirty="0" err="1"/>
              <a:t>programme</a:t>
            </a:r>
            <a:r>
              <a:rPr lang="en-US" sz="2000" dirty="0"/>
              <a:t> (2020/22260) – National Scientific Committee 5 – INFN  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>
                <a:solidFill>
                  <a:schemeClr val="accent1"/>
                </a:solidFill>
              </a:rPr>
              <a:t>AIM: to develop a new laboratory phase-contrast imaging system based on a photon counting detector and the edge-illumination technique with 2 key features:</a:t>
            </a:r>
            <a:endParaRPr lang="en-US" sz="2000" i="1" dirty="0"/>
          </a:p>
          <a:p>
            <a:endParaRPr lang="en-US" sz="2000" i="1" dirty="0"/>
          </a:p>
          <a:p>
            <a:pPr marL="285750" indent="-285750">
              <a:buFontTx/>
              <a:buChar char="-"/>
            </a:pPr>
            <a:r>
              <a:rPr lang="en-US" sz="2400" b="1" i="1" dirty="0">
                <a:solidFill>
                  <a:schemeClr val="accent1"/>
                </a:solidFill>
              </a:rPr>
              <a:t>Flexibility</a:t>
            </a:r>
            <a:r>
              <a:rPr lang="en-US" sz="2400" i="1" dirty="0"/>
              <a:t>: multiple imaging modalities (</a:t>
            </a:r>
            <a:r>
              <a:rPr lang="en-US" sz="2400" b="1" i="1" dirty="0">
                <a:solidFill>
                  <a:schemeClr val="accent1"/>
                </a:solidFill>
              </a:rPr>
              <a:t>spectral/phase-contrast</a:t>
            </a:r>
            <a:r>
              <a:rPr lang="en-US" sz="2400" i="1" dirty="0"/>
              <a:t>) on a broad energy range (from soft tissue to material science samples)</a:t>
            </a:r>
            <a:br>
              <a:rPr lang="en-US" sz="2400" i="1" dirty="0"/>
            </a:br>
            <a:endParaRPr lang="en-US" sz="2400" i="1" dirty="0"/>
          </a:p>
          <a:p>
            <a:pPr marL="285750" indent="-285750">
              <a:buFontTx/>
              <a:buChar char="-"/>
            </a:pPr>
            <a:r>
              <a:rPr lang="en-US" sz="2400" b="1" i="1" dirty="0">
                <a:solidFill>
                  <a:schemeClr val="accent1"/>
                </a:solidFill>
              </a:rPr>
              <a:t>Compactness</a:t>
            </a:r>
            <a:r>
              <a:rPr lang="en-US" sz="2400" i="1" dirty="0"/>
              <a:t>: overall dimension &lt; 1m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D26DCB5-0AE7-44FD-98DE-65DD37A1158C}"/>
              </a:ext>
            </a:extLst>
          </p:cNvPr>
          <p:cNvSpPr txBox="1"/>
          <p:nvPr/>
        </p:nvSpPr>
        <p:spPr>
          <a:xfrm>
            <a:off x="-490507" y="3026539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https://web.infn.it/PEPI/index.php</a:t>
            </a:r>
          </a:p>
        </p:txBody>
      </p:sp>
    </p:spTree>
    <p:extLst>
      <p:ext uri="{BB962C8B-B14F-4D97-AF65-F5344CB8AC3E}">
        <p14:creationId xmlns:p14="http://schemas.microsoft.com/office/powerpoint/2010/main" val="232675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Flexibility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32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A07EB1-4E0D-42CE-8C22-748E0A1A2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33" y="1287410"/>
            <a:ext cx="3600000" cy="23517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3BCE58-EAD2-40E9-9F8E-9E604FED8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920" y="1287409"/>
            <a:ext cx="3600000" cy="2351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E7FFF2-D20A-4D8C-9074-75BE1FF4CB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8207" y="1287409"/>
            <a:ext cx="3600000" cy="23517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86FD9EA-3A16-43BB-B188-DD1EFA42EDA3}"/>
              </a:ext>
            </a:extLst>
          </p:cNvPr>
          <p:cNvSpPr txBox="1"/>
          <p:nvPr/>
        </p:nvSpPr>
        <p:spPr>
          <a:xfrm>
            <a:off x="347192" y="2436653"/>
            <a:ext cx="1009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X-ray beam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1220D6-72E4-4058-8087-51D588BF05CA}"/>
              </a:ext>
            </a:extLst>
          </p:cNvPr>
          <p:cNvSpPr txBox="1"/>
          <p:nvPr/>
        </p:nvSpPr>
        <p:spPr>
          <a:xfrm>
            <a:off x="1310424" y="1891290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Sample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BD2672-BFD5-4985-9AA5-F536284E3399}"/>
              </a:ext>
            </a:extLst>
          </p:cNvPr>
          <p:cNvSpPr txBox="1"/>
          <p:nvPr/>
        </p:nvSpPr>
        <p:spPr>
          <a:xfrm>
            <a:off x="4311107" y="1737402"/>
            <a:ext cx="1143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Sample mask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AC5C25-9930-4867-AE2D-E10A0AD22C92}"/>
              </a:ext>
            </a:extLst>
          </p:cNvPr>
          <p:cNvSpPr txBox="1"/>
          <p:nvPr/>
        </p:nvSpPr>
        <p:spPr>
          <a:xfrm>
            <a:off x="9248660" y="1281059"/>
            <a:ext cx="1246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Detector mask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E703FA4-3194-46AB-AF75-9CC335BE6857}"/>
              </a:ext>
            </a:extLst>
          </p:cNvPr>
          <p:cNvCxnSpPr>
            <a:cxnSpLocks/>
          </p:cNvCxnSpPr>
          <p:nvPr/>
        </p:nvCxnSpPr>
        <p:spPr>
          <a:xfrm flipH="1" flipV="1">
            <a:off x="5372366" y="1980954"/>
            <a:ext cx="190500" cy="207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AEC9681-0F84-4C57-B865-75D2AED168F5}"/>
              </a:ext>
            </a:extLst>
          </p:cNvPr>
          <p:cNvCxnSpPr>
            <a:cxnSpLocks/>
          </p:cNvCxnSpPr>
          <p:nvPr/>
        </p:nvCxnSpPr>
        <p:spPr>
          <a:xfrm flipH="1" flipV="1">
            <a:off x="1907383" y="2188387"/>
            <a:ext cx="198250" cy="274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97BB29F-987F-4569-B3AE-54BB58D8FC5B}"/>
              </a:ext>
            </a:extLst>
          </p:cNvPr>
          <p:cNvCxnSpPr>
            <a:cxnSpLocks/>
            <a:endCxn id="17" idx="2"/>
          </p:cNvCxnSpPr>
          <p:nvPr/>
        </p:nvCxnSpPr>
        <p:spPr>
          <a:xfrm flipH="1" flipV="1">
            <a:off x="852010" y="2744430"/>
            <a:ext cx="293149" cy="31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FF1DEC-2BE0-4F99-830E-931B3536832D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10494707" y="1434948"/>
            <a:ext cx="2010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D3B476C-2285-4FAE-9B5B-50CCD7A61078}"/>
              </a:ext>
            </a:extLst>
          </p:cNvPr>
          <p:cNvSpPr txBox="1"/>
          <p:nvPr/>
        </p:nvSpPr>
        <p:spPr>
          <a:xfrm>
            <a:off x="5791466" y="1275569"/>
            <a:ext cx="824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Detector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508F16-94F7-4CA1-B4CE-6CAE11A3B10F}"/>
              </a:ext>
            </a:extLst>
          </p:cNvPr>
          <p:cNvCxnSpPr>
            <a:cxnSpLocks/>
          </p:cNvCxnSpPr>
          <p:nvPr/>
        </p:nvCxnSpPr>
        <p:spPr>
          <a:xfrm flipH="1">
            <a:off x="6558488" y="1440245"/>
            <a:ext cx="3577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47408AA-57CD-4021-B844-5857B09DE0B8}"/>
              </a:ext>
            </a:extLst>
          </p:cNvPr>
          <p:cNvSpPr txBox="1"/>
          <p:nvPr/>
        </p:nvSpPr>
        <p:spPr>
          <a:xfrm>
            <a:off x="1537409" y="870350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Spectral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C32E1B-B51D-49C2-9D53-88ED5B4BF520}"/>
              </a:ext>
            </a:extLst>
          </p:cNvPr>
          <p:cNvSpPr txBox="1"/>
          <p:nvPr/>
        </p:nvSpPr>
        <p:spPr>
          <a:xfrm>
            <a:off x="4884990" y="87035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Single-Mask EI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C033F0-F164-47D5-8072-9D8FC11FA4BB}"/>
              </a:ext>
            </a:extLst>
          </p:cNvPr>
          <p:cNvSpPr txBox="1"/>
          <p:nvPr/>
        </p:nvSpPr>
        <p:spPr>
          <a:xfrm>
            <a:off x="9087654" y="870350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Double-Mask EI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3C11192-68C6-4ADD-B856-AF2DF1EA0DB6}"/>
              </a:ext>
            </a:extLst>
          </p:cNvPr>
          <p:cNvCxnSpPr>
            <a:cxnSpLocks/>
          </p:cNvCxnSpPr>
          <p:nvPr/>
        </p:nvCxnSpPr>
        <p:spPr>
          <a:xfrm flipV="1">
            <a:off x="3309966" y="3436805"/>
            <a:ext cx="320482" cy="106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D509C42-76CC-4EDC-AD29-12D5253C1BD7}"/>
              </a:ext>
            </a:extLst>
          </p:cNvPr>
          <p:cNvCxnSpPr>
            <a:cxnSpLocks/>
          </p:cNvCxnSpPr>
          <p:nvPr/>
        </p:nvCxnSpPr>
        <p:spPr>
          <a:xfrm flipH="1" flipV="1">
            <a:off x="3071867" y="3283607"/>
            <a:ext cx="238564" cy="263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BBFF7E-405B-4F5C-8F5F-52F501808119}"/>
              </a:ext>
            </a:extLst>
          </p:cNvPr>
          <p:cNvCxnSpPr>
            <a:cxnSpLocks/>
          </p:cNvCxnSpPr>
          <p:nvPr/>
        </p:nvCxnSpPr>
        <p:spPr>
          <a:xfrm flipV="1">
            <a:off x="3309966" y="3178832"/>
            <a:ext cx="0" cy="371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76EF73-95A1-4474-BD5F-57AFBDBAD939}"/>
              </a:ext>
            </a:extLst>
          </p:cNvPr>
          <p:cNvCxnSpPr/>
          <p:nvPr/>
        </p:nvCxnSpPr>
        <p:spPr>
          <a:xfrm>
            <a:off x="4030133" y="1434948"/>
            <a:ext cx="0" cy="4931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55FA0A-98F0-447D-BEAA-9CEA848599B7}"/>
              </a:ext>
            </a:extLst>
          </p:cNvPr>
          <p:cNvCxnSpPr/>
          <p:nvPr/>
        </p:nvCxnSpPr>
        <p:spPr>
          <a:xfrm>
            <a:off x="7890933" y="1434948"/>
            <a:ext cx="0" cy="4931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579A356-A787-4CE7-81F4-437354DEF531}"/>
              </a:ext>
            </a:extLst>
          </p:cNvPr>
          <p:cNvSpPr txBox="1"/>
          <p:nvPr/>
        </p:nvSpPr>
        <p:spPr>
          <a:xfrm>
            <a:off x="8072826" y="4196874"/>
            <a:ext cx="3597714" cy="215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BB4D597-0FE8-4873-8055-41BFB69B7207}"/>
              </a:ext>
            </a:extLst>
          </p:cNvPr>
          <p:cNvSpPr txBox="1"/>
          <p:nvPr/>
        </p:nvSpPr>
        <p:spPr>
          <a:xfrm>
            <a:off x="4310462" y="4374077"/>
            <a:ext cx="3597714" cy="215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DD7B9A-71EC-4A6C-B8BB-F513EF985EBF}"/>
              </a:ext>
            </a:extLst>
          </p:cNvPr>
          <p:cNvSpPr txBox="1"/>
          <p:nvPr/>
        </p:nvSpPr>
        <p:spPr>
          <a:xfrm>
            <a:off x="305633" y="4453468"/>
            <a:ext cx="3607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Attenuation imaging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Spectral imaging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9E8AAE-E7E6-44CD-B1BA-2C46AB723B71}"/>
              </a:ext>
            </a:extLst>
          </p:cNvPr>
          <p:cNvSpPr txBox="1"/>
          <p:nvPr/>
        </p:nvSpPr>
        <p:spPr>
          <a:xfrm>
            <a:off x="4235334" y="4453468"/>
            <a:ext cx="36072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Sensitivity to refraction (</a:t>
            </a:r>
            <a:r>
              <a:rPr lang="en-US" dirty="0">
                <a:solidFill>
                  <a:schemeClr val="accent1"/>
                </a:solidFill>
              </a:rPr>
              <a:t>phase</a:t>
            </a:r>
            <a:r>
              <a:rPr lang="en-US" dirty="0"/>
              <a:t>) and </a:t>
            </a:r>
            <a:r>
              <a:rPr lang="en-US" dirty="0">
                <a:solidFill>
                  <a:schemeClr val="accent1"/>
                </a:solidFill>
              </a:rPr>
              <a:t>attenuation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shot imaging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Faster (2x or more) than double-mask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B307D5-28DC-4DF0-9EB4-B87B4B6C13F5}"/>
              </a:ext>
            </a:extLst>
          </p:cNvPr>
          <p:cNvSpPr txBox="1"/>
          <p:nvPr/>
        </p:nvSpPr>
        <p:spPr>
          <a:xfrm>
            <a:off x="8185836" y="4453468"/>
            <a:ext cx="36072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Sensitivity to refraction (</a:t>
            </a:r>
            <a:r>
              <a:rPr lang="en-US" dirty="0">
                <a:solidFill>
                  <a:schemeClr val="accent1"/>
                </a:solidFill>
              </a:rPr>
              <a:t>phase</a:t>
            </a:r>
            <a:r>
              <a:rPr lang="en-US" dirty="0"/>
              <a:t>), </a:t>
            </a:r>
            <a:r>
              <a:rPr lang="en-US" dirty="0">
                <a:solidFill>
                  <a:schemeClr val="accent1"/>
                </a:solidFill>
              </a:rPr>
              <a:t>scattering</a:t>
            </a:r>
            <a:r>
              <a:rPr lang="en-US" dirty="0"/>
              <a:t> and </a:t>
            </a:r>
            <a:r>
              <a:rPr lang="en-US" dirty="0">
                <a:solidFill>
                  <a:schemeClr val="accent1"/>
                </a:solidFill>
              </a:rPr>
              <a:t>attenuation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accuracy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AF2E1B-140A-45EA-818D-F6B5B591F171}"/>
              </a:ext>
            </a:extLst>
          </p:cNvPr>
          <p:cNvSpPr txBox="1"/>
          <p:nvPr/>
        </p:nvSpPr>
        <p:spPr>
          <a:xfrm>
            <a:off x="1267279" y="4095840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Features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70B10F-C1EB-413B-9492-9A3769B2CC86}"/>
              </a:ext>
            </a:extLst>
          </p:cNvPr>
          <p:cNvSpPr txBox="1"/>
          <p:nvPr/>
        </p:nvSpPr>
        <p:spPr>
          <a:xfrm>
            <a:off x="5324430" y="4095840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Features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A11E58-43CB-4096-BF08-3AB7709326B9}"/>
              </a:ext>
            </a:extLst>
          </p:cNvPr>
          <p:cNvSpPr txBox="1"/>
          <p:nvPr/>
        </p:nvSpPr>
        <p:spPr>
          <a:xfrm>
            <a:off x="9185230" y="4095840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Features</a:t>
            </a:r>
          </a:p>
        </p:txBody>
      </p:sp>
    </p:spTree>
    <p:extLst>
      <p:ext uri="{BB962C8B-B14F-4D97-AF65-F5344CB8AC3E}">
        <p14:creationId xmlns:p14="http://schemas.microsoft.com/office/powerpoint/2010/main" val="318578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9" grpId="0"/>
      <p:bldP spid="30" grpId="0"/>
      <p:bldP spid="54" grpId="0"/>
      <p:bldP spid="55" grpId="0"/>
      <p:bldP spid="34" grpId="0"/>
      <p:bldP spid="35" grpId="0"/>
      <p:bldP spid="36" grpId="0"/>
      <p:bldP spid="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Simulation and Design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33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757BDB9F-99E8-4645-9831-491A558102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7160" y="961369"/>
            <a:ext cx="6162793" cy="3380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E6F744-618C-4D90-80ED-F551B4B42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595" y="4183786"/>
            <a:ext cx="3654358" cy="1889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B95641-DEAE-4056-AD8C-ECFA8EC26E04}"/>
              </a:ext>
            </a:extLst>
          </p:cNvPr>
          <p:cNvSpPr txBox="1"/>
          <p:nvPr/>
        </p:nvSpPr>
        <p:spPr>
          <a:xfrm>
            <a:off x="182879" y="984271"/>
            <a:ext cx="53901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1"/>
                </a:solidFill>
              </a:rPr>
              <a:t>Geant4 simulation platform </a:t>
            </a:r>
            <a:r>
              <a:rPr lang="en-US" dirty="0"/>
              <a:t>accounting for the whole imaging chain including: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</a:rPr>
              <a:t>X-ray refraction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</a:rPr>
              <a:t>Detector’s energy response</a:t>
            </a:r>
          </a:p>
          <a:p>
            <a:pPr marL="285750" indent="-285750">
              <a:buFontTx/>
              <a:buChar char="-"/>
            </a:pPr>
            <a:r>
              <a:rPr lang="en-US" dirty="0"/>
              <a:t>Masks, material and geometry</a:t>
            </a:r>
          </a:p>
          <a:p>
            <a:pPr marL="285750" indent="-285750">
              <a:buFontTx/>
              <a:buChar char="-"/>
            </a:pPr>
            <a:r>
              <a:rPr lang="en-US" dirty="0"/>
              <a:t>…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The simulation was key in the choice of: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X-ray source (Hamamatsu L10101 – 40 – 100 kV)</a:t>
            </a:r>
          </a:p>
          <a:p>
            <a:pPr marL="285750" indent="-285750">
              <a:buFontTx/>
              <a:buChar char="-"/>
            </a:pPr>
            <a:r>
              <a:rPr lang="en-US" dirty="0"/>
              <a:t>Mask material/thickness (gold 250 µm)</a:t>
            </a:r>
          </a:p>
          <a:p>
            <a:pPr marL="285750" indent="-285750">
              <a:buFontTx/>
              <a:buChar char="-"/>
            </a:pPr>
            <a:r>
              <a:rPr lang="en-US" dirty="0"/>
              <a:t>Geometry (magnification 2)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</a:rPr>
              <a:t>… </a:t>
            </a:r>
            <a:br>
              <a:rPr lang="en-US" dirty="0">
                <a:solidFill>
                  <a:schemeClr val="accent1"/>
                </a:solidFill>
              </a:rPr>
            </a:br>
            <a:br>
              <a:rPr lang="en-US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Open source:</a:t>
            </a:r>
            <a:r>
              <a:rPr lang="en-US" dirty="0">
                <a:solidFill>
                  <a:schemeClr val="accent1"/>
                </a:solidFill>
              </a:rPr>
              <a:t> https://web.infn.it/PEPI/index.php/it/#simulation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68351C27-7BB6-4E2B-B62B-B448501564C9}"/>
              </a:ext>
            </a:extLst>
          </p:cNvPr>
          <p:cNvSpPr/>
          <p:nvPr/>
        </p:nvSpPr>
        <p:spPr>
          <a:xfrm>
            <a:off x="2358276" y="3017588"/>
            <a:ext cx="308009" cy="5293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A43A7C-3EDA-4298-BF6D-89C28E0973DF}"/>
              </a:ext>
            </a:extLst>
          </p:cNvPr>
          <p:cNvSpPr txBox="1"/>
          <p:nvPr/>
        </p:nvSpPr>
        <p:spPr>
          <a:xfrm>
            <a:off x="5817160" y="4444188"/>
            <a:ext cx="22643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Brombal, L., et al. </a:t>
            </a:r>
            <a:r>
              <a:rPr lang="en-US" sz="1200" i="1" dirty="0"/>
              <a:t>Journal of Physics D </a:t>
            </a:r>
            <a:r>
              <a:rPr lang="en-US" sz="1200" dirty="0"/>
              <a:t>55.4 (2021): 045102.</a:t>
            </a:r>
            <a:br>
              <a:rPr lang="en-US" sz="1200" dirty="0"/>
            </a:br>
            <a:br>
              <a:rPr lang="en-US" sz="1200" dirty="0"/>
            </a:br>
            <a:r>
              <a:rPr lang="en-US" sz="1200" i="1" dirty="0"/>
              <a:t>Brombal, L., et al. JINST 17.01 (2022): C01043.</a:t>
            </a:r>
          </a:p>
        </p:txBody>
      </p:sp>
    </p:spTree>
    <p:extLst>
      <p:ext uri="{BB962C8B-B14F-4D97-AF65-F5344CB8AC3E}">
        <p14:creationId xmlns:p14="http://schemas.microsoft.com/office/powerpoint/2010/main" val="408372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Realization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34</a:t>
            </a:fld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6CFDAA-C5F8-4927-9C39-29C0D25C4BE3}"/>
              </a:ext>
            </a:extLst>
          </p:cNvPr>
          <p:cNvGrpSpPr/>
          <p:nvPr/>
        </p:nvGrpSpPr>
        <p:grpSpPr>
          <a:xfrm>
            <a:off x="165110" y="1451766"/>
            <a:ext cx="4450157" cy="3738301"/>
            <a:chOff x="5594286" y="2232025"/>
            <a:chExt cx="5188047" cy="455083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6877F19-B689-4251-930F-3963ADEC11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4286" y="2232025"/>
              <a:ext cx="5188047" cy="455083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DA9F2F-13A4-4FD1-B99F-0E5804EE8BCD}"/>
                </a:ext>
              </a:extLst>
            </p:cNvPr>
            <p:cNvSpPr txBox="1"/>
            <p:nvPr/>
          </p:nvSpPr>
          <p:spPr>
            <a:xfrm>
              <a:off x="5698893" y="6294993"/>
              <a:ext cx="2143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Photo by Luigi </a:t>
              </a:r>
              <a:r>
                <a:rPr lang="en-US" dirty="0" err="1">
                  <a:solidFill>
                    <a:schemeClr val="bg1"/>
                  </a:solidFill>
                </a:rPr>
                <a:t>Rigon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43F018C-0723-4F3B-BC55-C3441BA30E84}"/>
              </a:ext>
            </a:extLst>
          </p:cNvPr>
          <p:cNvSpPr txBox="1"/>
          <p:nvPr/>
        </p:nvSpPr>
        <p:spPr>
          <a:xfrm>
            <a:off x="165110" y="904945"/>
            <a:ext cx="276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How it started…June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8532F0-A669-44A6-9067-E0CB4B51C535}"/>
              </a:ext>
            </a:extLst>
          </p:cNvPr>
          <p:cNvSpPr txBox="1"/>
          <p:nvPr/>
        </p:nvSpPr>
        <p:spPr>
          <a:xfrm>
            <a:off x="4978450" y="879069"/>
            <a:ext cx="223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How it is…June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8C82D7-B162-4C6C-AA0C-B8178B4FDD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0911" y="1451766"/>
            <a:ext cx="3515979" cy="2834526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F9429483-D9D6-466D-B1CC-A4519A4E6EB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58912" y="2052810"/>
            <a:ext cx="4808354" cy="360626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35D80B-51B4-4008-9FA0-6DA7F2ADE51E}"/>
              </a:ext>
            </a:extLst>
          </p:cNvPr>
          <p:cNvCxnSpPr/>
          <p:nvPr/>
        </p:nvCxnSpPr>
        <p:spPr>
          <a:xfrm>
            <a:off x="4682642" y="1451766"/>
            <a:ext cx="0" cy="4597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211917C9-8824-477E-AE4A-E047865FE80B}"/>
              </a:ext>
            </a:extLst>
          </p:cNvPr>
          <p:cNvSpPr/>
          <p:nvPr/>
        </p:nvSpPr>
        <p:spPr>
          <a:xfrm>
            <a:off x="3845244" y="941777"/>
            <a:ext cx="837398" cy="19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2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Setup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35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indoor, floor, miller&#10;&#10;Description automatically generated">
            <a:extLst>
              <a:ext uri="{FF2B5EF4-FFF2-40B4-BE49-F238E27FC236}">
                <a16:creationId xmlns:a16="http://schemas.microsoft.com/office/drawing/2014/main" id="{F06275CD-99D0-44A6-B597-AB73218EB5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2458" y="1464741"/>
            <a:ext cx="4873560" cy="1929922"/>
          </a:xfrm>
          <a:prstGeom prst="rect">
            <a:avLst/>
          </a:prstGeom>
        </p:spPr>
      </p:pic>
      <p:pic>
        <p:nvPicPr>
          <p:cNvPr id="7" name="Picture 6" descr="A picture containing text, indoor, wall, items&#10;&#10;Description automatically generated">
            <a:extLst>
              <a:ext uri="{FF2B5EF4-FFF2-40B4-BE49-F238E27FC236}">
                <a16:creationId xmlns:a16="http://schemas.microsoft.com/office/drawing/2014/main" id="{8941979A-07E8-4860-9BF4-A0A79CB741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628"/>
          <a:stretch/>
        </p:blipFill>
        <p:spPr>
          <a:xfrm rot="16200000">
            <a:off x="8613024" y="2378395"/>
            <a:ext cx="2090153" cy="4871284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10B29C4E-8D1E-464A-8160-9D7030DC61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33340" y="1282737"/>
            <a:ext cx="3350202" cy="6858000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E9A7FBEA-B494-423D-B9FA-06D3120AE1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78151" y="-1224955"/>
            <a:ext cx="27016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F194ED-8D17-47F9-BFBA-3320ECE1DE44}"/>
              </a:ext>
            </a:extLst>
          </p:cNvPr>
          <p:cNvSpPr txBox="1"/>
          <p:nvPr/>
        </p:nvSpPr>
        <p:spPr>
          <a:xfrm>
            <a:off x="5296398" y="1097214"/>
            <a:ext cx="1481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X-ray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6507D7-0426-4BBE-891A-64C576C204FB}"/>
              </a:ext>
            </a:extLst>
          </p:cNvPr>
          <p:cNvSpPr txBox="1"/>
          <p:nvPr/>
        </p:nvSpPr>
        <p:spPr>
          <a:xfrm>
            <a:off x="3508441" y="697426"/>
            <a:ext cx="1481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Filters for spectral tuning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B5B517-AD90-40D3-8C68-83FF53559A3E}"/>
              </a:ext>
            </a:extLst>
          </p:cNvPr>
          <p:cNvSpPr txBox="1"/>
          <p:nvPr/>
        </p:nvSpPr>
        <p:spPr>
          <a:xfrm>
            <a:off x="2931012" y="1222715"/>
            <a:ext cx="869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Sample mask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E60EE6-B68C-4DAD-9E83-995FD0A56101}"/>
              </a:ext>
            </a:extLst>
          </p:cNvPr>
          <p:cNvSpPr txBox="1"/>
          <p:nvPr/>
        </p:nvSpPr>
        <p:spPr>
          <a:xfrm>
            <a:off x="1519809" y="1222715"/>
            <a:ext cx="941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Detector mask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480B35-1876-43CB-A7D7-E528FC516995}"/>
              </a:ext>
            </a:extLst>
          </p:cNvPr>
          <p:cNvSpPr txBox="1"/>
          <p:nvPr/>
        </p:nvSpPr>
        <p:spPr>
          <a:xfrm>
            <a:off x="396073" y="1218581"/>
            <a:ext cx="941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Pixirad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F50210-2A54-47F6-AEF9-2B0CAF39F92F}"/>
              </a:ext>
            </a:extLst>
          </p:cNvPr>
          <p:cNvSpPr txBox="1"/>
          <p:nvPr/>
        </p:nvSpPr>
        <p:spPr>
          <a:xfrm>
            <a:off x="2287471" y="3220372"/>
            <a:ext cx="869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Sample stage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EF4F74-24A4-42C1-93AC-2968FEC8D999}"/>
              </a:ext>
            </a:extLst>
          </p:cNvPr>
          <p:cNvSpPr txBox="1"/>
          <p:nvPr/>
        </p:nvSpPr>
        <p:spPr>
          <a:xfrm>
            <a:off x="2346407" y="5886224"/>
            <a:ext cx="146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Mask alignment + slide in/out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55394A-F2BE-4F7A-BBD7-5A999863BD13}"/>
              </a:ext>
            </a:extLst>
          </p:cNvPr>
          <p:cNvSpPr txBox="1"/>
          <p:nvPr/>
        </p:nvSpPr>
        <p:spPr>
          <a:xfrm>
            <a:off x="1103118" y="5866135"/>
            <a:ext cx="146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Mask alignment + slide in/out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AA767A3C-953C-4052-AE4C-D655CE7D1AED}"/>
              </a:ext>
            </a:extLst>
          </p:cNvPr>
          <p:cNvCxnSpPr>
            <a:stCxn id="13" idx="2"/>
          </p:cNvCxnSpPr>
          <p:nvPr/>
        </p:nvCxnSpPr>
        <p:spPr>
          <a:xfrm rot="5400000">
            <a:off x="4091763" y="1357589"/>
            <a:ext cx="232901" cy="8212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540D3D2A-69E2-4F04-8904-645C35A98E07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69168" y="1759636"/>
            <a:ext cx="233959" cy="19696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7CF5C960-66E2-4A28-806F-2C900BDE6E60}"/>
              </a:ext>
            </a:extLst>
          </p:cNvPr>
          <p:cNvCxnSpPr>
            <a:cxnSpLocks/>
          </p:cNvCxnSpPr>
          <p:nvPr/>
        </p:nvCxnSpPr>
        <p:spPr>
          <a:xfrm rot="10800000" flipV="1">
            <a:off x="1676401" y="1733446"/>
            <a:ext cx="233959" cy="19696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0C3C6516-7DF2-41EF-BAB8-6791903E981C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03334" y="1435767"/>
            <a:ext cx="313267" cy="15596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9FA5A32B-6356-42A3-AA32-947CC7306A41}"/>
              </a:ext>
            </a:extLst>
          </p:cNvPr>
          <p:cNvCxnSpPr>
            <a:cxnSpLocks/>
            <a:stCxn id="19" idx="2"/>
          </p:cNvCxnSpPr>
          <p:nvPr/>
        </p:nvCxnSpPr>
        <p:spPr>
          <a:xfrm rot="16200000" flipH="1">
            <a:off x="900334" y="1523628"/>
            <a:ext cx="154126" cy="22114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1343A08E-8E4F-44E5-BB7B-C500B2F6E61E}"/>
              </a:ext>
            </a:extLst>
          </p:cNvPr>
          <p:cNvCxnSpPr>
            <a:cxnSpLocks/>
            <a:stCxn id="20" idx="0"/>
          </p:cNvCxnSpPr>
          <p:nvPr/>
        </p:nvCxnSpPr>
        <p:spPr>
          <a:xfrm rot="5400000" flipH="1" flipV="1">
            <a:off x="2652570" y="3106459"/>
            <a:ext cx="183736" cy="4409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6B32CC7A-A7E4-4D10-BFA6-AC15746A3AC1}"/>
              </a:ext>
            </a:extLst>
          </p:cNvPr>
          <p:cNvCxnSpPr>
            <a:cxnSpLocks/>
            <a:stCxn id="22" idx="0"/>
          </p:cNvCxnSpPr>
          <p:nvPr/>
        </p:nvCxnSpPr>
        <p:spPr>
          <a:xfrm rot="5400000" flipH="1" flipV="1">
            <a:off x="1722917" y="5754142"/>
            <a:ext cx="223984" cy="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12C0E8FF-D05D-47B5-AB3D-C4400DD073D3}"/>
              </a:ext>
            </a:extLst>
          </p:cNvPr>
          <p:cNvCxnSpPr>
            <a:cxnSpLocks/>
            <a:stCxn id="20" idx="2"/>
          </p:cNvCxnSpPr>
          <p:nvPr/>
        </p:nvCxnSpPr>
        <p:spPr>
          <a:xfrm rot="5400000">
            <a:off x="2570880" y="3891758"/>
            <a:ext cx="238125" cy="6490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Curved 41">
            <a:extLst>
              <a:ext uri="{FF2B5EF4-FFF2-40B4-BE49-F238E27FC236}">
                <a16:creationId xmlns:a16="http://schemas.microsoft.com/office/drawing/2014/main" id="{795CF0B7-5DF5-4E9F-BB9A-F0144B33B9A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42696" y="5594333"/>
            <a:ext cx="522346" cy="14571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9FCB212-E2B1-4D75-92DF-AD8ECCE8192F}"/>
              </a:ext>
            </a:extLst>
          </p:cNvPr>
          <p:cNvSpPr txBox="1"/>
          <p:nvPr/>
        </p:nvSpPr>
        <p:spPr>
          <a:xfrm>
            <a:off x="6523977" y="662296"/>
            <a:ext cx="160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LATERAL VIEW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4C5AF05-DC5F-4B9F-87D0-5F9BEA6CFE0F}"/>
              </a:ext>
            </a:extLst>
          </p:cNvPr>
          <p:cNvSpPr txBox="1"/>
          <p:nvPr/>
        </p:nvSpPr>
        <p:spPr>
          <a:xfrm>
            <a:off x="6523977" y="3495968"/>
            <a:ext cx="11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TOP VIEW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460B369-8A58-4898-8828-BD96BC525628}"/>
              </a:ext>
            </a:extLst>
          </p:cNvPr>
          <p:cNvCxnSpPr>
            <a:cxnSpLocks/>
          </p:cNvCxnSpPr>
          <p:nvPr/>
        </p:nvCxnSpPr>
        <p:spPr>
          <a:xfrm>
            <a:off x="8373534" y="6163733"/>
            <a:ext cx="2140758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F37437A-C357-429C-B603-4EC6D83FC027}"/>
              </a:ext>
            </a:extLst>
          </p:cNvPr>
          <p:cNvCxnSpPr/>
          <p:nvPr/>
        </p:nvCxnSpPr>
        <p:spPr>
          <a:xfrm>
            <a:off x="8356600" y="5130800"/>
            <a:ext cx="0" cy="11768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0759F4-03C3-4CD2-98EE-A93E1886A379}"/>
              </a:ext>
            </a:extLst>
          </p:cNvPr>
          <p:cNvCxnSpPr/>
          <p:nvPr/>
        </p:nvCxnSpPr>
        <p:spPr>
          <a:xfrm>
            <a:off x="10565091" y="5071533"/>
            <a:ext cx="0" cy="11768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710B042-180A-48E8-A546-05E85D525DF0}"/>
              </a:ext>
            </a:extLst>
          </p:cNvPr>
          <p:cNvSpPr txBox="1"/>
          <p:nvPr/>
        </p:nvSpPr>
        <p:spPr>
          <a:xfrm>
            <a:off x="9036440" y="6163733"/>
            <a:ext cx="806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65 cm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67EA714-0525-4488-B542-AB27D9E8A23F}"/>
              </a:ext>
            </a:extLst>
          </p:cNvPr>
          <p:cNvCxnSpPr>
            <a:cxnSpLocks/>
          </p:cNvCxnSpPr>
          <p:nvPr/>
        </p:nvCxnSpPr>
        <p:spPr>
          <a:xfrm>
            <a:off x="3800855" y="3394663"/>
            <a:ext cx="216000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70430BE-ED38-4BE3-9354-F8682ECA2DAE}"/>
              </a:ext>
            </a:extLst>
          </p:cNvPr>
          <p:cNvSpPr txBox="1"/>
          <p:nvPr/>
        </p:nvSpPr>
        <p:spPr>
          <a:xfrm>
            <a:off x="4531396" y="3393479"/>
            <a:ext cx="60991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50 cm</a:t>
            </a:r>
          </a:p>
        </p:txBody>
      </p:sp>
    </p:spTree>
    <p:extLst>
      <p:ext uri="{BB962C8B-B14F-4D97-AF65-F5344CB8AC3E}">
        <p14:creationId xmlns:p14="http://schemas.microsoft.com/office/powerpoint/2010/main" val="388884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5" grpId="0"/>
      <p:bldP spid="18" grpId="0"/>
      <p:bldP spid="19" grpId="0"/>
      <p:bldP spid="20" grpId="0"/>
      <p:bldP spid="21" grpId="0"/>
      <p:bldP spid="22" grpId="0"/>
      <p:bldP spid="44" grpId="0"/>
      <p:bldP spid="45" grpId="0"/>
      <p:bldP spid="35" grpId="0"/>
      <p:bldP spid="5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CFB1E4-6B91-49A3-95E3-E334BEDEE73B}"/>
              </a:ext>
            </a:extLst>
          </p:cNvPr>
          <p:cNvSpPr/>
          <p:nvPr/>
        </p:nvSpPr>
        <p:spPr>
          <a:xfrm>
            <a:off x="9761516" y="6159315"/>
            <a:ext cx="1355664" cy="6964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Spectral CT</a:t>
            </a:r>
          </a:p>
        </p:txBody>
      </p:sp>
      <p:pic>
        <p:nvPicPr>
          <p:cNvPr id="22" name="Picture 21" descr="A picture containing black&#10;&#10;Description automatically generated">
            <a:extLst>
              <a:ext uri="{FF2B5EF4-FFF2-40B4-BE49-F238E27FC236}">
                <a16:creationId xmlns:a16="http://schemas.microsoft.com/office/drawing/2014/main" id="{A7858CE9-973B-48D0-A5B3-5F2986096A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6968" y="1516820"/>
            <a:ext cx="2259443" cy="2259443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24" name="Picture 23" descr="A picture containing text, black, tableware, porcelain&#10;&#10;Description automatically generated">
            <a:extLst>
              <a:ext uri="{FF2B5EF4-FFF2-40B4-BE49-F238E27FC236}">
                <a16:creationId xmlns:a16="http://schemas.microsoft.com/office/drawing/2014/main" id="{40E41540-CA2D-4CF6-8AA3-E823F53B38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23" y="1516820"/>
            <a:ext cx="2202213" cy="2202213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30" name="Picture 29" descr="A close-up of a compass&#10;&#10;Description automatically generated with low confidence">
            <a:extLst>
              <a:ext uri="{FF2B5EF4-FFF2-40B4-BE49-F238E27FC236}">
                <a16:creationId xmlns:a16="http://schemas.microsoft.com/office/drawing/2014/main" id="{54D8D6CB-71EB-4054-8DAF-0564864726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19" y="4372286"/>
            <a:ext cx="2294489" cy="226133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32" name="Picture 31" descr="A picture containing dark&#10;&#10;Description automatically generated">
            <a:extLst>
              <a:ext uri="{FF2B5EF4-FFF2-40B4-BE49-F238E27FC236}">
                <a16:creationId xmlns:a16="http://schemas.microsoft.com/office/drawing/2014/main" id="{C59A8755-AB94-442D-BA51-A8DE9A1C24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68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8313" y="4372286"/>
            <a:ext cx="2381102" cy="2381102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94D237C-D434-4188-A1B7-1EA528CD2A51}"/>
              </a:ext>
            </a:extLst>
          </p:cNvPr>
          <p:cNvSpPr txBox="1"/>
          <p:nvPr/>
        </p:nvSpPr>
        <p:spPr>
          <a:xfrm>
            <a:off x="5417864" y="1113622"/>
            <a:ext cx="660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Ex-vivo murine model perfused with iodine-based contrast medium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7BA157-036F-405B-B7B2-95FD070E8728}"/>
              </a:ext>
            </a:extLst>
          </p:cNvPr>
          <p:cNvSpPr txBox="1"/>
          <p:nvPr/>
        </p:nvSpPr>
        <p:spPr>
          <a:xfrm>
            <a:off x="340709" y="1147488"/>
            <a:ext cx="18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Bin1 [27, 33] keV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FC4412-398E-4A88-9CBD-4CF1865FDCE4}"/>
              </a:ext>
            </a:extLst>
          </p:cNvPr>
          <p:cNvSpPr txBox="1"/>
          <p:nvPr/>
        </p:nvSpPr>
        <p:spPr>
          <a:xfrm>
            <a:off x="2954754" y="1155737"/>
            <a:ext cx="1510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Bin2 &gt;33 keV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DB595C-F231-4D2C-9224-D0F43D2AC841}"/>
              </a:ext>
            </a:extLst>
          </p:cNvPr>
          <p:cNvSpPr txBox="1"/>
          <p:nvPr/>
        </p:nvSpPr>
        <p:spPr>
          <a:xfrm>
            <a:off x="589402" y="4002954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Bone map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552586-3FDC-4484-8468-6D4179423D0F}"/>
              </a:ext>
            </a:extLst>
          </p:cNvPr>
          <p:cNvSpPr txBox="1"/>
          <p:nvPr/>
        </p:nvSpPr>
        <p:spPr>
          <a:xfrm>
            <a:off x="3119734" y="3990079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Iodine map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F5BCF2-304C-482B-8726-279DEAE6279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621700" cy="1059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D2D14-A300-48BA-9B2B-B252AEA0EE06}"/>
              </a:ext>
            </a:extLst>
          </p:cNvPr>
          <p:cNvSpPr txBox="1"/>
          <p:nvPr/>
        </p:nvSpPr>
        <p:spPr>
          <a:xfrm>
            <a:off x="8028959" y="6599754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 collaboration with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A5A20E23-3BE9-4EDC-B7E9-EB394B637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5091" y="127381"/>
            <a:ext cx="1530927" cy="365125"/>
          </a:xfrm>
        </p:spPr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36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97AB18-FD23-4636-9CB7-CB7A2FC83FBD}"/>
              </a:ext>
            </a:extLst>
          </p:cNvPr>
          <p:cNvCxnSpPr>
            <a:cxnSpLocks/>
          </p:cNvCxnSpPr>
          <p:nvPr/>
        </p:nvCxnSpPr>
        <p:spPr>
          <a:xfrm>
            <a:off x="59819" y="3959618"/>
            <a:ext cx="7910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E64234F-A72F-434F-AE24-31B35A7ED77A}"/>
              </a:ext>
            </a:extLst>
          </p:cNvPr>
          <p:cNvSpPr txBox="1"/>
          <p:nvPr/>
        </p:nvSpPr>
        <p:spPr>
          <a:xfrm>
            <a:off x="173070" y="3673509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cm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FC4435-DDC9-42BC-996E-6C8257DA8232}"/>
              </a:ext>
            </a:extLst>
          </p:cNvPr>
          <p:cNvSpPr txBox="1"/>
          <p:nvPr/>
        </p:nvSpPr>
        <p:spPr>
          <a:xfrm>
            <a:off x="5279221" y="6170717"/>
            <a:ext cx="1453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Voxel size 38 µm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7DD05A3-DBB1-40D3-9B26-E063EC3DC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2540" y="6410672"/>
            <a:ext cx="1114281" cy="37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Video_mouse_compressed">
            <a:hlinkClick r:id="" action="ppaction://media"/>
            <a:extLst>
              <a:ext uri="{FF2B5EF4-FFF2-40B4-BE49-F238E27FC236}">
                <a16:creationId xmlns:a16="http://schemas.microsoft.com/office/drawing/2014/main" id="{9C765C12-FABD-0602-BC1C-E79D84C9534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9630"/>
                </p14:media>
              </p:ext>
            </p:extLst>
          </p:nvPr>
        </p:nvPicPr>
        <p:blipFill rotWithShape="1">
          <a:blip r:embed="rId11"/>
          <a:srcRect l="15545" t="6961" r="19825" b="6422"/>
          <a:stretch>
            <a:fillRect/>
          </a:stretch>
        </p:blipFill>
        <p:spPr>
          <a:xfrm>
            <a:off x="5892050" y="1537705"/>
            <a:ext cx="5406320" cy="452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3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9E263-65A0-4A76-92DA-6B38E725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37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7EBA6A-DF44-498F-B32D-1FFFF35B2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0931" y="135783"/>
            <a:ext cx="4749299" cy="590931"/>
          </a:xfrm>
        </p:spPr>
        <p:txBody>
          <a:bodyPr/>
          <a:lstStyle/>
          <a:p>
            <a:r>
              <a:rPr lang="en-US" dirty="0"/>
              <a:t>Double mask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387E6B-30D7-4618-A426-73BAC183EE3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23" y="-194086"/>
            <a:ext cx="1530927" cy="1193604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DD975009-7128-48D8-914C-30917FB4E4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4643646" y="1372232"/>
            <a:ext cx="2904708" cy="5221376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3E6C4DEA-5533-4DF3-B3B7-63B24223E3BF}"/>
              </a:ext>
            </a:extLst>
          </p:cNvPr>
          <p:cNvSpPr txBox="1">
            <a:spLocks/>
          </p:cNvSpPr>
          <p:nvPr/>
        </p:nvSpPr>
        <p:spPr>
          <a:xfrm>
            <a:off x="-3169908" y="143106"/>
            <a:ext cx="12192000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Single mask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265E6E-6926-44EA-B728-43E633A0C86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115"/>
            <a:ext cx="1618957" cy="1059182"/>
          </a:xfrm>
          <a:prstGeom prst="rect">
            <a:avLst/>
          </a:prstGeom>
        </p:spPr>
      </p:pic>
      <p:pic>
        <p:nvPicPr>
          <p:cNvPr id="17" name="Picture 16" descr="A close-up of a grey surface&#10;&#10;Description automatically generated with low confidence">
            <a:extLst>
              <a:ext uri="{FF2B5EF4-FFF2-40B4-BE49-F238E27FC236}">
                <a16:creationId xmlns:a16="http://schemas.microsoft.com/office/drawing/2014/main" id="{7A1F7603-2756-48C2-8646-35F8950B7B0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91" y="3789971"/>
            <a:ext cx="2537083" cy="2021919"/>
          </a:xfrm>
          <a:prstGeom prst="rect">
            <a:avLst/>
          </a:prstGeom>
        </p:spPr>
      </p:pic>
      <p:pic>
        <p:nvPicPr>
          <p:cNvPr id="18" name="Picture 17" descr="A close-up of a person's foot&#10;&#10;Description automatically generated with low confidence">
            <a:extLst>
              <a:ext uri="{FF2B5EF4-FFF2-40B4-BE49-F238E27FC236}">
                <a16:creationId xmlns:a16="http://schemas.microsoft.com/office/drawing/2014/main" id="{E4942520-B1F5-4453-B023-A5635CA262D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91" y="1719293"/>
            <a:ext cx="2537083" cy="2021920"/>
          </a:xfrm>
          <a:prstGeom prst="rect">
            <a:avLst/>
          </a:prstGeom>
        </p:spPr>
      </p:pic>
      <p:pic>
        <p:nvPicPr>
          <p:cNvPr id="20" name="Picture 19" descr="A black and white photo of a circular object with a hole in it&#10;&#10;Description automatically generated with low confidence">
            <a:extLst>
              <a:ext uri="{FF2B5EF4-FFF2-40B4-BE49-F238E27FC236}">
                <a16:creationId xmlns:a16="http://schemas.microsoft.com/office/drawing/2014/main" id="{0F84AFCB-0074-4F70-890A-A99A190C720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733" y="1373952"/>
            <a:ext cx="2292537" cy="1800000"/>
          </a:xfrm>
          <a:prstGeom prst="rect">
            <a:avLst/>
          </a:prstGeom>
        </p:spPr>
      </p:pic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712EB9FD-6B66-46EC-B3FA-34A3540AFDD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732" y="4872982"/>
            <a:ext cx="2292538" cy="1800000"/>
          </a:xfrm>
          <a:prstGeom prst="rect">
            <a:avLst/>
          </a:prstGeom>
        </p:spPr>
      </p:pic>
      <p:pic>
        <p:nvPicPr>
          <p:cNvPr id="24" name="Picture 23" descr="A close-up of a coin&#10;&#10;Description automatically generated with low confidence">
            <a:extLst>
              <a:ext uri="{FF2B5EF4-FFF2-40B4-BE49-F238E27FC236}">
                <a16:creationId xmlns:a16="http://schemas.microsoft.com/office/drawing/2014/main" id="{1E4E7FC5-DEAA-4431-A87E-2E20AF6E5F90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733" y="3123467"/>
            <a:ext cx="2292537" cy="1800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28F205F-9E8D-4037-B27F-86819EF08F3A}"/>
              </a:ext>
            </a:extLst>
          </p:cNvPr>
          <p:cNvCxnSpPr/>
          <p:nvPr/>
        </p:nvCxnSpPr>
        <p:spPr>
          <a:xfrm>
            <a:off x="4195233" y="672696"/>
            <a:ext cx="0" cy="5769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33771C5-55F9-4903-87F1-94D8FA12B60A}"/>
              </a:ext>
            </a:extLst>
          </p:cNvPr>
          <p:cNvSpPr txBox="1"/>
          <p:nvPr/>
        </p:nvSpPr>
        <p:spPr>
          <a:xfrm>
            <a:off x="4901552" y="725901"/>
            <a:ext cx="215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Flower</a:t>
            </a:r>
            <a:br>
              <a:rPr lang="en-US" dirty="0"/>
            </a:br>
            <a:r>
              <a:rPr lang="en-US" dirty="0"/>
              <a:t>low energy – 60 </a:t>
            </a:r>
            <a:r>
              <a:rPr lang="en-US" dirty="0" err="1"/>
              <a:t>kVp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783507-CFDF-423E-9780-B61436F27B39}"/>
              </a:ext>
            </a:extLst>
          </p:cNvPr>
          <p:cNvSpPr txBox="1"/>
          <p:nvPr/>
        </p:nvSpPr>
        <p:spPr>
          <a:xfrm>
            <a:off x="8165728" y="666728"/>
            <a:ext cx="2376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Smartphone camera</a:t>
            </a:r>
            <a:br>
              <a:rPr lang="en-US" dirty="0"/>
            </a:br>
            <a:r>
              <a:rPr lang="en-US" dirty="0"/>
              <a:t>high energy – 100 </a:t>
            </a:r>
            <a:r>
              <a:rPr lang="en-US" dirty="0" err="1"/>
              <a:t>kVp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686005-9DE2-4CA2-93F2-80A65E556131}"/>
              </a:ext>
            </a:extLst>
          </p:cNvPr>
          <p:cNvSpPr txBox="1"/>
          <p:nvPr/>
        </p:nvSpPr>
        <p:spPr>
          <a:xfrm>
            <a:off x="1141320" y="1354471"/>
            <a:ext cx="146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CEE406-E009-4742-AC94-14BB69D9015C}"/>
              </a:ext>
            </a:extLst>
          </p:cNvPr>
          <p:cNvSpPr txBox="1"/>
          <p:nvPr/>
        </p:nvSpPr>
        <p:spPr>
          <a:xfrm>
            <a:off x="1113012" y="5773390"/>
            <a:ext cx="118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Refraction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FF35CD-AEB8-4ECB-8BD1-BF2FB15320A7}"/>
              </a:ext>
            </a:extLst>
          </p:cNvPr>
          <p:cNvSpPr txBox="1"/>
          <p:nvPr/>
        </p:nvSpPr>
        <p:spPr>
          <a:xfrm>
            <a:off x="154517" y="6416265"/>
            <a:ext cx="19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Preliminary results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7677330-D8C7-4577-A92E-A2815E2580D0}"/>
              </a:ext>
            </a:extLst>
          </p:cNvPr>
          <p:cNvCxnSpPr>
            <a:cxnSpLocks/>
          </p:cNvCxnSpPr>
          <p:nvPr/>
        </p:nvCxnSpPr>
        <p:spPr>
          <a:xfrm>
            <a:off x="4682961" y="6462524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3780FF6-1BD3-4B25-9270-0B4230E34777}"/>
              </a:ext>
            </a:extLst>
          </p:cNvPr>
          <p:cNvSpPr txBox="1"/>
          <p:nvPr/>
        </p:nvSpPr>
        <p:spPr>
          <a:xfrm>
            <a:off x="4742562" y="6112165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 mm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10E72FA-77D4-42D3-B614-03F7E030B115}"/>
              </a:ext>
            </a:extLst>
          </p:cNvPr>
          <p:cNvCxnSpPr>
            <a:cxnSpLocks/>
          </p:cNvCxnSpPr>
          <p:nvPr/>
        </p:nvCxnSpPr>
        <p:spPr>
          <a:xfrm>
            <a:off x="8258406" y="6598661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C367F20-BD0C-4FE5-B8AB-B4E4754ED24D}"/>
              </a:ext>
            </a:extLst>
          </p:cNvPr>
          <p:cNvSpPr txBox="1"/>
          <p:nvPr/>
        </p:nvSpPr>
        <p:spPr>
          <a:xfrm>
            <a:off x="8258406" y="6236813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 mm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D1A4B7-6C51-48E1-916F-381A77CC5241}"/>
              </a:ext>
            </a:extLst>
          </p:cNvPr>
          <p:cNvCxnSpPr>
            <a:cxnSpLocks/>
          </p:cNvCxnSpPr>
          <p:nvPr/>
        </p:nvCxnSpPr>
        <p:spPr>
          <a:xfrm>
            <a:off x="652564" y="56792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6243AEC-94DC-453C-ACBF-2C65901ADD9F}"/>
              </a:ext>
            </a:extLst>
          </p:cNvPr>
          <p:cNvSpPr txBox="1"/>
          <p:nvPr/>
        </p:nvSpPr>
        <p:spPr>
          <a:xfrm>
            <a:off x="712165" y="5328841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 mm</a:t>
            </a:r>
          </a:p>
        </p:txBody>
      </p:sp>
    </p:spTree>
    <p:extLst>
      <p:ext uri="{BB962C8B-B14F-4D97-AF65-F5344CB8AC3E}">
        <p14:creationId xmlns:p14="http://schemas.microsoft.com/office/powerpoint/2010/main" val="160665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6" grpId="0"/>
      <p:bldP spid="27" grpId="0"/>
      <p:bldP spid="28" grpId="0"/>
      <p:bldP spid="29" grpId="0"/>
      <p:bldP spid="23" grpId="0"/>
      <p:bldP spid="32" grpId="0"/>
      <p:bldP spid="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B3B11-2FD9-42E1-8426-BB3D369F4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51F97-A063-4887-99B2-8B0B5CFC0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332" y="2469948"/>
            <a:ext cx="7315200" cy="5120640"/>
          </a:xfrm>
        </p:spPr>
        <p:txBody>
          <a:bodyPr>
            <a:normAutofit/>
          </a:bodyPr>
          <a:lstStyle/>
          <a:p>
            <a:r>
              <a:rPr lang="en-US" sz="1600" dirty="0"/>
              <a:t>Luigi </a:t>
            </a:r>
            <a:r>
              <a:rPr lang="en-US" sz="1600" dirty="0" err="1"/>
              <a:t>Rigon</a:t>
            </a:r>
            <a:r>
              <a:rPr lang="en-US" sz="1600" dirty="0"/>
              <a:t> (University of Trieste &amp; INFN)</a:t>
            </a:r>
          </a:p>
          <a:p>
            <a:r>
              <a:rPr lang="en-US" sz="1600" dirty="0" err="1"/>
              <a:t>Fulvia</a:t>
            </a:r>
            <a:r>
              <a:rPr lang="en-US" sz="1600" dirty="0"/>
              <a:t> </a:t>
            </a:r>
            <a:r>
              <a:rPr lang="en-US" sz="1600" dirty="0" err="1"/>
              <a:t>Arfelli</a:t>
            </a:r>
            <a:r>
              <a:rPr lang="en-US" sz="1600" dirty="0"/>
              <a:t> (University of Trieste &amp; INFN)</a:t>
            </a:r>
          </a:p>
          <a:p>
            <a:r>
              <a:rPr lang="en-US" sz="1600" dirty="0"/>
              <a:t>Francesco Brun (University of Trieste &amp; INFN)</a:t>
            </a:r>
          </a:p>
          <a:p>
            <a:r>
              <a:rPr lang="en-US" sz="1600" dirty="0"/>
              <a:t>Ralf H. </a:t>
            </a:r>
            <a:r>
              <a:rPr lang="en-US" sz="1600" dirty="0" err="1"/>
              <a:t>Menk</a:t>
            </a:r>
            <a:r>
              <a:rPr lang="en-US" sz="1600" dirty="0"/>
              <a:t> (</a:t>
            </a:r>
            <a:r>
              <a:rPr lang="en-US" sz="1600" dirty="0" err="1"/>
              <a:t>Elettra</a:t>
            </a:r>
            <a:r>
              <a:rPr lang="en-US" sz="1600" dirty="0"/>
              <a:t> &amp; INFN)</a:t>
            </a:r>
          </a:p>
          <a:p>
            <a:r>
              <a:rPr lang="en-US" sz="1600" dirty="0"/>
              <a:t>Vittorio Di Trapani (University of Trieste)</a:t>
            </a:r>
          </a:p>
          <a:p>
            <a:r>
              <a:rPr lang="en-US" sz="1600" dirty="0"/>
              <a:t>Paola Perion (University of Trieste)</a:t>
            </a:r>
          </a:p>
          <a:p>
            <a:r>
              <a:rPr lang="en-US" sz="1600" dirty="0"/>
              <a:t>Sandro Donato (University of Calabria &amp; INFN)</a:t>
            </a:r>
          </a:p>
          <a:p>
            <a:r>
              <a:rPr lang="en-US" sz="1600" dirty="0"/>
              <a:t>Alessandro Olivo (University College London)</a:t>
            </a:r>
          </a:p>
          <a:p>
            <a:r>
              <a:rPr lang="en-US" sz="1600" dirty="0"/>
              <a:t>Marco </a:t>
            </a:r>
            <a:r>
              <a:rPr lang="en-US" sz="1600" dirty="0" err="1"/>
              <a:t>Endrizzi</a:t>
            </a:r>
            <a:r>
              <a:rPr lang="en-US" sz="1600" dirty="0"/>
              <a:t> (University College London)</a:t>
            </a:r>
          </a:p>
          <a:p>
            <a:r>
              <a:rPr lang="en-US" sz="16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77DCF-EF41-4489-A815-89065AF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38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D82354-8FFE-496A-9AA1-77A156C078F6}"/>
              </a:ext>
            </a:extLst>
          </p:cNvPr>
          <p:cNvSpPr/>
          <p:nvPr/>
        </p:nvSpPr>
        <p:spPr>
          <a:xfrm>
            <a:off x="3817429" y="2506193"/>
            <a:ext cx="47873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Acknowledgements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45C2E0-74CB-407D-92A1-B6893FC43E6D}"/>
              </a:ext>
            </a:extLst>
          </p:cNvPr>
          <p:cNvSpPr txBox="1">
            <a:spLocks/>
          </p:cNvSpPr>
          <p:nvPr/>
        </p:nvSpPr>
        <p:spPr>
          <a:xfrm>
            <a:off x="3702332" y="419351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54F960-3537-4A74-B4AA-96B240022BBB}"/>
              </a:ext>
            </a:extLst>
          </p:cNvPr>
          <p:cNvSpPr/>
          <p:nvPr/>
        </p:nvSpPr>
        <p:spPr>
          <a:xfrm>
            <a:off x="3835412" y="19028"/>
            <a:ext cx="26725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Next steps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86E3758-BA45-4254-A6E2-BF621BF1B14B}"/>
              </a:ext>
            </a:extLst>
          </p:cNvPr>
          <p:cNvSpPr txBox="1">
            <a:spLocks/>
          </p:cNvSpPr>
          <p:nvPr/>
        </p:nvSpPr>
        <p:spPr>
          <a:xfrm>
            <a:off x="3835412" y="358747"/>
            <a:ext cx="7315200" cy="2730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Spectral phase-contrast imaging</a:t>
            </a:r>
          </a:p>
          <a:p>
            <a:r>
              <a:rPr lang="en-US" dirty="0"/>
              <a:t>Applications…</a:t>
            </a:r>
            <a:br>
              <a:rPr lang="en-US" dirty="0"/>
            </a:br>
            <a:endParaRPr lang="en-US" dirty="0"/>
          </a:p>
          <a:p>
            <a:r>
              <a:rPr lang="en-US" dirty="0"/>
              <a:t>Open to collaborations!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259874-E867-4DC4-870D-AF5BEA203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5678" y="5492187"/>
            <a:ext cx="2260340" cy="659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C2F0D9-67FB-4E4B-AC1D-D0343111D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30" y="4147143"/>
            <a:ext cx="1618488" cy="10789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151064-909D-43D4-BC2A-7117F9ED44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969" y="5119155"/>
            <a:ext cx="1158848" cy="14051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FF80F5-5EAF-4347-9407-AAB7148DD8B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969" y="4246043"/>
            <a:ext cx="1957541" cy="659039"/>
          </a:xfrm>
          <a:prstGeom prst="rect">
            <a:avLst/>
          </a:prstGeom>
        </p:spPr>
      </p:pic>
      <p:pic>
        <p:nvPicPr>
          <p:cNvPr id="13" name="Picture Placeholder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A7DA15B-A14D-AA54-7020-79A4E82635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" t="-4126" b="-5518"/>
          <a:stretch/>
        </p:blipFill>
        <p:spPr>
          <a:xfrm>
            <a:off x="8478818" y="788469"/>
            <a:ext cx="3242178" cy="171054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8613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AE89875-81BE-4387-B3F8-36B5D3350B6C}"/>
              </a:ext>
            </a:extLst>
          </p:cNvPr>
          <p:cNvSpPr/>
          <p:nvPr/>
        </p:nvSpPr>
        <p:spPr>
          <a:xfrm>
            <a:off x="6096000" y="795867"/>
            <a:ext cx="5808134" cy="5594444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482421-5786-49EC-81D0-8B34A7123563}"/>
              </a:ext>
            </a:extLst>
          </p:cNvPr>
          <p:cNvSpPr/>
          <p:nvPr/>
        </p:nvSpPr>
        <p:spPr>
          <a:xfrm>
            <a:off x="110067" y="795867"/>
            <a:ext cx="5808134" cy="5594444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X-rays in matter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58804E-8E22-402D-A86C-7EB1F38A4385}"/>
              </a:ext>
            </a:extLst>
          </p:cNvPr>
          <p:cNvSpPr txBox="1"/>
          <p:nvPr/>
        </p:nvSpPr>
        <p:spPr>
          <a:xfrm>
            <a:off x="1828360" y="795867"/>
            <a:ext cx="237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Why spectral imaging?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06493A-1873-4FAF-A470-A7D33D81BF41}"/>
              </a:ext>
            </a:extLst>
          </p:cNvPr>
          <p:cNvSpPr txBox="1"/>
          <p:nvPr/>
        </p:nvSpPr>
        <p:spPr>
          <a:xfrm>
            <a:off x="7476861" y="806034"/>
            <a:ext cx="304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Why phase-contrast imaging?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4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E2A1C77E-CEA5-4EEE-975C-66ABE84BA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700" y="1165199"/>
            <a:ext cx="3769295" cy="28018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AC92D1D-E900-4C4A-935F-CFD33A51DAF9}"/>
                  </a:ext>
                </a:extLst>
              </p:cNvPr>
              <p:cNvSpPr txBox="1"/>
              <p:nvPr/>
            </p:nvSpPr>
            <p:spPr>
              <a:xfrm>
                <a:off x="6096000" y="4111386"/>
                <a:ext cx="5808134" cy="247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For light materials (e.g. soft tissues) and energies of radiological interest (10 – 100 keV) phase effects are much larger than attenuation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:br>
                  <a:rPr lang="en-US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Clr>
                    <a:schemeClr val="accent1"/>
                  </a:buClr>
                </a:pPr>
                <a:r>
                  <a:rPr lang="en-US" dirty="0">
                    <a:ea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lvl="5">
                  <a:buClr>
                    <a:schemeClr val="accent1"/>
                  </a:buClr>
                </a:pPr>
                <a:endParaRPr lang="en-US" dirty="0"/>
              </a:p>
              <a:p>
                <a:pPr>
                  <a:buClr>
                    <a:schemeClr val="accent1"/>
                  </a:buClr>
                </a:pPr>
                <a:r>
                  <a:rPr lang="en-US" dirty="0"/>
                  <a:t>			</a:t>
                </a:r>
                <a:r>
                  <a:rPr lang="en-US" b="1" dirty="0">
                    <a:solidFill>
                      <a:schemeClr val="accent1"/>
                    </a:solidFill>
                  </a:rPr>
                  <a:t>to increase visibility of soft tissues!</a:t>
                </a:r>
              </a:p>
              <a:p>
                <a:pPr>
                  <a:buClr>
                    <a:schemeClr val="accent1"/>
                  </a:buClr>
                </a:pPr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AC92D1D-E900-4C4A-935F-CFD33A51D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111386"/>
                <a:ext cx="5808134" cy="2472343"/>
              </a:xfrm>
              <a:prstGeom prst="rect">
                <a:avLst/>
              </a:prstGeom>
              <a:blipFill>
                <a:blip r:embed="rId4"/>
                <a:stretch>
                  <a:fillRect l="-630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 descr="Chart&#10;&#10;Description automatically generated">
            <a:extLst>
              <a:ext uri="{FF2B5EF4-FFF2-40B4-BE49-F238E27FC236}">
                <a16:creationId xmlns:a16="http://schemas.microsoft.com/office/drawing/2014/main" id="{72753FEA-88A0-41C8-9072-33DC077BB4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98" y="1177899"/>
            <a:ext cx="3769297" cy="28018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F1870D-5F82-424E-8C02-67FE6FCC3A61}"/>
                  </a:ext>
                </a:extLst>
              </p:cNvPr>
              <p:cNvSpPr txBox="1"/>
              <p:nvPr/>
            </p:nvSpPr>
            <p:spPr>
              <a:xfrm>
                <a:off x="110067" y="4119669"/>
                <a:ext cx="5872480" cy="2085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i="1" dirty="0"/>
                  <a:t>Energy dependence of the attenuation coefficient is sensitive to chemical composition (i.e., difference in atomic number Z)</a:t>
                </a:r>
              </a:p>
              <a:p>
                <a:pPr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𝑝h𝑜𝑡𝑜𝑒𝑙𝑒𝑐𝑡𝑟𝑖𝑐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𝑠𝑐𝑎𝑡𝑡𝑒𝑟𝑖𝑛𝑔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𝑒𝑑𝑔𝑒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>
                  <a:buClr>
                    <a:schemeClr val="accent1"/>
                  </a:buClr>
                </a:pPr>
                <a:r>
                  <a:rPr lang="en-US" b="1" dirty="0">
                    <a:solidFill>
                      <a:schemeClr val="accent1"/>
                    </a:solidFill>
                  </a:rPr>
                  <a:t>to separate and quantify chemical elements!</a:t>
                </a:r>
                <a:endParaRPr lang="en-US" i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F1870D-5F82-424E-8C02-67FE6FCC3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67" y="4119669"/>
                <a:ext cx="5872480" cy="2085827"/>
              </a:xfrm>
              <a:prstGeom prst="rect">
                <a:avLst/>
              </a:prstGeom>
              <a:blipFill>
                <a:blip r:embed="rId6"/>
                <a:stretch>
                  <a:fillRect l="-623" t="-1754" b="-3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58D37292-EE8A-428F-8098-B1DD95C55CFD}"/>
              </a:ext>
            </a:extLst>
          </p:cNvPr>
          <p:cNvSpPr txBox="1"/>
          <p:nvPr/>
        </p:nvSpPr>
        <p:spPr>
          <a:xfrm rot="900000">
            <a:off x="8460416" y="1732138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solidFill>
                  <a:schemeClr val="bg1">
                    <a:lumMod val="50000"/>
                  </a:schemeClr>
                </a:solidFill>
              </a:rPr>
              <a:t>δ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~ phase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C77010-0050-4D0F-817C-DF43DA48A38A}"/>
              </a:ext>
            </a:extLst>
          </p:cNvPr>
          <p:cNvSpPr txBox="1"/>
          <p:nvPr/>
        </p:nvSpPr>
        <p:spPr>
          <a:xfrm rot="900000">
            <a:off x="8193773" y="2855399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solidFill>
                  <a:schemeClr val="bg1">
                    <a:lumMod val="50000"/>
                  </a:schemeClr>
                </a:solidFill>
              </a:rPr>
              <a:t>β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~ attenuation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0F133A7-460F-4070-8F78-8DCA9500DE31}"/>
                  </a:ext>
                </a:extLst>
              </p:cNvPr>
              <p:cNvSpPr txBox="1"/>
              <p:nvPr/>
            </p:nvSpPr>
            <p:spPr>
              <a:xfrm>
                <a:off x="1643312" y="5264891"/>
                <a:ext cx="819573" cy="4739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4.5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:endParaRPr 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0F133A7-460F-4070-8F78-8DCA9500D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312" y="5264891"/>
                <a:ext cx="819573" cy="4739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A5892FA-BC6F-46C8-BD0D-B6C23C123A35}"/>
                  </a:ext>
                </a:extLst>
              </p:cNvPr>
              <p:cNvSpPr txBox="1"/>
              <p:nvPr/>
            </p:nvSpPr>
            <p:spPr>
              <a:xfrm>
                <a:off x="3381867" y="5272360"/>
                <a:ext cx="819573" cy="4406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A5892FA-BC6F-46C8-BD0D-B6C23C123A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867" y="5272360"/>
                <a:ext cx="819573" cy="4406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41DEFD3-9B9C-45DD-B547-B0B4EEACE303}"/>
                  </a:ext>
                </a:extLst>
              </p:cNvPr>
              <p:cNvSpPr txBox="1"/>
              <p:nvPr/>
            </p:nvSpPr>
            <p:spPr>
              <a:xfrm>
                <a:off x="3996129" y="5296051"/>
                <a:ext cx="2052319" cy="604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𝑎𝑡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0" i="1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𝑒𝑑𝑔𝑒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𝑒𝑛𝑒𝑟𝑔𝑖𝑒𝑠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41DEFD3-9B9C-45DD-B547-B0B4EEACE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129" y="5296051"/>
                <a:ext cx="2052319" cy="604781"/>
              </a:xfrm>
              <a:prstGeom prst="rect">
                <a:avLst/>
              </a:prstGeom>
              <a:blipFill>
                <a:blip r:embed="rId11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BCA45DF-FF87-4793-B3A5-08C176CF53A2}"/>
              </a:ext>
            </a:extLst>
          </p:cNvPr>
          <p:cNvSpPr txBox="1"/>
          <p:nvPr/>
        </p:nvSpPr>
        <p:spPr>
          <a:xfrm rot="900000">
            <a:off x="2385925" y="1695481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solidFill>
                  <a:schemeClr val="bg1">
                    <a:lumMod val="50000"/>
                  </a:schemeClr>
                </a:solidFill>
              </a:rPr>
              <a:t>δ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~ phase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49A215-DB0C-42DE-B18E-64DC04E8CD2F}"/>
              </a:ext>
            </a:extLst>
          </p:cNvPr>
          <p:cNvSpPr txBox="1"/>
          <p:nvPr/>
        </p:nvSpPr>
        <p:spPr>
          <a:xfrm rot="900000">
            <a:off x="2119282" y="2818742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solidFill>
                  <a:schemeClr val="bg1">
                    <a:lumMod val="50000"/>
                  </a:schemeClr>
                </a:solidFill>
              </a:rPr>
              <a:t>β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~ attenuation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C09BAB-0F02-4D2A-95FF-12F12F177F41}"/>
              </a:ext>
            </a:extLst>
          </p:cNvPr>
          <p:cNvSpPr txBox="1"/>
          <p:nvPr/>
        </p:nvSpPr>
        <p:spPr>
          <a:xfrm rot="900000">
            <a:off x="8193773" y="2847754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solidFill>
                  <a:schemeClr val="bg1">
                    <a:lumMod val="50000"/>
                  </a:schemeClr>
                </a:solidFill>
              </a:rPr>
              <a:t>β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~ attenuation</a:t>
            </a:r>
          </a:p>
        </p:txBody>
      </p:sp>
    </p:spTree>
    <p:extLst>
      <p:ext uri="{BB962C8B-B14F-4D97-AF65-F5344CB8AC3E}">
        <p14:creationId xmlns:p14="http://schemas.microsoft.com/office/powerpoint/2010/main" val="105853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4" grpId="0" animBg="1"/>
      <p:bldP spid="15" grpId="0"/>
      <p:bldP spid="17" grpId="0"/>
      <p:bldP spid="24" grpId="0"/>
      <p:bldP spid="33" grpId="0"/>
      <p:bldP spid="38" grpId="0"/>
      <p:bldP spid="39" grpId="0"/>
      <p:bldP spid="41" grpId="0"/>
      <p:bldP spid="42" grpId="0"/>
      <p:bldP spid="43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A4CA2-A815-4D57-BF80-7D90DFFC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2568-3F08-47FC-8C12-9CCB7D2D2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Principles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u="sng" dirty="0"/>
              <a:t>X-ray spectral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Crystal-based systems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Detector-based systems</a:t>
            </a:r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/>
              <a:t>Phase-contrast imaging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Analyzer-based imaging @ synchrotron</a:t>
            </a:r>
          </a:p>
          <a:p>
            <a:pPr lvl="1">
              <a:buFont typeface="Franklin Gothic Book" panose="020B0503020102020204" pitchFamily="34" charset="0"/>
              <a:buChar char="●"/>
            </a:pPr>
            <a:r>
              <a:rPr lang="en-US" sz="2400" dirty="0"/>
              <a:t>Edge illumination in the lab</a:t>
            </a:r>
          </a:p>
          <a:p>
            <a:pPr lvl="1">
              <a:buFont typeface="Franklin Gothic Book" panose="020B0503020102020204" pitchFamily="34" charset="0"/>
              <a:buChar char="●"/>
            </a:pPr>
            <a:endParaRPr lang="en-US" sz="2400" dirty="0"/>
          </a:p>
          <a:p>
            <a:pPr>
              <a:buFont typeface="Franklin Gothic Book" panose="020B0503020102020204" pitchFamily="34" charset="0"/>
              <a:buChar char="●"/>
            </a:pPr>
            <a:r>
              <a:rPr lang="en-US" sz="2800" b="1" dirty="0" err="1"/>
              <a:t>PEPILab</a:t>
            </a:r>
            <a:r>
              <a:rPr lang="en-US" sz="2800" b="1" dirty="0"/>
              <a:t>: a compact spectral and phase-contrast imaging tool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BC68-E553-4FB1-A928-CD37CFF6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7D77238-44B1-4CF5-867D-D14406951335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</p:spTree>
    <p:extLst>
      <p:ext uri="{BB962C8B-B14F-4D97-AF65-F5344CB8AC3E}">
        <p14:creationId xmlns:p14="http://schemas.microsoft.com/office/powerpoint/2010/main" val="77488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X-ray spectral imaging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6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99091C-DCA2-4D34-85F7-F9A401D25456}"/>
              </a:ext>
            </a:extLst>
          </p:cNvPr>
          <p:cNvSpPr txBox="1"/>
          <p:nvPr/>
        </p:nvSpPr>
        <p:spPr>
          <a:xfrm>
            <a:off x="6632331" y="1089164"/>
            <a:ext cx="533911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Spectral imaging requires to probe the attenuation properties of the sample (at least) at 2 different energies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>
              <a:buClr>
                <a:schemeClr val="accent1"/>
              </a:buClr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Images acquired at different energies are processed through matrix inversion algorithms to extract (quantitative) maps of elements of interest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i="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C54971-B13D-4443-8DF5-2C396B29BAFB}"/>
              </a:ext>
            </a:extLst>
          </p:cNvPr>
          <p:cNvSpPr txBox="1"/>
          <p:nvPr/>
        </p:nvSpPr>
        <p:spPr>
          <a:xfrm>
            <a:off x="648143" y="3190802"/>
            <a:ext cx="223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 iodine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AA6DEC-9E28-4C9D-A053-8363517BB7B9}"/>
                  </a:ext>
                </a:extLst>
              </p:cNvPr>
              <p:cNvSpPr txBox="1"/>
              <p:nvPr/>
            </p:nvSpPr>
            <p:spPr>
              <a:xfrm>
                <a:off x="1453379" y="3912515"/>
                <a:ext cx="9196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AA6DEC-9E28-4C9D-A053-8363517BB7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3379" y="3912515"/>
                <a:ext cx="919611" cy="369332"/>
              </a:xfrm>
              <a:prstGeom prst="rect">
                <a:avLst/>
              </a:prstGeom>
              <a:blipFill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1C84BF5-4127-4A6C-87F9-D22C7ECD1323}"/>
                  </a:ext>
                </a:extLst>
              </p:cNvPr>
              <p:cNvSpPr txBox="1"/>
              <p:nvPr/>
            </p:nvSpPr>
            <p:spPr>
              <a:xfrm>
                <a:off x="4105139" y="3912515"/>
                <a:ext cx="10494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m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1C84BF5-4127-4A6C-87F9-D22C7ECD1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139" y="3912515"/>
                <a:ext cx="1049454" cy="369332"/>
              </a:xfrm>
              <a:prstGeom prst="rect">
                <a:avLst/>
              </a:prstGeom>
              <a:blipFill>
                <a:blip r:embed="rId6"/>
                <a:stretch>
                  <a:fillRect l="-462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30250EF6-DC9E-47BC-AC8C-80A94BC1B299}"/>
              </a:ext>
            </a:extLst>
          </p:cNvPr>
          <p:cNvSpPr txBox="1">
            <a:spLocks/>
          </p:cNvSpPr>
          <p:nvPr/>
        </p:nvSpPr>
        <p:spPr>
          <a:xfrm rot="16200000">
            <a:off x="-1003857" y="3227735"/>
            <a:ext cx="2484312" cy="29546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Acquired @ </a:t>
            </a:r>
            <a:r>
              <a:rPr lang="en-US" sz="1200" dirty="0" err="1"/>
              <a:t>Elettra</a:t>
            </a:r>
            <a:r>
              <a:rPr lang="en-US" sz="1200" dirty="0"/>
              <a:t> – bent Laue crystal</a:t>
            </a:r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E1DAF49D-6EBE-41FE-A033-CACC27C334D6}"/>
              </a:ext>
            </a:extLst>
          </p:cNvPr>
          <p:cNvSpPr/>
          <p:nvPr/>
        </p:nvSpPr>
        <p:spPr>
          <a:xfrm>
            <a:off x="5718598" y="2133312"/>
            <a:ext cx="955580" cy="3412355"/>
          </a:xfrm>
          <a:prstGeom prst="curvedLeft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D2240B-BD20-4637-B6B1-5017C132FF25}"/>
              </a:ext>
            </a:extLst>
          </p:cNvPr>
          <p:cNvSpPr txBox="1"/>
          <p:nvPr/>
        </p:nvSpPr>
        <p:spPr>
          <a:xfrm rot="5400000">
            <a:off x="4654998" y="3428136"/>
            <a:ext cx="28210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chemeClr val="accent1"/>
                </a:solidFill>
              </a:rPr>
              <a:t>Decomposition</a:t>
            </a:r>
          </a:p>
          <a:p>
            <a:pPr algn="ctr"/>
            <a:r>
              <a:rPr lang="en-US" b="1" i="1" dirty="0">
                <a:solidFill>
                  <a:schemeClr val="accent1"/>
                </a:solidFill>
              </a:rPr>
              <a:t> algorithm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341D5A-5145-45F9-9A8B-8F9F01A97E1B}"/>
              </a:ext>
            </a:extLst>
          </p:cNvPr>
          <p:cNvGrpSpPr/>
          <p:nvPr/>
        </p:nvGrpSpPr>
        <p:grpSpPr>
          <a:xfrm>
            <a:off x="7669084" y="2051769"/>
            <a:ext cx="3380415" cy="3013720"/>
            <a:chOff x="7669084" y="2051769"/>
            <a:chExt cx="3380415" cy="3013720"/>
          </a:xfrm>
        </p:grpSpPr>
        <p:pic>
          <p:nvPicPr>
            <p:cNvPr id="17" name="Picture 16" descr="Chart, line chart&#10;&#10;Description automatically generated">
              <a:extLst>
                <a:ext uri="{FF2B5EF4-FFF2-40B4-BE49-F238E27FC236}">
                  <a16:creationId xmlns:a16="http://schemas.microsoft.com/office/drawing/2014/main" id="{FE08B7E9-A202-4303-B106-10E305D15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69084" y="2275094"/>
              <a:ext cx="3380415" cy="2790395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7568F5F-00ED-496F-81A8-751FD178A95D}"/>
                </a:ext>
              </a:extLst>
            </p:cNvPr>
            <p:cNvCxnSpPr>
              <a:cxnSpLocks/>
            </p:cNvCxnSpPr>
            <p:nvPr/>
          </p:nvCxnSpPr>
          <p:spPr>
            <a:xfrm>
              <a:off x="9197826" y="2960784"/>
              <a:ext cx="0" cy="176276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D24EE6B-6FBD-4EE5-BEE5-8C4DE9168B40}"/>
                </a:ext>
              </a:extLst>
            </p:cNvPr>
            <p:cNvCxnSpPr>
              <a:cxnSpLocks/>
            </p:cNvCxnSpPr>
            <p:nvPr/>
          </p:nvCxnSpPr>
          <p:spPr>
            <a:xfrm>
              <a:off x="9389172" y="2960784"/>
              <a:ext cx="0" cy="176276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or: Curved 25">
              <a:extLst>
                <a:ext uri="{FF2B5EF4-FFF2-40B4-BE49-F238E27FC236}">
                  <a16:creationId xmlns:a16="http://schemas.microsoft.com/office/drawing/2014/main" id="{8D03AFE4-645F-4149-89C6-750FDF1D954A}"/>
                </a:ext>
              </a:extLst>
            </p:cNvPr>
            <p:cNvCxnSpPr/>
            <p:nvPr/>
          </p:nvCxnSpPr>
          <p:spPr>
            <a:xfrm rot="16200000" flipV="1">
              <a:off x="8745706" y="2508663"/>
              <a:ext cx="452121" cy="452121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or: Curved 29">
              <a:extLst>
                <a:ext uri="{FF2B5EF4-FFF2-40B4-BE49-F238E27FC236}">
                  <a16:creationId xmlns:a16="http://schemas.microsoft.com/office/drawing/2014/main" id="{AD514563-5E89-4B2B-9DCA-095523317C5B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276566" y="2621270"/>
              <a:ext cx="445347" cy="220132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73468F5-BCF9-4383-99D2-BBC4759F705C}"/>
                </a:ext>
              </a:extLst>
            </p:cNvPr>
            <p:cNvSpPr txBox="1"/>
            <p:nvPr/>
          </p:nvSpPr>
          <p:spPr>
            <a:xfrm>
              <a:off x="8283207" y="2051769"/>
              <a:ext cx="924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Low energy</a:t>
              </a:r>
            </a:p>
            <a:p>
              <a:pPr algn="ctr"/>
              <a:r>
                <a:rPr lang="en-US" sz="1200" i="1" dirty="0"/>
                <a:t>image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9AE5CC-1984-474E-83E4-2DE99801D3D4}"/>
                </a:ext>
              </a:extLst>
            </p:cNvPr>
            <p:cNvSpPr txBox="1"/>
            <p:nvPr/>
          </p:nvSpPr>
          <p:spPr>
            <a:xfrm>
              <a:off x="9190444" y="2051769"/>
              <a:ext cx="9605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High energy</a:t>
              </a:r>
            </a:p>
            <a:p>
              <a:pPr algn="ctr"/>
              <a:r>
                <a:rPr lang="en-US" sz="1200" i="1" dirty="0"/>
                <a:t>image</a:t>
              </a:r>
            </a:p>
          </p:txBody>
        </p:sp>
      </p:grpSp>
      <p:pic>
        <p:nvPicPr>
          <p:cNvPr id="9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DE963F01-938B-41E6-8216-C407786608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54" y="1119283"/>
            <a:ext cx="2520000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D88E41-9B86-4351-AE4D-62F0D0FD75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964" y="1122996"/>
            <a:ext cx="2520000" cy="25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1B41D6-090E-4893-A40B-B750F5D6A6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091" y="3963856"/>
            <a:ext cx="2520000" cy="25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8216B6-9A05-4EB0-A99C-9D981474CC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54" y="3963856"/>
            <a:ext cx="2520000" cy="252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203D0A-A21E-4DFB-99C6-A348E9B2FA3B}"/>
              </a:ext>
            </a:extLst>
          </p:cNvPr>
          <p:cNvSpPr txBox="1"/>
          <p:nvPr/>
        </p:nvSpPr>
        <p:spPr>
          <a:xfrm>
            <a:off x="1453379" y="780027"/>
            <a:ext cx="56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648DF7-51CB-4AD2-AE3D-B7324E9F51E2}"/>
              </a:ext>
            </a:extLst>
          </p:cNvPr>
          <p:cNvSpPr txBox="1"/>
          <p:nvPr/>
        </p:nvSpPr>
        <p:spPr>
          <a:xfrm>
            <a:off x="3990276" y="78683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70B7DE-EDF6-459F-9B71-D5F53177A462}"/>
              </a:ext>
            </a:extLst>
          </p:cNvPr>
          <p:cNvSpPr txBox="1"/>
          <p:nvPr/>
        </p:nvSpPr>
        <p:spPr>
          <a:xfrm>
            <a:off x="1453379" y="3652172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E3DE3C-FFE6-4CA4-B748-6DA4259920D1}"/>
              </a:ext>
            </a:extLst>
          </p:cNvPr>
          <p:cNvSpPr txBox="1"/>
          <p:nvPr/>
        </p:nvSpPr>
        <p:spPr>
          <a:xfrm>
            <a:off x="3904758" y="365772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Iodine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5F256-7BFB-4F87-A25C-DA4CE256B682}"/>
              </a:ext>
            </a:extLst>
          </p:cNvPr>
          <p:cNvSpPr/>
          <p:nvPr/>
        </p:nvSpPr>
        <p:spPr>
          <a:xfrm>
            <a:off x="409790" y="839999"/>
            <a:ext cx="5279781" cy="572714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47A805-36B9-415A-8625-4063A6358174}"/>
              </a:ext>
            </a:extLst>
          </p:cNvPr>
          <p:cNvSpPr txBox="1"/>
          <p:nvPr/>
        </p:nvSpPr>
        <p:spPr>
          <a:xfrm>
            <a:off x="1450170" y="3360401"/>
            <a:ext cx="1552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Water-iodine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C121117-C83E-4398-9FF6-9B27A0EEEADC}"/>
                  </a:ext>
                </a:extLst>
              </p:cNvPr>
              <p:cNvSpPr txBox="1"/>
              <p:nvPr/>
            </p:nvSpPr>
            <p:spPr>
              <a:xfrm>
                <a:off x="2503663" y="1990142"/>
                <a:ext cx="5833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C121117-C83E-4398-9FF6-9B27A0EEE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663" y="1990142"/>
                <a:ext cx="583301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C8A4A7B-5653-4299-B71F-E315DBC5DAD7}"/>
                  </a:ext>
                </a:extLst>
              </p:cNvPr>
              <p:cNvSpPr txBox="1"/>
              <p:nvPr/>
            </p:nvSpPr>
            <p:spPr>
              <a:xfrm>
                <a:off x="5159055" y="1985444"/>
                <a:ext cx="5833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C8A4A7B-5653-4299-B71F-E315DBC5D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055" y="1985444"/>
                <a:ext cx="583301" cy="2769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4D35766-B871-4924-9533-4E6885DB0D6C}"/>
                  </a:ext>
                </a:extLst>
              </p:cNvPr>
              <p:cNvSpPr txBox="1"/>
              <p:nvPr/>
            </p:nvSpPr>
            <p:spPr>
              <a:xfrm>
                <a:off x="5200747" y="4857125"/>
                <a:ext cx="448584" cy="4085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𝑚𝑙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4D35766-B871-4924-9533-4E6885DB0D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747" y="4857125"/>
                <a:ext cx="448584" cy="408573"/>
              </a:xfrm>
              <a:prstGeom prst="rect">
                <a:avLst/>
              </a:prstGeom>
              <a:blipFill>
                <a:blip r:embed="rId14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EE5F94B-D787-4F24-B22B-6251188420AF}"/>
                  </a:ext>
                </a:extLst>
              </p:cNvPr>
              <p:cNvSpPr txBox="1"/>
              <p:nvPr/>
            </p:nvSpPr>
            <p:spPr>
              <a:xfrm>
                <a:off x="2580110" y="4857124"/>
                <a:ext cx="404341" cy="4085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12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𝑚𝑙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EE5F94B-D787-4F24-B22B-625118842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110" y="4857124"/>
                <a:ext cx="404341" cy="408573"/>
              </a:xfrm>
              <a:prstGeom prst="rect">
                <a:avLst/>
              </a:prstGeom>
              <a:blipFill>
                <a:blip r:embed="rId15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B9E3024-5777-4307-9916-E91E05324D6A}"/>
              </a:ext>
            </a:extLst>
          </p:cNvPr>
          <p:cNvCxnSpPr>
            <a:cxnSpLocks/>
          </p:cNvCxnSpPr>
          <p:nvPr/>
        </p:nvCxnSpPr>
        <p:spPr>
          <a:xfrm>
            <a:off x="678628" y="1396941"/>
            <a:ext cx="5820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DE2ECC7-2CD4-451E-96A3-A2ADFF37D02E}"/>
              </a:ext>
            </a:extLst>
          </p:cNvPr>
          <p:cNvSpPr txBox="1"/>
          <p:nvPr/>
        </p:nvSpPr>
        <p:spPr>
          <a:xfrm>
            <a:off x="678628" y="1089164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5 mm</a:t>
            </a:r>
          </a:p>
        </p:txBody>
      </p:sp>
    </p:spTree>
    <p:extLst>
      <p:ext uri="{BB962C8B-B14F-4D97-AF65-F5344CB8AC3E}">
        <p14:creationId xmlns:p14="http://schemas.microsoft.com/office/powerpoint/2010/main" val="381738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allAtOnce"/>
      <p:bldP spid="5" grpId="0"/>
      <p:bldP spid="6" grpId="0" animBg="1"/>
      <p:bldP spid="29" grpId="0"/>
      <p:bldP spid="16" grpId="0"/>
      <p:bldP spid="34" grpId="0"/>
      <p:bldP spid="35" grpId="0"/>
      <p:bldP spid="36" grpId="0"/>
      <p:bldP spid="19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35ED51-8AD2-4EF8-A7FB-696AF71EE4F9}"/>
                  </a:ext>
                </a:extLst>
              </p:cNvPr>
              <p:cNvSpPr txBox="1"/>
              <p:nvPr/>
            </p:nvSpPr>
            <p:spPr>
              <a:xfrm>
                <a:off x="3837461" y="2467336"/>
                <a:ext cx="6100232" cy="1560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𝑙𝑜𝑤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𝑤𝑎𝑡𝑒𝑟</m:t>
                          </m:r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𝑤𝑎𝑡𝑒𝑟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𝑙𝑜𝑤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𝑖𝑜𝑑𝑖𝑛𝑒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𝑖𝑜𝑑𝑖𝑛𝑒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h𝑖𝑔h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h𝑖𝑔h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𝑤𝑎𝑡𝑒𝑟</m:t>
                          </m:r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𝑤𝑎𝑡𝑒𝑟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h𝑖𝑔h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𝑖𝑜𝑑𝑖𝑛𝑒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𝑖𝑜𝑑𝑖𝑛𝑒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35ED51-8AD2-4EF8-A7FB-696AF71EE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7461" y="2467336"/>
                <a:ext cx="6100232" cy="15604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Basis material decomposition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A2939C-401A-4651-A4C8-8161A6CF9B76}"/>
              </a:ext>
            </a:extLst>
          </p:cNvPr>
          <p:cNvSpPr txBox="1"/>
          <p:nvPr/>
        </p:nvSpPr>
        <p:spPr>
          <a:xfrm>
            <a:off x="3481484" y="1267237"/>
            <a:ext cx="8661400" cy="440120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Attenuation images </a:t>
            </a:r>
            <a:r>
              <a:rPr lang="en-US" sz="2000" dirty="0"/>
              <a:t>at each energy bin are </a:t>
            </a:r>
            <a:r>
              <a:rPr lang="en-US" sz="2000" dirty="0">
                <a:solidFill>
                  <a:schemeClr val="accent1"/>
                </a:solidFill>
              </a:rPr>
              <a:t>written as a linear combination of basis materials mass attenuation coefficients </a:t>
            </a:r>
          </a:p>
          <a:p>
            <a:pPr>
              <a:buClr>
                <a:schemeClr val="accent1"/>
              </a:buClr>
            </a:pPr>
            <a:r>
              <a:rPr lang="en-US" sz="2000" dirty="0"/>
              <a:t>				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Clr>
                <a:schemeClr val="accent1"/>
              </a:buClr>
            </a:pPr>
            <a:endParaRPr lang="en-US" sz="2000" dirty="0"/>
          </a:p>
          <a:p>
            <a:pPr>
              <a:buClr>
                <a:schemeClr val="accent1"/>
              </a:buClr>
            </a:pP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By inverting the linear system, density maps of basis materials are obtained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3D5205C1-B60B-44F6-BFA3-CE97F0A7EA48}"/>
              </a:ext>
            </a:extLst>
          </p:cNvPr>
          <p:cNvSpPr/>
          <p:nvPr/>
        </p:nvSpPr>
        <p:spPr>
          <a:xfrm rot="10800000">
            <a:off x="8823951" y="2561475"/>
            <a:ext cx="549024" cy="13253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F8A29C8-2773-4EBB-B02B-F8A402F4E91D}"/>
                  </a:ext>
                </a:extLst>
              </p:cNvPr>
              <p:cNvSpPr txBox="1"/>
              <p:nvPr/>
            </p:nvSpPr>
            <p:spPr>
              <a:xfrm>
                <a:off x="9492169" y="3109082"/>
                <a:ext cx="801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acc>
                        <m:accPr>
                          <m:chr m:val="⃗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ac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F8A29C8-2773-4EBB-B02B-F8A402F4E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2169" y="3109082"/>
                <a:ext cx="801501" cy="276999"/>
              </a:xfrm>
              <a:prstGeom prst="rect">
                <a:avLst/>
              </a:prstGeom>
              <a:blipFill>
                <a:blip r:embed="rId4"/>
                <a:stretch>
                  <a:fillRect l="-6061" r="-6818" b="-2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3CD941AE-6142-4F1A-BDF1-06F5A888AA40}"/>
              </a:ext>
            </a:extLst>
          </p:cNvPr>
          <p:cNvSpPr/>
          <p:nvPr/>
        </p:nvSpPr>
        <p:spPr>
          <a:xfrm>
            <a:off x="9963093" y="3109081"/>
            <a:ext cx="179541" cy="339583"/>
          </a:xfrm>
          <a:prstGeom prst="ellipse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A727EA-686B-4F1E-B7AC-DA622FFC7A92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10052864" y="2870815"/>
            <a:ext cx="490039" cy="238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D90A38C-7593-43FF-8B74-CF24EC1FEF73}"/>
              </a:ext>
            </a:extLst>
          </p:cNvPr>
          <p:cNvSpPr txBox="1"/>
          <p:nvPr/>
        </p:nvSpPr>
        <p:spPr>
          <a:xfrm>
            <a:off x="9831107" y="2528571"/>
            <a:ext cx="2311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Decomposition matrix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58FA7D-49D9-4BC8-A006-DB546339CA79}"/>
              </a:ext>
            </a:extLst>
          </p:cNvPr>
          <p:cNvGrpSpPr/>
          <p:nvPr/>
        </p:nvGrpSpPr>
        <p:grpSpPr>
          <a:xfrm>
            <a:off x="60861" y="2032097"/>
            <a:ext cx="3380415" cy="3013720"/>
            <a:chOff x="7669084" y="2051769"/>
            <a:chExt cx="3380415" cy="3013720"/>
          </a:xfrm>
        </p:grpSpPr>
        <p:pic>
          <p:nvPicPr>
            <p:cNvPr id="18" name="Picture 17" descr="Chart, line chart&#10;&#10;Description automatically generated">
              <a:extLst>
                <a:ext uri="{FF2B5EF4-FFF2-40B4-BE49-F238E27FC236}">
                  <a16:creationId xmlns:a16="http://schemas.microsoft.com/office/drawing/2014/main" id="{81DD8F25-5BFF-45B5-8988-0F91CA7D2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69084" y="2275094"/>
              <a:ext cx="3380415" cy="2790395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9DC7F43-A707-420D-91CE-1D23B2B36BDB}"/>
                </a:ext>
              </a:extLst>
            </p:cNvPr>
            <p:cNvCxnSpPr>
              <a:cxnSpLocks/>
            </p:cNvCxnSpPr>
            <p:nvPr/>
          </p:nvCxnSpPr>
          <p:spPr>
            <a:xfrm>
              <a:off x="9197826" y="2960784"/>
              <a:ext cx="0" cy="176276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39B9A4E-8C7D-4A1C-A555-9B439AF248A3}"/>
                </a:ext>
              </a:extLst>
            </p:cNvPr>
            <p:cNvCxnSpPr>
              <a:cxnSpLocks/>
            </p:cNvCxnSpPr>
            <p:nvPr/>
          </p:nvCxnSpPr>
          <p:spPr>
            <a:xfrm>
              <a:off x="9389172" y="2960784"/>
              <a:ext cx="0" cy="176276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E62585D6-4BA2-40FB-BE81-EE709390EC24}"/>
                </a:ext>
              </a:extLst>
            </p:cNvPr>
            <p:cNvCxnSpPr/>
            <p:nvPr/>
          </p:nvCxnSpPr>
          <p:spPr>
            <a:xfrm rot="16200000" flipV="1">
              <a:off x="8745706" y="2508663"/>
              <a:ext cx="452121" cy="452121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Curved 26">
              <a:extLst>
                <a:ext uri="{FF2B5EF4-FFF2-40B4-BE49-F238E27FC236}">
                  <a16:creationId xmlns:a16="http://schemas.microsoft.com/office/drawing/2014/main" id="{CD48A4E6-BF5F-4736-807D-0E90F5BA2CB7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276566" y="2621270"/>
              <a:ext cx="445347" cy="220132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2FB8B4-041C-49A7-978B-1EA9B518018D}"/>
                </a:ext>
              </a:extLst>
            </p:cNvPr>
            <p:cNvSpPr txBox="1"/>
            <p:nvPr/>
          </p:nvSpPr>
          <p:spPr>
            <a:xfrm>
              <a:off x="8283207" y="2051769"/>
              <a:ext cx="924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Low energy</a:t>
              </a:r>
            </a:p>
            <a:p>
              <a:pPr algn="ctr"/>
              <a:r>
                <a:rPr lang="en-US" sz="1200" i="1" dirty="0"/>
                <a:t>image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96E57A8-EA22-4760-B986-63B980AE37BB}"/>
                </a:ext>
              </a:extLst>
            </p:cNvPr>
            <p:cNvSpPr txBox="1"/>
            <p:nvPr/>
          </p:nvSpPr>
          <p:spPr>
            <a:xfrm>
              <a:off x="9190444" y="2051769"/>
              <a:ext cx="9605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i="1" dirty="0"/>
                <a:t>High energy</a:t>
              </a:r>
            </a:p>
            <a:p>
              <a:pPr algn="ctr"/>
              <a:r>
                <a:rPr lang="en-US" sz="1200" i="1" dirty="0"/>
                <a:t>image</a:t>
              </a:r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E28128-5BE2-465C-9A55-717278219D92}"/>
              </a:ext>
            </a:extLst>
          </p:cNvPr>
          <p:cNvCxnSpPr>
            <a:cxnSpLocks/>
          </p:cNvCxnSpPr>
          <p:nvPr/>
        </p:nvCxnSpPr>
        <p:spPr>
          <a:xfrm flipV="1">
            <a:off x="1599981" y="2920366"/>
            <a:ext cx="3327619" cy="27303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7C61A6-D45A-4327-A0FA-F9B0EB62E942}"/>
              </a:ext>
            </a:extLst>
          </p:cNvPr>
          <p:cNvCxnSpPr>
            <a:cxnSpLocks/>
          </p:cNvCxnSpPr>
          <p:nvPr/>
        </p:nvCxnSpPr>
        <p:spPr>
          <a:xfrm flipV="1">
            <a:off x="1768252" y="3620657"/>
            <a:ext cx="3050514" cy="20183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0C81C73-76A0-4C62-942A-B2B4D7929938}"/>
              </a:ext>
            </a:extLst>
          </p:cNvPr>
          <p:cNvSpPr/>
          <p:nvPr/>
        </p:nvSpPr>
        <p:spPr>
          <a:xfrm rot="5400000">
            <a:off x="9556275" y="3683592"/>
            <a:ext cx="611097" cy="2025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B1E1ABA-770B-48E7-8630-0EEAED6A1BA5}"/>
                  </a:ext>
                </a:extLst>
              </p:cNvPr>
              <p:cNvSpPr txBox="1"/>
              <p:nvPr/>
            </p:nvSpPr>
            <p:spPr>
              <a:xfrm>
                <a:off x="6055825" y="3966394"/>
                <a:ext cx="7988968" cy="470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24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B1E1ABA-770B-48E7-8630-0EEAED6A1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5825" y="3966394"/>
                <a:ext cx="7988968" cy="470000"/>
              </a:xfrm>
              <a:prstGeom prst="rect">
                <a:avLst/>
              </a:prstGeom>
              <a:blipFill>
                <a:blip r:embed="rId6"/>
                <a:stretch>
                  <a:fillRect b="-12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B8BF6135-DDAB-4B8D-8EF6-6C4B7E4135A6}"/>
              </a:ext>
            </a:extLst>
          </p:cNvPr>
          <p:cNvSpPr txBox="1"/>
          <p:nvPr/>
        </p:nvSpPr>
        <p:spPr>
          <a:xfrm>
            <a:off x="6949999" y="4251728"/>
            <a:ext cx="6100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Decomposed maps</a:t>
            </a:r>
          </a:p>
        </p:txBody>
      </p:sp>
    </p:spTree>
    <p:extLst>
      <p:ext uri="{BB962C8B-B14F-4D97-AF65-F5344CB8AC3E}">
        <p14:creationId xmlns:p14="http://schemas.microsoft.com/office/powerpoint/2010/main" val="201327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/>
      <p:bldP spid="12" grpId="0" uiExpand="1" build="allAtOnce" animBg="1"/>
      <p:bldP spid="20" grpId="0" uiExpand="1" animBg="1"/>
      <p:bldP spid="22" grpId="0" uiExpand="1"/>
      <p:bldP spid="26" grpId="0" uiExpand="1" animBg="1"/>
      <p:bldP spid="31" grpId="0" uiExpand="1"/>
      <p:bldP spid="32" grpId="0" uiExpand="1" animBg="1"/>
      <p:bldP spid="33" grpId="0" uiExpand="1"/>
      <p:bldP spid="34" grpId="0" uiExpan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3F8CC-07BF-400A-A815-9F4104B759A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Multi-basis material decomposition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FC25FF9-C3AF-4A48-9DB0-4A43FD40313B}"/>
              </a:ext>
            </a:extLst>
          </p:cNvPr>
          <p:cNvSpPr txBox="1">
            <a:spLocks/>
          </p:cNvSpPr>
          <p:nvPr/>
        </p:nvSpPr>
        <p:spPr>
          <a:xfrm>
            <a:off x="1" y="6596399"/>
            <a:ext cx="11277600" cy="295466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L. Brombal 				|23rd </a:t>
            </a:r>
            <a:r>
              <a:rPr lang="en-US" sz="1200" dirty="0" err="1"/>
              <a:t>iWoRiD</a:t>
            </a:r>
            <a:r>
              <a:rPr lang="en-US" sz="1200" dirty="0"/>
              <a:t> 2022 |Riva Del Garda (TN), Italy | 26-30 June 2022			</a:t>
            </a:r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EE2C467C-BC91-48F9-A33B-FA4AFDD34819}"/>
              </a:ext>
            </a:extLst>
          </p:cNvPr>
          <p:cNvSpPr txBox="1">
            <a:spLocks/>
          </p:cNvSpPr>
          <p:nvPr/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B8BA4E0-8181-44D0-AAF6-4A6FC754EFE1}" type="slidenum">
              <a:rPr lang="en-US" sz="1200" smtClean="0">
                <a:solidFill>
                  <a:schemeClr val="bg1"/>
                </a:solidFill>
              </a:rPr>
              <a:pPr algn="r"/>
              <a:t>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A2939C-401A-4651-A4C8-8161A6CF9B76}"/>
              </a:ext>
            </a:extLst>
          </p:cNvPr>
          <p:cNvSpPr txBox="1"/>
          <p:nvPr/>
        </p:nvSpPr>
        <p:spPr>
          <a:xfrm>
            <a:off x="3822850" y="1335395"/>
            <a:ext cx="8191501" cy="440120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algorithm can be </a:t>
            </a:r>
            <a:r>
              <a:rPr lang="en-US" sz="2000" b="1" dirty="0">
                <a:solidFill>
                  <a:schemeClr val="accent1"/>
                </a:solidFill>
              </a:rPr>
              <a:t>extended to multiple energy channels </a:t>
            </a:r>
            <a:r>
              <a:rPr lang="en-US" sz="2000" dirty="0"/>
              <a:t>and </a:t>
            </a:r>
            <a:r>
              <a:rPr lang="en-US" sz="2000" b="1" dirty="0">
                <a:solidFill>
                  <a:schemeClr val="accent1"/>
                </a:solidFill>
              </a:rPr>
              <a:t>multiple</a:t>
            </a:r>
            <a:r>
              <a:rPr lang="en-US" sz="2000" dirty="0"/>
              <a:t> decomposition </a:t>
            </a:r>
            <a:r>
              <a:rPr lang="en-US" sz="2000" b="1" dirty="0">
                <a:solidFill>
                  <a:schemeClr val="accent1"/>
                </a:solidFill>
              </a:rPr>
              <a:t>materials</a:t>
            </a:r>
          </a:p>
          <a:p>
            <a:pPr>
              <a:buClr>
                <a:schemeClr val="accent1"/>
              </a:buClr>
            </a:pPr>
            <a:r>
              <a:rPr lang="en-US" sz="2000" dirty="0"/>
              <a:t>				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Clr>
                <a:schemeClr val="accent1"/>
              </a:buClr>
            </a:pPr>
            <a:endParaRPr lang="en-US" sz="2000" dirty="0"/>
          </a:p>
          <a:p>
            <a:pPr>
              <a:buClr>
                <a:schemeClr val="accent1"/>
              </a:buClr>
            </a:pP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35ED51-8AD2-4EF8-A7FB-696AF71EE4F9}"/>
                  </a:ext>
                </a:extLst>
              </p:cNvPr>
              <p:cNvSpPr txBox="1"/>
              <p:nvPr/>
            </p:nvSpPr>
            <p:spPr>
              <a:xfrm>
                <a:off x="3961363" y="2527445"/>
                <a:ext cx="6100232" cy="16604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⋯   +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1"/>
                  </a:buClr>
                </a:pP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⋯   + 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35ED51-8AD2-4EF8-A7FB-696AF71EE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363" y="2527445"/>
                <a:ext cx="6100232" cy="16604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>
            <a:extLst>
              <a:ext uri="{FF2B5EF4-FFF2-40B4-BE49-F238E27FC236}">
                <a16:creationId xmlns:a16="http://schemas.microsoft.com/office/drawing/2014/main" id="{3D5205C1-B60B-44F6-BFA3-CE97F0A7EA48}"/>
              </a:ext>
            </a:extLst>
          </p:cNvPr>
          <p:cNvSpPr/>
          <p:nvPr/>
        </p:nvSpPr>
        <p:spPr>
          <a:xfrm rot="10800000">
            <a:off x="8530126" y="2678494"/>
            <a:ext cx="549024" cy="13253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Chart&#10;&#10;Description automatically generated">
            <a:extLst>
              <a:ext uri="{FF2B5EF4-FFF2-40B4-BE49-F238E27FC236}">
                <a16:creationId xmlns:a16="http://schemas.microsoft.com/office/drawing/2014/main" id="{9D4E249B-67B5-4A09-B086-EFA27BBE5C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49" y="1723053"/>
            <a:ext cx="3645201" cy="2733901"/>
          </a:xfrm>
          <a:prstGeom prst="rect">
            <a:avLst/>
          </a:prstGeom>
        </p:spPr>
      </p:pic>
      <p:sp>
        <p:nvSpPr>
          <p:cNvPr id="6" name="Left Bracket 5">
            <a:extLst>
              <a:ext uri="{FF2B5EF4-FFF2-40B4-BE49-F238E27FC236}">
                <a16:creationId xmlns:a16="http://schemas.microsoft.com/office/drawing/2014/main" id="{4BE16D28-261B-482F-82C8-EC942D3A956A}"/>
              </a:ext>
            </a:extLst>
          </p:cNvPr>
          <p:cNvSpPr/>
          <p:nvPr/>
        </p:nvSpPr>
        <p:spPr>
          <a:xfrm>
            <a:off x="5384626" y="2596729"/>
            <a:ext cx="212540" cy="156183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Left Bracket 36">
            <a:extLst>
              <a:ext uri="{FF2B5EF4-FFF2-40B4-BE49-F238E27FC236}">
                <a16:creationId xmlns:a16="http://schemas.microsoft.com/office/drawing/2014/main" id="{5BAF6843-05C8-4D26-BDB8-7B12C477B8F2}"/>
              </a:ext>
            </a:extLst>
          </p:cNvPr>
          <p:cNvSpPr/>
          <p:nvPr/>
        </p:nvSpPr>
        <p:spPr>
          <a:xfrm rot="16200000">
            <a:off x="7029383" y="3231993"/>
            <a:ext cx="166614" cy="207843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4DDEAD-AB41-4774-8849-581243DD170A}"/>
                  </a:ext>
                </a:extLst>
              </p:cNvPr>
              <p:cNvSpPr txBox="1"/>
              <p:nvPr/>
            </p:nvSpPr>
            <p:spPr>
              <a:xfrm rot="16200000">
                <a:off x="4084224" y="3164990"/>
                <a:ext cx="2009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energy channels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4DDEAD-AB41-4774-8849-581243DD1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084224" y="3164990"/>
                <a:ext cx="2009717" cy="369332"/>
              </a:xfrm>
              <a:prstGeom prst="rect">
                <a:avLst/>
              </a:prstGeom>
              <a:blipFill>
                <a:blip r:embed="rId5"/>
                <a:stretch>
                  <a:fillRect l="-10000" t="-608" r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4256534-2E3C-4D4B-8319-E886C691133A}"/>
                  </a:ext>
                </a:extLst>
              </p:cNvPr>
              <p:cNvSpPr txBox="1"/>
              <p:nvPr/>
            </p:nvSpPr>
            <p:spPr>
              <a:xfrm>
                <a:off x="6099155" y="4324515"/>
                <a:ext cx="19070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materials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4256534-2E3C-4D4B-8319-E886C6911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155" y="4324515"/>
                <a:ext cx="1907061" cy="369332"/>
              </a:xfrm>
              <a:prstGeom prst="rect">
                <a:avLst/>
              </a:prstGeom>
              <a:blipFill>
                <a:blip r:embed="rId6"/>
                <a:stretch>
                  <a:fillRect t="-8197" r="-288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4BED1B7-B037-42EF-9D33-31E725114C9A}"/>
                  </a:ext>
                </a:extLst>
              </p:cNvPr>
              <p:cNvSpPr txBox="1"/>
              <p:nvPr/>
            </p:nvSpPr>
            <p:spPr>
              <a:xfrm>
                <a:off x="9354084" y="3181869"/>
                <a:ext cx="801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acc>
                        <m:accPr>
                          <m:chr m:val="⃗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ac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4BED1B7-B037-42EF-9D33-31E725114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084" y="3181869"/>
                <a:ext cx="801501" cy="276999"/>
              </a:xfrm>
              <a:prstGeom prst="rect">
                <a:avLst/>
              </a:prstGeom>
              <a:blipFill>
                <a:blip r:embed="rId7"/>
                <a:stretch>
                  <a:fillRect l="-6061" r="-6818" b="-2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Oval 49">
            <a:extLst>
              <a:ext uri="{FF2B5EF4-FFF2-40B4-BE49-F238E27FC236}">
                <a16:creationId xmlns:a16="http://schemas.microsoft.com/office/drawing/2014/main" id="{DAF13C09-7EB7-4051-8905-FA206AFE1FB5}"/>
              </a:ext>
            </a:extLst>
          </p:cNvPr>
          <p:cNvSpPr/>
          <p:nvPr/>
        </p:nvSpPr>
        <p:spPr>
          <a:xfrm>
            <a:off x="9825008" y="3181868"/>
            <a:ext cx="179541" cy="339583"/>
          </a:xfrm>
          <a:prstGeom prst="ellipse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5234663-8602-4C0A-8B0B-668638B5493B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9914779" y="2943602"/>
            <a:ext cx="490039" cy="238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BCD0441D-0A26-4F4E-951B-CA8BED1E3832}"/>
              </a:ext>
            </a:extLst>
          </p:cNvPr>
          <p:cNvSpPr/>
          <p:nvPr/>
        </p:nvSpPr>
        <p:spPr>
          <a:xfrm rot="5400000">
            <a:off x="9418190" y="3756379"/>
            <a:ext cx="611097" cy="2025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8FDC41-2506-4231-A2C3-1C85232FEA7A}"/>
              </a:ext>
            </a:extLst>
          </p:cNvPr>
          <p:cNvSpPr txBox="1"/>
          <p:nvPr/>
        </p:nvSpPr>
        <p:spPr>
          <a:xfrm>
            <a:off x="6811914" y="4324515"/>
            <a:ext cx="6100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				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92997E8-C8B8-4466-AD79-9AF61B8EF1DE}"/>
                  </a:ext>
                </a:extLst>
              </p:cNvPr>
              <p:cNvSpPr txBox="1"/>
              <p:nvPr/>
            </p:nvSpPr>
            <p:spPr>
              <a:xfrm>
                <a:off x="6596014" y="4308501"/>
                <a:ext cx="6316132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acc>
                      <m:r>
                        <a:rPr lang="en-US" sz="18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1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18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92997E8-C8B8-4466-AD79-9AF61B8EF1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6014" y="4308501"/>
                <a:ext cx="6316132" cy="375552"/>
              </a:xfrm>
              <a:prstGeom prst="rect">
                <a:avLst/>
              </a:prstGeom>
              <a:blipFill>
                <a:blip r:embed="rId8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2065886-29E3-4706-ADA6-49E32437FF19}"/>
              </a:ext>
            </a:extLst>
          </p:cNvPr>
          <p:cNvSpPr txBox="1"/>
          <p:nvPr/>
        </p:nvSpPr>
        <p:spPr>
          <a:xfrm>
            <a:off x="7818930" y="4872229"/>
            <a:ext cx="230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Inversion performed </a:t>
            </a:r>
            <a:br>
              <a:rPr lang="en-US" i="1" dirty="0"/>
            </a:br>
            <a:r>
              <a:rPr lang="en-US" i="1" dirty="0"/>
              <a:t>through least-squares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728487-4507-4F4F-841D-016D1E0DF22A}"/>
              </a:ext>
            </a:extLst>
          </p:cNvPr>
          <p:cNvCxnSpPr>
            <a:cxnSpLocks/>
          </p:cNvCxnSpPr>
          <p:nvPr/>
        </p:nvCxnSpPr>
        <p:spPr>
          <a:xfrm>
            <a:off x="1605435" y="2397760"/>
            <a:ext cx="0" cy="16290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7332D45-774C-4E07-ADE8-0A4B050E2EAF}"/>
              </a:ext>
            </a:extLst>
          </p:cNvPr>
          <p:cNvCxnSpPr>
            <a:cxnSpLocks/>
          </p:cNvCxnSpPr>
          <p:nvPr/>
        </p:nvCxnSpPr>
        <p:spPr>
          <a:xfrm>
            <a:off x="1823875" y="2397760"/>
            <a:ext cx="0" cy="16290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08D8626-4AC7-491C-95B1-B6E28E4EDCF1}"/>
              </a:ext>
            </a:extLst>
          </p:cNvPr>
          <p:cNvCxnSpPr>
            <a:cxnSpLocks/>
          </p:cNvCxnSpPr>
          <p:nvPr/>
        </p:nvCxnSpPr>
        <p:spPr>
          <a:xfrm>
            <a:off x="2016915" y="2397760"/>
            <a:ext cx="0" cy="16290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FE5D692-0B6B-40E6-B7F3-2E9E3E5B5377}"/>
              </a:ext>
            </a:extLst>
          </p:cNvPr>
          <p:cNvCxnSpPr>
            <a:cxnSpLocks/>
          </p:cNvCxnSpPr>
          <p:nvPr/>
        </p:nvCxnSpPr>
        <p:spPr>
          <a:xfrm>
            <a:off x="2545235" y="2397760"/>
            <a:ext cx="0" cy="16290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722FE14-95BB-4BDB-9301-6707487679B5}"/>
              </a:ext>
            </a:extLst>
          </p:cNvPr>
          <p:cNvCxnSpPr>
            <a:cxnSpLocks/>
          </p:cNvCxnSpPr>
          <p:nvPr/>
        </p:nvCxnSpPr>
        <p:spPr>
          <a:xfrm flipV="1">
            <a:off x="1605435" y="3024101"/>
            <a:ext cx="3247332" cy="157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C6E4C2D-037E-4D1F-97D4-9B3024EF50D4}"/>
              </a:ext>
            </a:extLst>
          </p:cNvPr>
          <p:cNvCxnSpPr>
            <a:cxnSpLocks/>
          </p:cNvCxnSpPr>
          <p:nvPr/>
        </p:nvCxnSpPr>
        <p:spPr>
          <a:xfrm flipV="1">
            <a:off x="1880370" y="3271025"/>
            <a:ext cx="2960937" cy="63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26C5E2D-5D15-4AC8-8DAB-29EFE25C3A4F}"/>
              </a:ext>
            </a:extLst>
          </p:cNvPr>
          <p:cNvCxnSpPr>
            <a:cxnSpLocks/>
          </p:cNvCxnSpPr>
          <p:nvPr/>
        </p:nvCxnSpPr>
        <p:spPr>
          <a:xfrm>
            <a:off x="2032770" y="3458868"/>
            <a:ext cx="2808537" cy="77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5A53624-18E9-4B42-B0F7-F1A6E8E9DFEF}"/>
              </a:ext>
            </a:extLst>
          </p:cNvPr>
          <p:cNvCxnSpPr>
            <a:cxnSpLocks/>
          </p:cNvCxnSpPr>
          <p:nvPr/>
        </p:nvCxnSpPr>
        <p:spPr>
          <a:xfrm>
            <a:off x="2517544" y="3658563"/>
            <a:ext cx="2323763" cy="180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706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black&#10;&#10;Description automatically generated">
            <a:extLst>
              <a:ext uri="{FF2B5EF4-FFF2-40B4-BE49-F238E27FC236}">
                <a16:creationId xmlns:a16="http://schemas.microsoft.com/office/drawing/2014/main" id="{4873C8E9-1A2B-4FAA-8C20-436DEBA57D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3"/>
          <a:stretch/>
        </p:blipFill>
        <p:spPr>
          <a:xfrm>
            <a:off x="942515" y="4090064"/>
            <a:ext cx="2476399" cy="247639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9E263-65A0-4A76-92DA-6B38E725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A4E0-8181-44D0-AAF6-4A6FC754EFE1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F42BD24E-4BEA-4951-A614-03482FC76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335"/>
            <a:ext cx="12192000" cy="590931"/>
          </a:xfrm>
        </p:spPr>
        <p:txBody>
          <a:bodyPr/>
          <a:lstStyle/>
          <a:p>
            <a:r>
              <a:rPr lang="en-US" dirty="0"/>
              <a:t>Applications: imaging with contrast medium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235F6D-33F4-4E17-B7F2-7A45E57FE2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4936" y="1464233"/>
            <a:ext cx="2616600" cy="539376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A646FAB-9EA7-49CB-869A-C6522B973B96}"/>
              </a:ext>
            </a:extLst>
          </p:cNvPr>
          <p:cNvGrpSpPr/>
          <p:nvPr/>
        </p:nvGrpSpPr>
        <p:grpSpPr>
          <a:xfrm>
            <a:off x="566586" y="6336575"/>
            <a:ext cx="823435" cy="430207"/>
            <a:chOff x="108446" y="3992358"/>
            <a:chExt cx="887233" cy="467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52BA9-4B2D-43C9-B2F1-2A963C9D7B02}"/>
                </a:ext>
              </a:extLst>
            </p:cNvPr>
            <p:cNvSpPr/>
            <p:nvPr/>
          </p:nvSpPr>
          <p:spPr>
            <a:xfrm>
              <a:off x="108446" y="3992358"/>
              <a:ext cx="887233" cy="233680"/>
            </a:xfrm>
            <a:prstGeom prst="rect">
              <a:avLst/>
            </a:prstGeom>
            <a:solidFill>
              <a:schemeClr val="tx1">
                <a:lumMod val="6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bone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FCF14A-E834-4697-9BDC-78BFBFD4A072}"/>
                </a:ext>
              </a:extLst>
            </p:cNvPr>
            <p:cNvSpPr/>
            <p:nvPr/>
          </p:nvSpPr>
          <p:spPr>
            <a:xfrm>
              <a:off x="108446" y="4226038"/>
              <a:ext cx="887233" cy="23368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iodine</a:t>
              </a:r>
            </a:p>
          </p:txBody>
        </p:sp>
      </p:grp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98336A6A-7752-4CE3-867F-A60D6064D93E}"/>
              </a:ext>
            </a:extLst>
          </p:cNvPr>
          <p:cNvSpPr txBox="1">
            <a:spLocks/>
          </p:cNvSpPr>
          <p:nvPr/>
        </p:nvSpPr>
        <p:spPr>
          <a:xfrm rot="16200000">
            <a:off x="-2210671" y="3860566"/>
            <a:ext cx="4958083" cy="313268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i="1" u="sng" dirty="0"/>
              <a:t>Acquired @ PEPI Lab INFN Trieste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E20A78-9009-4004-B735-D8FA61C2A5B6}"/>
              </a:ext>
            </a:extLst>
          </p:cNvPr>
          <p:cNvSpPr txBox="1"/>
          <p:nvPr/>
        </p:nvSpPr>
        <p:spPr>
          <a:xfrm>
            <a:off x="1460299" y="911083"/>
            <a:ext cx="18501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IODINE (33 keV)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3DE852-E5FF-4676-9C43-78B29BCDF638}"/>
              </a:ext>
            </a:extLst>
          </p:cNvPr>
          <p:cNvSpPr txBox="1"/>
          <p:nvPr/>
        </p:nvSpPr>
        <p:spPr>
          <a:xfrm>
            <a:off x="5330435" y="887534"/>
            <a:ext cx="1942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BARIUM (37 keV)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62DDFA-C8D9-4059-AC30-FD914A858329}"/>
              </a:ext>
            </a:extLst>
          </p:cNvPr>
          <p:cNvSpPr txBox="1"/>
          <p:nvPr/>
        </p:nvSpPr>
        <p:spPr>
          <a:xfrm>
            <a:off x="9072375" y="911083"/>
            <a:ext cx="2352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GADOLINIUM (50 keV)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3A0AF6-CE6B-4A40-A51D-F9F100829F9F}"/>
              </a:ext>
            </a:extLst>
          </p:cNvPr>
          <p:cNvSpPr txBox="1"/>
          <p:nvPr/>
        </p:nvSpPr>
        <p:spPr>
          <a:xfrm rot="16200000">
            <a:off x="1544976" y="379479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/>
              <a:t>Panahifar</a:t>
            </a:r>
            <a:r>
              <a:rPr lang="en-US" sz="1200" i="1" dirty="0"/>
              <a:t>, </a:t>
            </a:r>
            <a:r>
              <a:rPr lang="en-US" sz="1200" i="1" dirty="0" err="1"/>
              <a:t>Arash</a:t>
            </a:r>
            <a:r>
              <a:rPr lang="en-US" sz="1200" i="1" dirty="0"/>
              <a:t>, et al. </a:t>
            </a:r>
            <a:r>
              <a:rPr lang="en-US" sz="1200" i="1" dirty="0" err="1"/>
              <a:t>Physica</a:t>
            </a:r>
            <a:r>
              <a:rPr lang="en-US" sz="1200" i="1" dirty="0"/>
              <a:t> Medica 32.12 (2016): 1765-1770.</a:t>
            </a:r>
          </a:p>
        </p:txBody>
      </p:sp>
      <p:pic>
        <p:nvPicPr>
          <p:cNvPr id="4" name="Picture 3" descr="A picture containing black, tableware, ceramic ware, dishware&#10;&#10;Description automatically generated">
            <a:extLst>
              <a:ext uri="{FF2B5EF4-FFF2-40B4-BE49-F238E27FC236}">
                <a16:creationId xmlns:a16="http://schemas.microsoft.com/office/drawing/2014/main" id="{7469DE41-5163-4B6F-9C73-114172D078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487" y="1448536"/>
            <a:ext cx="2476398" cy="247639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7E230B-3C78-4B32-9264-A7D36E23BA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7184" y="1538158"/>
            <a:ext cx="3010790" cy="44935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DDDD63D-6ABF-4554-9AD5-85DAEE30F08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742020" y="5271192"/>
            <a:ext cx="468642" cy="204577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90400E0-AC7A-40F5-B04E-E91CC9B935FE}"/>
              </a:ext>
            </a:extLst>
          </p:cNvPr>
          <p:cNvSpPr txBox="1"/>
          <p:nvPr/>
        </p:nvSpPr>
        <p:spPr>
          <a:xfrm rot="16200000">
            <a:off x="5328394" y="3793995"/>
            <a:ext cx="6097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C T </a:t>
            </a:r>
            <a:r>
              <a:rPr lang="en-US" sz="1200" dirty="0" err="1"/>
              <a:t>Badea</a:t>
            </a:r>
            <a:r>
              <a:rPr lang="en-US" sz="1200" dirty="0"/>
              <a:t> et al 2019 </a:t>
            </a:r>
            <a:r>
              <a:rPr lang="en-US" sz="1200" i="1" dirty="0"/>
              <a:t>Phys. Med. Biol. </a:t>
            </a:r>
            <a:r>
              <a:rPr lang="en-US" sz="1200" dirty="0"/>
              <a:t>64 065007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A4A2B7E-E961-45FE-9F05-23BB44BD2051}"/>
              </a:ext>
            </a:extLst>
          </p:cNvPr>
          <p:cNvCxnSpPr/>
          <p:nvPr/>
        </p:nvCxnSpPr>
        <p:spPr>
          <a:xfrm>
            <a:off x="678881" y="1564643"/>
            <a:ext cx="8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80658F2-5468-4B9F-A917-229E35FF1B00}"/>
              </a:ext>
            </a:extLst>
          </p:cNvPr>
          <p:cNvSpPr txBox="1"/>
          <p:nvPr/>
        </p:nvSpPr>
        <p:spPr>
          <a:xfrm>
            <a:off x="766919" y="1230381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cm</a:t>
            </a:r>
          </a:p>
        </p:txBody>
      </p:sp>
    </p:spTree>
    <p:extLst>
      <p:ext uri="{BB962C8B-B14F-4D97-AF65-F5344CB8AC3E}">
        <p14:creationId xmlns:p14="http://schemas.microsoft.com/office/powerpoint/2010/main" val="1622820122"/>
      </p:ext>
    </p:extLst>
  </p:cSld>
  <p:clrMapOvr>
    <a:masterClrMapping/>
  </p:clrMapOvr>
</p:sld>
</file>

<file path=ppt/theme/theme1.xml><?xml version="1.0" encoding="utf-8"?>
<a:theme xmlns:a="http://schemas.openxmlformats.org/drawingml/2006/main" name="Cornice">
  <a:themeElements>
    <a:clrScheme name="COLORI INFN 1">
      <a:dk1>
        <a:srgbClr val="000000"/>
      </a:dk1>
      <a:lt1>
        <a:srgbClr val="FFFFFF"/>
      </a:lt1>
      <a:dk2>
        <a:srgbClr val="273551"/>
      </a:dk2>
      <a:lt2>
        <a:srgbClr val="E9E9E9"/>
      </a:lt2>
      <a:accent1>
        <a:srgbClr val="3284A4"/>
      </a:accent1>
      <a:accent2>
        <a:srgbClr val="F46100"/>
      </a:accent2>
      <a:accent3>
        <a:srgbClr val="82ACC6"/>
      </a:accent3>
      <a:accent4>
        <a:srgbClr val="FF2600"/>
      </a:accent4>
      <a:accent5>
        <a:srgbClr val="36C695"/>
      </a:accent5>
      <a:accent6>
        <a:srgbClr val="D5393D"/>
      </a:accent6>
      <a:hlink>
        <a:srgbClr val="B5B581"/>
      </a:hlink>
      <a:folHlink>
        <a:srgbClr val="7C7B5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nic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3" id="{E42BDCAE-85FE-704E-AE37-D2DDF47C09FC}" vid="{0E677682-999B-404C-9EFE-01FC36AE42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CdS_7_luglio2021</Template>
  <TotalTime>28861</TotalTime>
  <Words>3045</Words>
  <Application>Microsoft Office PowerPoint</Application>
  <PresentationFormat>Widescreen</PresentationFormat>
  <Paragraphs>615</Paragraphs>
  <Slides>38</Slides>
  <Notes>30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Cambria Math</vt:lpstr>
      <vt:lpstr>Franklin Gothic Book</vt:lpstr>
      <vt:lpstr>Franklin Gothic Medium</vt:lpstr>
      <vt:lpstr>Istok Web</vt:lpstr>
      <vt:lpstr>Wingdings</vt:lpstr>
      <vt:lpstr>Wingdings 2</vt:lpstr>
      <vt:lpstr>Cornice</vt:lpstr>
      <vt:lpstr>Spectral and phase-contrast imaging: from crystal-based synchrotron setups to detector-based compact systems</vt:lpstr>
      <vt:lpstr>OVERVIEW</vt:lpstr>
      <vt:lpstr>X-rays in matter</vt:lpstr>
      <vt:lpstr>X-rays in matter</vt:lpstr>
      <vt:lpstr>OVERVIEW</vt:lpstr>
      <vt:lpstr>X-ray spectral imaging</vt:lpstr>
      <vt:lpstr>Basis material decomposition</vt:lpstr>
      <vt:lpstr>Multi-basis material decomposition</vt:lpstr>
      <vt:lpstr>Applications: imaging with contrast medium</vt:lpstr>
      <vt:lpstr>Spectral imaging systems</vt:lpstr>
      <vt:lpstr>CRYSTAL-BASED SPECTRAL IMAGING</vt:lpstr>
      <vt:lpstr>Laue diffraction</vt:lpstr>
      <vt:lpstr>Energy dispersive bent Laue diffraction</vt:lpstr>
      <vt:lpstr>Spectral system @ SYRMEP beamline</vt:lpstr>
      <vt:lpstr>Tomographic multi-material imaging</vt:lpstr>
      <vt:lpstr>DETECTOR-BASED SPECTRAL IMAGING</vt:lpstr>
      <vt:lpstr>Detectors in spectral imaging</vt:lpstr>
      <vt:lpstr>SYSTEM CHARACTERIZATION</vt:lpstr>
      <vt:lpstr>Quantitative multi-material µ-CT</vt:lpstr>
      <vt:lpstr>Quantitative multi-material µ-CT</vt:lpstr>
      <vt:lpstr>Crystal vs Detector-based spectral imaging</vt:lpstr>
      <vt:lpstr>OVERVIEW</vt:lpstr>
      <vt:lpstr>Phase effects</vt:lpstr>
      <vt:lpstr>PowerPoint Presentation</vt:lpstr>
      <vt:lpstr>Analyzer-Based Imaging (ABI)</vt:lpstr>
      <vt:lpstr>Edge Illumination (EI)</vt:lpstr>
      <vt:lpstr>DEI &amp; EI: pros and cons</vt:lpstr>
      <vt:lpstr>DEI: Lung imaging</vt:lpstr>
      <vt:lpstr>EI: soft tissue imaging and industrial inspection</vt:lpstr>
      <vt:lpstr>OVERVIEW</vt:lpstr>
      <vt:lpstr>Photon-counting Edge-illumination Phase-contrast Imaging</vt:lpstr>
      <vt:lpstr>Flexibility</vt:lpstr>
      <vt:lpstr>Simulation and Design</vt:lpstr>
      <vt:lpstr>Realization</vt:lpstr>
      <vt:lpstr>Setup</vt:lpstr>
      <vt:lpstr>Spectral CT</vt:lpstr>
      <vt:lpstr>Double mask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Brombal</dc:creator>
  <cp:lastModifiedBy>BROMBAL LUCA</cp:lastModifiedBy>
  <cp:revision>194</cp:revision>
  <dcterms:created xsi:type="dcterms:W3CDTF">2021-09-29T10:23:33Z</dcterms:created>
  <dcterms:modified xsi:type="dcterms:W3CDTF">2022-06-30T08:24:10Z</dcterms:modified>
</cp:coreProperties>
</file>