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00" r:id="rId2"/>
    <p:sldId id="297" r:id="rId3"/>
    <p:sldId id="304" r:id="rId4"/>
    <p:sldId id="30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E32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894"/>
    <p:restoredTop sz="94686"/>
  </p:normalViewPr>
  <p:slideViewPr>
    <p:cSldViewPr snapToGrid="0" snapToObjects="1">
      <p:cViewPr varScale="1">
        <p:scale>
          <a:sx n="92" d="100"/>
          <a:sy n="92" d="100"/>
        </p:scale>
        <p:origin x="200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scripting-tools/pyjapc" TargetMode="External"/><Relationship Id="rId2" Type="http://schemas.openxmlformats.org/officeDocument/2006/relationships/hyperlink" Target="https://gitlab.cern.ch/abpcomputing/sandbox/pyjapcscout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cc-py.web.cern.ch/gitlab/abpcomputing/sandbox/pyjapcscout/docs/v0.1.0/" TargetMode="External"/><Relationship Id="rId5" Type="http://schemas.openxmlformats.org/officeDocument/2006/relationships/hyperlink" Target="https://awkward-array.org/quickstart.html" TargetMode="External"/><Relationship Id="rId4" Type="http://schemas.openxmlformats.org/officeDocument/2006/relationships/hyperlink" Target="https://gitlab.cern.ch/abpcomputing/sandbox/datascou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cern.ch/display/ACCPY/Getting+started+with+Acc-Py" TargetMode="External"/><Relationship Id="rId2" Type="http://schemas.openxmlformats.org/officeDocument/2006/relationships/hyperlink" Target="https://gitlab.cern.ch/abpcomputing/sandbox/datascout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acc-py.web.cern.ch/gitlab/abpcomputing/sandbox/datascout/docs/v0.0.3/" TargetMode="External"/><Relationship Id="rId4" Type="http://schemas.openxmlformats.org/officeDocument/2006/relationships/hyperlink" Target="https://wikis.cern.ch/pages/viewpage.action?pageId=145493385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97BEDD-A98B-754F-9F82-C0D9F178A3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458" y="1046163"/>
            <a:ext cx="10965084" cy="2387600"/>
          </a:xfrm>
        </p:spPr>
        <p:txBody>
          <a:bodyPr/>
          <a:lstStyle/>
          <a:p>
            <a:r>
              <a:rPr lang="en-US" dirty="0"/>
              <a:t>Discussion on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 err="1"/>
              <a:t>PyJapcScout</a:t>
            </a:r>
            <a:r>
              <a:rPr lang="en-US" dirty="0"/>
              <a:t> + </a:t>
            </a:r>
            <a:r>
              <a:rPr lang="en-US" dirty="0" err="1"/>
              <a:t>DataScout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76A9A1A-2EB3-5A46-BA59-B16D91F1E2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D. Gamba, G. </a:t>
            </a:r>
            <a:r>
              <a:rPr lang="en-US" dirty="0" err="1"/>
              <a:t>Sterbini</a:t>
            </a:r>
            <a:r>
              <a:rPr lang="en-US" dirty="0"/>
              <a:t> – 28/01/2022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3FD69-7C6F-5B46-8F61-09398127B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DBC5F-A13F-3C49-A576-5A28D9D51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A64E6-1B8C-7B40-9E5B-716FC4B68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6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22705-08E1-824B-943B-B899539C1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96" y="1076300"/>
            <a:ext cx="11571808" cy="5130189"/>
          </a:xfrm>
        </p:spPr>
        <p:txBody>
          <a:bodyPr/>
          <a:lstStyle/>
          <a:p>
            <a:r>
              <a:rPr lang="en-US" sz="1800" dirty="0">
                <a:hlinkClick r:id="rId2"/>
              </a:rPr>
              <a:t>PyJapcScout</a:t>
            </a:r>
            <a:r>
              <a:rPr lang="en-US" sz="1800" dirty="0"/>
              <a:t> is a wrapper on top of </a:t>
            </a:r>
            <a:r>
              <a:rPr lang="en-US" sz="1800" dirty="0">
                <a:hlinkClick r:id="rId3"/>
              </a:rPr>
              <a:t>PyJapc</a:t>
            </a:r>
            <a:r>
              <a:rPr lang="en-US" sz="1800" dirty="0"/>
              <a:t> with the following main additional features:</a:t>
            </a:r>
          </a:p>
          <a:p>
            <a:pPr lvl="1"/>
            <a:r>
              <a:rPr lang="en-US" sz="1600" dirty="0"/>
              <a:t>Acquired data is fully pythonic and “simple” (to ease conversion/data saving)</a:t>
            </a:r>
          </a:p>
          <a:p>
            <a:pPr lvl="1"/>
            <a:r>
              <a:rPr lang="en-US" sz="1600" dirty="0"/>
              <a:t>Acquired data can be (automatically) saved with </a:t>
            </a:r>
            <a:r>
              <a:rPr lang="en-US" sz="1600" b="1" dirty="0"/>
              <a:t>parquet data format</a:t>
            </a:r>
            <a:r>
              <a:rPr lang="en-US" sz="1600" dirty="0"/>
              <a:t> using </a:t>
            </a:r>
            <a:r>
              <a:rPr lang="en-US" sz="1600" b="1" dirty="0">
                <a:hlinkClick r:id="rId4"/>
              </a:rPr>
              <a:t>datascout</a:t>
            </a:r>
            <a:r>
              <a:rPr lang="en-US" sz="1600" dirty="0"/>
              <a:t> package</a:t>
            </a:r>
          </a:p>
          <a:p>
            <a:pPr lvl="2"/>
            <a:r>
              <a:rPr lang="en-US" sz="1600" dirty="0"/>
              <a:t>Data can also be converted (or loaded) as </a:t>
            </a:r>
            <a:r>
              <a:rPr lang="en-US" sz="1600" b="1" dirty="0">
                <a:hlinkClick r:id="rId5"/>
              </a:rPr>
              <a:t>awkward</a:t>
            </a:r>
            <a:r>
              <a:rPr lang="en-US" sz="1600" b="1" dirty="0"/>
              <a:t> arrays</a:t>
            </a:r>
            <a:r>
              <a:rPr lang="en-US" sz="1600" dirty="0"/>
              <a:t>: this could be the future data format for all our acquisitions/data analysis</a:t>
            </a:r>
          </a:p>
          <a:p>
            <a:r>
              <a:rPr lang="en-US" sz="1800" dirty="0" err="1"/>
              <a:t>PyJapcScout</a:t>
            </a:r>
            <a:r>
              <a:rPr lang="en-US" sz="1800" dirty="0"/>
              <a:t> is now released in </a:t>
            </a:r>
            <a:r>
              <a:rPr lang="en-US" sz="1800" dirty="0" err="1"/>
              <a:t>accpy</a:t>
            </a:r>
            <a:r>
              <a:rPr lang="en-US" sz="1800" dirty="0"/>
              <a:t> repository (version 0.1.0 from Yesterday)</a:t>
            </a:r>
            <a:endParaRPr lang="en-US" sz="1600" b="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r>
              <a:rPr lang="en-US" sz="1600" b="0" dirty="0">
                <a:latin typeface="Andale Mono" panose="020B0509000000000004" pitchFamily="49" charset="0"/>
              </a:rPr>
              <a:t>	source /acc/local/share/python/acc-</a:t>
            </a:r>
            <a:r>
              <a:rPr lang="en-US" sz="1600" b="0" dirty="0" err="1">
                <a:latin typeface="Andale Mono" panose="020B0509000000000004" pitchFamily="49" charset="0"/>
              </a:rPr>
              <a:t>py</a:t>
            </a:r>
            <a:r>
              <a:rPr lang="en-US" sz="1600" b="0" dirty="0">
                <a:latin typeface="Andale Mono" panose="020B0509000000000004" pitchFamily="49" charset="0"/>
              </a:rPr>
              <a:t>/base/pro/</a:t>
            </a:r>
            <a:r>
              <a:rPr lang="en-US" sz="1600" b="0" dirty="0" err="1">
                <a:latin typeface="Andale Mono" panose="020B0509000000000004" pitchFamily="49" charset="0"/>
              </a:rPr>
              <a:t>setup.sh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acc-</a:t>
            </a:r>
            <a:r>
              <a:rPr lang="en-US" sz="1600" b="0" dirty="0" err="1">
                <a:latin typeface="Andale Mono" panose="020B0509000000000004" pitchFamily="49" charset="0"/>
              </a:rPr>
              <a:t>py</a:t>
            </a:r>
            <a:r>
              <a:rPr lang="en-US" sz="1600" b="0" dirty="0">
                <a:latin typeface="Andale Mono" panose="020B0509000000000004" pitchFamily="49" charset="0"/>
              </a:rPr>
              <a:t> </a:t>
            </a:r>
            <a:r>
              <a:rPr lang="en-US" sz="1600" b="0" dirty="0" err="1">
                <a:latin typeface="Andale Mono" panose="020B0509000000000004" pitchFamily="49" charset="0"/>
              </a:rPr>
              <a:t>venv</a:t>
            </a:r>
            <a:r>
              <a:rPr lang="en-US" sz="1600" b="0" dirty="0">
                <a:latin typeface="Andale Mono" panose="020B0509000000000004" pitchFamily="49" charset="0"/>
              </a:rPr>
              <a:t> ./</a:t>
            </a:r>
            <a:r>
              <a:rPr lang="en-US" sz="1600" b="0" dirty="0" err="1">
                <a:latin typeface="Andale Mono" panose="020B0509000000000004" pitchFamily="49" charset="0"/>
              </a:rPr>
              <a:t>testvenv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source ./</a:t>
            </a:r>
            <a:r>
              <a:rPr lang="en-US" sz="1600" b="0" dirty="0" err="1">
                <a:latin typeface="Andale Mono" panose="020B0509000000000004" pitchFamily="49" charset="0"/>
              </a:rPr>
              <a:t>testvenv</a:t>
            </a:r>
            <a:r>
              <a:rPr lang="en-US" sz="1600" b="0" dirty="0">
                <a:latin typeface="Andale Mono" panose="020B0509000000000004" pitchFamily="49" charset="0"/>
              </a:rPr>
              <a:t>/bin/activate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</a:t>
            </a:r>
            <a:r>
              <a:rPr lang="en-US" sz="1600" dirty="0">
                <a:latin typeface="Andale Mono" panose="020B0509000000000004" pitchFamily="49" charset="0"/>
              </a:rPr>
              <a:t>python -m pip install </a:t>
            </a:r>
            <a:r>
              <a:rPr lang="en-US" sz="1600" dirty="0" err="1">
                <a:latin typeface="Andale Mono" panose="020B0509000000000004" pitchFamily="49" charset="0"/>
              </a:rPr>
              <a:t>pyjapcscout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python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&gt;&gt;&gt;from </a:t>
            </a:r>
            <a:r>
              <a:rPr lang="en-US" sz="1600" b="0" dirty="0" err="1">
                <a:latin typeface="Andale Mono" panose="020B0509000000000004" pitchFamily="49" charset="0"/>
              </a:rPr>
              <a:t>pyjapcscout</a:t>
            </a:r>
            <a:r>
              <a:rPr lang="en-US" sz="1600" b="0" dirty="0">
                <a:latin typeface="Andale Mono" panose="020B0509000000000004" pitchFamily="49" charset="0"/>
              </a:rPr>
              <a:t> import </a:t>
            </a:r>
            <a:r>
              <a:rPr lang="en-US" sz="1600" b="0" dirty="0" err="1">
                <a:latin typeface="Andale Mono" panose="020B0509000000000004" pitchFamily="49" charset="0"/>
              </a:rPr>
              <a:t>PyJapcScout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&gt;&gt;&gt;</a:t>
            </a:r>
            <a:r>
              <a:rPr lang="en-US" sz="1600" b="0" dirty="0" err="1">
                <a:latin typeface="Andale Mono" panose="020B0509000000000004" pitchFamily="49" charset="0"/>
              </a:rPr>
              <a:t>myPyJapc</a:t>
            </a:r>
            <a:r>
              <a:rPr lang="en-US" sz="1600" b="0" dirty="0">
                <a:latin typeface="Andale Mono" panose="020B0509000000000004" pitchFamily="49" charset="0"/>
              </a:rPr>
              <a:t> = </a:t>
            </a:r>
            <a:r>
              <a:rPr lang="en-US" sz="1600" b="0" dirty="0" err="1">
                <a:latin typeface="Andale Mono" panose="020B0509000000000004" pitchFamily="49" charset="0"/>
              </a:rPr>
              <a:t>PyJapcScout</a:t>
            </a:r>
            <a:r>
              <a:rPr lang="en-US" sz="1600" b="0" dirty="0">
                <a:latin typeface="Andale Mono" panose="020B0509000000000004" pitchFamily="49" charset="0"/>
              </a:rPr>
              <a:t>(</a:t>
            </a:r>
            <a:r>
              <a:rPr lang="en-US" sz="1600" b="0" dirty="0" err="1">
                <a:latin typeface="Andale Mono" panose="020B0509000000000004" pitchFamily="49" charset="0"/>
              </a:rPr>
              <a:t>incaAcceleratorName</a:t>
            </a:r>
            <a:r>
              <a:rPr lang="en-US" sz="1600" b="0" dirty="0">
                <a:latin typeface="Andale Mono" panose="020B0509000000000004" pitchFamily="49" charset="0"/>
              </a:rPr>
              <a:t>='CTF’)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&gt;&gt;&gt;print(</a:t>
            </a:r>
            <a:r>
              <a:rPr lang="en-US" sz="1600" b="0" dirty="0" err="1">
                <a:latin typeface="Andale Mono" panose="020B0509000000000004" pitchFamily="49" charset="0"/>
              </a:rPr>
              <a:t>myPyJapc.getSimpleValue</a:t>
            </a:r>
            <a:r>
              <a:rPr lang="en-US" sz="1600" b="0" dirty="0">
                <a:latin typeface="Andale Mono" panose="020B0509000000000004" pitchFamily="49" charset="0"/>
              </a:rPr>
              <a:t>('CA.BHB0900/</a:t>
            </a:r>
            <a:r>
              <a:rPr lang="en-US" sz="1600" b="0" dirty="0" err="1">
                <a:latin typeface="Andale Mono" panose="020B0509000000000004" pitchFamily="49" charset="0"/>
              </a:rPr>
              <a:t>SettingPPM#current</a:t>
            </a:r>
            <a:r>
              <a:rPr lang="en-US" sz="1600" b="0" dirty="0">
                <a:latin typeface="Andale Mono" panose="020B0509000000000004" pitchFamily="49" charset="0"/>
              </a:rPr>
              <a:t>',</a:t>
            </a:r>
            <a:r>
              <a:rPr lang="en-US" sz="1600" b="0" dirty="0" err="1">
                <a:latin typeface="Andale Mono" panose="020B0509000000000004" pitchFamily="49" charset="0"/>
              </a:rPr>
              <a:t>selectorOverride</a:t>
            </a:r>
            <a:r>
              <a:rPr lang="en-US" sz="1600" b="0" dirty="0">
                <a:latin typeface="Andale Mono" panose="020B0509000000000004" pitchFamily="49" charset="0"/>
              </a:rPr>
              <a:t>=''))</a:t>
            </a:r>
          </a:p>
          <a:p>
            <a:r>
              <a:rPr lang="en-US" sz="1800" dirty="0"/>
              <a:t>(Poor) API documentation:</a:t>
            </a:r>
          </a:p>
          <a:p>
            <a:pPr marL="0" indent="0">
              <a:buNone/>
            </a:pPr>
            <a:r>
              <a:rPr lang="en-US" sz="1600" b="0" dirty="0">
                <a:latin typeface="Andale Mono" panose="020B0509000000000004" pitchFamily="49" charset="0"/>
              </a:rPr>
              <a:t>	</a:t>
            </a:r>
            <a:r>
              <a:rPr lang="en-GB" sz="1600" b="0" u="sng" dirty="0">
                <a:latin typeface="Andale Mono" panose="020B0509000000000004" pitchFamily="49" charset="0"/>
                <a:hlinkClick r:id="rId6"/>
              </a:rPr>
              <a:t>https://acc-py.web.cern.ch/gitlab/abpcomputing/sandbox/pyjapcscout/docs/v0.1.0/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BB4D4-B6E4-754A-A717-B00EC9CC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870"/>
          </a:xfrm>
        </p:spPr>
        <p:txBody>
          <a:bodyPr/>
          <a:lstStyle/>
          <a:p>
            <a:r>
              <a:rPr lang="en-US" dirty="0" err="1"/>
              <a:t>PyJapcScout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13D-1774-0E40-A918-26DB1B82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9628F-E7E4-6641-A1D8-80216CE6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0AD17-195D-1745-ADE4-1E45F322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110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722705-08E1-824B-943B-B899539C1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96" y="1076300"/>
            <a:ext cx="11571808" cy="5130189"/>
          </a:xfrm>
        </p:spPr>
        <p:txBody>
          <a:bodyPr/>
          <a:lstStyle/>
          <a:p>
            <a:r>
              <a:rPr lang="en-US" sz="1800" dirty="0">
                <a:hlinkClick r:id="rId2"/>
              </a:rPr>
              <a:t>datascout</a:t>
            </a:r>
            <a:r>
              <a:rPr lang="en-US" sz="1800" dirty="0"/>
              <a:t> is a simple collection of sweet functions to load/save/convert </a:t>
            </a:r>
          </a:p>
          <a:p>
            <a:pPr lvl="1"/>
            <a:r>
              <a:rPr lang="en-US" sz="1600" b="1" dirty="0"/>
              <a:t>No Java and/or CERN-control-system-related dependences </a:t>
            </a:r>
          </a:p>
          <a:p>
            <a:pPr lvl="1"/>
            <a:r>
              <a:rPr lang="en-US" sz="1600" dirty="0"/>
              <a:t>Used by </a:t>
            </a:r>
            <a:r>
              <a:rPr lang="en-US" sz="1600" dirty="0" err="1"/>
              <a:t>pyjapcscout</a:t>
            </a:r>
            <a:r>
              <a:rPr lang="en-US" sz="1600" dirty="0"/>
              <a:t> to ”save” data to file in the control room</a:t>
            </a:r>
          </a:p>
          <a:p>
            <a:pPr lvl="1"/>
            <a:r>
              <a:rPr lang="en-US" sz="1600" dirty="0"/>
              <a:t>Should be used </a:t>
            </a:r>
            <a:r>
              <a:rPr lang="en-US" sz="1600" b="1" dirty="0"/>
              <a:t>by user </a:t>
            </a:r>
            <a:r>
              <a:rPr lang="en-US" sz="1600" dirty="0"/>
              <a:t>to “load” data for post-processing on his/her </a:t>
            </a:r>
            <a:r>
              <a:rPr lang="en-US" sz="1600" b="1" dirty="0"/>
              <a:t>favorite environment </a:t>
            </a:r>
            <a:r>
              <a:rPr lang="en-US" sz="1600" dirty="0"/>
              <a:t>(laptop, SWAN, …)</a:t>
            </a:r>
          </a:p>
          <a:p>
            <a:r>
              <a:rPr lang="en-US" sz="1800" dirty="0" err="1"/>
              <a:t>datascout</a:t>
            </a:r>
            <a:r>
              <a:rPr lang="en-US" sz="1800" dirty="0"/>
              <a:t> is “fully released” (new version 0.0.3 from Yesterday) on </a:t>
            </a:r>
            <a:r>
              <a:rPr lang="en-US" sz="1800" dirty="0">
                <a:hlinkClick r:id="rId3"/>
              </a:rPr>
              <a:t>acc-py</a:t>
            </a:r>
            <a:r>
              <a:rPr lang="en-US" sz="1800" dirty="0"/>
              <a:t> </a:t>
            </a:r>
            <a:r>
              <a:rPr lang="en-US" sz="1800" dirty="0">
                <a:hlinkClick r:id="rId4"/>
              </a:rPr>
              <a:t>repository</a:t>
            </a:r>
            <a:r>
              <a:rPr lang="en-US" sz="1800" dirty="0"/>
              <a:t>, i.e. it can be installed as:</a:t>
            </a:r>
          </a:p>
          <a:p>
            <a:pPr marL="0" indent="0">
              <a:buNone/>
            </a:pPr>
            <a:r>
              <a:rPr lang="en-US" sz="1800" b="0" dirty="0">
                <a:latin typeface="Andale Mono" panose="020B0509000000000004" pitchFamily="49" charset="0"/>
              </a:rPr>
              <a:t>	</a:t>
            </a:r>
            <a:r>
              <a:rPr lang="en-US" sz="1600" b="0" dirty="0">
                <a:latin typeface="Andale Mono" panose="020B0509000000000004" pitchFamily="49" charset="0"/>
              </a:rPr>
              <a:t># To have access to acc-</a:t>
            </a:r>
            <a:r>
              <a:rPr lang="en-US" sz="1600" b="0" dirty="0" err="1">
                <a:latin typeface="Andale Mono" panose="020B0509000000000004" pitchFamily="49" charset="0"/>
              </a:rPr>
              <a:t>py</a:t>
            </a:r>
            <a:r>
              <a:rPr lang="en-US" sz="1600" b="0" dirty="0">
                <a:latin typeface="Andale Mono" panose="020B0509000000000004" pitchFamily="49" charset="0"/>
              </a:rPr>
              <a:t> repository, if needed: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#pip install </a:t>
            </a:r>
            <a:r>
              <a:rPr lang="en-US" sz="1600" b="0" dirty="0" err="1">
                <a:latin typeface="Andale Mono" panose="020B0509000000000004" pitchFamily="49" charset="0"/>
              </a:rPr>
              <a:t>git+https</a:t>
            </a:r>
            <a:r>
              <a:rPr lang="en-US" sz="1600" b="0" dirty="0">
                <a:latin typeface="Andale Mono" panose="020B0509000000000004" pitchFamily="49" charset="0"/>
              </a:rPr>
              <a:t>://</a:t>
            </a:r>
            <a:r>
              <a:rPr lang="en-US" sz="1600" b="0" dirty="0" err="1">
                <a:latin typeface="Andale Mono" panose="020B0509000000000004" pitchFamily="49" charset="0"/>
              </a:rPr>
              <a:t>gitlab.cern.ch</a:t>
            </a:r>
            <a:r>
              <a:rPr lang="en-US" sz="1600" b="0" dirty="0">
                <a:latin typeface="Andale Mono" panose="020B0509000000000004" pitchFamily="49" charset="0"/>
              </a:rPr>
              <a:t>/acc-co/</a:t>
            </a:r>
            <a:r>
              <a:rPr lang="en-US" sz="1600" b="0" dirty="0" err="1">
                <a:latin typeface="Andale Mono" panose="020B0509000000000004" pitchFamily="49" charset="0"/>
              </a:rPr>
              <a:t>devops</a:t>
            </a:r>
            <a:r>
              <a:rPr lang="en-US" sz="1600" b="0" dirty="0">
                <a:latin typeface="Andale Mono" panose="020B0509000000000004" pitchFamily="49" charset="0"/>
              </a:rPr>
              <a:t>/python/acc-</a:t>
            </a:r>
            <a:r>
              <a:rPr lang="en-US" sz="1600" b="0" dirty="0" err="1">
                <a:latin typeface="Andale Mono" panose="020B0509000000000004" pitchFamily="49" charset="0"/>
              </a:rPr>
              <a:t>py</a:t>
            </a:r>
            <a:r>
              <a:rPr lang="en-US" sz="1600" b="0" dirty="0">
                <a:latin typeface="Andale Mono" panose="020B0509000000000004" pitchFamily="49" charset="0"/>
              </a:rPr>
              <a:t>-pip-config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pip install </a:t>
            </a:r>
            <a:r>
              <a:rPr lang="en-US" sz="1600" b="0" dirty="0" err="1">
                <a:latin typeface="Andale Mono" panose="020B0509000000000004" pitchFamily="49" charset="0"/>
              </a:rPr>
              <a:t>datascout</a:t>
            </a:r>
            <a:endParaRPr lang="en-US" sz="1600" b="0" dirty="0">
              <a:latin typeface="Andale Mono" panose="020B0509000000000004" pitchFamily="49" charset="0"/>
            </a:endParaRPr>
          </a:p>
          <a:p>
            <a:pPr marL="0" indent="0">
              <a:buNone/>
            </a:pPr>
            <a:r>
              <a:rPr lang="en-US" sz="1600" b="0" dirty="0">
                <a:latin typeface="Andale Mono" panose="020B0509000000000004" pitchFamily="49" charset="0"/>
              </a:rPr>
              <a:t>	#or from </a:t>
            </a:r>
            <a:r>
              <a:rPr lang="en-US" sz="1600" b="0" dirty="0" err="1">
                <a:latin typeface="Andale Mono" panose="020B0509000000000004" pitchFamily="49" charset="0"/>
              </a:rPr>
              <a:t>gitlab</a:t>
            </a:r>
            <a:r>
              <a:rPr lang="en-US" sz="1600" b="0" dirty="0">
                <a:latin typeface="Andale Mono" panose="020B0509000000000004" pitchFamily="49" charset="0"/>
              </a:rPr>
              <a:t> directly:</a:t>
            </a: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pip install </a:t>
            </a:r>
            <a:r>
              <a:rPr lang="en-US" sz="1600" b="0" dirty="0" err="1">
                <a:latin typeface="Andale Mono" panose="020B0509000000000004" pitchFamily="49" charset="0"/>
              </a:rPr>
              <a:t>git+https</a:t>
            </a:r>
            <a:r>
              <a:rPr lang="en-US" sz="1600" b="0" dirty="0">
                <a:latin typeface="Andale Mono" panose="020B0509000000000004" pitchFamily="49" charset="0"/>
              </a:rPr>
              <a:t>://</a:t>
            </a:r>
            <a:r>
              <a:rPr lang="en-US" sz="1600" b="0" dirty="0" err="1">
                <a:latin typeface="Andale Mono" panose="020B0509000000000004" pitchFamily="49" charset="0"/>
              </a:rPr>
              <a:t>gitlab.cern.ch</a:t>
            </a:r>
            <a:r>
              <a:rPr lang="en-US" sz="1600" b="0" dirty="0">
                <a:latin typeface="Andale Mono" panose="020B0509000000000004" pitchFamily="49" charset="0"/>
              </a:rPr>
              <a:t>/</a:t>
            </a:r>
            <a:r>
              <a:rPr lang="en-US" sz="1600" b="0" dirty="0" err="1">
                <a:latin typeface="Andale Mono" panose="020B0509000000000004" pitchFamily="49" charset="0"/>
              </a:rPr>
              <a:t>abpcomputing</a:t>
            </a:r>
            <a:r>
              <a:rPr lang="en-US" sz="1600" b="0" dirty="0">
                <a:latin typeface="Andale Mono" panose="020B0509000000000004" pitchFamily="49" charset="0"/>
              </a:rPr>
              <a:t>/sandbox/</a:t>
            </a:r>
            <a:r>
              <a:rPr lang="en-US" sz="1600" b="0" dirty="0" err="1">
                <a:latin typeface="Andale Mono" panose="020B0509000000000004" pitchFamily="49" charset="0"/>
              </a:rPr>
              <a:t>datascout.git</a:t>
            </a:r>
            <a:endParaRPr lang="en-US" sz="1600" b="0" dirty="0">
              <a:latin typeface="Andale Mono" panose="020B0509000000000004" pitchFamily="49" charset="0"/>
            </a:endParaRPr>
          </a:p>
          <a:p>
            <a:r>
              <a:rPr lang="en-US" sz="1800" b="0" dirty="0"/>
              <a:t>(poor) API Documentation: </a:t>
            </a:r>
          </a:p>
          <a:p>
            <a:pPr lvl="1"/>
            <a:r>
              <a:rPr lang="en-US" sz="1600" b="0" dirty="0">
                <a:latin typeface="Andale Mono" panose="020B0509000000000004" pitchFamily="49" charset="0"/>
                <a:hlinkClick r:id="rId5"/>
              </a:rPr>
              <a:t>https://acc-py.web.cern.ch/gitlab/abpcomputing/sandbox/datascout/docs/v0.0.3/</a:t>
            </a:r>
            <a:r>
              <a:rPr lang="en-US" sz="1600" b="0" dirty="0">
                <a:latin typeface="Andale Mono" panose="020B0509000000000004" pitchFamily="49" charset="0"/>
              </a:rPr>
              <a:t> </a:t>
            </a:r>
          </a:p>
          <a:p>
            <a:pPr marL="0" indent="0">
              <a:buNone/>
            </a:pPr>
            <a:br>
              <a:rPr lang="en-US" sz="1600" b="0" dirty="0">
                <a:latin typeface="Andale Mono" panose="020B0509000000000004" pitchFamily="49" charset="0"/>
              </a:rPr>
            </a:br>
            <a:r>
              <a:rPr lang="en-US" sz="1600" b="0" dirty="0">
                <a:latin typeface="Andale Mono" panose="020B0509000000000004" pitchFamily="49" charset="0"/>
              </a:rPr>
              <a:t>	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BB4D4-B6E4-754A-A717-B00EC9CC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2870"/>
          </a:xfrm>
        </p:spPr>
        <p:txBody>
          <a:bodyPr/>
          <a:lstStyle/>
          <a:p>
            <a:r>
              <a:rPr lang="en-US" dirty="0" err="1"/>
              <a:t>datascout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0613D-1774-0E40-A918-26DB1B824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9628F-E7E4-6641-A1D8-80216CE68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0AD17-195D-1745-ADE4-1E45F322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4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A0FFFA-AB6E-B843-934C-C666E0D7DC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6604"/>
            <a:ext cx="11376024" cy="5052528"/>
          </a:xfrm>
        </p:spPr>
        <p:txBody>
          <a:bodyPr/>
          <a:lstStyle/>
          <a:p>
            <a:pPr>
              <a:spcBef>
                <a:spcPts val="50"/>
              </a:spcBef>
            </a:pPr>
            <a:r>
              <a:rPr lang="en-CH" dirty="0"/>
              <a:t>Initial idea was to give inputs for a PyJapc V3, but the latter might not happen</a:t>
            </a:r>
          </a:p>
          <a:p>
            <a:pPr lvl="1">
              <a:spcBef>
                <a:spcPts val="50"/>
              </a:spcBef>
            </a:pPr>
            <a:r>
              <a:rPr lang="en-CH" dirty="0"/>
              <a:t>Differ</a:t>
            </a:r>
            <a:r>
              <a:rPr lang="en-GB" dirty="0"/>
              <a:t>e</a:t>
            </a:r>
            <a:r>
              <a:rPr lang="en-CH" dirty="0"/>
              <a:t>nt plans in CCS for a new Python API to access devices (“</a:t>
            </a:r>
            <a:r>
              <a:rPr lang="en-CH" b="1" dirty="0"/>
              <a:t>PyDA</a:t>
            </a:r>
            <a:r>
              <a:rPr lang="en-CH" dirty="0"/>
              <a:t>”)</a:t>
            </a:r>
          </a:p>
          <a:p>
            <a:pPr lvl="2">
              <a:spcBef>
                <a:spcPts val="50"/>
              </a:spcBef>
            </a:pPr>
            <a:r>
              <a:rPr lang="en-CH" dirty="0"/>
              <a:t>Maybe </a:t>
            </a:r>
            <a:r>
              <a:rPr lang="en-CH" b="1" dirty="0"/>
              <a:t>data saving </a:t>
            </a:r>
            <a:r>
              <a:rPr lang="en-CH" dirty="0"/>
              <a:t>format we found could be integrated in this new API?</a:t>
            </a:r>
          </a:p>
          <a:p>
            <a:pPr>
              <a:spcBef>
                <a:spcPts val="50"/>
              </a:spcBef>
            </a:pPr>
            <a:r>
              <a:rPr lang="en-CH" dirty="0"/>
              <a:t>Other ideas we had in mind in the past:</a:t>
            </a:r>
          </a:p>
          <a:p>
            <a:pPr lvl="1">
              <a:spcBef>
                <a:spcPts val="50"/>
              </a:spcBef>
            </a:pPr>
            <a:r>
              <a:rPr lang="en-CH" dirty="0"/>
              <a:t>making data “aggregators” (e.g. a la </a:t>
            </a:r>
            <a:r>
              <a:rPr lang="en-CH" b="1" dirty="0"/>
              <a:t>UCAP</a:t>
            </a:r>
            <a:r>
              <a:rPr lang="en-CH" dirty="0"/>
              <a:t>) and send </a:t>
            </a:r>
            <a:r>
              <a:rPr lang="en-CH" b="1" dirty="0"/>
              <a:t>to NXCALS</a:t>
            </a:r>
          </a:p>
          <a:p>
            <a:pPr lvl="2">
              <a:spcBef>
                <a:spcPts val="50"/>
              </a:spcBef>
            </a:pPr>
            <a:r>
              <a:rPr lang="en-CH" dirty="0"/>
              <a:t>Did not invest much time in exploring this… seems complicate (on the short term)</a:t>
            </a:r>
          </a:p>
          <a:p>
            <a:pPr lvl="1">
              <a:spcBef>
                <a:spcPts val="50"/>
              </a:spcBef>
            </a:pPr>
            <a:r>
              <a:rPr lang="en-GB" dirty="0"/>
              <a:t>U</a:t>
            </a:r>
            <a:r>
              <a:rPr lang="en-CH" dirty="0"/>
              <a:t>se some local library </a:t>
            </a:r>
            <a:r>
              <a:rPr lang="en-CH" b="1" dirty="0"/>
              <a:t>to store data </a:t>
            </a:r>
            <a:r>
              <a:rPr lang="en-CH" dirty="0"/>
              <a:t>(parquet) on </a:t>
            </a:r>
            <a:r>
              <a:rPr lang="en-CH" b="1" dirty="0"/>
              <a:t>HDFS</a:t>
            </a:r>
            <a:r>
              <a:rPr lang="en-CH" dirty="0"/>
              <a:t> then accessible via PySpark the NXCALS cluster</a:t>
            </a:r>
          </a:p>
          <a:p>
            <a:pPr lvl="2">
              <a:spcBef>
                <a:spcPts val="50"/>
              </a:spcBef>
            </a:pPr>
            <a:r>
              <a:rPr lang="en-CH" dirty="0"/>
              <a:t>In principle possible today – not know if this is a good practice</a:t>
            </a:r>
          </a:p>
          <a:p>
            <a:pPr>
              <a:spcBef>
                <a:spcPts val="50"/>
              </a:spcBef>
            </a:pPr>
            <a:r>
              <a:rPr lang="en-CH" dirty="0"/>
              <a:t>Questions:</a:t>
            </a:r>
          </a:p>
          <a:p>
            <a:pPr lvl="1">
              <a:spcBef>
                <a:spcPts val="50"/>
              </a:spcBef>
            </a:pPr>
            <a:r>
              <a:rPr lang="en-CH" dirty="0"/>
              <a:t>Is there the need for </a:t>
            </a:r>
            <a:r>
              <a:rPr lang="en-CH" b="1" u="sng" dirty="0"/>
              <a:t>pyjapcscout</a:t>
            </a:r>
            <a:r>
              <a:rPr lang="en-CH" dirty="0"/>
              <a:t> on the </a:t>
            </a:r>
            <a:r>
              <a:rPr lang="en-CH" b="1" dirty="0"/>
              <a:t>short/mid/long term</a:t>
            </a:r>
            <a:r>
              <a:rPr lang="en-CH" dirty="0"/>
              <a:t>?</a:t>
            </a:r>
          </a:p>
          <a:p>
            <a:pPr lvl="2">
              <a:spcBef>
                <a:spcPts val="50"/>
              </a:spcBef>
            </a:pPr>
            <a:r>
              <a:rPr lang="en-CH" dirty="0"/>
              <a:t>Should we invest more time to </a:t>
            </a:r>
            <a:r>
              <a:rPr lang="en-CH" b="1" dirty="0"/>
              <a:t>add features</a:t>
            </a:r>
            <a:r>
              <a:rPr lang="en-CH" dirty="0"/>
              <a:t>?</a:t>
            </a:r>
          </a:p>
          <a:p>
            <a:pPr lvl="2">
              <a:spcBef>
                <a:spcPts val="50"/>
              </a:spcBef>
            </a:pPr>
            <a:r>
              <a:rPr lang="en-CH" dirty="0"/>
              <a:t>Is there something that can/should </a:t>
            </a:r>
            <a:r>
              <a:rPr lang="en-CH" b="1" dirty="0"/>
              <a:t>go in PyJapc</a:t>
            </a:r>
            <a:r>
              <a:rPr lang="en-CH" dirty="0"/>
              <a:t>?</a:t>
            </a:r>
          </a:p>
          <a:p>
            <a:pPr lvl="2">
              <a:spcBef>
                <a:spcPts val="50"/>
              </a:spcBef>
            </a:pPr>
            <a:r>
              <a:rPr lang="en-CH" dirty="0"/>
              <a:t>Were </a:t>
            </a:r>
            <a:r>
              <a:rPr lang="en-CH" b="1" dirty="0"/>
              <a:t>other solution found</a:t>
            </a:r>
            <a:r>
              <a:rPr lang="en-CH" dirty="0"/>
              <a:t>?</a:t>
            </a:r>
          </a:p>
          <a:p>
            <a:pPr lvl="1">
              <a:spcBef>
                <a:spcPts val="50"/>
              </a:spcBef>
            </a:pPr>
            <a:r>
              <a:rPr lang="en-CH" dirty="0"/>
              <a:t>Is </a:t>
            </a:r>
            <a:r>
              <a:rPr lang="en-CH" b="1" dirty="0"/>
              <a:t>Parquet</a:t>
            </a:r>
            <a:r>
              <a:rPr lang="en-CH" dirty="0"/>
              <a:t> and the present </a:t>
            </a:r>
            <a:r>
              <a:rPr lang="en-CH" b="1" dirty="0"/>
              <a:t>data format + </a:t>
            </a:r>
            <a:r>
              <a:rPr lang="en-CH" b="1" u="sng" dirty="0"/>
              <a:t>datascout</a:t>
            </a:r>
            <a:r>
              <a:rPr lang="en-CH" b="1" dirty="0"/>
              <a:t> </a:t>
            </a:r>
            <a:r>
              <a:rPr lang="en-CH" dirty="0"/>
              <a:t>a </a:t>
            </a:r>
            <a:r>
              <a:rPr lang="en-CH" b="1" dirty="0"/>
              <a:t>must/useful/used solution</a:t>
            </a:r>
            <a:r>
              <a:rPr lang="en-CH" dirty="0"/>
              <a:t>?</a:t>
            </a:r>
          </a:p>
          <a:p>
            <a:pPr lvl="2">
              <a:spcBef>
                <a:spcPts val="50"/>
              </a:spcBef>
            </a:pPr>
            <a:r>
              <a:rPr lang="en-CH" dirty="0"/>
              <a:t>Should we invest more time to </a:t>
            </a:r>
            <a:r>
              <a:rPr lang="en-CH" b="1" dirty="0"/>
              <a:t>add features</a:t>
            </a:r>
            <a:r>
              <a:rPr lang="en-CH" dirty="0"/>
              <a:t>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442DA5-B2E2-6648-995C-7C484935E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Plans and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3B74C-33DD-2A41-BBDF-128AC9963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28/01/2022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31D61-F09E-714A-BB55-4C98D9ACB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Gamba, G. Sterbini | Discusson on PyJapcScout + DataScout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A73EA-D2C0-9940-90EE-3A77CAB20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4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2044</TotalTime>
  <Words>659</Words>
  <Application>Microsoft Macintosh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Andale Mono</vt:lpstr>
      <vt:lpstr>Arial</vt:lpstr>
      <vt:lpstr>Calibri</vt:lpstr>
      <vt:lpstr>Office Theme</vt:lpstr>
      <vt:lpstr>Discussion on  PyJapcScout + DataScout</vt:lpstr>
      <vt:lpstr>PyJapcScout</vt:lpstr>
      <vt:lpstr>datascout</vt:lpstr>
      <vt:lpstr>Plans and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87</cp:revision>
  <dcterms:created xsi:type="dcterms:W3CDTF">2020-01-14T21:34:38Z</dcterms:created>
  <dcterms:modified xsi:type="dcterms:W3CDTF">2022-01-28T11:53:37Z</dcterms:modified>
</cp:coreProperties>
</file>