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8"/>
  </p:notesMasterIdLst>
  <p:sldIdLst>
    <p:sldId id="1323" r:id="rId2"/>
    <p:sldId id="1270" r:id="rId3"/>
    <p:sldId id="1275" r:id="rId4"/>
    <p:sldId id="1296" r:id="rId5"/>
    <p:sldId id="1322" r:id="rId6"/>
    <p:sldId id="1276" r:id="rId7"/>
    <p:sldId id="1298" r:id="rId8"/>
    <p:sldId id="261" r:id="rId9"/>
    <p:sldId id="262" r:id="rId10"/>
    <p:sldId id="1299" r:id="rId11"/>
    <p:sldId id="1310" r:id="rId12"/>
    <p:sldId id="1311" r:id="rId13"/>
    <p:sldId id="1324" r:id="rId14"/>
    <p:sldId id="1315" r:id="rId15"/>
    <p:sldId id="1290" r:id="rId16"/>
    <p:sldId id="1314" r:id="rId17"/>
    <p:sldId id="1291" r:id="rId18"/>
    <p:sldId id="1313" r:id="rId19"/>
    <p:sldId id="1292" r:id="rId20"/>
    <p:sldId id="1295" r:id="rId21"/>
    <p:sldId id="1293" r:id="rId22"/>
    <p:sldId id="1301" r:id="rId23"/>
    <p:sldId id="1306" r:id="rId24"/>
    <p:sldId id="1325" r:id="rId25"/>
    <p:sldId id="1294" r:id="rId26"/>
    <p:sldId id="1303" r:id="rId27"/>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WANGI MAKENZI, CAROLINE" initials="MMC" lastIdx="24" clrIdx="0">
    <p:extLst>
      <p:ext uri="{19B8F6BF-5375-455C-9EA6-DF929625EA0E}">
        <p15:presenceInfo xmlns:p15="http://schemas.microsoft.com/office/powerpoint/2012/main" userId="S::C.MWANGI@afdb.org::f79a7e62-2667-4b95-b024-52ea55a4961b" providerId="AD"/>
      </p:ext>
    </p:extLst>
  </p:cmAuthor>
  <p:cmAuthor id="2" name="MANDAGO, STELLA" initials="MS" lastIdx="24" clrIdx="1">
    <p:extLst>
      <p:ext uri="{19B8F6BF-5375-455C-9EA6-DF929625EA0E}">
        <p15:presenceInfo xmlns:p15="http://schemas.microsoft.com/office/powerpoint/2012/main" userId="S::S.MANDAGO@afdb.org::7354ae4f-8548-481e-8fd6-50bcb7902bb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912C8C85-51F0-491E-9774-3900AFEF0FD7}" styleName="Light Style 2 - Accent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6224" autoAdjust="0"/>
  </p:normalViewPr>
  <p:slideViewPr>
    <p:cSldViewPr snapToGrid="0">
      <p:cViewPr varScale="1">
        <p:scale>
          <a:sx n="76" d="100"/>
          <a:sy n="76" d="100"/>
        </p:scale>
        <p:origin x="208" y="16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6C6C597-B14D-456F-BE26-C5217E5D3FFC}" type="doc">
      <dgm:prSet loTypeId="urn:microsoft.com/office/officeart/2005/8/layout/chevronAccent+Icon" loCatId="process" qsTypeId="urn:microsoft.com/office/officeart/2005/8/quickstyle/simple1" qsCatId="simple" csTypeId="urn:microsoft.com/office/officeart/2005/8/colors/accent1_2" csCatId="accent1" phldr="1"/>
      <dgm:spPr/>
    </dgm:pt>
    <dgm:pt modelId="{497995FE-A87C-4DAC-AC14-58C120E70807}">
      <dgm:prSet phldrT="[Text]" custT="1"/>
      <dgm:spPr/>
      <dgm:t>
        <a:bodyPr/>
        <a:lstStyle/>
        <a:p>
          <a:r>
            <a:rPr lang="pt-PT" sz="1400" dirty="0">
              <a:latin typeface="Arial" panose="020B0604020202020204" pitchFamily="34" charset="0"/>
              <a:cs typeface="Arial" panose="020B0604020202020204" pitchFamily="34" charset="0"/>
            </a:rPr>
            <a:t>Hydropower develoment (</a:t>
          </a:r>
          <a:r>
            <a:rPr lang="pt-PT" sz="1400" b="1" dirty="0">
              <a:latin typeface="Arial" panose="020B0604020202020204" pitchFamily="34" charset="0"/>
              <a:cs typeface="Arial" panose="020B0604020202020204" pitchFamily="34" charset="0"/>
            </a:rPr>
            <a:t>with less environmental consideration</a:t>
          </a:r>
          <a:r>
            <a:rPr lang="pt-PT" sz="1400" dirty="0">
              <a:latin typeface="Arial" panose="020B0604020202020204" pitchFamily="34" charset="0"/>
              <a:cs typeface="Arial" panose="020B0604020202020204" pitchFamily="34" charset="0"/>
            </a:rPr>
            <a:t>)</a:t>
          </a:r>
        </a:p>
      </dgm:t>
    </dgm:pt>
    <dgm:pt modelId="{FA552DD4-CD26-4002-AC7E-B802354D654D}" type="parTrans" cxnId="{8A18E39C-29E6-420D-A8AA-32493BFB4BAE}">
      <dgm:prSet/>
      <dgm:spPr/>
      <dgm:t>
        <a:bodyPr/>
        <a:lstStyle/>
        <a:p>
          <a:endParaRPr lang="pt-PT" sz="1400"/>
        </a:p>
      </dgm:t>
    </dgm:pt>
    <dgm:pt modelId="{16B77AC3-0400-46BD-BF57-7F5FF9E27AB1}" type="sibTrans" cxnId="{8A18E39C-29E6-420D-A8AA-32493BFB4BAE}">
      <dgm:prSet/>
      <dgm:spPr/>
      <dgm:t>
        <a:bodyPr/>
        <a:lstStyle/>
        <a:p>
          <a:endParaRPr lang="pt-PT" sz="1400"/>
        </a:p>
      </dgm:t>
    </dgm:pt>
    <dgm:pt modelId="{CEA166BC-5CF1-4D5E-AA8F-6E129EE2A377}">
      <dgm:prSet phldrT="[Text]" custT="1"/>
      <dgm:spPr/>
      <dgm:t>
        <a:bodyPr/>
        <a:lstStyle/>
        <a:p>
          <a:pPr algn="ctr"/>
          <a:r>
            <a:rPr lang="pt-PT" sz="1400" dirty="0">
              <a:latin typeface="Arial" panose="020B0604020202020204" pitchFamily="34" charset="0"/>
              <a:cs typeface="Arial" panose="020B0604020202020204" pitchFamily="34" charset="0"/>
            </a:rPr>
            <a:t>Hydropower development (</a:t>
          </a:r>
          <a:r>
            <a:rPr lang="pt-PT" sz="1400" b="1" dirty="0">
              <a:latin typeface="Arial" panose="020B0604020202020204" pitchFamily="34" charset="0"/>
              <a:cs typeface="Arial" panose="020B0604020202020204" pitchFamily="34" charset="0"/>
            </a:rPr>
            <a:t>with Environmental and Social Consideration</a:t>
          </a:r>
          <a:r>
            <a:rPr lang="pt-PT" sz="1400" dirty="0">
              <a:latin typeface="Arial" panose="020B0604020202020204" pitchFamily="34" charset="0"/>
              <a:cs typeface="Arial" panose="020B0604020202020204" pitchFamily="34" charset="0"/>
            </a:rPr>
            <a:t>)</a:t>
          </a:r>
        </a:p>
      </dgm:t>
    </dgm:pt>
    <dgm:pt modelId="{3FD523BF-AFAF-48C2-99C0-562A6AEAA02B}" type="parTrans" cxnId="{831BBC0D-74A1-4D54-9AB3-C69A5DECA082}">
      <dgm:prSet/>
      <dgm:spPr/>
      <dgm:t>
        <a:bodyPr/>
        <a:lstStyle/>
        <a:p>
          <a:endParaRPr lang="pt-PT" sz="1400"/>
        </a:p>
      </dgm:t>
    </dgm:pt>
    <dgm:pt modelId="{FC8D7C5A-2B1C-42BD-AB31-849BD09C17FF}" type="sibTrans" cxnId="{831BBC0D-74A1-4D54-9AB3-C69A5DECA082}">
      <dgm:prSet/>
      <dgm:spPr/>
      <dgm:t>
        <a:bodyPr/>
        <a:lstStyle/>
        <a:p>
          <a:endParaRPr lang="pt-PT" sz="1400"/>
        </a:p>
      </dgm:t>
    </dgm:pt>
    <dgm:pt modelId="{E641394B-497A-444B-AB57-B86EC6F6D984}">
      <dgm:prSet phldrT="[Text]" custT="1"/>
      <dgm:spPr/>
      <dgm:t>
        <a:bodyPr/>
        <a:lstStyle/>
        <a:p>
          <a:r>
            <a:rPr lang="pt-PT" sz="1400" dirty="0">
              <a:latin typeface="Arial" panose="020B0604020202020204" pitchFamily="34" charset="0"/>
              <a:cs typeface="Arial" panose="020B0604020202020204" pitchFamily="34" charset="0"/>
            </a:rPr>
            <a:t>Hydropower development (</a:t>
          </a:r>
          <a:r>
            <a:rPr lang="pt-PT" sz="1400" b="1" dirty="0">
              <a:latin typeface="Arial" panose="020B0604020202020204" pitchFamily="34" charset="0"/>
              <a:cs typeface="Arial" panose="020B0604020202020204" pitchFamily="34" charset="0"/>
            </a:rPr>
            <a:t>with Environmental and Social Sustainability+climate change</a:t>
          </a:r>
          <a:r>
            <a:rPr lang="pt-PT" sz="1400" dirty="0">
              <a:latin typeface="Arial" panose="020B0604020202020204" pitchFamily="34" charset="0"/>
              <a:cs typeface="Arial" panose="020B0604020202020204" pitchFamily="34" charset="0"/>
            </a:rPr>
            <a:t>)</a:t>
          </a:r>
        </a:p>
      </dgm:t>
    </dgm:pt>
    <dgm:pt modelId="{FDDFDC2D-BBAE-4D8B-B485-E3CC42215E50}" type="parTrans" cxnId="{17DFB1A5-B035-41B4-8FA2-C6FFCCF09A6B}">
      <dgm:prSet/>
      <dgm:spPr/>
      <dgm:t>
        <a:bodyPr/>
        <a:lstStyle/>
        <a:p>
          <a:endParaRPr lang="pt-PT" sz="1400"/>
        </a:p>
      </dgm:t>
    </dgm:pt>
    <dgm:pt modelId="{3A261F65-8210-4E45-B937-105E2E50A3C4}" type="sibTrans" cxnId="{17DFB1A5-B035-41B4-8FA2-C6FFCCF09A6B}">
      <dgm:prSet/>
      <dgm:spPr/>
      <dgm:t>
        <a:bodyPr/>
        <a:lstStyle/>
        <a:p>
          <a:endParaRPr lang="pt-PT" sz="1400"/>
        </a:p>
      </dgm:t>
    </dgm:pt>
    <dgm:pt modelId="{D8636C2A-3D75-432B-BA01-7AFCF24762A4}" type="pres">
      <dgm:prSet presAssocID="{86C6C597-B14D-456F-BE26-C5217E5D3FFC}" presName="Name0" presStyleCnt="0">
        <dgm:presLayoutVars>
          <dgm:dir/>
          <dgm:resizeHandles val="exact"/>
        </dgm:presLayoutVars>
      </dgm:prSet>
      <dgm:spPr/>
    </dgm:pt>
    <dgm:pt modelId="{8480B0E7-081E-4AA9-9232-896703D4D9AE}" type="pres">
      <dgm:prSet presAssocID="{497995FE-A87C-4DAC-AC14-58C120E70807}" presName="composite" presStyleCnt="0"/>
      <dgm:spPr/>
    </dgm:pt>
    <dgm:pt modelId="{69A81A07-C5E2-4188-B82A-C4B79F060E00}" type="pres">
      <dgm:prSet presAssocID="{497995FE-A87C-4DAC-AC14-58C120E70807}" presName="bgChev" presStyleLbl="node1" presStyleIdx="0" presStyleCnt="3"/>
      <dgm:spPr/>
    </dgm:pt>
    <dgm:pt modelId="{32FED6E9-B68F-4E19-9A13-FF66FA4FE0E8}" type="pres">
      <dgm:prSet presAssocID="{497995FE-A87C-4DAC-AC14-58C120E70807}" presName="txNode" presStyleLbl="fgAcc1" presStyleIdx="0" presStyleCnt="3" custScaleY="80818" custLinFactNeighborX="-24509" custLinFactNeighborY="-16513">
        <dgm:presLayoutVars>
          <dgm:bulletEnabled val="1"/>
        </dgm:presLayoutVars>
      </dgm:prSet>
      <dgm:spPr/>
    </dgm:pt>
    <dgm:pt modelId="{C29C7582-FA9F-4C11-A26B-AA583D70C191}" type="pres">
      <dgm:prSet presAssocID="{16B77AC3-0400-46BD-BF57-7F5FF9E27AB1}" presName="compositeSpace" presStyleCnt="0"/>
      <dgm:spPr/>
    </dgm:pt>
    <dgm:pt modelId="{C8A71EEA-4ED4-4BB1-8674-89CFEFCCC406}" type="pres">
      <dgm:prSet presAssocID="{CEA166BC-5CF1-4D5E-AA8F-6E129EE2A377}" presName="composite" presStyleCnt="0"/>
      <dgm:spPr/>
    </dgm:pt>
    <dgm:pt modelId="{7D160BA7-CC51-4550-8A93-06789E1C2C7C}" type="pres">
      <dgm:prSet presAssocID="{CEA166BC-5CF1-4D5E-AA8F-6E129EE2A377}" presName="bgChev" presStyleLbl="node1" presStyleIdx="1" presStyleCnt="3"/>
      <dgm:spPr>
        <a:solidFill>
          <a:srgbClr val="92D050"/>
        </a:solidFill>
      </dgm:spPr>
    </dgm:pt>
    <dgm:pt modelId="{971A9567-AAE6-4888-96AB-87A27D660505}" type="pres">
      <dgm:prSet presAssocID="{CEA166BC-5CF1-4D5E-AA8F-6E129EE2A377}" presName="txNode" presStyleLbl="fgAcc1" presStyleIdx="1" presStyleCnt="3" custScaleX="127711" custScaleY="77871" custLinFactNeighborX="-31329" custLinFactNeighborY="-17250">
        <dgm:presLayoutVars>
          <dgm:bulletEnabled val="1"/>
        </dgm:presLayoutVars>
      </dgm:prSet>
      <dgm:spPr/>
    </dgm:pt>
    <dgm:pt modelId="{D66A802B-440D-4859-8553-73F1B69ABD6A}" type="pres">
      <dgm:prSet presAssocID="{FC8D7C5A-2B1C-42BD-AB31-849BD09C17FF}" presName="compositeSpace" presStyleCnt="0"/>
      <dgm:spPr/>
    </dgm:pt>
    <dgm:pt modelId="{4206D477-54FE-4A95-A645-2D8326FF4214}" type="pres">
      <dgm:prSet presAssocID="{E641394B-497A-444B-AB57-B86EC6F6D984}" presName="composite" presStyleCnt="0"/>
      <dgm:spPr/>
    </dgm:pt>
    <dgm:pt modelId="{19A51B11-2982-4219-BEC3-EE85C8BC37E8}" type="pres">
      <dgm:prSet presAssocID="{E641394B-497A-444B-AB57-B86EC6F6D984}" presName="bgChev" presStyleLbl="node1" presStyleIdx="2" presStyleCnt="3"/>
      <dgm:spPr>
        <a:solidFill>
          <a:srgbClr val="00B050"/>
        </a:solidFill>
      </dgm:spPr>
    </dgm:pt>
    <dgm:pt modelId="{F1CA6CCE-4830-4E01-954D-CB847AFBDF63}" type="pres">
      <dgm:prSet presAssocID="{E641394B-497A-444B-AB57-B86EC6F6D984}" presName="txNode" presStyleLbl="fgAcc1" presStyleIdx="2" presStyleCnt="3" custScaleX="112130" custScaleY="100000" custLinFactNeighborX="-38557" custLinFactNeighborY="-11669">
        <dgm:presLayoutVars>
          <dgm:bulletEnabled val="1"/>
        </dgm:presLayoutVars>
      </dgm:prSet>
      <dgm:spPr/>
    </dgm:pt>
  </dgm:ptLst>
  <dgm:cxnLst>
    <dgm:cxn modelId="{831BBC0D-74A1-4D54-9AB3-C69A5DECA082}" srcId="{86C6C597-B14D-456F-BE26-C5217E5D3FFC}" destId="{CEA166BC-5CF1-4D5E-AA8F-6E129EE2A377}" srcOrd="1" destOrd="0" parTransId="{3FD523BF-AFAF-48C2-99C0-562A6AEAA02B}" sibTransId="{FC8D7C5A-2B1C-42BD-AB31-849BD09C17FF}"/>
    <dgm:cxn modelId="{3810903C-EB3D-4476-AE9D-3ABC6E6DBCCE}" type="presOf" srcId="{86C6C597-B14D-456F-BE26-C5217E5D3FFC}" destId="{D8636C2A-3D75-432B-BA01-7AFCF24762A4}" srcOrd="0" destOrd="0" presId="urn:microsoft.com/office/officeart/2005/8/layout/chevronAccent+Icon"/>
    <dgm:cxn modelId="{60645077-AB1E-444C-93D9-9F587790EB5B}" type="presOf" srcId="{CEA166BC-5CF1-4D5E-AA8F-6E129EE2A377}" destId="{971A9567-AAE6-4888-96AB-87A27D660505}" srcOrd="0" destOrd="0" presId="urn:microsoft.com/office/officeart/2005/8/layout/chevronAccent+Icon"/>
    <dgm:cxn modelId="{8A18E39C-29E6-420D-A8AA-32493BFB4BAE}" srcId="{86C6C597-B14D-456F-BE26-C5217E5D3FFC}" destId="{497995FE-A87C-4DAC-AC14-58C120E70807}" srcOrd="0" destOrd="0" parTransId="{FA552DD4-CD26-4002-AC7E-B802354D654D}" sibTransId="{16B77AC3-0400-46BD-BF57-7F5FF9E27AB1}"/>
    <dgm:cxn modelId="{17DFB1A5-B035-41B4-8FA2-C6FFCCF09A6B}" srcId="{86C6C597-B14D-456F-BE26-C5217E5D3FFC}" destId="{E641394B-497A-444B-AB57-B86EC6F6D984}" srcOrd="2" destOrd="0" parTransId="{FDDFDC2D-BBAE-4D8B-B485-E3CC42215E50}" sibTransId="{3A261F65-8210-4E45-B937-105E2E50A3C4}"/>
    <dgm:cxn modelId="{FCDB09CC-3843-4878-8D04-3E8B7AAAF2BF}" type="presOf" srcId="{E641394B-497A-444B-AB57-B86EC6F6D984}" destId="{F1CA6CCE-4830-4E01-954D-CB847AFBDF63}" srcOrd="0" destOrd="0" presId="urn:microsoft.com/office/officeart/2005/8/layout/chevronAccent+Icon"/>
    <dgm:cxn modelId="{2B8101E2-66CC-4BE1-849E-DEEC574981B4}" type="presOf" srcId="{497995FE-A87C-4DAC-AC14-58C120E70807}" destId="{32FED6E9-B68F-4E19-9A13-FF66FA4FE0E8}" srcOrd="0" destOrd="0" presId="urn:microsoft.com/office/officeart/2005/8/layout/chevronAccent+Icon"/>
    <dgm:cxn modelId="{61946385-3933-4DC8-BF2A-EA84ADF728F2}" type="presParOf" srcId="{D8636C2A-3D75-432B-BA01-7AFCF24762A4}" destId="{8480B0E7-081E-4AA9-9232-896703D4D9AE}" srcOrd="0" destOrd="0" presId="urn:microsoft.com/office/officeart/2005/8/layout/chevronAccent+Icon"/>
    <dgm:cxn modelId="{29EF2C80-0CD6-4A5A-8C68-16D4AC5C5DF4}" type="presParOf" srcId="{8480B0E7-081E-4AA9-9232-896703D4D9AE}" destId="{69A81A07-C5E2-4188-B82A-C4B79F060E00}" srcOrd="0" destOrd="0" presId="urn:microsoft.com/office/officeart/2005/8/layout/chevronAccent+Icon"/>
    <dgm:cxn modelId="{7252A8CF-AAC1-474F-96BC-57D6C636F3E0}" type="presParOf" srcId="{8480B0E7-081E-4AA9-9232-896703D4D9AE}" destId="{32FED6E9-B68F-4E19-9A13-FF66FA4FE0E8}" srcOrd="1" destOrd="0" presId="urn:microsoft.com/office/officeart/2005/8/layout/chevronAccent+Icon"/>
    <dgm:cxn modelId="{2230AA3E-8CAA-48A3-AF99-B8B5C321C4EB}" type="presParOf" srcId="{D8636C2A-3D75-432B-BA01-7AFCF24762A4}" destId="{C29C7582-FA9F-4C11-A26B-AA583D70C191}" srcOrd="1" destOrd="0" presId="urn:microsoft.com/office/officeart/2005/8/layout/chevronAccent+Icon"/>
    <dgm:cxn modelId="{F99973C6-4C75-4FBD-A273-D33CC0306344}" type="presParOf" srcId="{D8636C2A-3D75-432B-BA01-7AFCF24762A4}" destId="{C8A71EEA-4ED4-4BB1-8674-89CFEFCCC406}" srcOrd="2" destOrd="0" presId="urn:microsoft.com/office/officeart/2005/8/layout/chevronAccent+Icon"/>
    <dgm:cxn modelId="{0773FE09-9BF4-441A-A6A3-8EC9F26BB298}" type="presParOf" srcId="{C8A71EEA-4ED4-4BB1-8674-89CFEFCCC406}" destId="{7D160BA7-CC51-4550-8A93-06789E1C2C7C}" srcOrd="0" destOrd="0" presId="urn:microsoft.com/office/officeart/2005/8/layout/chevronAccent+Icon"/>
    <dgm:cxn modelId="{0759D87B-B095-49DF-BA92-F132A06FD0A2}" type="presParOf" srcId="{C8A71EEA-4ED4-4BB1-8674-89CFEFCCC406}" destId="{971A9567-AAE6-4888-96AB-87A27D660505}" srcOrd="1" destOrd="0" presId="urn:microsoft.com/office/officeart/2005/8/layout/chevronAccent+Icon"/>
    <dgm:cxn modelId="{65838807-DD4C-46CA-A195-3D02BE483EDA}" type="presParOf" srcId="{D8636C2A-3D75-432B-BA01-7AFCF24762A4}" destId="{D66A802B-440D-4859-8553-73F1B69ABD6A}" srcOrd="3" destOrd="0" presId="urn:microsoft.com/office/officeart/2005/8/layout/chevronAccent+Icon"/>
    <dgm:cxn modelId="{663E367B-2539-4C6C-82FB-D8991E567107}" type="presParOf" srcId="{D8636C2A-3D75-432B-BA01-7AFCF24762A4}" destId="{4206D477-54FE-4A95-A645-2D8326FF4214}" srcOrd="4" destOrd="0" presId="urn:microsoft.com/office/officeart/2005/8/layout/chevronAccent+Icon"/>
    <dgm:cxn modelId="{3D732671-4B2C-4792-AE3F-20BFEB8240BF}" type="presParOf" srcId="{4206D477-54FE-4A95-A645-2D8326FF4214}" destId="{19A51B11-2982-4219-BEC3-EE85C8BC37E8}" srcOrd="0" destOrd="0" presId="urn:microsoft.com/office/officeart/2005/8/layout/chevronAccent+Icon"/>
    <dgm:cxn modelId="{F96D87CC-E835-49DB-AF49-E309FA7C69FC}" type="presParOf" srcId="{4206D477-54FE-4A95-A645-2D8326FF4214}" destId="{F1CA6CCE-4830-4E01-954D-CB847AFBDF63}" srcOrd="1" destOrd="0" presId="urn:microsoft.com/office/officeart/2005/8/layout/chevronAccent+Icon"/>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9A81A07-C5E2-4188-B82A-C4B79F060E00}">
      <dsp:nvSpPr>
        <dsp:cNvPr id="0" name=""/>
        <dsp:cNvSpPr/>
      </dsp:nvSpPr>
      <dsp:spPr>
        <a:xfrm>
          <a:off x="4860" y="57379"/>
          <a:ext cx="3319856" cy="1196519"/>
        </a:xfrm>
        <a:prstGeom prst="chevron">
          <a:avLst>
            <a:gd name="adj" fmla="val 4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2FED6E9-B68F-4E19-9A13-FF66FA4FE0E8}">
      <dsp:nvSpPr>
        <dsp:cNvPr id="0" name=""/>
        <dsp:cNvSpPr/>
      </dsp:nvSpPr>
      <dsp:spPr>
        <a:xfrm>
          <a:off x="203062" y="273685"/>
          <a:ext cx="2803434" cy="967002"/>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pt-PT" sz="1400" kern="1200" dirty="0">
              <a:latin typeface="Arial" panose="020B0604020202020204" pitchFamily="34" charset="0"/>
              <a:cs typeface="Arial" panose="020B0604020202020204" pitchFamily="34" charset="0"/>
            </a:rPr>
            <a:t>Hydropower develoment (</a:t>
          </a:r>
          <a:r>
            <a:rPr lang="pt-PT" sz="1400" b="1" kern="1200" dirty="0">
              <a:latin typeface="Arial" panose="020B0604020202020204" pitchFamily="34" charset="0"/>
              <a:cs typeface="Arial" panose="020B0604020202020204" pitchFamily="34" charset="0"/>
            </a:rPr>
            <a:t>with less environmental consideration</a:t>
          </a:r>
          <a:r>
            <a:rPr lang="pt-PT" sz="1400" kern="1200" dirty="0">
              <a:latin typeface="Arial" panose="020B0604020202020204" pitchFamily="34" charset="0"/>
              <a:cs typeface="Arial" panose="020B0604020202020204" pitchFamily="34" charset="0"/>
            </a:rPr>
            <a:t>)</a:t>
          </a:r>
        </a:p>
      </dsp:txBody>
      <dsp:txXfrm>
        <a:off x="231385" y="302008"/>
        <a:ext cx="2746788" cy="910356"/>
      </dsp:txXfrm>
    </dsp:sp>
    <dsp:sp modelId="{7D160BA7-CC51-4550-8A93-06789E1C2C7C}">
      <dsp:nvSpPr>
        <dsp:cNvPr id="0" name=""/>
        <dsp:cNvSpPr/>
      </dsp:nvSpPr>
      <dsp:spPr>
        <a:xfrm>
          <a:off x="3796874" y="66194"/>
          <a:ext cx="3319856" cy="1196519"/>
        </a:xfrm>
        <a:prstGeom prst="chevron">
          <a:avLst>
            <a:gd name="adj" fmla="val 40000"/>
          </a:avLst>
        </a:prstGeom>
        <a:solidFill>
          <a:srgbClr val="92D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971A9567-AAE6-4888-96AB-87A27D660505}">
      <dsp:nvSpPr>
        <dsp:cNvPr id="0" name=""/>
        <dsp:cNvSpPr/>
      </dsp:nvSpPr>
      <dsp:spPr>
        <a:xfrm>
          <a:off x="3415451" y="291313"/>
          <a:ext cx="3580293" cy="931741"/>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pt-PT" sz="1400" kern="1200" dirty="0">
              <a:latin typeface="Arial" panose="020B0604020202020204" pitchFamily="34" charset="0"/>
              <a:cs typeface="Arial" panose="020B0604020202020204" pitchFamily="34" charset="0"/>
            </a:rPr>
            <a:t>Hydropower development (</a:t>
          </a:r>
          <a:r>
            <a:rPr lang="pt-PT" sz="1400" b="1" kern="1200" dirty="0">
              <a:latin typeface="Arial" panose="020B0604020202020204" pitchFamily="34" charset="0"/>
              <a:cs typeface="Arial" panose="020B0604020202020204" pitchFamily="34" charset="0"/>
            </a:rPr>
            <a:t>with Environmental and Social Consideration</a:t>
          </a:r>
          <a:r>
            <a:rPr lang="pt-PT" sz="1400" kern="1200" dirty="0">
              <a:latin typeface="Arial" panose="020B0604020202020204" pitchFamily="34" charset="0"/>
              <a:cs typeface="Arial" panose="020B0604020202020204" pitchFamily="34" charset="0"/>
            </a:rPr>
            <a:t>)</a:t>
          </a:r>
        </a:p>
      </dsp:txBody>
      <dsp:txXfrm>
        <a:off x="3442741" y="318603"/>
        <a:ext cx="3525713" cy="877161"/>
      </dsp:txXfrm>
    </dsp:sp>
    <dsp:sp modelId="{19A51B11-2982-4219-BEC3-EE85C8BC37E8}">
      <dsp:nvSpPr>
        <dsp:cNvPr id="0" name=""/>
        <dsp:cNvSpPr/>
      </dsp:nvSpPr>
      <dsp:spPr>
        <a:xfrm>
          <a:off x="7977317" y="0"/>
          <a:ext cx="3319856" cy="1196519"/>
        </a:xfrm>
        <a:prstGeom prst="chevron">
          <a:avLst>
            <a:gd name="adj" fmla="val 40000"/>
          </a:avLst>
        </a:prstGeom>
        <a:solidFill>
          <a:srgbClr val="00B05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CA6CCE-4830-4E01-954D-CB847AFBDF63}">
      <dsp:nvSpPr>
        <dsp:cNvPr id="0" name=""/>
        <dsp:cNvSpPr/>
      </dsp:nvSpPr>
      <dsp:spPr>
        <a:xfrm>
          <a:off x="7611664" y="159507"/>
          <a:ext cx="3143490" cy="119651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99568" rIns="99568" bIns="99568" numCol="1" spcCol="1270" anchor="ctr" anchorCtr="0">
          <a:noAutofit/>
        </a:bodyPr>
        <a:lstStyle/>
        <a:p>
          <a:pPr marL="0" lvl="0" indent="0" algn="ctr" defTabSz="622300">
            <a:lnSpc>
              <a:spcPct val="90000"/>
            </a:lnSpc>
            <a:spcBef>
              <a:spcPct val="0"/>
            </a:spcBef>
            <a:spcAft>
              <a:spcPct val="35000"/>
            </a:spcAft>
            <a:buNone/>
          </a:pPr>
          <a:r>
            <a:rPr lang="pt-PT" sz="1400" kern="1200" dirty="0">
              <a:latin typeface="Arial" panose="020B0604020202020204" pitchFamily="34" charset="0"/>
              <a:cs typeface="Arial" panose="020B0604020202020204" pitchFamily="34" charset="0"/>
            </a:rPr>
            <a:t>Hydropower development (</a:t>
          </a:r>
          <a:r>
            <a:rPr lang="pt-PT" sz="1400" b="1" kern="1200" dirty="0">
              <a:latin typeface="Arial" panose="020B0604020202020204" pitchFamily="34" charset="0"/>
              <a:cs typeface="Arial" panose="020B0604020202020204" pitchFamily="34" charset="0"/>
            </a:rPr>
            <a:t>with Environmental and Social Sustainability+climate change</a:t>
          </a:r>
          <a:r>
            <a:rPr lang="pt-PT" sz="1400" kern="1200" dirty="0">
              <a:latin typeface="Arial" panose="020B0604020202020204" pitchFamily="34" charset="0"/>
              <a:cs typeface="Arial" panose="020B0604020202020204" pitchFamily="34" charset="0"/>
            </a:rPr>
            <a:t>)</a:t>
          </a:r>
        </a:p>
      </dsp:txBody>
      <dsp:txXfrm>
        <a:off x="7646709" y="194552"/>
        <a:ext cx="3073400" cy="1126429"/>
      </dsp:txXfrm>
    </dsp:sp>
  </dsp:spTree>
</dsp:drawing>
</file>

<file path=ppt/diagrams/layout1.xml><?xml version="1.0" encoding="utf-8"?>
<dgm:layoutDef xmlns:dgm="http://schemas.openxmlformats.org/drawingml/2006/diagram" xmlns:a="http://schemas.openxmlformats.org/drawingml/2006/main" uniqueId="urn:microsoft.com/office/officeart/2005/8/layout/chevronAccent+Icon">
  <dgm:title val="Chevron Accent Process"/>
  <dgm:desc val="Use to show sequential steps in a task, process, or workflow, or to emphasize movement or direction. Works best with minimal Level 1 and Level 2 text."/>
  <dgm:catLst>
    <dgm:cat type="process" pri="9500"/>
    <dgm:cat type="officeonline" pri="2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osite" refType="w"/>
      <dgm:constr type="primFontSz" for="des" forName="txNode" op="equ" val="65"/>
      <dgm:constr type="w" for="ch" forName="compositeSpace" refType="w" refFor="ch" refForName="composite" fact="0.028"/>
    </dgm:constrLst>
    <dgm:ruleLst/>
    <dgm:forEach name="Name4" axis="ch" ptType="node">
      <dgm:layoutNode name="composite">
        <dgm:alg type="composite"/>
        <dgm:shape xmlns:r="http://schemas.openxmlformats.org/officeDocument/2006/relationships" r:blip="">
          <dgm:adjLst/>
        </dgm:shape>
        <dgm:presOf/>
        <dgm:choose name="Name5">
          <dgm:if name="Name6" func="var" arg="dir" op="equ" val="norm">
            <dgm:constrLst>
              <dgm:constr type="l" for="ch" forName="bgChev"/>
              <dgm:constr type="w" for="ch" forName="bgChev" refType="w" fact="0.9"/>
              <dgm:constr type="t" for="ch" forName="bgChev"/>
              <dgm:constr type="h" for="ch" forName="bgChev" refType="w" refFor="ch" refForName="bgChev" fact="0.386"/>
              <dgm:constr type="l" for="ch" forName="txNode" refType="w" fact="0.24"/>
              <dgm:constr type="w" for="ch" forName="txNode" refType="w" fact="0.76"/>
              <dgm:constr type="t" for="ch" forName="txNode" refType="h" refFor="ch" refForName="bgChev" fact="0.25"/>
              <dgm:constr type="h" for="ch" forName="txNode" refType="h" refFor="ch" refForName="bgChev"/>
            </dgm:constrLst>
          </dgm:if>
          <dgm:else name="Name7">
            <dgm:constrLst>
              <dgm:constr type="l" for="ch" forName="bgChev" refType="w" fact="0.1"/>
              <dgm:constr type="w" for="ch" forName="bgChev" refType="w" fact="0.9"/>
              <dgm:constr type="t" for="ch" forName="bgChev"/>
              <dgm:constr type="h" for="ch" forName="bgChev" refType="w" refFor="ch" refForName="bgChev" fact="0.386"/>
              <dgm:constr type="l" for="ch" forName="txNode"/>
              <dgm:constr type="w" for="ch" forName="txNode" refType="w" fact="0.76"/>
              <dgm:constr type="t" for="ch" forName="txNode" refType="h" refFor="ch" refForName="bgChev" fact="0.25"/>
              <dgm:constr type="h" for="ch" forName="txNode" refType="h" refFor="ch" refForName="bgChev"/>
            </dgm:constrLst>
          </dgm:else>
        </dgm:choose>
        <dgm:ruleLst/>
        <dgm:layoutNode name="bgChev" styleLbl="node1">
          <dgm:alg type="sp"/>
          <dgm:choose name="Name8">
            <dgm:if name="Name9" func="var" arg="dir" op="equ" val="norm">
              <dgm:shape xmlns:r="http://schemas.openxmlformats.org/officeDocument/2006/relationships" type="chevron" r:blip="">
                <dgm:adjLst>
                  <dgm:adj idx="1" val="0.4"/>
                </dgm:adjLst>
              </dgm:shape>
            </dgm:if>
            <dgm:else name="Name10">
              <dgm:shape xmlns:r="http://schemas.openxmlformats.org/officeDocument/2006/relationships" rot="180" type="chevron" r:blip="">
                <dgm:adjLst>
                  <dgm:adj idx="1" val="0.4"/>
                </dgm:adjLst>
              </dgm:shape>
            </dgm:else>
          </dgm:choose>
          <dgm:presOf/>
          <dgm:constrLst/>
        </dgm:layoutNode>
        <dgm:layoutNode name="txNode" styleLbl="fgAcc1">
          <dgm:varLst>
            <dgm:bulletEnabled val="1"/>
          </dgm:varLst>
          <dgm:alg type="tx"/>
          <dgm:shape xmlns:r="http://schemas.openxmlformats.org/officeDocument/2006/relationships" type="roundRect" r:blip="">
            <dgm:adjLst>
              <dgm:adj idx="1" val="0.1"/>
            </dgm:adjLst>
          </dgm:shape>
          <dgm:presOf axis="desOrSelf" ptType="node"/>
          <dgm:ruleLst>
            <dgm:rule type="primFontSz" val="5" fact="NaN" max="NaN"/>
          </dgm:ruleLst>
        </dgm:layoutNode>
      </dgm:layoutNode>
      <dgm:forEach name="Name11" axis="followSib" ptType="sibTrans" cnt="1">
        <dgm:layoutNode name="compositeSpace">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2285CDD-7F50-40E4-AEE8-B747CF716FC4}" type="datetimeFigureOut">
              <a:rPr lang="en-US" smtClean="0"/>
              <a:t>3/2/22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25AD977-A8F3-47AC-92EF-8EA9E2C2C03E}" type="slidenum">
              <a:rPr lang="en-US" smtClean="0"/>
              <a:t>‹#›</a:t>
            </a:fld>
            <a:endParaRPr lang="en-US"/>
          </a:p>
        </p:txBody>
      </p:sp>
    </p:spTree>
    <p:extLst>
      <p:ext uri="{BB962C8B-B14F-4D97-AF65-F5344CB8AC3E}">
        <p14:creationId xmlns:p14="http://schemas.microsoft.com/office/powerpoint/2010/main" val="42801849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panose="020B0604020202020204" pitchFamily="34" charset="0"/>
                <a:cs typeface="Arial" panose="020B0604020202020204" pitchFamily="34" charset="0"/>
              </a:rPr>
              <a:t>Africa installed capacity in 2019</a:t>
            </a:r>
            <a:endParaRPr 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125AD977-A8F3-47AC-92EF-8EA9E2C2C03E}" type="slidenum">
              <a:rPr lang="en-US" smtClean="0"/>
              <a:t>10</a:t>
            </a:fld>
            <a:endParaRPr lang="en-US"/>
          </a:p>
        </p:txBody>
      </p:sp>
    </p:spTree>
    <p:extLst>
      <p:ext uri="{BB962C8B-B14F-4D97-AF65-F5344CB8AC3E}">
        <p14:creationId xmlns:p14="http://schemas.microsoft.com/office/powerpoint/2010/main" val="969053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mn-cs"/>
              </a:rPr>
              <a:t>Benefits of a floating solar PV</a:t>
            </a:r>
            <a:r>
              <a:rPr lang="en-US" sz="1200" kern="1200" dirty="0">
                <a:solidFill>
                  <a:schemeClr val="tx1"/>
                </a:solidFill>
                <a:effectLst/>
                <a:latin typeface="+mn-lt"/>
                <a:ea typeface="+mn-ea"/>
                <a:cs typeface="+mn-cs"/>
              </a:rPr>
              <a:t> plant would include: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FPV and BESS will act as an associated generation plant and offer complementary functions to the hydro power plant. During daytime peak solar PV generation, the hydro will reduce its output and smooth the variable PV output. At night the hydro can operate on peak output. Similarly, during the dry season, which also happens to be the highest irradiation period, the solar plant will generate at peak capacity allowing the hydro plant reservoir to refill for night dispatch</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FPV reduces evaporation rate of the water body therefore conserving water.</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The co-location of the system means no extra transmission infrastructure is required. The solar PV production during the dry season also ensures maximum utilization of the high voltage transmission line already in place.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Bi-facial solar PV modules can be used to boost system performance by harnessing reflected irradiation from the water surface.</a:t>
            </a:r>
          </a:p>
          <a:p>
            <a:pPr marL="171450" lvl="0" indent="-171450">
              <a:buFont typeface="Arial" panose="020B0604020202020204" pitchFamily="34" charset="0"/>
              <a:buChar char="•"/>
            </a:pPr>
            <a:r>
              <a:rPr lang="en-US" sz="1200" kern="1200" dirty="0">
                <a:solidFill>
                  <a:schemeClr val="tx1"/>
                </a:solidFill>
                <a:effectLst/>
                <a:latin typeface="+mn-lt"/>
                <a:ea typeface="+mn-ea"/>
                <a:cs typeface="+mn-cs"/>
              </a:rPr>
              <a:t>FPV benefits from improved cooling system from the water evaporation increasing output of the PV modules. </a:t>
            </a:r>
          </a:p>
          <a:p>
            <a:endParaRPr lang="en-US" dirty="0"/>
          </a:p>
        </p:txBody>
      </p:sp>
      <p:sp>
        <p:nvSpPr>
          <p:cNvPr id="4" name="Slide Number Placeholder 3"/>
          <p:cNvSpPr>
            <a:spLocks noGrp="1"/>
          </p:cNvSpPr>
          <p:nvPr>
            <p:ph type="sldNum" sz="quarter" idx="5"/>
          </p:nvPr>
        </p:nvSpPr>
        <p:spPr/>
        <p:txBody>
          <a:bodyPr/>
          <a:lstStyle/>
          <a:p>
            <a:fld id="{125AD977-A8F3-47AC-92EF-8EA9E2C2C03E}" type="slidenum">
              <a:rPr lang="en-US" smtClean="0"/>
              <a:t>11</a:t>
            </a:fld>
            <a:endParaRPr lang="en-US"/>
          </a:p>
        </p:txBody>
      </p:sp>
    </p:spTree>
    <p:extLst>
      <p:ext uri="{BB962C8B-B14F-4D97-AF65-F5344CB8AC3E}">
        <p14:creationId xmlns:p14="http://schemas.microsoft.com/office/powerpoint/2010/main" val="38348215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139E2AF3-F35A-5847-8E6F-9615F85B4AF3}"/>
              </a:ext>
            </a:extLst>
          </p:cNvPr>
          <p:cNvSpPr/>
          <p:nvPr userDrawn="1"/>
        </p:nvSpPr>
        <p:spPr>
          <a:xfrm>
            <a:off x="1021080" y="1143233"/>
            <a:ext cx="1188720" cy="1188720"/>
          </a:xfrm>
          <a:prstGeom prst="ellipse">
            <a:avLst/>
          </a:prstGeom>
          <a:solidFill>
            <a:srgbClr val="74AB4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8" name="Picture 7">
            <a:extLst>
              <a:ext uri="{FF2B5EF4-FFF2-40B4-BE49-F238E27FC236}">
                <a16:creationId xmlns:a16="http://schemas.microsoft.com/office/drawing/2014/main" id="{5DAD3F1E-8BA9-8B40-984D-4268F5657CD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463393" y="1516061"/>
            <a:ext cx="5728607" cy="5341939"/>
          </a:xfrm>
          <a:prstGeom prst="rect">
            <a:avLst/>
          </a:prstGeom>
        </p:spPr>
      </p:pic>
      <p:sp>
        <p:nvSpPr>
          <p:cNvPr id="2" name="Title 1">
            <a:extLst>
              <a:ext uri="{FF2B5EF4-FFF2-40B4-BE49-F238E27FC236}">
                <a16:creationId xmlns:a16="http://schemas.microsoft.com/office/drawing/2014/main" id="{FCEF4E3F-65A2-474C-B20B-420505490E8B}"/>
              </a:ext>
            </a:extLst>
          </p:cNvPr>
          <p:cNvSpPr>
            <a:spLocks noGrp="1"/>
          </p:cNvSpPr>
          <p:nvPr>
            <p:ph type="ctrTitle"/>
          </p:nvPr>
        </p:nvSpPr>
        <p:spPr>
          <a:xfrm>
            <a:off x="1523999" y="1736306"/>
            <a:ext cx="5921829" cy="2387600"/>
          </a:xfrm>
        </p:spPr>
        <p:txBody>
          <a:bodyPr anchor="t"/>
          <a:lstStyle>
            <a:lvl1pPr algn="l">
              <a:defRPr sz="6000">
                <a:solidFill>
                  <a:schemeClr val="tx1">
                    <a:lumMod val="65000"/>
                    <a:lumOff val="35000"/>
                  </a:schemeClr>
                </a:solidFill>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0DD38683-FCF4-2547-AE6D-D0993709363C}"/>
              </a:ext>
            </a:extLst>
          </p:cNvPr>
          <p:cNvSpPr>
            <a:spLocks noGrp="1"/>
          </p:cNvSpPr>
          <p:nvPr>
            <p:ph type="subTitle" idx="1"/>
          </p:nvPr>
        </p:nvSpPr>
        <p:spPr>
          <a:xfrm>
            <a:off x="1523999" y="4609061"/>
            <a:ext cx="5921829" cy="812405"/>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C2FA1E8A-DC38-6044-B119-8F26A27FE8C4}"/>
              </a:ext>
            </a:extLst>
          </p:cNvPr>
          <p:cNvSpPr>
            <a:spLocks noGrp="1"/>
          </p:cNvSpPr>
          <p:nvPr>
            <p:ph type="dt" sz="half" idx="10"/>
          </p:nvPr>
        </p:nvSpPr>
        <p:spPr>
          <a:xfrm>
            <a:off x="1535897" y="6346812"/>
            <a:ext cx="2743200" cy="365125"/>
          </a:xfrm>
        </p:spPr>
        <p:txBody>
          <a:bodyPr/>
          <a:lstStyle/>
          <a:p>
            <a:fld id="{A9717275-4818-4A8D-90DD-CEA54355CD55}" type="datetime1">
              <a:rPr lang="en-US" smtClean="0">
                <a:solidFill>
                  <a:prstClr val="black">
                    <a:tint val="75000"/>
                  </a:prstClr>
                </a:solidFill>
              </a:rPr>
              <a:t>3/2/22</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2BE62921-BE16-7F40-B962-B663008862FF}"/>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
        <p:nvSpPr>
          <p:cNvPr id="9" name="Oval 8">
            <a:extLst>
              <a:ext uri="{FF2B5EF4-FFF2-40B4-BE49-F238E27FC236}">
                <a16:creationId xmlns:a16="http://schemas.microsoft.com/office/drawing/2014/main" id="{4D9B4001-CA7D-B64E-9CDE-C35B708A63E6}"/>
              </a:ext>
            </a:extLst>
          </p:cNvPr>
          <p:cNvSpPr/>
          <p:nvPr userDrawn="1"/>
        </p:nvSpPr>
        <p:spPr>
          <a:xfrm>
            <a:off x="8163533" y="2608414"/>
            <a:ext cx="3477986" cy="3383280"/>
          </a:xfrm>
          <a:prstGeom prst="ellipse">
            <a:avLst/>
          </a:prstGeom>
          <a:solidFill>
            <a:schemeClr val="bg1">
              <a:alpha val="28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1" name="Straight Connector 10">
            <a:extLst>
              <a:ext uri="{FF2B5EF4-FFF2-40B4-BE49-F238E27FC236}">
                <a16:creationId xmlns:a16="http://schemas.microsoft.com/office/drawing/2014/main" id="{E28CEEEC-7A74-494C-9296-E7BAA5E9934B}"/>
              </a:ext>
            </a:extLst>
          </p:cNvPr>
          <p:cNvCxnSpPr>
            <a:cxnSpLocks/>
          </p:cNvCxnSpPr>
          <p:nvPr userDrawn="1"/>
        </p:nvCxnSpPr>
        <p:spPr>
          <a:xfrm>
            <a:off x="0" y="4344151"/>
            <a:ext cx="9911443" cy="0"/>
          </a:xfrm>
          <a:prstGeom prst="line">
            <a:avLst/>
          </a:prstGeom>
        </p:spPr>
        <p:style>
          <a:lnRef idx="1">
            <a:schemeClr val="dk1"/>
          </a:lnRef>
          <a:fillRef idx="0">
            <a:schemeClr val="dk1"/>
          </a:fillRef>
          <a:effectRef idx="0">
            <a:schemeClr val="dk1"/>
          </a:effectRef>
          <a:fontRef idx="minor">
            <a:schemeClr val="tx1"/>
          </a:fontRef>
        </p:style>
      </p:cxnSp>
      <p:sp>
        <p:nvSpPr>
          <p:cNvPr id="14" name="Oval 13">
            <a:extLst>
              <a:ext uri="{FF2B5EF4-FFF2-40B4-BE49-F238E27FC236}">
                <a16:creationId xmlns:a16="http://schemas.microsoft.com/office/drawing/2014/main" id="{E24F65F5-D12A-5849-8B97-5CF0D6CD7956}"/>
              </a:ext>
            </a:extLst>
          </p:cNvPr>
          <p:cNvSpPr/>
          <p:nvPr userDrawn="1"/>
        </p:nvSpPr>
        <p:spPr>
          <a:xfrm>
            <a:off x="9870622" y="4275670"/>
            <a:ext cx="136961" cy="136961"/>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pic>
        <p:nvPicPr>
          <p:cNvPr id="19" name="Picture 18">
            <a:extLst>
              <a:ext uri="{FF2B5EF4-FFF2-40B4-BE49-F238E27FC236}">
                <a16:creationId xmlns:a16="http://schemas.microsoft.com/office/drawing/2014/main" id="{9F557154-D9AA-B547-8B97-87DBAE4438ED}"/>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a:off x="1523999" y="5421466"/>
            <a:ext cx="2921000" cy="736600"/>
          </a:xfrm>
          <a:prstGeom prst="rect">
            <a:avLst/>
          </a:prstGeom>
        </p:spPr>
      </p:pic>
    </p:spTree>
    <p:extLst>
      <p:ext uri="{BB962C8B-B14F-4D97-AF65-F5344CB8AC3E}">
        <p14:creationId xmlns:p14="http://schemas.microsoft.com/office/powerpoint/2010/main" val="3435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last slide">
    <p:spTree>
      <p:nvGrpSpPr>
        <p:cNvPr id="1" name=""/>
        <p:cNvGrpSpPr/>
        <p:nvPr/>
      </p:nvGrpSpPr>
      <p:grpSpPr>
        <a:xfrm>
          <a:off x="0" y="0"/>
          <a:ext cx="0" cy="0"/>
          <a:chOff x="0" y="0"/>
          <a:chExt cx="0" cy="0"/>
        </a:xfrm>
      </p:grpSpPr>
      <p:pic>
        <p:nvPicPr>
          <p:cNvPr id="7" name="Image 6" descr="3.jpg"/>
          <p:cNvPicPr>
            <a:picLocks noChangeAspect="1"/>
          </p:cNvPicPr>
          <p:nvPr userDrawn="1"/>
        </p:nvPicPr>
        <p:blipFill rotWithShape="1">
          <a:blip r:embed="rId2" cstate="print"/>
          <a:srcRect l="16828" r="13350"/>
          <a:stretch/>
        </p:blipFill>
        <p:spPr>
          <a:xfrm>
            <a:off x="941709" y="0"/>
            <a:ext cx="11250291" cy="6858000"/>
          </a:xfrm>
          <a:prstGeom prst="rect">
            <a:avLst/>
          </a:prstGeom>
        </p:spPr>
      </p:pic>
      <p:sp>
        <p:nvSpPr>
          <p:cNvPr id="8" name="ZoneTexte 7"/>
          <p:cNvSpPr txBox="1"/>
          <p:nvPr userDrawn="1"/>
        </p:nvSpPr>
        <p:spPr>
          <a:xfrm>
            <a:off x="1143806" y="3778594"/>
            <a:ext cx="4473223" cy="276999"/>
          </a:xfrm>
          <a:prstGeom prst="rect">
            <a:avLst/>
          </a:prstGeom>
          <a:noFill/>
        </p:spPr>
        <p:txBody>
          <a:bodyPr wrap="square" rtlCol="0">
            <a:spAutoFit/>
          </a:bodyPr>
          <a:lstStyle/>
          <a:p>
            <a:r>
              <a:rPr lang="fr-FR" sz="1200" dirty="0">
                <a:solidFill>
                  <a:prstClr val="black"/>
                </a:solidFill>
                <a:latin typeface="Helvetica CE 75 Bold"/>
                <a:cs typeface="Helvetica CE 75 Bold"/>
              </a:rPr>
              <a:t>AFRICAN DEVELOPMENT BANK</a:t>
            </a:r>
          </a:p>
        </p:txBody>
      </p:sp>
      <p:cxnSp>
        <p:nvCxnSpPr>
          <p:cNvPr id="9" name="Connecteur droit 8"/>
          <p:cNvCxnSpPr/>
          <p:nvPr userDrawn="1"/>
        </p:nvCxnSpPr>
        <p:spPr>
          <a:xfrm>
            <a:off x="962780" y="3785757"/>
            <a:ext cx="0" cy="74483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10" name="Image 9" descr="logo bad.psd"/>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18225" y="5430183"/>
            <a:ext cx="3968905" cy="1223261"/>
          </a:xfrm>
          <a:prstGeom prst="rect">
            <a:avLst/>
          </a:prstGeom>
        </p:spPr>
      </p:pic>
    </p:spTree>
    <p:extLst>
      <p:ext uri="{BB962C8B-B14F-4D97-AF65-F5344CB8AC3E}">
        <p14:creationId xmlns:p14="http://schemas.microsoft.com/office/powerpoint/2010/main" val="2474696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19A4E6A-EF6B-4AC0-8789-C85D547A7717}" type="datetime1">
              <a:rPr lang="en-US" smtClean="0"/>
              <a:t>3/2/22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t>‹#›</a:t>
            </a:fld>
            <a:endParaRPr lang="en-US" dirty="0"/>
          </a:p>
        </p:txBody>
      </p:sp>
    </p:spTree>
    <p:extLst>
      <p:ext uri="{BB962C8B-B14F-4D97-AF65-F5344CB8AC3E}">
        <p14:creationId xmlns:p14="http://schemas.microsoft.com/office/powerpoint/2010/main" val="24498263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A1FDF-995E-7344-BBD3-5D5F0E135914}"/>
              </a:ext>
            </a:extLst>
          </p:cNvPr>
          <p:cNvSpPr>
            <a:spLocks noGrp="1"/>
          </p:cNvSpPr>
          <p:nvPr>
            <p:ph type="title"/>
          </p:nvPr>
        </p:nvSpPr>
        <p:spPr/>
        <p:txBody>
          <a:bodyPr/>
          <a:lstStyle>
            <a:lvl1pPr>
              <a:defRPr>
                <a:solidFill>
                  <a:schemeClr val="tx1">
                    <a:lumMod val="65000"/>
                    <a:lumOff val="35000"/>
                  </a:schemeClr>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AED904A-706D-D94E-B297-D0E906EB0856}"/>
              </a:ext>
            </a:extLst>
          </p:cNvPr>
          <p:cNvSpPr>
            <a:spLocks noGrp="1"/>
          </p:cNvSpPr>
          <p:nvPr>
            <p:ph type="dt" sz="half" idx="10"/>
          </p:nvPr>
        </p:nvSpPr>
        <p:spPr/>
        <p:txBody>
          <a:bodyPr/>
          <a:lstStyle/>
          <a:p>
            <a:fld id="{5D26A89B-9ABC-49FF-A9F4-F0B347EF541C}" type="datetime1">
              <a:rPr lang="en-US" smtClean="0">
                <a:solidFill>
                  <a:prstClr val="black">
                    <a:tint val="75000"/>
                  </a:prstClr>
                </a:solidFill>
              </a:rPr>
              <a:t>3/2/22</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id="{D971C7C1-BDEF-F84C-9711-80F6A83D242F}"/>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id="{D7462DF3-0F26-EC45-9A84-D43E0F734F0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2104822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6C197-8223-A847-A634-50F82A8A6E47}"/>
              </a:ext>
            </a:extLst>
          </p:cNvPr>
          <p:cNvSpPr>
            <a:spLocks noGrp="1"/>
          </p:cNvSpPr>
          <p:nvPr>
            <p:ph type="title"/>
          </p:nvPr>
        </p:nvSpPr>
        <p:spPr>
          <a:xfrm>
            <a:off x="1375800" y="668828"/>
            <a:ext cx="8722941" cy="925793"/>
          </a:xfrm>
          <a:solidFill>
            <a:schemeClr val="bg1"/>
          </a:solidFill>
        </p:spPr>
        <p:txBody>
          <a:bodyPr/>
          <a:lstStyle>
            <a:lvl1pPr>
              <a:defRPr>
                <a:solidFill>
                  <a:srgbClr val="606B6A"/>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4D7BCAF-A3C3-6E41-A56F-ADEC0C83B56D}"/>
              </a:ext>
            </a:extLst>
          </p:cNvPr>
          <p:cNvSpPr>
            <a:spLocks noGrp="1"/>
          </p:cNvSpPr>
          <p:nvPr>
            <p:ph type="dt" sz="half" idx="10"/>
          </p:nvPr>
        </p:nvSpPr>
        <p:spPr/>
        <p:txBody>
          <a:bodyPr/>
          <a:lstStyle/>
          <a:p>
            <a:fld id="{1F370148-E037-41E8-9F9C-AB2BFD1293E8}" type="datetime1">
              <a:rPr lang="en-US" smtClean="0">
                <a:solidFill>
                  <a:prstClr val="black">
                    <a:tint val="75000"/>
                  </a:prstClr>
                </a:solidFill>
              </a:rPr>
              <a:t>3/2/22</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id="{0490B94E-B3DD-184E-AF64-393D68043FCF}"/>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id="{66DEE962-90D8-5044-BF1F-E6C073E04D1C}"/>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
        <p:nvSpPr>
          <p:cNvPr id="7" name="Content Placeholder 6">
            <a:extLst>
              <a:ext uri="{FF2B5EF4-FFF2-40B4-BE49-F238E27FC236}">
                <a16:creationId xmlns:a16="http://schemas.microsoft.com/office/drawing/2014/main" id="{FB7F2DDA-CAD1-2C41-83C5-507F4623AF30}"/>
              </a:ext>
            </a:extLst>
          </p:cNvPr>
          <p:cNvSpPr>
            <a:spLocks noGrp="1"/>
          </p:cNvSpPr>
          <p:nvPr>
            <p:ph sz="quarter" idx="13"/>
          </p:nvPr>
        </p:nvSpPr>
        <p:spPr>
          <a:xfrm>
            <a:off x="1375800" y="1868079"/>
            <a:ext cx="10515600" cy="42148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hape 24">
            <a:extLst>
              <a:ext uri="{FF2B5EF4-FFF2-40B4-BE49-F238E27FC236}">
                <a16:creationId xmlns:a16="http://schemas.microsoft.com/office/drawing/2014/main" id="{F425EF56-5D83-0A46-AE44-F4764ABA5675}"/>
              </a:ext>
            </a:extLst>
          </p:cNvPr>
          <p:cNvCxnSpPr>
            <a:cxnSpLocks/>
            <a:endCxn id="11" idx="2"/>
          </p:cNvCxnSpPr>
          <p:nvPr userDrawn="1"/>
        </p:nvCxnSpPr>
        <p:spPr>
          <a:xfrm flipV="1">
            <a:off x="0" y="1131724"/>
            <a:ext cx="464564" cy="2"/>
          </a:xfrm>
          <a:prstGeom prst="straightConnector1">
            <a:avLst/>
          </a:prstGeom>
          <a:noFill/>
          <a:ln w="9525" cap="flat" cmpd="sng">
            <a:solidFill>
              <a:srgbClr val="CCCCCC"/>
            </a:solidFill>
            <a:prstDash val="solid"/>
            <a:round/>
            <a:headEnd type="none" w="lg" len="lg"/>
            <a:tailEnd type="none" w="lg" len="lg"/>
          </a:ln>
        </p:spPr>
      </p:cxnSp>
      <p:cxnSp>
        <p:nvCxnSpPr>
          <p:cNvPr id="9" name="Shape 28">
            <a:extLst>
              <a:ext uri="{FF2B5EF4-FFF2-40B4-BE49-F238E27FC236}">
                <a16:creationId xmlns:a16="http://schemas.microsoft.com/office/drawing/2014/main" id="{A59D8EB9-F03D-D442-A7A4-368D299FB6D9}"/>
              </a:ext>
            </a:extLst>
          </p:cNvPr>
          <p:cNvCxnSpPr>
            <a:cxnSpLocks/>
          </p:cNvCxnSpPr>
          <p:nvPr userDrawn="1"/>
        </p:nvCxnSpPr>
        <p:spPr>
          <a:xfrm>
            <a:off x="1375800" y="1700540"/>
            <a:ext cx="10816200" cy="29724"/>
          </a:xfrm>
          <a:prstGeom prst="straightConnector1">
            <a:avLst/>
          </a:prstGeom>
          <a:ln>
            <a:headEnd type="none" w="lg" len="lg"/>
            <a:tailEnd type="none" w="lg" len="lg"/>
          </a:ln>
        </p:spPr>
        <p:style>
          <a:lnRef idx="1">
            <a:schemeClr val="accent3"/>
          </a:lnRef>
          <a:fillRef idx="0">
            <a:schemeClr val="accent3"/>
          </a:fillRef>
          <a:effectRef idx="0">
            <a:schemeClr val="accent3"/>
          </a:effectRef>
          <a:fontRef idx="minor">
            <a:schemeClr val="tx1"/>
          </a:fontRef>
        </p:style>
      </p:cxnSp>
      <p:sp>
        <p:nvSpPr>
          <p:cNvPr id="11" name="Oval 10">
            <a:extLst>
              <a:ext uri="{FF2B5EF4-FFF2-40B4-BE49-F238E27FC236}">
                <a16:creationId xmlns:a16="http://schemas.microsoft.com/office/drawing/2014/main" id="{5F09C48F-7467-684C-9A5E-D794AD8BCA19}"/>
              </a:ext>
            </a:extLst>
          </p:cNvPr>
          <p:cNvSpPr/>
          <p:nvPr userDrawn="1"/>
        </p:nvSpPr>
        <p:spPr>
          <a:xfrm>
            <a:off x="464564" y="758088"/>
            <a:ext cx="747272" cy="747272"/>
          </a:xfrm>
          <a:prstGeom prst="ellipse">
            <a:avLst/>
          </a:prstGeom>
          <a:solidFill>
            <a:srgbClr val="74AB4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12" name="Oval 11">
            <a:extLst>
              <a:ext uri="{FF2B5EF4-FFF2-40B4-BE49-F238E27FC236}">
                <a16:creationId xmlns:a16="http://schemas.microsoft.com/office/drawing/2014/main" id="{F7E0BC54-1B9D-9F41-AE59-FAB014F9AE7C}"/>
              </a:ext>
            </a:extLst>
          </p:cNvPr>
          <p:cNvSpPr/>
          <p:nvPr userDrawn="1"/>
        </p:nvSpPr>
        <p:spPr>
          <a:xfrm>
            <a:off x="464564" y="758088"/>
            <a:ext cx="747272" cy="747272"/>
          </a:xfrm>
          <a:prstGeom prst="ellipse">
            <a:avLst/>
          </a:prstGeom>
          <a:solidFill>
            <a:srgbClr val="74AB4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4" name="Shape 24">
            <a:extLst>
              <a:ext uri="{FF2B5EF4-FFF2-40B4-BE49-F238E27FC236}">
                <a16:creationId xmlns:a16="http://schemas.microsoft.com/office/drawing/2014/main" id="{2D665106-3AA4-0846-8100-404C776036FC}"/>
              </a:ext>
            </a:extLst>
          </p:cNvPr>
          <p:cNvCxnSpPr>
            <a:cxnSpLocks/>
          </p:cNvCxnSpPr>
          <p:nvPr userDrawn="1"/>
        </p:nvCxnSpPr>
        <p:spPr>
          <a:xfrm flipV="1">
            <a:off x="0" y="1131724"/>
            <a:ext cx="838200" cy="2"/>
          </a:xfrm>
          <a:prstGeom prst="straightConnector1">
            <a:avLst/>
          </a:prstGeom>
          <a:ln>
            <a:headEnd type="none" w="lg" len="lg"/>
            <a:tailEnd type="none" w="lg" len="lg"/>
          </a:ln>
        </p:spPr>
        <p:style>
          <a:lnRef idx="1">
            <a:schemeClr val="dk1"/>
          </a:lnRef>
          <a:fillRef idx="0">
            <a:schemeClr val="dk1"/>
          </a:fillRef>
          <a:effectRef idx="0">
            <a:schemeClr val="dk1"/>
          </a:effectRef>
          <a:fontRef idx="minor">
            <a:schemeClr val="tx1"/>
          </a:fontRef>
        </p:style>
      </p:cxnSp>
      <p:sp>
        <p:nvSpPr>
          <p:cNvPr id="15" name="Oval 14">
            <a:extLst>
              <a:ext uri="{FF2B5EF4-FFF2-40B4-BE49-F238E27FC236}">
                <a16:creationId xmlns:a16="http://schemas.microsoft.com/office/drawing/2014/main" id="{F0688DCB-2F6B-E440-B300-6FC139BC66A9}"/>
              </a:ext>
            </a:extLst>
          </p:cNvPr>
          <p:cNvSpPr/>
          <p:nvPr userDrawn="1"/>
        </p:nvSpPr>
        <p:spPr>
          <a:xfrm>
            <a:off x="796759" y="1090283"/>
            <a:ext cx="82882" cy="828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2" name="Oval 21">
            <a:extLst>
              <a:ext uri="{FF2B5EF4-FFF2-40B4-BE49-F238E27FC236}">
                <a16:creationId xmlns:a16="http://schemas.microsoft.com/office/drawing/2014/main" id="{D31841BF-7779-3B4C-9681-E4965A9BEA1D}"/>
              </a:ext>
            </a:extLst>
          </p:cNvPr>
          <p:cNvSpPr/>
          <p:nvPr userDrawn="1"/>
        </p:nvSpPr>
        <p:spPr>
          <a:xfrm>
            <a:off x="1334359" y="1659099"/>
            <a:ext cx="82882" cy="82882"/>
          </a:xfrm>
          <a:prstGeom prst="ellipse">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Tree>
    <p:extLst>
      <p:ext uri="{BB962C8B-B14F-4D97-AF65-F5344CB8AC3E}">
        <p14:creationId xmlns:p14="http://schemas.microsoft.com/office/powerpoint/2010/main" val="39231116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Custom Layout">
    <p:bg>
      <p:bgPr>
        <a:solidFill>
          <a:srgbClr val="74AB4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6C197-8223-A847-A634-50F82A8A6E47}"/>
              </a:ext>
            </a:extLst>
          </p:cNvPr>
          <p:cNvSpPr>
            <a:spLocks noGrp="1"/>
          </p:cNvSpPr>
          <p:nvPr>
            <p:ph type="title"/>
          </p:nvPr>
        </p:nvSpPr>
        <p:spPr>
          <a:xfrm>
            <a:off x="1375800" y="668828"/>
            <a:ext cx="9978000" cy="925793"/>
          </a:xfrm>
        </p:spPr>
        <p:txBody>
          <a:bodyPr/>
          <a:lstStyle>
            <a:lvl1pPr>
              <a:defRPr>
                <a:solidFill>
                  <a:schemeClr val="bg1"/>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4D7BCAF-A3C3-6E41-A56F-ADEC0C83B56D}"/>
              </a:ext>
            </a:extLst>
          </p:cNvPr>
          <p:cNvSpPr>
            <a:spLocks noGrp="1"/>
          </p:cNvSpPr>
          <p:nvPr>
            <p:ph type="dt" sz="half" idx="10"/>
          </p:nvPr>
        </p:nvSpPr>
        <p:spPr/>
        <p:txBody>
          <a:bodyPr/>
          <a:lstStyle>
            <a:lvl1pPr>
              <a:defRPr>
                <a:solidFill>
                  <a:schemeClr val="bg1"/>
                </a:solidFill>
              </a:defRPr>
            </a:lvl1pPr>
          </a:lstStyle>
          <a:p>
            <a:fld id="{9E421E7A-882D-4706-88C9-39ED0556CBC4}" type="datetime1">
              <a:rPr lang="en-US" smtClean="0">
                <a:solidFill>
                  <a:prstClr val="white"/>
                </a:solidFill>
              </a:rPr>
              <a:t>3/2/22</a:t>
            </a:fld>
            <a:endParaRPr lang="en-US">
              <a:solidFill>
                <a:prstClr val="white"/>
              </a:solidFill>
            </a:endParaRPr>
          </a:p>
        </p:txBody>
      </p:sp>
      <p:sp>
        <p:nvSpPr>
          <p:cNvPr id="4" name="Footer Placeholder 3">
            <a:extLst>
              <a:ext uri="{FF2B5EF4-FFF2-40B4-BE49-F238E27FC236}">
                <a16:creationId xmlns:a16="http://schemas.microsoft.com/office/drawing/2014/main" id="{0490B94E-B3DD-184E-AF64-393D68043FCF}"/>
              </a:ext>
            </a:extLst>
          </p:cNvPr>
          <p:cNvSpPr>
            <a:spLocks noGrp="1"/>
          </p:cNvSpPr>
          <p:nvPr>
            <p:ph type="ftr" sz="quarter" idx="11"/>
          </p:nvPr>
        </p:nvSpPr>
        <p:spPr/>
        <p:txBody>
          <a:bodyPr/>
          <a:lstStyle>
            <a:lvl1pPr>
              <a:defRPr>
                <a:solidFill>
                  <a:schemeClr val="bg1"/>
                </a:solidFill>
              </a:defRPr>
            </a:lvl1pPr>
          </a:lstStyle>
          <a:p>
            <a:endParaRPr lang="en-US" dirty="0">
              <a:solidFill>
                <a:prstClr val="white"/>
              </a:solidFill>
            </a:endParaRPr>
          </a:p>
        </p:txBody>
      </p:sp>
      <p:sp>
        <p:nvSpPr>
          <p:cNvPr id="5" name="Slide Number Placeholder 4">
            <a:extLst>
              <a:ext uri="{FF2B5EF4-FFF2-40B4-BE49-F238E27FC236}">
                <a16:creationId xmlns:a16="http://schemas.microsoft.com/office/drawing/2014/main" id="{66DEE962-90D8-5044-BF1F-E6C073E04D1C}"/>
              </a:ext>
            </a:extLst>
          </p:cNvPr>
          <p:cNvSpPr>
            <a:spLocks noGrp="1"/>
          </p:cNvSpPr>
          <p:nvPr>
            <p:ph type="sldNum" sz="quarter" idx="12"/>
          </p:nvPr>
        </p:nvSpPr>
        <p:spPr/>
        <p:txBody>
          <a:bodyPr/>
          <a:lstStyle>
            <a:lvl1pPr>
              <a:defRPr>
                <a:solidFill>
                  <a:schemeClr val="bg1"/>
                </a:solidFill>
              </a:defRPr>
            </a:lvl1pPr>
          </a:lstStyle>
          <a:p>
            <a:fld id="{F3D9688D-888E-6649-82DD-62C8794BAAB2}" type="slidenum">
              <a:rPr lang="en-US" smtClean="0">
                <a:solidFill>
                  <a:prstClr val="white"/>
                </a:solidFill>
              </a:rPr>
              <a:pPr/>
              <a:t>‹#›</a:t>
            </a:fld>
            <a:endParaRPr lang="en-US">
              <a:solidFill>
                <a:prstClr val="white"/>
              </a:solidFill>
            </a:endParaRPr>
          </a:p>
        </p:txBody>
      </p:sp>
      <p:sp>
        <p:nvSpPr>
          <p:cNvPr id="7" name="Content Placeholder 6">
            <a:extLst>
              <a:ext uri="{FF2B5EF4-FFF2-40B4-BE49-F238E27FC236}">
                <a16:creationId xmlns:a16="http://schemas.microsoft.com/office/drawing/2014/main" id="{FB7F2DDA-CAD1-2C41-83C5-507F4623AF30}"/>
              </a:ext>
            </a:extLst>
          </p:cNvPr>
          <p:cNvSpPr>
            <a:spLocks noGrp="1"/>
          </p:cNvSpPr>
          <p:nvPr>
            <p:ph sz="quarter" idx="13"/>
          </p:nvPr>
        </p:nvSpPr>
        <p:spPr>
          <a:xfrm>
            <a:off x="1375800" y="1868079"/>
            <a:ext cx="10515600" cy="4214813"/>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hape 24">
            <a:extLst>
              <a:ext uri="{FF2B5EF4-FFF2-40B4-BE49-F238E27FC236}">
                <a16:creationId xmlns:a16="http://schemas.microsoft.com/office/drawing/2014/main" id="{F425EF56-5D83-0A46-AE44-F4764ABA5675}"/>
              </a:ext>
            </a:extLst>
          </p:cNvPr>
          <p:cNvCxnSpPr>
            <a:cxnSpLocks/>
            <a:endCxn id="11" idx="2"/>
          </p:cNvCxnSpPr>
          <p:nvPr userDrawn="1"/>
        </p:nvCxnSpPr>
        <p:spPr>
          <a:xfrm flipV="1">
            <a:off x="0" y="1131724"/>
            <a:ext cx="464564" cy="2"/>
          </a:xfrm>
          <a:prstGeom prst="straightConnector1">
            <a:avLst/>
          </a:prstGeom>
          <a:noFill/>
          <a:ln w="9525" cap="flat" cmpd="sng">
            <a:solidFill>
              <a:schemeClr val="bg1"/>
            </a:solidFill>
            <a:prstDash val="solid"/>
            <a:round/>
            <a:headEnd type="none" w="lg" len="lg"/>
            <a:tailEnd type="none" w="lg" len="lg"/>
          </a:ln>
        </p:spPr>
      </p:cxnSp>
      <p:cxnSp>
        <p:nvCxnSpPr>
          <p:cNvPr id="9" name="Shape 28">
            <a:extLst>
              <a:ext uri="{FF2B5EF4-FFF2-40B4-BE49-F238E27FC236}">
                <a16:creationId xmlns:a16="http://schemas.microsoft.com/office/drawing/2014/main" id="{A59D8EB9-F03D-D442-A7A4-368D299FB6D9}"/>
              </a:ext>
            </a:extLst>
          </p:cNvPr>
          <p:cNvCxnSpPr>
            <a:cxnSpLocks/>
          </p:cNvCxnSpPr>
          <p:nvPr userDrawn="1"/>
        </p:nvCxnSpPr>
        <p:spPr>
          <a:xfrm>
            <a:off x="10098741" y="1131724"/>
            <a:ext cx="2093259" cy="2172"/>
          </a:xfrm>
          <a:prstGeom prst="straightConnector1">
            <a:avLst/>
          </a:prstGeom>
          <a:noFill/>
          <a:ln w="9525" cap="flat" cmpd="sng">
            <a:solidFill>
              <a:schemeClr val="bg1"/>
            </a:solidFill>
            <a:prstDash val="solid"/>
            <a:round/>
            <a:headEnd type="none" w="lg" len="lg"/>
            <a:tailEnd type="none" w="lg" len="lg"/>
          </a:ln>
        </p:spPr>
      </p:cxnSp>
      <p:sp>
        <p:nvSpPr>
          <p:cNvPr id="11" name="Oval 10">
            <a:extLst>
              <a:ext uri="{FF2B5EF4-FFF2-40B4-BE49-F238E27FC236}">
                <a16:creationId xmlns:a16="http://schemas.microsoft.com/office/drawing/2014/main" id="{5F09C48F-7467-684C-9A5E-D794AD8BCA19}"/>
              </a:ext>
            </a:extLst>
          </p:cNvPr>
          <p:cNvSpPr/>
          <p:nvPr userDrawn="1"/>
        </p:nvSpPr>
        <p:spPr>
          <a:xfrm>
            <a:off x="464564" y="758088"/>
            <a:ext cx="747272" cy="74727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3" name="Shape 24">
            <a:extLst>
              <a:ext uri="{FF2B5EF4-FFF2-40B4-BE49-F238E27FC236}">
                <a16:creationId xmlns:a16="http://schemas.microsoft.com/office/drawing/2014/main" id="{F493D042-07C9-F34C-87F9-92D4D871A500}"/>
              </a:ext>
            </a:extLst>
          </p:cNvPr>
          <p:cNvCxnSpPr>
            <a:cxnSpLocks/>
            <a:endCxn id="2" idx="1"/>
          </p:cNvCxnSpPr>
          <p:nvPr userDrawn="1"/>
        </p:nvCxnSpPr>
        <p:spPr>
          <a:xfrm flipV="1">
            <a:off x="1211836" y="1131725"/>
            <a:ext cx="163964" cy="2"/>
          </a:xfrm>
          <a:prstGeom prst="straightConnector1">
            <a:avLst/>
          </a:prstGeom>
          <a:noFill/>
          <a:ln w="9525" cap="flat" cmpd="sng">
            <a:solidFill>
              <a:schemeClr val="bg1"/>
            </a:solidFill>
            <a:prstDash val="solid"/>
            <a:round/>
            <a:headEnd type="none" w="lg" len="lg"/>
            <a:tailEnd type="none" w="lg" len="lg"/>
          </a:ln>
        </p:spPr>
      </p:cxnSp>
      <p:pic>
        <p:nvPicPr>
          <p:cNvPr id="12" name="Picture 11">
            <a:extLst>
              <a:ext uri="{FF2B5EF4-FFF2-40B4-BE49-F238E27FC236}">
                <a16:creationId xmlns:a16="http://schemas.microsoft.com/office/drawing/2014/main" id="{47F0816B-A458-2440-A83B-2A5772F2EF0E}"/>
              </a:ext>
            </a:extLst>
          </p:cNvPr>
          <p:cNvPicPr>
            <a:picLocks noChangeAspect="1"/>
          </p:cNvPicPr>
          <p:nvPr userDrawn="1"/>
        </p:nvPicPr>
        <p:blipFill>
          <a:blip r:embed="rId2" cstate="screen">
            <a:alphaModFix amt="31000"/>
            <a:extLst>
              <a:ext uri="{28A0092B-C50C-407E-A947-70E740481C1C}">
                <a14:useLocalDpi xmlns:a14="http://schemas.microsoft.com/office/drawing/2010/main"/>
              </a:ext>
            </a:extLst>
          </a:blip>
          <a:stretch>
            <a:fillRect/>
          </a:stretch>
        </p:blipFill>
        <p:spPr>
          <a:xfrm>
            <a:off x="5050570" y="2289996"/>
            <a:ext cx="7141430" cy="4568004"/>
          </a:xfrm>
          <a:prstGeom prst="rect">
            <a:avLst/>
          </a:prstGeom>
        </p:spPr>
      </p:pic>
    </p:spTree>
    <p:extLst>
      <p:ext uri="{BB962C8B-B14F-4D97-AF65-F5344CB8AC3E}">
        <p14:creationId xmlns:p14="http://schemas.microsoft.com/office/powerpoint/2010/main" val="4075641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11" name="Oval 10">
            <a:extLst>
              <a:ext uri="{FF2B5EF4-FFF2-40B4-BE49-F238E27FC236}">
                <a16:creationId xmlns:a16="http://schemas.microsoft.com/office/drawing/2014/main" id="{5F09C48F-7467-684C-9A5E-D794AD8BCA19}"/>
              </a:ext>
            </a:extLst>
          </p:cNvPr>
          <p:cNvSpPr/>
          <p:nvPr userDrawn="1"/>
        </p:nvSpPr>
        <p:spPr>
          <a:xfrm>
            <a:off x="464564" y="758088"/>
            <a:ext cx="747272" cy="747272"/>
          </a:xfrm>
          <a:prstGeom prst="ellipse">
            <a:avLst/>
          </a:prstGeom>
          <a:solidFill>
            <a:srgbClr val="74AB4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a:extLst>
              <a:ext uri="{FF2B5EF4-FFF2-40B4-BE49-F238E27FC236}">
                <a16:creationId xmlns:a16="http://schemas.microsoft.com/office/drawing/2014/main" id="{8F26C197-8223-A847-A634-50F82A8A6E47}"/>
              </a:ext>
            </a:extLst>
          </p:cNvPr>
          <p:cNvSpPr>
            <a:spLocks noGrp="1"/>
          </p:cNvSpPr>
          <p:nvPr>
            <p:ph type="title"/>
          </p:nvPr>
        </p:nvSpPr>
        <p:spPr>
          <a:xfrm>
            <a:off x="1375800" y="668828"/>
            <a:ext cx="9978000" cy="925793"/>
          </a:xfrm>
        </p:spPr>
        <p:txBody>
          <a:bodyPr/>
          <a:lstStyle>
            <a:lvl1pPr>
              <a:defRPr>
                <a:solidFill>
                  <a:srgbClr val="606B6A"/>
                </a:solidFill>
              </a:defRPr>
            </a:lvl1pPr>
          </a:lstStyle>
          <a:p>
            <a:r>
              <a:rPr lang="en-US"/>
              <a:t>Click to edit Master title style</a:t>
            </a:r>
            <a:endParaRPr lang="en-US" dirty="0"/>
          </a:p>
        </p:txBody>
      </p:sp>
      <p:sp>
        <p:nvSpPr>
          <p:cNvPr id="3" name="Date Placeholder 2">
            <a:extLst>
              <a:ext uri="{FF2B5EF4-FFF2-40B4-BE49-F238E27FC236}">
                <a16:creationId xmlns:a16="http://schemas.microsoft.com/office/drawing/2014/main" id="{B4D7BCAF-A3C3-6E41-A56F-ADEC0C83B56D}"/>
              </a:ext>
            </a:extLst>
          </p:cNvPr>
          <p:cNvSpPr>
            <a:spLocks noGrp="1"/>
          </p:cNvSpPr>
          <p:nvPr>
            <p:ph type="dt" sz="half" idx="10"/>
          </p:nvPr>
        </p:nvSpPr>
        <p:spPr/>
        <p:txBody>
          <a:bodyPr/>
          <a:lstStyle/>
          <a:p>
            <a:fld id="{134AF226-A3F5-4AD3-A7C0-E63FCD517FFE}" type="datetime1">
              <a:rPr lang="en-US" smtClean="0">
                <a:solidFill>
                  <a:prstClr val="black">
                    <a:tint val="75000"/>
                  </a:prstClr>
                </a:solidFill>
              </a:rPr>
              <a:t>3/2/22</a:t>
            </a:fld>
            <a:endParaRPr lang="en-US">
              <a:solidFill>
                <a:prstClr val="black">
                  <a:tint val="75000"/>
                </a:prstClr>
              </a:solidFill>
            </a:endParaRPr>
          </a:p>
        </p:txBody>
      </p:sp>
      <p:sp>
        <p:nvSpPr>
          <p:cNvPr id="4" name="Footer Placeholder 3">
            <a:extLst>
              <a:ext uri="{FF2B5EF4-FFF2-40B4-BE49-F238E27FC236}">
                <a16:creationId xmlns:a16="http://schemas.microsoft.com/office/drawing/2014/main" id="{0490B94E-B3DD-184E-AF64-393D68043FCF}"/>
              </a:ext>
            </a:extLst>
          </p:cNvPr>
          <p:cNvSpPr>
            <a:spLocks noGrp="1"/>
          </p:cNvSpPr>
          <p:nvPr>
            <p:ph type="ftr" sz="quarter" idx="11"/>
          </p:nvPr>
        </p:nvSpPr>
        <p:spPr/>
        <p:txBody>
          <a:bodyPr/>
          <a:lstStyle/>
          <a:p>
            <a:endParaRPr lang="en-US">
              <a:solidFill>
                <a:prstClr val="black">
                  <a:tint val="75000"/>
                </a:prstClr>
              </a:solidFill>
            </a:endParaRPr>
          </a:p>
        </p:txBody>
      </p:sp>
      <p:sp>
        <p:nvSpPr>
          <p:cNvPr id="5" name="Slide Number Placeholder 4">
            <a:extLst>
              <a:ext uri="{FF2B5EF4-FFF2-40B4-BE49-F238E27FC236}">
                <a16:creationId xmlns:a16="http://schemas.microsoft.com/office/drawing/2014/main" id="{66DEE962-90D8-5044-BF1F-E6C073E04D1C}"/>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
        <p:nvSpPr>
          <p:cNvPr id="7" name="Content Placeholder 6">
            <a:extLst>
              <a:ext uri="{FF2B5EF4-FFF2-40B4-BE49-F238E27FC236}">
                <a16:creationId xmlns:a16="http://schemas.microsoft.com/office/drawing/2014/main" id="{FB7F2DDA-CAD1-2C41-83C5-507F4623AF30}"/>
              </a:ext>
            </a:extLst>
          </p:cNvPr>
          <p:cNvSpPr>
            <a:spLocks noGrp="1"/>
          </p:cNvSpPr>
          <p:nvPr>
            <p:ph sz="quarter" idx="13"/>
          </p:nvPr>
        </p:nvSpPr>
        <p:spPr>
          <a:xfrm>
            <a:off x="1375800" y="1868079"/>
            <a:ext cx="10515600" cy="4214813"/>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24">
            <a:extLst>
              <a:ext uri="{FF2B5EF4-FFF2-40B4-BE49-F238E27FC236}">
                <a16:creationId xmlns:a16="http://schemas.microsoft.com/office/drawing/2014/main" id="{F425EF56-5D83-0A46-AE44-F4764ABA5675}"/>
              </a:ext>
            </a:extLst>
          </p:cNvPr>
          <p:cNvCxnSpPr>
            <a:cxnSpLocks/>
          </p:cNvCxnSpPr>
          <p:nvPr userDrawn="1"/>
        </p:nvCxnSpPr>
        <p:spPr>
          <a:xfrm flipV="1">
            <a:off x="0" y="1131724"/>
            <a:ext cx="838200" cy="2"/>
          </a:xfrm>
          <a:prstGeom prst="straightConnector1">
            <a:avLst/>
          </a:prstGeom>
          <a:ln>
            <a:headEnd type="none" w="lg" len="lg"/>
            <a:tailEnd type="none" w="lg" len="lg"/>
          </a:ln>
        </p:spPr>
        <p:style>
          <a:lnRef idx="1">
            <a:schemeClr val="dk1"/>
          </a:lnRef>
          <a:fillRef idx="0">
            <a:schemeClr val="dk1"/>
          </a:fillRef>
          <a:effectRef idx="0">
            <a:schemeClr val="dk1"/>
          </a:effectRef>
          <a:fontRef idx="minor">
            <a:schemeClr val="tx1"/>
          </a:fontRef>
        </p:style>
      </p:cxnSp>
      <p:sp>
        <p:nvSpPr>
          <p:cNvPr id="12" name="Oval 11">
            <a:extLst>
              <a:ext uri="{FF2B5EF4-FFF2-40B4-BE49-F238E27FC236}">
                <a16:creationId xmlns:a16="http://schemas.microsoft.com/office/drawing/2014/main" id="{CC0AD0DF-C6A3-BC4F-A025-1B3C8DED38C2}"/>
              </a:ext>
            </a:extLst>
          </p:cNvPr>
          <p:cNvSpPr/>
          <p:nvPr userDrawn="1"/>
        </p:nvSpPr>
        <p:spPr>
          <a:xfrm>
            <a:off x="796759" y="1090283"/>
            <a:ext cx="82882" cy="82882"/>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cxnSp>
        <p:nvCxnSpPr>
          <p:cNvPr id="14" name="Shape 24">
            <a:extLst>
              <a:ext uri="{FF2B5EF4-FFF2-40B4-BE49-F238E27FC236}">
                <a16:creationId xmlns:a16="http://schemas.microsoft.com/office/drawing/2014/main" id="{9E58E08D-355C-AC4B-8312-ADB52C9B5BD2}"/>
              </a:ext>
            </a:extLst>
          </p:cNvPr>
          <p:cNvCxnSpPr>
            <a:cxnSpLocks/>
          </p:cNvCxnSpPr>
          <p:nvPr userDrawn="1"/>
        </p:nvCxnSpPr>
        <p:spPr>
          <a:xfrm>
            <a:off x="11036968" y="1131724"/>
            <a:ext cx="1155032" cy="0"/>
          </a:xfrm>
          <a:prstGeom prst="straightConnector1">
            <a:avLst/>
          </a:prstGeom>
          <a:ln>
            <a:headEnd type="none" w="lg" len="lg"/>
            <a:tailEnd type="none" w="lg" len="lg"/>
          </a:ln>
        </p:spPr>
        <p:style>
          <a:lnRef idx="1">
            <a:schemeClr val="accent3"/>
          </a:lnRef>
          <a:fillRef idx="0">
            <a:schemeClr val="accent3"/>
          </a:fillRef>
          <a:effectRef idx="0">
            <a:schemeClr val="accent3"/>
          </a:effectRef>
          <a:fontRef idx="minor">
            <a:schemeClr val="tx1"/>
          </a:fontRef>
        </p:style>
      </p:cxnSp>
      <p:pic>
        <p:nvPicPr>
          <p:cNvPr id="16" name="Picture 15">
            <a:extLst>
              <a:ext uri="{FF2B5EF4-FFF2-40B4-BE49-F238E27FC236}">
                <a16:creationId xmlns:a16="http://schemas.microsoft.com/office/drawing/2014/main" id="{404C5873-0F12-9643-8514-521E67A14237}"/>
              </a:ext>
            </a:extLst>
          </p:cNvPr>
          <p:cNvPicPr>
            <a:picLocks noChangeAspect="1"/>
          </p:cNvPicPr>
          <p:nvPr userDrawn="1"/>
        </p:nvPicPr>
        <p:blipFill>
          <a:blip r:embed="rId2" cstate="screen">
            <a:alphaModFix amt="20000"/>
            <a:extLst>
              <a:ext uri="{28A0092B-C50C-407E-A947-70E740481C1C}">
                <a14:useLocalDpi xmlns:a14="http://schemas.microsoft.com/office/drawing/2010/main"/>
              </a:ext>
            </a:extLst>
          </a:blip>
          <a:stretch>
            <a:fillRect/>
          </a:stretch>
        </p:blipFill>
        <p:spPr>
          <a:xfrm>
            <a:off x="5422232" y="2289996"/>
            <a:ext cx="7141430" cy="4568004"/>
          </a:xfrm>
          <a:prstGeom prst="rect">
            <a:avLst/>
          </a:prstGeom>
        </p:spPr>
      </p:pic>
    </p:spTree>
    <p:extLst>
      <p:ext uri="{BB962C8B-B14F-4D97-AF65-F5344CB8AC3E}">
        <p14:creationId xmlns:p14="http://schemas.microsoft.com/office/powerpoint/2010/main" val="38081221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C4EFC30F-FED4-AE4F-977E-318B7E47790D}"/>
              </a:ext>
            </a:extLst>
          </p:cNvPr>
          <p:cNvSpPr/>
          <p:nvPr userDrawn="1"/>
        </p:nvSpPr>
        <p:spPr>
          <a:xfrm>
            <a:off x="404776" y="1259878"/>
            <a:ext cx="1188720" cy="1188720"/>
          </a:xfrm>
          <a:prstGeom prst="ellipse">
            <a:avLst/>
          </a:prstGeom>
          <a:solidFill>
            <a:srgbClr val="74AB41">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prstClr val="white"/>
              </a:solidFill>
            </a:endParaRPr>
          </a:p>
        </p:txBody>
      </p:sp>
      <p:pic>
        <p:nvPicPr>
          <p:cNvPr id="8" name="Picture 7">
            <a:extLst>
              <a:ext uri="{FF2B5EF4-FFF2-40B4-BE49-F238E27FC236}">
                <a16:creationId xmlns:a16="http://schemas.microsoft.com/office/drawing/2014/main" id="{2BA0B03C-CE5D-C341-A080-B4CC0B764818}"/>
              </a:ext>
            </a:extLst>
          </p:cNvPr>
          <p:cNvPicPr>
            <a:picLocks noChangeAspect="1"/>
          </p:cNvPicPr>
          <p:nvPr userDrawn="1"/>
        </p:nvPicPr>
        <p:blipFill>
          <a:blip cstate="screen">
            <a:extLst>
              <a:ext uri="{28A0092B-C50C-407E-A947-70E740481C1C}">
                <a14:useLocalDpi xmlns:a14="http://schemas.microsoft.com/office/drawing/2010/main"/>
              </a:ext>
            </a:extLst>
          </a:blip>
          <a:stretch>
            <a:fillRect/>
          </a:stretch>
        </p:blipFill>
        <p:spPr>
          <a:xfrm flipH="1">
            <a:off x="6325146" y="1460960"/>
            <a:ext cx="5866854" cy="3752724"/>
          </a:xfrm>
          <a:prstGeom prst="rect">
            <a:avLst/>
          </a:prstGeom>
        </p:spPr>
      </p:pic>
      <p:sp>
        <p:nvSpPr>
          <p:cNvPr id="2" name="Title 1">
            <a:extLst>
              <a:ext uri="{FF2B5EF4-FFF2-40B4-BE49-F238E27FC236}">
                <a16:creationId xmlns:a16="http://schemas.microsoft.com/office/drawing/2014/main" id="{96C611A4-F466-BF47-83B5-06F6FF5F1A7C}"/>
              </a:ext>
            </a:extLst>
          </p:cNvPr>
          <p:cNvSpPr>
            <a:spLocks noGrp="1"/>
          </p:cNvSpPr>
          <p:nvPr>
            <p:ph type="title"/>
          </p:nvPr>
        </p:nvSpPr>
        <p:spPr>
          <a:xfrm>
            <a:off x="831850" y="1709738"/>
            <a:ext cx="6932529" cy="2852737"/>
          </a:xfrm>
        </p:spPr>
        <p:txBody>
          <a:bodyPr anchor="t"/>
          <a:lstStyle>
            <a:lvl1pPr>
              <a:defRPr sz="6000">
                <a:solidFill>
                  <a:schemeClr val="tx1">
                    <a:lumMod val="65000"/>
                    <a:lumOff val="35000"/>
                  </a:schemeClr>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9F4897A-A50B-CE4A-AB39-8D3D75672E51}"/>
              </a:ext>
            </a:extLst>
          </p:cNvPr>
          <p:cNvSpPr>
            <a:spLocks noGrp="1"/>
          </p:cNvSpPr>
          <p:nvPr>
            <p:ph type="body" idx="1"/>
          </p:nvPr>
        </p:nvSpPr>
        <p:spPr>
          <a:xfrm>
            <a:off x="831850" y="4589463"/>
            <a:ext cx="6932529"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F9BCA7D4-DBFF-404A-BF26-05DDCC646884}"/>
              </a:ext>
            </a:extLst>
          </p:cNvPr>
          <p:cNvSpPr>
            <a:spLocks noGrp="1"/>
          </p:cNvSpPr>
          <p:nvPr>
            <p:ph type="dt" sz="half" idx="10"/>
          </p:nvPr>
        </p:nvSpPr>
        <p:spPr/>
        <p:txBody>
          <a:bodyPr/>
          <a:lstStyle/>
          <a:p>
            <a:fld id="{42AFB26C-FBDA-4F35-BC95-C7E7958CF03E}" type="datetime1">
              <a:rPr lang="en-US" smtClean="0">
                <a:solidFill>
                  <a:prstClr val="black">
                    <a:tint val="75000"/>
                  </a:prstClr>
                </a:solidFill>
              </a:rPr>
              <a:t>3/2/22</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B54EC9A9-7923-3F4B-8420-0296D52323F2}"/>
              </a:ext>
            </a:extLst>
          </p:cNvPr>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0B88AF7-36C8-1F40-96BA-47F3E96B139A}"/>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9229857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1"/>
      </p:bgRef>
    </p:bg>
    <p:spTree>
      <p:nvGrpSpPr>
        <p:cNvPr id="1" name=""/>
        <p:cNvGrpSpPr/>
        <p:nvPr/>
      </p:nvGrpSpPr>
      <p:grpSpPr>
        <a:xfrm>
          <a:off x="0" y="0"/>
          <a:ext cx="0" cy="0"/>
          <a:chOff x="0" y="0"/>
          <a:chExt cx="0" cy="0"/>
        </a:xfrm>
      </p:grpSpPr>
      <p:sp>
        <p:nvSpPr>
          <p:cNvPr id="15" name="Oval 14">
            <a:extLst>
              <a:ext uri="{FF2B5EF4-FFF2-40B4-BE49-F238E27FC236}">
                <a16:creationId xmlns:a16="http://schemas.microsoft.com/office/drawing/2014/main" id="{F36C2642-EF03-7346-A62B-D4C7E3537F83}"/>
              </a:ext>
            </a:extLst>
          </p:cNvPr>
          <p:cNvSpPr/>
          <p:nvPr userDrawn="1"/>
        </p:nvSpPr>
        <p:spPr>
          <a:xfrm flipV="1">
            <a:off x="5811891" y="1696321"/>
            <a:ext cx="508698" cy="537787"/>
          </a:xfrm>
          <a:prstGeom prst="ellipse">
            <a:avLst/>
          </a:prstGeom>
          <a:solidFill>
            <a:srgbClr val="74AB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prstClr val="white"/>
              </a:solidFill>
            </a:endParaRPr>
          </a:p>
        </p:txBody>
      </p:sp>
      <p:sp>
        <p:nvSpPr>
          <p:cNvPr id="10" name="Oval 9">
            <a:extLst>
              <a:ext uri="{FF2B5EF4-FFF2-40B4-BE49-F238E27FC236}">
                <a16:creationId xmlns:a16="http://schemas.microsoft.com/office/drawing/2014/main" id="{3A8BE976-47F7-A14E-8736-109896C08E4D}"/>
              </a:ext>
            </a:extLst>
          </p:cNvPr>
          <p:cNvSpPr/>
          <p:nvPr userDrawn="1"/>
        </p:nvSpPr>
        <p:spPr>
          <a:xfrm flipV="1">
            <a:off x="506930" y="1696322"/>
            <a:ext cx="508698" cy="537787"/>
          </a:xfrm>
          <a:prstGeom prst="ellipse">
            <a:avLst/>
          </a:prstGeom>
          <a:solidFill>
            <a:srgbClr val="74AB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a:solidFill>
                <a:prstClr val="white"/>
              </a:solidFill>
            </a:endParaRPr>
          </a:p>
        </p:txBody>
      </p:sp>
      <p:sp>
        <p:nvSpPr>
          <p:cNvPr id="9" name="Rectangle 8">
            <a:extLst>
              <a:ext uri="{FF2B5EF4-FFF2-40B4-BE49-F238E27FC236}">
                <a16:creationId xmlns:a16="http://schemas.microsoft.com/office/drawing/2014/main" id="{D2E69879-E2B4-D247-9664-8E71DD7F0498}"/>
              </a:ext>
            </a:extLst>
          </p:cNvPr>
          <p:cNvSpPr/>
          <p:nvPr userDrawn="1"/>
        </p:nvSpPr>
        <p:spPr>
          <a:xfrm>
            <a:off x="838200" y="731520"/>
            <a:ext cx="10622279" cy="9147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 name="Title 1">
            <a:extLst>
              <a:ext uri="{FF2B5EF4-FFF2-40B4-BE49-F238E27FC236}">
                <a16:creationId xmlns:a16="http://schemas.microsoft.com/office/drawing/2014/main" id="{FF71D5D7-FC4C-B840-9E8C-CE9A743630CE}"/>
              </a:ext>
            </a:extLst>
          </p:cNvPr>
          <p:cNvSpPr>
            <a:spLocks noGrp="1"/>
          </p:cNvSpPr>
          <p:nvPr>
            <p:ph type="title"/>
          </p:nvPr>
        </p:nvSpPr>
        <p:spPr>
          <a:xfrm>
            <a:off x="838199" y="731520"/>
            <a:ext cx="10622279" cy="914718"/>
          </a:xfrm>
          <a:solidFill>
            <a:schemeClr val="bg1"/>
          </a:solidFill>
        </p:spPr>
        <p:txBody>
          <a:bodyPr/>
          <a:lstStyle>
            <a:lvl1pPr>
              <a:defRPr>
                <a:solidFill>
                  <a:srgbClr val="606B6A"/>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5D5B765-304D-A043-B963-9323197142A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B4930E7-B5DC-3648-B947-1A843082B6E2}"/>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00126EF-F67B-5D42-8615-2D4973133E63}"/>
              </a:ext>
            </a:extLst>
          </p:cNvPr>
          <p:cNvSpPr>
            <a:spLocks noGrp="1"/>
          </p:cNvSpPr>
          <p:nvPr>
            <p:ph type="dt" sz="half" idx="10"/>
          </p:nvPr>
        </p:nvSpPr>
        <p:spPr/>
        <p:txBody>
          <a:bodyPr/>
          <a:lstStyle/>
          <a:p>
            <a:fld id="{B91A291D-EEE4-4EA5-8F85-EE77771E235C}" type="datetime1">
              <a:rPr lang="en-US" smtClean="0">
                <a:solidFill>
                  <a:prstClr val="black">
                    <a:tint val="75000"/>
                  </a:prstClr>
                </a:solidFill>
              </a:rPr>
              <a:t>3/2/22</a:t>
            </a:fld>
            <a:endParaRPr lang="en-US">
              <a:solidFill>
                <a:prstClr val="black">
                  <a:tint val="75000"/>
                </a:prstClr>
              </a:solidFill>
            </a:endParaRPr>
          </a:p>
        </p:txBody>
      </p:sp>
      <p:sp>
        <p:nvSpPr>
          <p:cNvPr id="6" name="Footer Placeholder 5">
            <a:extLst>
              <a:ext uri="{FF2B5EF4-FFF2-40B4-BE49-F238E27FC236}">
                <a16:creationId xmlns:a16="http://schemas.microsoft.com/office/drawing/2014/main" id="{5FF7D2A1-1203-5A44-9841-E5D38AA8E29C}"/>
              </a:ext>
            </a:extLst>
          </p:cNvPr>
          <p:cNvSpPr>
            <a:spLocks noGrp="1"/>
          </p:cNvSpPr>
          <p:nvPr>
            <p:ph type="ftr" sz="quarter" idx="11"/>
          </p:nvPr>
        </p:nvSpPr>
        <p:spPr/>
        <p:txBody>
          <a:bodyPr/>
          <a:lstStyle/>
          <a:p>
            <a:endParaRPr lang="en-US">
              <a:solidFill>
                <a:prstClr val="black">
                  <a:tint val="75000"/>
                </a:prstClr>
              </a:solidFill>
            </a:endParaRPr>
          </a:p>
        </p:txBody>
      </p:sp>
      <p:sp>
        <p:nvSpPr>
          <p:cNvPr id="7" name="Slide Number Placeholder 6">
            <a:extLst>
              <a:ext uri="{FF2B5EF4-FFF2-40B4-BE49-F238E27FC236}">
                <a16:creationId xmlns:a16="http://schemas.microsoft.com/office/drawing/2014/main" id="{4F3C066B-135A-BD48-A678-C35C53D434A4}"/>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3602935936"/>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0BDA337-600B-9A41-8069-3FB12F0BEC39}"/>
              </a:ext>
            </a:extLst>
          </p:cNvPr>
          <p:cNvSpPr>
            <a:spLocks noGrp="1"/>
          </p:cNvSpPr>
          <p:nvPr>
            <p:ph type="dt" sz="half" idx="10"/>
          </p:nvPr>
        </p:nvSpPr>
        <p:spPr/>
        <p:txBody>
          <a:bodyPr/>
          <a:lstStyle/>
          <a:p>
            <a:fld id="{41CCE4FF-63B0-4DB9-B937-B3E66EBA3362}" type="datetime1">
              <a:rPr lang="en-US" smtClean="0">
                <a:solidFill>
                  <a:prstClr val="black">
                    <a:tint val="75000"/>
                  </a:prstClr>
                </a:solidFill>
              </a:rPr>
              <a:t>3/2/22</a:t>
            </a:fld>
            <a:endParaRPr lang="en-US">
              <a:solidFill>
                <a:prstClr val="black">
                  <a:tint val="75000"/>
                </a:prstClr>
              </a:solidFill>
            </a:endParaRPr>
          </a:p>
        </p:txBody>
      </p:sp>
      <p:sp>
        <p:nvSpPr>
          <p:cNvPr id="3" name="Footer Placeholder 2">
            <a:extLst>
              <a:ext uri="{FF2B5EF4-FFF2-40B4-BE49-F238E27FC236}">
                <a16:creationId xmlns:a16="http://schemas.microsoft.com/office/drawing/2014/main" id="{F678DCE9-E044-524F-8D3A-51BF02F2189E}"/>
              </a:ext>
            </a:extLst>
          </p:cNvPr>
          <p:cNvSpPr>
            <a:spLocks noGrp="1"/>
          </p:cNvSpPr>
          <p:nvPr>
            <p:ph type="ftr" sz="quarter" idx="11"/>
          </p:nvPr>
        </p:nvSpPr>
        <p:spPr/>
        <p:txBody>
          <a:bodyPr/>
          <a:lstStyle/>
          <a:p>
            <a:endParaRPr lang="en-US">
              <a:solidFill>
                <a:prstClr val="black">
                  <a:tint val="75000"/>
                </a:prstClr>
              </a:solidFill>
            </a:endParaRPr>
          </a:p>
        </p:txBody>
      </p:sp>
      <p:sp>
        <p:nvSpPr>
          <p:cNvPr id="4" name="Slide Number Placeholder 3">
            <a:extLst>
              <a:ext uri="{FF2B5EF4-FFF2-40B4-BE49-F238E27FC236}">
                <a16:creationId xmlns:a16="http://schemas.microsoft.com/office/drawing/2014/main" id="{7BC97C2C-4D40-A74C-8B1F-8336AC07667C}"/>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pic>
        <p:nvPicPr>
          <p:cNvPr id="5" name="Picture 4">
            <a:extLst>
              <a:ext uri="{FF2B5EF4-FFF2-40B4-BE49-F238E27FC236}">
                <a16:creationId xmlns:a16="http://schemas.microsoft.com/office/drawing/2014/main" id="{DE567F4C-E3C5-5547-BB4D-F17984E2838D}"/>
              </a:ext>
            </a:extLst>
          </p:cNvPr>
          <p:cNvPicPr>
            <a:picLocks noChangeAspect="1"/>
          </p:cNvPicPr>
          <p:nvPr userDrawn="1"/>
        </p:nvPicPr>
        <p:blipFill>
          <a:blip r:embed="rId2" cstate="screen">
            <a:alphaModFix amt="20000"/>
            <a:extLst>
              <a:ext uri="{28A0092B-C50C-407E-A947-70E740481C1C}">
                <a14:useLocalDpi xmlns:a14="http://schemas.microsoft.com/office/drawing/2010/main"/>
              </a:ext>
            </a:extLst>
          </a:blip>
          <a:stretch>
            <a:fillRect/>
          </a:stretch>
        </p:blipFill>
        <p:spPr>
          <a:xfrm>
            <a:off x="5422232" y="2289996"/>
            <a:ext cx="7141430" cy="4568004"/>
          </a:xfrm>
          <a:prstGeom prst="rect">
            <a:avLst/>
          </a:prstGeom>
        </p:spPr>
      </p:pic>
    </p:spTree>
    <p:extLst>
      <p:ext uri="{BB962C8B-B14F-4D97-AF65-F5344CB8AC3E}">
        <p14:creationId xmlns:p14="http://schemas.microsoft.com/office/powerpoint/2010/main" val="3070220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Bullet Content with Title &amp; Caption">
    <p:spTree>
      <p:nvGrpSpPr>
        <p:cNvPr id="1" name=""/>
        <p:cNvGrpSpPr/>
        <p:nvPr/>
      </p:nvGrpSpPr>
      <p:grpSpPr>
        <a:xfrm>
          <a:off x="0" y="0"/>
          <a:ext cx="0" cy="0"/>
          <a:chOff x="0" y="0"/>
          <a:chExt cx="0" cy="0"/>
        </a:xfrm>
      </p:grpSpPr>
      <p:sp>
        <p:nvSpPr>
          <p:cNvPr id="3" name="Text Placeholder 2"/>
          <p:cNvSpPr>
            <a:spLocks noGrp="1"/>
          </p:cNvSpPr>
          <p:nvPr>
            <p:ph type="body" idx="2" hasCustomPrompt="1"/>
          </p:nvPr>
        </p:nvSpPr>
        <p:spPr>
          <a:xfrm>
            <a:off x="719403" y="1071546"/>
            <a:ext cx="10901136" cy="571504"/>
          </a:xfrm>
          <a:ln>
            <a:noFill/>
          </a:ln>
        </p:spPr>
        <p:txBody>
          <a:bodyPr rot="0" spcFirstLastPara="0" vertOverflow="overflow" horzOverflow="overflow" vert="horz" wrap="square" lIns="45720" tIns="0" rIns="0" bIns="0" numCol="1" spcCol="0" rtlCol="0" fromWordArt="0" anchor="t" anchorCtr="0" forceAA="0" compatLnSpc="1">
            <a:noAutofit/>
          </a:bodyPr>
          <a:lstStyle>
            <a:lvl1pPr marL="0" indent="0">
              <a:spcBef>
                <a:spcPts val="0"/>
              </a:spcBef>
              <a:spcAft>
                <a:spcPts val="0"/>
              </a:spcAft>
              <a:buNone/>
              <a:defRPr sz="1500" b="1">
                <a:solidFill>
                  <a:schemeClr val="accent5">
                    <a:lumMod val="50000"/>
                  </a:schemeClr>
                </a:solidFill>
              </a:defRPr>
            </a:lvl1pPr>
            <a:lvl2pPr>
              <a:buNone/>
              <a:defRPr sz="1200"/>
            </a:lvl2pPr>
            <a:lvl3pPr>
              <a:buNone/>
              <a:defRPr sz="1000"/>
            </a:lvl3pPr>
            <a:lvl4pPr>
              <a:buNone/>
              <a:defRPr sz="900"/>
            </a:lvl4pPr>
            <a:lvl5pPr>
              <a:buNone/>
              <a:defRPr sz="900"/>
            </a:lvl5pPr>
            <a:extLst/>
          </a:lstStyle>
          <a:p>
            <a:pPr lvl="0" eaLnBrk="1" latinLnBrk="0" hangingPunct="1"/>
            <a:r>
              <a:rPr kumimoji="0" lang="en-US" dirty="0"/>
              <a:t> </a:t>
            </a:r>
          </a:p>
        </p:txBody>
      </p:sp>
      <p:sp>
        <p:nvSpPr>
          <p:cNvPr id="11" name="Text Placeholder 12"/>
          <p:cNvSpPr>
            <a:spLocks noGrp="1"/>
          </p:cNvSpPr>
          <p:nvPr>
            <p:ph type="body" sz="quarter" idx="13" hasCustomPrompt="1"/>
          </p:nvPr>
        </p:nvSpPr>
        <p:spPr>
          <a:xfrm>
            <a:off x="2338665" y="285750"/>
            <a:ext cx="9281836" cy="642938"/>
          </a:xfrm>
          <a:noFill/>
          <a:ln>
            <a:noFill/>
          </a:ln>
        </p:spPr>
        <p:txBody>
          <a:bodyPr tIns="180000" bIns="180000" anchor="ctr" anchorCtr="0">
            <a:noAutofit/>
          </a:bodyPr>
          <a:lstStyle>
            <a:lvl1pPr>
              <a:spcBef>
                <a:spcPts val="0"/>
              </a:spcBef>
              <a:buNone/>
              <a:defRPr sz="2400">
                <a:solidFill>
                  <a:schemeClr val="accent5">
                    <a:lumMod val="75000"/>
                  </a:schemeClr>
                </a:solidFill>
              </a:defRPr>
            </a:lvl1pPr>
          </a:lstStyle>
          <a:p>
            <a:pPr lvl="0"/>
            <a:r>
              <a:rPr lang="en-US" dirty="0"/>
              <a:t> </a:t>
            </a:r>
          </a:p>
        </p:txBody>
      </p:sp>
      <p:sp>
        <p:nvSpPr>
          <p:cNvPr id="14" name="Text Placeholder 13"/>
          <p:cNvSpPr>
            <a:spLocks noGrp="1"/>
          </p:cNvSpPr>
          <p:nvPr>
            <p:ph type="body" sz="quarter" idx="14"/>
          </p:nvPr>
        </p:nvSpPr>
        <p:spPr>
          <a:xfrm>
            <a:off x="719404" y="1714500"/>
            <a:ext cx="10901097" cy="4450804"/>
          </a:xfrm>
        </p:spPr>
        <p:txBody>
          <a:bodyPr/>
          <a:lstStyle>
            <a:lvl1pPr marL="285750" indent="-285750">
              <a:buClr>
                <a:schemeClr val="accent1"/>
              </a:buClr>
              <a:buFont typeface="Arial" panose="020B0604020202020204" pitchFamily="34" charset="0"/>
              <a:buChar char="•"/>
              <a:defRPr>
                <a:solidFill>
                  <a:schemeClr val="accent1"/>
                </a:solidFill>
                <a:latin typeface="Nirmala UI" panose="020B0502040204020203" pitchFamily="34" charset="0"/>
                <a:cs typeface="Nirmala UI" panose="020B0502040204020203" pitchFamily="34" charset="0"/>
              </a:defRPr>
            </a:lvl1pPr>
            <a:lvl2pPr>
              <a:buClr>
                <a:schemeClr val="accent1"/>
              </a:buClr>
              <a:defRPr>
                <a:solidFill>
                  <a:schemeClr val="accent1"/>
                </a:solidFill>
                <a:latin typeface="Nirmala UI" panose="020B0502040204020203" pitchFamily="34" charset="0"/>
                <a:cs typeface="Nirmala UI" panose="020B0502040204020203" pitchFamily="34" charset="0"/>
              </a:defRPr>
            </a:lvl2pPr>
            <a:lvl3pPr marL="758952" indent="-228600">
              <a:buClr>
                <a:schemeClr val="bg1">
                  <a:lumMod val="50000"/>
                </a:schemeClr>
              </a:buClr>
              <a:buFont typeface="Arial" panose="020B0604020202020204" pitchFamily="34" charset="0"/>
              <a:buChar char="•"/>
              <a:defRPr>
                <a:solidFill>
                  <a:schemeClr val="bg1">
                    <a:lumMod val="50000"/>
                  </a:schemeClr>
                </a:solidFill>
                <a:latin typeface="Nirmala UI" panose="020B0502040204020203" pitchFamily="34" charset="0"/>
                <a:cs typeface="Nirmala UI" panose="020B0502040204020203" pitchFamily="34" charset="0"/>
              </a:defRPr>
            </a:lvl3pPr>
            <a:lvl4pPr marL="1005840" indent="-228600">
              <a:buClr>
                <a:schemeClr val="accent1"/>
              </a:buClr>
              <a:buFont typeface="Arial" panose="020B0604020202020204" pitchFamily="34" charset="0"/>
              <a:buChar char="•"/>
              <a:defRPr i="1">
                <a:solidFill>
                  <a:schemeClr val="accent1"/>
                </a:solidFill>
                <a:latin typeface="Nirmala UI" panose="020B0502040204020203" pitchFamily="34" charset="0"/>
                <a:cs typeface="Nirmala UI" panose="020B0502040204020203" pitchFamily="34" charset="0"/>
              </a:defRPr>
            </a:lvl4pPr>
            <a:lvl5pPr marL="1280160" indent="-228600">
              <a:buClr>
                <a:schemeClr val="bg1">
                  <a:lumMod val="50000"/>
                </a:schemeClr>
              </a:buClr>
              <a:buFont typeface="Arial" panose="020B0604020202020204" pitchFamily="34" charset="0"/>
              <a:buChar char="•"/>
              <a:defRPr>
                <a:solidFill>
                  <a:schemeClr val="bg1">
                    <a:lumMod val="50000"/>
                  </a:schemeClr>
                </a:solidFill>
                <a:latin typeface="Nirmala UI" panose="020B0502040204020203" pitchFamily="34" charset="0"/>
                <a:cs typeface="Nirmala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Rectangle 9"/>
          <p:cNvSpPr/>
          <p:nvPr userDrawn="1"/>
        </p:nvSpPr>
        <p:spPr>
          <a:xfrm>
            <a:off x="719403" y="285750"/>
            <a:ext cx="1619261" cy="642942"/>
          </a:xfrm>
          <a:prstGeom prst="rect">
            <a:avLst/>
          </a:prstGeom>
          <a:solidFill>
            <a:schemeClr val="accent1"/>
          </a:solidFill>
          <a:ln w="952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prstClr val="white"/>
              </a:solidFill>
            </a:endParaRPr>
          </a:p>
        </p:txBody>
      </p:sp>
      <p:pic>
        <p:nvPicPr>
          <p:cNvPr id="16" name="Picture 15">
            <a:extLst>
              <a:ext uri="{FF2B5EF4-FFF2-40B4-BE49-F238E27FC236}">
                <a16:creationId xmlns:a16="http://schemas.microsoft.com/office/drawing/2014/main" id="{E16358AD-4A20-4B56-AC23-4CD8BC060348}"/>
              </a:ext>
            </a:extLst>
          </p:cNvPr>
          <p:cNvPicPr>
            <a:picLocks noChangeAspect="1"/>
          </p:cNvPicPr>
          <p:nvPr userDrawn="1"/>
        </p:nvPicPr>
        <p:blipFill>
          <a:blip cstate="print">
            <a:extLst>
              <a:ext uri="{28A0092B-C50C-407E-A947-70E740481C1C}">
                <a14:useLocalDpi xmlns:a14="http://schemas.microsoft.com/office/drawing/2010/main" val="0"/>
              </a:ext>
            </a:extLst>
          </a:blip>
          <a:stretch>
            <a:fillRect/>
          </a:stretch>
        </p:blipFill>
        <p:spPr>
          <a:xfrm>
            <a:off x="815414" y="6277783"/>
            <a:ext cx="1515809" cy="436586"/>
          </a:xfrm>
          <a:prstGeom prst="rect">
            <a:avLst/>
          </a:prstGeom>
        </p:spPr>
      </p:pic>
      <p:sp>
        <p:nvSpPr>
          <p:cNvPr id="18" name="Slide Number Placeholder 5">
            <a:extLst>
              <a:ext uri="{FF2B5EF4-FFF2-40B4-BE49-F238E27FC236}">
                <a16:creationId xmlns:a16="http://schemas.microsoft.com/office/drawing/2014/main" id="{DAA8A105-41B7-4CC2-B90E-0C4E4F474048}"/>
              </a:ext>
            </a:extLst>
          </p:cNvPr>
          <p:cNvSpPr txBox="1">
            <a:spLocks/>
          </p:cNvSpPr>
          <p:nvPr userDrawn="1"/>
        </p:nvSpPr>
        <p:spPr>
          <a:xfrm>
            <a:off x="4724400" y="6365049"/>
            <a:ext cx="2743200" cy="365125"/>
          </a:xfrm>
          <a:prstGeom prst="rect">
            <a:avLst/>
          </a:prstGeom>
        </p:spPr>
        <p:txBody>
          <a:bodyPr/>
          <a:lstStyle>
            <a:defPPr>
              <a:defRPr lang="en-US"/>
            </a:defPPr>
            <a:lvl1pPr marL="0" algn="ctr" defTabSz="914400" rtl="0" eaLnBrk="1" latinLnBrk="0" hangingPunct="1">
              <a:defRPr sz="18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DBC78242-6D34-4464-B6B7-34126A2FBC74}" type="slidenum">
              <a:rPr lang="en-GB" sz="1600" b="0" smtClean="0">
                <a:solidFill>
                  <a:srgbClr val="4472C4"/>
                </a:solidFill>
                <a:latin typeface="Nirmala UI" panose="020B0502040204020203" pitchFamily="34" charset="0"/>
                <a:cs typeface="Nirmala UI" panose="020B0502040204020203" pitchFamily="34" charset="0"/>
              </a:rPr>
              <a:pPr/>
              <a:t>‹#›</a:t>
            </a:fld>
            <a:endParaRPr lang="en-GB" sz="1600" b="0" dirty="0">
              <a:solidFill>
                <a:srgbClr val="4472C4"/>
              </a:solidFill>
              <a:latin typeface="Nirmala UI" panose="020B0502040204020203" pitchFamily="34" charset="0"/>
              <a:cs typeface="Nirmala UI" panose="020B0502040204020203" pitchFamily="34" charset="0"/>
            </a:endParaRPr>
          </a:p>
        </p:txBody>
      </p:sp>
      <p:pic>
        <p:nvPicPr>
          <p:cNvPr id="19" name="Picture 18" descr="C:\Users\X230\AppData\Local\Microsoft\Windows\INetCache\Content.Word\OGEF Logo (002).png">
            <a:extLst>
              <a:ext uri="{FF2B5EF4-FFF2-40B4-BE49-F238E27FC236}">
                <a16:creationId xmlns:a16="http://schemas.microsoft.com/office/drawing/2014/main" id="{FAEE6401-B59B-4634-8091-C03BFA85BC5A}"/>
              </a:ext>
            </a:extLst>
          </p:cNvPr>
          <p:cNvPicPr>
            <a:picLocks noChangeAspect="1"/>
          </p:cNvPicPr>
          <p:nvPr userDrawn="1"/>
        </p:nvPicPr>
        <p:blipFill>
          <a:blip cstate="print">
            <a:duotone>
              <a:schemeClr val="accent1">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10482830" y="6227616"/>
            <a:ext cx="1181788" cy="513752"/>
          </a:xfrm>
          <a:prstGeom prst="rect">
            <a:avLst/>
          </a:prstGeom>
          <a:noFill/>
          <a:ln>
            <a:noFill/>
          </a:ln>
        </p:spPr>
      </p:pic>
      <p:pic>
        <p:nvPicPr>
          <p:cNvPr id="9" name="Picture 8">
            <a:extLst>
              <a:ext uri="{FF2B5EF4-FFF2-40B4-BE49-F238E27FC236}">
                <a16:creationId xmlns:a16="http://schemas.microsoft.com/office/drawing/2014/main" id="{69DC6EAD-40C5-471C-80BF-27728C9D9DFD}"/>
              </a:ext>
            </a:extLst>
          </p:cNvPr>
          <p:cNvPicPr>
            <a:picLocks noChangeAspect="1"/>
          </p:cNvPicPr>
          <p:nvPr userDrawn="1"/>
        </p:nvPicPr>
        <p:blipFill rotWithShape="1">
          <a:blip r:embed="rId2" cstate="print">
            <a:duotone>
              <a:schemeClr val="accent2">
                <a:shade val="45000"/>
                <a:satMod val="135000"/>
              </a:schemeClr>
              <a:prstClr val="white"/>
            </a:duotone>
            <a:extLst>
              <a:ext uri="{28A0092B-C50C-407E-A947-70E740481C1C}">
                <a14:useLocalDpi xmlns:a14="http://schemas.microsoft.com/office/drawing/2010/main" val="0"/>
              </a:ext>
            </a:extLst>
          </a:blip>
          <a:srcRect t="-7320" b="-1768"/>
          <a:stretch/>
        </p:blipFill>
        <p:spPr>
          <a:xfrm>
            <a:off x="9246601" y="6207811"/>
            <a:ext cx="1236228" cy="515628"/>
          </a:xfrm>
          <a:prstGeom prst="rect">
            <a:avLst/>
          </a:prstGeom>
          <a:noFill/>
          <a:ln>
            <a:noFill/>
          </a:ln>
        </p:spPr>
      </p:pic>
      <p:pic>
        <p:nvPicPr>
          <p:cNvPr id="12" name="Picture 11" descr="logos 1.jpg">
            <a:extLst>
              <a:ext uri="{FF2B5EF4-FFF2-40B4-BE49-F238E27FC236}">
                <a16:creationId xmlns:a16="http://schemas.microsoft.com/office/drawing/2014/main" id="{0D5F81AC-462F-4FE1-B2A3-3143F15AADC3}"/>
              </a:ext>
            </a:extLst>
          </p:cNvPr>
          <p:cNvPicPr/>
          <p:nvPr userDrawn="1"/>
        </p:nvPicPr>
        <p:blipFill rotWithShape="1">
          <a:blip r:embed="rId3" cstate="print">
            <a:extLst>
              <a:ext uri="{28A0092B-C50C-407E-A947-70E740481C1C}">
                <a14:useLocalDpi xmlns:a14="http://schemas.microsoft.com/office/drawing/2010/main" val="0"/>
              </a:ext>
            </a:extLst>
          </a:blip>
          <a:srcRect l="14855" t="10600" r="14884" b="20526"/>
          <a:stretch/>
        </p:blipFill>
        <p:spPr>
          <a:xfrm>
            <a:off x="2331223" y="6237313"/>
            <a:ext cx="2065237" cy="446065"/>
          </a:xfrm>
          <a:prstGeom prst="rect">
            <a:avLst/>
          </a:prstGeom>
        </p:spPr>
      </p:pic>
    </p:spTree>
    <p:extLst>
      <p:ext uri="{BB962C8B-B14F-4D97-AF65-F5344CB8AC3E}">
        <p14:creationId xmlns:p14="http://schemas.microsoft.com/office/powerpoint/2010/main" val="17555649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407FAC0-FFCE-A740-B0BE-82298D63206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1D5290B3-CD81-E640-81D6-AD909B84ED0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580E436-FBFC-B242-A717-8B2365F0168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39C9F0-5E6A-4622-8578-19A4E35B1770}" type="datetime1">
              <a:rPr lang="en-US" smtClean="0">
                <a:solidFill>
                  <a:prstClr val="black">
                    <a:tint val="75000"/>
                  </a:prstClr>
                </a:solidFill>
              </a:rPr>
              <a:t>3/2/22</a:t>
            </a:fld>
            <a:endParaRPr lang="en-US">
              <a:solidFill>
                <a:prstClr val="black">
                  <a:tint val="75000"/>
                </a:prstClr>
              </a:solidFill>
            </a:endParaRPr>
          </a:p>
        </p:txBody>
      </p:sp>
      <p:sp>
        <p:nvSpPr>
          <p:cNvPr id="5" name="Footer Placeholder 4">
            <a:extLst>
              <a:ext uri="{FF2B5EF4-FFF2-40B4-BE49-F238E27FC236}">
                <a16:creationId xmlns:a16="http://schemas.microsoft.com/office/drawing/2014/main" id="{7446CCF3-5163-DE4E-B312-36ED1511902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1E2CE95-EA98-D149-8B0A-1DB47EB7FF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3D9688D-888E-6649-82DD-62C8794BAAB2}"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78788038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4" r:id="rId9"/>
    <p:sldLayoutId id="2147483685" r:id="rId10"/>
    <p:sldLayoutId id="2147483686" r:id="rId11"/>
  </p:sldLayoutIdLst>
  <p:hf hdr="0" ftr="0" dt="0"/>
  <p:txStyles>
    <p:titleStyle>
      <a:lvl1pPr algn="l" defTabSz="914400" rtl="0" eaLnBrk="1" latinLnBrk="0" hangingPunct="1">
        <a:lnSpc>
          <a:spcPct val="90000"/>
        </a:lnSpc>
        <a:spcBef>
          <a:spcPct val="0"/>
        </a:spcBef>
        <a:buNone/>
        <a:defRPr sz="4400" b="1" i="0" kern="1200">
          <a:solidFill>
            <a:schemeClr val="tx1"/>
          </a:solidFill>
          <a:latin typeface="Trebuchet MS" panose="020B0703020202090204" pitchFamily="34" charset="0"/>
          <a:ea typeface="Arial Unicode MS" panose="020B0604020202020204" pitchFamily="34" charset="-128"/>
          <a:cs typeface="Arial Unicode MS" panose="020B0604020202020204" pitchFamily="34" charset="-128"/>
        </a:defRPr>
      </a:lvl1pPr>
    </p:titleStyle>
    <p:body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microsoft.com/office/2007/relationships/hdphoto" Target="../media/hdphoto5.wdp"/><Relationship Id="rId3" Type="http://schemas.openxmlformats.org/officeDocument/2006/relationships/image" Target="../media/image23.png"/><Relationship Id="rId7" Type="http://schemas.openxmlformats.org/officeDocument/2006/relationships/image" Target="../media/image25.pn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microsoft.com/office/2007/relationships/hdphoto" Target="../media/hdphoto4.wdp"/><Relationship Id="rId5" Type="http://schemas.openxmlformats.org/officeDocument/2006/relationships/image" Target="../media/image24.png"/><Relationship Id="rId4" Type="http://schemas.microsoft.com/office/2007/relationships/hdphoto" Target="../media/hdphoto3.wdp"/></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38.svg"/><Relationship Id="rId3" Type="http://schemas.openxmlformats.org/officeDocument/2006/relationships/image" Target="../media/image28.svg"/><Relationship Id="rId7" Type="http://schemas.openxmlformats.org/officeDocument/2006/relationships/image" Target="../media/image32.svg"/><Relationship Id="rId12" Type="http://schemas.openxmlformats.org/officeDocument/2006/relationships/image" Target="../media/image37.png"/><Relationship Id="rId2"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image" Target="../media/image31.png"/><Relationship Id="rId11" Type="http://schemas.openxmlformats.org/officeDocument/2006/relationships/image" Target="../media/image36.svg"/><Relationship Id="rId5" Type="http://schemas.openxmlformats.org/officeDocument/2006/relationships/image" Target="../media/image30.svg"/><Relationship Id="rId15" Type="http://schemas.openxmlformats.org/officeDocument/2006/relationships/image" Target="../media/image40.svg"/><Relationship Id="rId10" Type="http://schemas.openxmlformats.org/officeDocument/2006/relationships/image" Target="../media/image35.png"/><Relationship Id="rId4" Type="http://schemas.openxmlformats.org/officeDocument/2006/relationships/image" Target="../media/image29.png"/><Relationship Id="rId9" Type="http://schemas.openxmlformats.org/officeDocument/2006/relationships/image" Target="../media/image34.svg"/><Relationship Id="rId14" Type="http://schemas.openxmlformats.org/officeDocument/2006/relationships/image" Target="../media/image3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microsoft.com/office/2007/relationships/hdphoto" Target="../media/hdphoto6.wdp"/><Relationship Id="rId2" Type="http://schemas.openxmlformats.org/officeDocument/2006/relationships/image" Target="../media/image4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microsoft.com/office/2007/relationships/hdphoto" Target="../media/hdphoto7.wdp"/><Relationship Id="rId2" Type="http://schemas.openxmlformats.org/officeDocument/2006/relationships/image" Target="../media/image43.png"/><Relationship Id="rId1" Type="http://schemas.openxmlformats.org/officeDocument/2006/relationships/slideLayout" Target="../slideLayouts/slideLayout5.xml"/><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45.png"/><Relationship Id="rId1" Type="http://schemas.openxmlformats.org/officeDocument/2006/relationships/slideLayout" Target="../slideLayouts/slideLayout5.xml"/><Relationship Id="rId5" Type="http://schemas.microsoft.com/office/2007/relationships/hdphoto" Target="../media/hdphoto9.wdp"/><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3" Type="http://schemas.microsoft.com/office/2007/relationships/hdphoto" Target="../media/hdphoto10.wdp"/><Relationship Id="rId2" Type="http://schemas.openxmlformats.org/officeDocument/2006/relationships/image" Target="../media/image47.png"/><Relationship Id="rId1" Type="http://schemas.openxmlformats.org/officeDocument/2006/relationships/slideLayout" Target="../slideLayouts/slideLayout5.xml"/><Relationship Id="rId4" Type="http://schemas.openxmlformats.org/officeDocument/2006/relationships/image" Target="../media/image48.png"/></Relationships>
</file>

<file path=ppt/slides/_rels/slide26.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49.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svg"/><Relationship Id="rId7" Type="http://schemas.openxmlformats.org/officeDocument/2006/relationships/image" Target="../media/image12.svg"/><Relationship Id="rId2" Type="http://schemas.openxmlformats.org/officeDocument/2006/relationships/image" Target="../media/image7.png"/><Relationship Id="rId1" Type="http://schemas.openxmlformats.org/officeDocument/2006/relationships/slideLayout" Target="../slideLayouts/slideLayout5.xml"/><Relationship Id="rId6" Type="http://schemas.openxmlformats.org/officeDocument/2006/relationships/image" Target="../media/image11.png"/><Relationship Id="rId11" Type="http://schemas.openxmlformats.org/officeDocument/2006/relationships/image" Target="../media/image16.svg"/><Relationship Id="rId5" Type="http://schemas.openxmlformats.org/officeDocument/2006/relationships/image" Target="../media/image10.sv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svg"/></Relationships>
</file>

<file path=ppt/slides/_rels/slide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0.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46159FF4-9884-425F-B613-72B18E5593DD}"/>
              </a:ext>
            </a:extLst>
          </p:cNvPr>
          <p:cNvSpPr>
            <a:spLocks noGrp="1"/>
          </p:cNvSpPr>
          <p:nvPr>
            <p:ph type="ctrTitle"/>
          </p:nvPr>
        </p:nvSpPr>
        <p:spPr/>
        <p:txBody>
          <a:bodyPr>
            <a:noAutofit/>
          </a:bodyPr>
          <a:lstStyle/>
          <a:p>
            <a:r>
              <a:rPr lang="en-GB" sz="4000" dirty="0"/>
              <a:t>Prospects of Large Hydropower Development in Africa</a:t>
            </a:r>
          </a:p>
        </p:txBody>
      </p:sp>
      <p:sp>
        <p:nvSpPr>
          <p:cNvPr id="6" name="Subtitle 5">
            <a:extLst>
              <a:ext uri="{FF2B5EF4-FFF2-40B4-BE49-F238E27FC236}">
                <a16:creationId xmlns:a16="http://schemas.microsoft.com/office/drawing/2014/main" id="{1903410B-5594-4509-B5C7-F3D9D15506CA}"/>
              </a:ext>
            </a:extLst>
          </p:cNvPr>
          <p:cNvSpPr>
            <a:spLocks noGrp="1"/>
          </p:cNvSpPr>
          <p:nvPr>
            <p:ph type="subTitle" idx="1"/>
          </p:nvPr>
        </p:nvSpPr>
        <p:spPr/>
        <p:txBody>
          <a:bodyPr>
            <a:normAutofit fontScale="70000" lnSpcReduction="20000"/>
          </a:bodyPr>
          <a:lstStyle/>
          <a:p>
            <a:r>
              <a:rPr lang="en-GB" dirty="0"/>
              <a:t>Presented by Ing Prof Eric Ofosu </a:t>
            </a:r>
            <a:r>
              <a:rPr lang="en-GB" dirty="0" err="1"/>
              <a:t>Antwi</a:t>
            </a:r>
            <a:r>
              <a:rPr lang="en-GB" dirty="0"/>
              <a:t> </a:t>
            </a:r>
          </a:p>
          <a:p>
            <a:r>
              <a:rPr lang="en-GB" dirty="0"/>
              <a:t>(Director of RCEES, UENR)</a:t>
            </a:r>
          </a:p>
        </p:txBody>
      </p:sp>
      <p:sp>
        <p:nvSpPr>
          <p:cNvPr id="3" name="Slide Number Placeholder 2">
            <a:extLst>
              <a:ext uri="{FF2B5EF4-FFF2-40B4-BE49-F238E27FC236}">
                <a16:creationId xmlns:a16="http://schemas.microsoft.com/office/drawing/2014/main" id="{670C2484-D878-4165-9741-118CA3AAD01F}"/>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a:t>
            </a:fld>
            <a:endParaRPr lang="en-US">
              <a:solidFill>
                <a:prstClr val="black">
                  <a:tint val="75000"/>
                </a:prstClr>
              </a:solidFill>
            </a:endParaRPr>
          </a:p>
        </p:txBody>
      </p:sp>
    </p:spTree>
    <p:extLst>
      <p:ext uri="{BB962C8B-B14F-4D97-AF65-F5344CB8AC3E}">
        <p14:creationId xmlns:p14="http://schemas.microsoft.com/office/powerpoint/2010/main" val="37778546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B0066-3F02-4CBD-A314-363F6CF87A9B}"/>
              </a:ext>
            </a:extLst>
          </p:cNvPr>
          <p:cNvSpPr>
            <a:spLocks noGrp="1"/>
          </p:cNvSpPr>
          <p:nvPr>
            <p:ph type="title"/>
          </p:nvPr>
        </p:nvSpPr>
        <p:spPr>
          <a:xfrm>
            <a:off x="1358425" y="643848"/>
            <a:ext cx="10816200" cy="925793"/>
          </a:xfrm>
        </p:spPr>
        <p:txBody>
          <a:bodyPr>
            <a:normAutofit/>
          </a:bodyPr>
          <a:lstStyle/>
          <a:p>
            <a:r>
              <a:rPr lang="en-GB" sz="3900" dirty="0"/>
              <a:t>Trends in Hydropower Development in Africa</a:t>
            </a:r>
          </a:p>
        </p:txBody>
      </p:sp>
      <p:sp>
        <p:nvSpPr>
          <p:cNvPr id="4" name="Slide Number Placeholder 3">
            <a:extLst>
              <a:ext uri="{FF2B5EF4-FFF2-40B4-BE49-F238E27FC236}">
                <a16:creationId xmlns:a16="http://schemas.microsoft.com/office/drawing/2014/main" id="{EA98FBD6-0B46-4850-8B27-884CC3E6FF9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10</a:t>
            </a:fld>
            <a:endParaRPr lang="en-US">
              <a:solidFill>
                <a:prstClr val="black">
                  <a:tint val="75000"/>
                </a:prstClr>
              </a:solidFill>
            </a:endParaRPr>
          </a:p>
        </p:txBody>
      </p:sp>
      <p:sp>
        <p:nvSpPr>
          <p:cNvPr id="6" name="Content Placeholder 5">
            <a:extLst>
              <a:ext uri="{FF2B5EF4-FFF2-40B4-BE49-F238E27FC236}">
                <a16:creationId xmlns:a16="http://schemas.microsoft.com/office/drawing/2014/main" id="{C139FBC7-E8C0-4429-9D7E-C056D139DED6}"/>
              </a:ext>
            </a:extLst>
          </p:cNvPr>
          <p:cNvSpPr>
            <a:spLocks noGrp="1"/>
          </p:cNvSpPr>
          <p:nvPr>
            <p:ph sz="quarter" idx="13"/>
          </p:nvPr>
        </p:nvSpPr>
        <p:spPr>
          <a:xfrm>
            <a:off x="449823" y="1684092"/>
            <a:ext cx="5195870" cy="407854"/>
          </a:xfrm>
        </p:spPr>
        <p:txBody>
          <a:bodyPr>
            <a:noAutofit/>
          </a:bodyPr>
          <a:lstStyle/>
          <a:p>
            <a:pPr marL="0" indent="0">
              <a:lnSpc>
                <a:spcPct val="150000"/>
              </a:lnSpc>
              <a:spcBef>
                <a:spcPts val="0"/>
              </a:spcBef>
              <a:buNone/>
            </a:pPr>
            <a:endParaRPr lang="en-US" sz="2400" dirty="0">
              <a:latin typeface="Arial" panose="020B0604020202020204" pitchFamily="34" charset="0"/>
              <a:cs typeface="Arial" panose="020B0604020202020204" pitchFamily="34" charset="0"/>
            </a:endParaRPr>
          </a:p>
          <a:p>
            <a:pPr>
              <a:lnSpc>
                <a:spcPct val="150000"/>
              </a:lnSpc>
              <a:spcBef>
                <a:spcPts val="0"/>
              </a:spcBef>
            </a:pPr>
            <a:endParaRPr lang="pt-PT" sz="24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54796BB-805B-47BD-A53E-07D4D62073DC}"/>
              </a:ext>
            </a:extLst>
          </p:cNvPr>
          <p:cNvSpPr txBox="1"/>
          <p:nvPr/>
        </p:nvSpPr>
        <p:spPr>
          <a:xfrm>
            <a:off x="8066314" y="6488138"/>
            <a:ext cx="1915886" cy="369332"/>
          </a:xfrm>
          <a:prstGeom prst="rect">
            <a:avLst/>
          </a:prstGeom>
          <a:noFill/>
        </p:spPr>
        <p:txBody>
          <a:bodyPr wrap="square" rtlCol="0">
            <a:spAutoFit/>
          </a:bodyPr>
          <a:lstStyle/>
          <a:p>
            <a:r>
              <a:rPr lang="pt-PT" dirty="0"/>
              <a:t>Source: IHA, 2020</a:t>
            </a:r>
          </a:p>
        </p:txBody>
      </p:sp>
      <p:pic>
        <p:nvPicPr>
          <p:cNvPr id="5" name="Picture 4">
            <a:extLst>
              <a:ext uri="{FF2B5EF4-FFF2-40B4-BE49-F238E27FC236}">
                <a16:creationId xmlns:a16="http://schemas.microsoft.com/office/drawing/2014/main" id="{DC7E8DED-C4F3-403E-BFC2-971DE8AE3F3D}"/>
              </a:ext>
            </a:extLst>
          </p:cNvPr>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saturation sat="400000"/>
                    </a14:imgEffect>
                  </a14:imgLayer>
                </a14:imgProps>
              </a:ext>
            </a:extLst>
          </a:blip>
          <a:stretch>
            <a:fillRect/>
          </a:stretch>
        </p:blipFill>
        <p:spPr>
          <a:xfrm>
            <a:off x="6823489" y="1671605"/>
            <a:ext cx="5195870" cy="4739548"/>
          </a:xfrm>
          <a:prstGeom prst="rect">
            <a:avLst/>
          </a:prstGeom>
        </p:spPr>
      </p:pic>
      <p:pic>
        <p:nvPicPr>
          <p:cNvPr id="9" name="Picture 8">
            <a:extLst>
              <a:ext uri="{FF2B5EF4-FFF2-40B4-BE49-F238E27FC236}">
                <a16:creationId xmlns:a16="http://schemas.microsoft.com/office/drawing/2014/main" id="{C47CD10F-07D0-4378-A497-D1E19DACDC68}"/>
              </a:ext>
            </a:extLst>
          </p:cNvPr>
          <p:cNvPicPr>
            <a:picLocks noChangeAspect="1"/>
          </p:cNvPicPr>
          <p:nvPr/>
        </p:nvPicPr>
        <p:blipFill rotWithShape="1">
          <a:blip r:embed="rId5">
            <a:extLst>
              <a:ext uri="{BEBA8EAE-BF5A-486C-A8C5-ECC9F3942E4B}">
                <a14:imgProps xmlns:a14="http://schemas.microsoft.com/office/drawing/2010/main">
                  <a14:imgLayer r:embed="rId6">
                    <a14:imgEffect>
                      <a14:sharpenSoften amount="50000"/>
                    </a14:imgEffect>
                    <a14:imgEffect>
                      <a14:saturation sat="400000"/>
                    </a14:imgEffect>
                  </a14:imgLayer>
                </a14:imgProps>
              </a:ext>
            </a:extLst>
          </a:blip>
          <a:srcRect b="1238"/>
          <a:stretch/>
        </p:blipFill>
        <p:spPr>
          <a:xfrm>
            <a:off x="4125687" y="2837121"/>
            <a:ext cx="1875175" cy="4020879"/>
          </a:xfrm>
          <a:prstGeom prst="rect">
            <a:avLst/>
          </a:prstGeom>
        </p:spPr>
      </p:pic>
      <p:pic>
        <p:nvPicPr>
          <p:cNvPr id="13" name="Picture 12">
            <a:extLst>
              <a:ext uri="{FF2B5EF4-FFF2-40B4-BE49-F238E27FC236}">
                <a16:creationId xmlns:a16="http://schemas.microsoft.com/office/drawing/2014/main" id="{B9D9700E-F9FB-4818-8207-F863776E7A27}"/>
              </a:ext>
            </a:extLst>
          </p:cNvPr>
          <p:cNvPicPr>
            <a:picLocks noChangeAspect="1"/>
          </p:cNvPicPr>
          <p:nvPr/>
        </p:nvPicPr>
        <p:blipFill>
          <a:blip r:embed="rId7">
            <a:extLst>
              <a:ext uri="{BEBA8EAE-BF5A-486C-A8C5-ECC9F3942E4B}">
                <a14:imgProps xmlns:a14="http://schemas.microsoft.com/office/drawing/2010/main">
                  <a14:imgLayer r:embed="rId8">
                    <a14:imgEffect>
                      <a14:sharpenSoften amount="50000"/>
                    </a14:imgEffect>
                    <a14:imgEffect>
                      <a14:saturation sat="400000"/>
                    </a14:imgEffect>
                  </a14:imgLayer>
                </a14:imgProps>
              </a:ext>
            </a:extLst>
          </a:blip>
          <a:stretch>
            <a:fillRect/>
          </a:stretch>
        </p:blipFill>
        <p:spPr>
          <a:xfrm>
            <a:off x="296960" y="1888019"/>
            <a:ext cx="2916269" cy="4020879"/>
          </a:xfrm>
          <a:prstGeom prst="rect">
            <a:avLst/>
          </a:prstGeom>
        </p:spPr>
      </p:pic>
    </p:spTree>
    <p:extLst>
      <p:ext uri="{BB962C8B-B14F-4D97-AF65-F5344CB8AC3E}">
        <p14:creationId xmlns:p14="http://schemas.microsoft.com/office/powerpoint/2010/main" val="34020657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08E5BC-DD04-4971-99D3-9E42119207CA}"/>
              </a:ext>
            </a:extLst>
          </p:cNvPr>
          <p:cNvSpPr txBox="1">
            <a:spLocks/>
          </p:cNvSpPr>
          <p:nvPr/>
        </p:nvSpPr>
        <p:spPr>
          <a:xfrm>
            <a:off x="1455030" y="224994"/>
            <a:ext cx="10736970" cy="116242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i="0" kern="1200">
                <a:solidFill>
                  <a:srgbClr val="606B6A"/>
                </a:solidFill>
                <a:latin typeface="Trebuchet MS" panose="020B0703020202090204" pitchFamily="34" charset="0"/>
                <a:ea typeface="Arial Unicode MS" panose="020B0604020202020204" pitchFamily="34" charset="-128"/>
                <a:cs typeface="Arial Unicode MS" panose="020B0604020202020204" pitchFamily="34" charset="-128"/>
              </a:defRPr>
            </a:lvl1pPr>
          </a:lstStyle>
          <a:p>
            <a:r>
              <a:rPr lang="en-GB" dirty="0"/>
              <a:t>Trends in hydropower development-Technological Evolution</a:t>
            </a:r>
          </a:p>
        </p:txBody>
      </p:sp>
      <p:sp>
        <p:nvSpPr>
          <p:cNvPr id="2" name="Slide Number Placeholder 1">
            <a:extLst>
              <a:ext uri="{FF2B5EF4-FFF2-40B4-BE49-F238E27FC236}">
                <a16:creationId xmlns:a16="http://schemas.microsoft.com/office/drawing/2014/main" id="{9FAEE5DA-6DA7-4FF1-8D36-A1CE6C70EBA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11</a:t>
            </a:fld>
            <a:endParaRPr lang="en-US" dirty="0">
              <a:solidFill>
                <a:prstClr val="black">
                  <a:tint val="75000"/>
                </a:prstClr>
              </a:solidFill>
            </a:endParaRPr>
          </a:p>
        </p:txBody>
      </p:sp>
      <p:grpSp>
        <p:nvGrpSpPr>
          <p:cNvPr id="5" name="Group 4">
            <a:extLst>
              <a:ext uri="{FF2B5EF4-FFF2-40B4-BE49-F238E27FC236}">
                <a16:creationId xmlns:a16="http://schemas.microsoft.com/office/drawing/2014/main" id="{6468A116-64F7-4655-8827-962DCC15237A}"/>
              </a:ext>
            </a:extLst>
          </p:cNvPr>
          <p:cNvGrpSpPr/>
          <p:nvPr/>
        </p:nvGrpSpPr>
        <p:grpSpPr>
          <a:xfrm>
            <a:off x="218687" y="1477560"/>
            <a:ext cx="11800488" cy="1042409"/>
            <a:chOff x="162127" y="2901007"/>
            <a:chExt cx="11387634" cy="2371979"/>
          </a:xfrm>
        </p:grpSpPr>
        <p:sp>
          <p:nvSpPr>
            <p:cNvPr id="6" name="Arrow: Chevron 5">
              <a:extLst>
                <a:ext uri="{FF2B5EF4-FFF2-40B4-BE49-F238E27FC236}">
                  <a16:creationId xmlns:a16="http://schemas.microsoft.com/office/drawing/2014/main" id="{D8761081-CDA0-4E63-836C-FEF2F284D61D}"/>
                </a:ext>
              </a:extLst>
            </p:cNvPr>
            <p:cNvSpPr/>
            <p:nvPr/>
          </p:nvSpPr>
          <p:spPr>
            <a:xfrm>
              <a:off x="162127" y="3015264"/>
              <a:ext cx="3251698" cy="1255155"/>
            </a:xfrm>
            <a:prstGeom prst="chevron">
              <a:avLst>
                <a:gd name="adj" fmla="val 4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Freeform: Shape 6">
              <a:extLst>
                <a:ext uri="{FF2B5EF4-FFF2-40B4-BE49-F238E27FC236}">
                  <a16:creationId xmlns:a16="http://schemas.microsoft.com/office/drawing/2014/main" id="{9EE169D1-1E11-4479-A1C3-3B020207A645}"/>
                </a:ext>
              </a:extLst>
            </p:cNvPr>
            <p:cNvSpPr/>
            <p:nvPr/>
          </p:nvSpPr>
          <p:spPr>
            <a:xfrm>
              <a:off x="304816" y="3774645"/>
              <a:ext cx="3244118" cy="1255155"/>
            </a:xfrm>
            <a:custGeom>
              <a:avLst/>
              <a:gdLst>
                <a:gd name="connsiteX0" fmla="*/ 0 w 3244118"/>
                <a:gd name="connsiteY0" fmla="*/ 125516 h 1255155"/>
                <a:gd name="connsiteX1" fmla="*/ 125516 w 3244118"/>
                <a:gd name="connsiteY1" fmla="*/ 0 h 1255155"/>
                <a:gd name="connsiteX2" fmla="*/ 3118603 w 3244118"/>
                <a:gd name="connsiteY2" fmla="*/ 0 h 1255155"/>
                <a:gd name="connsiteX3" fmla="*/ 3244119 w 3244118"/>
                <a:gd name="connsiteY3" fmla="*/ 125516 h 1255155"/>
                <a:gd name="connsiteX4" fmla="*/ 3244118 w 3244118"/>
                <a:gd name="connsiteY4" fmla="*/ 1129640 h 1255155"/>
                <a:gd name="connsiteX5" fmla="*/ 3118602 w 3244118"/>
                <a:gd name="connsiteY5" fmla="*/ 1255156 h 1255155"/>
                <a:gd name="connsiteX6" fmla="*/ 125516 w 3244118"/>
                <a:gd name="connsiteY6" fmla="*/ 1255155 h 1255155"/>
                <a:gd name="connsiteX7" fmla="*/ 0 w 3244118"/>
                <a:gd name="connsiteY7" fmla="*/ 1129639 h 1255155"/>
                <a:gd name="connsiteX8" fmla="*/ 0 w 3244118"/>
                <a:gd name="connsiteY8" fmla="*/ 125516 h 12551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44118" h="1255155">
                  <a:moveTo>
                    <a:pt x="0" y="125516"/>
                  </a:moveTo>
                  <a:cubicBezTo>
                    <a:pt x="0" y="56195"/>
                    <a:pt x="56195" y="0"/>
                    <a:pt x="125516" y="0"/>
                  </a:cubicBezTo>
                  <a:lnTo>
                    <a:pt x="3118603" y="0"/>
                  </a:lnTo>
                  <a:cubicBezTo>
                    <a:pt x="3187924" y="0"/>
                    <a:pt x="3244119" y="56195"/>
                    <a:pt x="3244119" y="125516"/>
                  </a:cubicBezTo>
                  <a:cubicBezTo>
                    <a:pt x="3244119" y="460224"/>
                    <a:pt x="3244118" y="794932"/>
                    <a:pt x="3244118" y="1129640"/>
                  </a:cubicBezTo>
                  <a:cubicBezTo>
                    <a:pt x="3244118" y="1198961"/>
                    <a:pt x="3187923" y="1255156"/>
                    <a:pt x="3118602" y="1255156"/>
                  </a:cubicBezTo>
                  <a:lnTo>
                    <a:pt x="125516" y="1255155"/>
                  </a:lnTo>
                  <a:cubicBezTo>
                    <a:pt x="56195" y="1255155"/>
                    <a:pt x="0" y="1198960"/>
                    <a:pt x="0" y="1129639"/>
                  </a:cubicBezTo>
                  <a:lnTo>
                    <a:pt x="0" y="125516"/>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79002" tIns="179002" rIns="179002" bIns="179002" numCol="1" spcCol="1270" anchor="ctr" anchorCtr="0">
              <a:noAutofit/>
            </a:bodyPr>
            <a:lstStyle/>
            <a:p>
              <a:pPr marL="0" lvl="0" indent="0" algn="ctr" defTabSz="889000">
                <a:lnSpc>
                  <a:spcPct val="90000"/>
                </a:lnSpc>
                <a:spcBef>
                  <a:spcPct val="0"/>
                </a:spcBef>
                <a:spcAft>
                  <a:spcPct val="35000"/>
                </a:spcAft>
                <a:buNone/>
              </a:pPr>
              <a:r>
                <a:rPr lang="pt-PT" sz="1400" b="1" kern="1200" dirty="0">
                  <a:latin typeface="Arial" panose="020B0604020202020204" pitchFamily="34" charset="0"/>
                  <a:cs typeface="Arial" panose="020B0604020202020204" pitchFamily="34" charset="0"/>
                </a:rPr>
                <a:t>Single Purpose </a:t>
              </a:r>
              <a:r>
                <a:rPr lang="pt-PT" sz="1400" kern="1200" dirty="0">
                  <a:latin typeface="Arial" panose="020B0604020202020204" pitchFamily="34" charset="0"/>
                  <a:cs typeface="Arial" panose="020B0604020202020204" pitchFamily="34" charset="0"/>
                </a:rPr>
                <a:t>(only power generation)</a:t>
              </a:r>
            </a:p>
          </p:txBody>
        </p:sp>
        <p:sp>
          <p:nvSpPr>
            <p:cNvPr id="8" name="Arrow: Chevron 7">
              <a:extLst>
                <a:ext uri="{FF2B5EF4-FFF2-40B4-BE49-F238E27FC236}">
                  <a16:creationId xmlns:a16="http://schemas.microsoft.com/office/drawing/2014/main" id="{43AD5482-EFC0-45D0-92A2-92155CFD5B72}"/>
                </a:ext>
              </a:extLst>
            </p:cNvPr>
            <p:cNvSpPr/>
            <p:nvPr/>
          </p:nvSpPr>
          <p:spPr>
            <a:xfrm>
              <a:off x="4125410" y="2901007"/>
              <a:ext cx="3251698" cy="1255155"/>
            </a:xfrm>
            <a:prstGeom prst="chevron">
              <a:avLst>
                <a:gd name="adj" fmla="val 40000"/>
              </a:avLst>
            </a:prstGeom>
            <a:solidFill>
              <a:srgbClr val="FFFF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Freeform: Shape 8">
              <a:extLst>
                <a:ext uri="{FF2B5EF4-FFF2-40B4-BE49-F238E27FC236}">
                  <a16:creationId xmlns:a16="http://schemas.microsoft.com/office/drawing/2014/main" id="{15259B8D-7518-4161-A6B9-1CD07712669C}"/>
                </a:ext>
              </a:extLst>
            </p:cNvPr>
            <p:cNvSpPr/>
            <p:nvPr/>
          </p:nvSpPr>
          <p:spPr>
            <a:xfrm>
              <a:off x="3732952" y="3560802"/>
              <a:ext cx="4050879" cy="1712184"/>
            </a:xfrm>
            <a:custGeom>
              <a:avLst/>
              <a:gdLst>
                <a:gd name="connsiteX0" fmla="*/ 0 w 3655506"/>
                <a:gd name="connsiteY0" fmla="*/ 171218 h 1712183"/>
                <a:gd name="connsiteX1" fmla="*/ 171218 w 3655506"/>
                <a:gd name="connsiteY1" fmla="*/ 0 h 1712183"/>
                <a:gd name="connsiteX2" fmla="*/ 3484288 w 3655506"/>
                <a:gd name="connsiteY2" fmla="*/ 0 h 1712183"/>
                <a:gd name="connsiteX3" fmla="*/ 3655506 w 3655506"/>
                <a:gd name="connsiteY3" fmla="*/ 171218 h 1712183"/>
                <a:gd name="connsiteX4" fmla="*/ 3655506 w 3655506"/>
                <a:gd name="connsiteY4" fmla="*/ 1540965 h 1712183"/>
                <a:gd name="connsiteX5" fmla="*/ 3484288 w 3655506"/>
                <a:gd name="connsiteY5" fmla="*/ 1712183 h 1712183"/>
                <a:gd name="connsiteX6" fmla="*/ 171218 w 3655506"/>
                <a:gd name="connsiteY6" fmla="*/ 1712183 h 1712183"/>
                <a:gd name="connsiteX7" fmla="*/ 0 w 3655506"/>
                <a:gd name="connsiteY7" fmla="*/ 1540965 h 1712183"/>
                <a:gd name="connsiteX8" fmla="*/ 0 w 3655506"/>
                <a:gd name="connsiteY8" fmla="*/ 171218 h 1712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55506" h="1712183">
                  <a:moveTo>
                    <a:pt x="0" y="171218"/>
                  </a:moveTo>
                  <a:cubicBezTo>
                    <a:pt x="0" y="76657"/>
                    <a:pt x="76657" y="0"/>
                    <a:pt x="171218" y="0"/>
                  </a:cubicBezTo>
                  <a:lnTo>
                    <a:pt x="3484288" y="0"/>
                  </a:lnTo>
                  <a:cubicBezTo>
                    <a:pt x="3578849" y="0"/>
                    <a:pt x="3655506" y="76657"/>
                    <a:pt x="3655506" y="171218"/>
                  </a:cubicBezTo>
                  <a:lnTo>
                    <a:pt x="3655506" y="1540965"/>
                  </a:lnTo>
                  <a:cubicBezTo>
                    <a:pt x="3655506" y="1635526"/>
                    <a:pt x="3578849" y="1712183"/>
                    <a:pt x="3484288" y="1712183"/>
                  </a:cubicBezTo>
                  <a:lnTo>
                    <a:pt x="171218" y="1712183"/>
                  </a:lnTo>
                  <a:cubicBezTo>
                    <a:pt x="76657" y="1712183"/>
                    <a:pt x="0" y="1635526"/>
                    <a:pt x="0" y="1540965"/>
                  </a:cubicBezTo>
                  <a:lnTo>
                    <a:pt x="0" y="171218"/>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2388" tIns="192388" rIns="192388" bIns="192388" numCol="1" spcCol="1270" anchor="ctr" anchorCtr="0">
              <a:noAutofit/>
            </a:bodyPr>
            <a:lstStyle/>
            <a:p>
              <a:pPr marL="0" lvl="0" indent="0" algn="ctr" defTabSz="889000">
                <a:lnSpc>
                  <a:spcPct val="90000"/>
                </a:lnSpc>
                <a:spcBef>
                  <a:spcPct val="0"/>
                </a:spcBef>
                <a:spcAft>
                  <a:spcPct val="35000"/>
                </a:spcAft>
                <a:buNone/>
              </a:pPr>
              <a:r>
                <a:rPr lang="pt-PT" sz="1400" b="1" kern="1200" dirty="0">
                  <a:latin typeface="Arial" panose="020B0604020202020204" pitchFamily="34" charset="0"/>
                  <a:cs typeface="Arial" panose="020B0604020202020204" pitchFamily="34" charset="0"/>
                </a:rPr>
                <a:t>Multi-purpose</a:t>
              </a:r>
              <a:r>
                <a:rPr lang="pt-PT" sz="1400" kern="1200" dirty="0">
                  <a:latin typeface="Arial" panose="020B0604020202020204" pitchFamily="34" charset="0"/>
                  <a:cs typeface="Arial" panose="020B0604020202020204" pitchFamily="34" charset="0"/>
                </a:rPr>
                <a:t> (power + other uses such as irrigation, flood control, water supply, recreation,aquaculture, etc.)</a:t>
              </a:r>
            </a:p>
          </p:txBody>
        </p:sp>
        <p:sp>
          <p:nvSpPr>
            <p:cNvPr id="10" name="Arrow: Chevron 9">
              <a:extLst>
                <a:ext uri="{FF2B5EF4-FFF2-40B4-BE49-F238E27FC236}">
                  <a16:creationId xmlns:a16="http://schemas.microsoft.com/office/drawing/2014/main" id="{F6ED4954-9050-4EE0-91CD-958EFB4AB387}"/>
                </a:ext>
              </a:extLst>
            </p:cNvPr>
            <p:cNvSpPr/>
            <p:nvPr/>
          </p:nvSpPr>
          <p:spPr>
            <a:xfrm>
              <a:off x="8294386" y="2902460"/>
              <a:ext cx="3251698" cy="1255155"/>
            </a:xfrm>
            <a:prstGeom prst="chevron">
              <a:avLst>
                <a:gd name="adj" fmla="val 40000"/>
              </a:avLst>
            </a:prstGeom>
            <a:solidFill>
              <a:srgbClr val="00B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2" name="Freeform: Shape 11">
              <a:extLst>
                <a:ext uri="{FF2B5EF4-FFF2-40B4-BE49-F238E27FC236}">
                  <a16:creationId xmlns:a16="http://schemas.microsoft.com/office/drawing/2014/main" id="{BDE9151C-47A8-4BBC-A736-B7FE98571386}"/>
                </a:ext>
              </a:extLst>
            </p:cNvPr>
            <p:cNvSpPr/>
            <p:nvPr/>
          </p:nvSpPr>
          <p:spPr>
            <a:xfrm>
              <a:off x="7967850" y="3540542"/>
              <a:ext cx="3581911" cy="1706370"/>
            </a:xfrm>
            <a:custGeom>
              <a:avLst/>
              <a:gdLst>
                <a:gd name="connsiteX0" fmla="*/ 0 w 3311694"/>
                <a:gd name="connsiteY0" fmla="*/ 170637 h 1706371"/>
                <a:gd name="connsiteX1" fmla="*/ 170637 w 3311694"/>
                <a:gd name="connsiteY1" fmla="*/ 0 h 1706371"/>
                <a:gd name="connsiteX2" fmla="*/ 3141057 w 3311694"/>
                <a:gd name="connsiteY2" fmla="*/ 0 h 1706371"/>
                <a:gd name="connsiteX3" fmla="*/ 3311694 w 3311694"/>
                <a:gd name="connsiteY3" fmla="*/ 170637 h 1706371"/>
                <a:gd name="connsiteX4" fmla="*/ 3311694 w 3311694"/>
                <a:gd name="connsiteY4" fmla="*/ 1535734 h 1706371"/>
                <a:gd name="connsiteX5" fmla="*/ 3141057 w 3311694"/>
                <a:gd name="connsiteY5" fmla="*/ 1706371 h 1706371"/>
                <a:gd name="connsiteX6" fmla="*/ 170637 w 3311694"/>
                <a:gd name="connsiteY6" fmla="*/ 1706371 h 1706371"/>
                <a:gd name="connsiteX7" fmla="*/ 0 w 3311694"/>
                <a:gd name="connsiteY7" fmla="*/ 1535734 h 1706371"/>
                <a:gd name="connsiteX8" fmla="*/ 0 w 3311694"/>
                <a:gd name="connsiteY8" fmla="*/ 170637 h 17063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11694" h="1706371">
                  <a:moveTo>
                    <a:pt x="0" y="170637"/>
                  </a:moveTo>
                  <a:cubicBezTo>
                    <a:pt x="0" y="76397"/>
                    <a:pt x="76397" y="0"/>
                    <a:pt x="170637" y="0"/>
                  </a:cubicBezTo>
                  <a:lnTo>
                    <a:pt x="3141057" y="0"/>
                  </a:lnTo>
                  <a:cubicBezTo>
                    <a:pt x="3235297" y="0"/>
                    <a:pt x="3311694" y="76397"/>
                    <a:pt x="3311694" y="170637"/>
                  </a:cubicBezTo>
                  <a:lnTo>
                    <a:pt x="3311694" y="1535734"/>
                  </a:lnTo>
                  <a:cubicBezTo>
                    <a:pt x="3311694" y="1629974"/>
                    <a:pt x="3235297" y="1706371"/>
                    <a:pt x="3141057" y="1706371"/>
                  </a:cubicBezTo>
                  <a:lnTo>
                    <a:pt x="170637" y="1706371"/>
                  </a:lnTo>
                  <a:cubicBezTo>
                    <a:pt x="76397" y="1706371"/>
                    <a:pt x="0" y="1629974"/>
                    <a:pt x="0" y="1535734"/>
                  </a:cubicBezTo>
                  <a:lnTo>
                    <a:pt x="0" y="170637"/>
                  </a:lnTo>
                  <a:close/>
                </a:path>
              </a:pathLst>
            </a:cu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192218" tIns="192218" rIns="192218" bIns="192218" numCol="1" spcCol="1270" anchor="ctr" anchorCtr="0">
              <a:noAutofit/>
            </a:bodyPr>
            <a:lstStyle/>
            <a:p>
              <a:pPr marL="0" lvl="0" indent="0" algn="ctr" defTabSz="889000">
                <a:lnSpc>
                  <a:spcPct val="90000"/>
                </a:lnSpc>
                <a:spcBef>
                  <a:spcPct val="0"/>
                </a:spcBef>
                <a:spcAft>
                  <a:spcPct val="35000"/>
                </a:spcAft>
                <a:buNone/>
              </a:pPr>
              <a:r>
                <a:rPr lang="pt-PT" sz="1400" b="1" kern="1200" dirty="0">
                  <a:latin typeface="Arial" panose="020B0604020202020204" pitchFamily="34" charset="0"/>
                  <a:cs typeface="Arial" panose="020B0604020202020204" pitchFamily="34" charset="0"/>
                </a:rPr>
                <a:t>Hybrid systems </a:t>
              </a:r>
              <a:r>
                <a:rPr lang="pt-PT" sz="1400" kern="1200" dirty="0">
                  <a:latin typeface="Arial" panose="020B0604020202020204" pitchFamily="34" charset="0"/>
                  <a:cs typeface="Arial" panose="020B0604020202020204" pitchFamily="34" charset="0"/>
                </a:rPr>
                <a:t>(Hydro+solar, wind, etc)</a:t>
              </a:r>
            </a:p>
            <a:p>
              <a:pPr marL="0" lvl="0" indent="0" algn="ctr" defTabSz="889000">
                <a:lnSpc>
                  <a:spcPct val="90000"/>
                </a:lnSpc>
                <a:spcBef>
                  <a:spcPct val="0"/>
                </a:spcBef>
                <a:spcAft>
                  <a:spcPct val="35000"/>
                </a:spcAft>
                <a:buNone/>
              </a:pPr>
              <a:r>
                <a:rPr lang="pt-PT" sz="1400" kern="1200" dirty="0">
                  <a:latin typeface="Arial" panose="020B0604020202020204" pitchFamily="34" charset="0"/>
                  <a:cs typeface="Arial" panose="020B0604020202020204" pitchFamily="34" charset="0"/>
                </a:rPr>
                <a:t>Pumped hydro Energy Storage</a:t>
              </a:r>
            </a:p>
          </p:txBody>
        </p:sp>
      </p:grpSp>
      <p:pic>
        <p:nvPicPr>
          <p:cNvPr id="13" name="Picture 12">
            <a:extLst>
              <a:ext uri="{FF2B5EF4-FFF2-40B4-BE49-F238E27FC236}">
                <a16:creationId xmlns:a16="http://schemas.microsoft.com/office/drawing/2014/main" id="{219C3D40-DFFA-49A1-BF2E-A4742D12EE3D}"/>
              </a:ext>
            </a:extLst>
          </p:cNvPr>
          <p:cNvPicPr>
            <a:picLocks noChangeAspect="1"/>
          </p:cNvPicPr>
          <p:nvPr/>
        </p:nvPicPr>
        <p:blipFill>
          <a:blip r:embed="rId3"/>
          <a:stretch>
            <a:fillRect/>
          </a:stretch>
        </p:blipFill>
        <p:spPr>
          <a:xfrm>
            <a:off x="155660" y="2708501"/>
            <a:ext cx="4774354" cy="4104906"/>
          </a:xfrm>
          <a:prstGeom prst="rect">
            <a:avLst/>
          </a:prstGeom>
        </p:spPr>
      </p:pic>
      <p:sp>
        <p:nvSpPr>
          <p:cNvPr id="14" name="TextBox 13">
            <a:extLst>
              <a:ext uri="{FF2B5EF4-FFF2-40B4-BE49-F238E27FC236}">
                <a16:creationId xmlns:a16="http://schemas.microsoft.com/office/drawing/2014/main" id="{F2F95025-A18A-4A72-BD69-33A9D7A46E5D}"/>
              </a:ext>
            </a:extLst>
          </p:cNvPr>
          <p:cNvSpPr txBox="1"/>
          <p:nvPr/>
        </p:nvSpPr>
        <p:spPr>
          <a:xfrm>
            <a:off x="3450042" y="6613753"/>
            <a:ext cx="1751230" cy="215444"/>
          </a:xfrm>
          <a:prstGeom prst="rect">
            <a:avLst/>
          </a:prstGeom>
          <a:noFill/>
        </p:spPr>
        <p:txBody>
          <a:bodyPr wrap="square" rtlCol="0">
            <a:spAutoFit/>
          </a:bodyPr>
          <a:lstStyle/>
          <a:p>
            <a:r>
              <a:rPr lang="en-US" sz="800" b="1" i="1" dirty="0">
                <a:solidFill>
                  <a:schemeClr val="bg1"/>
                </a:solidFill>
                <a:latin typeface="Arial" panose="020B0604020202020204" pitchFamily="34" charset="0"/>
                <a:cs typeface="Arial" panose="020B0604020202020204" pitchFamily="34" charset="0"/>
              </a:rPr>
              <a:t>Photo credit : PV magazine</a:t>
            </a:r>
          </a:p>
        </p:txBody>
      </p:sp>
      <p:sp>
        <p:nvSpPr>
          <p:cNvPr id="15" name="TextBox 14">
            <a:extLst>
              <a:ext uri="{FF2B5EF4-FFF2-40B4-BE49-F238E27FC236}">
                <a16:creationId xmlns:a16="http://schemas.microsoft.com/office/drawing/2014/main" id="{2550527E-75CC-4A8F-BF44-00A85A7FE1BB}"/>
              </a:ext>
            </a:extLst>
          </p:cNvPr>
          <p:cNvSpPr txBox="1"/>
          <p:nvPr/>
        </p:nvSpPr>
        <p:spPr>
          <a:xfrm>
            <a:off x="5037868" y="2708502"/>
            <a:ext cx="7067046" cy="4104906"/>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pPr marL="285750" indent="-285750">
              <a:lnSpc>
                <a:spcPct val="150000"/>
              </a:lnSpc>
              <a:buFont typeface="Wingdings" panose="05000000000000000000" pitchFamily="2" charset="2"/>
              <a:buChar char="v"/>
            </a:pPr>
            <a:r>
              <a:rPr lang="en-US" sz="1350" dirty="0">
                <a:latin typeface="Arial" panose="020B0604020202020204" pitchFamily="34" charset="0"/>
                <a:cs typeface="Arial" panose="020B0604020202020204" pitchFamily="34" charset="0"/>
              </a:rPr>
              <a:t>Floating solar PV (FPV) solutions installed on dammed surfaces are technically feasible and make use of underutilized water surfaces to ease competition for land use. They can be combined with battery storage (BESS) for higher efficiency/productivity.</a:t>
            </a:r>
          </a:p>
          <a:p>
            <a:pPr marL="285750" indent="-285750">
              <a:lnSpc>
                <a:spcPct val="150000"/>
              </a:lnSpc>
              <a:buFont typeface="Wingdings" panose="05000000000000000000" pitchFamily="2" charset="2"/>
              <a:buChar char="v"/>
            </a:pPr>
            <a:r>
              <a:rPr lang="en-US" sz="1350" dirty="0">
                <a:latin typeface="Arial" panose="020B0604020202020204" pitchFamily="34" charset="0"/>
                <a:cs typeface="Arial" panose="020B0604020202020204" pitchFamily="34" charset="0"/>
              </a:rPr>
              <a:t>Some benefits include:</a:t>
            </a:r>
          </a:p>
          <a:p>
            <a:pPr marL="285750" indent="-285750">
              <a:lnSpc>
                <a:spcPct val="150000"/>
              </a:lnSpc>
              <a:buFont typeface="Wingdings" panose="05000000000000000000" pitchFamily="2" charset="2"/>
              <a:buChar char="q"/>
            </a:pPr>
            <a:r>
              <a:rPr lang="en-US" sz="1350" dirty="0">
                <a:latin typeface="Arial" panose="020B0604020202020204" pitchFamily="34" charset="0"/>
                <a:cs typeface="Arial" panose="020B0604020202020204" pitchFamily="34" charset="0"/>
              </a:rPr>
              <a:t>The FPV and BESS will act as an associated generation plant and offer complementary functions to the hydro power plant.</a:t>
            </a:r>
          </a:p>
          <a:p>
            <a:pPr marL="285750" indent="-285750">
              <a:lnSpc>
                <a:spcPct val="150000"/>
              </a:lnSpc>
              <a:buFont typeface="Wingdings" panose="05000000000000000000" pitchFamily="2" charset="2"/>
              <a:buChar char="q"/>
            </a:pPr>
            <a:r>
              <a:rPr lang="en-US" sz="1350" dirty="0">
                <a:latin typeface="Arial" panose="020B0604020202020204" pitchFamily="34" charset="0"/>
                <a:cs typeface="Arial" panose="020B0604020202020204" pitchFamily="34" charset="0"/>
              </a:rPr>
              <a:t>FPV reduces evaporation rate of the water body therefore conserving water</a:t>
            </a:r>
          </a:p>
          <a:p>
            <a:pPr marL="285750" indent="-285750">
              <a:lnSpc>
                <a:spcPct val="150000"/>
              </a:lnSpc>
              <a:buFont typeface="Wingdings" panose="05000000000000000000" pitchFamily="2" charset="2"/>
              <a:buChar char="q"/>
            </a:pPr>
            <a:r>
              <a:rPr lang="en-US" sz="1350" dirty="0">
                <a:latin typeface="Arial" panose="020B0604020202020204" pitchFamily="34" charset="0"/>
                <a:cs typeface="Arial" panose="020B0604020202020204" pitchFamily="34" charset="0"/>
              </a:rPr>
              <a:t>The co-location of the system means no extra transmission infrastructure is required</a:t>
            </a:r>
          </a:p>
          <a:p>
            <a:pPr marL="285750" indent="-285750">
              <a:lnSpc>
                <a:spcPct val="150000"/>
              </a:lnSpc>
              <a:buFont typeface="Wingdings" panose="05000000000000000000" pitchFamily="2" charset="2"/>
              <a:buChar char="q"/>
            </a:pPr>
            <a:r>
              <a:rPr lang="en-US" sz="1350" dirty="0">
                <a:latin typeface="Arial" panose="020B0604020202020204" pitchFamily="34" charset="0"/>
                <a:cs typeface="Arial" panose="020B0604020202020204" pitchFamily="34" charset="0"/>
              </a:rPr>
              <a:t>Bi-facial solar PV modules can be used to boost system performance by harnessing reflected irradiation from the water surface</a:t>
            </a:r>
          </a:p>
          <a:p>
            <a:pPr marL="285750" indent="-285750">
              <a:lnSpc>
                <a:spcPct val="150000"/>
              </a:lnSpc>
              <a:buFont typeface="Wingdings" panose="05000000000000000000" pitchFamily="2" charset="2"/>
              <a:buChar char="q"/>
            </a:pPr>
            <a:r>
              <a:rPr lang="en-US" sz="1350" dirty="0">
                <a:latin typeface="Arial" panose="020B0604020202020204" pitchFamily="34" charset="0"/>
                <a:cs typeface="Arial" panose="020B0604020202020204" pitchFamily="34" charset="0"/>
              </a:rPr>
              <a:t>FPV benefits from improved cooling system from the water evaporation increasing output of the PV modules.</a:t>
            </a:r>
          </a:p>
        </p:txBody>
      </p:sp>
    </p:spTree>
    <p:extLst>
      <p:ext uri="{BB962C8B-B14F-4D97-AF65-F5344CB8AC3E}">
        <p14:creationId xmlns:p14="http://schemas.microsoft.com/office/powerpoint/2010/main" val="9639996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08E5BC-DD04-4971-99D3-9E42119207CA}"/>
              </a:ext>
            </a:extLst>
          </p:cNvPr>
          <p:cNvSpPr txBox="1">
            <a:spLocks/>
          </p:cNvSpPr>
          <p:nvPr/>
        </p:nvSpPr>
        <p:spPr>
          <a:xfrm>
            <a:off x="1455030" y="224994"/>
            <a:ext cx="10736970" cy="1162428"/>
          </a:xfrm>
          <a:prstGeom prst="rect">
            <a:avLst/>
          </a:prstGeom>
        </p:spPr>
        <p:txBody>
          <a:bodyPr vert="horz" lIns="91440" tIns="45720" rIns="91440" bIns="45720" rtlCol="0" anchor="ctr">
            <a:normAutofit fontScale="92500" lnSpcReduction="10000"/>
          </a:bodyPr>
          <a:lstStyle>
            <a:lvl1pPr algn="l" defTabSz="914400" rtl="0" eaLnBrk="1" latinLnBrk="0" hangingPunct="1">
              <a:lnSpc>
                <a:spcPct val="90000"/>
              </a:lnSpc>
              <a:spcBef>
                <a:spcPct val="0"/>
              </a:spcBef>
              <a:buNone/>
              <a:defRPr sz="4400" b="1" i="0" kern="1200">
                <a:solidFill>
                  <a:srgbClr val="606B6A"/>
                </a:solidFill>
                <a:latin typeface="Trebuchet MS" panose="020B0703020202090204" pitchFamily="34" charset="0"/>
                <a:ea typeface="Arial Unicode MS" panose="020B0604020202020204" pitchFamily="34" charset="-128"/>
                <a:cs typeface="Arial Unicode MS" panose="020B0604020202020204" pitchFamily="34" charset="-128"/>
              </a:defRPr>
            </a:lvl1pPr>
          </a:lstStyle>
          <a:p>
            <a:r>
              <a:rPr lang="en-GB" dirty="0"/>
              <a:t>Trends in hydropower development-Environmental and Social consideration</a:t>
            </a:r>
          </a:p>
        </p:txBody>
      </p:sp>
      <p:sp>
        <p:nvSpPr>
          <p:cNvPr id="2" name="Slide Number Placeholder 1">
            <a:extLst>
              <a:ext uri="{FF2B5EF4-FFF2-40B4-BE49-F238E27FC236}">
                <a16:creationId xmlns:a16="http://schemas.microsoft.com/office/drawing/2014/main" id="{9FAEE5DA-6DA7-4FF1-8D36-A1CE6C70EBA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12</a:t>
            </a:fld>
            <a:endParaRPr lang="en-US" dirty="0">
              <a:solidFill>
                <a:prstClr val="black">
                  <a:tint val="75000"/>
                </a:prstClr>
              </a:solidFill>
            </a:endParaRPr>
          </a:p>
        </p:txBody>
      </p:sp>
      <p:graphicFrame>
        <p:nvGraphicFramePr>
          <p:cNvPr id="11" name="Diagram 10">
            <a:extLst>
              <a:ext uri="{FF2B5EF4-FFF2-40B4-BE49-F238E27FC236}">
                <a16:creationId xmlns:a16="http://schemas.microsoft.com/office/drawing/2014/main" id="{ACAF7B2D-2808-4CD8-8733-DB7246CFE098}"/>
              </a:ext>
            </a:extLst>
          </p:cNvPr>
          <p:cNvGraphicFramePr/>
          <p:nvPr>
            <p:extLst>
              <p:ext uri="{D42A27DB-BD31-4B8C-83A1-F6EECF244321}">
                <p14:modId xmlns:p14="http://schemas.microsoft.com/office/powerpoint/2010/main" val="1265618866"/>
              </p:ext>
            </p:extLst>
          </p:nvPr>
        </p:nvGraphicFramePr>
        <p:xfrm>
          <a:off x="217714" y="1367526"/>
          <a:ext cx="11840936" cy="149564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a:extLst>
              <a:ext uri="{FF2B5EF4-FFF2-40B4-BE49-F238E27FC236}">
                <a16:creationId xmlns:a16="http://schemas.microsoft.com/office/drawing/2014/main" id="{72A8E98F-6953-4628-AF07-F3156A222F71}"/>
              </a:ext>
            </a:extLst>
          </p:cNvPr>
          <p:cNvSpPr txBox="1"/>
          <p:nvPr/>
        </p:nvSpPr>
        <p:spPr>
          <a:xfrm>
            <a:off x="407942" y="2863175"/>
            <a:ext cx="11460480" cy="3512052"/>
          </a:xfrm>
          <a:prstGeom prst="rect">
            <a:avLst/>
          </a:prstGeom>
          <a:solidFill>
            <a:schemeClr val="accent6">
              <a:lumMod val="20000"/>
              <a:lumOff val="80000"/>
            </a:schemeClr>
          </a:solidFill>
          <a:ln>
            <a:solidFill>
              <a:schemeClr val="accent6">
                <a:lumMod val="75000"/>
              </a:schemeClr>
            </a:solidFill>
          </a:ln>
        </p:spPr>
        <p:txBody>
          <a:bodyPr wrap="square" rtlCol="0">
            <a:spAutoFit/>
          </a:bodyPr>
          <a:lstStyle/>
          <a:p>
            <a:pPr marL="285750" indent="-285750" algn="just">
              <a:lnSpc>
                <a:spcPct val="150000"/>
              </a:lnSpc>
              <a:buFont typeface="Wingdings" panose="05000000000000000000" pitchFamily="2" charset="2"/>
              <a:buChar char="v"/>
            </a:pPr>
            <a:r>
              <a:rPr lang="en-US" sz="1500" dirty="0">
                <a:latin typeface="Arial" panose="020B0604020202020204" pitchFamily="34" charset="0"/>
                <a:cs typeface="Arial" panose="020B0604020202020204" pitchFamily="34" charset="0"/>
              </a:rPr>
              <a:t>Climate change has the potential to impact the hydropower sector through regional changes in rainfall and water availability, protracted drought events, significant variation in temperature regimes, and more frequent and severe weather events.</a:t>
            </a:r>
          </a:p>
          <a:p>
            <a:pPr marL="285750" indent="-285750" algn="just">
              <a:lnSpc>
                <a:spcPct val="150000"/>
              </a:lnSpc>
              <a:buFont typeface="Wingdings" panose="05000000000000000000" pitchFamily="2" charset="2"/>
              <a:buChar char="v"/>
            </a:pPr>
            <a:r>
              <a:rPr lang="en-US" sz="1500" dirty="0">
                <a:latin typeface="Arial" panose="020B0604020202020204" pitchFamily="34" charset="0"/>
                <a:cs typeface="Arial" panose="020B0604020202020204" pitchFamily="34" charset="0"/>
              </a:rPr>
              <a:t>It’s likely that future conditions will be more variable than current ones. But it is not being adequately considered in the design of many hydropower schemes. </a:t>
            </a:r>
          </a:p>
          <a:p>
            <a:pPr marL="285750" indent="-285750" algn="just">
              <a:lnSpc>
                <a:spcPct val="150000"/>
              </a:lnSpc>
              <a:buFont typeface="Wingdings" panose="05000000000000000000" pitchFamily="2" charset="2"/>
              <a:buChar char="v"/>
            </a:pPr>
            <a:r>
              <a:rPr lang="en-US" sz="1500" dirty="0">
                <a:latin typeface="Arial" panose="020B0604020202020204" pitchFamily="34" charset="0"/>
                <a:cs typeface="Arial" panose="020B0604020202020204" pitchFamily="34" charset="0"/>
              </a:rPr>
              <a:t>Examples of the impact of Climate change on existing hydropower projects include:</a:t>
            </a:r>
          </a:p>
          <a:p>
            <a:pPr marL="800100" lvl="1" indent="-342900" algn="just">
              <a:lnSpc>
                <a:spcPct val="150000"/>
              </a:lnSpc>
              <a:buFont typeface="Courier New" panose="02070309020205020404" pitchFamily="49" charset="0"/>
              <a:buChar char="o"/>
            </a:pPr>
            <a:r>
              <a:rPr lang="en-US" sz="1500" b="1" dirty="0">
                <a:latin typeface="Arial" panose="020B0604020202020204" pitchFamily="34" charset="0"/>
                <a:cs typeface="Arial" panose="020B0604020202020204" pitchFamily="34" charset="0"/>
              </a:rPr>
              <a:t>Zambia - </a:t>
            </a:r>
            <a:r>
              <a:rPr lang="en-US" sz="1500" dirty="0">
                <a:latin typeface="Arial" panose="020B0604020202020204" pitchFamily="34" charset="0"/>
                <a:cs typeface="Arial" panose="020B0604020202020204" pitchFamily="34" charset="0"/>
              </a:rPr>
              <a:t>A severe drought in 2015 led to a drop-in output at the largest hydropower plant, resulting in power blackouts.</a:t>
            </a:r>
          </a:p>
          <a:p>
            <a:pPr marL="800100" lvl="1" indent="-342900" algn="just">
              <a:lnSpc>
                <a:spcPct val="150000"/>
              </a:lnSpc>
              <a:buFont typeface="Courier New" panose="02070309020205020404" pitchFamily="49" charset="0"/>
              <a:buChar char="o"/>
            </a:pPr>
            <a:r>
              <a:rPr lang="en-US" sz="1500" dirty="0">
                <a:latin typeface="Arial" panose="020B0604020202020204" pitchFamily="34" charset="0"/>
                <a:cs typeface="Arial" panose="020B0604020202020204" pitchFamily="34" charset="0"/>
              </a:rPr>
              <a:t>Cahora </a:t>
            </a:r>
            <a:r>
              <a:rPr lang="en-US" sz="1500" dirty="0" err="1">
                <a:latin typeface="Arial" panose="020B0604020202020204" pitchFamily="34" charset="0"/>
                <a:cs typeface="Arial" panose="020B0604020202020204" pitchFamily="34" charset="0"/>
              </a:rPr>
              <a:t>Bassa</a:t>
            </a:r>
            <a:r>
              <a:rPr lang="en-US" sz="1500" dirty="0">
                <a:latin typeface="Arial" panose="020B0604020202020204" pitchFamily="34" charset="0"/>
                <a:cs typeface="Arial" panose="020B0604020202020204" pitchFamily="34" charset="0"/>
              </a:rPr>
              <a:t> in </a:t>
            </a:r>
            <a:r>
              <a:rPr lang="en-US" sz="1500" b="1" dirty="0">
                <a:latin typeface="Arial" panose="020B0604020202020204" pitchFamily="34" charset="0"/>
                <a:cs typeface="Arial" panose="020B0604020202020204" pitchFamily="34" charset="0"/>
              </a:rPr>
              <a:t>Mozambique</a:t>
            </a:r>
            <a:r>
              <a:rPr lang="en-US" sz="1500" dirty="0">
                <a:latin typeface="Arial" panose="020B0604020202020204" pitchFamily="34" charset="0"/>
                <a:cs typeface="Arial" panose="020B0604020202020204" pitchFamily="34" charset="0"/>
              </a:rPr>
              <a:t>, the </a:t>
            </a:r>
            <a:r>
              <a:rPr lang="en-US" sz="1500" b="1" dirty="0">
                <a:latin typeface="Arial" panose="020B0604020202020204" pitchFamily="34" charset="0"/>
                <a:cs typeface="Arial" panose="020B0604020202020204" pitchFamily="34" charset="0"/>
              </a:rPr>
              <a:t>Kenyan</a:t>
            </a:r>
            <a:r>
              <a:rPr lang="en-US" sz="1500" dirty="0">
                <a:latin typeface="Arial" panose="020B0604020202020204" pitchFamily="34" charset="0"/>
                <a:cs typeface="Arial" panose="020B0604020202020204" pitchFamily="34" charset="0"/>
              </a:rPr>
              <a:t> </a:t>
            </a:r>
            <a:r>
              <a:rPr lang="en-US" sz="1500" dirty="0" err="1">
                <a:latin typeface="Arial" panose="020B0604020202020204" pitchFamily="34" charset="0"/>
                <a:cs typeface="Arial" panose="020B0604020202020204" pitchFamily="34" charset="0"/>
              </a:rPr>
              <a:t>Sondu-Miriu</a:t>
            </a:r>
            <a:r>
              <a:rPr lang="en-US" sz="1500" dirty="0">
                <a:latin typeface="Arial" panose="020B0604020202020204" pitchFamily="34" charset="0"/>
                <a:cs typeface="Arial" panose="020B0604020202020204" pitchFamily="34" charset="0"/>
              </a:rPr>
              <a:t> and </a:t>
            </a:r>
            <a:r>
              <a:rPr lang="en-US" sz="1500" dirty="0" err="1">
                <a:latin typeface="Arial" panose="020B0604020202020204" pitchFamily="34" charset="0"/>
                <a:cs typeface="Arial" panose="020B0604020202020204" pitchFamily="34" charset="0"/>
              </a:rPr>
              <a:t>Masinga</a:t>
            </a:r>
            <a:r>
              <a:rPr lang="en-US" sz="1500" dirty="0">
                <a:latin typeface="Arial" panose="020B0604020202020204" pitchFamily="34" charset="0"/>
                <a:cs typeface="Arial" panose="020B0604020202020204" pitchFamily="34" charset="0"/>
              </a:rPr>
              <a:t>, and Lake </a:t>
            </a:r>
            <a:r>
              <a:rPr lang="en-US" sz="1500" b="1" dirty="0">
                <a:latin typeface="Arial" panose="020B0604020202020204" pitchFamily="34" charset="0"/>
                <a:cs typeface="Arial" panose="020B0604020202020204" pitchFamily="34" charset="0"/>
              </a:rPr>
              <a:t>Malawi</a:t>
            </a:r>
          </a:p>
          <a:p>
            <a:pPr marL="800100" lvl="1" indent="-342900" algn="just">
              <a:lnSpc>
                <a:spcPct val="150000"/>
              </a:lnSpc>
              <a:buFont typeface="Courier New" panose="02070309020205020404" pitchFamily="49" charset="0"/>
              <a:buChar char="o"/>
            </a:pPr>
            <a:r>
              <a:rPr lang="en-US" sz="1500" dirty="0">
                <a:latin typeface="Arial" panose="020B0604020202020204" pitchFamily="34" charset="0"/>
                <a:cs typeface="Arial" panose="020B0604020202020204" pitchFamily="34" charset="0"/>
              </a:rPr>
              <a:t> Low water level in the Akosombo dam in </a:t>
            </a:r>
            <a:r>
              <a:rPr lang="en-US" sz="1500" b="1" dirty="0">
                <a:latin typeface="Arial" panose="020B0604020202020204" pitchFamily="34" charset="0"/>
                <a:cs typeface="Arial" panose="020B0604020202020204" pitchFamily="34" charset="0"/>
              </a:rPr>
              <a:t>Ghana</a:t>
            </a:r>
          </a:p>
          <a:p>
            <a:pPr marL="285750" indent="-285750" algn="just">
              <a:lnSpc>
                <a:spcPct val="150000"/>
              </a:lnSpc>
              <a:buFont typeface="Wingdings" panose="05000000000000000000" pitchFamily="2" charset="2"/>
              <a:buChar char="v"/>
            </a:pPr>
            <a:r>
              <a:rPr lang="en-US" sz="1500" dirty="0">
                <a:latin typeface="Arial" panose="020B0604020202020204" pitchFamily="34" charset="0"/>
                <a:cs typeface="Arial" panose="020B0604020202020204" pitchFamily="34" charset="0"/>
              </a:rPr>
              <a:t>Due to the challenges posed by Climate Change, developers, MDBs, government, etc. may have reduced confidence in hydropower development</a:t>
            </a:r>
          </a:p>
        </p:txBody>
      </p:sp>
    </p:spTree>
    <p:extLst>
      <p:ext uri="{BB962C8B-B14F-4D97-AF65-F5344CB8AC3E}">
        <p14:creationId xmlns:p14="http://schemas.microsoft.com/office/powerpoint/2010/main" val="23753590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AED2154C-A83A-45B1-B3A6-F3BD8B62BD4C}"/>
              </a:ext>
            </a:extLst>
          </p:cNvPr>
          <p:cNvSpPr txBox="1">
            <a:spLocks/>
          </p:cNvSpPr>
          <p:nvPr/>
        </p:nvSpPr>
        <p:spPr>
          <a:xfrm>
            <a:off x="1177611" y="452823"/>
            <a:ext cx="11035553" cy="1009874"/>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b="1" i="0" kern="1200">
                <a:solidFill>
                  <a:srgbClr val="606B6A"/>
                </a:solidFill>
                <a:latin typeface="Trebuchet MS" panose="020B0703020202090204" pitchFamily="34" charset="0"/>
                <a:ea typeface="Arial Unicode MS" panose="020B0604020202020204" pitchFamily="34" charset="-128"/>
                <a:cs typeface="Arial Unicode MS" panose="020B0604020202020204" pitchFamily="34" charset="-128"/>
              </a:defRPr>
            </a:lvl1pPr>
          </a:lstStyle>
          <a:p>
            <a:r>
              <a:rPr lang="en-GB" dirty="0"/>
              <a:t>Challenges with hydropower development in Africa</a:t>
            </a:r>
          </a:p>
        </p:txBody>
      </p:sp>
      <p:sp>
        <p:nvSpPr>
          <p:cNvPr id="2" name="Slide Number Placeholder 1">
            <a:extLst>
              <a:ext uri="{FF2B5EF4-FFF2-40B4-BE49-F238E27FC236}">
                <a16:creationId xmlns:a16="http://schemas.microsoft.com/office/drawing/2014/main" id="{3A4F98BD-46E5-4D6E-BBA3-3C462EF3E677}"/>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13</a:t>
            </a:fld>
            <a:endParaRPr lang="en-US">
              <a:solidFill>
                <a:prstClr val="black">
                  <a:tint val="75000"/>
                </a:prstClr>
              </a:solidFill>
            </a:endParaRPr>
          </a:p>
        </p:txBody>
      </p:sp>
      <p:grpSp>
        <p:nvGrpSpPr>
          <p:cNvPr id="47" name="Group 46">
            <a:extLst>
              <a:ext uri="{FF2B5EF4-FFF2-40B4-BE49-F238E27FC236}">
                <a16:creationId xmlns:a16="http://schemas.microsoft.com/office/drawing/2014/main" id="{AE964D31-2A35-477F-9E76-8F1EDEBE0D36}"/>
              </a:ext>
            </a:extLst>
          </p:cNvPr>
          <p:cNvGrpSpPr/>
          <p:nvPr/>
        </p:nvGrpSpPr>
        <p:grpSpPr>
          <a:xfrm>
            <a:off x="-750240" y="1662478"/>
            <a:ext cx="12942240" cy="5195522"/>
            <a:chOff x="-713300" y="1708247"/>
            <a:chExt cx="12942240" cy="5195522"/>
          </a:xfrm>
        </p:grpSpPr>
        <p:pic>
          <p:nvPicPr>
            <p:cNvPr id="9" name="Graphic 8" descr="Waterfall scene with solid fill">
              <a:extLst>
                <a:ext uri="{FF2B5EF4-FFF2-40B4-BE49-F238E27FC236}">
                  <a16:creationId xmlns:a16="http://schemas.microsoft.com/office/drawing/2014/main" id="{63F5A157-3874-4E79-900E-6A3A49E95AB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939848" y="3719631"/>
              <a:ext cx="1204774" cy="1204774"/>
            </a:xfrm>
            <a:prstGeom prst="rect">
              <a:avLst/>
            </a:prstGeom>
          </p:spPr>
        </p:pic>
        <p:grpSp>
          <p:nvGrpSpPr>
            <p:cNvPr id="46" name="Group 45">
              <a:extLst>
                <a:ext uri="{FF2B5EF4-FFF2-40B4-BE49-F238E27FC236}">
                  <a16:creationId xmlns:a16="http://schemas.microsoft.com/office/drawing/2014/main" id="{FD267176-79E6-48D9-9676-3F53B0335167}"/>
                </a:ext>
              </a:extLst>
            </p:cNvPr>
            <p:cNvGrpSpPr/>
            <p:nvPr/>
          </p:nvGrpSpPr>
          <p:grpSpPr>
            <a:xfrm>
              <a:off x="-713300" y="1708247"/>
              <a:ext cx="12942240" cy="5195522"/>
              <a:chOff x="-713300" y="1708247"/>
              <a:chExt cx="12942240" cy="5195522"/>
            </a:xfrm>
          </p:grpSpPr>
          <p:pic>
            <p:nvPicPr>
              <p:cNvPr id="10" name="Graphic 9" descr="Business Growth with solid fill">
                <a:extLst>
                  <a:ext uri="{FF2B5EF4-FFF2-40B4-BE49-F238E27FC236}">
                    <a16:creationId xmlns:a16="http://schemas.microsoft.com/office/drawing/2014/main" id="{85F8F79F-5024-4EA8-8FDF-116FC40738A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900218" y="5421845"/>
                <a:ext cx="664961" cy="664961"/>
              </a:xfrm>
              <a:prstGeom prst="rect">
                <a:avLst/>
              </a:prstGeom>
            </p:spPr>
          </p:pic>
          <p:grpSp>
            <p:nvGrpSpPr>
              <p:cNvPr id="45" name="Group 44">
                <a:extLst>
                  <a:ext uri="{FF2B5EF4-FFF2-40B4-BE49-F238E27FC236}">
                    <a16:creationId xmlns:a16="http://schemas.microsoft.com/office/drawing/2014/main" id="{E3F4280B-2E78-4AE5-96DE-6A0A24E65977}"/>
                  </a:ext>
                </a:extLst>
              </p:cNvPr>
              <p:cNvGrpSpPr/>
              <p:nvPr/>
            </p:nvGrpSpPr>
            <p:grpSpPr>
              <a:xfrm>
                <a:off x="-713300" y="1708247"/>
                <a:ext cx="12942240" cy="5195522"/>
                <a:chOff x="-713300" y="1708247"/>
                <a:chExt cx="12942240" cy="5195522"/>
              </a:xfrm>
            </p:grpSpPr>
            <p:pic>
              <p:nvPicPr>
                <p:cNvPr id="6" name="Graphic 5" descr="Bank with solid fill">
                  <a:extLst>
                    <a:ext uri="{FF2B5EF4-FFF2-40B4-BE49-F238E27FC236}">
                      <a16:creationId xmlns:a16="http://schemas.microsoft.com/office/drawing/2014/main" id="{E60FA055-AD88-4516-8632-724AEFC7ED5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6981673" y="3945659"/>
                  <a:ext cx="611174" cy="611174"/>
                </a:xfrm>
                <a:prstGeom prst="rect">
                  <a:avLst/>
                </a:prstGeom>
              </p:spPr>
            </p:pic>
            <p:grpSp>
              <p:nvGrpSpPr>
                <p:cNvPr id="44" name="Group 43">
                  <a:extLst>
                    <a:ext uri="{FF2B5EF4-FFF2-40B4-BE49-F238E27FC236}">
                      <a16:creationId xmlns:a16="http://schemas.microsoft.com/office/drawing/2014/main" id="{FB22C74F-37B0-44C8-BC5E-96020B1C61AA}"/>
                    </a:ext>
                  </a:extLst>
                </p:cNvPr>
                <p:cNvGrpSpPr/>
                <p:nvPr/>
              </p:nvGrpSpPr>
              <p:grpSpPr>
                <a:xfrm>
                  <a:off x="-713300" y="1708247"/>
                  <a:ext cx="12942240" cy="5195522"/>
                  <a:chOff x="-713300" y="1708247"/>
                  <a:chExt cx="12942240" cy="5195522"/>
                </a:xfrm>
              </p:grpSpPr>
              <p:pic>
                <p:nvPicPr>
                  <p:cNvPr id="8" name="Graphic 7">
                    <a:extLst>
                      <a:ext uri="{FF2B5EF4-FFF2-40B4-BE49-F238E27FC236}">
                        <a16:creationId xmlns:a16="http://schemas.microsoft.com/office/drawing/2014/main" id="{6F7F7745-C020-4CFE-9568-4782F99EB046}"/>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695388" y="2660240"/>
                    <a:ext cx="611174" cy="611174"/>
                  </a:xfrm>
                  <a:prstGeom prst="rect">
                    <a:avLst/>
                  </a:prstGeom>
                </p:spPr>
              </p:pic>
              <p:grpSp>
                <p:nvGrpSpPr>
                  <p:cNvPr id="43" name="Group 42">
                    <a:extLst>
                      <a:ext uri="{FF2B5EF4-FFF2-40B4-BE49-F238E27FC236}">
                        <a16:creationId xmlns:a16="http://schemas.microsoft.com/office/drawing/2014/main" id="{C74F9CD3-7210-4FCF-9B32-253564D7B05F}"/>
                      </a:ext>
                    </a:extLst>
                  </p:cNvPr>
                  <p:cNvGrpSpPr/>
                  <p:nvPr/>
                </p:nvGrpSpPr>
                <p:grpSpPr>
                  <a:xfrm>
                    <a:off x="-713300" y="1708247"/>
                    <a:ext cx="12942240" cy="5195522"/>
                    <a:chOff x="-713300" y="1708247"/>
                    <a:chExt cx="12942240" cy="5195522"/>
                  </a:xfrm>
                </p:grpSpPr>
                <p:sp>
                  <p:nvSpPr>
                    <p:cNvPr id="3" name="Arrow: Up 2">
                      <a:extLst>
                        <a:ext uri="{FF2B5EF4-FFF2-40B4-BE49-F238E27FC236}">
                          <a16:creationId xmlns:a16="http://schemas.microsoft.com/office/drawing/2014/main" id="{3AF5E12E-CD25-47A6-93BC-1BD78F548CDC}"/>
                        </a:ext>
                      </a:extLst>
                    </p:cNvPr>
                    <p:cNvSpPr/>
                    <p:nvPr/>
                  </p:nvSpPr>
                  <p:spPr>
                    <a:xfrm rot="2736640">
                      <a:off x="6169201" y="2952172"/>
                      <a:ext cx="398986" cy="1039795"/>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2" name="Arrow: Up 11">
                      <a:extLst>
                        <a:ext uri="{FF2B5EF4-FFF2-40B4-BE49-F238E27FC236}">
                          <a16:creationId xmlns:a16="http://schemas.microsoft.com/office/drawing/2014/main" id="{BC611445-89B4-4BDF-B238-26A284B3A9DF}"/>
                        </a:ext>
                      </a:extLst>
                    </p:cNvPr>
                    <p:cNvSpPr/>
                    <p:nvPr/>
                  </p:nvSpPr>
                  <p:spPr>
                    <a:xfrm rot="16200000">
                      <a:off x="4302106" y="3905697"/>
                      <a:ext cx="369332" cy="937214"/>
                    </a:xfrm>
                    <a:prstGeom prst="up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3" name="Arrow: Up 12">
                      <a:extLst>
                        <a:ext uri="{FF2B5EF4-FFF2-40B4-BE49-F238E27FC236}">
                          <a16:creationId xmlns:a16="http://schemas.microsoft.com/office/drawing/2014/main" id="{C6232143-FAE7-4D64-9364-B8D5799228C1}"/>
                        </a:ext>
                      </a:extLst>
                    </p:cNvPr>
                    <p:cNvSpPr/>
                    <p:nvPr/>
                  </p:nvSpPr>
                  <p:spPr>
                    <a:xfrm rot="5231062">
                      <a:off x="6305614" y="3832030"/>
                      <a:ext cx="374035" cy="946589"/>
                    </a:xfrm>
                    <a:prstGeom prst="up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14" name="Arrow: Up 13">
                      <a:extLst>
                        <a:ext uri="{FF2B5EF4-FFF2-40B4-BE49-F238E27FC236}">
                          <a16:creationId xmlns:a16="http://schemas.microsoft.com/office/drawing/2014/main" id="{EB3C3439-F715-444B-B0FC-49BE4C8462B4}"/>
                        </a:ext>
                      </a:extLst>
                    </p:cNvPr>
                    <p:cNvSpPr/>
                    <p:nvPr/>
                  </p:nvSpPr>
                  <p:spPr>
                    <a:xfrm rot="13806147">
                      <a:off x="4435468" y="4793894"/>
                      <a:ext cx="395999" cy="909185"/>
                    </a:xfrm>
                    <a:prstGeom prst="upArrow">
                      <a:avLst/>
                    </a:prstGeom>
                    <a:solidFill>
                      <a:srgbClr val="00206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5" name="Arrow: Up 14">
                      <a:extLst>
                        <a:ext uri="{FF2B5EF4-FFF2-40B4-BE49-F238E27FC236}">
                          <a16:creationId xmlns:a16="http://schemas.microsoft.com/office/drawing/2014/main" id="{71B8BC79-56F2-43A1-BDCE-FD941293852A}"/>
                        </a:ext>
                      </a:extLst>
                    </p:cNvPr>
                    <p:cNvSpPr/>
                    <p:nvPr/>
                  </p:nvSpPr>
                  <p:spPr>
                    <a:xfrm rot="18527140">
                      <a:off x="4464490" y="3064828"/>
                      <a:ext cx="405823" cy="933168"/>
                    </a:xfrm>
                    <a:prstGeom prst="up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sp>
                  <p:nvSpPr>
                    <p:cNvPr id="16" name="Arrow: Up 15">
                      <a:extLst>
                        <a:ext uri="{FF2B5EF4-FFF2-40B4-BE49-F238E27FC236}">
                          <a16:creationId xmlns:a16="http://schemas.microsoft.com/office/drawing/2014/main" id="{5739E700-E366-41DF-82F7-14E731A720D5}"/>
                        </a:ext>
                      </a:extLst>
                    </p:cNvPr>
                    <p:cNvSpPr/>
                    <p:nvPr/>
                  </p:nvSpPr>
                  <p:spPr>
                    <a:xfrm rot="8025928">
                      <a:off x="6292023" y="4765722"/>
                      <a:ext cx="401221" cy="1023509"/>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25" name="Graphic 24" descr="Blockchain with solid fill">
                      <a:extLst>
                        <a:ext uri="{FF2B5EF4-FFF2-40B4-BE49-F238E27FC236}">
                          <a16:creationId xmlns:a16="http://schemas.microsoft.com/office/drawing/2014/main" id="{398F6D63-55BE-4276-93A9-43F2F8B8623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3205705" y="3912298"/>
                      <a:ext cx="683962" cy="683962"/>
                    </a:xfrm>
                    <a:prstGeom prst="rect">
                      <a:avLst/>
                    </a:prstGeom>
                  </p:spPr>
                </p:pic>
                <p:pic>
                  <p:nvPicPr>
                    <p:cNvPr id="29" name="Graphic 28" descr="Sustainability with solid fill">
                      <a:extLst>
                        <a:ext uri="{FF2B5EF4-FFF2-40B4-BE49-F238E27FC236}">
                          <a16:creationId xmlns:a16="http://schemas.microsoft.com/office/drawing/2014/main" id="{30C7F287-6482-4380-92B0-D8E464489492}"/>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602374" y="2604412"/>
                      <a:ext cx="683962" cy="683962"/>
                    </a:xfrm>
                    <a:prstGeom prst="rect">
                      <a:avLst/>
                    </a:prstGeom>
                  </p:spPr>
                </p:pic>
                <p:pic>
                  <p:nvPicPr>
                    <p:cNvPr id="30" name="Graphic 29" descr="Coins with solid fill">
                      <a:extLst>
                        <a:ext uri="{FF2B5EF4-FFF2-40B4-BE49-F238E27FC236}">
                          <a16:creationId xmlns:a16="http://schemas.microsoft.com/office/drawing/2014/main" id="{583764C3-960F-4801-8BFE-E6DBDBE17EA5}"/>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3685684" y="5300799"/>
                      <a:ext cx="664961" cy="664961"/>
                    </a:xfrm>
                    <a:prstGeom prst="rect">
                      <a:avLst/>
                    </a:prstGeom>
                  </p:spPr>
                </p:pic>
                <p:sp>
                  <p:nvSpPr>
                    <p:cNvPr id="32" name="TextBox 31">
                      <a:extLst>
                        <a:ext uri="{FF2B5EF4-FFF2-40B4-BE49-F238E27FC236}">
                          <a16:creationId xmlns:a16="http://schemas.microsoft.com/office/drawing/2014/main" id="{CDF7C80F-555A-4975-B302-FE4FA5F2F86D}"/>
                        </a:ext>
                      </a:extLst>
                    </p:cNvPr>
                    <p:cNvSpPr txBox="1"/>
                    <p:nvPr/>
                  </p:nvSpPr>
                  <p:spPr>
                    <a:xfrm>
                      <a:off x="6784202" y="1708247"/>
                      <a:ext cx="5407798" cy="1600438"/>
                    </a:xfrm>
                    <a:prstGeom prst="rect">
                      <a:avLst/>
                    </a:prstGeom>
                    <a:noFill/>
                  </p:spPr>
                  <p:txBody>
                    <a:bodyPr wrap="square">
                      <a:spAutoFit/>
                    </a:bodyPr>
                    <a:lstStyle/>
                    <a:p>
                      <a:pPr lvl="2" algn="just"/>
                      <a:r>
                        <a:rPr lang="en-GB" b="1" dirty="0">
                          <a:solidFill>
                            <a:srgbClr val="FF0000"/>
                          </a:solidFill>
                          <a:latin typeface="Arial" panose="020B0604020202020204" pitchFamily="34" charset="0"/>
                          <a:ea typeface="Calibri" panose="020F0502020204030204" pitchFamily="34" charset="0"/>
                        </a:rPr>
                        <a:t>Political</a:t>
                      </a:r>
                    </a:p>
                    <a:p>
                      <a:pPr marL="1200150" lvl="2" indent="-285750" algn="just">
                        <a:buFont typeface="Courier New" panose="02070309020205020404" pitchFamily="49" charset="0"/>
                        <a:buChar char="o"/>
                      </a:pPr>
                      <a:r>
                        <a:rPr lang="en-GB" sz="1600" dirty="0">
                          <a:latin typeface="Arial" panose="020B0604020202020204" pitchFamily="34" charset="0"/>
                          <a:ea typeface="Calibri" panose="020F0502020204030204" pitchFamily="34" charset="0"/>
                        </a:rPr>
                        <a:t>Political and security challenges affect hydropower project development especially in the context of regional integration. </a:t>
                      </a:r>
                    </a:p>
                    <a:p>
                      <a:pPr marL="1200150" lvl="2" indent="-285750" algn="just">
                        <a:buFont typeface="Courier New" panose="02070309020205020404" pitchFamily="49" charset="0"/>
                        <a:buChar char="o"/>
                      </a:pPr>
                      <a:r>
                        <a:rPr lang="en-GB" sz="1600" dirty="0">
                          <a:latin typeface="Arial" panose="020B0604020202020204" pitchFamily="34" charset="0"/>
                          <a:ea typeface="Calibri" panose="020F0502020204030204" pitchFamily="34" charset="0"/>
                        </a:rPr>
                        <a:t>Reaching agreement on a hydropower scheme in a transboundary setting </a:t>
                      </a:r>
                      <a:endParaRPr lang="pt-PT" sz="1600" dirty="0"/>
                    </a:p>
                  </p:txBody>
                </p:sp>
                <p:sp>
                  <p:nvSpPr>
                    <p:cNvPr id="34" name="TextBox 33">
                      <a:extLst>
                        <a:ext uri="{FF2B5EF4-FFF2-40B4-BE49-F238E27FC236}">
                          <a16:creationId xmlns:a16="http://schemas.microsoft.com/office/drawing/2014/main" id="{B0C15D21-2097-4E65-B513-5DB42B3F1651}"/>
                        </a:ext>
                      </a:extLst>
                    </p:cNvPr>
                    <p:cNvSpPr txBox="1"/>
                    <p:nvPr/>
                  </p:nvSpPr>
                  <p:spPr>
                    <a:xfrm>
                      <a:off x="6791854" y="3584866"/>
                      <a:ext cx="5407797" cy="1600438"/>
                    </a:xfrm>
                    <a:prstGeom prst="rect">
                      <a:avLst/>
                    </a:prstGeom>
                    <a:noFill/>
                  </p:spPr>
                  <p:txBody>
                    <a:bodyPr wrap="square">
                      <a:spAutoFit/>
                    </a:bodyPr>
                    <a:lstStyle/>
                    <a:p>
                      <a:pPr lvl="2" algn="just"/>
                      <a:r>
                        <a:rPr lang="en-GB" b="1" dirty="0">
                          <a:solidFill>
                            <a:srgbClr val="FFFF00"/>
                          </a:solidFill>
                          <a:latin typeface="Arial" panose="020B0604020202020204" pitchFamily="34" charset="0"/>
                        </a:rPr>
                        <a:t>Institutional</a:t>
                      </a:r>
                    </a:p>
                    <a:p>
                      <a:pPr marL="1200150" lvl="2" indent="-285750" algn="just">
                        <a:buFont typeface="Courier New" panose="02070309020205020404" pitchFamily="49" charset="0"/>
                        <a:buChar char="o"/>
                      </a:pPr>
                      <a:r>
                        <a:rPr lang="en-GB" sz="1600" dirty="0">
                          <a:latin typeface="Arial" panose="020B0604020202020204" pitchFamily="34" charset="0"/>
                        </a:rPr>
                        <a:t>In transboundary basins, the emerging water scarcity, and pollutions issues need to be addressed through a common basic policy, legal and institutional arrangements, which often is not the case. </a:t>
                      </a:r>
                      <a:endParaRPr lang="en-US" sz="1600" dirty="0">
                        <a:latin typeface="Arial" panose="020B0604020202020204" pitchFamily="34" charset="0"/>
                      </a:endParaRPr>
                    </a:p>
                  </p:txBody>
                </p:sp>
                <p:sp>
                  <p:nvSpPr>
                    <p:cNvPr id="36" name="TextBox 35">
                      <a:extLst>
                        <a:ext uri="{FF2B5EF4-FFF2-40B4-BE49-F238E27FC236}">
                          <a16:creationId xmlns:a16="http://schemas.microsoft.com/office/drawing/2014/main" id="{5888293A-3BC1-4264-B129-A7411CFB6116}"/>
                        </a:ext>
                      </a:extLst>
                    </p:cNvPr>
                    <p:cNvSpPr txBox="1"/>
                    <p:nvPr/>
                  </p:nvSpPr>
                  <p:spPr>
                    <a:xfrm>
                      <a:off x="6732328" y="5303331"/>
                      <a:ext cx="5496612" cy="1600438"/>
                    </a:xfrm>
                    <a:prstGeom prst="rect">
                      <a:avLst/>
                    </a:prstGeom>
                    <a:noFill/>
                  </p:spPr>
                  <p:txBody>
                    <a:bodyPr wrap="square">
                      <a:spAutoFit/>
                    </a:bodyPr>
                    <a:lstStyle/>
                    <a:p>
                      <a:pPr lvl="2"/>
                      <a:r>
                        <a:rPr lang="en-GB" b="1" dirty="0">
                          <a:solidFill>
                            <a:srgbClr val="0070C0"/>
                          </a:solidFill>
                          <a:latin typeface="Arial" panose="020B0604020202020204" pitchFamily="34" charset="0"/>
                        </a:rPr>
                        <a:t>Socio-economic</a:t>
                      </a:r>
                    </a:p>
                    <a:p>
                      <a:pPr marL="1200150" lvl="2" indent="-285750">
                        <a:buFont typeface="Courier New" panose="02070309020205020404" pitchFamily="49" charset="0"/>
                        <a:buChar char="o"/>
                      </a:pPr>
                      <a:r>
                        <a:rPr lang="en-GB" sz="1600" dirty="0">
                          <a:latin typeface="Arial" panose="020B0604020202020204" pitchFamily="34" charset="0"/>
                        </a:rPr>
                        <a:t>Environmental and ecological impacts of the development; </a:t>
                      </a:r>
                    </a:p>
                    <a:p>
                      <a:pPr marL="1200150" lvl="2" indent="-285750">
                        <a:buFont typeface="Courier New" panose="02070309020205020404" pitchFamily="49" charset="0"/>
                        <a:buChar char="o"/>
                      </a:pPr>
                      <a:r>
                        <a:rPr lang="en-GB" sz="1600" dirty="0">
                          <a:latin typeface="Arial" panose="020B0604020202020204" pitchFamily="34" charset="0"/>
                        </a:rPr>
                        <a:t>Local socio-economic impacts associated with the hydropower project; </a:t>
                      </a:r>
                    </a:p>
                    <a:p>
                      <a:pPr marL="1200150" lvl="2" indent="-285750">
                        <a:buFont typeface="Courier New" panose="02070309020205020404" pitchFamily="49" charset="0"/>
                        <a:buChar char="o"/>
                      </a:pPr>
                      <a:r>
                        <a:rPr lang="en-GB" sz="1600" dirty="0">
                          <a:latin typeface="Arial" panose="020B0604020202020204" pitchFamily="34" charset="0"/>
                        </a:rPr>
                        <a:t>Public participation and consultation practices</a:t>
                      </a:r>
                      <a:endParaRPr lang="en-US" sz="1600" dirty="0">
                        <a:latin typeface="Arial" panose="020B0604020202020204" pitchFamily="34" charset="0"/>
                      </a:endParaRPr>
                    </a:p>
                  </p:txBody>
                </p:sp>
                <p:sp>
                  <p:nvSpPr>
                    <p:cNvPr id="38" name="TextBox 37">
                      <a:extLst>
                        <a:ext uri="{FF2B5EF4-FFF2-40B4-BE49-F238E27FC236}">
                          <a16:creationId xmlns:a16="http://schemas.microsoft.com/office/drawing/2014/main" id="{C78FF36A-BB89-4C9B-ACF5-AAD9FE650A27}"/>
                        </a:ext>
                      </a:extLst>
                    </p:cNvPr>
                    <p:cNvSpPr txBox="1"/>
                    <p:nvPr/>
                  </p:nvSpPr>
                  <p:spPr>
                    <a:xfrm>
                      <a:off x="-713300" y="1828906"/>
                      <a:ext cx="4315674" cy="1107996"/>
                    </a:xfrm>
                    <a:prstGeom prst="rect">
                      <a:avLst/>
                    </a:prstGeom>
                    <a:noFill/>
                  </p:spPr>
                  <p:txBody>
                    <a:bodyPr wrap="square">
                      <a:spAutoFit/>
                    </a:bodyPr>
                    <a:lstStyle/>
                    <a:p>
                      <a:pPr lvl="2"/>
                      <a:r>
                        <a:rPr lang="en-GB" b="1" dirty="0">
                          <a:solidFill>
                            <a:srgbClr val="00B050"/>
                          </a:solidFill>
                          <a:latin typeface="Arial" panose="020B0604020202020204" pitchFamily="34" charset="0"/>
                        </a:rPr>
                        <a:t>Environmental</a:t>
                      </a:r>
                    </a:p>
                    <a:p>
                      <a:pPr marL="1200150" lvl="2" indent="-285750">
                        <a:buFont typeface="Courier New" panose="02070309020205020404" pitchFamily="49" charset="0"/>
                        <a:buChar char="o"/>
                      </a:pPr>
                      <a:r>
                        <a:rPr lang="en-GB" sz="1600" dirty="0">
                          <a:latin typeface="Arial" panose="020B0604020202020204" pitchFamily="34" charset="0"/>
                        </a:rPr>
                        <a:t>Biodiversity loss, erosion, land degradation, loss of soil quality, etc</a:t>
                      </a:r>
                      <a:r>
                        <a:rPr lang="en-GB" sz="1600" b="1" dirty="0">
                          <a:latin typeface="Arial" panose="020B0604020202020204" pitchFamily="34" charset="0"/>
                        </a:rPr>
                        <a:t>.</a:t>
                      </a:r>
                      <a:endParaRPr lang="en-US" sz="1600" b="1" dirty="0">
                        <a:latin typeface="Arial" panose="020B0604020202020204" pitchFamily="34" charset="0"/>
                      </a:endParaRPr>
                    </a:p>
                  </p:txBody>
                </p:sp>
                <p:sp>
                  <p:nvSpPr>
                    <p:cNvPr id="40" name="TextBox 39">
                      <a:extLst>
                        <a:ext uri="{FF2B5EF4-FFF2-40B4-BE49-F238E27FC236}">
                          <a16:creationId xmlns:a16="http://schemas.microsoft.com/office/drawing/2014/main" id="{5FD479B1-DD31-4A88-A513-5EE19DD7A3D5}"/>
                        </a:ext>
                      </a:extLst>
                    </p:cNvPr>
                    <p:cNvSpPr txBox="1"/>
                    <p:nvPr/>
                  </p:nvSpPr>
                  <p:spPr>
                    <a:xfrm>
                      <a:off x="-691988" y="3575186"/>
                      <a:ext cx="3919005" cy="1846659"/>
                    </a:xfrm>
                    <a:prstGeom prst="rect">
                      <a:avLst/>
                    </a:prstGeom>
                    <a:noFill/>
                  </p:spPr>
                  <p:txBody>
                    <a:bodyPr wrap="square">
                      <a:spAutoFit/>
                    </a:bodyPr>
                    <a:lstStyle/>
                    <a:p>
                      <a:pPr lvl="2" algn="just"/>
                      <a:r>
                        <a:rPr lang="en-GB" b="1" dirty="0">
                          <a:solidFill>
                            <a:srgbClr val="7030A0"/>
                          </a:solidFill>
                          <a:latin typeface="Arial" panose="020B0604020202020204" pitchFamily="34" charset="0"/>
                        </a:rPr>
                        <a:t>Technological</a:t>
                      </a:r>
                    </a:p>
                    <a:p>
                      <a:pPr marL="1200150" lvl="2" indent="-285750" algn="just">
                        <a:buFont typeface="Courier New" panose="02070309020205020404" pitchFamily="49" charset="0"/>
                        <a:buChar char="o"/>
                      </a:pPr>
                      <a:r>
                        <a:rPr lang="en-GB" sz="1600" dirty="0">
                          <a:latin typeface="Arial" panose="020B0604020202020204" pitchFamily="34" charset="0"/>
                        </a:rPr>
                        <a:t>Underdeveloped transmission networks are limiting factors of reliable supply of electricity in the energy power pools across the continent </a:t>
                      </a:r>
                      <a:endParaRPr lang="en-US" sz="1600" dirty="0">
                        <a:latin typeface="Arial" panose="020B0604020202020204" pitchFamily="34" charset="0"/>
                      </a:endParaRPr>
                    </a:p>
                  </p:txBody>
                </p:sp>
                <p:sp>
                  <p:nvSpPr>
                    <p:cNvPr id="42" name="TextBox 41">
                      <a:extLst>
                        <a:ext uri="{FF2B5EF4-FFF2-40B4-BE49-F238E27FC236}">
                          <a16:creationId xmlns:a16="http://schemas.microsoft.com/office/drawing/2014/main" id="{9548C7AD-5C31-43F9-B856-D12F2188181B}"/>
                        </a:ext>
                      </a:extLst>
                    </p:cNvPr>
                    <p:cNvSpPr txBox="1"/>
                    <p:nvPr/>
                  </p:nvSpPr>
                  <p:spPr>
                    <a:xfrm>
                      <a:off x="-684708" y="5476685"/>
                      <a:ext cx="4486075" cy="1107996"/>
                    </a:xfrm>
                    <a:prstGeom prst="rect">
                      <a:avLst/>
                    </a:prstGeom>
                    <a:noFill/>
                  </p:spPr>
                  <p:txBody>
                    <a:bodyPr wrap="square">
                      <a:spAutoFit/>
                    </a:bodyPr>
                    <a:lstStyle/>
                    <a:p>
                      <a:pPr lvl="2" algn="just"/>
                      <a:r>
                        <a:rPr lang="en-GB" b="1" dirty="0">
                          <a:solidFill>
                            <a:srgbClr val="002060"/>
                          </a:solidFill>
                          <a:latin typeface="Arial" panose="020B0604020202020204" pitchFamily="34" charset="0"/>
                        </a:rPr>
                        <a:t>Financial</a:t>
                      </a:r>
                    </a:p>
                    <a:p>
                      <a:pPr marL="1200150" lvl="2" indent="-285750" algn="just">
                        <a:buFont typeface="Courier New" panose="02070309020205020404" pitchFamily="49" charset="0"/>
                        <a:buChar char="o"/>
                      </a:pPr>
                      <a:r>
                        <a:rPr lang="en-GB" sz="1600" dirty="0">
                          <a:latin typeface="Arial" panose="020B0604020202020204" pitchFamily="34" charset="0"/>
                        </a:rPr>
                        <a:t>Lack of long-term financing mechanism is a barrier (due to huge upfront capital)</a:t>
                      </a:r>
                      <a:endParaRPr lang="en-US" sz="1600" dirty="0">
                        <a:latin typeface="Arial" panose="020B0604020202020204" pitchFamily="34" charset="0"/>
                      </a:endParaRPr>
                    </a:p>
                  </p:txBody>
                </p:sp>
              </p:grpSp>
            </p:grpSp>
          </p:grpSp>
        </p:grpSp>
      </p:grpSp>
    </p:spTree>
    <p:extLst>
      <p:ext uri="{BB962C8B-B14F-4D97-AF65-F5344CB8AC3E}">
        <p14:creationId xmlns:p14="http://schemas.microsoft.com/office/powerpoint/2010/main" val="8147483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05F325-FBD5-474C-A636-BBEC29FFE058}"/>
              </a:ext>
            </a:extLst>
          </p:cNvPr>
          <p:cNvSpPr>
            <a:spLocks noGrp="1"/>
          </p:cNvSpPr>
          <p:nvPr>
            <p:ph type="title"/>
          </p:nvPr>
        </p:nvSpPr>
        <p:spPr>
          <a:xfrm>
            <a:off x="1259400" y="567867"/>
            <a:ext cx="9978000" cy="925793"/>
          </a:xfrm>
        </p:spPr>
        <p:txBody>
          <a:bodyPr/>
          <a:lstStyle/>
          <a:p>
            <a:r>
              <a:rPr lang="en-GB" dirty="0"/>
              <a:t>Some hydropower financing models</a:t>
            </a:r>
          </a:p>
        </p:txBody>
      </p:sp>
      <p:sp>
        <p:nvSpPr>
          <p:cNvPr id="3" name="Content Placeholder 2">
            <a:extLst>
              <a:ext uri="{FF2B5EF4-FFF2-40B4-BE49-F238E27FC236}">
                <a16:creationId xmlns:a16="http://schemas.microsoft.com/office/drawing/2014/main" id="{BE60BB9B-3F3F-4955-8FCA-1F6D00849A76}"/>
              </a:ext>
            </a:extLst>
          </p:cNvPr>
          <p:cNvSpPr>
            <a:spLocks noGrp="1"/>
          </p:cNvSpPr>
          <p:nvPr>
            <p:ph sz="quarter" idx="13"/>
          </p:nvPr>
        </p:nvSpPr>
        <p:spPr>
          <a:xfrm>
            <a:off x="304800" y="1718260"/>
            <a:ext cx="11887200" cy="4820652"/>
          </a:xfrm>
        </p:spPr>
        <p:txBody>
          <a:bodyPr>
            <a:normAutofit/>
          </a:bodyPr>
          <a:lstStyle/>
          <a:p>
            <a:pPr marL="546100" indent="-546100">
              <a:lnSpc>
                <a:spcPct val="150000"/>
              </a:lnSpc>
              <a:spcBef>
                <a:spcPts val="600"/>
              </a:spcBef>
              <a:spcAft>
                <a:spcPts val="600"/>
              </a:spcAft>
              <a:buFont typeface="Wingdings" panose="05000000000000000000" pitchFamily="2" charset="2"/>
              <a:buChar char="q"/>
            </a:pPr>
            <a:r>
              <a:rPr lang="en-GB" sz="2600" dirty="0">
                <a:latin typeface="Arial" panose="020B0604020202020204" pitchFamily="34" charset="0"/>
                <a:ea typeface="Calibri" panose="020F0502020204030204" pitchFamily="34" charset="0"/>
                <a:cs typeface="Arial" panose="020B0604020202020204" pitchFamily="34" charset="0"/>
              </a:rPr>
              <a:t>Sovereign financing through Multilateral lenders</a:t>
            </a:r>
            <a:endParaRPr lang="pt-PT" sz="2600" i="0" dirty="0">
              <a:latin typeface="Arial" panose="020B0604020202020204" pitchFamily="34" charset="0"/>
              <a:ea typeface="Calibri" panose="020F0502020204030204" pitchFamily="34" charset="0"/>
              <a:cs typeface="Arial" panose="020B0604020202020204" pitchFamily="34" charset="0"/>
            </a:endParaRPr>
          </a:p>
          <a:p>
            <a:pPr marL="546100" indent="-546100">
              <a:lnSpc>
                <a:spcPct val="150000"/>
              </a:lnSpc>
              <a:spcBef>
                <a:spcPts val="600"/>
              </a:spcBef>
              <a:spcAft>
                <a:spcPts val="600"/>
              </a:spcAft>
              <a:buFont typeface="Wingdings" panose="05000000000000000000" pitchFamily="2" charset="2"/>
              <a:buChar char="q"/>
            </a:pPr>
            <a:r>
              <a:rPr lang="en-GB" sz="2600" i="0" dirty="0">
                <a:effectLst/>
                <a:latin typeface="Arial" panose="020B0604020202020204" pitchFamily="34" charset="0"/>
                <a:ea typeface="Calibri" panose="020F0502020204030204" pitchFamily="34" charset="0"/>
                <a:cs typeface="Arial" panose="020B0604020202020204" pitchFamily="34" charset="0"/>
              </a:rPr>
              <a:t>The Export Credit Agencies (ECA) model</a:t>
            </a:r>
            <a:endParaRPr lang="en-GB" sz="2600" dirty="0">
              <a:effectLst/>
              <a:latin typeface="Arial" panose="020B0604020202020204" pitchFamily="34" charset="0"/>
              <a:ea typeface="Calibri" panose="020F0502020204030204" pitchFamily="34" charset="0"/>
              <a:cs typeface="Arial" panose="020B0604020202020204" pitchFamily="34" charset="0"/>
            </a:endParaRPr>
          </a:p>
          <a:p>
            <a:pPr marL="546100" indent="-546100" algn="just">
              <a:lnSpc>
                <a:spcPct val="150000"/>
              </a:lnSpc>
              <a:spcBef>
                <a:spcPts val="600"/>
              </a:spcBef>
              <a:spcAft>
                <a:spcPts val="600"/>
              </a:spcAft>
              <a:buFont typeface="Wingdings" panose="05000000000000000000" pitchFamily="2" charset="2"/>
              <a:buChar char="q"/>
            </a:pPr>
            <a:r>
              <a:rPr lang="en-GB" sz="2600" i="0" dirty="0">
                <a:effectLst/>
                <a:latin typeface="Arial" panose="020B0604020202020204" pitchFamily="34" charset="0"/>
                <a:ea typeface="Calibri" panose="020F0502020204030204" pitchFamily="34" charset="0"/>
                <a:cs typeface="Arial" panose="020B0604020202020204" pitchFamily="34" charset="0"/>
              </a:rPr>
              <a:t>The public-private partnerships (PPPs)/ </a:t>
            </a:r>
            <a:r>
              <a:rPr lang="en-GB" sz="2600" dirty="0">
                <a:latin typeface="Arial" panose="020B0604020202020204" pitchFamily="34" charset="0"/>
                <a:ea typeface="Calibri" panose="020F0502020204030204" pitchFamily="34" charset="0"/>
                <a:cs typeface="Arial" panose="020B0604020202020204" pitchFamily="34" charset="0"/>
              </a:rPr>
              <a:t>Independent power producers (IPPs)model</a:t>
            </a:r>
            <a:endParaRPr lang="en-GB" sz="2600" i="0" dirty="0">
              <a:effectLst/>
              <a:latin typeface="Arial" panose="020B0604020202020204" pitchFamily="34" charset="0"/>
              <a:ea typeface="Calibri" panose="020F0502020204030204" pitchFamily="34" charset="0"/>
              <a:cs typeface="Arial" panose="020B0604020202020204" pitchFamily="34" charset="0"/>
            </a:endParaRPr>
          </a:p>
          <a:p>
            <a:pPr lvl="1" algn="just">
              <a:lnSpc>
                <a:spcPct val="150000"/>
              </a:lnSpc>
              <a:spcBef>
                <a:spcPts val="600"/>
              </a:spcBef>
              <a:spcAft>
                <a:spcPts val="600"/>
              </a:spcAft>
              <a:buFont typeface="Courier New" panose="02070309020205020404" pitchFamily="49" charset="0"/>
              <a:buChar char="o"/>
            </a:pPr>
            <a:r>
              <a:rPr lang="en-GB" sz="2200" i="0" dirty="0">
                <a:effectLst/>
                <a:latin typeface="Arial" panose="020B0604020202020204" pitchFamily="34" charset="0"/>
                <a:ea typeface="Calibri" panose="020F0502020204030204" pitchFamily="34" charset="0"/>
                <a:cs typeface="Arial" panose="020B0604020202020204" pitchFamily="34" charset="0"/>
              </a:rPr>
              <a:t>Example, Build-Operate-Transfer (BOT), Build-Own-Operate-Transfer (BOOT), etc.</a:t>
            </a:r>
          </a:p>
          <a:p>
            <a:pPr marL="546100" indent="-546100" algn="just">
              <a:lnSpc>
                <a:spcPct val="150000"/>
              </a:lnSpc>
              <a:spcBef>
                <a:spcPts val="600"/>
              </a:spcBef>
              <a:spcAft>
                <a:spcPts val="600"/>
              </a:spcAft>
              <a:buFont typeface="Wingdings" panose="05000000000000000000" pitchFamily="2" charset="2"/>
              <a:buChar char="q"/>
            </a:pPr>
            <a:r>
              <a:rPr lang="en-GB" sz="2600" dirty="0">
                <a:latin typeface="Arial" panose="020B0604020202020204" pitchFamily="34" charset="0"/>
                <a:cs typeface="Arial" panose="020B0604020202020204" pitchFamily="34" charset="0"/>
              </a:rPr>
              <a:t>Finance, Engineer, Lease and Transfer Model (FELT Model)</a:t>
            </a:r>
          </a:p>
        </p:txBody>
      </p:sp>
      <p:sp>
        <p:nvSpPr>
          <p:cNvPr id="4" name="Slide Number Placeholder 3">
            <a:extLst>
              <a:ext uri="{FF2B5EF4-FFF2-40B4-BE49-F238E27FC236}">
                <a16:creationId xmlns:a16="http://schemas.microsoft.com/office/drawing/2014/main" id="{E95E4893-B067-43F3-89D6-8CEC27D97DB1}"/>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14</a:t>
            </a:fld>
            <a:endParaRPr lang="en-US" dirty="0">
              <a:solidFill>
                <a:prstClr val="black">
                  <a:tint val="75000"/>
                </a:prstClr>
              </a:solidFill>
            </a:endParaRPr>
          </a:p>
        </p:txBody>
      </p:sp>
    </p:spTree>
    <p:extLst>
      <p:ext uri="{BB962C8B-B14F-4D97-AF65-F5344CB8AC3E}">
        <p14:creationId xmlns:p14="http://schemas.microsoft.com/office/powerpoint/2010/main" val="28649680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DF24-DA27-4870-9638-21C12B34D734}"/>
              </a:ext>
            </a:extLst>
          </p:cNvPr>
          <p:cNvSpPr>
            <a:spLocks noGrp="1"/>
          </p:cNvSpPr>
          <p:nvPr>
            <p:ph type="title"/>
          </p:nvPr>
        </p:nvSpPr>
        <p:spPr/>
        <p:txBody>
          <a:bodyPr>
            <a:normAutofit fontScale="90000"/>
          </a:bodyPr>
          <a:lstStyle/>
          <a:p>
            <a:r>
              <a:rPr lang="en-GB" dirty="0"/>
              <a:t>Lessons Learnt: Critical Success and Factors in Hydropower Projects</a:t>
            </a:r>
          </a:p>
        </p:txBody>
      </p:sp>
      <p:sp>
        <p:nvSpPr>
          <p:cNvPr id="3" name="Content Placeholder 2">
            <a:extLst>
              <a:ext uri="{FF2B5EF4-FFF2-40B4-BE49-F238E27FC236}">
                <a16:creationId xmlns:a16="http://schemas.microsoft.com/office/drawing/2014/main" id="{937D4AC9-7130-44F4-ACEA-FFB35F98E7E3}"/>
              </a:ext>
            </a:extLst>
          </p:cNvPr>
          <p:cNvSpPr>
            <a:spLocks noGrp="1"/>
          </p:cNvSpPr>
          <p:nvPr>
            <p:ph sz="quarter" idx="13"/>
          </p:nvPr>
        </p:nvSpPr>
        <p:spPr>
          <a:xfrm>
            <a:off x="593889" y="1863769"/>
            <a:ext cx="11258746" cy="4772865"/>
          </a:xfrm>
        </p:spPr>
        <p:txBody>
          <a:bodyPr>
            <a:noAutofit/>
          </a:bodyPr>
          <a:lstStyle/>
          <a:p>
            <a:pPr marL="546100" indent="-546100" algn="just" rtl="0" eaLnBrk="1" fontAlgn="t" latinLnBrk="0" hangingPunct="1">
              <a:lnSpc>
                <a:spcPct val="150000"/>
              </a:lnSpc>
              <a:spcBef>
                <a:spcPts val="600"/>
              </a:spcBef>
              <a:spcAft>
                <a:spcPts val="600"/>
              </a:spcAft>
              <a:buFont typeface="Wingdings" panose="05000000000000000000" pitchFamily="2" charset="2"/>
              <a:buChar char="q"/>
            </a:pPr>
            <a:r>
              <a:rPr lang="en-GB" sz="2400" b="1" dirty="0">
                <a:latin typeface="Arial" panose="020B0604020202020204" pitchFamily="34" charset="0"/>
                <a:cs typeface="Arial" panose="020B0604020202020204" pitchFamily="34" charset="0"/>
              </a:rPr>
              <a:t>A resilient approach</a:t>
            </a:r>
            <a:r>
              <a:rPr lang="en-GB" sz="2400" b="1" i="0" u="none" strike="noStrike" kern="1200" dirty="0">
                <a:effectLst/>
                <a:latin typeface="Arial" panose="020B0604020202020204" pitchFamily="34" charset="0"/>
                <a:cs typeface="Arial" panose="020B0604020202020204" pitchFamily="34" charset="0"/>
              </a:rPr>
              <a:t>:</a:t>
            </a:r>
            <a:r>
              <a:rPr lang="en-GB" sz="2400" i="0" u="none" strike="noStrike" kern="1200" dirty="0">
                <a:effectLst/>
                <a:latin typeface="Arial" panose="020B0604020202020204" pitchFamily="34" charset="0"/>
                <a:cs typeface="Arial" panose="020B0604020202020204" pitchFamily="34" charset="0"/>
              </a:rPr>
              <a:t> Should adapt to the Natural Challenges and Geography of the Region.</a:t>
            </a:r>
            <a:endParaRPr lang="en-GB" sz="2400" i="0" u="none" strike="noStrike" dirty="0">
              <a:effectLst/>
              <a:latin typeface="Arial" panose="020B0604020202020204" pitchFamily="34" charset="0"/>
              <a:cs typeface="Arial" panose="020B0604020202020204" pitchFamily="34" charset="0"/>
            </a:endParaRPr>
          </a:p>
          <a:p>
            <a:pPr marL="449263" indent="-449263" algn="just" rtl="0" eaLnBrk="1" fontAlgn="t" latinLnBrk="0" hangingPunct="1">
              <a:lnSpc>
                <a:spcPct val="150000"/>
              </a:lnSpc>
              <a:spcBef>
                <a:spcPts val="600"/>
              </a:spcBef>
              <a:spcAft>
                <a:spcPts val="600"/>
              </a:spcAft>
              <a:buFont typeface="Wingdings" panose="05000000000000000000" pitchFamily="2" charset="2"/>
              <a:buChar char="q"/>
              <a:tabLst>
                <a:tab pos="449263" algn="l"/>
              </a:tabLst>
            </a:pPr>
            <a:r>
              <a:rPr lang="en-GB" sz="2400" b="1" dirty="0">
                <a:latin typeface="Arial" panose="020B0604020202020204" pitchFamily="34" charset="0"/>
                <a:cs typeface="Arial" panose="020B0604020202020204" pitchFamily="34" charset="0"/>
              </a:rPr>
              <a:t>  Increase reliability</a:t>
            </a:r>
            <a:r>
              <a:rPr lang="en-GB" sz="2400" b="1" i="0" u="none" strike="noStrike" kern="1200" dirty="0">
                <a:effectLst/>
                <a:latin typeface="Arial" panose="020B0604020202020204" pitchFamily="34" charset="0"/>
                <a:cs typeface="Arial" panose="020B0604020202020204" pitchFamily="34" charset="0"/>
              </a:rPr>
              <a:t>: </a:t>
            </a:r>
            <a:r>
              <a:rPr lang="en-GB" sz="2400" i="0" u="none" strike="noStrike" kern="1200" dirty="0">
                <a:effectLst/>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I</a:t>
            </a:r>
            <a:r>
              <a:rPr lang="en-GB" sz="2400" i="0" u="none" strike="noStrike" kern="1200" dirty="0">
                <a:effectLst/>
                <a:latin typeface="Arial" panose="020B0604020202020204" pitchFamily="34" charset="0"/>
                <a:cs typeface="Arial" panose="020B0604020202020204" pitchFamily="34" charset="0"/>
              </a:rPr>
              <a:t>ncreasing capacity of the hydropower project</a:t>
            </a:r>
            <a:endParaRPr lang="en-GB" sz="2400" i="0" u="none" strike="noStrike" dirty="0">
              <a:effectLst/>
              <a:latin typeface="Arial" panose="020B0604020202020204" pitchFamily="34" charset="0"/>
              <a:cs typeface="Arial" panose="020B0604020202020204" pitchFamily="34" charset="0"/>
            </a:endParaRPr>
          </a:p>
          <a:p>
            <a:pPr marL="546100" indent="-546100" algn="just" rtl="0" eaLnBrk="1" fontAlgn="t" latinLnBrk="0" hangingPunct="1">
              <a:lnSpc>
                <a:spcPct val="150000"/>
              </a:lnSpc>
              <a:spcBef>
                <a:spcPts val="600"/>
              </a:spcBef>
              <a:spcAft>
                <a:spcPts val="600"/>
              </a:spcAft>
              <a:buFont typeface="Wingdings" panose="05000000000000000000" pitchFamily="2" charset="2"/>
              <a:buChar char="q"/>
            </a:pPr>
            <a:r>
              <a:rPr lang="en-GB" sz="2400" b="1" dirty="0">
                <a:latin typeface="Arial" panose="020B0604020202020204" pitchFamily="34" charset="0"/>
                <a:cs typeface="Arial" panose="020B0604020202020204" pitchFamily="34" charset="0"/>
              </a:rPr>
              <a:t>A range of local benefits</a:t>
            </a:r>
            <a:r>
              <a:rPr lang="en-GB" sz="2400" b="1" i="0" u="none" strike="noStrike" kern="1200" dirty="0">
                <a:effectLst/>
                <a:latin typeface="Arial" panose="020B0604020202020204" pitchFamily="34" charset="0"/>
                <a:cs typeface="Arial" panose="020B0604020202020204" pitchFamily="34" charset="0"/>
              </a:rPr>
              <a:t>: </a:t>
            </a:r>
            <a:r>
              <a:rPr lang="en-GB" sz="2400" i="0" u="none" strike="noStrike" kern="1200" dirty="0">
                <a:effectLst/>
                <a:latin typeface="Arial" panose="020B0604020202020204" pitchFamily="34" charset="0"/>
                <a:cs typeface="Arial" panose="020B0604020202020204" pitchFamily="34" charset="0"/>
              </a:rPr>
              <a:t>Including increasing electricity access, job creation, improvement in the local economy, etc.</a:t>
            </a:r>
            <a:endParaRPr lang="en-GB" sz="2400" i="0" u="none" strike="noStrike" dirty="0">
              <a:effectLst/>
              <a:latin typeface="Arial" panose="020B0604020202020204" pitchFamily="34" charset="0"/>
              <a:cs typeface="Arial" panose="020B0604020202020204" pitchFamily="34" charset="0"/>
            </a:endParaRPr>
          </a:p>
          <a:p>
            <a:pPr marL="546100" indent="-546100" algn="just" rtl="0" eaLnBrk="1" fontAlgn="t" latinLnBrk="0" hangingPunct="1">
              <a:lnSpc>
                <a:spcPct val="150000"/>
              </a:lnSpc>
              <a:spcBef>
                <a:spcPts val="600"/>
              </a:spcBef>
              <a:spcAft>
                <a:spcPts val="600"/>
              </a:spcAft>
              <a:buFont typeface="Wingdings" panose="05000000000000000000" pitchFamily="2" charset="2"/>
              <a:buChar char="q"/>
            </a:pPr>
            <a:r>
              <a:rPr lang="en-GB" sz="2400" b="1" dirty="0">
                <a:latin typeface="Arial" panose="020B0604020202020204" pitchFamily="34" charset="0"/>
                <a:cs typeface="Arial" panose="020B0604020202020204" pitchFamily="34" charset="0"/>
              </a:rPr>
              <a:t>Government support</a:t>
            </a:r>
            <a:r>
              <a:rPr lang="en-GB" sz="2400" b="1" i="0" u="none" strike="noStrike" kern="1200" dirty="0">
                <a:effectLst/>
                <a:latin typeface="Arial" panose="020B0604020202020204" pitchFamily="34" charset="0"/>
                <a:cs typeface="Arial" panose="020B0604020202020204" pitchFamily="34" charset="0"/>
              </a:rPr>
              <a:t>: </a:t>
            </a:r>
            <a:r>
              <a:rPr lang="en-GB" sz="2400" dirty="0">
                <a:latin typeface="Arial" panose="020B0604020202020204" pitchFamily="34" charset="0"/>
                <a:cs typeface="Arial" panose="020B0604020202020204" pitchFamily="34" charset="0"/>
              </a:rPr>
              <a:t>F</a:t>
            </a:r>
            <a:r>
              <a:rPr lang="en-GB" sz="2400" i="0" u="none" strike="noStrike" kern="1200" dirty="0">
                <a:effectLst/>
                <a:latin typeface="Arial" panose="020B0604020202020204" pitchFamily="34" charset="0"/>
                <a:cs typeface="Arial" panose="020B0604020202020204" pitchFamily="34" charset="0"/>
              </a:rPr>
              <a:t>avourable power Sector reform policies that creates competitive environment to attract private sector participation. </a:t>
            </a:r>
          </a:p>
          <a:p>
            <a:pPr marL="0" indent="0" algn="just" rtl="0" eaLnBrk="1" fontAlgn="t" latinLnBrk="0" hangingPunct="1">
              <a:lnSpc>
                <a:spcPct val="150000"/>
              </a:lnSpc>
              <a:spcBef>
                <a:spcPts val="600"/>
              </a:spcBef>
              <a:spcAft>
                <a:spcPts val="600"/>
              </a:spcAft>
              <a:buNone/>
            </a:pPr>
            <a:endParaRPr lang="en-GB" sz="2400" i="0" u="none" strike="noStrike" dirty="0">
              <a:effectLst/>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FCFED75-6D28-4E47-B7B0-254B6FCE0A91}"/>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15</a:t>
            </a:fld>
            <a:endParaRPr lang="en-US" dirty="0">
              <a:solidFill>
                <a:prstClr val="black">
                  <a:tint val="75000"/>
                </a:prstClr>
              </a:solidFill>
            </a:endParaRPr>
          </a:p>
        </p:txBody>
      </p:sp>
    </p:spTree>
    <p:extLst>
      <p:ext uri="{BB962C8B-B14F-4D97-AF65-F5344CB8AC3E}">
        <p14:creationId xmlns:p14="http://schemas.microsoft.com/office/powerpoint/2010/main" val="19210734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DF24-DA27-4870-9638-21C12B34D734}"/>
              </a:ext>
            </a:extLst>
          </p:cNvPr>
          <p:cNvSpPr>
            <a:spLocks noGrp="1"/>
          </p:cNvSpPr>
          <p:nvPr>
            <p:ph type="title"/>
          </p:nvPr>
        </p:nvSpPr>
        <p:spPr/>
        <p:txBody>
          <a:bodyPr>
            <a:normAutofit fontScale="90000"/>
          </a:bodyPr>
          <a:lstStyle/>
          <a:p>
            <a:r>
              <a:rPr lang="en-GB" dirty="0"/>
              <a:t>Lessons Learnt: Critical Success and Factors in Hydropower Projects cont’d</a:t>
            </a:r>
          </a:p>
        </p:txBody>
      </p:sp>
      <p:sp>
        <p:nvSpPr>
          <p:cNvPr id="3" name="Content Placeholder 2">
            <a:extLst>
              <a:ext uri="{FF2B5EF4-FFF2-40B4-BE49-F238E27FC236}">
                <a16:creationId xmlns:a16="http://schemas.microsoft.com/office/drawing/2014/main" id="{937D4AC9-7130-44F4-ACEA-FFB35F98E7E3}"/>
              </a:ext>
            </a:extLst>
          </p:cNvPr>
          <p:cNvSpPr>
            <a:spLocks noGrp="1"/>
          </p:cNvSpPr>
          <p:nvPr>
            <p:ph sz="quarter" idx="13"/>
          </p:nvPr>
        </p:nvSpPr>
        <p:spPr>
          <a:xfrm>
            <a:off x="515296" y="1983761"/>
            <a:ext cx="11519949" cy="4955428"/>
          </a:xfrm>
        </p:spPr>
        <p:txBody>
          <a:bodyPr>
            <a:noAutofit/>
          </a:bodyPr>
          <a:lstStyle/>
          <a:p>
            <a:pPr marL="625475" indent="-625475" algn="just" fontAlgn="t">
              <a:lnSpc>
                <a:spcPct val="100000"/>
              </a:lnSpc>
              <a:spcBef>
                <a:spcPts val="0"/>
              </a:spcBef>
              <a:buFont typeface="Wingdings" panose="05000000000000000000" pitchFamily="2" charset="2"/>
              <a:buChar char="q"/>
            </a:pPr>
            <a:r>
              <a:rPr lang="en-GB" sz="2400" b="1" dirty="0">
                <a:latin typeface="Arial" panose="020B0604020202020204" pitchFamily="34" charset="0"/>
                <a:cs typeface="Arial" panose="020B0604020202020204" pitchFamily="34" charset="0"/>
              </a:rPr>
              <a:t>Expertise and knowledge: </a:t>
            </a:r>
            <a:r>
              <a:rPr lang="en-GB" sz="2400" dirty="0">
                <a:latin typeface="Arial" panose="020B0604020202020204" pitchFamily="34" charset="0"/>
                <a:cs typeface="Arial" panose="020B0604020202020204" pitchFamily="34" charset="0"/>
              </a:rPr>
              <a:t>Attraction of a highly skilled workforce in the project implementation and operationalization. </a:t>
            </a:r>
          </a:p>
          <a:p>
            <a:pPr marL="0" indent="0" algn="just" fontAlgn="t">
              <a:lnSpc>
                <a:spcPct val="100000"/>
              </a:lnSpc>
              <a:spcBef>
                <a:spcPts val="0"/>
              </a:spcBef>
              <a:buNone/>
            </a:pPr>
            <a:endParaRPr lang="en-GB" sz="2400" dirty="0">
              <a:latin typeface="Arial" panose="020B0604020202020204" pitchFamily="34" charset="0"/>
              <a:cs typeface="Arial" panose="020B0604020202020204" pitchFamily="34" charset="0"/>
            </a:endParaRPr>
          </a:p>
          <a:p>
            <a:pPr marL="528638" indent="-528638" algn="just" fontAlgn="t">
              <a:lnSpc>
                <a:spcPct val="100000"/>
              </a:lnSpc>
              <a:spcBef>
                <a:spcPts val="0"/>
              </a:spcBef>
              <a:buFont typeface="Wingdings" panose="05000000000000000000" pitchFamily="2" charset="2"/>
              <a:buChar char="q"/>
            </a:pPr>
            <a:r>
              <a:rPr lang="en-GB" sz="2400" b="1" dirty="0">
                <a:latin typeface="Arial" panose="020B0604020202020204" pitchFamily="34" charset="0"/>
                <a:cs typeface="Arial" panose="020B0604020202020204" pitchFamily="34" charset="0"/>
              </a:rPr>
              <a:t>Fair evaluation of social compensation: </a:t>
            </a:r>
            <a:r>
              <a:rPr lang="en-GB" sz="2400" dirty="0">
                <a:latin typeface="Arial" panose="020B0604020202020204" pitchFamily="34" charset="0"/>
                <a:cs typeface="Arial" panose="020B0604020202020204" pitchFamily="34" charset="0"/>
              </a:rPr>
              <a:t>Factor of success if population concerned at both the   upstream flooded areas and downstream are properly expiated.</a:t>
            </a:r>
          </a:p>
          <a:p>
            <a:pPr marL="0" indent="0" algn="just" fontAlgn="t">
              <a:lnSpc>
                <a:spcPct val="100000"/>
              </a:lnSpc>
              <a:spcBef>
                <a:spcPts val="0"/>
              </a:spcBef>
              <a:buNone/>
            </a:pPr>
            <a:endParaRPr lang="en-GB" sz="2400" dirty="0">
              <a:latin typeface="Arial" panose="020B0604020202020204" pitchFamily="34" charset="0"/>
              <a:cs typeface="Arial" panose="020B0604020202020204" pitchFamily="34" charset="0"/>
            </a:endParaRPr>
          </a:p>
          <a:p>
            <a:pPr marL="528638" indent="-528638" algn="just" fontAlgn="t">
              <a:lnSpc>
                <a:spcPct val="100000"/>
              </a:lnSpc>
              <a:spcBef>
                <a:spcPts val="0"/>
              </a:spcBef>
              <a:buFont typeface="Wingdings" panose="05000000000000000000" pitchFamily="2" charset="2"/>
              <a:buChar char="q"/>
            </a:pPr>
            <a:r>
              <a:rPr lang="en-GB" sz="2400" b="1" dirty="0">
                <a:latin typeface="Arial" panose="020B0604020202020204" pitchFamily="34" charset="0"/>
                <a:cs typeface="Arial" panose="020B0604020202020204" pitchFamily="34" charset="0"/>
              </a:rPr>
              <a:t>Sound engineering design, procurement, implementation and operations.</a:t>
            </a:r>
            <a:endParaRPr lang="en-GB" sz="2400" i="0" u="none" strike="noStrike" dirty="0">
              <a:effectLst/>
              <a:latin typeface="Arial" panose="020B0604020202020204" pitchFamily="34" charset="0"/>
              <a:cs typeface="Arial" panose="020B0604020202020204" pitchFamily="34" charset="0"/>
            </a:endParaRPr>
          </a:p>
        </p:txBody>
      </p:sp>
      <p:sp>
        <p:nvSpPr>
          <p:cNvPr id="5" name="Slide Number Placeholder 4">
            <a:extLst>
              <a:ext uri="{FF2B5EF4-FFF2-40B4-BE49-F238E27FC236}">
                <a16:creationId xmlns:a16="http://schemas.microsoft.com/office/drawing/2014/main" id="{4FCFED75-6D28-4E47-B7B0-254B6FCE0A91}"/>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16</a:t>
            </a:fld>
            <a:endParaRPr lang="en-US">
              <a:solidFill>
                <a:prstClr val="black">
                  <a:tint val="75000"/>
                </a:prstClr>
              </a:solidFill>
            </a:endParaRPr>
          </a:p>
        </p:txBody>
      </p:sp>
    </p:spTree>
    <p:extLst>
      <p:ext uri="{BB962C8B-B14F-4D97-AF65-F5344CB8AC3E}">
        <p14:creationId xmlns:p14="http://schemas.microsoft.com/office/powerpoint/2010/main" val="362756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DF24-DA27-4870-9638-21C12B34D734}"/>
              </a:ext>
            </a:extLst>
          </p:cNvPr>
          <p:cNvSpPr>
            <a:spLocks noGrp="1"/>
          </p:cNvSpPr>
          <p:nvPr>
            <p:ph type="title"/>
          </p:nvPr>
        </p:nvSpPr>
        <p:spPr/>
        <p:txBody>
          <a:bodyPr>
            <a:normAutofit fontScale="90000"/>
          </a:bodyPr>
          <a:lstStyle/>
          <a:p>
            <a:r>
              <a:rPr lang="en-GB" dirty="0"/>
              <a:t>Lessons Learnt: Critical Failure Factors in Hydropower Projects</a:t>
            </a:r>
          </a:p>
        </p:txBody>
      </p:sp>
      <p:sp>
        <p:nvSpPr>
          <p:cNvPr id="3" name="Content Placeholder 2">
            <a:extLst>
              <a:ext uri="{FF2B5EF4-FFF2-40B4-BE49-F238E27FC236}">
                <a16:creationId xmlns:a16="http://schemas.microsoft.com/office/drawing/2014/main" id="{937D4AC9-7130-44F4-ACEA-FFB35F98E7E3}"/>
              </a:ext>
            </a:extLst>
          </p:cNvPr>
          <p:cNvSpPr>
            <a:spLocks noGrp="1"/>
          </p:cNvSpPr>
          <p:nvPr>
            <p:ph sz="quarter" idx="13"/>
          </p:nvPr>
        </p:nvSpPr>
        <p:spPr>
          <a:xfrm>
            <a:off x="473438" y="1870664"/>
            <a:ext cx="11245124" cy="4746626"/>
          </a:xfrm>
        </p:spPr>
        <p:txBody>
          <a:bodyPr>
            <a:noAutofit/>
          </a:bodyPr>
          <a:lstStyle/>
          <a:p>
            <a:pPr marL="0" indent="0" algn="just" fontAlgn="t">
              <a:lnSpc>
                <a:spcPct val="150000"/>
              </a:lnSpc>
              <a:spcBef>
                <a:spcPts val="600"/>
              </a:spcBef>
              <a:spcAft>
                <a:spcPts val="600"/>
              </a:spcAft>
              <a:buNone/>
            </a:pPr>
            <a:r>
              <a:rPr lang="en-GB" sz="2400" b="1" u="none" strike="noStrike" dirty="0">
                <a:effectLst/>
                <a:latin typeface="Arial" panose="020B0604020202020204" pitchFamily="34" charset="0"/>
                <a:cs typeface="Arial" panose="020B0604020202020204" pitchFamily="34" charset="0"/>
              </a:rPr>
              <a:t>Some of the failure factors that have affected </a:t>
            </a:r>
            <a:r>
              <a:rPr lang="en-GB" sz="2400" b="1" dirty="0">
                <a:latin typeface="Arial" panose="020B0604020202020204" pitchFamily="34" charset="0"/>
                <a:cs typeface="Arial" panose="020B0604020202020204" pitchFamily="34" charset="0"/>
              </a:rPr>
              <a:t>hydropower</a:t>
            </a:r>
            <a:r>
              <a:rPr lang="en-GB" sz="2400" b="1" u="none" strike="noStrike" dirty="0">
                <a:effectLst/>
                <a:latin typeface="Arial" panose="020B0604020202020204" pitchFamily="34" charset="0"/>
                <a:cs typeface="Arial" panose="020B0604020202020204" pitchFamily="34" charset="0"/>
              </a:rPr>
              <a:t> development in Africa </a:t>
            </a:r>
            <a:r>
              <a:rPr lang="en-GB" sz="2400" b="1" dirty="0">
                <a:latin typeface="Arial" panose="020B0604020202020204" pitchFamily="34" charset="0"/>
                <a:cs typeface="Arial" panose="020B0604020202020204" pitchFamily="34" charset="0"/>
              </a:rPr>
              <a:t>include:</a:t>
            </a:r>
          </a:p>
          <a:p>
            <a:pPr algn="just" fontAlgn="t">
              <a:lnSpc>
                <a:spcPct val="150000"/>
              </a:lnSpc>
              <a:spcBef>
                <a:spcPts val="600"/>
              </a:spcBef>
              <a:spcAft>
                <a:spcPts val="600"/>
              </a:spcAft>
              <a:buFont typeface="Wingdings" panose="05000000000000000000" pitchFamily="2" charset="2"/>
              <a:buChar char="q"/>
            </a:pPr>
            <a:r>
              <a:rPr lang="en-US" sz="2400" b="1" dirty="0">
                <a:latin typeface="Arial" panose="020B0604020202020204" pitchFamily="34" charset="0"/>
                <a:cs typeface="Arial" panose="020B0604020202020204" pitchFamily="34" charset="0"/>
              </a:rPr>
              <a:t>  Unfair evaluation of social compensation: </a:t>
            </a:r>
          </a:p>
          <a:p>
            <a:pPr lvl="1" algn="just" fontAlgn="t">
              <a:lnSpc>
                <a:spcPct val="150000"/>
              </a:lnSpc>
              <a:spcBef>
                <a:spcPts val="600"/>
              </a:spcBef>
              <a:spcAft>
                <a:spcPts val="600"/>
              </a:spcAft>
              <a:buFont typeface="Courier New" panose="02070309020205020404" pitchFamily="49" charset="0"/>
              <a:buChar char="o"/>
            </a:pPr>
            <a:r>
              <a:rPr lang="en-US" dirty="0">
                <a:latin typeface="Arial" panose="020B0604020202020204" pitchFamily="34" charset="0"/>
                <a:cs typeface="Arial" panose="020B0604020202020204" pitchFamily="34" charset="0"/>
              </a:rPr>
              <a:t> compensations are usually paid to the population displaced from upstream flooded areas and does not benefit population downstream. </a:t>
            </a:r>
          </a:p>
          <a:p>
            <a:pPr marL="457200" lvl="1" indent="0" algn="just" fontAlgn="t">
              <a:lnSpc>
                <a:spcPct val="150000"/>
              </a:lnSpc>
              <a:spcBef>
                <a:spcPts val="600"/>
              </a:spcBef>
              <a:spcAft>
                <a:spcPts val="600"/>
              </a:spcAft>
              <a:buNone/>
            </a:pPr>
            <a:r>
              <a:rPr lang="en-US" dirty="0">
                <a:latin typeface="Arial" panose="020B0604020202020204" pitchFamily="34" charset="0"/>
                <a:cs typeface="Arial" panose="020B0604020202020204" pitchFamily="34" charset="0"/>
              </a:rPr>
              <a:t>(</a:t>
            </a:r>
            <a:r>
              <a:rPr lang="en-US" b="1" dirty="0">
                <a:latin typeface="Arial" panose="020B0604020202020204" pitchFamily="34" charset="0"/>
                <a:cs typeface="Arial" panose="020B0604020202020204" pitchFamily="34" charset="0"/>
              </a:rPr>
              <a:t>Example is the  Akosombo Hydropower Dam and unaddressed downstream impact</a:t>
            </a:r>
            <a:r>
              <a:rPr lang="en-US" dirty="0">
                <a:latin typeface="Arial" panose="020B0604020202020204" pitchFamily="34" charset="0"/>
                <a:cs typeface="Arial" panose="020B0604020202020204" pitchFamily="34" charset="0"/>
              </a:rPr>
              <a:t>) </a:t>
            </a:r>
          </a:p>
        </p:txBody>
      </p:sp>
      <p:sp>
        <p:nvSpPr>
          <p:cNvPr id="4" name="Slide Number Placeholder 3">
            <a:extLst>
              <a:ext uri="{FF2B5EF4-FFF2-40B4-BE49-F238E27FC236}">
                <a16:creationId xmlns:a16="http://schemas.microsoft.com/office/drawing/2014/main" id="{5E1F4574-7B62-4DE0-BF60-0D352473A442}"/>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17</a:t>
            </a:fld>
            <a:endParaRPr lang="en-US">
              <a:solidFill>
                <a:prstClr val="black">
                  <a:tint val="75000"/>
                </a:prstClr>
              </a:solidFill>
            </a:endParaRPr>
          </a:p>
        </p:txBody>
      </p:sp>
    </p:spTree>
    <p:extLst>
      <p:ext uri="{BB962C8B-B14F-4D97-AF65-F5344CB8AC3E}">
        <p14:creationId xmlns:p14="http://schemas.microsoft.com/office/powerpoint/2010/main" val="5550369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FBDF24-DA27-4870-9638-21C12B34D734}"/>
              </a:ext>
            </a:extLst>
          </p:cNvPr>
          <p:cNvSpPr>
            <a:spLocks noGrp="1"/>
          </p:cNvSpPr>
          <p:nvPr>
            <p:ph type="title"/>
          </p:nvPr>
        </p:nvSpPr>
        <p:spPr/>
        <p:txBody>
          <a:bodyPr>
            <a:normAutofit fontScale="90000"/>
          </a:bodyPr>
          <a:lstStyle/>
          <a:p>
            <a:r>
              <a:rPr lang="en-GB" dirty="0"/>
              <a:t>Lessons Learnt: Critical Failure Factors in Hydropower Projects Cont’d</a:t>
            </a:r>
          </a:p>
        </p:txBody>
      </p:sp>
      <p:sp>
        <p:nvSpPr>
          <p:cNvPr id="3" name="Content Placeholder 2">
            <a:extLst>
              <a:ext uri="{FF2B5EF4-FFF2-40B4-BE49-F238E27FC236}">
                <a16:creationId xmlns:a16="http://schemas.microsoft.com/office/drawing/2014/main" id="{937D4AC9-7130-44F4-ACEA-FFB35F98E7E3}"/>
              </a:ext>
            </a:extLst>
          </p:cNvPr>
          <p:cNvSpPr>
            <a:spLocks noGrp="1"/>
          </p:cNvSpPr>
          <p:nvPr>
            <p:ph sz="quarter" idx="13"/>
          </p:nvPr>
        </p:nvSpPr>
        <p:spPr>
          <a:xfrm>
            <a:off x="570338" y="1778418"/>
            <a:ext cx="11464908" cy="5263379"/>
          </a:xfrm>
        </p:spPr>
        <p:txBody>
          <a:bodyPr>
            <a:noAutofit/>
          </a:bodyPr>
          <a:lstStyle/>
          <a:p>
            <a:pPr algn="just" fontAlgn="t">
              <a:lnSpc>
                <a:spcPct val="150000"/>
              </a:lnSpc>
              <a:spcBef>
                <a:spcPts val="600"/>
              </a:spcBef>
              <a:spcAft>
                <a:spcPts val="600"/>
              </a:spcAft>
              <a:buFont typeface="Wingdings" panose="05000000000000000000" pitchFamily="2" charset="2"/>
              <a:buChar char="q"/>
            </a:pPr>
            <a:r>
              <a:rPr lang="en-GB" sz="2300" b="1" u="none" strike="noStrike" dirty="0">
                <a:effectLst/>
                <a:latin typeface="Arial" panose="020B0604020202020204" pitchFamily="34" charset="0"/>
                <a:cs typeface="Arial" panose="020B0604020202020204" pitchFamily="34" charset="0"/>
              </a:rPr>
              <a:t>  Unregulated electricity market:</a:t>
            </a:r>
          </a:p>
          <a:p>
            <a:pPr lvl="1" algn="just" fontAlgn="t">
              <a:lnSpc>
                <a:spcPct val="150000"/>
              </a:lnSpc>
              <a:spcBef>
                <a:spcPts val="600"/>
              </a:spcBef>
              <a:spcAft>
                <a:spcPts val="600"/>
              </a:spcAft>
              <a:buFont typeface="Courier New" panose="02070309020205020404" pitchFamily="49" charset="0"/>
              <a:buChar char="o"/>
            </a:pPr>
            <a:r>
              <a:rPr lang="en-US" sz="2300" dirty="0">
                <a:latin typeface="Arial" panose="020B0604020202020204" pitchFamily="34" charset="0"/>
                <a:cs typeface="Arial" panose="020B0604020202020204" pitchFamily="34" charset="0"/>
              </a:rPr>
              <a:t> a situation where the structure of the state-owned utility companies are still vertically and horizontally bundled, government-controlled regulators, etc., creating lack of market competition. </a:t>
            </a:r>
            <a:endParaRPr lang="en-GB" sz="2300" b="1" u="none" strike="noStrike" dirty="0">
              <a:effectLst/>
              <a:latin typeface="Arial" panose="020B0604020202020204" pitchFamily="34" charset="0"/>
              <a:cs typeface="Arial" panose="020B0604020202020204" pitchFamily="34" charset="0"/>
            </a:endParaRPr>
          </a:p>
          <a:p>
            <a:pPr algn="just" fontAlgn="t">
              <a:lnSpc>
                <a:spcPct val="150000"/>
              </a:lnSpc>
              <a:spcBef>
                <a:spcPts val="600"/>
              </a:spcBef>
              <a:spcAft>
                <a:spcPts val="600"/>
              </a:spcAft>
              <a:buFont typeface="Wingdings" panose="05000000000000000000" pitchFamily="2" charset="2"/>
              <a:buChar char="q"/>
            </a:pPr>
            <a:r>
              <a:rPr lang="en-GB" sz="2300" b="1" u="none" strike="noStrike" dirty="0">
                <a:effectLst/>
                <a:latin typeface="Arial" panose="020B0604020202020204" pitchFamily="34" charset="0"/>
                <a:cs typeface="Arial" panose="020B0604020202020204" pitchFamily="34" charset="0"/>
              </a:rPr>
              <a:t>  Risk challenges</a:t>
            </a:r>
            <a:r>
              <a:rPr lang="en-GB" sz="2300" b="1" dirty="0">
                <a:latin typeface="Arial" panose="020B0604020202020204" pitchFamily="34" charset="0"/>
                <a:cs typeface="Arial" panose="020B0604020202020204" pitchFamily="34" charset="0"/>
              </a:rPr>
              <a:t> (Economic, Technical, Political, Social, Environmental, etc.)</a:t>
            </a:r>
            <a:endParaRPr lang="en-GB" sz="2300" b="1" u="none" strike="noStrike" dirty="0">
              <a:effectLst/>
              <a:latin typeface="Arial" panose="020B0604020202020204" pitchFamily="34" charset="0"/>
              <a:cs typeface="Arial" panose="020B0604020202020204" pitchFamily="34" charset="0"/>
            </a:endParaRPr>
          </a:p>
          <a:p>
            <a:pPr algn="just" fontAlgn="t">
              <a:lnSpc>
                <a:spcPct val="150000"/>
              </a:lnSpc>
              <a:spcBef>
                <a:spcPts val="600"/>
              </a:spcBef>
              <a:spcAft>
                <a:spcPts val="600"/>
              </a:spcAft>
              <a:buFont typeface="Wingdings" panose="05000000000000000000" pitchFamily="2" charset="2"/>
              <a:buChar char="q"/>
            </a:pPr>
            <a:r>
              <a:rPr lang="en-GB" sz="2300" b="1" u="none" strike="noStrike" dirty="0">
                <a:effectLst/>
                <a:latin typeface="Arial" panose="020B0604020202020204" pitchFamily="34" charset="0"/>
                <a:cs typeface="Arial" panose="020B0604020202020204" pitchFamily="34" charset="0"/>
              </a:rPr>
              <a:t>  Project schedule delays</a:t>
            </a:r>
          </a:p>
          <a:p>
            <a:pPr algn="just" fontAlgn="t">
              <a:lnSpc>
                <a:spcPct val="150000"/>
              </a:lnSpc>
              <a:spcBef>
                <a:spcPts val="600"/>
              </a:spcBef>
              <a:spcAft>
                <a:spcPts val="600"/>
              </a:spcAft>
              <a:buFont typeface="Wingdings" panose="05000000000000000000" pitchFamily="2" charset="2"/>
              <a:buChar char="q"/>
            </a:pPr>
            <a:r>
              <a:rPr lang="en-GB" sz="2300" b="1" u="none" strike="noStrike" dirty="0">
                <a:effectLst/>
                <a:latin typeface="Arial" panose="020B0604020202020204" pitchFamily="34" charset="0"/>
                <a:cs typeface="Arial" panose="020B0604020202020204" pitchFamily="34" charset="0"/>
              </a:rPr>
              <a:t>  Cash flow difficulties</a:t>
            </a:r>
          </a:p>
        </p:txBody>
      </p:sp>
      <p:sp>
        <p:nvSpPr>
          <p:cNvPr id="4" name="Slide Number Placeholder 3">
            <a:extLst>
              <a:ext uri="{FF2B5EF4-FFF2-40B4-BE49-F238E27FC236}">
                <a16:creationId xmlns:a16="http://schemas.microsoft.com/office/drawing/2014/main" id="{5E1F4574-7B62-4DE0-BF60-0D352473A442}"/>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18</a:t>
            </a:fld>
            <a:endParaRPr lang="en-US">
              <a:solidFill>
                <a:prstClr val="black">
                  <a:tint val="75000"/>
                </a:prstClr>
              </a:solidFill>
            </a:endParaRPr>
          </a:p>
        </p:txBody>
      </p:sp>
    </p:spTree>
    <p:extLst>
      <p:ext uri="{BB962C8B-B14F-4D97-AF65-F5344CB8AC3E}">
        <p14:creationId xmlns:p14="http://schemas.microsoft.com/office/powerpoint/2010/main" val="31321563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E5ED52D-DDF2-42E7-97AA-65757FDE3A9C}"/>
              </a:ext>
            </a:extLst>
          </p:cNvPr>
          <p:cNvSpPr>
            <a:spLocks noGrp="1"/>
          </p:cNvSpPr>
          <p:nvPr>
            <p:ph type="title"/>
          </p:nvPr>
        </p:nvSpPr>
        <p:spPr>
          <a:xfrm>
            <a:off x="1326461" y="690423"/>
            <a:ext cx="10622279" cy="914718"/>
          </a:xfrm>
        </p:spPr>
        <p:txBody>
          <a:bodyPr/>
          <a:lstStyle/>
          <a:p>
            <a:r>
              <a:rPr lang="en-GB" dirty="0">
                <a:latin typeface="Arial" panose="020B0604020202020204" pitchFamily="34" charset="0"/>
                <a:cs typeface="Arial" panose="020B0604020202020204" pitchFamily="34" charset="0"/>
              </a:rPr>
              <a:t>Key Findings</a:t>
            </a:r>
          </a:p>
        </p:txBody>
      </p:sp>
      <p:sp>
        <p:nvSpPr>
          <p:cNvPr id="5" name="Content Placeholder 2">
            <a:extLst>
              <a:ext uri="{FF2B5EF4-FFF2-40B4-BE49-F238E27FC236}">
                <a16:creationId xmlns:a16="http://schemas.microsoft.com/office/drawing/2014/main" id="{35E2931B-5EDE-461E-9AA0-C88CC5F70EFE}"/>
              </a:ext>
            </a:extLst>
          </p:cNvPr>
          <p:cNvSpPr txBox="1">
            <a:spLocks/>
          </p:cNvSpPr>
          <p:nvPr/>
        </p:nvSpPr>
        <p:spPr>
          <a:xfrm>
            <a:off x="148046" y="1693201"/>
            <a:ext cx="11800694" cy="5028274"/>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spcBef>
                <a:spcPts val="600"/>
              </a:spcBef>
              <a:spcAft>
                <a:spcPts val="600"/>
              </a:spcAft>
              <a:buNone/>
            </a:pPr>
            <a:r>
              <a:rPr lang="en-US" sz="2200" b="1" dirty="0">
                <a:latin typeface="Arial" panose="020B0604020202020204" pitchFamily="34" charset="0"/>
                <a:ea typeface="SimSun" panose="02010600030101010101" pitchFamily="2" charset="-122"/>
                <a:cs typeface="Arial" panose="020B0604020202020204" pitchFamily="34" charset="0"/>
              </a:rPr>
              <a:t>The paper made the following specific observations:</a:t>
            </a:r>
          </a:p>
          <a:p>
            <a:pPr lvl="1" algn="just">
              <a:spcBef>
                <a:spcPts val="600"/>
              </a:spcBef>
              <a:spcAft>
                <a:spcPts val="600"/>
              </a:spcAft>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Most of the early (1960-70s) large hydropower dams were designed without the consideration of Climate Change</a:t>
            </a:r>
          </a:p>
          <a:p>
            <a:pPr lvl="1" algn="just">
              <a:spcBef>
                <a:spcPts val="600"/>
              </a:spcBef>
              <a:spcAft>
                <a:spcPts val="600"/>
              </a:spcAft>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Lack of adequate and requisite data (hydrological, meteorological, energy demand, future projections, etc.)</a:t>
            </a:r>
          </a:p>
          <a:p>
            <a:pPr lvl="1" algn="just">
              <a:spcBef>
                <a:spcPts val="600"/>
              </a:spcBef>
              <a:spcAft>
                <a:spcPts val="600"/>
              </a:spcAft>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Majority of the large hydropower dams developed in Africa are single purpose. </a:t>
            </a:r>
          </a:p>
          <a:p>
            <a:pPr lvl="1" algn="just">
              <a:spcBef>
                <a:spcPts val="600"/>
              </a:spcBef>
              <a:spcAft>
                <a:spcPts val="600"/>
              </a:spcAft>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The other benefits of multipurpose dams, are not developed in a majority of dams</a:t>
            </a:r>
          </a:p>
        </p:txBody>
      </p:sp>
      <p:sp>
        <p:nvSpPr>
          <p:cNvPr id="2" name="Slide Number Placeholder 1">
            <a:extLst>
              <a:ext uri="{FF2B5EF4-FFF2-40B4-BE49-F238E27FC236}">
                <a16:creationId xmlns:a16="http://schemas.microsoft.com/office/drawing/2014/main" id="{5F87872B-6ED2-45ED-A325-7A5CED50FBCC}"/>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19</a:t>
            </a:fld>
            <a:endParaRPr lang="en-US" dirty="0">
              <a:solidFill>
                <a:prstClr val="black">
                  <a:tint val="75000"/>
                </a:prstClr>
              </a:solidFill>
            </a:endParaRPr>
          </a:p>
        </p:txBody>
      </p:sp>
    </p:spTree>
    <p:extLst>
      <p:ext uri="{BB962C8B-B14F-4D97-AF65-F5344CB8AC3E}">
        <p14:creationId xmlns:p14="http://schemas.microsoft.com/office/powerpoint/2010/main" val="1050020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0637-E4EA-4EC7-86A4-82388E254CBB}"/>
              </a:ext>
            </a:extLst>
          </p:cNvPr>
          <p:cNvSpPr>
            <a:spLocks noGrp="1"/>
          </p:cNvSpPr>
          <p:nvPr>
            <p:ph type="title"/>
          </p:nvPr>
        </p:nvSpPr>
        <p:spPr>
          <a:xfrm>
            <a:off x="1334004" y="448627"/>
            <a:ext cx="9978000" cy="925793"/>
          </a:xfrm>
        </p:spPr>
        <p:txBody>
          <a:bodyPr/>
          <a:lstStyle/>
          <a:p>
            <a:r>
              <a:rPr lang="en-US" dirty="0"/>
              <a:t>Table of Contents</a:t>
            </a:r>
          </a:p>
        </p:txBody>
      </p:sp>
      <p:sp>
        <p:nvSpPr>
          <p:cNvPr id="3" name="Content Placeholder 2">
            <a:extLst>
              <a:ext uri="{FF2B5EF4-FFF2-40B4-BE49-F238E27FC236}">
                <a16:creationId xmlns:a16="http://schemas.microsoft.com/office/drawing/2014/main" id="{2B255332-2552-4FAA-90E5-B67D719B6BE6}"/>
              </a:ext>
            </a:extLst>
          </p:cNvPr>
          <p:cNvSpPr>
            <a:spLocks noGrp="1"/>
          </p:cNvSpPr>
          <p:nvPr>
            <p:ph sz="quarter" idx="13"/>
          </p:nvPr>
        </p:nvSpPr>
        <p:spPr>
          <a:xfrm>
            <a:off x="1334004" y="1477552"/>
            <a:ext cx="10515600" cy="5061360"/>
          </a:xfrm>
        </p:spPr>
        <p:txBody>
          <a:bodyPr>
            <a:noAutofit/>
          </a:bodyPr>
          <a:lstStyle/>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Introduction</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Trends in Hydropower Development</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River Basins of Africa</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Hydropower Potential of Africa</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Challenges with Hydropower Development in Africa</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Financing of Hydropower</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Lesson’s Learnt: Critical success and failure factors in Hydropower Projects</a:t>
            </a:r>
          </a:p>
          <a:p>
            <a:pPr>
              <a:lnSpc>
                <a:spcPct val="10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Summary of key findings and recommendations</a:t>
            </a:r>
          </a:p>
          <a:p>
            <a:pPr>
              <a:lnSpc>
                <a:spcPct val="100000"/>
              </a:lnSpc>
              <a:buFont typeface="Wingdings" panose="05000000000000000000" pitchFamily="2" charset="2"/>
              <a:buChar char="q"/>
            </a:pPr>
            <a:endParaRPr lang="en-US" sz="2000" dirty="0"/>
          </a:p>
        </p:txBody>
      </p:sp>
      <p:sp>
        <p:nvSpPr>
          <p:cNvPr id="4" name="Slide Number Placeholder 3">
            <a:extLst>
              <a:ext uri="{FF2B5EF4-FFF2-40B4-BE49-F238E27FC236}">
                <a16:creationId xmlns:a16="http://schemas.microsoft.com/office/drawing/2014/main" id="{4606EE19-8A10-44C9-8405-E424AB46BA54}"/>
              </a:ext>
            </a:extLst>
          </p:cNvPr>
          <p:cNvSpPr>
            <a:spLocks noGrp="1"/>
          </p:cNvSpPr>
          <p:nvPr>
            <p:ph type="sldNum" sz="quarter" idx="12"/>
          </p:nvPr>
        </p:nvSpPr>
        <p:spPr/>
        <p:txBody>
          <a:bodyPr/>
          <a:lstStyle/>
          <a:p>
            <a:fld id="{F3D9688D-888E-6649-82DD-62C8794BAAB2}" type="slidenum">
              <a:rPr lang="en-US" sz="1600" b="1" smtClean="0">
                <a:solidFill>
                  <a:prstClr val="black">
                    <a:tint val="75000"/>
                  </a:prstClr>
                </a:solidFill>
              </a:rPr>
              <a:pPr/>
              <a:t>2</a:t>
            </a:fld>
            <a:endParaRPr lang="en-US" sz="1600" b="1" dirty="0">
              <a:solidFill>
                <a:prstClr val="black">
                  <a:tint val="75000"/>
                </a:prstClr>
              </a:solidFill>
            </a:endParaRPr>
          </a:p>
        </p:txBody>
      </p:sp>
    </p:spTree>
    <p:extLst>
      <p:ext uri="{BB962C8B-B14F-4D97-AF65-F5344CB8AC3E}">
        <p14:creationId xmlns:p14="http://schemas.microsoft.com/office/powerpoint/2010/main" val="2829228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FE5ED52D-DDF2-42E7-97AA-65757FDE3A9C}"/>
              </a:ext>
            </a:extLst>
          </p:cNvPr>
          <p:cNvSpPr>
            <a:spLocks noGrp="1"/>
          </p:cNvSpPr>
          <p:nvPr>
            <p:ph type="title"/>
          </p:nvPr>
        </p:nvSpPr>
        <p:spPr>
          <a:xfrm>
            <a:off x="1326461" y="690423"/>
            <a:ext cx="10622279" cy="914718"/>
          </a:xfrm>
        </p:spPr>
        <p:txBody>
          <a:bodyPr/>
          <a:lstStyle/>
          <a:p>
            <a:r>
              <a:rPr lang="en-GB" dirty="0">
                <a:latin typeface="Arial" panose="020B0604020202020204" pitchFamily="34" charset="0"/>
                <a:cs typeface="Arial" panose="020B0604020202020204" pitchFamily="34" charset="0"/>
              </a:rPr>
              <a:t>Key Findings-cont’d</a:t>
            </a:r>
          </a:p>
        </p:txBody>
      </p:sp>
      <p:sp>
        <p:nvSpPr>
          <p:cNvPr id="6" name="Content Placeholder 3">
            <a:extLst>
              <a:ext uri="{FF2B5EF4-FFF2-40B4-BE49-F238E27FC236}">
                <a16:creationId xmlns:a16="http://schemas.microsoft.com/office/drawing/2014/main" id="{E719B356-8CC0-41F4-AFE5-985D2944D239}"/>
              </a:ext>
            </a:extLst>
          </p:cNvPr>
          <p:cNvSpPr txBox="1">
            <a:spLocks/>
          </p:cNvSpPr>
          <p:nvPr/>
        </p:nvSpPr>
        <p:spPr>
          <a:xfrm>
            <a:off x="3581401" y="1752795"/>
            <a:ext cx="8074323" cy="4786117"/>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Compensation payments to upstream inhabitants leaving the downstream inhabitants. </a:t>
            </a:r>
            <a:endParaRPr lang="en-GB" sz="2000" dirty="0">
              <a:latin typeface="Arial" panose="020B0604020202020204" pitchFamily="34" charset="0"/>
              <a:ea typeface="SimSun" panose="02010600030101010101" pitchFamily="2" charset="-122"/>
              <a:cs typeface="Arial" panose="020B0604020202020204" pitchFamily="34" charset="0"/>
            </a:endParaRPr>
          </a:p>
          <a:p>
            <a:pPr lvl="1"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Small internal/domestic markets for their potential large hydropower projects are largely inadequate to meet the financing requirements for potential investors. </a:t>
            </a:r>
          </a:p>
          <a:p>
            <a:pPr lvl="1"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Lack of power sector reforms that enable upscaled development of Hydropower.</a:t>
            </a:r>
          </a:p>
          <a:p>
            <a:pPr lvl="1"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Lack of clear-cut policies on hydropower at the National and Regional Level.</a:t>
            </a:r>
            <a:endParaRPr lang="en-GB" sz="2000" dirty="0">
              <a:latin typeface="Arial" panose="020B0604020202020204" pitchFamily="34" charset="0"/>
              <a:ea typeface="SimSun" panose="02010600030101010101" pitchFamily="2" charset="-122"/>
              <a:cs typeface="Arial" panose="020B0604020202020204" pitchFamily="34" charset="0"/>
            </a:endParaRPr>
          </a:p>
        </p:txBody>
      </p:sp>
      <p:sp>
        <p:nvSpPr>
          <p:cNvPr id="2" name="Slide Number Placeholder 1">
            <a:extLst>
              <a:ext uri="{FF2B5EF4-FFF2-40B4-BE49-F238E27FC236}">
                <a16:creationId xmlns:a16="http://schemas.microsoft.com/office/drawing/2014/main" id="{0207543B-A04D-49D8-AB30-A17B95B6E5FE}"/>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20</a:t>
            </a:fld>
            <a:endParaRPr lang="en-US">
              <a:solidFill>
                <a:prstClr val="black">
                  <a:tint val="75000"/>
                </a:prstClr>
              </a:solidFill>
            </a:endParaRPr>
          </a:p>
        </p:txBody>
      </p:sp>
      <p:pic>
        <p:nvPicPr>
          <p:cNvPr id="5" name="Picture 4" descr="Diagram&#10;&#10;Description automatically generated">
            <a:extLst>
              <a:ext uri="{FF2B5EF4-FFF2-40B4-BE49-F238E27FC236}">
                <a16:creationId xmlns:a16="http://schemas.microsoft.com/office/drawing/2014/main" id="{ECE793AF-3AFA-407C-85B9-A592CB4D86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52795"/>
            <a:ext cx="3959258" cy="5011290"/>
          </a:xfrm>
          <a:prstGeom prst="rect">
            <a:avLst/>
          </a:prstGeom>
        </p:spPr>
      </p:pic>
    </p:spTree>
    <p:extLst>
      <p:ext uri="{BB962C8B-B14F-4D97-AF65-F5344CB8AC3E}">
        <p14:creationId xmlns:p14="http://schemas.microsoft.com/office/powerpoint/2010/main" val="13050240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C9D6B7-FC57-49E9-870E-D74CBA01D7E2}"/>
              </a:ext>
            </a:extLst>
          </p:cNvPr>
          <p:cNvSpPr>
            <a:spLocks noGrp="1"/>
          </p:cNvSpPr>
          <p:nvPr>
            <p:ph type="title"/>
          </p:nvPr>
        </p:nvSpPr>
        <p:spPr>
          <a:xfrm>
            <a:off x="1321018" y="731520"/>
            <a:ext cx="10622279" cy="914718"/>
          </a:xfrm>
        </p:spPr>
        <p:txBody>
          <a:bodyPr/>
          <a:lstStyle/>
          <a:p>
            <a:r>
              <a:rPr lang="en-GB" dirty="0"/>
              <a:t>Key Findings-cont’d</a:t>
            </a:r>
          </a:p>
        </p:txBody>
      </p:sp>
      <p:sp>
        <p:nvSpPr>
          <p:cNvPr id="5" name="Content Placeholder 2">
            <a:extLst>
              <a:ext uri="{FF2B5EF4-FFF2-40B4-BE49-F238E27FC236}">
                <a16:creationId xmlns:a16="http://schemas.microsoft.com/office/drawing/2014/main" id="{8F9595FC-C83C-479C-A018-0A4C850C0D5E}"/>
              </a:ext>
            </a:extLst>
          </p:cNvPr>
          <p:cNvSpPr txBox="1">
            <a:spLocks/>
          </p:cNvSpPr>
          <p:nvPr/>
        </p:nvSpPr>
        <p:spPr>
          <a:xfrm>
            <a:off x="3660285" y="1569176"/>
            <a:ext cx="7878571" cy="4899808"/>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0"/>
              </a:spcBef>
              <a:buFont typeface="Wingdings" panose="05000000000000000000" pitchFamily="2" charset="2"/>
              <a:buChar char="q"/>
              <a:tabLst>
                <a:tab pos="352425" algn="l"/>
              </a:tabLst>
            </a:pPr>
            <a:r>
              <a:rPr lang="en-US" sz="2000" dirty="0">
                <a:latin typeface="Arial" panose="020B0604020202020204" pitchFamily="34" charset="0"/>
                <a:ea typeface="SimSun" panose="02010600030101010101" pitchFamily="2" charset="-122"/>
                <a:cs typeface="Arial" panose="020B0604020202020204" pitchFamily="34" charset="0"/>
              </a:rPr>
              <a:t>A number of potential hydropower projects in Africa remain undeveloped because of transboundary conflicts and right to water (e.g., GERD in Ethiopia with related conflict with Sudan and Egypt)</a:t>
            </a:r>
            <a:endParaRPr lang="en-GB" sz="2000" dirty="0">
              <a:latin typeface="Arial" panose="020B0604020202020204" pitchFamily="34" charset="0"/>
              <a:ea typeface="SimSun" panose="02010600030101010101" pitchFamily="2" charset="-122"/>
              <a:cs typeface="Arial" panose="020B0604020202020204" pitchFamily="34" charset="0"/>
            </a:endParaRPr>
          </a:p>
          <a:p>
            <a:pPr algn="just" defTabSz="352425">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There is lack of regional regulation targeted towards large hydropower development.</a:t>
            </a:r>
            <a:endParaRPr lang="en-GB" sz="2000" dirty="0">
              <a:latin typeface="Arial" panose="020B0604020202020204" pitchFamily="34" charset="0"/>
              <a:ea typeface="SimSun" panose="02010600030101010101" pitchFamily="2" charset="-122"/>
              <a:cs typeface="Arial" panose="020B0604020202020204" pitchFamily="34" charset="0"/>
            </a:endParaRPr>
          </a:p>
          <a:p>
            <a:pPr algn="just" defTabSz="352425">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Main Hydropower developments in Africa has been government loans financed by MDBs and foreign countries without private sector involvement.</a:t>
            </a:r>
          </a:p>
        </p:txBody>
      </p:sp>
      <p:sp>
        <p:nvSpPr>
          <p:cNvPr id="2" name="Slide Number Placeholder 1">
            <a:extLst>
              <a:ext uri="{FF2B5EF4-FFF2-40B4-BE49-F238E27FC236}">
                <a16:creationId xmlns:a16="http://schemas.microsoft.com/office/drawing/2014/main" id="{8FFA3967-D28D-4231-B221-355C9449D1D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21</a:t>
            </a:fld>
            <a:endParaRPr lang="en-US">
              <a:solidFill>
                <a:prstClr val="black">
                  <a:tint val="75000"/>
                </a:prstClr>
              </a:solidFill>
            </a:endParaRPr>
          </a:p>
        </p:txBody>
      </p:sp>
      <p:pic>
        <p:nvPicPr>
          <p:cNvPr id="6" name="Picture 5">
            <a:extLst>
              <a:ext uri="{FF2B5EF4-FFF2-40B4-BE49-F238E27FC236}">
                <a16:creationId xmlns:a16="http://schemas.microsoft.com/office/drawing/2014/main" id="{D08E27F1-DCD3-49FF-AC81-00D6D71EC3BE}"/>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Lst>
          </a:blip>
          <a:stretch>
            <a:fillRect/>
          </a:stretch>
        </p:blipFill>
        <p:spPr>
          <a:xfrm>
            <a:off x="0" y="1569176"/>
            <a:ext cx="3428988" cy="4899809"/>
          </a:xfrm>
          <a:prstGeom prst="rect">
            <a:avLst/>
          </a:prstGeom>
        </p:spPr>
      </p:pic>
    </p:spTree>
    <p:extLst>
      <p:ext uri="{BB962C8B-B14F-4D97-AF65-F5344CB8AC3E}">
        <p14:creationId xmlns:p14="http://schemas.microsoft.com/office/powerpoint/2010/main" val="9810996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FC9D6B7-FC57-49E9-870E-D74CBA01D7E2}"/>
              </a:ext>
            </a:extLst>
          </p:cNvPr>
          <p:cNvSpPr>
            <a:spLocks noGrp="1"/>
          </p:cNvSpPr>
          <p:nvPr>
            <p:ph type="title"/>
          </p:nvPr>
        </p:nvSpPr>
        <p:spPr>
          <a:xfrm>
            <a:off x="1321018" y="731520"/>
            <a:ext cx="10622279" cy="914718"/>
          </a:xfrm>
        </p:spPr>
        <p:txBody>
          <a:bodyPr/>
          <a:lstStyle/>
          <a:p>
            <a:r>
              <a:rPr lang="en-GB" dirty="0"/>
              <a:t>Key Findings-cont’d</a:t>
            </a:r>
          </a:p>
        </p:txBody>
      </p:sp>
      <p:sp>
        <p:nvSpPr>
          <p:cNvPr id="6" name="Content Placeholder 3">
            <a:extLst>
              <a:ext uri="{FF2B5EF4-FFF2-40B4-BE49-F238E27FC236}">
                <a16:creationId xmlns:a16="http://schemas.microsoft.com/office/drawing/2014/main" id="{4AD2982D-56E1-406D-9A16-CE041B3DA45E}"/>
              </a:ext>
            </a:extLst>
          </p:cNvPr>
          <p:cNvSpPr txBox="1">
            <a:spLocks/>
          </p:cNvSpPr>
          <p:nvPr/>
        </p:nvSpPr>
        <p:spPr>
          <a:xfrm>
            <a:off x="838200" y="1811701"/>
            <a:ext cx="10622280" cy="5558589"/>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0"/>
              </a:spcBef>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The driving force behind recent increase in hydropower development in Africa has been financing of large hydropower projects from Brazil, China, India and the Gulf State </a:t>
            </a:r>
            <a:endParaRPr lang="en-GB" sz="2200" dirty="0">
              <a:latin typeface="Arial" panose="020B0604020202020204" pitchFamily="34" charset="0"/>
              <a:ea typeface="SimSun" panose="02010600030101010101" pitchFamily="2" charset="-122"/>
              <a:cs typeface="Arial" panose="020B0604020202020204" pitchFamily="34" charset="0"/>
            </a:endParaRPr>
          </a:p>
          <a:p>
            <a:pPr algn="just">
              <a:lnSpc>
                <a:spcPct val="150000"/>
              </a:lnSpc>
              <a:spcBef>
                <a:spcPts val="0"/>
              </a:spcBef>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The enabling environment for Private Sector investment in Large Hydropower Development in Africa is inadequate</a:t>
            </a:r>
          </a:p>
          <a:p>
            <a:pPr algn="just">
              <a:lnSpc>
                <a:spcPct val="150000"/>
              </a:lnSpc>
              <a:spcBef>
                <a:spcPts val="0"/>
              </a:spcBef>
              <a:buFont typeface="Wingdings" panose="05000000000000000000" pitchFamily="2" charset="2"/>
              <a:buChar char="q"/>
            </a:pPr>
            <a:r>
              <a:rPr lang="en-US" sz="2200" dirty="0">
                <a:latin typeface="Arial" panose="020B0604020202020204" pitchFamily="34" charset="0"/>
                <a:ea typeface="SimSun" panose="02010600030101010101" pitchFamily="2" charset="-122"/>
                <a:cs typeface="Arial" panose="020B0604020202020204" pitchFamily="34" charset="0"/>
              </a:rPr>
              <a:t>The AfDB has focused on providing loans and in some cases technical assistance in the hydropower development across Africa.</a:t>
            </a:r>
          </a:p>
        </p:txBody>
      </p:sp>
      <p:sp>
        <p:nvSpPr>
          <p:cNvPr id="2" name="Slide Number Placeholder 1">
            <a:extLst>
              <a:ext uri="{FF2B5EF4-FFF2-40B4-BE49-F238E27FC236}">
                <a16:creationId xmlns:a16="http://schemas.microsoft.com/office/drawing/2014/main" id="{8FFA3967-D28D-4231-B221-355C9449D1D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22</a:t>
            </a:fld>
            <a:endParaRPr lang="en-US" dirty="0">
              <a:solidFill>
                <a:prstClr val="black">
                  <a:tint val="75000"/>
                </a:prstClr>
              </a:solidFill>
            </a:endParaRPr>
          </a:p>
        </p:txBody>
      </p:sp>
    </p:spTree>
    <p:extLst>
      <p:ext uri="{BB962C8B-B14F-4D97-AF65-F5344CB8AC3E}">
        <p14:creationId xmlns:p14="http://schemas.microsoft.com/office/powerpoint/2010/main" val="342540679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C8D000-C241-4F72-B4DE-E9093575768A}"/>
              </a:ext>
            </a:extLst>
          </p:cNvPr>
          <p:cNvSpPr>
            <a:spLocks noGrp="1"/>
          </p:cNvSpPr>
          <p:nvPr>
            <p:ph type="title"/>
          </p:nvPr>
        </p:nvSpPr>
        <p:spPr>
          <a:xfrm>
            <a:off x="2252234" y="477564"/>
            <a:ext cx="5423117" cy="914718"/>
          </a:xfrm>
        </p:spPr>
        <p:txBody>
          <a:bodyPr/>
          <a:lstStyle/>
          <a:p>
            <a:r>
              <a:rPr lang="en-GB" dirty="0"/>
              <a:t>Recommendations</a:t>
            </a:r>
          </a:p>
        </p:txBody>
      </p:sp>
      <p:sp>
        <p:nvSpPr>
          <p:cNvPr id="5" name="Content Placeholder 2">
            <a:extLst>
              <a:ext uri="{FF2B5EF4-FFF2-40B4-BE49-F238E27FC236}">
                <a16:creationId xmlns:a16="http://schemas.microsoft.com/office/drawing/2014/main" id="{D2F2BB5F-F549-42C4-B82F-0E5562738FAE}"/>
              </a:ext>
            </a:extLst>
          </p:cNvPr>
          <p:cNvSpPr txBox="1">
            <a:spLocks/>
          </p:cNvSpPr>
          <p:nvPr/>
        </p:nvSpPr>
        <p:spPr>
          <a:xfrm>
            <a:off x="5620957" y="1147185"/>
            <a:ext cx="6457627" cy="5465718"/>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Factor climate change scenarios, competing water uses and future land-use changes in Hydropower Designs</a:t>
            </a:r>
          </a:p>
          <a:p>
            <a:pPr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Influence National and Regional policies to obtain requisite datasets needed for Hydropower development decisions and other Renewable Energy Technologies</a:t>
            </a:r>
            <a:endParaRPr lang="en-GB" sz="2000" dirty="0">
              <a:latin typeface="Arial" panose="020B0604020202020204" pitchFamily="34" charset="0"/>
              <a:ea typeface="SimSun" panose="02010600030101010101" pitchFamily="2" charset="-122"/>
              <a:cs typeface="Arial" panose="020B0604020202020204" pitchFamily="34" charset="0"/>
            </a:endParaRPr>
          </a:p>
          <a:p>
            <a:pPr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Effective engagement of affected communities and stakeholders.</a:t>
            </a:r>
          </a:p>
          <a:p>
            <a:pPr algn="just">
              <a:lnSpc>
                <a:spcPct val="150000"/>
              </a:lnSpc>
              <a:spcBef>
                <a:spcPts val="0"/>
              </a:spcBef>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The AfDB should adopt and religiously adhere to the sustainability assessment protocol of IHA together with the Bank’s integrated safeguard policy.</a:t>
            </a:r>
            <a:endParaRPr lang="en-GB" sz="2000" dirty="0">
              <a:latin typeface="Arial" panose="020B0604020202020204" pitchFamily="34" charset="0"/>
              <a:ea typeface="SimSun" panose="02010600030101010101" pitchFamily="2" charset="-122"/>
              <a:cs typeface="Arial" panose="020B0604020202020204" pitchFamily="34" charset="0"/>
            </a:endParaRPr>
          </a:p>
        </p:txBody>
      </p:sp>
      <p:sp>
        <p:nvSpPr>
          <p:cNvPr id="2" name="Slide Number Placeholder 1">
            <a:extLst>
              <a:ext uri="{FF2B5EF4-FFF2-40B4-BE49-F238E27FC236}">
                <a16:creationId xmlns:a16="http://schemas.microsoft.com/office/drawing/2014/main" id="{18F78897-82C8-4AC3-9405-1707EC3B2D69}"/>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23</a:t>
            </a:fld>
            <a:endParaRPr lang="en-US">
              <a:solidFill>
                <a:prstClr val="black">
                  <a:tint val="75000"/>
                </a:prstClr>
              </a:solidFill>
            </a:endParaRPr>
          </a:p>
        </p:txBody>
      </p:sp>
      <p:grpSp>
        <p:nvGrpSpPr>
          <p:cNvPr id="9" name="Group 8">
            <a:extLst>
              <a:ext uri="{FF2B5EF4-FFF2-40B4-BE49-F238E27FC236}">
                <a16:creationId xmlns:a16="http://schemas.microsoft.com/office/drawing/2014/main" id="{8823647D-C139-4F5A-8E76-CAEC8AC1F728}"/>
              </a:ext>
            </a:extLst>
          </p:cNvPr>
          <p:cNvGrpSpPr/>
          <p:nvPr/>
        </p:nvGrpSpPr>
        <p:grpSpPr>
          <a:xfrm>
            <a:off x="113416" y="1625547"/>
            <a:ext cx="5620957" cy="5232452"/>
            <a:chOff x="113416" y="1625547"/>
            <a:chExt cx="5620957" cy="5232452"/>
          </a:xfrm>
        </p:grpSpPr>
        <p:pic>
          <p:nvPicPr>
            <p:cNvPr id="3" name="Picture 2">
              <a:extLst>
                <a:ext uri="{FF2B5EF4-FFF2-40B4-BE49-F238E27FC236}">
                  <a16:creationId xmlns:a16="http://schemas.microsoft.com/office/drawing/2014/main" id="{508706B9-9039-4248-BB8A-3B823066BBD5}"/>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Lst>
            </a:blip>
            <a:stretch>
              <a:fillRect/>
            </a:stretch>
          </p:blipFill>
          <p:spPr>
            <a:xfrm>
              <a:off x="113416" y="1754169"/>
              <a:ext cx="5620957" cy="5103830"/>
            </a:xfrm>
            <a:prstGeom prst="rect">
              <a:avLst/>
            </a:prstGeom>
          </p:spPr>
        </p:pic>
        <p:pic>
          <p:nvPicPr>
            <p:cNvPr id="7" name="Picture 6">
              <a:extLst>
                <a:ext uri="{FF2B5EF4-FFF2-40B4-BE49-F238E27FC236}">
                  <a16:creationId xmlns:a16="http://schemas.microsoft.com/office/drawing/2014/main" id="{8341AEC6-FDBD-46BD-8552-2DAB6F39C787}"/>
                </a:ext>
              </a:extLst>
            </p:cNvPr>
            <p:cNvPicPr>
              <a:picLocks noChangeAspect="1"/>
            </p:cNvPicPr>
            <p:nvPr/>
          </p:nvPicPr>
          <p:blipFill>
            <a:blip r:embed="rId4"/>
            <a:stretch>
              <a:fillRect/>
            </a:stretch>
          </p:blipFill>
          <p:spPr>
            <a:xfrm>
              <a:off x="180575" y="1625547"/>
              <a:ext cx="1304925" cy="476250"/>
            </a:xfrm>
            <a:prstGeom prst="rect">
              <a:avLst/>
            </a:prstGeom>
          </p:spPr>
        </p:pic>
      </p:grpSp>
    </p:spTree>
    <p:extLst>
      <p:ext uri="{BB962C8B-B14F-4D97-AF65-F5344CB8AC3E}">
        <p14:creationId xmlns:p14="http://schemas.microsoft.com/office/powerpoint/2010/main" val="28062482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C8D000-C241-4F72-B4DE-E9093575768A}"/>
              </a:ext>
            </a:extLst>
          </p:cNvPr>
          <p:cNvSpPr>
            <a:spLocks noGrp="1"/>
          </p:cNvSpPr>
          <p:nvPr>
            <p:ph type="title"/>
          </p:nvPr>
        </p:nvSpPr>
        <p:spPr>
          <a:xfrm>
            <a:off x="1460141" y="640239"/>
            <a:ext cx="10622279" cy="914718"/>
          </a:xfrm>
        </p:spPr>
        <p:txBody>
          <a:bodyPr/>
          <a:lstStyle/>
          <a:p>
            <a:r>
              <a:rPr lang="en-GB" dirty="0"/>
              <a:t>Recommendations cont’d</a:t>
            </a:r>
          </a:p>
        </p:txBody>
      </p:sp>
      <p:sp>
        <p:nvSpPr>
          <p:cNvPr id="6" name="Content Placeholder 3">
            <a:extLst>
              <a:ext uri="{FF2B5EF4-FFF2-40B4-BE49-F238E27FC236}">
                <a16:creationId xmlns:a16="http://schemas.microsoft.com/office/drawing/2014/main" id="{F3C9ADC9-F889-4C40-9D3D-6C0EA09112EF}"/>
              </a:ext>
            </a:extLst>
          </p:cNvPr>
          <p:cNvSpPr txBox="1">
            <a:spLocks/>
          </p:cNvSpPr>
          <p:nvPr/>
        </p:nvSpPr>
        <p:spPr>
          <a:xfrm>
            <a:off x="4149475" y="1498151"/>
            <a:ext cx="7932945" cy="5359849"/>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q"/>
            </a:pPr>
            <a:r>
              <a:rPr lang="en-US" sz="2000" dirty="0">
                <a:latin typeface="Arial" panose="020B0604020202020204" pitchFamily="34" charset="0"/>
                <a:ea typeface="SimSun" panose="02010600030101010101" pitchFamily="2" charset="-122"/>
              </a:rPr>
              <a:t>Target the development of multipurpose large hydropower plants instead of single purpose large hydropower </a:t>
            </a:r>
          </a:p>
          <a:p>
            <a:pPr algn="just">
              <a:buFont typeface="Wingdings" panose="05000000000000000000" pitchFamily="2" charset="2"/>
              <a:buChar char="q"/>
            </a:pPr>
            <a:r>
              <a:rPr lang="en-US" sz="2000" dirty="0">
                <a:latin typeface="Arial" panose="020B0604020202020204" pitchFamily="34" charset="0"/>
                <a:ea typeface="SimSun" panose="02010600030101010101" pitchFamily="2" charset="-122"/>
              </a:rPr>
              <a:t>Other purposes of existing multipurpose dams should be developed to address the numerous social and environmental issues.</a:t>
            </a:r>
          </a:p>
          <a:p>
            <a:pPr algn="just">
              <a:buFont typeface="Wingdings" panose="05000000000000000000" pitchFamily="2" charset="2"/>
              <a:buChar char="q"/>
            </a:pPr>
            <a:r>
              <a:rPr lang="en-GB" sz="2000" dirty="0">
                <a:effectLst/>
                <a:latin typeface="Arial" panose="020B0604020202020204" pitchFamily="34" charset="0"/>
                <a:ea typeface="Calibri" panose="020F0502020204030204" pitchFamily="34" charset="0"/>
                <a:cs typeface="Arial" panose="020B0604020202020204" pitchFamily="34" charset="0"/>
              </a:rPr>
              <a:t>The Bank could provide technical assistance for the development of bankable feasibility studies through a collaborative joint development framework.</a:t>
            </a:r>
            <a:endParaRPr lang="en-US" sz="2000" dirty="0">
              <a:latin typeface="Arial" panose="020B0604020202020204" pitchFamily="34" charset="0"/>
              <a:ea typeface="SimSun" panose="02010600030101010101" pitchFamily="2" charset="-122"/>
            </a:endParaRPr>
          </a:p>
          <a:p>
            <a:pPr algn="just">
              <a:buFont typeface="Wingdings" panose="05000000000000000000" pitchFamily="2" charset="2"/>
              <a:buChar char="q"/>
            </a:pPr>
            <a:r>
              <a:rPr lang="en-US" sz="2000" dirty="0">
                <a:latin typeface="Arial" panose="020B0604020202020204" pitchFamily="34" charset="0"/>
                <a:ea typeface="SimSun" panose="02010600030101010101" pitchFamily="2" charset="-122"/>
                <a:cs typeface="Times New Roman" panose="02020603050405020304" pitchFamily="18" charset="0"/>
              </a:rPr>
              <a:t>The Bank should selectively support large hydroelectric power plants designed to withstand extreme climate conditions with multipurpose regional benefits and electricity markets.</a:t>
            </a:r>
            <a:endParaRPr lang="en-GB" sz="2000" dirty="0">
              <a:latin typeface="Calibri" panose="020F0502020204030204" pitchFamily="34" charset="0"/>
              <a:ea typeface="SimSun" panose="02010600030101010101" pitchFamily="2" charset="-122"/>
              <a:cs typeface="Times New Roman" panose="02020603050405020304" pitchFamily="18" charset="0"/>
            </a:endParaRPr>
          </a:p>
        </p:txBody>
      </p:sp>
      <p:sp>
        <p:nvSpPr>
          <p:cNvPr id="2" name="Slide Number Placeholder 1">
            <a:extLst>
              <a:ext uri="{FF2B5EF4-FFF2-40B4-BE49-F238E27FC236}">
                <a16:creationId xmlns:a16="http://schemas.microsoft.com/office/drawing/2014/main" id="{18F78897-82C8-4AC3-9405-1707EC3B2D69}"/>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24</a:t>
            </a:fld>
            <a:endParaRPr lang="en-US">
              <a:solidFill>
                <a:prstClr val="black">
                  <a:tint val="75000"/>
                </a:prstClr>
              </a:solidFill>
            </a:endParaRPr>
          </a:p>
        </p:txBody>
      </p:sp>
      <p:pic>
        <p:nvPicPr>
          <p:cNvPr id="5" name="Picture 4" descr="A picture containing water, nature, outdoor, shore&#10;&#10;Description automatically generated">
            <a:extLst>
              <a:ext uri="{FF2B5EF4-FFF2-40B4-BE49-F238E27FC236}">
                <a16:creationId xmlns:a16="http://schemas.microsoft.com/office/drawing/2014/main" id="{A6D4F710-3848-4A34-B8A1-5163209F615D}"/>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109580" y="1646238"/>
            <a:ext cx="3966474" cy="2556305"/>
          </a:xfrm>
          <a:prstGeom prst="rect">
            <a:avLst/>
          </a:prstGeom>
        </p:spPr>
      </p:pic>
      <p:pic>
        <p:nvPicPr>
          <p:cNvPr id="1026" name="Picture 2" descr="NIGERIA: Kashimbila Multi-Purpose Dam to be commissioned soon©bolarzeal/Shutterstock">
            <a:extLst>
              <a:ext uri="{FF2B5EF4-FFF2-40B4-BE49-F238E27FC236}">
                <a16:creationId xmlns:a16="http://schemas.microsoft.com/office/drawing/2014/main" id="{27215CCA-6CD0-4FA6-8E67-9E609FAA032A}"/>
              </a:ext>
            </a:extLst>
          </p:cNvPr>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Effect>
                      <a14:saturation sat="200000"/>
                    </a14:imgEffect>
                  </a14:imgLayer>
                </a14:imgProps>
              </a:ext>
              <a:ext uri="{28A0092B-C50C-407E-A947-70E740481C1C}">
                <a14:useLocalDpi xmlns:a14="http://schemas.microsoft.com/office/drawing/2010/main" val="0"/>
              </a:ext>
            </a:extLst>
          </a:blip>
          <a:srcRect/>
          <a:stretch>
            <a:fillRect/>
          </a:stretch>
        </p:blipFill>
        <p:spPr bwMode="auto">
          <a:xfrm>
            <a:off x="109580" y="4385106"/>
            <a:ext cx="3966474" cy="24728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280766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626B9B1-0F71-424D-B0D9-67A45527E7BD}"/>
              </a:ext>
            </a:extLst>
          </p:cNvPr>
          <p:cNvSpPr>
            <a:spLocks noGrp="1"/>
          </p:cNvSpPr>
          <p:nvPr>
            <p:ph type="title"/>
          </p:nvPr>
        </p:nvSpPr>
        <p:spPr>
          <a:xfrm>
            <a:off x="1569721" y="731520"/>
            <a:ext cx="10622279" cy="914718"/>
          </a:xfrm>
        </p:spPr>
        <p:txBody>
          <a:bodyPr/>
          <a:lstStyle/>
          <a:p>
            <a:r>
              <a:rPr lang="en-GB" dirty="0"/>
              <a:t>Recommendations – cont’d</a:t>
            </a:r>
          </a:p>
        </p:txBody>
      </p:sp>
      <p:sp>
        <p:nvSpPr>
          <p:cNvPr id="5" name="Content Placeholder 2">
            <a:extLst>
              <a:ext uri="{FF2B5EF4-FFF2-40B4-BE49-F238E27FC236}">
                <a16:creationId xmlns:a16="http://schemas.microsoft.com/office/drawing/2014/main" id="{876EB297-22F8-4571-B887-77B682367229}"/>
              </a:ext>
            </a:extLst>
          </p:cNvPr>
          <p:cNvSpPr txBox="1">
            <a:spLocks/>
          </p:cNvSpPr>
          <p:nvPr/>
        </p:nvSpPr>
        <p:spPr>
          <a:xfrm>
            <a:off x="2913681" y="1646238"/>
            <a:ext cx="9126871" cy="5211762"/>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buFont typeface="Wingdings" panose="05000000000000000000" pitchFamily="2" charset="2"/>
              <a:buChar char="q"/>
            </a:pPr>
            <a:r>
              <a:rPr lang="en-US" sz="2400" dirty="0">
                <a:latin typeface="Arial" panose="020B0604020202020204" pitchFamily="34" charset="0"/>
                <a:ea typeface="SimSun" panose="02010600030101010101" pitchFamily="2" charset="-122"/>
                <a:cs typeface="Times New Roman" panose="02020603050405020304" pitchFamily="18" charset="0"/>
              </a:rPr>
              <a:t>Diversify investment in other renewable energy sources (e.g., Floating Photovoltaic). </a:t>
            </a:r>
          </a:p>
          <a:p>
            <a:pPr algn="just">
              <a:buFont typeface="Wingdings" panose="05000000000000000000" pitchFamily="2" charset="2"/>
              <a:buChar char="q"/>
            </a:pPr>
            <a:r>
              <a:rPr lang="en-US" sz="2400" dirty="0">
                <a:latin typeface="Arial" panose="020B0604020202020204" pitchFamily="34" charset="0"/>
                <a:ea typeface="SimSun" panose="02010600030101010101" pitchFamily="2" charset="-122"/>
                <a:cs typeface="Times New Roman" panose="02020603050405020304" pitchFamily="18" charset="0"/>
              </a:rPr>
              <a:t>Drive policies that are aimed at Country and Regional Electricity market liberalization. </a:t>
            </a:r>
          </a:p>
          <a:p>
            <a:pPr algn="just">
              <a:buFont typeface="Wingdings" panose="05000000000000000000" pitchFamily="2" charset="2"/>
              <a:buChar char="q"/>
            </a:pPr>
            <a:r>
              <a:rPr lang="en-US" sz="2400" dirty="0">
                <a:latin typeface="Arial" panose="020B0604020202020204" pitchFamily="34" charset="0"/>
                <a:ea typeface="SimSun" panose="02010600030101010101" pitchFamily="2" charset="-122"/>
                <a:cs typeface="Times New Roman" panose="02020603050405020304" pitchFamily="18" charset="0"/>
              </a:rPr>
              <a:t>Regional Member Countries should be encouraged to unbundle their electricity utilities, vertically and horizontally, to introduce competition, to create independent regulators, and to make space for private sector participation.</a:t>
            </a:r>
            <a:endParaRPr lang="en-GB" sz="2400" dirty="0">
              <a:latin typeface="Calibri" panose="020F0502020204030204" pitchFamily="34" charset="0"/>
              <a:ea typeface="SimSun" panose="02010600030101010101" pitchFamily="2" charset="-122"/>
              <a:cs typeface="Times New Roman" panose="02020603050405020304" pitchFamily="18" charset="0"/>
            </a:endParaRPr>
          </a:p>
        </p:txBody>
      </p:sp>
      <p:sp>
        <p:nvSpPr>
          <p:cNvPr id="2" name="Slide Number Placeholder 1">
            <a:extLst>
              <a:ext uri="{FF2B5EF4-FFF2-40B4-BE49-F238E27FC236}">
                <a16:creationId xmlns:a16="http://schemas.microsoft.com/office/drawing/2014/main" id="{753D3FD3-14BE-4B28-A4B3-CFDCB5E05948}"/>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25</a:t>
            </a:fld>
            <a:endParaRPr lang="en-US">
              <a:solidFill>
                <a:prstClr val="black">
                  <a:tint val="75000"/>
                </a:prstClr>
              </a:solidFill>
            </a:endParaRPr>
          </a:p>
        </p:txBody>
      </p:sp>
      <p:pic>
        <p:nvPicPr>
          <p:cNvPr id="6" name="Picture 5">
            <a:extLst>
              <a:ext uri="{FF2B5EF4-FFF2-40B4-BE49-F238E27FC236}">
                <a16:creationId xmlns:a16="http://schemas.microsoft.com/office/drawing/2014/main" id="{320460F7-35BA-4121-9763-22B96A4801DA}"/>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 uri="{28A0092B-C50C-407E-A947-70E740481C1C}">
                <a14:useLocalDpi xmlns:a14="http://schemas.microsoft.com/office/drawing/2010/main" val="0"/>
              </a:ext>
            </a:extLst>
          </a:blip>
          <a:stretch>
            <a:fillRect/>
          </a:stretch>
        </p:blipFill>
        <p:spPr>
          <a:xfrm>
            <a:off x="0" y="1550538"/>
            <a:ext cx="2713756" cy="2260182"/>
          </a:xfrm>
          <a:prstGeom prst="rect">
            <a:avLst/>
          </a:prstGeom>
        </p:spPr>
      </p:pic>
      <p:pic>
        <p:nvPicPr>
          <p:cNvPr id="8" name="Picture 7">
            <a:extLst>
              <a:ext uri="{FF2B5EF4-FFF2-40B4-BE49-F238E27FC236}">
                <a16:creationId xmlns:a16="http://schemas.microsoft.com/office/drawing/2014/main" id="{94EA32BD-630B-4D79-B8DB-18E0CC4C7491}"/>
              </a:ext>
            </a:extLst>
          </p:cNvPr>
          <p:cNvPicPr>
            <a:picLocks noChangeAspect="1"/>
          </p:cNvPicPr>
          <p:nvPr/>
        </p:nvPicPr>
        <p:blipFill>
          <a:blip r:embed="rId4"/>
          <a:stretch>
            <a:fillRect/>
          </a:stretch>
        </p:blipFill>
        <p:spPr>
          <a:xfrm>
            <a:off x="0" y="3921070"/>
            <a:ext cx="2713756" cy="2936929"/>
          </a:xfrm>
          <a:prstGeom prst="rect">
            <a:avLst/>
          </a:prstGeom>
        </p:spPr>
      </p:pic>
    </p:spTree>
    <p:extLst>
      <p:ext uri="{BB962C8B-B14F-4D97-AF65-F5344CB8AC3E}">
        <p14:creationId xmlns:p14="http://schemas.microsoft.com/office/powerpoint/2010/main" val="114374311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258BDFA-1E4A-4D4A-ACA2-582E172850E6}"/>
              </a:ext>
            </a:extLst>
          </p:cNvPr>
          <p:cNvPicPr>
            <a:picLocks noChangeAspect="1"/>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Lst>
          </a:blip>
          <a:stretch>
            <a:fillRect/>
          </a:stretch>
        </p:blipFill>
        <p:spPr>
          <a:xfrm>
            <a:off x="0" y="1828449"/>
            <a:ext cx="4595854" cy="3858248"/>
          </a:xfrm>
          <a:prstGeom prst="rect">
            <a:avLst/>
          </a:prstGeom>
        </p:spPr>
      </p:pic>
      <p:sp>
        <p:nvSpPr>
          <p:cNvPr id="4" name="Title 1">
            <a:extLst>
              <a:ext uri="{FF2B5EF4-FFF2-40B4-BE49-F238E27FC236}">
                <a16:creationId xmlns:a16="http://schemas.microsoft.com/office/drawing/2014/main" id="{2626B9B1-0F71-424D-B0D9-67A45527E7BD}"/>
              </a:ext>
            </a:extLst>
          </p:cNvPr>
          <p:cNvSpPr>
            <a:spLocks noGrp="1"/>
          </p:cNvSpPr>
          <p:nvPr>
            <p:ph type="title"/>
          </p:nvPr>
        </p:nvSpPr>
        <p:spPr>
          <a:xfrm>
            <a:off x="1569721" y="612655"/>
            <a:ext cx="10622279" cy="914718"/>
          </a:xfrm>
        </p:spPr>
        <p:txBody>
          <a:bodyPr/>
          <a:lstStyle/>
          <a:p>
            <a:r>
              <a:rPr lang="en-GB" dirty="0"/>
              <a:t>Recommendations – cont’d</a:t>
            </a:r>
          </a:p>
        </p:txBody>
      </p:sp>
      <p:sp>
        <p:nvSpPr>
          <p:cNvPr id="6" name="Content Placeholder 3">
            <a:extLst>
              <a:ext uri="{FF2B5EF4-FFF2-40B4-BE49-F238E27FC236}">
                <a16:creationId xmlns:a16="http://schemas.microsoft.com/office/drawing/2014/main" id="{05970BF9-362A-4783-9211-011508271D7A}"/>
              </a:ext>
            </a:extLst>
          </p:cNvPr>
          <p:cNvSpPr txBox="1">
            <a:spLocks/>
          </p:cNvSpPr>
          <p:nvPr/>
        </p:nvSpPr>
        <p:spPr>
          <a:xfrm>
            <a:off x="4272315" y="1696365"/>
            <a:ext cx="7780255" cy="5279865"/>
          </a:xfrm>
          <a:prstGeom prst="rect">
            <a:avLst/>
          </a:prstGeom>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15000"/>
              </a:lnSpc>
              <a:spcAft>
                <a:spcPts val="600"/>
              </a:spcAft>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Develop supporting policies aimed at building the African Continent’s capacity in the governance, engineering and electricity market of Hydropower projects.</a:t>
            </a:r>
            <a:endParaRPr lang="en-GB" sz="2000" dirty="0">
              <a:latin typeface="Arial" panose="020B0604020202020204" pitchFamily="34" charset="0"/>
              <a:ea typeface="SimSun" panose="02010600030101010101" pitchFamily="2" charset="-122"/>
              <a:cs typeface="Arial" panose="020B0604020202020204" pitchFamily="34" charset="0"/>
            </a:endParaRPr>
          </a:p>
          <a:p>
            <a:pPr algn="just">
              <a:lnSpc>
                <a:spcPct val="115000"/>
              </a:lnSpc>
              <a:spcAft>
                <a:spcPts val="600"/>
              </a:spcAft>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The Bank should go beyond lending and involve technical support, knowledge sharing, capacity building, policy dialogue, economic and sector reforms and support during project preparation and implementation.</a:t>
            </a:r>
          </a:p>
          <a:p>
            <a:pPr algn="just">
              <a:lnSpc>
                <a:spcPct val="115000"/>
              </a:lnSpc>
              <a:spcAft>
                <a:spcPts val="600"/>
              </a:spcAft>
              <a:buFont typeface="Wingdings" panose="05000000000000000000" pitchFamily="2" charset="2"/>
              <a:buChar char="q"/>
            </a:pPr>
            <a:r>
              <a:rPr lang="en-US" sz="2000" dirty="0">
                <a:latin typeface="Arial" panose="020B0604020202020204" pitchFamily="34" charset="0"/>
                <a:ea typeface="SimSun" panose="02010600030101010101" pitchFamily="2" charset="-122"/>
                <a:cs typeface="Arial" panose="020B0604020202020204" pitchFamily="34" charset="0"/>
              </a:rPr>
              <a:t>The Bank should consider the Finance, Engineer, Lease and Transfer (FELT) Model for Financing Hydropower in Africa which will rope in Private Sector investment.</a:t>
            </a:r>
            <a:endParaRPr lang="en-GB" sz="2000" dirty="0">
              <a:latin typeface="Arial" panose="020B0604020202020204" pitchFamily="34" charset="0"/>
              <a:ea typeface="SimSun" panose="02010600030101010101" pitchFamily="2" charset="-122"/>
              <a:cs typeface="Arial" panose="020B0604020202020204" pitchFamily="34" charset="0"/>
            </a:endParaRPr>
          </a:p>
        </p:txBody>
      </p:sp>
      <p:sp>
        <p:nvSpPr>
          <p:cNvPr id="2" name="Slide Number Placeholder 1">
            <a:extLst>
              <a:ext uri="{FF2B5EF4-FFF2-40B4-BE49-F238E27FC236}">
                <a16:creationId xmlns:a16="http://schemas.microsoft.com/office/drawing/2014/main" id="{753D3FD3-14BE-4B28-A4B3-CFDCB5E05948}"/>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26</a:t>
            </a:fld>
            <a:endParaRPr lang="en-US">
              <a:solidFill>
                <a:prstClr val="black">
                  <a:tint val="75000"/>
                </a:prstClr>
              </a:solidFill>
            </a:endParaRPr>
          </a:p>
        </p:txBody>
      </p:sp>
    </p:spTree>
    <p:extLst>
      <p:ext uri="{BB962C8B-B14F-4D97-AF65-F5344CB8AC3E}">
        <p14:creationId xmlns:p14="http://schemas.microsoft.com/office/powerpoint/2010/main" val="16771401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0637-E4EA-4EC7-86A4-82388E254CBB}"/>
              </a:ext>
            </a:extLst>
          </p:cNvPr>
          <p:cNvSpPr>
            <a:spLocks noGrp="1"/>
          </p:cNvSpPr>
          <p:nvPr>
            <p:ph type="title"/>
          </p:nvPr>
        </p:nvSpPr>
        <p:spPr/>
        <p:txBody>
          <a:bodyPr/>
          <a:lstStyle/>
          <a:p>
            <a:r>
              <a:rPr lang="en-US" dirty="0">
                <a:cs typeface="+mn-cs"/>
              </a:rPr>
              <a:t>Introduction</a:t>
            </a:r>
          </a:p>
        </p:txBody>
      </p:sp>
      <p:sp>
        <p:nvSpPr>
          <p:cNvPr id="4" name="Content Placeholder 2">
            <a:extLst>
              <a:ext uri="{FF2B5EF4-FFF2-40B4-BE49-F238E27FC236}">
                <a16:creationId xmlns:a16="http://schemas.microsoft.com/office/drawing/2014/main" id="{DA4D83B9-5280-4D83-849B-7A17E7692AE7}"/>
              </a:ext>
            </a:extLst>
          </p:cNvPr>
          <p:cNvSpPr txBox="1">
            <a:spLocks/>
          </p:cNvSpPr>
          <p:nvPr/>
        </p:nvSpPr>
        <p:spPr>
          <a:xfrm>
            <a:off x="1115184" y="6356350"/>
            <a:ext cx="7330440" cy="5060077"/>
          </a:xfrm>
          <a:prstGeom prst="rect">
            <a:avLst/>
          </a:prstGeom>
          <a:noFill/>
          <a:ln>
            <a:noFill/>
          </a:ln>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200000"/>
              </a:lnSpc>
              <a:spcBef>
                <a:spcPts val="0"/>
              </a:spcBef>
              <a:buFont typeface="Wingdings" panose="05000000000000000000" pitchFamily="2" charset="2"/>
              <a:buChar char="q"/>
            </a:pPr>
            <a:endParaRPr lang="en-US" sz="1800" dirty="0">
              <a:latin typeface="Arial" panose="020B0604020202020204" pitchFamily="34" charset="0"/>
              <a:ea typeface="Arial" panose="020B0604020202020204" pitchFamily="34" charset="0"/>
            </a:endParaRPr>
          </a:p>
        </p:txBody>
      </p:sp>
      <p:sp>
        <p:nvSpPr>
          <p:cNvPr id="3" name="Slide Number Placeholder 2">
            <a:extLst>
              <a:ext uri="{FF2B5EF4-FFF2-40B4-BE49-F238E27FC236}">
                <a16:creationId xmlns:a16="http://schemas.microsoft.com/office/drawing/2014/main" id="{8E65C047-C736-4ABE-8B44-31B3960007AE}"/>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3</a:t>
            </a:fld>
            <a:endParaRPr lang="en-US">
              <a:solidFill>
                <a:prstClr val="black">
                  <a:tint val="75000"/>
                </a:prstClr>
              </a:solidFill>
            </a:endParaRPr>
          </a:p>
        </p:txBody>
      </p:sp>
      <p:grpSp>
        <p:nvGrpSpPr>
          <p:cNvPr id="39" name="Group 38">
            <a:extLst>
              <a:ext uri="{FF2B5EF4-FFF2-40B4-BE49-F238E27FC236}">
                <a16:creationId xmlns:a16="http://schemas.microsoft.com/office/drawing/2014/main" id="{40260CB4-19B3-46C3-968F-32D8E22EF3A6}"/>
              </a:ext>
            </a:extLst>
          </p:cNvPr>
          <p:cNvGrpSpPr/>
          <p:nvPr/>
        </p:nvGrpSpPr>
        <p:grpSpPr>
          <a:xfrm>
            <a:off x="446257" y="1667605"/>
            <a:ext cx="11476813" cy="4607710"/>
            <a:chOff x="446257" y="1667605"/>
            <a:chExt cx="11476813" cy="4607710"/>
          </a:xfrm>
        </p:grpSpPr>
        <p:grpSp>
          <p:nvGrpSpPr>
            <p:cNvPr id="27" name="Group 26">
              <a:extLst>
                <a:ext uri="{FF2B5EF4-FFF2-40B4-BE49-F238E27FC236}">
                  <a16:creationId xmlns:a16="http://schemas.microsoft.com/office/drawing/2014/main" id="{AC8F42DC-929F-4C00-935B-18718CF699C9}"/>
                </a:ext>
              </a:extLst>
            </p:cNvPr>
            <p:cNvGrpSpPr/>
            <p:nvPr/>
          </p:nvGrpSpPr>
          <p:grpSpPr>
            <a:xfrm>
              <a:off x="1115183" y="1667605"/>
              <a:ext cx="10807887" cy="4607710"/>
              <a:chOff x="548640" y="1643581"/>
              <a:chExt cx="11281457" cy="4472078"/>
            </a:xfrm>
          </p:grpSpPr>
          <p:grpSp>
            <p:nvGrpSpPr>
              <p:cNvPr id="16" name="Group 15">
                <a:extLst>
                  <a:ext uri="{FF2B5EF4-FFF2-40B4-BE49-F238E27FC236}">
                    <a16:creationId xmlns:a16="http://schemas.microsoft.com/office/drawing/2014/main" id="{313C6B56-B7F0-460B-8EEC-362ADCD7ADC5}"/>
                  </a:ext>
                </a:extLst>
              </p:cNvPr>
              <p:cNvGrpSpPr/>
              <p:nvPr/>
            </p:nvGrpSpPr>
            <p:grpSpPr>
              <a:xfrm>
                <a:off x="548640" y="1643581"/>
                <a:ext cx="11281457" cy="645054"/>
                <a:chOff x="548640" y="1643581"/>
                <a:chExt cx="11281457" cy="645054"/>
              </a:xfrm>
            </p:grpSpPr>
            <p:sp>
              <p:nvSpPr>
                <p:cNvPr id="5" name="Rectangle: Rounded Corners 4">
                  <a:extLst>
                    <a:ext uri="{FF2B5EF4-FFF2-40B4-BE49-F238E27FC236}">
                      <a16:creationId xmlns:a16="http://schemas.microsoft.com/office/drawing/2014/main" id="{5DED8E00-28F0-4BF0-90C9-9B05BDFA2BA0}"/>
                    </a:ext>
                  </a:extLst>
                </p:cNvPr>
                <p:cNvSpPr/>
                <p:nvPr/>
              </p:nvSpPr>
              <p:spPr>
                <a:xfrm>
                  <a:off x="548640" y="1667986"/>
                  <a:ext cx="11225349" cy="596244"/>
                </a:xfrm>
                <a:prstGeom prst="round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7" name="Rectangle 6">
                  <a:extLst>
                    <a:ext uri="{FF2B5EF4-FFF2-40B4-BE49-F238E27FC236}">
                      <a16:creationId xmlns:a16="http://schemas.microsoft.com/office/drawing/2014/main" id="{105FDA09-9D05-4CAC-BFE1-4E859CABA9AB}"/>
                    </a:ext>
                  </a:extLst>
                </p:cNvPr>
                <p:cNvSpPr/>
                <p:nvPr/>
              </p:nvSpPr>
              <p:spPr>
                <a:xfrm>
                  <a:off x="604749" y="1643581"/>
                  <a:ext cx="11225348" cy="645054"/>
                </a:xfrm>
                <a:prstGeom prst="rect">
                  <a:avLst/>
                </a:prstGeom>
              </p:spPr>
              <p:txBody>
                <a:bodyPr wrap="square">
                  <a:spAutoFit/>
                </a:bodyPr>
                <a:lstStyle/>
                <a:p>
                  <a:pPr algn="just">
                    <a:spcBef>
                      <a:spcPts val="0"/>
                    </a:spcBef>
                  </a:pPr>
                  <a:r>
                    <a:rPr lang="en-GB" dirty="0">
                      <a:latin typeface="Arial" panose="020B0604020202020204" pitchFamily="34" charset="0"/>
                      <a:ea typeface="Arial" panose="020B0604020202020204" pitchFamily="34" charset="0"/>
                      <a:cs typeface="Arial" panose="020B0604020202020204" pitchFamily="34" charset="0"/>
                    </a:rPr>
                    <a:t>Over </a:t>
                  </a:r>
                  <a:r>
                    <a:rPr lang="en-GB" b="1" dirty="0">
                      <a:latin typeface="Arial" panose="020B0604020202020204" pitchFamily="34" charset="0"/>
                      <a:ea typeface="Arial" panose="020B0604020202020204" pitchFamily="34" charset="0"/>
                      <a:cs typeface="Arial" panose="020B0604020202020204" pitchFamily="34" charset="0"/>
                    </a:rPr>
                    <a:t>645 million</a:t>
                  </a:r>
                  <a:r>
                    <a:rPr lang="en-GB" dirty="0">
                      <a:latin typeface="Arial" panose="020B0604020202020204" pitchFamily="34" charset="0"/>
                      <a:ea typeface="Arial" panose="020B0604020202020204" pitchFamily="34" charset="0"/>
                      <a:cs typeface="Arial" panose="020B0604020202020204" pitchFamily="34" charset="0"/>
                    </a:rPr>
                    <a:t> people in Africa, approximately half the continent lack access to reliable and clean energy</a:t>
                  </a:r>
                </a:p>
              </p:txBody>
            </p:sp>
          </p:grpSp>
          <p:sp>
            <p:nvSpPr>
              <p:cNvPr id="8" name="Rectangle: Rounded Corners 7">
                <a:extLst>
                  <a:ext uri="{FF2B5EF4-FFF2-40B4-BE49-F238E27FC236}">
                    <a16:creationId xmlns:a16="http://schemas.microsoft.com/office/drawing/2014/main" id="{D11E7DD0-872E-4D7E-8006-F5230F41C51F}"/>
                  </a:ext>
                </a:extLst>
              </p:cNvPr>
              <p:cNvSpPr/>
              <p:nvPr/>
            </p:nvSpPr>
            <p:spPr>
              <a:xfrm>
                <a:off x="548640" y="2485529"/>
                <a:ext cx="11225349" cy="596244"/>
              </a:xfrm>
              <a:prstGeom prst="round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just"/>
                <a:r>
                  <a:rPr lang="en-GB" dirty="0">
                    <a:solidFill>
                      <a:schemeClr val="tx1"/>
                    </a:solidFill>
                    <a:latin typeface="Arial" panose="020B0604020202020204" pitchFamily="34" charset="0"/>
                    <a:cs typeface="Arial" panose="020B0604020202020204" pitchFamily="34" charset="0"/>
                  </a:rPr>
                  <a:t>The </a:t>
                </a:r>
                <a:r>
                  <a:rPr lang="en-GB" b="1" dirty="0">
                    <a:solidFill>
                      <a:schemeClr val="tx1"/>
                    </a:solidFill>
                    <a:latin typeface="Arial" panose="020B0604020202020204" pitchFamily="34" charset="0"/>
                    <a:cs typeface="Arial" panose="020B0604020202020204" pitchFamily="34" charset="0"/>
                  </a:rPr>
                  <a:t>Africa Agenda 2063</a:t>
                </a:r>
                <a:r>
                  <a:rPr lang="en-GB" dirty="0">
                    <a:solidFill>
                      <a:schemeClr val="tx1"/>
                    </a:solidFill>
                    <a:latin typeface="Arial" panose="020B0604020202020204" pitchFamily="34" charset="0"/>
                    <a:cs typeface="Arial" panose="020B0604020202020204" pitchFamily="34" charset="0"/>
                  </a:rPr>
                  <a:t>, seeks to build a prosperous Africa based on inclusive growth and sustainable development</a:t>
                </a:r>
              </a:p>
            </p:txBody>
          </p:sp>
          <p:sp>
            <p:nvSpPr>
              <p:cNvPr id="11" name="Rectangle: Rounded Corners 10">
                <a:extLst>
                  <a:ext uri="{FF2B5EF4-FFF2-40B4-BE49-F238E27FC236}">
                    <a16:creationId xmlns:a16="http://schemas.microsoft.com/office/drawing/2014/main" id="{9816F43B-F064-48A1-9CC4-56CE48206045}"/>
                  </a:ext>
                </a:extLst>
              </p:cNvPr>
              <p:cNvSpPr/>
              <p:nvPr/>
            </p:nvSpPr>
            <p:spPr>
              <a:xfrm>
                <a:off x="548640" y="4453522"/>
                <a:ext cx="11225349" cy="596244"/>
              </a:xfrm>
              <a:prstGeom prst="roundRect">
                <a:avLst/>
              </a:prstGeom>
              <a:solidFill>
                <a:schemeClr val="accent6">
                  <a:lumMod val="20000"/>
                  <a:lumOff val="80000"/>
                </a:schemeClr>
              </a:solid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endParaRPr lang="en-GB" dirty="0">
                  <a:solidFill>
                    <a:schemeClr val="tx1"/>
                  </a:solidFill>
                  <a:latin typeface="Arial" panose="020B0604020202020204" pitchFamily="34" charset="0"/>
                  <a:ea typeface="Arial" panose="020B0604020202020204" pitchFamily="34" charset="0"/>
                  <a:cs typeface="Arial" panose="020B0604020202020204" pitchFamily="34" charset="0"/>
                </a:endParaRPr>
              </a:p>
              <a:p>
                <a:pPr algn="just"/>
                <a:r>
                  <a:rPr lang="en-GB" dirty="0">
                    <a:solidFill>
                      <a:schemeClr val="tx1"/>
                    </a:solidFill>
                    <a:latin typeface="Arial" panose="020B0604020202020204" pitchFamily="34" charset="0"/>
                    <a:ea typeface="Arial" panose="020B0604020202020204" pitchFamily="34" charset="0"/>
                    <a:cs typeface="Arial" panose="020B0604020202020204" pitchFamily="34" charset="0"/>
                  </a:rPr>
                  <a:t>Hydropower remains the </a:t>
                </a:r>
                <a:r>
                  <a:rPr lang="en-GB" b="1" dirty="0">
                    <a:solidFill>
                      <a:schemeClr val="tx1"/>
                    </a:solidFill>
                    <a:latin typeface="Arial" panose="020B0604020202020204" pitchFamily="34" charset="0"/>
                    <a:ea typeface="Arial" panose="020B0604020202020204" pitchFamily="34" charset="0"/>
                    <a:cs typeface="Arial" panose="020B0604020202020204" pitchFamily="34" charset="0"/>
                  </a:rPr>
                  <a:t>main</a:t>
                </a:r>
                <a:r>
                  <a:rPr lang="en-GB" dirty="0">
                    <a:solidFill>
                      <a:schemeClr val="tx1"/>
                    </a:solidFill>
                    <a:latin typeface="Arial" panose="020B0604020202020204" pitchFamily="34" charset="0"/>
                    <a:ea typeface="Arial" panose="020B0604020202020204" pitchFamily="34" charset="0"/>
                    <a:cs typeface="Arial" panose="020B0604020202020204" pitchFamily="34" charset="0"/>
                  </a:rPr>
                  <a:t> renewable resource in Africa</a:t>
                </a:r>
              </a:p>
              <a:p>
                <a:pPr lvl="0" algn="just"/>
                <a:endParaRPr lang="en-GB" dirty="0">
                  <a:solidFill>
                    <a:schemeClr val="tx1"/>
                  </a:solidFill>
                  <a:latin typeface="Arial" panose="020B0604020202020204" pitchFamily="34" charset="0"/>
                  <a:cs typeface="Arial" panose="020B0604020202020204" pitchFamily="34" charset="0"/>
                </a:endParaRPr>
              </a:p>
            </p:txBody>
          </p:sp>
          <p:grpSp>
            <p:nvGrpSpPr>
              <p:cNvPr id="17" name="Group 16">
                <a:extLst>
                  <a:ext uri="{FF2B5EF4-FFF2-40B4-BE49-F238E27FC236}">
                    <a16:creationId xmlns:a16="http://schemas.microsoft.com/office/drawing/2014/main" id="{F99750DF-0187-4DDC-8E91-8D9E86FA5B41}"/>
                  </a:ext>
                </a:extLst>
              </p:cNvPr>
              <p:cNvGrpSpPr/>
              <p:nvPr/>
            </p:nvGrpSpPr>
            <p:grpSpPr>
              <a:xfrm>
                <a:off x="548640" y="3431093"/>
                <a:ext cx="11225349" cy="596244"/>
                <a:chOff x="548640" y="3431093"/>
                <a:chExt cx="11225349" cy="596244"/>
              </a:xfrm>
            </p:grpSpPr>
            <p:sp>
              <p:nvSpPr>
                <p:cNvPr id="10" name="Rectangle: Rounded Corners 9">
                  <a:extLst>
                    <a:ext uri="{FF2B5EF4-FFF2-40B4-BE49-F238E27FC236}">
                      <a16:creationId xmlns:a16="http://schemas.microsoft.com/office/drawing/2014/main" id="{7325C129-9550-4C6A-A98A-3BDB40482672}"/>
                    </a:ext>
                  </a:extLst>
                </p:cNvPr>
                <p:cNvSpPr/>
                <p:nvPr/>
              </p:nvSpPr>
              <p:spPr>
                <a:xfrm>
                  <a:off x="548640" y="3431093"/>
                  <a:ext cx="11225349" cy="596244"/>
                </a:xfrm>
                <a:prstGeom prst="round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55D2F0C5-3D70-40F4-B7C5-44DE85B85441}"/>
                    </a:ext>
                  </a:extLst>
                </p:cNvPr>
                <p:cNvSpPr/>
                <p:nvPr/>
              </p:nvSpPr>
              <p:spPr>
                <a:xfrm>
                  <a:off x="548640" y="3543202"/>
                  <a:ext cx="11040293" cy="368602"/>
                </a:xfrm>
                <a:prstGeom prst="rect">
                  <a:avLst/>
                </a:prstGeom>
              </p:spPr>
              <p:txBody>
                <a:bodyPr wrap="square">
                  <a:spAutoFit/>
                </a:bodyPr>
                <a:lstStyle/>
                <a:p>
                  <a:pPr algn="just">
                    <a:spcBef>
                      <a:spcPts val="0"/>
                    </a:spcBef>
                  </a:pPr>
                  <a:r>
                    <a:rPr lang="en-GB" dirty="0">
                      <a:latin typeface="Arial" panose="020B0604020202020204" pitchFamily="34" charset="0"/>
                      <a:ea typeface="Arial" panose="020B0604020202020204" pitchFamily="34" charset="0"/>
                      <a:cs typeface="Arial" panose="020B0604020202020204" pitchFamily="34" charset="0"/>
                    </a:rPr>
                    <a:t>The AfDB has prioritized to </a:t>
                  </a:r>
                  <a:r>
                    <a:rPr lang="en-GB" b="1" dirty="0">
                      <a:latin typeface="Arial" panose="020B0604020202020204" pitchFamily="34" charset="0"/>
                      <a:ea typeface="Arial" panose="020B0604020202020204" pitchFamily="34" charset="0"/>
                      <a:cs typeface="Arial" panose="020B0604020202020204" pitchFamily="34" charset="0"/>
                    </a:rPr>
                    <a:t>“Light Up and Power Africa” </a:t>
                  </a:r>
                  <a:r>
                    <a:rPr lang="en-GB" dirty="0">
                      <a:latin typeface="Arial" panose="020B0604020202020204" pitchFamily="34" charset="0"/>
                      <a:ea typeface="Arial" panose="020B0604020202020204" pitchFamily="34" charset="0"/>
                      <a:cs typeface="Arial" panose="020B0604020202020204" pitchFamily="34" charset="0"/>
                    </a:rPr>
                    <a:t>to accelerate Africa’s development.</a:t>
                  </a:r>
                </a:p>
              </p:txBody>
            </p:sp>
          </p:grpSp>
          <p:grpSp>
            <p:nvGrpSpPr>
              <p:cNvPr id="18" name="Group 17">
                <a:extLst>
                  <a:ext uri="{FF2B5EF4-FFF2-40B4-BE49-F238E27FC236}">
                    <a16:creationId xmlns:a16="http://schemas.microsoft.com/office/drawing/2014/main" id="{D487756D-B4B4-46D3-8F84-03E9D5CF8878}"/>
                  </a:ext>
                </a:extLst>
              </p:cNvPr>
              <p:cNvGrpSpPr/>
              <p:nvPr/>
            </p:nvGrpSpPr>
            <p:grpSpPr>
              <a:xfrm>
                <a:off x="548640" y="5470605"/>
                <a:ext cx="11225349" cy="645054"/>
                <a:chOff x="548640" y="5470605"/>
                <a:chExt cx="11225349" cy="645054"/>
              </a:xfrm>
            </p:grpSpPr>
            <p:sp>
              <p:nvSpPr>
                <p:cNvPr id="12" name="Rectangle: Rounded Corners 11">
                  <a:extLst>
                    <a:ext uri="{FF2B5EF4-FFF2-40B4-BE49-F238E27FC236}">
                      <a16:creationId xmlns:a16="http://schemas.microsoft.com/office/drawing/2014/main" id="{90DF9523-27E5-4BEF-B25F-E091C6AFE2B8}"/>
                    </a:ext>
                  </a:extLst>
                </p:cNvPr>
                <p:cNvSpPr/>
                <p:nvPr/>
              </p:nvSpPr>
              <p:spPr>
                <a:xfrm>
                  <a:off x="548640" y="5475951"/>
                  <a:ext cx="11225349" cy="596244"/>
                </a:xfrm>
                <a:prstGeom prst="roundRect">
                  <a:avLst/>
                </a:prstGeom>
                <a:noFill/>
                <a:ln w="1905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A4BBBBC9-9AB6-4EAE-B952-365440793A61}"/>
                    </a:ext>
                  </a:extLst>
                </p:cNvPr>
                <p:cNvSpPr/>
                <p:nvPr/>
              </p:nvSpPr>
              <p:spPr>
                <a:xfrm>
                  <a:off x="548640" y="5470605"/>
                  <a:ext cx="11225349" cy="645054"/>
                </a:xfrm>
                <a:prstGeom prst="rect">
                  <a:avLst/>
                </a:prstGeom>
              </p:spPr>
              <p:txBody>
                <a:bodyPr wrap="square">
                  <a:spAutoFit/>
                </a:bodyPr>
                <a:lstStyle/>
                <a:p>
                  <a:pPr algn="just">
                    <a:spcBef>
                      <a:spcPts val="0"/>
                    </a:spcBef>
                  </a:pPr>
                  <a:r>
                    <a:rPr lang="en-US" dirty="0">
                      <a:latin typeface="Arial" panose="020B0604020202020204" pitchFamily="34" charset="0"/>
                      <a:ea typeface="Arial" panose="020B0604020202020204" pitchFamily="34" charset="0"/>
                      <a:cs typeface="Arial" panose="020B0604020202020204" pitchFamily="34" charset="0"/>
                    </a:rPr>
                    <a:t>Hydropower constitutes </a:t>
                  </a:r>
                  <a:r>
                    <a:rPr lang="en-US" b="1" dirty="0">
                      <a:latin typeface="Arial" panose="020B0604020202020204" pitchFamily="34" charset="0"/>
                      <a:ea typeface="Arial" panose="020B0604020202020204" pitchFamily="34" charset="0"/>
                      <a:cs typeface="Arial" panose="020B0604020202020204" pitchFamily="34" charset="0"/>
                    </a:rPr>
                    <a:t>15%</a:t>
                  </a:r>
                  <a:r>
                    <a:rPr lang="en-US" dirty="0">
                      <a:latin typeface="Arial" panose="020B0604020202020204" pitchFamily="34" charset="0"/>
                      <a:ea typeface="Arial" panose="020B0604020202020204" pitchFamily="34" charset="0"/>
                      <a:cs typeface="Arial" panose="020B0604020202020204" pitchFamily="34" charset="0"/>
                    </a:rPr>
                    <a:t> of Africa’s total electricity share (</a:t>
                  </a:r>
                  <a:r>
                    <a:rPr lang="en-US" b="1" dirty="0">
                      <a:latin typeface="Arial" panose="020B0604020202020204" pitchFamily="34" charset="0"/>
                      <a:ea typeface="Arial" panose="020B0604020202020204" pitchFamily="34" charset="0"/>
                      <a:cs typeface="Arial" panose="020B0604020202020204" pitchFamily="34" charset="0"/>
                    </a:rPr>
                    <a:t>37 GW</a:t>
                  </a:r>
                  <a:r>
                    <a:rPr lang="en-US" dirty="0">
                      <a:latin typeface="Arial" panose="020B0604020202020204" pitchFamily="34" charset="0"/>
                      <a:ea typeface="Arial" panose="020B0604020202020204" pitchFamily="34" charset="0"/>
                      <a:cs typeface="Arial" panose="020B0604020202020204" pitchFamily="34" charset="0"/>
                    </a:rPr>
                    <a:t>), projected to increase to </a:t>
                  </a:r>
                  <a:r>
                    <a:rPr lang="en-US" b="1" dirty="0">
                      <a:latin typeface="Arial" panose="020B0604020202020204" pitchFamily="34" charset="0"/>
                      <a:ea typeface="Arial" panose="020B0604020202020204" pitchFamily="34" charset="0"/>
                      <a:cs typeface="Arial" panose="020B0604020202020204" pitchFamily="34" charset="0"/>
                    </a:rPr>
                    <a:t>23%</a:t>
                  </a:r>
                  <a:r>
                    <a:rPr lang="en-US" dirty="0">
                      <a:latin typeface="Arial" panose="020B0604020202020204" pitchFamily="34" charset="0"/>
                      <a:ea typeface="Arial" panose="020B0604020202020204" pitchFamily="34" charset="0"/>
                      <a:cs typeface="Arial" panose="020B0604020202020204" pitchFamily="34" charset="0"/>
                    </a:rPr>
                    <a:t> by 2040 </a:t>
                  </a:r>
                </a:p>
              </p:txBody>
            </p:sp>
          </p:grpSp>
        </p:grpSp>
        <p:grpSp>
          <p:nvGrpSpPr>
            <p:cNvPr id="38" name="Group 37">
              <a:extLst>
                <a:ext uri="{FF2B5EF4-FFF2-40B4-BE49-F238E27FC236}">
                  <a16:creationId xmlns:a16="http://schemas.microsoft.com/office/drawing/2014/main" id="{FAE291F8-0A26-451D-BC70-BE152F4621C0}"/>
                </a:ext>
              </a:extLst>
            </p:cNvPr>
            <p:cNvGrpSpPr/>
            <p:nvPr/>
          </p:nvGrpSpPr>
          <p:grpSpPr>
            <a:xfrm>
              <a:off x="446257" y="1738242"/>
              <a:ext cx="460112" cy="4389120"/>
              <a:chOff x="446257" y="1738243"/>
              <a:chExt cx="460112" cy="4418867"/>
            </a:xfrm>
            <a:solidFill>
              <a:schemeClr val="accent6">
                <a:lumMod val="50000"/>
              </a:schemeClr>
            </a:solidFill>
          </p:grpSpPr>
          <p:pic>
            <p:nvPicPr>
              <p:cNvPr id="29" name="Graphic 28" descr="Group of people">
                <a:extLst>
                  <a:ext uri="{FF2B5EF4-FFF2-40B4-BE49-F238E27FC236}">
                    <a16:creationId xmlns:a16="http://schemas.microsoft.com/office/drawing/2014/main" id="{99127EC3-052E-46D2-8AE7-B10E625C3FE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6257" y="1738243"/>
                <a:ext cx="457200" cy="457200"/>
              </a:xfrm>
              <a:prstGeom prst="rect">
                <a:avLst/>
              </a:prstGeom>
            </p:spPr>
          </p:pic>
          <p:pic>
            <p:nvPicPr>
              <p:cNvPr id="31" name="Graphic 30" descr="Checklist RTL">
                <a:extLst>
                  <a:ext uri="{FF2B5EF4-FFF2-40B4-BE49-F238E27FC236}">
                    <a16:creationId xmlns:a16="http://schemas.microsoft.com/office/drawing/2014/main" id="{8021297D-D618-49CC-9F13-3AC5D2EFDA7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9169" y="2576224"/>
                <a:ext cx="457200" cy="457200"/>
              </a:xfrm>
              <a:prstGeom prst="rect">
                <a:avLst/>
              </a:prstGeom>
            </p:spPr>
          </p:pic>
          <p:pic>
            <p:nvPicPr>
              <p:cNvPr id="33" name="Graphic 32" descr="Lightning bolt">
                <a:extLst>
                  <a:ext uri="{FF2B5EF4-FFF2-40B4-BE49-F238E27FC236}">
                    <a16:creationId xmlns:a16="http://schemas.microsoft.com/office/drawing/2014/main" id="{E208CCB2-614E-46B3-985F-3E5B3831C33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46257" y="3637626"/>
                <a:ext cx="457200" cy="457200"/>
              </a:xfrm>
              <a:prstGeom prst="rect">
                <a:avLst/>
              </a:prstGeom>
            </p:spPr>
          </p:pic>
          <p:pic>
            <p:nvPicPr>
              <p:cNvPr id="35" name="Graphic 34" descr="Waterfall scene">
                <a:extLst>
                  <a:ext uri="{FF2B5EF4-FFF2-40B4-BE49-F238E27FC236}">
                    <a16:creationId xmlns:a16="http://schemas.microsoft.com/office/drawing/2014/main" id="{DE342DB8-EB10-4DE3-9F18-0E2E990E60D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6257" y="4662558"/>
                <a:ext cx="457200" cy="457200"/>
              </a:xfrm>
              <a:prstGeom prst="rect">
                <a:avLst/>
              </a:prstGeom>
            </p:spPr>
          </p:pic>
          <p:pic>
            <p:nvPicPr>
              <p:cNvPr id="37" name="Graphic 36" descr="Africa">
                <a:extLst>
                  <a:ext uri="{FF2B5EF4-FFF2-40B4-BE49-F238E27FC236}">
                    <a16:creationId xmlns:a16="http://schemas.microsoft.com/office/drawing/2014/main" id="{5DA5F438-DCF5-4838-9950-58B5E14AE5E4}"/>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46257" y="5699910"/>
                <a:ext cx="457200" cy="457200"/>
              </a:xfrm>
              <a:prstGeom prst="rect">
                <a:avLst/>
              </a:prstGeom>
            </p:spPr>
          </p:pic>
        </p:grpSp>
      </p:grpSp>
    </p:spTree>
    <p:extLst>
      <p:ext uri="{BB962C8B-B14F-4D97-AF65-F5344CB8AC3E}">
        <p14:creationId xmlns:p14="http://schemas.microsoft.com/office/powerpoint/2010/main" val="4288802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0637-E4EA-4EC7-86A4-82388E254CBB}"/>
              </a:ext>
            </a:extLst>
          </p:cNvPr>
          <p:cNvSpPr>
            <a:spLocks noGrp="1"/>
          </p:cNvSpPr>
          <p:nvPr>
            <p:ph type="title"/>
          </p:nvPr>
        </p:nvSpPr>
        <p:spPr/>
        <p:txBody>
          <a:bodyPr/>
          <a:lstStyle/>
          <a:p>
            <a:r>
              <a:rPr lang="en-US" dirty="0">
                <a:cs typeface="+mn-cs"/>
              </a:rPr>
              <a:t>Introduction</a:t>
            </a:r>
          </a:p>
        </p:txBody>
      </p:sp>
      <p:sp>
        <p:nvSpPr>
          <p:cNvPr id="4" name="Content Placeholder 2">
            <a:extLst>
              <a:ext uri="{FF2B5EF4-FFF2-40B4-BE49-F238E27FC236}">
                <a16:creationId xmlns:a16="http://schemas.microsoft.com/office/drawing/2014/main" id="{DA4D83B9-5280-4D83-849B-7A17E7692AE7}"/>
              </a:ext>
            </a:extLst>
          </p:cNvPr>
          <p:cNvSpPr txBox="1">
            <a:spLocks/>
          </p:cNvSpPr>
          <p:nvPr/>
        </p:nvSpPr>
        <p:spPr>
          <a:xfrm>
            <a:off x="186690" y="1647824"/>
            <a:ext cx="5665470" cy="4592849"/>
          </a:xfrm>
          <a:prstGeom prst="rect">
            <a:avLst/>
          </a:prstGeom>
          <a:noFill/>
          <a:ln>
            <a:noFill/>
          </a:ln>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spcBef>
                <a:spcPts val="0"/>
              </a:spcBef>
              <a:buNone/>
            </a:pPr>
            <a:r>
              <a:rPr lang="en-GB" sz="1700" b="1" dirty="0">
                <a:latin typeface="Arial" panose="020B0604020202020204" pitchFamily="34" charset="0"/>
                <a:cs typeface="Arial" panose="020B0604020202020204" pitchFamily="34" charset="0"/>
              </a:rPr>
              <a:t>Development of large Hydropower </a:t>
            </a:r>
            <a:r>
              <a:rPr lang="en-GB" sz="1700" dirty="0">
                <a:latin typeface="Arial" panose="020B0604020202020204" pitchFamily="34" charset="0"/>
                <a:cs typeface="Arial" panose="020B0604020202020204" pitchFamily="34" charset="0"/>
              </a:rPr>
              <a:t>to support energy sustainability is </a:t>
            </a:r>
            <a:r>
              <a:rPr lang="en-GB" sz="1700" b="1" dirty="0">
                <a:latin typeface="Arial" panose="020B0604020202020204" pitchFamily="34" charset="0"/>
                <a:cs typeface="Arial" panose="020B0604020202020204" pitchFamily="34" charset="0"/>
              </a:rPr>
              <a:t>key </a:t>
            </a:r>
            <a:r>
              <a:rPr lang="en-GB" sz="1700" dirty="0">
                <a:latin typeface="Arial" panose="020B0604020202020204" pitchFamily="34" charset="0"/>
                <a:cs typeface="Arial" panose="020B0604020202020204" pitchFamily="34" charset="0"/>
              </a:rPr>
              <a:t>because</a:t>
            </a:r>
            <a:endParaRPr lang="pt-PT" sz="1700" dirty="0">
              <a:latin typeface="Arial" panose="020B0604020202020204" pitchFamily="34" charset="0"/>
              <a:cs typeface="Arial" panose="020B0604020202020204" pitchFamily="34" charset="0"/>
            </a:endParaRPr>
          </a:p>
          <a:p>
            <a:pPr>
              <a:lnSpc>
                <a:spcPct val="150000"/>
              </a:lnSpc>
              <a:spcBef>
                <a:spcPts val="0"/>
              </a:spcBef>
              <a:buFont typeface="Wingdings" panose="05000000000000000000" pitchFamily="2" charset="2"/>
              <a:buChar char="v"/>
            </a:pPr>
            <a:r>
              <a:rPr lang="en-GB" sz="1700" dirty="0">
                <a:latin typeface="Arial" panose="020B0604020202020204" pitchFamily="34" charset="0"/>
                <a:cs typeface="Arial" panose="020B0604020202020204" pitchFamily="34" charset="0"/>
              </a:rPr>
              <a:t>It can respond to variable load requirements, from short term (daily peaking) to weekly and seasonal variability.</a:t>
            </a:r>
            <a:endParaRPr lang="pt-PT" sz="1700" dirty="0">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r>
              <a:rPr lang="en-GB" sz="1700" dirty="0">
                <a:latin typeface="Arial" panose="020B0604020202020204" pitchFamily="34" charset="0"/>
                <a:cs typeface="Arial" panose="020B0604020202020204" pitchFamily="34" charset="0"/>
              </a:rPr>
              <a:t>It could feature in the mid-merit, peak merit and storage as they have low margin cost.</a:t>
            </a:r>
            <a:endParaRPr lang="pt-PT" sz="1700" dirty="0">
              <a:latin typeface="Arial" panose="020B0604020202020204" pitchFamily="34" charset="0"/>
              <a:cs typeface="Arial" panose="020B0604020202020204" pitchFamily="34" charset="0"/>
            </a:endParaRPr>
          </a:p>
          <a:p>
            <a:pPr>
              <a:lnSpc>
                <a:spcPct val="150000"/>
              </a:lnSpc>
              <a:spcBef>
                <a:spcPts val="0"/>
              </a:spcBef>
              <a:buFont typeface="Wingdings" panose="05000000000000000000" pitchFamily="2" charset="2"/>
              <a:buChar char="v"/>
            </a:pPr>
            <a:r>
              <a:rPr lang="en-GB" sz="1700" dirty="0">
                <a:latin typeface="Arial" panose="020B0604020202020204" pitchFamily="34" charset="0"/>
                <a:cs typeface="Arial" panose="020B0604020202020204" pitchFamily="34" charset="0"/>
              </a:rPr>
              <a:t>It can support the penetration of intermittent Renewable Energy i.e. solar and wind.</a:t>
            </a:r>
            <a:endParaRPr lang="pt-PT" sz="1700" dirty="0">
              <a:latin typeface="Arial" panose="020B0604020202020204" pitchFamily="34" charset="0"/>
              <a:cs typeface="Arial" panose="020B0604020202020204" pitchFamily="34" charset="0"/>
            </a:endParaRPr>
          </a:p>
          <a:p>
            <a:pPr algn="just">
              <a:lnSpc>
                <a:spcPct val="150000"/>
              </a:lnSpc>
              <a:spcBef>
                <a:spcPts val="0"/>
              </a:spcBef>
              <a:buFont typeface="Wingdings" panose="05000000000000000000" pitchFamily="2" charset="2"/>
              <a:buChar char="v"/>
            </a:pPr>
            <a:r>
              <a:rPr lang="en-GB" sz="1700" dirty="0">
                <a:latin typeface="Arial" panose="020B0604020202020204" pitchFamily="34" charset="0"/>
                <a:cs typeface="Arial" panose="020B0604020202020204" pitchFamily="34" charset="0"/>
              </a:rPr>
              <a:t>It has the flexibility to generate electricity on demand and reduces dependence on the variability of inflow. </a:t>
            </a:r>
            <a:endParaRPr lang="pt-PT" sz="1700" dirty="0">
              <a:latin typeface="Arial" panose="020B0604020202020204" pitchFamily="34" charset="0"/>
              <a:cs typeface="Arial" panose="020B0604020202020204" pitchFamily="34" charset="0"/>
            </a:endParaRPr>
          </a:p>
          <a:p>
            <a:pPr marL="0" indent="0">
              <a:lnSpc>
                <a:spcPct val="150000"/>
              </a:lnSpc>
              <a:spcBef>
                <a:spcPts val="0"/>
              </a:spcBef>
              <a:buNone/>
            </a:pPr>
            <a:endParaRPr lang="en-GB" sz="1700"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8E65C047-C736-4ABE-8B44-31B3960007AE}"/>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4</a:t>
            </a:fld>
            <a:endParaRPr lang="en-US">
              <a:solidFill>
                <a:prstClr val="black">
                  <a:tint val="75000"/>
                </a:prstClr>
              </a:solidFill>
            </a:endParaRPr>
          </a:p>
        </p:txBody>
      </p:sp>
      <p:pic>
        <p:nvPicPr>
          <p:cNvPr id="3074" name="Picture 2" descr="AKDN">
            <a:extLst>
              <a:ext uri="{FF2B5EF4-FFF2-40B4-BE49-F238E27FC236}">
                <a16:creationId xmlns:a16="http://schemas.microsoft.com/office/drawing/2014/main" id="{62ECC91B-CABC-40CD-A63F-FA42D2FF389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4502" y="1596322"/>
            <a:ext cx="6205401" cy="459285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BEDB2A74-A7B4-4282-9430-C166CE5FACC3}"/>
              </a:ext>
            </a:extLst>
          </p:cNvPr>
          <p:cNvSpPr/>
          <p:nvPr/>
        </p:nvSpPr>
        <p:spPr>
          <a:xfrm>
            <a:off x="7549165" y="6189172"/>
            <a:ext cx="6096000" cy="400110"/>
          </a:xfrm>
          <a:prstGeom prst="rect">
            <a:avLst/>
          </a:prstGeom>
        </p:spPr>
        <p:txBody>
          <a:bodyPr>
            <a:spAutoFit/>
          </a:bodyPr>
          <a:lstStyle/>
          <a:p>
            <a:r>
              <a:rPr lang="en-US" sz="1000" dirty="0" err="1">
                <a:latin typeface="Arial" panose="020B0604020202020204" pitchFamily="34" charset="0"/>
                <a:cs typeface="Arial" panose="020B0604020202020204" pitchFamily="34" charset="0"/>
              </a:rPr>
              <a:t>Bujagali</a:t>
            </a:r>
            <a:r>
              <a:rPr lang="en-US" sz="1000" dirty="0">
                <a:latin typeface="Arial" panose="020B0604020202020204" pitchFamily="34" charset="0"/>
                <a:cs typeface="Arial" panose="020B0604020202020204" pitchFamily="34" charset="0"/>
              </a:rPr>
              <a:t> hydropower project</a:t>
            </a:r>
          </a:p>
          <a:p>
            <a:r>
              <a:rPr lang="en-US" sz="1000" i="1" dirty="0">
                <a:latin typeface="Arial" panose="020B0604020202020204" pitchFamily="34" charset="0"/>
                <a:cs typeface="Arial" panose="020B0604020202020204" pitchFamily="34" charset="0"/>
              </a:rPr>
              <a:t>Photo credit: Aga Khan Development Network</a:t>
            </a:r>
          </a:p>
        </p:txBody>
      </p:sp>
    </p:spTree>
    <p:extLst>
      <p:ext uri="{BB962C8B-B14F-4D97-AF65-F5344CB8AC3E}">
        <p14:creationId xmlns:p14="http://schemas.microsoft.com/office/powerpoint/2010/main" val="41103747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0637-E4EA-4EC7-86A4-82388E254CBB}"/>
              </a:ext>
            </a:extLst>
          </p:cNvPr>
          <p:cNvSpPr>
            <a:spLocks noGrp="1"/>
          </p:cNvSpPr>
          <p:nvPr>
            <p:ph type="title"/>
          </p:nvPr>
        </p:nvSpPr>
        <p:spPr/>
        <p:txBody>
          <a:bodyPr/>
          <a:lstStyle/>
          <a:p>
            <a:r>
              <a:rPr lang="en-US" dirty="0">
                <a:cs typeface="+mn-cs"/>
              </a:rPr>
              <a:t>Introduction</a:t>
            </a:r>
          </a:p>
        </p:txBody>
      </p:sp>
      <p:sp>
        <p:nvSpPr>
          <p:cNvPr id="4" name="Content Placeholder 2">
            <a:extLst>
              <a:ext uri="{FF2B5EF4-FFF2-40B4-BE49-F238E27FC236}">
                <a16:creationId xmlns:a16="http://schemas.microsoft.com/office/drawing/2014/main" id="{DA4D83B9-5280-4D83-849B-7A17E7692AE7}"/>
              </a:ext>
            </a:extLst>
          </p:cNvPr>
          <p:cNvSpPr txBox="1">
            <a:spLocks/>
          </p:cNvSpPr>
          <p:nvPr/>
        </p:nvSpPr>
        <p:spPr>
          <a:xfrm>
            <a:off x="186690" y="1647824"/>
            <a:ext cx="5665470" cy="4592849"/>
          </a:xfrm>
          <a:prstGeom prst="rect">
            <a:avLst/>
          </a:prstGeom>
          <a:noFill/>
          <a:ln>
            <a:noFill/>
          </a:ln>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517525" algn="just">
              <a:lnSpc>
                <a:spcPct val="150000"/>
              </a:lnSpc>
              <a:spcBef>
                <a:spcPts val="600"/>
              </a:spcBef>
              <a:spcAft>
                <a:spcPts val="600"/>
              </a:spcAft>
              <a:buFont typeface="Wingdings" panose="05000000000000000000" pitchFamily="2" charset="2"/>
              <a:buChar char="v"/>
            </a:pPr>
            <a:r>
              <a:rPr lang="en-GB" sz="1700" dirty="0">
                <a:latin typeface="Arial" panose="020B0604020202020204" pitchFamily="34" charset="0"/>
                <a:cs typeface="Arial" panose="020B0604020202020204" pitchFamily="34" charset="0"/>
              </a:rPr>
              <a:t>It can play a large role in the total CO</a:t>
            </a:r>
            <a:r>
              <a:rPr lang="en-GB" sz="1700" baseline="-25000" dirty="0">
                <a:latin typeface="Arial" panose="020B0604020202020204" pitchFamily="34" charset="0"/>
                <a:cs typeface="Arial" panose="020B0604020202020204" pitchFamily="34" charset="0"/>
              </a:rPr>
              <a:t>2</a:t>
            </a:r>
            <a:r>
              <a:rPr lang="en-GB" sz="1700" dirty="0">
                <a:latin typeface="Arial" panose="020B0604020202020204" pitchFamily="34" charset="0"/>
                <a:cs typeface="Arial" panose="020B0604020202020204" pitchFamily="34" charset="0"/>
              </a:rPr>
              <a:t> emissions reduction.</a:t>
            </a:r>
            <a:endParaRPr lang="pt-PT" sz="1700" dirty="0">
              <a:latin typeface="Arial" panose="020B0604020202020204" pitchFamily="34" charset="0"/>
              <a:cs typeface="Arial" panose="020B0604020202020204" pitchFamily="34" charset="0"/>
            </a:endParaRPr>
          </a:p>
          <a:p>
            <a:pPr indent="-517525" algn="just">
              <a:lnSpc>
                <a:spcPct val="150000"/>
              </a:lnSpc>
              <a:spcBef>
                <a:spcPts val="600"/>
              </a:spcBef>
              <a:spcAft>
                <a:spcPts val="600"/>
              </a:spcAft>
              <a:buFont typeface="Wingdings" panose="05000000000000000000" pitchFamily="2" charset="2"/>
              <a:buChar char="v"/>
            </a:pPr>
            <a:r>
              <a:rPr lang="en-GB" sz="1700" dirty="0">
                <a:latin typeface="Arial" panose="020B0604020202020204" pitchFamily="34" charset="0"/>
                <a:cs typeface="Arial" panose="020B0604020202020204" pitchFamily="34" charset="0"/>
              </a:rPr>
              <a:t>It can meet baseload or peak load because it can be operated to start or shut down on short notice.</a:t>
            </a:r>
            <a:endParaRPr lang="pt-PT" sz="1700" dirty="0">
              <a:latin typeface="Arial" panose="020B0604020202020204" pitchFamily="34" charset="0"/>
              <a:cs typeface="Arial" panose="020B0604020202020204" pitchFamily="34" charset="0"/>
            </a:endParaRPr>
          </a:p>
          <a:p>
            <a:pPr indent="-517525" algn="just">
              <a:lnSpc>
                <a:spcPct val="150000"/>
              </a:lnSpc>
              <a:spcBef>
                <a:spcPts val="600"/>
              </a:spcBef>
              <a:spcAft>
                <a:spcPts val="600"/>
              </a:spcAft>
              <a:buFont typeface="Wingdings" panose="05000000000000000000" pitchFamily="2" charset="2"/>
              <a:buChar char="v"/>
            </a:pPr>
            <a:r>
              <a:rPr lang="en-GB" sz="1700" dirty="0">
                <a:latin typeface="Arial" panose="020B0604020202020204" pitchFamily="34" charset="0"/>
                <a:cs typeface="Arial" panose="020B0604020202020204" pitchFamily="34" charset="0"/>
              </a:rPr>
              <a:t>It offers a hedge against volatile energy prices and can play an important role in energy trade and regional power pools.</a:t>
            </a:r>
            <a:endParaRPr lang="pt-PT" sz="1700" dirty="0">
              <a:latin typeface="Arial" panose="020B0604020202020204" pitchFamily="34" charset="0"/>
              <a:cs typeface="Arial" panose="020B0604020202020204" pitchFamily="34" charset="0"/>
            </a:endParaRPr>
          </a:p>
          <a:p>
            <a:pPr indent="-517525" algn="just">
              <a:lnSpc>
                <a:spcPct val="150000"/>
              </a:lnSpc>
              <a:spcBef>
                <a:spcPts val="600"/>
              </a:spcBef>
              <a:spcAft>
                <a:spcPts val="600"/>
              </a:spcAft>
              <a:buFont typeface="Wingdings" panose="05000000000000000000" pitchFamily="2" charset="2"/>
              <a:buChar char="v"/>
            </a:pPr>
            <a:r>
              <a:rPr lang="en-GB" sz="1700" dirty="0">
                <a:latin typeface="Arial" panose="020B0604020202020204" pitchFamily="34" charset="0"/>
                <a:cs typeface="Arial" panose="020B0604020202020204" pitchFamily="34" charset="0"/>
              </a:rPr>
              <a:t>Multipurpose HPP systems can provide other benefits such as flood control, water supply, irrigation, navigation, and recreation.</a:t>
            </a:r>
          </a:p>
          <a:p>
            <a:pPr marL="457200" lvl="1" indent="0" algn="just">
              <a:lnSpc>
                <a:spcPct val="150000"/>
              </a:lnSpc>
              <a:spcBef>
                <a:spcPts val="600"/>
              </a:spcBef>
              <a:spcAft>
                <a:spcPts val="600"/>
              </a:spcAft>
              <a:buNone/>
            </a:pPr>
            <a:endParaRPr lang="en-GB" sz="1700" dirty="0">
              <a:latin typeface="Arial" panose="020B0604020202020204" pitchFamily="34" charset="0"/>
              <a:ea typeface="Arial" panose="020B0604020202020204" pitchFamily="34" charset="0"/>
              <a:cs typeface="Arial" panose="020B0604020202020204" pitchFamily="34" charset="0"/>
            </a:endParaRPr>
          </a:p>
          <a:p>
            <a:pPr marL="0" indent="0">
              <a:lnSpc>
                <a:spcPct val="150000"/>
              </a:lnSpc>
              <a:spcBef>
                <a:spcPts val="0"/>
              </a:spcBef>
              <a:buNone/>
            </a:pPr>
            <a:endParaRPr lang="en-GB" sz="1700" dirty="0">
              <a:latin typeface="Arial" panose="020B0604020202020204" pitchFamily="34" charset="0"/>
              <a:cs typeface="Arial" panose="020B0604020202020204" pitchFamily="34" charset="0"/>
            </a:endParaRPr>
          </a:p>
        </p:txBody>
      </p:sp>
      <p:sp>
        <p:nvSpPr>
          <p:cNvPr id="3" name="Slide Number Placeholder 2">
            <a:extLst>
              <a:ext uri="{FF2B5EF4-FFF2-40B4-BE49-F238E27FC236}">
                <a16:creationId xmlns:a16="http://schemas.microsoft.com/office/drawing/2014/main" id="{8E65C047-C736-4ABE-8B44-31B3960007AE}"/>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5</a:t>
            </a:fld>
            <a:endParaRPr lang="en-US">
              <a:solidFill>
                <a:prstClr val="black">
                  <a:tint val="75000"/>
                </a:prstClr>
              </a:solidFill>
            </a:endParaRPr>
          </a:p>
        </p:txBody>
      </p:sp>
      <p:sp>
        <p:nvSpPr>
          <p:cNvPr id="6" name="Rectangle 5">
            <a:extLst>
              <a:ext uri="{FF2B5EF4-FFF2-40B4-BE49-F238E27FC236}">
                <a16:creationId xmlns:a16="http://schemas.microsoft.com/office/drawing/2014/main" id="{BEDB2A74-A7B4-4282-9430-C166CE5FACC3}"/>
              </a:ext>
            </a:extLst>
          </p:cNvPr>
          <p:cNvSpPr/>
          <p:nvPr/>
        </p:nvSpPr>
        <p:spPr>
          <a:xfrm>
            <a:off x="7435954" y="6321365"/>
            <a:ext cx="6096000" cy="400110"/>
          </a:xfrm>
          <a:prstGeom prst="rect">
            <a:avLst/>
          </a:prstGeom>
        </p:spPr>
        <p:txBody>
          <a:bodyPr>
            <a:spAutoFit/>
          </a:bodyPr>
          <a:lstStyle/>
          <a:p>
            <a:r>
              <a:rPr lang="en-US" sz="1000" dirty="0" err="1">
                <a:latin typeface="Arial" panose="020B0604020202020204" pitchFamily="34" charset="0"/>
                <a:cs typeface="Arial" panose="020B0604020202020204" pitchFamily="34" charset="0"/>
              </a:rPr>
              <a:t>Bujagali</a:t>
            </a:r>
            <a:r>
              <a:rPr lang="en-US" sz="1000" dirty="0">
                <a:latin typeface="Arial" panose="020B0604020202020204" pitchFamily="34" charset="0"/>
                <a:cs typeface="Arial" panose="020B0604020202020204" pitchFamily="34" charset="0"/>
              </a:rPr>
              <a:t> hydropower project</a:t>
            </a:r>
          </a:p>
          <a:p>
            <a:r>
              <a:rPr lang="en-US" sz="1000" i="1" dirty="0">
                <a:latin typeface="Arial" panose="020B0604020202020204" pitchFamily="34" charset="0"/>
                <a:cs typeface="Arial" panose="020B0604020202020204" pitchFamily="34" charset="0"/>
              </a:rPr>
              <a:t>Photo credit: Aga Khan Development Network</a:t>
            </a:r>
          </a:p>
        </p:txBody>
      </p:sp>
      <p:pic>
        <p:nvPicPr>
          <p:cNvPr id="7" name="Picture 2" descr="Matthias Mugisha    ">
            <a:extLst>
              <a:ext uri="{FF2B5EF4-FFF2-40B4-BE49-F238E27FC236}">
                <a16:creationId xmlns:a16="http://schemas.microsoft.com/office/drawing/2014/main" id="{59E0940B-6B9A-400A-901C-2518773C36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8" y="1594621"/>
            <a:ext cx="6096001" cy="4681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1150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3508E5BC-DD04-4971-99D3-9E42119207CA}"/>
              </a:ext>
            </a:extLst>
          </p:cNvPr>
          <p:cNvSpPr txBox="1">
            <a:spLocks/>
          </p:cNvSpPr>
          <p:nvPr/>
        </p:nvSpPr>
        <p:spPr>
          <a:xfrm>
            <a:off x="1455030" y="224994"/>
            <a:ext cx="10736970" cy="116242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b="1" i="0" kern="1200">
                <a:solidFill>
                  <a:srgbClr val="606B6A"/>
                </a:solidFill>
                <a:latin typeface="Trebuchet MS" panose="020B0703020202090204" pitchFamily="34" charset="0"/>
                <a:ea typeface="Arial Unicode MS" panose="020B0604020202020204" pitchFamily="34" charset="-128"/>
                <a:cs typeface="Arial Unicode MS" panose="020B0604020202020204" pitchFamily="34" charset="-128"/>
              </a:defRPr>
            </a:lvl1pPr>
          </a:lstStyle>
          <a:p>
            <a:r>
              <a:rPr lang="en-GB" dirty="0"/>
              <a:t>Global Trends in hydropower development</a:t>
            </a:r>
          </a:p>
        </p:txBody>
      </p:sp>
      <p:sp>
        <p:nvSpPr>
          <p:cNvPr id="5" name="Content Placeholder 2">
            <a:extLst>
              <a:ext uri="{FF2B5EF4-FFF2-40B4-BE49-F238E27FC236}">
                <a16:creationId xmlns:a16="http://schemas.microsoft.com/office/drawing/2014/main" id="{FF644A21-81CF-4305-A35D-97AF7601BE0F}"/>
              </a:ext>
            </a:extLst>
          </p:cNvPr>
          <p:cNvSpPr txBox="1">
            <a:spLocks/>
          </p:cNvSpPr>
          <p:nvPr/>
        </p:nvSpPr>
        <p:spPr>
          <a:xfrm>
            <a:off x="6411065" y="1741580"/>
            <a:ext cx="5523269" cy="4614770"/>
          </a:xfrm>
          <a:prstGeom prst="rect">
            <a:avLst/>
          </a:prstGeom>
          <a:solidFill>
            <a:schemeClr val="accent6">
              <a:lumMod val="20000"/>
              <a:lumOff val="80000"/>
            </a:schemeClr>
          </a:solidFill>
          <a:ln>
            <a:solidFill>
              <a:schemeClr val="accent6">
                <a:lumMod val="75000"/>
              </a:schemeClr>
            </a:solidFill>
          </a:ln>
        </p:spPr>
        <p:txBody>
          <a:bodyPr>
            <a:noAutofit/>
          </a:bodyPr>
          <a:lstStyle>
            <a:lvl1pPr marL="228600" indent="-228600" algn="l" defTabSz="914400" rtl="0" eaLnBrk="1" latinLnBrk="0" hangingPunct="1">
              <a:lnSpc>
                <a:spcPct val="140000"/>
              </a:lnSpc>
              <a:spcBef>
                <a:spcPts val="1000"/>
              </a:spcBef>
              <a:buFont typeface="Arial" panose="020B0604020202020204" pitchFamily="34" charset="0"/>
              <a:buChar char="•"/>
              <a:defRPr sz="2800" b="0" i="0" kern="1200">
                <a:solidFill>
                  <a:schemeClr val="tx1"/>
                </a:solidFill>
                <a:latin typeface="Trebuchet MS" panose="020B0703020202090204" pitchFamily="34" charset="0"/>
                <a:ea typeface="+mn-ea"/>
                <a:cs typeface="+mn-cs"/>
              </a:defRPr>
            </a:lvl1pPr>
            <a:lvl2pPr marL="685800" indent="-228600" algn="l" defTabSz="914400" rtl="0" eaLnBrk="1" latinLnBrk="0" hangingPunct="1">
              <a:lnSpc>
                <a:spcPct val="140000"/>
              </a:lnSpc>
              <a:spcBef>
                <a:spcPts val="500"/>
              </a:spcBef>
              <a:buFont typeface="Arial" panose="020B0604020202020204" pitchFamily="34" charset="0"/>
              <a:buChar char="•"/>
              <a:defRPr sz="2400" b="0" i="0" kern="1200">
                <a:solidFill>
                  <a:schemeClr val="tx1"/>
                </a:solidFill>
                <a:latin typeface="Trebuchet MS" panose="020B0703020202090204" pitchFamily="34" charset="0"/>
                <a:ea typeface="+mn-ea"/>
                <a:cs typeface="+mn-cs"/>
              </a:defRPr>
            </a:lvl2pPr>
            <a:lvl3pPr marL="1143000" indent="-228600" algn="l" defTabSz="914400" rtl="0" eaLnBrk="1" latinLnBrk="0" hangingPunct="1">
              <a:lnSpc>
                <a:spcPct val="140000"/>
              </a:lnSpc>
              <a:spcBef>
                <a:spcPts val="500"/>
              </a:spcBef>
              <a:buFont typeface="Arial" panose="020B0604020202020204" pitchFamily="34" charset="0"/>
              <a:buChar char="•"/>
              <a:defRPr sz="2000" b="0" i="0" kern="1200">
                <a:solidFill>
                  <a:schemeClr val="tx1"/>
                </a:solidFill>
                <a:latin typeface="Trebuchet MS" panose="020B0703020202090204" pitchFamily="34" charset="0"/>
                <a:ea typeface="+mn-ea"/>
                <a:cs typeface="+mn-cs"/>
              </a:defRPr>
            </a:lvl3pPr>
            <a:lvl4pPr marL="16002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4pPr>
            <a:lvl5pPr marL="2057400" indent="-228600" algn="l" defTabSz="914400" rtl="0" eaLnBrk="1" latinLnBrk="0" hangingPunct="1">
              <a:lnSpc>
                <a:spcPct val="140000"/>
              </a:lnSpc>
              <a:spcBef>
                <a:spcPts val="500"/>
              </a:spcBef>
              <a:buFont typeface="Arial" panose="020B0604020202020204" pitchFamily="34" charset="0"/>
              <a:buChar char="•"/>
              <a:defRPr sz="1800" b="0" i="0" kern="1200">
                <a:solidFill>
                  <a:schemeClr val="tx1"/>
                </a:solidFill>
                <a:latin typeface="Trebuchet MS" panose="020B070302020209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00000"/>
              </a:lnSpc>
              <a:spcBef>
                <a:spcPts val="0"/>
              </a:spcBef>
              <a:buFont typeface="Wingdings" panose="05000000000000000000" pitchFamily="2" charset="2"/>
              <a:buChar char="q"/>
            </a:pPr>
            <a:r>
              <a:rPr lang="en-GB" sz="1900" dirty="0">
                <a:latin typeface="Arial" panose="020B0604020202020204" pitchFamily="34" charset="0"/>
              </a:rPr>
              <a:t>The global total hydropower generation stands at </a:t>
            </a:r>
            <a:r>
              <a:rPr lang="en-GB" sz="1900" b="1" dirty="0">
                <a:latin typeface="Arial" panose="020B0604020202020204" pitchFamily="34" charset="0"/>
              </a:rPr>
              <a:t>4,306 </a:t>
            </a:r>
            <a:r>
              <a:rPr lang="en-GB" sz="1900" b="1" dirty="0" err="1">
                <a:latin typeface="Arial" panose="020B0604020202020204" pitchFamily="34" charset="0"/>
              </a:rPr>
              <a:t>TWh</a:t>
            </a:r>
            <a:r>
              <a:rPr lang="en-GB" sz="1900" b="1" dirty="0">
                <a:latin typeface="Arial" panose="020B0604020202020204" pitchFamily="34" charset="0"/>
              </a:rPr>
              <a:t> </a:t>
            </a:r>
            <a:r>
              <a:rPr lang="en-GB" sz="1900" dirty="0">
                <a:latin typeface="Arial" panose="020B0604020202020204" pitchFamily="34" charset="0"/>
              </a:rPr>
              <a:t>as of 2019 (</a:t>
            </a:r>
            <a:r>
              <a:rPr lang="en-GB" sz="1900" b="1" dirty="0">
                <a:latin typeface="Arial" panose="020B0604020202020204" pitchFamily="34" charset="0"/>
              </a:rPr>
              <a:t>1308 GW</a:t>
            </a:r>
            <a:r>
              <a:rPr lang="en-GB" sz="1900" dirty="0">
                <a:latin typeface="Arial" panose="020B0604020202020204" pitchFamily="34" charset="0"/>
              </a:rPr>
              <a:t>) (IHA, 2020)</a:t>
            </a:r>
          </a:p>
          <a:p>
            <a:pPr marL="0" indent="0" algn="just">
              <a:lnSpc>
                <a:spcPct val="100000"/>
              </a:lnSpc>
              <a:spcBef>
                <a:spcPts val="0"/>
              </a:spcBef>
              <a:buNone/>
            </a:pPr>
            <a:endParaRPr lang="en-GB" sz="1900" dirty="0">
              <a:latin typeface="Arial" panose="020B0604020202020204" pitchFamily="34" charset="0"/>
            </a:endParaRPr>
          </a:p>
          <a:p>
            <a:pPr algn="just">
              <a:lnSpc>
                <a:spcPct val="100000"/>
              </a:lnSpc>
              <a:spcBef>
                <a:spcPts val="0"/>
              </a:spcBef>
              <a:buFont typeface="Wingdings" panose="05000000000000000000" pitchFamily="2" charset="2"/>
              <a:buChar char="q"/>
            </a:pPr>
            <a:r>
              <a:rPr lang="en-GB" sz="1900" dirty="0">
                <a:latin typeface="Arial" panose="020B0604020202020204" pitchFamily="34" charset="0"/>
              </a:rPr>
              <a:t>A series of </a:t>
            </a:r>
            <a:r>
              <a:rPr lang="en-GB" sz="1900" b="1" dirty="0">
                <a:latin typeface="Arial" panose="020B0604020202020204" pitchFamily="34" charset="0"/>
              </a:rPr>
              <a:t>large Hydropower </a:t>
            </a:r>
            <a:r>
              <a:rPr lang="en-GB" sz="1900" dirty="0">
                <a:latin typeface="Arial" panose="020B0604020202020204" pitchFamily="34" charset="0"/>
              </a:rPr>
              <a:t>projects were deployed worldwide between the 1940s and 1960s</a:t>
            </a:r>
          </a:p>
          <a:p>
            <a:pPr algn="just">
              <a:lnSpc>
                <a:spcPct val="100000"/>
              </a:lnSpc>
              <a:spcBef>
                <a:spcPts val="0"/>
              </a:spcBef>
              <a:buFont typeface="Wingdings" panose="05000000000000000000" pitchFamily="2" charset="2"/>
              <a:buChar char="q"/>
            </a:pPr>
            <a:endParaRPr lang="en-GB" sz="1900" dirty="0">
              <a:latin typeface="Arial" panose="020B0604020202020204" pitchFamily="34" charset="0"/>
            </a:endParaRPr>
          </a:p>
          <a:p>
            <a:pPr algn="just">
              <a:lnSpc>
                <a:spcPct val="100000"/>
              </a:lnSpc>
              <a:spcBef>
                <a:spcPts val="0"/>
              </a:spcBef>
              <a:buFont typeface="Wingdings" panose="05000000000000000000" pitchFamily="2" charset="2"/>
              <a:buChar char="q"/>
            </a:pPr>
            <a:r>
              <a:rPr lang="en-GB" sz="1900" dirty="0">
                <a:latin typeface="Arial" panose="020B0604020202020204" pitchFamily="34" charset="0"/>
              </a:rPr>
              <a:t>Between 1999 and 2005 (</a:t>
            </a:r>
            <a:r>
              <a:rPr lang="en-GB" sz="1900" b="1" dirty="0">
                <a:solidFill>
                  <a:srgbClr val="FFC000"/>
                </a:solidFill>
                <a:latin typeface="Arial" panose="020B0604020202020204" pitchFamily="34" charset="0"/>
              </a:rPr>
              <a:t>orange arrow</a:t>
            </a:r>
            <a:r>
              <a:rPr lang="en-GB" sz="1900" dirty="0">
                <a:latin typeface="Arial" panose="020B0604020202020204" pitchFamily="34" charset="0"/>
              </a:rPr>
              <a:t>), hydropower development was largely halted worldwide</a:t>
            </a:r>
          </a:p>
          <a:p>
            <a:pPr marL="0" indent="0" algn="just">
              <a:lnSpc>
                <a:spcPct val="100000"/>
              </a:lnSpc>
              <a:spcBef>
                <a:spcPts val="0"/>
              </a:spcBef>
              <a:buNone/>
            </a:pPr>
            <a:endParaRPr lang="en-GB" sz="1900" dirty="0">
              <a:latin typeface="Arial" panose="020B0604020202020204" pitchFamily="34" charset="0"/>
            </a:endParaRPr>
          </a:p>
          <a:p>
            <a:pPr algn="just">
              <a:lnSpc>
                <a:spcPct val="100000"/>
              </a:lnSpc>
              <a:spcBef>
                <a:spcPts val="0"/>
              </a:spcBef>
              <a:buFont typeface="Wingdings" panose="05000000000000000000" pitchFamily="2" charset="2"/>
              <a:buChar char="q"/>
            </a:pPr>
            <a:r>
              <a:rPr lang="en-GB" sz="1900" dirty="0">
                <a:latin typeface="Arial" panose="020B0604020202020204" pitchFamily="34" charset="0"/>
              </a:rPr>
              <a:t>From 2005 onwards (</a:t>
            </a:r>
            <a:r>
              <a:rPr lang="en-GB" sz="1900" b="1" dirty="0">
                <a:solidFill>
                  <a:srgbClr val="00B050"/>
                </a:solidFill>
                <a:latin typeface="Arial" panose="020B0604020202020204" pitchFamily="34" charset="0"/>
              </a:rPr>
              <a:t>green arrow</a:t>
            </a:r>
            <a:r>
              <a:rPr lang="en-GB" sz="1900" dirty="0">
                <a:latin typeface="Arial" panose="020B0604020202020204" pitchFamily="34" charset="0"/>
              </a:rPr>
              <a:t>) the development of hydropower has seen an upswing </a:t>
            </a:r>
          </a:p>
        </p:txBody>
      </p:sp>
      <p:sp>
        <p:nvSpPr>
          <p:cNvPr id="7" name="TextBox 6">
            <a:extLst>
              <a:ext uri="{FF2B5EF4-FFF2-40B4-BE49-F238E27FC236}">
                <a16:creationId xmlns:a16="http://schemas.microsoft.com/office/drawing/2014/main" id="{36404CED-E2F3-4D3B-B9E0-648EBB4A70CB}"/>
              </a:ext>
            </a:extLst>
          </p:cNvPr>
          <p:cNvSpPr txBox="1"/>
          <p:nvPr/>
        </p:nvSpPr>
        <p:spPr>
          <a:xfrm>
            <a:off x="257666" y="6108025"/>
            <a:ext cx="5991283" cy="430887"/>
          </a:xfrm>
          <a:prstGeom prst="rect">
            <a:avLst/>
          </a:prstGeom>
          <a:noFill/>
        </p:spPr>
        <p:txBody>
          <a:bodyPr wrap="square">
            <a:spAutoFit/>
          </a:bodyPr>
          <a:lstStyle/>
          <a:p>
            <a:r>
              <a:rPr lang="en-GB" sz="1100" b="1" i="1" dirty="0">
                <a:effectLst/>
                <a:latin typeface="Arial" panose="020B0604020202020204" pitchFamily="34" charset="0"/>
                <a:ea typeface="Calibri" panose="020F0502020204030204" pitchFamily="34" charset="0"/>
              </a:rPr>
              <a:t>Global total hydropower generation since 1980 (Source: IHA, EIA, REN21- Renewables 2014 Global status Report)</a:t>
            </a:r>
            <a:endParaRPr lang="en-GB" sz="1100" b="1" i="1" dirty="0"/>
          </a:p>
        </p:txBody>
      </p:sp>
      <p:sp>
        <p:nvSpPr>
          <p:cNvPr id="2" name="Slide Number Placeholder 1">
            <a:extLst>
              <a:ext uri="{FF2B5EF4-FFF2-40B4-BE49-F238E27FC236}">
                <a16:creationId xmlns:a16="http://schemas.microsoft.com/office/drawing/2014/main" id="{9FAEE5DA-6DA7-4FF1-8D36-A1CE6C70EBA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6</a:t>
            </a:fld>
            <a:endParaRPr lang="en-US" dirty="0">
              <a:solidFill>
                <a:prstClr val="black">
                  <a:tint val="75000"/>
                </a:prstClr>
              </a:solidFill>
            </a:endParaRPr>
          </a:p>
        </p:txBody>
      </p:sp>
      <p:grpSp>
        <p:nvGrpSpPr>
          <p:cNvPr id="43" name="Group 42">
            <a:extLst>
              <a:ext uri="{FF2B5EF4-FFF2-40B4-BE49-F238E27FC236}">
                <a16:creationId xmlns:a16="http://schemas.microsoft.com/office/drawing/2014/main" id="{9A15AE99-3561-4FC0-8B58-5AB5123A5417}"/>
              </a:ext>
            </a:extLst>
          </p:cNvPr>
          <p:cNvGrpSpPr/>
          <p:nvPr/>
        </p:nvGrpSpPr>
        <p:grpSpPr>
          <a:xfrm>
            <a:off x="144379" y="1628539"/>
            <a:ext cx="6230776" cy="4446969"/>
            <a:chOff x="1" y="1628539"/>
            <a:chExt cx="6648772" cy="4446969"/>
          </a:xfrm>
        </p:grpSpPr>
        <p:pic>
          <p:nvPicPr>
            <p:cNvPr id="6" name="Picture 5">
              <a:extLst>
                <a:ext uri="{FF2B5EF4-FFF2-40B4-BE49-F238E27FC236}">
                  <a16:creationId xmlns:a16="http://schemas.microsoft.com/office/drawing/2014/main" id="{33654207-72D0-4BCB-9BAA-6D061B675D6A}"/>
                </a:ext>
              </a:extLst>
            </p:cNvPr>
            <p:cNvPicPr/>
            <p:nvPr/>
          </p:nvPicPr>
          <p:blipFill rotWithShape="1">
            <a:blip r:embed="rId2" cstate="print">
              <a:extLst>
                <a:ext uri="{28A0092B-C50C-407E-A947-70E740481C1C}">
                  <a14:useLocalDpi xmlns:a14="http://schemas.microsoft.com/office/drawing/2010/main" val="0"/>
                </a:ext>
              </a:extLst>
            </a:blip>
            <a:srcRect l="2471" t="5760" r="2290" b="7276"/>
            <a:stretch/>
          </p:blipFill>
          <p:spPr bwMode="auto">
            <a:xfrm>
              <a:off x="1" y="1628539"/>
              <a:ext cx="6648772" cy="4446969"/>
            </a:xfrm>
            <a:prstGeom prst="rect">
              <a:avLst/>
            </a:prstGeom>
            <a:noFill/>
            <a:ln>
              <a:noFill/>
            </a:ln>
            <a:extLst>
              <a:ext uri="{53640926-AAD7-44D8-BBD7-CCE9431645EC}">
                <a14:shadowObscured xmlns:a14="http://schemas.microsoft.com/office/drawing/2010/main"/>
              </a:ext>
            </a:extLst>
          </p:spPr>
        </p:pic>
        <p:cxnSp>
          <p:nvCxnSpPr>
            <p:cNvPr id="8" name="Straight Arrow Connector 7">
              <a:extLst>
                <a:ext uri="{FF2B5EF4-FFF2-40B4-BE49-F238E27FC236}">
                  <a16:creationId xmlns:a16="http://schemas.microsoft.com/office/drawing/2014/main" id="{FFC964DD-41D2-4482-B623-1364266F227F}"/>
                </a:ext>
              </a:extLst>
            </p:cNvPr>
            <p:cNvCxnSpPr>
              <a:cxnSpLocks/>
            </p:cNvCxnSpPr>
            <p:nvPr/>
          </p:nvCxnSpPr>
          <p:spPr>
            <a:xfrm flipV="1">
              <a:off x="740229" y="3701143"/>
              <a:ext cx="2677885" cy="1197429"/>
            </a:xfrm>
            <a:prstGeom prst="straightConnector1">
              <a:avLst/>
            </a:prstGeom>
            <a:ln w="85725">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1126E396-7AC3-4A00-8187-4955384DE980}"/>
                </a:ext>
              </a:extLst>
            </p:cNvPr>
            <p:cNvCxnSpPr>
              <a:cxnSpLocks/>
            </p:cNvCxnSpPr>
            <p:nvPr/>
          </p:nvCxnSpPr>
          <p:spPr>
            <a:xfrm flipV="1">
              <a:off x="3418114" y="3548744"/>
              <a:ext cx="849086" cy="152400"/>
            </a:xfrm>
            <a:prstGeom prst="straightConnector1">
              <a:avLst/>
            </a:prstGeom>
            <a:ln w="85725">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E90EE45A-D3DF-401C-92C8-50C4FD30F0C5}"/>
                </a:ext>
              </a:extLst>
            </p:cNvPr>
            <p:cNvCxnSpPr>
              <a:cxnSpLocks/>
            </p:cNvCxnSpPr>
            <p:nvPr/>
          </p:nvCxnSpPr>
          <p:spPr>
            <a:xfrm flipV="1">
              <a:off x="4194864" y="2046514"/>
              <a:ext cx="1335079" cy="1450533"/>
            </a:xfrm>
            <a:prstGeom prst="straightConnector1">
              <a:avLst/>
            </a:prstGeom>
            <a:ln w="85725">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319627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7B0066-3F02-4CBD-A314-363F6CF87A9B}"/>
              </a:ext>
            </a:extLst>
          </p:cNvPr>
          <p:cNvSpPr>
            <a:spLocks noGrp="1"/>
          </p:cNvSpPr>
          <p:nvPr>
            <p:ph type="title"/>
          </p:nvPr>
        </p:nvSpPr>
        <p:spPr>
          <a:xfrm>
            <a:off x="1215543" y="486479"/>
            <a:ext cx="11227838" cy="925793"/>
          </a:xfrm>
        </p:spPr>
        <p:txBody>
          <a:bodyPr>
            <a:normAutofit fontScale="90000"/>
          </a:bodyPr>
          <a:lstStyle/>
          <a:p>
            <a:r>
              <a:rPr lang="en-GB" dirty="0"/>
              <a:t>Regional Trends in Hydropower Development</a:t>
            </a:r>
          </a:p>
        </p:txBody>
      </p:sp>
      <p:sp>
        <p:nvSpPr>
          <p:cNvPr id="4" name="Slide Number Placeholder 3">
            <a:extLst>
              <a:ext uri="{FF2B5EF4-FFF2-40B4-BE49-F238E27FC236}">
                <a16:creationId xmlns:a16="http://schemas.microsoft.com/office/drawing/2014/main" id="{EA98FBD6-0B46-4850-8B27-884CC3E6FF9D}"/>
              </a:ext>
            </a:extLst>
          </p:cNvPr>
          <p:cNvSpPr>
            <a:spLocks noGrp="1"/>
          </p:cNvSpPr>
          <p:nvPr>
            <p:ph type="sldNum" sz="quarter" idx="12"/>
          </p:nvPr>
        </p:nvSpPr>
        <p:spPr/>
        <p:txBody>
          <a:bodyPr/>
          <a:lstStyle/>
          <a:p>
            <a:fld id="{F3D9688D-888E-6649-82DD-62C8794BAAB2}" type="slidenum">
              <a:rPr lang="en-US" smtClean="0">
                <a:solidFill>
                  <a:prstClr val="black">
                    <a:tint val="75000"/>
                  </a:prstClr>
                </a:solidFill>
              </a:rPr>
              <a:pPr/>
              <a:t>7</a:t>
            </a:fld>
            <a:endParaRPr lang="en-US">
              <a:solidFill>
                <a:prstClr val="black">
                  <a:tint val="75000"/>
                </a:prstClr>
              </a:solidFill>
            </a:endParaRPr>
          </a:p>
        </p:txBody>
      </p:sp>
      <p:sp>
        <p:nvSpPr>
          <p:cNvPr id="6" name="Content Placeholder 5">
            <a:extLst>
              <a:ext uri="{FF2B5EF4-FFF2-40B4-BE49-F238E27FC236}">
                <a16:creationId xmlns:a16="http://schemas.microsoft.com/office/drawing/2014/main" id="{C139FBC7-E8C0-4429-9D7E-C056D139DED6}"/>
              </a:ext>
            </a:extLst>
          </p:cNvPr>
          <p:cNvSpPr>
            <a:spLocks noGrp="1"/>
          </p:cNvSpPr>
          <p:nvPr>
            <p:ph sz="quarter" idx="13"/>
          </p:nvPr>
        </p:nvSpPr>
        <p:spPr>
          <a:xfrm>
            <a:off x="206828" y="1635654"/>
            <a:ext cx="11941629" cy="1372558"/>
          </a:xfrm>
        </p:spPr>
        <p:txBody>
          <a:bodyPr>
            <a:noAutofit/>
          </a:bodyPr>
          <a:lstStyle/>
          <a:p>
            <a:pPr>
              <a:lnSpc>
                <a:spcPct val="150000"/>
              </a:lnSpc>
              <a:spcBef>
                <a:spcPts val="0"/>
              </a:spcBef>
              <a:buFont typeface="Wingdings" panose="05000000000000000000" pitchFamily="2" charset="2"/>
              <a:buChar char="q"/>
            </a:pPr>
            <a:r>
              <a:rPr lang="en-US" sz="2000" b="1" dirty="0">
                <a:latin typeface="Arial" panose="020B0604020202020204" pitchFamily="34" charset="0"/>
                <a:cs typeface="Arial" panose="020B0604020202020204" pitchFamily="34" charset="0"/>
              </a:rPr>
              <a:t>New installed capacity by region (MW) in 2019</a:t>
            </a:r>
          </a:p>
          <a:p>
            <a:pPr lvl="1">
              <a:lnSpc>
                <a:spcPct val="150000"/>
              </a:lnSpc>
              <a:spcBef>
                <a:spcPts val="0"/>
              </a:spcBef>
              <a:buFont typeface="Courier New" panose="02070309020205020404" pitchFamily="49" charset="0"/>
              <a:buChar char="o"/>
            </a:pPr>
            <a:r>
              <a:rPr lang="en-US" sz="2000" b="1" dirty="0">
                <a:latin typeface="Arial" panose="020B0604020202020204" pitchFamily="34" charset="0"/>
                <a:cs typeface="Arial" panose="020B0604020202020204" pitchFamily="34" charset="0"/>
              </a:rPr>
              <a:t>50 </a:t>
            </a:r>
            <a:r>
              <a:rPr lang="en-US" sz="2000" dirty="0">
                <a:latin typeface="Arial" panose="020B0604020202020204" pitchFamily="34" charset="0"/>
                <a:cs typeface="Arial" panose="020B0604020202020204" pitchFamily="34" charset="0"/>
              </a:rPr>
              <a:t>countries added hydropower installed capacity.  The region to add the most capacity was </a:t>
            </a:r>
            <a:r>
              <a:rPr lang="en-US" sz="2000" b="1" dirty="0">
                <a:latin typeface="Arial" panose="020B0604020202020204" pitchFamily="34" charset="0"/>
                <a:cs typeface="Arial" panose="020B0604020202020204" pitchFamily="34" charset="0"/>
              </a:rPr>
              <a:t>East Asia and the Pacific</a:t>
            </a:r>
            <a:r>
              <a:rPr lang="en-US" sz="2000" dirty="0">
                <a:latin typeface="Arial" panose="020B0604020202020204" pitchFamily="34" charset="0"/>
                <a:cs typeface="Arial" panose="020B0604020202020204" pitchFamily="34" charset="0"/>
              </a:rPr>
              <a:t>, followed by South America and then South and Central Asia.</a:t>
            </a:r>
          </a:p>
          <a:p>
            <a:pPr marL="0" indent="0">
              <a:lnSpc>
                <a:spcPct val="150000"/>
              </a:lnSpc>
              <a:spcBef>
                <a:spcPts val="0"/>
              </a:spcBef>
              <a:buNone/>
            </a:pPr>
            <a:endParaRPr lang="en-US" sz="1800" dirty="0">
              <a:latin typeface="Arial" panose="020B0604020202020204" pitchFamily="34" charset="0"/>
              <a:cs typeface="Arial" panose="020B0604020202020204" pitchFamily="34" charset="0"/>
            </a:endParaRPr>
          </a:p>
          <a:p>
            <a:pPr marL="0" indent="0">
              <a:lnSpc>
                <a:spcPct val="150000"/>
              </a:lnSpc>
              <a:spcBef>
                <a:spcPts val="0"/>
              </a:spcBef>
              <a:buNone/>
            </a:pPr>
            <a:endParaRPr lang="en-US" sz="1800" dirty="0">
              <a:latin typeface="Arial" panose="020B0604020202020204" pitchFamily="34" charset="0"/>
              <a:cs typeface="Arial" panose="020B0604020202020204" pitchFamily="34" charset="0"/>
            </a:endParaRPr>
          </a:p>
          <a:p>
            <a:pPr>
              <a:lnSpc>
                <a:spcPct val="150000"/>
              </a:lnSpc>
              <a:spcBef>
                <a:spcPts val="0"/>
              </a:spcBef>
            </a:pPr>
            <a:endParaRPr lang="pt-PT" sz="1800" dirty="0">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38A2BD3F-31E2-45A9-90E1-4B24AB8B2F7D}"/>
              </a:ext>
            </a:extLst>
          </p:cNvPr>
          <p:cNvPicPr>
            <a:picLocks noChangeAspect="1"/>
          </p:cNvPicPr>
          <p:nvPr/>
        </p:nvPicPr>
        <p:blipFill rotWithShape="1">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Lst>
          </a:blip>
          <a:srcRect l="512" t="3670"/>
          <a:stretch/>
        </p:blipFill>
        <p:spPr>
          <a:xfrm>
            <a:off x="545745" y="2927118"/>
            <a:ext cx="10577917" cy="3641136"/>
          </a:xfrm>
          <a:prstGeom prst="rect">
            <a:avLst/>
          </a:prstGeom>
        </p:spPr>
      </p:pic>
      <p:sp>
        <p:nvSpPr>
          <p:cNvPr id="11" name="TextBox 10">
            <a:extLst>
              <a:ext uri="{FF2B5EF4-FFF2-40B4-BE49-F238E27FC236}">
                <a16:creationId xmlns:a16="http://schemas.microsoft.com/office/drawing/2014/main" id="{854796BB-805B-47BD-A53E-07D4D62073DC}"/>
              </a:ext>
            </a:extLst>
          </p:cNvPr>
          <p:cNvSpPr txBox="1"/>
          <p:nvPr/>
        </p:nvSpPr>
        <p:spPr>
          <a:xfrm>
            <a:off x="8120743" y="6356350"/>
            <a:ext cx="1915886" cy="261610"/>
          </a:xfrm>
          <a:prstGeom prst="rect">
            <a:avLst/>
          </a:prstGeom>
          <a:noFill/>
        </p:spPr>
        <p:txBody>
          <a:bodyPr wrap="square" rtlCol="0">
            <a:spAutoFit/>
          </a:bodyPr>
          <a:lstStyle/>
          <a:p>
            <a:r>
              <a:rPr lang="pt-PT" sz="1100" b="1" i="1" dirty="0">
                <a:latin typeface="Arial" panose="020B0604020202020204" pitchFamily="34" charset="0"/>
                <a:cs typeface="Arial" panose="020B0604020202020204" pitchFamily="34" charset="0"/>
              </a:rPr>
              <a:t>Source: IHA, 2020</a:t>
            </a:r>
          </a:p>
        </p:txBody>
      </p:sp>
    </p:spTree>
    <p:extLst>
      <p:ext uri="{BB962C8B-B14F-4D97-AF65-F5344CB8AC3E}">
        <p14:creationId xmlns:p14="http://schemas.microsoft.com/office/powerpoint/2010/main" val="4018486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6699-DC72-407B-882B-EAD5C3649805}"/>
              </a:ext>
            </a:extLst>
          </p:cNvPr>
          <p:cNvSpPr>
            <a:spLocks noGrp="1"/>
          </p:cNvSpPr>
          <p:nvPr>
            <p:ph type="title"/>
          </p:nvPr>
        </p:nvSpPr>
        <p:spPr/>
        <p:txBody>
          <a:bodyPr/>
          <a:lstStyle/>
          <a:p>
            <a:r>
              <a:rPr lang="en-GB" dirty="0"/>
              <a:t>River Basins in Africa</a:t>
            </a:r>
          </a:p>
        </p:txBody>
      </p:sp>
      <p:sp>
        <p:nvSpPr>
          <p:cNvPr id="3" name="Content Placeholder 2">
            <a:extLst>
              <a:ext uri="{FF2B5EF4-FFF2-40B4-BE49-F238E27FC236}">
                <a16:creationId xmlns:a16="http://schemas.microsoft.com/office/drawing/2014/main" id="{2FF20B77-9637-4D3F-A57D-B827241C81BE}"/>
              </a:ext>
            </a:extLst>
          </p:cNvPr>
          <p:cNvSpPr>
            <a:spLocks noGrp="1"/>
          </p:cNvSpPr>
          <p:nvPr>
            <p:ph idx="1"/>
          </p:nvPr>
        </p:nvSpPr>
        <p:spPr>
          <a:xfrm>
            <a:off x="5009565" y="1873679"/>
            <a:ext cx="6989831" cy="4700144"/>
          </a:xfrm>
        </p:spPr>
        <p:txBody>
          <a:bodyPr>
            <a:normAutofit fontScale="85000" lnSpcReduction="20000"/>
          </a:bodyPr>
          <a:lstStyle/>
          <a:p>
            <a:r>
              <a:rPr lang="en-GB" sz="2000" dirty="0">
                <a:effectLst/>
                <a:latin typeface="Arial" panose="020B0604020202020204" pitchFamily="34" charset="0"/>
                <a:ea typeface="Calibri" panose="020F0502020204030204" pitchFamily="34" charset="0"/>
              </a:rPr>
              <a:t>Africa has 63 transboundary basins </a:t>
            </a:r>
          </a:p>
          <a:p>
            <a:r>
              <a:rPr lang="en-GB" sz="2000" dirty="0">
                <a:effectLst/>
                <a:latin typeface="Arial" panose="020B0604020202020204" pitchFamily="34" charset="0"/>
                <a:ea typeface="Calibri" panose="020F0502020204030204" pitchFamily="34" charset="0"/>
              </a:rPr>
              <a:t>The major hydro resources of the continent are located in Central Africa (40%), Eastern Africa (28%) and Southern Africa (23%) (IRENA International Renewable Energy Agency, 2015). The remaining 9% is shared between West and North Africa.</a:t>
            </a:r>
          </a:p>
          <a:p>
            <a:r>
              <a:rPr lang="en-GB" sz="2000" dirty="0">
                <a:effectLst/>
                <a:latin typeface="Arial" panose="020B0604020202020204" pitchFamily="34" charset="0"/>
                <a:ea typeface="Calibri" panose="020F0502020204030204" pitchFamily="34" charset="0"/>
              </a:rPr>
              <a:t>The hydro potential in Africa  is mainly located in 4 hydroelectric hubs and revolves around 7 key river basins (UNEP, 2017). </a:t>
            </a:r>
          </a:p>
          <a:p>
            <a:pPr lvl="1"/>
            <a:r>
              <a:rPr lang="en-GB" sz="1800" dirty="0">
                <a:effectLst/>
                <a:latin typeface="Arial" panose="020B0604020202020204" pitchFamily="34" charset="0"/>
                <a:ea typeface="Calibri" panose="020F0502020204030204" pitchFamily="34" charset="0"/>
              </a:rPr>
              <a:t>This includes the hub in West Africa located on the Niger and Senegal River, </a:t>
            </a:r>
          </a:p>
          <a:p>
            <a:pPr lvl="1"/>
            <a:r>
              <a:rPr lang="en-GB" sz="1800" dirty="0">
                <a:latin typeface="Arial" panose="020B0604020202020204" pitchFamily="34" charset="0"/>
                <a:ea typeface="Calibri" panose="020F0502020204030204" pitchFamily="34" charset="0"/>
              </a:rPr>
              <a:t>T</a:t>
            </a:r>
            <a:r>
              <a:rPr lang="en-GB" sz="1800" dirty="0">
                <a:effectLst/>
                <a:latin typeface="Arial" panose="020B0604020202020204" pitchFamily="34" charset="0"/>
                <a:ea typeface="Calibri" panose="020F0502020204030204" pitchFamily="34" charset="0"/>
              </a:rPr>
              <a:t>he Central Africa’s hub on the Congo river, </a:t>
            </a:r>
          </a:p>
          <a:p>
            <a:pPr lvl="1"/>
            <a:r>
              <a:rPr lang="en-GB" sz="1800" dirty="0">
                <a:latin typeface="Arial" panose="020B0604020202020204" pitchFamily="34" charset="0"/>
                <a:ea typeface="Calibri" panose="020F0502020204030204" pitchFamily="34" charset="0"/>
              </a:rPr>
              <a:t>T</a:t>
            </a:r>
            <a:r>
              <a:rPr lang="en-GB" sz="1800" dirty="0">
                <a:effectLst/>
                <a:latin typeface="Arial" panose="020B0604020202020204" pitchFamily="34" charset="0"/>
                <a:ea typeface="Calibri" panose="020F0502020204030204" pitchFamily="34" charset="0"/>
              </a:rPr>
              <a:t>he Eastern Africa’s hub, which involves the Nile River basin development and </a:t>
            </a:r>
          </a:p>
          <a:p>
            <a:pPr lvl="1"/>
            <a:r>
              <a:rPr lang="en-GB" sz="1800" dirty="0">
                <a:effectLst/>
                <a:latin typeface="Arial" panose="020B0604020202020204" pitchFamily="34" charset="0"/>
                <a:ea typeface="Calibri" panose="020F0502020204030204" pitchFamily="34" charset="0"/>
              </a:rPr>
              <a:t>The Southern Africa’s hub, involving the Orange, Limpopo and Zambezi rivers</a:t>
            </a:r>
            <a:endParaRPr lang="en-GB" sz="2400" dirty="0"/>
          </a:p>
        </p:txBody>
      </p:sp>
      <p:pic>
        <p:nvPicPr>
          <p:cNvPr id="4" name="image1.png">
            <a:extLst>
              <a:ext uri="{FF2B5EF4-FFF2-40B4-BE49-F238E27FC236}">
                <a16:creationId xmlns:a16="http://schemas.microsoft.com/office/drawing/2014/main" id="{F877EAC4-73F6-4F83-A98D-39CE57CE6DE3}"/>
              </a:ext>
            </a:extLst>
          </p:cNvPr>
          <p:cNvPicPr/>
          <p:nvPr/>
        </p:nvPicPr>
        <p:blipFill>
          <a:blip r:embed="rId2">
            <a:extLst>
              <a:ext uri="{BEBA8EAE-BF5A-486C-A8C5-ECC9F3942E4B}">
                <a14:imgProps xmlns:a14="http://schemas.microsoft.com/office/drawing/2010/main">
                  <a14:imgLayer r:embed="rId3">
                    <a14:imgEffect>
                      <a14:sharpenSoften amount="25000"/>
                    </a14:imgEffect>
                    <a14:imgEffect>
                      <a14:saturation sat="200000"/>
                    </a14:imgEffect>
                  </a14:imgLayer>
                </a14:imgProps>
              </a:ext>
            </a:extLst>
          </a:blip>
          <a:srcRect/>
          <a:stretch>
            <a:fillRect/>
          </a:stretch>
        </p:blipFill>
        <p:spPr>
          <a:xfrm>
            <a:off x="0" y="1792936"/>
            <a:ext cx="5009565" cy="5065064"/>
          </a:xfrm>
          <a:prstGeom prst="rect">
            <a:avLst/>
          </a:prstGeom>
          <a:ln/>
        </p:spPr>
      </p:pic>
    </p:spTree>
    <p:extLst>
      <p:ext uri="{BB962C8B-B14F-4D97-AF65-F5344CB8AC3E}">
        <p14:creationId xmlns:p14="http://schemas.microsoft.com/office/powerpoint/2010/main" val="25941660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E5E396-BC7D-4B51-8B47-70E03F508577}"/>
              </a:ext>
            </a:extLst>
          </p:cNvPr>
          <p:cNvSpPr>
            <a:spLocks noGrp="1"/>
          </p:cNvSpPr>
          <p:nvPr>
            <p:ph type="title"/>
          </p:nvPr>
        </p:nvSpPr>
        <p:spPr/>
        <p:txBody>
          <a:bodyPr/>
          <a:lstStyle/>
          <a:p>
            <a:r>
              <a:rPr lang="en-GB" dirty="0"/>
              <a:t>Hydropower potential of Africa</a:t>
            </a:r>
          </a:p>
        </p:txBody>
      </p:sp>
      <p:graphicFrame>
        <p:nvGraphicFramePr>
          <p:cNvPr id="5" name="Content Placeholder 4">
            <a:extLst>
              <a:ext uri="{FF2B5EF4-FFF2-40B4-BE49-F238E27FC236}">
                <a16:creationId xmlns:a16="http://schemas.microsoft.com/office/drawing/2014/main" id="{F6C208F3-9CB1-4EE3-82B6-8FF93C9F6F23}"/>
              </a:ext>
            </a:extLst>
          </p:cNvPr>
          <p:cNvGraphicFramePr>
            <a:graphicFrameLocks noGrp="1"/>
          </p:cNvGraphicFramePr>
          <p:nvPr>
            <p:ph idx="1"/>
          </p:nvPr>
        </p:nvGraphicFramePr>
        <p:xfrm>
          <a:off x="5217129" y="1845628"/>
          <a:ext cx="6931190" cy="4992737"/>
        </p:xfrm>
        <a:graphic>
          <a:graphicData uri="http://schemas.openxmlformats.org/drawingml/2006/table">
            <a:tbl>
              <a:tblPr firstRow="1" firstCol="1" bandRow="1">
                <a:tableStyleId>{5C22544A-7EE6-4342-B048-85BDC9FD1C3A}</a:tableStyleId>
              </a:tblPr>
              <a:tblGrid>
                <a:gridCol w="1640481">
                  <a:extLst>
                    <a:ext uri="{9D8B030D-6E8A-4147-A177-3AD203B41FA5}">
                      <a16:colId xmlns:a16="http://schemas.microsoft.com/office/drawing/2014/main" val="3871999325"/>
                    </a:ext>
                  </a:extLst>
                </a:gridCol>
                <a:gridCol w="1976296">
                  <a:extLst>
                    <a:ext uri="{9D8B030D-6E8A-4147-A177-3AD203B41FA5}">
                      <a16:colId xmlns:a16="http://schemas.microsoft.com/office/drawing/2014/main" val="2047246157"/>
                    </a:ext>
                  </a:extLst>
                </a:gridCol>
                <a:gridCol w="1636620">
                  <a:extLst>
                    <a:ext uri="{9D8B030D-6E8A-4147-A177-3AD203B41FA5}">
                      <a16:colId xmlns:a16="http://schemas.microsoft.com/office/drawing/2014/main" val="2595751064"/>
                    </a:ext>
                  </a:extLst>
                </a:gridCol>
                <a:gridCol w="1677793">
                  <a:extLst>
                    <a:ext uri="{9D8B030D-6E8A-4147-A177-3AD203B41FA5}">
                      <a16:colId xmlns:a16="http://schemas.microsoft.com/office/drawing/2014/main" val="2214797413"/>
                    </a:ext>
                  </a:extLst>
                </a:gridCol>
              </a:tblGrid>
              <a:tr h="1758078">
                <a:tc>
                  <a:txBody>
                    <a:bodyPr/>
                    <a:lstStyle/>
                    <a:p>
                      <a:pPr algn="just" fontAlgn="t">
                        <a:lnSpc>
                          <a:spcPct val="107000"/>
                        </a:lnSpc>
                        <a:spcBef>
                          <a:spcPts val="0"/>
                        </a:spcBef>
                        <a:spcAft>
                          <a:spcPts val="800"/>
                        </a:spcAft>
                      </a:pPr>
                      <a:r>
                        <a:rPr lang="en-GB" sz="2000" u="none" strike="noStrike" dirty="0">
                          <a:effectLst/>
                        </a:rPr>
                        <a:t>Region</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Technically feasible hydro generation potential (GWh)</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Total installed hydro capacity (MW)</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Hydro capacity under construction (MW)</a:t>
                      </a:r>
                      <a:endParaRPr lang="en-GB" sz="3600" b="0" i="0" u="none" strike="noStrike">
                        <a:effectLst/>
                        <a:latin typeface="Arial" panose="020B0604020202020204" pitchFamily="34" charset="0"/>
                      </a:endParaRPr>
                    </a:p>
                  </a:txBody>
                  <a:tcPr marL="68580" marR="68580" marT="4763" marB="0"/>
                </a:tc>
                <a:extLst>
                  <a:ext uri="{0D108BD9-81ED-4DB2-BD59-A6C34878D82A}">
                    <a16:rowId xmlns:a16="http://schemas.microsoft.com/office/drawing/2014/main" val="3694245591"/>
                  </a:ext>
                </a:extLst>
              </a:tr>
              <a:tr h="632089">
                <a:tc>
                  <a:txBody>
                    <a:bodyPr/>
                    <a:lstStyle/>
                    <a:p>
                      <a:pPr algn="just" fontAlgn="t">
                        <a:lnSpc>
                          <a:spcPct val="107000"/>
                        </a:lnSpc>
                        <a:spcBef>
                          <a:spcPts val="0"/>
                        </a:spcBef>
                        <a:spcAft>
                          <a:spcPts val="800"/>
                        </a:spcAft>
                      </a:pPr>
                      <a:r>
                        <a:rPr lang="en-GB" sz="2000" u="none" strike="noStrike" dirty="0">
                          <a:effectLst/>
                        </a:rPr>
                        <a:t>North Africa</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91,252</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6,759</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358</a:t>
                      </a:r>
                      <a:endParaRPr lang="en-GB" sz="3600" b="0" i="0" u="none" strike="noStrike">
                        <a:effectLst/>
                        <a:latin typeface="Arial" panose="020B0604020202020204" pitchFamily="34" charset="0"/>
                      </a:endParaRPr>
                    </a:p>
                  </a:txBody>
                  <a:tcPr marL="68580" marR="68580" marT="4763" marB="0"/>
                </a:tc>
                <a:extLst>
                  <a:ext uri="{0D108BD9-81ED-4DB2-BD59-A6C34878D82A}">
                    <a16:rowId xmlns:a16="http://schemas.microsoft.com/office/drawing/2014/main" val="3501953960"/>
                  </a:ext>
                </a:extLst>
              </a:tr>
              <a:tr h="632089">
                <a:tc>
                  <a:txBody>
                    <a:bodyPr/>
                    <a:lstStyle/>
                    <a:p>
                      <a:pPr algn="just" fontAlgn="t">
                        <a:lnSpc>
                          <a:spcPct val="107000"/>
                        </a:lnSpc>
                        <a:spcBef>
                          <a:spcPts val="0"/>
                        </a:spcBef>
                        <a:spcAft>
                          <a:spcPts val="800"/>
                        </a:spcAft>
                      </a:pPr>
                      <a:r>
                        <a:rPr lang="en-GB" sz="2000" u="none" strike="noStrike" dirty="0">
                          <a:effectLst/>
                        </a:rPr>
                        <a:t>Central Africa</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492,758</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4,014</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698</a:t>
                      </a:r>
                      <a:endParaRPr lang="en-GB" sz="3600" b="0" i="0" u="none" strike="noStrike">
                        <a:effectLst/>
                        <a:latin typeface="Arial" panose="020B0604020202020204" pitchFamily="34" charset="0"/>
                      </a:endParaRPr>
                    </a:p>
                  </a:txBody>
                  <a:tcPr marL="68580" marR="68580" marT="4763" marB="0"/>
                </a:tc>
                <a:extLst>
                  <a:ext uri="{0D108BD9-81ED-4DB2-BD59-A6C34878D82A}">
                    <a16:rowId xmlns:a16="http://schemas.microsoft.com/office/drawing/2014/main" val="1940733460"/>
                  </a:ext>
                </a:extLst>
              </a:tr>
              <a:tr h="632089">
                <a:tc>
                  <a:txBody>
                    <a:bodyPr/>
                    <a:lstStyle/>
                    <a:p>
                      <a:pPr algn="just" fontAlgn="t">
                        <a:lnSpc>
                          <a:spcPct val="107000"/>
                        </a:lnSpc>
                        <a:spcBef>
                          <a:spcPts val="0"/>
                        </a:spcBef>
                        <a:spcAft>
                          <a:spcPts val="800"/>
                        </a:spcAft>
                      </a:pPr>
                      <a:r>
                        <a:rPr lang="en-GB" sz="2000" u="none" strike="noStrike" dirty="0">
                          <a:effectLst/>
                        </a:rPr>
                        <a:t>East Africa</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549,218</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7,065</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7,411</a:t>
                      </a:r>
                      <a:endParaRPr lang="en-GB" sz="3600" b="0" i="0" u="none" strike="noStrike">
                        <a:effectLst/>
                        <a:latin typeface="Arial" panose="020B0604020202020204" pitchFamily="34" charset="0"/>
                      </a:endParaRPr>
                    </a:p>
                  </a:txBody>
                  <a:tcPr marL="68580" marR="68580" marT="4763" marB="0"/>
                </a:tc>
                <a:extLst>
                  <a:ext uri="{0D108BD9-81ED-4DB2-BD59-A6C34878D82A}">
                    <a16:rowId xmlns:a16="http://schemas.microsoft.com/office/drawing/2014/main" val="374339536"/>
                  </a:ext>
                </a:extLst>
              </a:tr>
              <a:tr h="632089">
                <a:tc>
                  <a:txBody>
                    <a:bodyPr/>
                    <a:lstStyle/>
                    <a:p>
                      <a:pPr algn="just" fontAlgn="t">
                        <a:lnSpc>
                          <a:spcPct val="107000"/>
                        </a:lnSpc>
                        <a:spcBef>
                          <a:spcPts val="0"/>
                        </a:spcBef>
                        <a:spcAft>
                          <a:spcPts val="800"/>
                        </a:spcAft>
                      </a:pPr>
                      <a:r>
                        <a:rPr lang="en-GB" sz="2000" u="none" strike="noStrike" dirty="0">
                          <a:effectLst/>
                        </a:rPr>
                        <a:t>West Africa</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109,371</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4,964</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2,602</a:t>
                      </a:r>
                      <a:endParaRPr lang="en-GB" sz="3600" b="0" i="0" u="none" strike="noStrike" dirty="0">
                        <a:effectLst/>
                        <a:latin typeface="Arial" panose="020B0604020202020204" pitchFamily="34" charset="0"/>
                      </a:endParaRPr>
                    </a:p>
                  </a:txBody>
                  <a:tcPr marL="68580" marR="68580" marT="4763" marB="0"/>
                </a:tc>
                <a:extLst>
                  <a:ext uri="{0D108BD9-81ED-4DB2-BD59-A6C34878D82A}">
                    <a16:rowId xmlns:a16="http://schemas.microsoft.com/office/drawing/2014/main" val="2848135464"/>
                  </a:ext>
                </a:extLst>
              </a:tr>
              <a:tr h="706303">
                <a:tc>
                  <a:txBody>
                    <a:bodyPr/>
                    <a:lstStyle/>
                    <a:p>
                      <a:pPr algn="just" fontAlgn="t">
                        <a:lnSpc>
                          <a:spcPct val="107000"/>
                        </a:lnSpc>
                        <a:spcBef>
                          <a:spcPts val="0"/>
                        </a:spcBef>
                        <a:spcAft>
                          <a:spcPts val="800"/>
                        </a:spcAft>
                      </a:pPr>
                      <a:r>
                        <a:rPr lang="en-GB" sz="2000" u="none" strike="noStrike" dirty="0">
                          <a:effectLst/>
                        </a:rPr>
                        <a:t>Southern Africa</a:t>
                      </a:r>
                      <a:endParaRPr lang="en-GB" sz="3600" b="0" i="0" u="none" strike="noStrike" dirty="0">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303,715</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a:effectLst/>
                        </a:rPr>
                        <a:t>10,051</a:t>
                      </a:r>
                      <a:endParaRPr lang="en-GB" sz="3600" b="0" i="0" u="none" strike="noStrike">
                        <a:effectLst/>
                        <a:latin typeface="Arial" panose="020B0604020202020204" pitchFamily="34" charset="0"/>
                      </a:endParaRPr>
                    </a:p>
                  </a:txBody>
                  <a:tcPr marL="68580" marR="68580" marT="4763" marB="0"/>
                </a:tc>
                <a:tc>
                  <a:txBody>
                    <a:bodyPr/>
                    <a:lstStyle/>
                    <a:p>
                      <a:pPr algn="ctr" fontAlgn="t">
                        <a:lnSpc>
                          <a:spcPct val="107000"/>
                        </a:lnSpc>
                        <a:spcBef>
                          <a:spcPts val="0"/>
                        </a:spcBef>
                        <a:spcAft>
                          <a:spcPts val="800"/>
                        </a:spcAft>
                      </a:pPr>
                      <a:r>
                        <a:rPr lang="en-GB" sz="2000" u="none" strike="noStrike" dirty="0">
                          <a:effectLst/>
                        </a:rPr>
                        <a:t>3,921</a:t>
                      </a:r>
                      <a:endParaRPr lang="en-GB" sz="3600" b="0" i="0" u="none" strike="noStrike" dirty="0">
                        <a:effectLst/>
                        <a:latin typeface="Arial" panose="020B0604020202020204" pitchFamily="34" charset="0"/>
                      </a:endParaRPr>
                    </a:p>
                  </a:txBody>
                  <a:tcPr marL="68580" marR="68580" marT="4763" marB="0"/>
                </a:tc>
                <a:extLst>
                  <a:ext uri="{0D108BD9-81ED-4DB2-BD59-A6C34878D82A}">
                    <a16:rowId xmlns:a16="http://schemas.microsoft.com/office/drawing/2014/main" val="362354240"/>
                  </a:ext>
                </a:extLst>
              </a:tr>
            </a:tbl>
          </a:graphicData>
        </a:graphic>
      </p:graphicFrame>
      <p:pic>
        <p:nvPicPr>
          <p:cNvPr id="4" name="image4.png">
            <a:extLst>
              <a:ext uri="{FF2B5EF4-FFF2-40B4-BE49-F238E27FC236}">
                <a16:creationId xmlns:a16="http://schemas.microsoft.com/office/drawing/2014/main" id="{5D43A5D9-3142-4D54-809F-3A12C37D3A12}"/>
              </a:ext>
            </a:extLst>
          </p:cNvPr>
          <p:cNvPicPr/>
          <p:nvPr/>
        </p:nvPicPr>
        <p:blipFill>
          <a:blip r:embed="rId2"/>
          <a:srcRect/>
          <a:stretch>
            <a:fillRect/>
          </a:stretch>
        </p:blipFill>
        <p:spPr>
          <a:xfrm>
            <a:off x="11220" y="1825761"/>
            <a:ext cx="5161031" cy="5012607"/>
          </a:xfrm>
          <a:prstGeom prst="rect">
            <a:avLst/>
          </a:prstGeom>
          <a:ln/>
        </p:spPr>
      </p:pic>
    </p:spTree>
    <p:extLst>
      <p:ext uri="{BB962C8B-B14F-4D97-AF65-F5344CB8AC3E}">
        <p14:creationId xmlns:p14="http://schemas.microsoft.com/office/powerpoint/2010/main" val="428502199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EVP Template 2" id="{49E32A8B-53A3-F945-98DD-E4F1C4726B6E}" vid="{1887CC5A-60A3-D848-96A7-468680F0779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5778</TotalTime>
  <Words>2269</Words>
  <Application>Microsoft Macintosh PowerPoint</Application>
  <PresentationFormat>Widescreen</PresentationFormat>
  <Paragraphs>221</Paragraphs>
  <Slides>26</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26</vt:i4>
      </vt:variant>
    </vt:vector>
  </HeadingPairs>
  <TitlesOfParts>
    <vt:vector size="37" baseType="lpstr">
      <vt:lpstr>Arial Unicode MS</vt:lpstr>
      <vt:lpstr>SimSun</vt:lpstr>
      <vt:lpstr>Arial</vt:lpstr>
      <vt:lpstr>Calibri</vt:lpstr>
      <vt:lpstr>Courier New</vt:lpstr>
      <vt:lpstr>Helvetica CE 75 Bold</vt:lpstr>
      <vt:lpstr>Nirmala UI</vt:lpstr>
      <vt:lpstr>Times New Roman</vt:lpstr>
      <vt:lpstr>Trebuchet MS</vt:lpstr>
      <vt:lpstr>Wingdings</vt:lpstr>
      <vt:lpstr>1_Office Theme</vt:lpstr>
      <vt:lpstr>Prospects of Large Hydropower Development in Africa</vt:lpstr>
      <vt:lpstr>Table of Contents</vt:lpstr>
      <vt:lpstr>Introduction</vt:lpstr>
      <vt:lpstr>Introduction</vt:lpstr>
      <vt:lpstr>Introduction</vt:lpstr>
      <vt:lpstr>PowerPoint Presentation</vt:lpstr>
      <vt:lpstr>Regional Trends in Hydropower Development</vt:lpstr>
      <vt:lpstr>River Basins in Africa</vt:lpstr>
      <vt:lpstr>Hydropower potential of Africa</vt:lpstr>
      <vt:lpstr>Trends in Hydropower Development in Africa</vt:lpstr>
      <vt:lpstr>PowerPoint Presentation</vt:lpstr>
      <vt:lpstr>PowerPoint Presentation</vt:lpstr>
      <vt:lpstr>PowerPoint Presentation</vt:lpstr>
      <vt:lpstr>Some hydropower financing models</vt:lpstr>
      <vt:lpstr>Lessons Learnt: Critical Success and Factors in Hydropower Projects</vt:lpstr>
      <vt:lpstr>Lessons Learnt: Critical Success and Factors in Hydropower Projects cont’d</vt:lpstr>
      <vt:lpstr>Lessons Learnt: Critical Failure Factors in Hydropower Projects</vt:lpstr>
      <vt:lpstr>Lessons Learnt: Critical Failure Factors in Hydropower Projects Cont’d</vt:lpstr>
      <vt:lpstr>Key Findings</vt:lpstr>
      <vt:lpstr>Key Findings-cont’d</vt:lpstr>
      <vt:lpstr>Key Findings-cont’d</vt:lpstr>
      <vt:lpstr>Key Findings-cont’d</vt:lpstr>
      <vt:lpstr>Recommendations</vt:lpstr>
      <vt:lpstr>Recommendations cont’d</vt:lpstr>
      <vt:lpstr>Recommendations – cont’d</vt:lpstr>
      <vt:lpstr>Recommendations – cont’d</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MWANGI MAKENZI, CAROLINE</dc:creator>
  <cp:lastModifiedBy>Ketevi Adikle Assamagan</cp:lastModifiedBy>
  <cp:revision>367</cp:revision>
  <dcterms:created xsi:type="dcterms:W3CDTF">2021-02-12T11:58:41Z</dcterms:created>
  <dcterms:modified xsi:type="dcterms:W3CDTF">2022-03-03T01:55:11Z</dcterms:modified>
</cp:coreProperties>
</file>