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3" r:id="rId5"/>
    <p:sldId id="414" r:id="rId6"/>
    <p:sldId id="415" r:id="rId7"/>
    <p:sldId id="428" r:id="rId8"/>
    <p:sldId id="442" r:id="rId9"/>
    <p:sldId id="445" r:id="rId10"/>
    <p:sldId id="446" r:id="rId11"/>
    <p:sldId id="447" r:id="rId12"/>
    <p:sldId id="261" r:id="rId13"/>
    <p:sldId id="448" r:id="rId14"/>
    <p:sldId id="443" r:id="rId15"/>
    <p:sldId id="449" r:id="rId16"/>
    <p:sldId id="273" r:id="rId17"/>
    <p:sldId id="444" r:id="rId18"/>
    <p:sldId id="410" r:id="rId19"/>
    <p:sldId id="413" r:id="rId20"/>
    <p:sldId id="431" r:id="rId2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4" clrIdx="0"/>
  <p:cmAuthor id="2" name="Marco Statera" initials="MS" lastIdx="1" clrIdx="1">
    <p:extLst>
      <p:ext uri="{19B8F6BF-5375-455C-9EA6-DF929625EA0E}">
        <p15:presenceInfo xmlns:p15="http://schemas.microsoft.com/office/powerpoint/2012/main" userId="S::statera@infn.it::14834cdb-0591-4458-a932-529965d1d4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37"/>
    <a:srgbClr val="567A39"/>
    <a:srgbClr val="6CAA41"/>
    <a:srgbClr val="135088"/>
    <a:srgbClr val="9C440A"/>
    <a:srgbClr val="CF6801"/>
    <a:srgbClr val="006DD9"/>
    <a:srgbClr val="599AD5"/>
    <a:srgbClr val="416FC3"/>
    <a:srgbClr val="668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5708" autoAdjust="0"/>
  </p:normalViewPr>
  <p:slideViewPr>
    <p:cSldViewPr snapToObjects="1" showGuides="1">
      <p:cViewPr varScale="1">
        <p:scale>
          <a:sx n="142" d="100"/>
          <a:sy n="142" d="100"/>
        </p:scale>
        <p:origin x="102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70" d="100"/>
          <a:sy n="70" d="100"/>
        </p:scale>
        <p:origin x="257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96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5090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3206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559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>
              <a:buSzPct val="150000"/>
              <a:defRPr/>
            </a:lvl1pPr>
            <a:lvl2pPr>
              <a:buSzPct val="150000"/>
              <a:defRPr/>
            </a:lvl2pPr>
            <a:lvl3pPr>
              <a:buSzPct val="150000"/>
              <a:defRPr/>
            </a:lvl3pPr>
            <a:lvl4pPr>
              <a:buSzPct val="150000"/>
              <a:defRPr/>
            </a:lvl4pPr>
            <a:lvl5pPr>
              <a:buSzPct val="150000"/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83768" y="4767263"/>
            <a:ext cx="5112568" cy="270000"/>
          </a:xfrm>
        </p:spPr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748464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4542668"/>
            <a:ext cx="936104" cy="5200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135D087-2E08-4457-A775-5C8A15B1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A3BA0C-8E86-41D6-9316-22AC20E30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754" y="4767262"/>
            <a:ext cx="4433638" cy="273844"/>
          </a:xfrm>
        </p:spPr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21D14F-79C2-4A7F-AE14-F8DDF776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02384" y="4779455"/>
            <a:ext cx="1148195" cy="273844"/>
          </a:xfrm>
        </p:spPr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6" name="Segnaposto testo 2">
            <a:extLst>
              <a:ext uri="{FF2B5EF4-FFF2-40B4-BE49-F238E27FC236}">
                <a16:creationId xmlns:a16="http://schemas.microsoft.com/office/drawing/2014/main" id="{55D9D69F-2C26-427C-A381-30F7FB42C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5082" y="1133742"/>
            <a:ext cx="6722269" cy="3143250"/>
          </a:xfrm>
        </p:spPr>
        <p:txBody>
          <a:bodyPr/>
          <a:lstStyle>
            <a:lvl1pPr marL="13716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5143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 marL="8572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 marL="12001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 marL="15430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469D1377-7106-476E-BE62-9BCD1596A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82" y="183942"/>
            <a:ext cx="7581665" cy="546084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5851DBC-8465-4A95-8C49-F8AE8191C6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4843" y="183942"/>
            <a:ext cx="1139158" cy="54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42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VUOTA BIANCA-Mar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C743FB-07CC-4F31-9F87-3ED9A368EC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157288"/>
            <a:ext cx="6722269" cy="3143250"/>
          </a:xfrm>
        </p:spPr>
        <p:txBody>
          <a:bodyPr/>
          <a:lstStyle>
            <a:lvl1pPr marL="257175" indent="-257175"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1pPr>
            <a:lvl2pPr marL="591503" indent="-214313"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2pPr>
            <a:lvl3pPr marL="934403" indent="-214313"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77303" indent="-214313"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 marL="1620203" indent="-214313"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E7FCD1E-CAC3-47D4-B4E3-3638E74636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7915" y="188993"/>
            <a:ext cx="536447" cy="270000"/>
          </a:xfrm>
          <a:prstGeom prst="rect">
            <a:avLst/>
          </a:prstGeom>
        </p:spPr>
      </p:pic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14E75F0-609A-495D-AF9E-569C7D96AD7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FECFBE1C-863E-4074-A2E6-EC350A17CAC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BEA1837B-45B8-46D9-9460-7377AEB7ED0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7995805" y="4767262"/>
            <a:ext cx="1148195" cy="273844"/>
          </a:xfrm>
        </p:spPr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11" name="Titolo 10">
            <a:extLst>
              <a:ext uri="{FF2B5EF4-FFF2-40B4-BE49-F238E27FC236}">
                <a16:creationId xmlns:a16="http://schemas.microsoft.com/office/drawing/2014/main" id="{8E7B0FD7-FF19-455E-B265-F53E59EB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42" y="0"/>
            <a:ext cx="7917447" cy="69200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99336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479232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Statera                                                                                      9 Feb 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823" y="2491899"/>
            <a:ext cx="3888432" cy="2274243"/>
          </a:xfrm>
          <a:prstGeom prst="rect">
            <a:avLst/>
          </a:prstGeom>
        </p:spPr>
      </p:pic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36997" y="1760236"/>
            <a:ext cx="7992888" cy="1623028"/>
          </a:xfrm>
        </p:spPr>
        <p:txBody>
          <a:bodyPr/>
          <a:lstStyle/>
          <a:p>
            <a:pPr algn="ctr"/>
            <a:r>
              <a:rPr lang="it-IT" sz="3600" dirty="0"/>
              <a:t>The HL-LHC High Order </a:t>
            </a:r>
            <a:r>
              <a:rPr lang="it-IT" sz="3600" dirty="0" err="1"/>
              <a:t>Correctors</a:t>
            </a:r>
            <a:r>
              <a:rPr lang="it-IT" sz="3600" dirty="0"/>
              <a:t> production status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4"/>
          </p:nvPr>
        </p:nvSpPr>
        <p:spPr>
          <a:xfrm>
            <a:off x="2123728" y="4490836"/>
            <a:ext cx="5276589" cy="534281"/>
          </a:xfrm>
        </p:spPr>
        <p:txBody>
          <a:bodyPr>
            <a:normAutofit/>
          </a:bodyPr>
          <a:lstStyle/>
          <a:p>
            <a:pPr algn="r"/>
            <a:endParaRPr lang="fr-CH" sz="1300" dirty="0"/>
          </a:p>
          <a:p>
            <a:pPr algn="r"/>
            <a:r>
              <a:rPr lang="fr-CH" sz="1300" dirty="0"/>
              <a:t>CERN – </a:t>
            </a:r>
            <a:r>
              <a:rPr lang="fr-CH" sz="1300" dirty="0" err="1"/>
              <a:t>Feb</a:t>
            </a:r>
            <a:r>
              <a:rPr lang="fr-CH" sz="1300" dirty="0"/>
              <a:t> 9</a:t>
            </a:r>
            <a:r>
              <a:rPr lang="fr-CH" sz="1300" baseline="30000" dirty="0"/>
              <a:t>th</a:t>
            </a:r>
            <a:r>
              <a:rPr lang="fr-CH" sz="1300" dirty="0"/>
              <a:t> 202</a:t>
            </a:r>
            <a:r>
              <a:rPr lang="it-IT" sz="1300" dirty="0"/>
              <a:t>2</a:t>
            </a:r>
            <a:endParaRPr lang="en-GB" sz="1300" dirty="0"/>
          </a:p>
          <a:p>
            <a:endParaRPr lang="it-IT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552998" y="3407146"/>
            <a:ext cx="3802978" cy="1023282"/>
          </a:xfrm>
        </p:spPr>
        <p:txBody>
          <a:bodyPr>
            <a:normAutofit/>
          </a:bodyPr>
          <a:lstStyle/>
          <a:p>
            <a:r>
              <a:rPr lang="it-IT" dirty="0"/>
              <a:t>Marco Statera</a:t>
            </a:r>
          </a:p>
          <a:p>
            <a:r>
              <a:rPr lang="it-IT" sz="1600" dirty="0"/>
              <a:t>on </a:t>
            </a:r>
            <a:r>
              <a:rPr lang="it-IT" sz="1600" dirty="0" err="1"/>
              <a:t>behalf</a:t>
            </a:r>
            <a:r>
              <a:rPr lang="it-IT" sz="1600" dirty="0"/>
              <a:t> of the LASA team</a:t>
            </a:r>
          </a:p>
          <a:p>
            <a:r>
              <a:rPr lang="it-IT" sz="1600" dirty="0"/>
              <a:t>INFN Milano - LASA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09B67F7D-810D-41B8-AD5E-813A2B28D2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33231" y="3960745"/>
            <a:ext cx="6722269" cy="452759"/>
          </a:xfrm>
        </p:spPr>
        <p:txBody>
          <a:bodyPr/>
          <a:lstStyle/>
          <a:p>
            <a:pPr marL="0" indent="0">
              <a:buNone/>
            </a:pPr>
            <a:r>
              <a:rPr lang="en-US" sz="1500" dirty="0">
                <a:solidFill>
                  <a:srgbClr val="3F7F47"/>
                </a:solidFill>
                <a:latin typeface="Arial"/>
              </a:rPr>
              <a:t>Multipoles in the specs </a:t>
            </a:r>
            <a:r>
              <a:rPr lang="en-US" sz="1500" dirty="0">
                <a:solidFill>
                  <a:prstClr val="black"/>
                </a:solidFill>
                <a:latin typeface="Arial"/>
              </a:rPr>
              <a:t>(&lt; 100 units)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1EA5E2-3B40-44EE-9F71-DBDA7422354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A5CAB399-D0B8-49EB-BA35-DE42BF2DF72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10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950A1E9-E6C3-4DDF-B5AB-39E41F40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2"/>
                </a:solidFill>
              </a:rPr>
              <a:t>MM </a:t>
            </a:r>
            <a:r>
              <a:rPr lang="it-IT" dirty="0" err="1">
                <a:solidFill>
                  <a:schemeClr val="bg2"/>
                </a:solidFill>
              </a:rPr>
              <a:t>results</a:t>
            </a:r>
            <a:r>
              <a:rPr lang="it-IT" dirty="0">
                <a:solidFill>
                  <a:schemeClr val="bg2"/>
                </a:solidFill>
              </a:rPr>
              <a:t> – MCSXF Family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F175A7E-0F66-421C-A05C-D1CE4213078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66" y="648176"/>
            <a:ext cx="5636783" cy="3278028"/>
          </a:xfrm>
          <a:prstGeom prst="rect">
            <a:avLst/>
          </a:prstGeom>
        </p:spPr>
      </p:pic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9EF18547-A858-47A8-8AFF-20986E5EDFA1}"/>
              </a:ext>
            </a:extLst>
          </p:cNvPr>
          <p:cNvGraphicFramePr>
            <a:graphicFrameLocks noGrp="1"/>
          </p:cNvGraphicFramePr>
          <p:nvPr/>
        </p:nvGraphicFramePr>
        <p:xfrm>
          <a:off x="5727713" y="675001"/>
          <a:ext cx="3295650" cy="1393032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81583544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406337747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847674854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3509569457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330338382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4421576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44091443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Specification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Calculations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 at LASA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545784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[A]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 [%]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235582"/>
                  </a:ext>
                </a:extLst>
              </a:tr>
              <a:tr h="142875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MCSXF02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95.22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218133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MCSXF03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95.22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254636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MCSXF05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0220034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MCSXF06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95.27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682843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MCSXF07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839732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MCSXF08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95.29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462782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MCSXF09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429127"/>
                  </a:ext>
                </a:extLst>
              </a:tr>
            </a:tbl>
          </a:graphicData>
        </a:graphic>
      </p:graphicFrame>
      <p:pic>
        <p:nvPicPr>
          <p:cNvPr id="10" name="Immagine 9">
            <a:extLst>
              <a:ext uri="{FF2B5EF4-FFF2-40B4-BE49-F238E27FC236}">
                <a16:creationId xmlns:a16="http://schemas.microsoft.com/office/drawing/2014/main" id="{FACE6815-2358-4388-97AC-BE34C0206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138" y="2290195"/>
            <a:ext cx="3295397" cy="2670845"/>
          </a:xfrm>
          <a:prstGeom prst="rect">
            <a:avLst/>
          </a:prstGeom>
        </p:spPr>
      </p:pic>
      <p:sp>
        <p:nvSpPr>
          <p:cNvPr id="13" name="Ovale 12">
            <a:extLst>
              <a:ext uri="{FF2B5EF4-FFF2-40B4-BE49-F238E27FC236}">
                <a16:creationId xmlns:a16="http://schemas.microsoft.com/office/drawing/2014/main" id="{ACEA880D-A22B-4FF3-9BBF-A7789076D760}"/>
              </a:ext>
            </a:extLst>
          </p:cNvPr>
          <p:cNvSpPr/>
          <p:nvPr/>
        </p:nvSpPr>
        <p:spPr>
          <a:xfrm>
            <a:off x="8557983" y="879900"/>
            <a:ext cx="482801" cy="1259802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6616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5342044E-EE46-4579-AB35-3B6F80F1E0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9651" y="4011941"/>
            <a:ext cx="6158259" cy="536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>
                <a:solidFill>
                  <a:srgbClr val="3F7F47"/>
                </a:solidFill>
                <a:latin typeface="Arial"/>
              </a:rPr>
              <a:t>Multipoles in the specs </a:t>
            </a:r>
            <a:r>
              <a:rPr lang="en-US" sz="1500" dirty="0">
                <a:solidFill>
                  <a:prstClr val="black"/>
                </a:solidFill>
                <a:latin typeface="Arial"/>
              </a:rPr>
              <a:t>(&lt; 100 units)</a:t>
            </a:r>
            <a:endParaRPr lang="it-IT" dirty="0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5C580234-AB7D-40C8-830C-8D8E905AEAC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B4866567-61C1-4060-8BAC-5694EA0335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11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950A1E9-E6C3-4DDF-B5AB-39E41F40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2"/>
                </a:solidFill>
              </a:rPr>
              <a:t>MM results – MCOXF Family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390459F-AF10-4A7C-BC79-A890EE871C2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95" y="1209368"/>
            <a:ext cx="5588922" cy="2829834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0956E49A-805A-4698-A634-3972B3CC0DEC}"/>
              </a:ext>
            </a:extLst>
          </p:cNvPr>
          <p:cNvGraphicFramePr>
            <a:graphicFrameLocks noGrp="1"/>
          </p:cNvGraphicFramePr>
          <p:nvPr/>
        </p:nvGraphicFramePr>
        <p:xfrm>
          <a:off x="5698834" y="742170"/>
          <a:ext cx="3295650" cy="1521619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319477626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90356755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675749737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3829234660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76205446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94394325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50125132"/>
                    </a:ext>
                  </a:extLst>
                </a:gridCol>
              </a:tblGrid>
              <a:tr h="142875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Specification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Calculations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 at LASA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682644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[A]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 [%]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597064"/>
                  </a:ext>
                </a:extLst>
              </a:tr>
              <a:tr h="142875"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MCOXF01b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71.57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12317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71.59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125546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71.54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0695074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MCOXF04b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7417453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71.67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808719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71.81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83185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71.59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738028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MCOXF08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71.70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603501"/>
                  </a:ext>
                </a:extLst>
              </a:tr>
            </a:tbl>
          </a:graphicData>
        </a:graphic>
      </p:graphicFrame>
      <p:pic>
        <p:nvPicPr>
          <p:cNvPr id="8" name="Immagine 7">
            <a:extLst>
              <a:ext uri="{FF2B5EF4-FFF2-40B4-BE49-F238E27FC236}">
                <a16:creationId xmlns:a16="http://schemas.microsoft.com/office/drawing/2014/main" id="{B56D6A60-0B03-4DAA-86F4-40E6F0147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327" y="2452836"/>
            <a:ext cx="3116663" cy="2448089"/>
          </a:xfrm>
          <a:prstGeom prst="rect">
            <a:avLst/>
          </a:prstGeom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B8ADC8E1-1961-4940-8796-4246B522BE2D}"/>
              </a:ext>
            </a:extLst>
          </p:cNvPr>
          <p:cNvSpPr/>
          <p:nvPr/>
        </p:nvSpPr>
        <p:spPr>
          <a:xfrm>
            <a:off x="8511683" y="899579"/>
            <a:ext cx="482801" cy="1413076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0383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72E79024-13BE-403C-A87F-5EA3474FAF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3568" y="617604"/>
            <a:ext cx="6722269" cy="12490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500" dirty="0">
                <a:solidFill>
                  <a:schemeClr val="accent5"/>
                </a:solidFill>
              </a:rPr>
              <a:t>Magnet-to-magnet </a:t>
            </a:r>
            <a:r>
              <a:rPr lang="en-US" sz="1500" dirty="0" err="1">
                <a:solidFill>
                  <a:schemeClr val="accent5"/>
                </a:solidFill>
              </a:rPr>
              <a:t>Magnet-to-magnet</a:t>
            </a:r>
            <a:r>
              <a:rPr lang="en-US" sz="1500" dirty="0">
                <a:solidFill>
                  <a:schemeClr val="accent5"/>
                </a:solidFill>
              </a:rPr>
              <a:t> repeatability is 0.3% </a:t>
            </a:r>
          </a:p>
          <a:p>
            <a:pPr marL="0" indent="0" algn="just">
              <a:buNone/>
            </a:pPr>
            <a:r>
              <a:rPr lang="en-US" sz="1500" dirty="0">
                <a:solidFill>
                  <a:schemeClr val="accent5"/>
                </a:solidFill>
              </a:rPr>
              <a:t>Difference </a:t>
            </a:r>
            <a:r>
              <a:rPr lang="en-US" sz="1500" dirty="0" err="1">
                <a:solidFill>
                  <a:schemeClr val="accent5"/>
                </a:solidFill>
              </a:rPr>
              <a:t>wrt</a:t>
            </a:r>
            <a:r>
              <a:rPr lang="en-US" sz="1500" dirty="0">
                <a:solidFill>
                  <a:schemeClr val="accent5"/>
                </a:solidFill>
              </a:rPr>
              <a:t> the model of about 2.5%</a:t>
            </a:r>
            <a:endParaRPr lang="it-IT" dirty="0">
              <a:solidFill>
                <a:schemeClr val="accent5"/>
              </a:solidFill>
            </a:endParaRPr>
          </a:p>
          <a:p>
            <a:pPr marL="0" indent="0" algn="just">
              <a:buNone/>
            </a:pPr>
            <a:r>
              <a:rPr lang="en-US" sz="1500" dirty="0">
                <a:solidFill>
                  <a:schemeClr val="accent5"/>
                </a:solidFill>
              </a:rPr>
              <a:t>repeatability is 0.3% </a:t>
            </a:r>
          </a:p>
          <a:p>
            <a:pPr marL="0" indent="0" algn="just">
              <a:buNone/>
            </a:pPr>
            <a:r>
              <a:rPr lang="en-US" sz="1500" dirty="0">
                <a:solidFill>
                  <a:schemeClr val="accent5"/>
                </a:solidFill>
              </a:rPr>
              <a:t>Difference </a:t>
            </a:r>
            <a:r>
              <a:rPr lang="en-US" sz="1500" dirty="0" err="1">
                <a:solidFill>
                  <a:schemeClr val="accent5"/>
                </a:solidFill>
              </a:rPr>
              <a:t>wrt</a:t>
            </a:r>
            <a:r>
              <a:rPr lang="en-US" sz="1500" dirty="0">
                <a:solidFill>
                  <a:schemeClr val="accent5"/>
                </a:solidFill>
              </a:rPr>
              <a:t> the model of about 2.5%</a:t>
            </a:r>
            <a:endParaRPr lang="it-IT" dirty="0">
              <a:solidFill>
                <a:schemeClr val="accent5"/>
              </a:solidFill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9020308-C4F8-4575-9AFF-C6F82508335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852160D-9030-45B4-A24B-0DD0A4D6D58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950A1E9-E6C3-4DDF-B5AB-39E41F40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2"/>
                </a:solidFill>
              </a:rPr>
              <a:t>MM </a:t>
            </a:r>
            <a:r>
              <a:rPr lang="it-IT" dirty="0" err="1">
                <a:solidFill>
                  <a:schemeClr val="bg2"/>
                </a:solidFill>
              </a:rPr>
              <a:t>results</a:t>
            </a:r>
            <a:r>
              <a:rPr lang="it-IT" dirty="0">
                <a:solidFill>
                  <a:schemeClr val="bg2"/>
                </a:solidFill>
              </a:rPr>
              <a:t> – MCTXF Family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86" y="1701315"/>
            <a:ext cx="5469305" cy="2865318"/>
          </a:xfrm>
          <a:prstGeom prst="rect">
            <a:avLst/>
          </a:prstGeom>
        </p:spPr>
      </p:pic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5857860" y="954975"/>
          <a:ext cx="2781300" cy="837248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108736667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50631173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043973104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49047497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1375252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532490055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</a:t>
                      </a:r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LASA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878480"/>
                  </a:ext>
                </a:extLst>
              </a:tr>
              <a:tr h="258604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[A]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</a:t>
                      </a:r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 mm]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</a:t>
                      </a:r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 mm]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</a:t>
                      </a:r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[%]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579850"/>
                  </a:ext>
                </a:extLst>
              </a:tr>
              <a:tr h="142875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6L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MCTXF2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88.82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622590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MCTXF3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9579294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MCTXF4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88.41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298569"/>
                  </a:ext>
                </a:extLst>
              </a:tr>
            </a:tbl>
          </a:graphicData>
        </a:graphic>
      </p:graphicFrame>
      <p:pic>
        <p:nvPicPr>
          <p:cNvPr id="9" name="Immagin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9322" y="1964404"/>
            <a:ext cx="3237999" cy="258461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547664" y="4528856"/>
            <a:ext cx="3239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78">
              <a:spcAft>
                <a:spcPts val="450"/>
              </a:spcAft>
            </a:pPr>
            <a:r>
              <a:rPr lang="en-US" sz="1400" dirty="0">
                <a:solidFill>
                  <a:srgbClr val="007D37"/>
                </a:solidFill>
                <a:latin typeface="Arial"/>
              </a:rPr>
              <a:t>Multipoles in the specs 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(&lt; 100 units)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2FD5B6A4-836C-43DB-9343-8F89F11D1E0D}"/>
              </a:ext>
            </a:extLst>
          </p:cNvPr>
          <p:cNvSpPr/>
          <p:nvPr/>
        </p:nvSpPr>
        <p:spPr>
          <a:xfrm>
            <a:off x="8172400" y="1086224"/>
            <a:ext cx="482801" cy="792089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7695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988A54C5-7C92-4E51-A338-B5D7D66CE8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7408" y="830070"/>
            <a:ext cx="5838078" cy="3901920"/>
          </a:xfrm>
          <a:prstGeom prst="rect">
            <a:avLst/>
          </a:prstGeom>
        </p:spPr>
      </p:pic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FC9D0B8B-702B-40CE-8881-BE4E72AF676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B1D077-8FB9-4DCF-9E7D-A6CE1396642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1E745F1-9C08-4879-8DE0-989A20EA4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2"/>
                </a:solidFill>
              </a:rPr>
              <a:t>Tested</a:t>
            </a:r>
            <a:r>
              <a:rPr lang="it-IT" dirty="0">
                <a:solidFill>
                  <a:schemeClr val="bg2"/>
                </a:solidFill>
              </a:rPr>
              <a:t> Magnets</a:t>
            </a:r>
          </a:p>
        </p:txBody>
      </p:sp>
      <p:pic>
        <p:nvPicPr>
          <p:cNvPr id="1028" name="Picture 4" descr="bicchiere mezzo pieno mezzo vuoto">
            <a:extLst>
              <a:ext uri="{FF2B5EF4-FFF2-40B4-BE49-F238E27FC236}">
                <a16:creationId xmlns:a16="http://schemas.microsoft.com/office/drawing/2014/main" id="{6C7672E3-F596-4160-B942-10F1E595E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103" y="2211741"/>
            <a:ext cx="2055041" cy="267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610A65E-5B3D-4AE2-BDB6-6D8EB07324EC}"/>
              </a:ext>
            </a:extLst>
          </p:cNvPr>
          <p:cNvSpPr txBox="1"/>
          <p:nvPr/>
        </p:nvSpPr>
        <p:spPr>
          <a:xfrm>
            <a:off x="5428603" y="1977526"/>
            <a:ext cx="48282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2100" b="1" dirty="0">
                <a:solidFill>
                  <a:srgbClr val="3F7F47"/>
                </a:solidFill>
              </a:rPr>
              <a:t>54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9B9BC1C-F555-4D6E-9FFB-F714D2E181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30670" y="609282"/>
            <a:ext cx="3407962" cy="1612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600" dirty="0">
                <a:solidFill>
                  <a:schemeClr val="accent5"/>
                </a:solidFill>
              </a:rPr>
              <a:t>More </a:t>
            </a:r>
            <a:r>
              <a:rPr lang="it-IT" sz="1600" dirty="0" err="1">
                <a:solidFill>
                  <a:schemeClr val="accent5"/>
                </a:solidFill>
              </a:rPr>
              <a:t>than</a:t>
            </a:r>
            <a:r>
              <a:rPr lang="it-IT" sz="1600" dirty="0">
                <a:solidFill>
                  <a:schemeClr val="accent5"/>
                </a:solidFill>
              </a:rPr>
              <a:t> 50% </a:t>
            </a:r>
            <a:r>
              <a:rPr lang="it-IT" sz="1600" dirty="0" err="1">
                <a:solidFill>
                  <a:schemeClr val="accent5"/>
                </a:solidFill>
              </a:rPr>
              <a:t>tested</a:t>
            </a:r>
            <a:r>
              <a:rPr lang="it-IT" sz="1600" dirty="0">
                <a:solidFill>
                  <a:schemeClr val="accent5"/>
                </a:solidFill>
              </a:rPr>
              <a:t> magnets</a:t>
            </a:r>
          </a:p>
          <a:p>
            <a:pPr marL="0" indent="0">
              <a:buNone/>
            </a:pPr>
            <a:r>
              <a:rPr lang="it-IT" sz="1600" dirty="0">
                <a:solidFill>
                  <a:schemeClr val="accent5"/>
                </a:solidFill>
              </a:rPr>
              <a:t>End of testing Sep 2021</a:t>
            </a:r>
          </a:p>
          <a:p>
            <a:pPr marL="0" indent="0">
              <a:buNone/>
            </a:pPr>
            <a:r>
              <a:rPr lang="it-IT" sz="1600" dirty="0">
                <a:solidFill>
                  <a:schemeClr val="accent5"/>
                </a:solidFill>
              </a:rPr>
              <a:t>5 Cool Down + </a:t>
            </a:r>
            <a:r>
              <a:rPr lang="it-IT" sz="1600" dirty="0" err="1">
                <a:solidFill>
                  <a:schemeClr val="accent5"/>
                </a:solidFill>
              </a:rPr>
              <a:t>spares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</a:p>
          <a:p>
            <a:pPr marL="0" indent="0">
              <a:buNone/>
            </a:pPr>
            <a:r>
              <a:rPr lang="it-IT" sz="1600" dirty="0">
                <a:solidFill>
                  <a:schemeClr val="accent5"/>
                </a:solidFill>
              </a:rPr>
              <a:t>12P_1 </a:t>
            </a:r>
            <a:r>
              <a:rPr lang="it-IT" sz="1600" dirty="0" err="1">
                <a:solidFill>
                  <a:schemeClr val="accent5"/>
                </a:solidFill>
              </a:rPr>
              <a:t>tested</a:t>
            </a:r>
            <a:r>
              <a:rPr lang="it-IT" sz="1600" dirty="0">
                <a:solidFill>
                  <a:schemeClr val="accent5"/>
                </a:solidFill>
              </a:rPr>
              <a:t> @CERN</a:t>
            </a:r>
          </a:p>
          <a:p>
            <a:pPr marL="0" indent="0">
              <a:buNone/>
            </a:pPr>
            <a:r>
              <a:rPr lang="it-IT" sz="1600" dirty="0" err="1">
                <a:solidFill>
                  <a:schemeClr val="accent5"/>
                </a:solidFill>
              </a:rPr>
              <a:t>Protection</a:t>
            </a:r>
            <a:r>
              <a:rPr lang="it-IT" sz="1600" dirty="0">
                <a:solidFill>
                  <a:schemeClr val="accent5"/>
                </a:solidFill>
              </a:rPr>
              <a:t> w/o </a:t>
            </a:r>
            <a:r>
              <a:rPr lang="it-IT" sz="1600" dirty="0" err="1">
                <a:solidFill>
                  <a:schemeClr val="accent5"/>
                </a:solidFill>
              </a:rPr>
              <a:t>dump</a:t>
            </a:r>
            <a:r>
              <a:rPr lang="it-IT" sz="1600" dirty="0">
                <a:solidFill>
                  <a:schemeClr val="accent5"/>
                </a:solidFill>
              </a:rPr>
              <a:t> R </a:t>
            </a:r>
            <a:r>
              <a:rPr lang="it-IT" sz="1600" dirty="0" err="1">
                <a:solidFill>
                  <a:schemeClr val="accent5"/>
                </a:solidFill>
              </a:rPr>
              <a:t>crosscheck</a:t>
            </a:r>
            <a:endParaRPr lang="it-IT" sz="1600" dirty="0">
              <a:solidFill>
                <a:schemeClr val="accent5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00507FD-8E57-441D-8729-2C70C09FEB62}"/>
              </a:ext>
            </a:extLst>
          </p:cNvPr>
          <p:cNvSpPr txBox="1"/>
          <p:nvPr/>
        </p:nvSpPr>
        <p:spPr>
          <a:xfrm>
            <a:off x="3598365" y="2833331"/>
            <a:ext cx="48282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2100" b="1" dirty="0">
                <a:solidFill>
                  <a:srgbClr val="3F7F47"/>
                </a:solidFill>
              </a:rPr>
              <a:t>33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2E8C4FD-5D64-4F69-A5A1-05CFB5A1D77E}"/>
              </a:ext>
            </a:extLst>
          </p:cNvPr>
          <p:cNvSpPr txBox="1"/>
          <p:nvPr/>
        </p:nvSpPr>
        <p:spPr>
          <a:xfrm>
            <a:off x="5452956" y="2695633"/>
            <a:ext cx="48282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2100" b="1" dirty="0">
                <a:solidFill>
                  <a:schemeClr val="accent6">
                    <a:lumMod val="75000"/>
                  </a:schemeClr>
                </a:solidFill>
              </a:rPr>
              <a:t>36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C19647B-2974-43DB-B6B0-32421677BB14}"/>
              </a:ext>
            </a:extLst>
          </p:cNvPr>
          <p:cNvSpPr txBox="1"/>
          <p:nvPr/>
        </p:nvSpPr>
        <p:spPr>
          <a:xfrm>
            <a:off x="5457328" y="3041148"/>
            <a:ext cx="48282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2100" b="1" dirty="0">
                <a:solidFill>
                  <a:srgbClr val="0070C0"/>
                </a:solidFill>
              </a:rPr>
              <a:t>27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52B83C0-9AC5-47AF-B0EF-8482B865F4D4}"/>
              </a:ext>
            </a:extLst>
          </p:cNvPr>
          <p:cNvSpPr txBox="1"/>
          <p:nvPr/>
        </p:nvSpPr>
        <p:spPr>
          <a:xfrm>
            <a:off x="2509436" y="1226261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3317824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7F5D978-80D3-48F2-ABA9-31AA5255227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CF26CC-2870-4B83-B607-C3ABDB25191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E1BA239-5A70-4D0D-95B0-AE40E9A9C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2"/>
                </a:solidFill>
              </a:rPr>
              <a:t>Tested</a:t>
            </a:r>
            <a:r>
              <a:rPr lang="it-IT" dirty="0">
                <a:solidFill>
                  <a:schemeClr val="bg2"/>
                </a:solidFill>
              </a:rPr>
              <a:t> Magnets 2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CAADE89-FAC5-4BF3-AC8E-482223CD4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43158"/>
            <a:ext cx="2046959" cy="401457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EBB6357-917C-474C-8E51-59220A8F8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062" y="643158"/>
            <a:ext cx="2046959" cy="114248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5C85663-2FB5-4DB1-B35C-E31F248145F2}"/>
              </a:ext>
            </a:extLst>
          </p:cNvPr>
          <p:cNvSpPr txBox="1"/>
          <p:nvPr/>
        </p:nvSpPr>
        <p:spPr>
          <a:xfrm>
            <a:off x="5104285" y="2174801"/>
            <a:ext cx="401654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2100" dirty="0">
                <a:solidFill>
                  <a:srgbClr val="3F7F47"/>
                </a:solidFill>
              </a:rPr>
              <a:t>TESTED</a:t>
            </a:r>
          </a:p>
          <a:p>
            <a:pPr algn="l"/>
            <a:r>
              <a:rPr lang="it-IT" sz="2100" dirty="0">
                <a:solidFill>
                  <a:schemeClr val="accent5"/>
                </a:solidFill>
                <a:highlight>
                  <a:srgbClr val="FFFF00"/>
                </a:highlight>
              </a:rPr>
              <a:t>REPAIRED TO BE RE-TESTED</a:t>
            </a:r>
          </a:p>
          <a:p>
            <a:pPr algn="l"/>
            <a:r>
              <a:rPr lang="it-IT" sz="2100" dirty="0">
                <a:solidFill>
                  <a:srgbClr val="0070C0"/>
                </a:solidFill>
              </a:rPr>
              <a:t>NEXT TEST / ONGOING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5C58525-1415-4CB6-B865-872B61865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3777" y="645403"/>
            <a:ext cx="2046959" cy="401457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F588BEA-4B6F-4C54-B2A7-C184C34D163A}"/>
              </a:ext>
            </a:extLst>
          </p:cNvPr>
          <p:cNvSpPr txBox="1"/>
          <p:nvPr/>
        </p:nvSpPr>
        <p:spPr>
          <a:xfrm>
            <a:off x="5084604" y="3435846"/>
            <a:ext cx="3818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Today shipping to CERN</a:t>
            </a:r>
          </a:p>
          <a:p>
            <a:r>
              <a:rPr lang="en-US" dirty="0">
                <a:solidFill>
                  <a:schemeClr val="accent5"/>
                </a:solidFill>
              </a:rPr>
              <a:t>M08_05 M08_06 M08_08 M06_08</a:t>
            </a:r>
          </a:p>
          <a:p>
            <a:pPr algn="l"/>
            <a:r>
              <a:rPr lang="en-US" dirty="0">
                <a:solidFill>
                  <a:schemeClr val="accent5"/>
                </a:solidFill>
              </a:rPr>
              <a:t>M12_1c (from SRV) and M12_4</a:t>
            </a:r>
            <a:endParaRPr lang="it-IT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245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Times"/>
              </a:rPr>
              <a:t>Schedule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1CBF7E4D-B245-4683-89FF-19F194A1C242}"/>
              </a:ext>
            </a:extLst>
          </p:cNvPr>
          <p:cNvGrpSpPr/>
          <p:nvPr/>
        </p:nvGrpSpPr>
        <p:grpSpPr>
          <a:xfrm>
            <a:off x="125760" y="2023264"/>
            <a:ext cx="8892480" cy="2575743"/>
            <a:chOff x="52048" y="2072010"/>
            <a:chExt cx="8892480" cy="2575743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476325BD-0DC5-4FD5-A4DA-B9E90FD08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048" y="2072010"/>
              <a:ext cx="8892480" cy="1575531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33036" y="2819665"/>
              <a:ext cx="5577507" cy="502370"/>
            </a:xfrm>
            <a:prstGeom prst="rect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6723831" y="2859589"/>
              <a:ext cx="1160538" cy="338554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it-IT" sz="1600" dirty="0" err="1">
                  <a:solidFill>
                    <a:schemeClr val="tx2"/>
                  </a:solidFill>
                </a:rPr>
                <a:t>Prototypes</a:t>
              </a:r>
              <a:endParaRPr lang="it-IT" sz="1600" dirty="0">
                <a:solidFill>
                  <a:schemeClr val="tx2"/>
                </a:solidFill>
              </a:endParaRPr>
            </a:p>
          </p:txBody>
        </p:sp>
        <p:sp>
          <p:nvSpPr>
            <p:cNvPr id="9" name="Rettangolo 8"/>
            <p:cNvSpPr/>
            <p:nvPr/>
          </p:nvSpPr>
          <p:spPr>
            <a:xfrm>
              <a:off x="5688425" y="3313988"/>
              <a:ext cx="1979913" cy="339995"/>
            </a:xfrm>
            <a:prstGeom prst="rect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3227541" y="3331524"/>
              <a:ext cx="1827151" cy="338554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chemeClr val="tx2"/>
                  </a:solidFill>
                </a:rPr>
                <a:t>Series production</a:t>
              </a:r>
            </a:p>
          </p:txBody>
        </p:sp>
        <p:cxnSp>
          <p:nvCxnSpPr>
            <p:cNvPr id="12" name="Connettore 2 11"/>
            <p:cNvCxnSpPr/>
            <p:nvPr/>
          </p:nvCxnSpPr>
          <p:spPr>
            <a:xfrm flipH="1">
              <a:off x="6257250" y="3070850"/>
              <a:ext cx="432048" cy="0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/>
            <p:cNvCxnSpPr/>
            <p:nvPr/>
          </p:nvCxnSpPr>
          <p:spPr>
            <a:xfrm>
              <a:off x="5079276" y="3507854"/>
              <a:ext cx="450304" cy="0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>
              <a:cxnSpLocks/>
            </p:cNvCxnSpPr>
            <p:nvPr/>
          </p:nvCxnSpPr>
          <p:spPr>
            <a:xfrm flipV="1">
              <a:off x="5296197" y="3647543"/>
              <a:ext cx="0" cy="288246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sellaDiTesto 21"/>
            <p:cNvSpPr txBox="1"/>
            <p:nvPr/>
          </p:nvSpPr>
          <p:spPr>
            <a:xfrm>
              <a:off x="3560677" y="3634335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>
                  <a:solidFill>
                    <a:schemeClr val="tx2"/>
                  </a:solidFill>
                </a:rPr>
                <a:t>Contract</a:t>
              </a:r>
              <a:r>
                <a:rPr lang="it-IT" dirty="0">
                  <a:solidFill>
                    <a:schemeClr val="tx2"/>
                  </a:solidFill>
                </a:rPr>
                <a:t> </a:t>
              </a:r>
              <a:r>
                <a:rPr lang="it-IT" dirty="0" err="1">
                  <a:solidFill>
                    <a:schemeClr val="tx2"/>
                  </a:solidFill>
                </a:rPr>
                <a:t>signed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cxnSp>
          <p:nvCxnSpPr>
            <p:cNvPr id="23" name="Connettore 2 22"/>
            <p:cNvCxnSpPr>
              <a:cxnSpLocks/>
            </p:cNvCxnSpPr>
            <p:nvPr/>
          </p:nvCxnSpPr>
          <p:spPr>
            <a:xfrm flipV="1">
              <a:off x="6082464" y="3701275"/>
              <a:ext cx="721784" cy="670675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3"/>
            <p:cNvSpPr txBox="1"/>
            <p:nvPr/>
          </p:nvSpPr>
          <p:spPr>
            <a:xfrm>
              <a:off x="5004244" y="4001422"/>
              <a:ext cx="12409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Batch 1</a:t>
              </a:r>
            </a:p>
            <a:p>
              <a:r>
                <a:rPr lang="it-IT" dirty="0">
                  <a:solidFill>
                    <a:schemeClr val="tx2"/>
                  </a:solidFill>
                </a:rPr>
                <a:t>Jul   2021</a:t>
              </a:r>
            </a:p>
          </p:txBody>
        </p:sp>
        <p:cxnSp>
          <p:nvCxnSpPr>
            <p:cNvPr id="25" name="Connettore 2 24"/>
            <p:cNvCxnSpPr>
              <a:cxnSpLocks/>
            </p:cNvCxnSpPr>
            <p:nvPr/>
          </p:nvCxnSpPr>
          <p:spPr>
            <a:xfrm flipH="1" flipV="1">
              <a:off x="7596336" y="3698075"/>
              <a:ext cx="72002" cy="190856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/>
            <p:cNvSpPr txBox="1"/>
            <p:nvPr/>
          </p:nvSpPr>
          <p:spPr>
            <a:xfrm>
              <a:off x="7556606" y="3886036"/>
              <a:ext cx="13450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Batch 3</a:t>
              </a:r>
            </a:p>
            <a:p>
              <a:r>
                <a:rPr lang="it-IT" dirty="0">
                  <a:solidFill>
                    <a:srgbClr val="007D37"/>
                  </a:solidFill>
                </a:rPr>
                <a:t>Sep 2022</a:t>
              </a:r>
            </a:p>
          </p:txBody>
        </p:sp>
        <p:cxnSp>
          <p:nvCxnSpPr>
            <p:cNvPr id="27" name="Connettore 2 26"/>
            <p:cNvCxnSpPr>
              <a:cxnSpLocks/>
              <a:stCxn id="29" idx="0"/>
            </p:cNvCxnSpPr>
            <p:nvPr/>
          </p:nvCxnSpPr>
          <p:spPr>
            <a:xfrm flipV="1">
              <a:off x="7083024" y="3699914"/>
              <a:ext cx="81264" cy="274340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/>
            <p:cNvSpPr txBox="1"/>
            <p:nvPr/>
          </p:nvSpPr>
          <p:spPr>
            <a:xfrm>
              <a:off x="6434956" y="3974254"/>
              <a:ext cx="12961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Batch 2</a:t>
              </a:r>
            </a:p>
            <a:p>
              <a:r>
                <a:rPr lang="it-IT" dirty="0">
                  <a:solidFill>
                    <a:srgbClr val="007D37"/>
                  </a:solidFill>
                </a:rPr>
                <a:t>Mar 2022</a:t>
              </a:r>
            </a:p>
          </p:txBody>
        </p: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39552" y="920859"/>
            <a:ext cx="8352928" cy="1035867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cs typeface="Times"/>
              </a:rPr>
              <a:t>Completion of assembly expected in Oct 2021. </a:t>
            </a:r>
            <a:r>
              <a:rPr lang="en-US" sz="2400" dirty="0">
                <a:solidFill>
                  <a:srgbClr val="007D37"/>
                </a:solidFill>
                <a:cs typeface="Times"/>
              </a:rPr>
              <a:t>Done</a:t>
            </a:r>
          </a:p>
          <a:p>
            <a:pPr algn="l"/>
            <a:r>
              <a:rPr lang="en-US" sz="2400" dirty="0">
                <a:cs typeface="Times"/>
              </a:rPr>
              <a:t>Expected end of testing at LASA Aug 2022 </a:t>
            </a:r>
            <a:r>
              <a:rPr lang="en-US" sz="2400" dirty="0">
                <a:solidFill>
                  <a:srgbClr val="007D37"/>
                </a:solidFill>
                <a:cs typeface="Times"/>
              </a:rPr>
              <a:t>/ Sep 2022</a:t>
            </a:r>
            <a:r>
              <a:rPr lang="en-US" sz="2400" dirty="0">
                <a:cs typeface="Times"/>
              </a:rPr>
              <a:t>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DC31CD-485E-46FF-8C49-6B12D7DB1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760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427AD-6C11-4763-92A8-491E9CFEF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B73B5A-9F2F-4B36-98A4-35C88205B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75605"/>
            <a:ext cx="7920000" cy="3319017"/>
          </a:xfrm>
        </p:spPr>
        <p:txBody>
          <a:bodyPr>
            <a:normAutofit/>
          </a:bodyPr>
          <a:lstStyle/>
          <a:p>
            <a:r>
              <a:rPr lang="it-IT" dirty="0"/>
              <a:t>HO </a:t>
            </a:r>
            <a:r>
              <a:rPr lang="it-IT" dirty="0" err="1"/>
              <a:t>Correctors</a:t>
            </a:r>
            <a:r>
              <a:rPr lang="it-IT" dirty="0"/>
              <a:t> </a:t>
            </a:r>
            <a:r>
              <a:rPr lang="it-IT" dirty="0" err="1"/>
              <a:t>series</a:t>
            </a:r>
            <a:r>
              <a:rPr lang="it-IT" dirty="0"/>
              <a:t> production test </a:t>
            </a:r>
            <a:r>
              <a:rPr lang="it-IT" dirty="0" err="1"/>
              <a:t>ongoing</a:t>
            </a:r>
            <a:endParaRPr lang="it-IT" dirty="0"/>
          </a:p>
          <a:p>
            <a:pPr lvl="1"/>
            <a:r>
              <a:rPr lang="it-IT" dirty="0"/>
              <a:t>54  HO </a:t>
            </a:r>
            <a:r>
              <a:rPr lang="it-IT" dirty="0" err="1"/>
              <a:t>Correctors</a:t>
            </a:r>
            <a:r>
              <a:rPr lang="it-IT" dirty="0"/>
              <a:t> </a:t>
            </a:r>
            <a:r>
              <a:rPr lang="it-IT" dirty="0" err="1"/>
              <a:t>produced</a:t>
            </a:r>
            <a:r>
              <a:rPr lang="it-IT" dirty="0"/>
              <a:t> by SAES Rial Vacuum</a:t>
            </a:r>
          </a:p>
          <a:p>
            <a:pPr lvl="1"/>
            <a:r>
              <a:rPr lang="it-IT" dirty="0"/>
              <a:t>33 magnets </a:t>
            </a:r>
            <a:r>
              <a:rPr lang="it-IT" dirty="0" err="1"/>
              <a:t>compliant</a:t>
            </a:r>
            <a:endParaRPr lang="it-IT" dirty="0"/>
          </a:p>
          <a:p>
            <a:pPr lvl="1"/>
            <a:r>
              <a:rPr lang="it-IT" dirty="0" err="1"/>
              <a:t>Quench</a:t>
            </a:r>
            <a:r>
              <a:rPr lang="it-IT" dirty="0"/>
              <a:t> </a:t>
            </a:r>
            <a:r>
              <a:rPr lang="it-IT" dirty="0" err="1"/>
              <a:t>protection</a:t>
            </a:r>
            <a:r>
              <a:rPr lang="it-IT" dirty="0"/>
              <a:t> </a:t>
            </a:r>
            <a:r>
              <a:rPr lang="it-IT" dirty="0" err="1"/>
              <a:t>crosscheck</a:t>
            </a:r>
            <a:r>
              <a:rPr lang="it-IT" dirty="0"/>
              <a:t> </a:t>
            </a:r>
            <a:r>
              <a:rPr lang="it-IT" dirty="0" err="1"/>
              <a:t>ongoing</a:t>
            </a:r>
            <a:r>
              <a:rPr lang="it-IT" dirty="0"/>
              <a:t> </a:t>
            </a:r>
          </a:p>
          <a:p>
            <a:r>
              <a:rPr lang="it-IT" dirty="0"/>
              <a:t>24 magnets </a:t>
            </a:r>
            <a:r>
              <a:rPr lang="it-IT" dirty="0" err="1"/>
              <a:t>at</a:t>
            </a:r>
            <a:r>
              <a:rPr lang="it-IT" dirty="0"/>
              <a:t> CERN </a:t>
            </a:r>
          </a:p>
          <a:p>
            <a:r>
              <a:rPr lang="it-IT" dirty="0"/>
              <a:t>6 magnets </a:t>
            </a:r>
            <a:r>
              <a:rPr lang="it-IT" dirty="0" err="1"/>
              <a:t>travelling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week to CERN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5148CAD-DA0E-495C-9A3E-B10D65545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1508E9A-598E-46CD-B832-706CF87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373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83F801B-1213-43D5-A0E0-3154BB0B2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0E1F812-19D1-4C3E-AA72-79C26209C5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74" t="-1" r="4340" b="-5839"/>
          <a:stretch/>
        </p:blipFill>
        <p:spPr>
          <a:xfrm>
            <a:off x="3787292" y="-33890"/>
            <a:ext cx="5428493" cy="48495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olo 8">
            <a:extLst>
              <a:ext uri="{FF2B5EF4-FFF2-40B4-BE49-F238E27FC236}">
                <a16:creationId xmlns:a16="http://schemas.microsoft.com/office/drawing/2014/main" id="{0F667FD6-0667-4B0A-820D-9EC59FCDBBC5}"/>
              </a:ext>
            </a:extLst>
          </p:cNvPr>
          <p:cNvSpPr txBox="1">
            <a:spLocks/>
          </p:cNvSpPr>
          <p:nvPr/>
        </p:nvSpPr>
        <p:spPr>
          <a:xfrm>
            <a:off x="-306102" y="1568111"/>
            <a:ext cx="7920000" cy="207671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800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THANK YOU</a:t>
            </a:r>
            <a:endParaRPr lang="it-IT" sz="8000" dirty="0">
              <a:effectLst>
                <a:outerShdw blurRad="50800" dist="50800" dir="5400000" algn="ctr" rotWithShape="0">
                  <a:schemeClr val="bg1"/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85A6E07-4425-4917-B870-FF3AEAD9CADE}"/>
              </a:ext>
            </a:extLst>
          </p:cNvPr>
          <p:cNvSpPr txBox="1"/>
          <p:nvPr/>
        </p:nvSpPr>
        <p:spPr>
          <a:xfrm>
            <a:off x="179512" y="3288647"/>
            <a:ext cx="3601245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>
                <a:solidFill>
                  <a:schemeClr val="accent5"/>
                </a:solidFill>
              </a:rPr>
              <a:t>LASA team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F. </a:t>
            </a:r>
            <a:r>
              <a:rPr lang="it-IT" sz="1350" dirty="0" err="1">
                <a:solidFill>
                  <a:schemeClr val="accent5"/>
                </a:solidFill>
              </a:rPr>
              <a:t>Broggi</a:t>
            </a:r>
            <a:r>
              <a:rPr lang="it-IT" sz="1350" dirty="0">
                <a:solidFill>
                  <a:schemeClr val="accent5"/>
                </a:solidFill>
              </a:rPr>
              <a:t>, E. De </a:t>
            </a:r>
            <a:r>
              <a:rPr lang="it-IT" sz="1350" dirty="0" err="1">
                <a:solidFill>
                  <a:schemeClr val="accent5"/>
                </a:solidFill>
              </a:rPr>
              <a:t>Matteis</a:t>
            </a:r>
            <a:r>
              <a:rPr lang="it-IT" sz="1350" dirty="0">
                <a:solidFill>
                  <a:schemeClr val="accent5"/>
                </a:solidFill>
              </a:rPr>
              <a:t>, S. Mariotto, A. </a:t>
            </a:r>
            <a:r>
              <a:rPr lang="it-IT" sz="1350" dirty="0" err="1">
                <a:solidFill>
                  <a:schemeClr val="accent5"/>
                </a:solidFill>
              </a:rPr>
              <a:t>Paccalini</a:t>
            </a:r>
            <a:r>
              <a:rPr lang="it-IT" sz="1350" dirty="0">
                <a:solidFill>
                  <a:schemeClr val="accent5"/>
                </a:solidFill>
              </a:rPr>
              <a:t>, A. Palmisano, A. </a:t>
            </a:r>
            <a:r>
              <a:rPr lang="it-IT" sz="1350" dirty="0" err="1">
                <a:solidFill>
                  <a:schemeClr val="accent5"/>
                </a:solidFill>
              </a:rPr>
              <a:t>Pasini</a:t>
            </a:r>
            <a:r>
              <a:rPr lang="it-IT" sz="1350" dirty="0">
                <a:solidFill>
                  <a:schemeClr val="accent5"/>
                </a:solidFill>
              </a:rPr>
              <a:t>, D. </a:t>
            </a:r>
            <a:r>
              <a:rPr lang="it-IT" sz="1350" dirty="0" err="1">
                <a:solidFill>
                  <a:schemeClr val="accent5"/>
                </a:solidFill>
              </a:rPr>
              <a:t>Pedrini</a:t>
            </a:r>
            <a:r>
              <a:rPr lang="it-IT" sz="1350" dirty="0">
                <a:solidFill>
                  <a:schemeClr val="accent5"/>
                </a:solidFill>
              </a:rPr>
              <a:t>, A. Leone, M. Quadrio, M. </a:t>
            </a:r>
            <a:r>
              <a:rPr lang="it-IT" sz="1350" dirty="0" err="1">
                <a:solidFill>
                  <a:schemeClr val="accent5"/>
                </a:solidFill>
              </a:rPr>
              <a:t>Prioli</a:t>
            </a:r>
            <a:r>
              <a:rPr lang="it-IT" sz="1350" dirty="0">
                <a:solidFill>
                  <a:schemeClr val="accent5"/>
                </a:solidFill>
              </a:rPr>
              <a:t>, M. Sorbi, M. Statera, M. </a:t>
            </a:r>
            <a:r>
              <a:rPr lang="it-IT" sz="1350" dirty="0" err="1">
                <a:solidFill>
                  <a:schemeClr val="accent5"/>
                </a:solidFill>
              </a:rPr>
              <a:t>Todero</a:t>
            </a:r>
            <a:r>
              <a:rPr lang="it-IT" sz="1350" dirty="0">
                <a:solidFill>
                  <a:schemeClr val="accent5"/>
                </a:solidFill>
              </a:rPr>
              <a:t>, C. Uva</a:t>
            </a:r>
          </a:p>
          <a:p>
            <a:endParaRPr lang="it-IT" sz="1050" dirty="0" err="1">
              <a:solidFill>
                <a:schemeClr val="accent5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05748F8-780D-4E7F-8CC5-B73036FFFC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-16263"/>
            <a:ext cx="4523387" cy="2044571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29B8E33-E245-4915-BB17-D16E4316E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135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635EA6-B0CD-4596-BA2D-C188D5B0A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1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1E16A-111C-408C-946C-42A220013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8024" y="2391147"/>
            <a:ext cx="3527952" cy="361205"/>
          </a:xfrm>
        </p:spPr>
        <p:txBody>
          <a:bodyPr>
            <a:normAutofit fontScale="92500" lnSpcReduction="10000"/>
          </a:bodyPr>
          <a:lstStyle/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3C2DC90-B7D5-4CE0-9B78-00824293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graphicFrame>
        <p:nvGraphicFramePr>
          <p:cNvPr id="8" name="Tabella 9">
            <a:extLst>
              <a:ext uri="{FF2B5EF4-FFF2-40B4-BE49-F238E27FC236}">
                <a16:creationId xmlns:a16="http://schemas.microsoft.com/office/drawing/2014/main" id="{6C7298DD-AC84-45AC-87DE-D45F2EB818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7625049"/>
              </p:ext>
            </p:extLst>
          </p:nvPr>
        </p:nvGraphicFramePr>
        <p:xfrm>
          <a:off x="612021" y="771550"/>
          <a:ext cx="8064435" cy="3481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699">
                  <a:extLst>
                    <a:ext uri="{9D8B030D-6E8A-4147-A177-3AD203B41FA5}">
                      <a16:colId xmlns:a16="http://schemas.microsoft.com/office/drawing/2014/main" val="329476683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708745569"/>
                    </a:ext>
                  </a:extLst>
                </a:gridCol>
                <a:gridCol w="1800431">
                  <a:extLst>
                    <a:ext uri="{9D8B030D-6E8A-4147-A177-3AD203B41FA5}">
                      <a16:colId xmlns:a16="http://schemas.microsoft.com/office/drawing/2014/main" val="698696536"/>
                    </a:ext>
                  </a:extLst>
                </a:gridCol>
                <a:gridCol w="2880089">
                  <a:extLst>
                    <a:ext uri="{9D8B030D-6E8A-4147-A177-3AD203B41FA5}">
                      <a16:colId xmlns:a16="http://schemas.microsoft.com/office/drawing/2014/main" val="362763392"/>
                    </a:ext>
                  </a:extLst>
                </a:gridCol>
              </a:tblGrid>
              <a:tr h="647502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/>
                        <a:t>Magnets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/>
                        <a:t>Training </a:t>
                      </a:r>
                      <a:r>
                        <a:rPr lang="it-IT" sz="1400" dirty="0"/>
                        <a:t>and </a:t>
                      </a:r>
                    </a:p>
                    <a:p>
                      <a:pPr algn="ctr"/>
                      <a:r>
                        <a:rPr lang="it-IT" sz="1400" dirty="0" err="1"/>
                        <a:t>quench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memory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/>
                        <a:t>Other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results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8468131"/>
                  </a:ext>
                </a:extLst>
              </a:tr>
              <a:tr h="685302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Jul 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chemeClr val="accent5"/>
                          </a:solidFill>
                        </a:rPr>
                        <a:t>MQSXFP1c MCDXF01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First test on a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series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magnet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0598484"/>
                  </a:ext>
                </a:extLst>
              </a:tr>
              <a:tr h="901302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Nov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chemeClr val="accent5"/>
                          </a:solidFill>
                        </a:rPr>
                        <a:t>MCDXF02 MCOXF01 MCSXF01 MCTXF01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Wedge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movement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observed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(MCOXF01 MCTXF01) and feedback on assembly of batch1a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First test on a long dodecapole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721609"/>
                  </a:ext>
                </a:extLst>
              </a:tr>
              <a:tr h="685302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Jan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MCDXF03 MCOXF03 MCSXF03 MCTXF2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MCOXF03 wedge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movement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–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accepted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(</a:t>
                      </a:r>
                      <a:r>
                        <a:rPr lang="it-IT" sz="1400" i="1" dirty="0" err="1">
                          <a:solidFill>
                            <a:schemeClr val="accent5"/>
                          </a:solidFill>
                        </a:rPr>
                        <a:t>updated</a:t>
                      </a:r>
                      <a:r>
                        <a:rPr lang="it-IT" sz="1400" i="1" dirty="0">
                          <a:solidFill>
                            <a:schemeClr val="accent5"/>
                          </a:solidFill>
                        </a:rPr>
                        <a:t> in </a:t>
                      </a:r>
                      <a:r>
                        <a:rPr lang="it-IT" sz="1400" i="1" dirty="0" err="1">
                          <a:solidFill>
                            <a:schemeClr val="accent5"/>
                          </a:solidFill>
                        </a:rPr>
                        <a:t>Aug</a:t>
                      </a:r>
                      <a:r>
                        <a:rPr lang="it-IT" sz="1400" i="1" dirty="0">
                          <a:solidFill>
                            <a:schemeClr val="accent5"/>
                          </a:solidFill>
                        </a:rPr>
                        <a:t> 2021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414763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Mar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MCOXF02</a:t>
                      </a:r>
                      <a:r>
                        <a:rPr lang="it-IT" sz="1200" b="1" dirty="0"/>
                        <a:t> </a:t>
                      </a:r>
                      <a:r>
                        <a:rPr lang="it-I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MCOXF04</a:t>
                      </a:r>
                      <a:r>
                        <a:rPr lang="it-IT" sz="1200" b="1" dirty="0"/>
                        <a:t> </a:t>
                      </a:r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MCSXF02 MQSXF2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Wedge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movement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observed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</a:p>
                    <a:p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First test on a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skew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quadrupole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224884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9EE6F02-F090-4750-8129-6CFF52A8B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273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492628-EC90-44CB-916B-96FC8F810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4D92DA-4660-4D8E-B091-ED024C0FB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3768" y="2211710"/>
            <a:ext cx="3527952" cy="540000"/>
          </a:xfrm>
        </p:spPr>
        <p:txBody>
          <a:bodyPr/>
          <a:lstStyle/>
          <a:p>
            <a:r>
              <a:rPr lang="it-IT" dirty="0" err="1"/>
              <a:t>aaa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5A1E854-22D9-437D-9C27-903BE0A74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E2F21C39-112E-4EBC-8003-5988AB3F2C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249392"/>
              </p:ext>
            </p:extLst>
          </p:nvPr>
        </p:nvGraphicFramePr>
        <p:xfrm>
          <a:off x="612021" y="770400"/>
          <a:ext cx="8064435" cy="3756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699">
                  <a:extLst>
                    <a:ext uri="{9D8B030D-6E8A-4147-A177-3AD203B41FA5}">
                      <a16:colId xmlns:a16="http://schemas.microsoft.com/office/drawing/2014/main" val="329476683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708745569"/>
                    </a:ext>
                  </a:extLst>
                </a:gridCol>
                <a:gridCol w="1800431">
                  <a:extLst>
                    <a:ext uri="{9D8B030D-6E8A-4147-A177-3AD203B41FA5}">
                      <a16:colId xmlns:a16="http://schemas.microsoft.com/office/drawing/2014/main" val="698696536"/>
                    </a:ext>
                  </a:extLst>
                </a:gridCol>
                <a:gridCol w="2952097">
                  <a:extLst>
                    <a:ext uri="{9D8B030D-6E8A-4147-A177-3AD203B41FA5}">
                      <a16:colId xmlns:a16="http://schemas.microsoft.com/office/drawing/2014/main" val="362763392"/>
                    </a:ext>
                  </a:extLst>
                </a:gridCol>
              </a:tblGrid>
              <a:tr h="647502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/>
                        <a:t>Magnets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Training and </a:t>
                      </a:r>
                    </a:p>
                    <a:p>
                      <a:pPr algn="ctr"/>
                      <a:r>
                        <a:rPr lang="it-IT" sz="1400" dirty="0" err="1"/>
                        <a:t>quench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memory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/>
                        <a:t>Other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results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8468131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Mar-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Apr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2021</a:t>
                      </a:r>
                    </a:p>
                    <a:p>
                      <a:pPr algn="ctr"/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MCDXF02b MCDXF04</a:t>
                      </a:r>
                    </a:p>
                    <a:p>
                      <a:pPr algn="l"/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MCSXF01b </a:t>
                      </a:r>
                      <a:r>
                        <a:rPr lang="it-IT" sz="1200" b="1" kern="1200" dirty="0">
                          <a:solidFill>
                            <a:srgbClr val="007D3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MCDXF05 MCDXF06   MCSXF04</a:t>
                      </a:r>
                    </a:p>
                    <a:p>
                      <a:pPr algn="l"/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MCDXF01b MCTXF1b</a:t>
                      </a:r>
                    </a:p>
                    <a:p>
                      <a:pPr algn="l"/>
                      <a:endParaRPr lang="it-IT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Tested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at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99739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Apr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chemeClr val="accent5"/>
                          </a:solidFill>
                        </a:rPr>
                        <a:t>MQSXF1   </a:t>
                      </a:r>
                      <a:r>
                        <a:rPr lang="it-IT" sz="1200" b="1" kern="1200" dirty="0">
                          <a:solidFill>
                            <a:srgbClr val="007D3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MCSXF05</a:t>
                      </a:r>
                    </a:p>
                    <a:p>
                      <a:pPr algn="l"/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MCTSXF1 MCTSXF2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MQSXF1 performance ok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but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wedge supports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not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tightened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after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thermal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cycles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.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Magnets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is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repaired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and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tested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again</a:t>
                      </a:r>
                      <a:endParaRPr lang="it-IT" sz="1400" b="0" dirty="0">
                        <a:solidFill>
                          <a:schemeClr val="accent5"/>
                        </a:solidFill>
                      </a:endParaRPr>
                    </a:p>
                    <a:p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First short dodecapole </a:t>
                      </a: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tested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28798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Jun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MCOXF04b  MCOXF07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007D3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MCSXF06     </a:t>
                      </a:r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MQSXF3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Added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wedge supports for 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MCOXF04b and MCOXF07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err="1">
                          <a:solidFill>
                            <a:schemeClr val="accent5"/>
                          </a:solidFill>
                        </a:rPr>
                        <a:t>Modified</a:t>
                      </a:r>
                      <a:r>
                        <a:rPr lang="it-IT" sz="1400" b="0" dirty="0">
                          <a:solidFill>
                            <a:schemeClr val="accent5"/>
                          </a:solidFill>
                        </a:rPr>
                        <a:t> wedge supports for MQSXF3</a:t>
                      </a:r>
                      <a:endParaRPr lang="it-IT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77164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136B955-51D3-4DA2-9883-4DABD13D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951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AA056CC5-E027-41B8-9E55-FC18772EB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0012" y="1383035"/>
            <a:ext cx="3743976" cy="937269"/>
          </a:xfrm>
        </p:spPr>
        <p:txBody>
          <a:bodyPr/>
          <a:lstStyle/>
          <a:p>
            <a:r>
              <a:rPr lang="it-IT" dirty="0"/>
              <a:t>a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5492628-EC90-44CB-916B-96FC8F810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3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5A1E854-22D9-437D-9C27-903BE0A74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                                                9 Feb 22</a:t>
            </a:r>
            <a:endParaRPr lang="en-GB" noProof="0" dirty="0"/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E2F21C39-112E-4EBC-8003-5988AB3F2C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463421"/>
              </p:ext>
            </p:extLst>
          </p:nvPr>
        </p:nvGraphicFramePr>
        <p:xfrm>
          <a:off x="612021" y="771550"/>
          <a:ext cx="8064435" cy="2476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699">
                  <a:extLst>
                    <a:ext uri="{9D8B030D-6E8A-4147-A177-3AD203B41FA5}">
                      <a16:colId xmlns:a16="http://schemas.microsoft.com/office/drawing/2014/main" val="329476683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708745569"/>
                    </a:ext>
                  </a:extLst>
                </a:gridCol>
                <a:gridCol w="1800431">
                  <a:extLst>
                    <a:ext uri="{9D8B030D-6E8A-4147-A177-3AD203B41FA5}">
                      <a16:colId xmlns:a16="http://schemas.microsoft.com/office/drawing/2014/main" val="698696536"/>
                    </a:ext>
                  </a:extLst>
                </a:gridCol>
                <a:gridCol w="2952097">
                  <a:extLst>
                    <a:ext uri="{9D8B030D-6E8A-4147-A177-3AD203B41FA5}">
                      <a16:colId xmlns:a16="http://schemas.microsoft.com/office/drawing/2014/main" val="362763392"/>
                    </a:ext>
                  </a:extLst>
                </a:gridCol>
              </a:tblGrid>
              <a:tr h="647502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/>
                        <a:t>Magnets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Training and </a:t>
                      </a:r>
                    </a:p>
                    <a:p>
                      <a:pPr algn="ctr"/>
                      <a:r>
                        <a:rPr lang="it-IT" sz="1400" dirty="0" err="1"/>
                        <a:t>quench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memory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/>
                        <a:t>Other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results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8468131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Sep 2021 CD7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MCDXF07  MCDXF08 MCSXF07  MCTXF3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99739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Nov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2021 CD8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MCOXF05  MCOXF01b MCSXF08  MCTXF4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28798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Dec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2021 CD9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rgbClr val="007D37"/>
                          </a:solidFill>
                        </a:rPr>
                        <a:t>MCOXF08  MCOXF06 MCSXF09  MQSXF1b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>
                          <a:solidFill>
                            <a:srgbClr val="007D37"/>
                          </a:solidFill>
                        </a:rPr>
                        <a:t>compliant</a:t>
                      </a:r>
                      <a:endParaRPr lang="it-IT" sz="1600" dirty="0">
                        <a:solidFill>
                          <a:srgbClr val="007D3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77164"/>
                  </a:ext>
                </a:extLst>
              </a:tr>
              <a:tr h="277928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Feb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2022 CD10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chemeClr val="accent5"/>
                          </a:solidFill>
                        </a:rPr>
                        <a:t>MCTSXF3  MCTSXF4 MCSXF10  MQSXF5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>
                          <a:solidFill>
                            <a:schemeClr val="accent5"/>
                          </a:solidFill>
                        </a:rPr>
                        <a:t>Test </a:t>
                      </a:r>
                      <a:r>
                        <a:rPr lang="it-IT" sz="1600" dirty="0" err="1">
                          <a:solidFill>
                            <a:schemeClr val="accent5"/>
                          </a:solidFill>
                        </a:rPr>
                        <a:t>ongoing</a:t>
                      </a:r>
                      <a:endParaRPr lang="it-IT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483993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B848E90-4ED5-40BE-81B1-E2383568E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52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6924EBC-AC64-4C01-8198-B2B4C6D8AD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8D8E56B8-BABA-403E-94AD-4F522DB2601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5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CBD5254E-7E97-4020-B6A5-C892A380F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2"/>
                </a:solidFill>
              </a:rPr>
              <a:t>Powering</a:t>
            </a:r>
            <a:r>
              <a:rPr lang="it-IT" dirty="0">
                <a:solidFill>
                  <a:schemeClr val="bg2"/>
                </a:solidFill>
              </a:rPr>
              <a:t> test n9 HOC - training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83BCFF2-C5A2-4A31-828F-F4B1DBEA368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755078"/>
            <a:ext cx="4079779" cy="20250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917C870-E9BD-4438-AF04-7542A54A004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843558"/>
            <a:ext cx="3809236" cy="20250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88A9787-A031-4EA2-ACAF-86D9CF37F09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816720"/>
            <a:ext cx="3809236" cy="2025000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4CFEB93-BC50-4B7B-BAB5-DB2E8D40829B}"/>
              </a:ext>
            </a:extLst>
          </p:cNvPr>
          <p:cNvSpPr txBox="1"/>
          <p:nvPr/>
        </p:nvSpPr>
        <p:spPr>
          <a:xfrm>
            <a:off x="3794303" y="4693270"/>
            <a:ext cx="8322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000" dirty="0">
                <a:solidFill>
                  <a:schemeClr val="accent3">
                    <a:lumMod val="50000"/>
                  </a:schemeClr>
                </a:solidFill>
              </a:rPr>
              <a:t>By M. Prioli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569E31B-FC8F-4D92-9C90-F35E7F46E8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3608" y="607614"/>
            <a:ext cx="7846640" cy="348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MCOXF08  MCOXF06 MCSXF09  MQSXF1b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109A1C2-2FE7-4C43-BDFC-5EEB4888C64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33" y="807852"/>
            <a:ext cx="4079778" cy="203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16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>
            <a:extLst>
              <a:ext uri="{FF2B5EF4-FFF2-40B4-BE49-F238E27FC236}">
                <a16:creationId xmlns:a16="http://schemas.microsoft.com/office/drawing/2014/main" id="{0E404012-1481-46DF-BEE6-3C98B75396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14" y="961728"/>
            <a:ext cx="5868144" cy="2229614"/>
          </a:xfrm>
          <a:prstGeom prst="rect">
            <a:avLst/>
          </a:prstGeom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895D02E-3E0B-43DE-91F4-B7861AFC5AB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9183B5-74EE-4DC7-BE7F-8BD83B444E8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1073F38-87A5-43C4-85D0-FD405F40F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chemeClr val="bg2"/>
                </a:solidFill>
              </a:rPr>
              <a:t>M04_1 assemblies </a:t>
            </a:r>
            <a:r>
              <a:rPr lang="it-IT" dirty="0" err="1">
                <a:solidFill>
                  <a:schemeClr val="bg2"/>
                </a:solidFill>
              </a:rPr>
              <a:t>comparison</a:t>
            </a:r>
            <a:endParaRPr lang="it-IT" dirty="0">
              <a:solidFill>
                <a:schemeClr val="bg2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09FA7B9-EB85-4980-BEC6-9AD6B5B8A2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4873" y="3230987"/>
            <a:ext cx="3393294" cy="1691328"/>
          </a:xfrm>
          <a:prstGeom prst="rect">
            <a:avLst/>
          </a:prstGeom>
        </p:spPr>
      </p:pic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305CCA9-F5AE-4CF9-B01B-3DCDD20585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5914" y="3191342"/>
            <a:ext cx="5478819" cy="55203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sz="2100" dirty="0">
                <a:solidFill>
                  <a:schemeClr val="accent5"/>
                </a:solidFill>
              </a:rPr>
              <a:t>Second assembly due to </a:t>
            </a:r>
            <a:r>
              <a:rPr lang="it-IT" sz="2100" dirty="0" err="1">
                <a:solidFill>
                  <a:schemeClr val="accent5"/>
                </a:solidFill>
              </a:rPr>
              <a:t>unfastened</a:t>
            </a:r>
            <a:r>
              <a:rPr lang="it-IT" sz="2100" dirty="0">
                <a:solidFill>
                  <a:schemeClr val="accent5"/>
                </a:solidFill>
              </a:rPr>
              <a:t> supports for wedges EDMS 2611005</a:t>
            </a:r>
          </a:p>
          <a:p>
            <a:pPr marL="0" indent="0">
              <a:buNone/>
            </a:pPr>
            <a:r>
              <a:rPr lang="it-IT" sz="2100" dirty="0">
                <a:solidFill>
                  <a:schemeClr val="accent5"/>
                </a:solidFill>
              </a:rPr>
              <a:t>The coils </a:t>
            </a:r>
            <a:r>
              <a:rPr lang="it-IT" sz="2100" dirty="0" err="1">
                <a:solidFill>
                  <a:schemeClr val="accent5"/>
                </a:solidFill>
              </a:rPr>
              <a:t>have</a:t>
            </a:r>
            <a:r>
              <a:rPr lang="it-IT" sz="2100" dirty="0">
                <a:solidFill>
                  <a:schemeClr val="accent5"/>
                </a:solidFill>
              </a:rPr>
              <a:t> good </a:t>
            </a:r>
            <a:r>
              <a:rPr lang="it-IT" sz="2100" dirty="0" err="1">
                <a:solidFill>
                  <a:schemeClr val="accent5"/>
                </a:solidFill>
              </a:rPr>
              <a:t>memory</a:t>
            </a:r>
            <a:endParaRPr lang="it-IT" sz="2100" dirty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it-IT" sz="2100" dirty="0" err="1">
                <a:solidFill>
                  <a:schemeClr val="accent5"/>
                </a:solidFill>
              </a:rPr>
              <a:t>Several</a:t>
            </a:r>
            <a:r>
              <a:rPr lang="it-IT" sz="2100" dirty="0">
                <a:solidFill>
                  <a:schemeClr val="accent5"/>
                </a:solidFill>
              </a:rPr>
              <a:t> </a:t>
            </a:r>
            <a:r>
              <a:rPr lang="it-IT" sz="2100" dirty="0" err="1">
                <a:solidFill>
                  <a:schemeClr val="accent5"/>
                </a:solidFill>
              </a:rPr>
              <a:t>quench</a:t>
            </a:r>
            <a:r>
              <a:rPr lang="it-IT" sz="2100" dirty="0">
                <a:solidFill>
                  <a:schemeClr val="accent5"/>
                </a:solidFill>
              </a:rPr>
              <a:t> with </a:t>
            </a:r>
            <a:r>
              <a:rPr lang="it-IT" sz="2100" dirty="0" err="1">
                <a:solidFill>
                  <a:schemeClr val="accent5"/>
                </a:solidFill>
              </a:rPr>
              <a:t>all</a:t>
            </a:r>
            <a:r>
              <a:rPr lang="it-IT" sz="2100" dirty="0">
                <a:solidFill>
                  <a:schemeClr val="accent5"/>
                </a:solidFill>
              </a:rPr>
              <a:t> coils </a:t>
            </a:r>
            <a:r>
              <a:rPr lang="it-IT" sz="2100" dirty="0" err="1">
                <a:solidFill>
                  <a:schemeClr val="accent5"/>
                </a:solidFill>
              </a:rPr>
              <a:t>quenched</a:t>
            </a:r>
            <a:r>
              <a:rPr lang="it-IT" sz="2100" dirty="0">
                <a:solidFill>
                  <a:schemeClr val="accent5"/>
                </a:solidFill>
              </a:rPr>
              <a:t> (by S. Mariotto)</a:t>
            </a:r>
          </a:p>
        </p:txBody>
      </p:sp>
      <p:pic>
        <p:nvPicPr>
          <p:cNvPr id="9" name="Immagine 8" descr="Immagine che contiene mangiato&#10;&#10;Descrizione generata automaticamente">
            <a:extLst>
              <a:ext uri="{FF2B5EF4-FFF2-40B4-BE49-F238E27FC236}">
                <a16:creationId xmlns:a16="http://schemas.microsoft.com/office/drawing/2014/main" id="{6FA58A03-1CE7-4AFB-8666-1E761892FE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80" r="27585"/>
          <a:stretch/>
        </p:blipFill>
        <p:spPr>
          <a:xfrm rot="5400000">
            <a:off x="6188864" y="639615"/>
            <a:ext cx="2689250" cy="2560564"/>
          </a:xfrm>
          <a:prstGeom prst="round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1BBD9703-25CC-4127-913C-22BA52693B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1640" y="3779413"/>
            <a:ext cx="3393294" cy="94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41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F0EB9B8-99F8-418B-88B0-B3C59CD979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A3900F96-878C-41E1-8B3C-D4DBE07F70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441107B-4D8E-4A84-9B97-8C4187122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2"/>
                </a:solidFill>
              </a:rPr>
              <a:t>Powering</a:t>
            </a:r>
            <a:r>
              <a:rPr lang="it-IT" dirty="0">
                <a:solidFill>
                  <a:schemeClr val="bg2"/>
                </a:solidFill>
              </a:rPr>
              <a:t> test n9 HOC – MM field </a:t>
            </a:r>
            <a:r>
              <a:rPr lang="it-IT" dirty="0" err="1">
                <a:solidFill>
                  <a:schemeClr val="bg2"/>
                </a:solidFill>
              </a:rPr>
              <a:t>integral</a:t>
            </a:r>
            <a:endParaRPr lang="it-IT" dirty="0">
              <a:solidFill>
                <a:schemeClr val="bg2"/>
              </a:solidFill>
            </a:endParaRP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4A3BFE2D-3D5F-4D99-B686-823DF7490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090928"/>
              </p:ext>
            </p:extLst>
          </p:nvPr>
        </p:nvGraphicFramePr>
        <p:xfrm>
          <a:off x="4754337" y="2935572"/>
          <a:ext cx="4308410" cy="1391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412">
                  <a:extLst>
                    <a:ext uri="{9D8B030D-6E8A-4147-A177-3AD203B41FA5}">
                      <a16:colId xmlns:a16="http://schemas.microsoft.com/office/drawing/2014/main" val="3967952214"/>
                    </a:ext>
                  </a:extLst>
                </a:gridCol>
                <a:gridCol w="1343998">
                  <a:extLst>
                    <a:ext uri="{9D8B030D-6E8A-4147-A177-3AD203B41FA5}">
                      <a16:colId xmlns:a16="http://schemas.microsoft.com/office/drawing/2014/main" val="91085978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MQSXF1b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/>
                        <a:t>Measured</a:t>
                      </a:r>
                      <a:endParaRPr lang="it-IT" sz="1200" dirty="0"/>
                    </a:p>
                    <a:p>
                      <a:pPr algn="ctr"/>
                      <a:r>
                        <a:rPr lang="it-IT" sz="1200" dirty="0"/>
                        <a:t>(</a:t>
                      </a:r>
                      <a:r>
                        <a:rPr lang="it-IT" sz="1200" dirty="0" err="1"/>
                        <a:t>Calculated</a:t>
                      </a:r>
                      <a:r>
                        <a:rPr lang="it-IT" sz="1200" dirty="0"/>
                        <a:t>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678143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Nominal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current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174 A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4783147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Integrated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field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50 mm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719.0 T mm</a:t>
                      </a:r>
                    </a:p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(700.0 T mm)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38950737"/>
                  </a:ext>
                </a:extLst>
              </a:tr>
              <a:tr h="271835">
                <a:tc>
                  <a:txBody>
                    <a:bodyPr/>
                    <a:lstStyle/>
                    <a:p>
                      <a:pPr marL="0" marR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Difference with calculated data @ </a:t>
                      </a:r>
                      <a:r>
                        <a:rPr lang="en-US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en-US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en-US" sz="12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2.7 %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86744583"/>
                  </a:ext>
                </a:extLst>
              </a:tr>
            </a:tbl>
          </a:graphicData>
        </a:graphic>
      </p:graphicFrame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1F54B2EE-D647-47F9-8B7E-99A7B978C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492908"/>
              </p:ext>
            </p:extLst>
          </p:nvPr>
        </p:nvGraphicFramePr>
        <p:xfrm>
          <a:off x="4754337" y="1329305"/>
          <a:ext cx="429246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859">
                  <a:extLst>
                    <a:ext uri="{9D8B030D-6E8A-4147-A177-3AD203B41FA5}">
                      <a16:colId xmlns:a16="http://schemas.microsoft.com/office/drawing/2014/main" val="3967952214"/>
                    </a:ext>
                  </a:extLst>
                </a:gridCol>
                <a:gridCol w="1357604">
                  <a:extLst>
                    <a:ext uri="{9D8B030D-6E8A-4147-A177-3AD203B41FA5}">
                      <a16:colId xmlns:a16="http://schemas.microsoft.com/office/drawing/2014/main" val="91085978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MCSXF09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/>
                        <a:t>Measured</a:t>
                      </a:r>
                      <a:endParaRPr lang="it-IT" sz="1200" dirty="0"/>
                    </a:p>
                    <a:p>
                      <a:pPr algn="ctr"/>
                      <a:r>
                        <a:rPr lang="it-IT" sz="1200" dirty="0"/>
                        <a:t>(</a:t>
                      </a:r>
                      <a:r>
                        <a:rPr lang="it-IT" sz="1200" dirty="0" err="1"/>
                        <a:t>Calculated</a:t>
                      </a:r>
                      <a:r>
                        <a:rPr lang="it-IT" sz="1200" dirty="0"/>
                        <a:t>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678143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Nominal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current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99 A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4783147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Integrated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field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50 mm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95.4 T mm</a:t>
                      </a:r>
                    </a:p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(93.5 T mm)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38950737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Difference with calculated data @ </a:t>
                      </a:r>
                      <a:r>
                        <a:rPr lang="en-US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en-US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en-US" sz="12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2.0 %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86744583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A5F709A1-9EAB-42CC-93A1-E0086642F9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528698"/>
              </p:ext>
            </p:extLst>
          </p:nvPr>
        </p:nvGraphicFramePr>
        <p:xfrm>
          <a:off x="228990" y="1350956"/>
          <a:ext cx="429246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859">
                  <a:extLst>
                    <a:ext uri="{9D8B030D-6E8A-4147-A177-3AD203B41FA5}">
                      <a16:colId xmlns:a16="http://schemas.microsoft.com/office/drawing/2014/main" val="3967952214"/>
                    </a:ext>
                  </a:extLst>
                </a:gridCol>
                <a:gridCol w="1357604">
                  <a:extLst>
                    <a:ext uri="{9D8B030D-6E8A-4147-A177-3AD203B41FA5}">
                      <a16:colId xmlns:a16="http://schemas.microsoft.com/office/drawing/2014/main" val="91085978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MCOXF06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/>
                        <a:t>Measured</a:t>
                      </a:r>
                      <a:endParaRPr lang="it-IT" sz="1200" dirty="0"/>
                    </a:p>
                    <a:p>
                      <a:pPr algn="ctr"/>
                      <a:r>
                        <a:rPr lang="it-IT" sz="1200" dirty="0"/>
                        <a:t>(</a:t>
                      </a:r>
                      <a:r>
                        <a:rPr lang="it-IT" sz="1200" dirty="0" err="1"/>
                        <a:t>Calculated</a:t>
                      </a:r>
                      <a:r>
                        <a:rPr lang="it-IT" sz="1200" dirty="0"/>
                        <a:t>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678143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Nominal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current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102 A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4783147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Integrated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field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50 mm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71.8 T mm</a:t>
                      </a:r>
                    </a:p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(70.7 T mm)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38950737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Difference with calculated data @ </a:t>
                      </a:r>
                      <a:r>
                        <a:rPr lang="en-US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en-US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en-US" sz="12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1.6 %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86744583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F7E8BAE0-922F-4075-B93C-838985D2C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229732"/>
              </p:ext>
            </p:extLst>
          </p:nvPr>
        </p:nvGraphicFramePr>
        <p:xfrm>
          <a:off x="228990" y="2907745"/>
          <a:ext cx="4292463" cy="1397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859">
                  <a:extLst>
                    <a:ext uri="{9D8B030D-6E8A-4147-A177-3AD203B41FA5}">
                      <a16:colId xmlns:a16="http://schemas.microsoft.com/office/drawing/2014/main" val="3967952214"/>
                    </a:ext>
                  </a:extLst>
                </a:gridCol>
                <a:gridCol w="1357604">
                  <a:extLst>
                    <a:ext uri="{9D8B030D-6E8A-4147-A177-3AD203B41FA5}">
                      <a16:colId xmlns:a16="http://schemas.microsoft.com/office/drawing/2014/main" val="91085978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MCOXF08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/>
                        <a:t>Measured</a:t>
                      </a:r>
                      <a:endParaRPr lang="it-IT" sz="1200" dirty="0"/>
                    </a:p>
                    <a:p>
                      <a:pPr algn="ctr"/>
                      <a:r>
                        <a:rPr lang="it-IT" sz="1200" dirty="0"/>
                        <a:t>(</a:t>
                      </a:r>
                      <a:r>
                        <a:rPr lang="it-IT" sz="1200" dirty="0" err="1"/>
                        <a:t>Calculated</a:t>
                      </a:r>
                      <a:r>
                        <a:rPr lang="it-IT" sz="1200" dirty="0"/>
                        <a:t>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678143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Nominal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current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102</a:t>
                      </a:r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4783147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Integrated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field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</a:t>
                      </a:r>
                      <a:r>
                        <a:rPr lang="it-IT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it-IT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r>
                        <a:rPr lang="it-IT" sz="1200" b="1" dirty="0">
                          <a:solidFill>
                            <a:schemeClr val="tx2"/>
                          </a:solidFill>
                        </a:rPr>
                        <a:t> @ 50 mm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71.7 T mm</a:t>
                      </a:r>
                    </a:p>
                    <a:p>
                      <a:pPr algn="ctr"/>
                      <a:r>
                        <a:rPr lang="it-IT" sz="1200" b="1" baseline="0" dirty="0">
                          <a:solidFill>
                            <a:schemeClr val="tx2"/>
                          </a:solidFill>
                        </a:rPr>
                        <a:t>(70.7 T mm)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38950737"/>
                  </a:ext>
                </a:extLst>
              </a:tr>
              <a:tr h="277118">
                <a:tc>
                  <a:txBody>
                    <a:bodyPr/>
                    <a:lstStyle/>
                    <a:p>
                      <a:pPr marL="0" marR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Difference with calculated data @ </a:t>
                      </a:r>
                      <a:r>
                        <a:rPr lang="en-US" sz="1200" b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en-US" sz="1200" b="1" baseline="-25000" dirty="0" err="1">
                          <a:solidFill>
                            <a:schemeClr val="tx2"/>
                          </a:solidFill>
                        </a:rPr>
                        <a:t>nom</a:t>
                      </a:r>
                      <a:endParaRPr lang="en-US" sz="12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1.4 %</a:t>
                      </a:r>
                      <a:endParaRPr lang="it-IT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86744583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2B94D97-60A9-4593-90D3-002BE0030EA5}"/>
              </a:ext>
            </a:extLst>
          </p:cNvPr>
          <p:cNvSpPr txBox="1"/>
          <p:nvPr/>
        </p:nvSpPr>
        <p:spPr>
          <a:xfrm>
            <a:off x="3973278" y="4524861"/>
            <a:ext cx="13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dirty="0">
                <a:solidFill>
                  <a:schemeClr val="accent3">
                    <a:lumMod val="50000"/>
                  </a:schemeClr>
                </a:solidFill>
              </a:rPr>
              <a:t>By E. De Matteis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515E798-BDE7-4CB9-BED8-6ECEEB3E5F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3536" y="815953"/>
            <a:ext cx="6722269" cy="3878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>
                <a:solidFill>
                  <a:schemeClr val="accent5"/>
                </a:solidFill>
              </a:rPr>
              <a:t>High </a:t>
            </a:r>
            <a:r>
              <a:rPr lang="it-IT" dirty="0" err="1">
                <a:solidFill>
                  <a:schemeClr val="accent5"/>
                </a:solidFill>
              </a:rPr>
              <a:t>reproducibility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wrt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simulations</a:t>
            </a:r>
            <a:endParaRPr lang="it-IT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722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6D4778A-2D20-4A3E-8CDE-AC79784B368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A1EBC91D-8983-444C-ADB6-745AFFE7140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DD31180-E154-42CB-B945-125215CB2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2"/>
                </a:solidFill>
              </a:rPr>
              <a:t>Powering</a:t>
            </a:r>
            <a:r>
              <a:rPr lang="it-IT" dirty="0">
                <a:solidFill>
                  <a:schemeClr val="bg2"/>
                </a:solidFill>
              </a:rPr>
              <a:t> test n9 HOC – MM </a:t>
            </a:r>
            <a:r>
              <a:rPr lang="it-IT" dirty="0" err="1">
                <a:solidFill>
                  <a:schemeClr val="bg2"/>
                </a:solidFill>
              </a:rPr>
              <a:t>harmonics</a:t>
            </a:r>
            <a:endParaRPr lang="it-IT" dirty="0">
              <a:solidFill>
                <a:schemeClr val="bg2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5D346C5-7B7C-4603-86FA-511EDA401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800" y="2663124"/>
            <a:ext cx="3454669" cy="207738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66A7B07-CB95-480F-8086-C96379273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593" y="598018"/>
            <a:ext cx="3464877" cy="202199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48D5906-CFE0-421E-9DC2-F8DA8EC2ED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60" y="2665668"/>
            <a:ext cx="3694418" cy="203723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C1BBAE5-28EE-4635-B2F5-71D0739E04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09" y="620513"/>
            <a:ext cx="3701369" cy="198079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B90117F-98DE-495F-9A94-3F0E995BA7BC}"/>
              </a:ext>
            </a:extLst>
          </p:cNvPr>
          <p:cNvSpPr txBox="1"/>
          <p:nvPr/>
        </p:nvSpPr>
        <p:spPr>
          <a:xfrm>
            <a:off x="4036461" y="468103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000" dirty="0">
                <a:solidFill>
                  <a:schemeClr val="accent3">
                    <a:lumMod val="50000"/>
                  </a:schemeClr>
                </a:solidFill>
              </a:rPr>
              <a:t>By E. De Matteis</a:t>
            </a:r>
          </a:p>
        </p:txBody>
      </p:sp>
    </p:spTree>
    <p:extLst>
      <p:ext uri="{BB962C8B-B14F-4D97-AF65-F5344CB8AC3E}">
        <p14:creationId xmlns:p14="http://schemas.microsoft.com/office/powerpoint/2010/main" val="3144869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testo 13">
            <a:extLst>
              <a:ext uri="{FF2B5EF4-FFF2-40B4-BE49-F238E27FC236}">
                <a16:creationId xmlns:a16="http://schemas.microsoft.com/office/drawing/2014/main" id="{84CA2AE3-AC81-4142-9591-9E50FB74E3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3955329"/>
            <a:ext cx="6722269" cy="3452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>
                <a:solidFill>
                  <a:srgbClr val="00B050"/>
                </a:solidFill>
                <a:latin typeface="Arial"/>
              </a:rPr>
              <a:t>Multipoles in the specs </a:t>
            </a:r>
            <a:r>
              <a:rPr lang="en-US" sz="1500" dirty="0">
                <a:solidFill>
                  <a:prstClr val="black"/>
                </a:solidFill>
                <a:latin typeface="Arial"/>
              </a:rPr>
              <a:t>(&lt; 100 units)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D092B2-F94F-4CF7-ABB0-D4F46E775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M. Statera                                                                                      9 Feb 22</a:t>
            </a:r>
            <a:endParaRPr lang="it-IT" dirty="0"/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B7BC372A-EA46-4F2C-9E07-8F4305EEA3E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9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950A1E9-E6C3-4DDF-B5AB-39E41F40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2"/>
                </a:solidFill>
              </a:rPr>
              <a:t>MM results – MSQXF Family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168014C7-F594-4493-84A1-48FCE5435991}"/>
              </a:ext>
            </a:extLst>
          </p:cNvPr>
          <p:cNvGraphicFramePr>
            <a:graphicFrameLocks noGrp="1"/>
          </p:cNvGraphicFramePr>
          <p:nvPr/>
        </p:nvGraphicFramePr>
        <p:xfrm>
          <a:off x="5647583" y="916063"/>
          <a:ext cx="3295650" cy="964407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361335625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7315871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017172008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134008910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6924755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98380884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127500744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Specification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Calculations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 at LASA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811012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[A]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 [T mm]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 [%]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22431"/>
                  </a:ext>
                </a:extLst>
              </a:tr>
              <a:tr h="14287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MSQXF1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700.0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718.8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849022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MQSXF1b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719.0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613162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MSQXF2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720.36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023687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MSQXF3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719.6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871146"/>
                  </a:ext>
                </a:extLst>
              </a:tr>
            </a:tbl>
          </a:graphicData>
        </a:graphic>
      </p:graphicFrame>
      <p:pic>
        <p:nvPicPr>
          <p:cNvPr id="11" name="Immagine 10">
            <a:extLst>
              <a:ext uri="{FF2B5EF4-FFF2-40B4-BE49-F238E27FC236}">
                <a16:creationId xmlns:a16="http://schemas.microsoft.com/office/drawing/2014/main" id="{ED11B1F2-2F86-4718-B297-AD2E7DF3012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658251"/>
            <a:ext cx="5577849" cy="3258769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92337BD-467C-40B6-AF17-82D750F84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50" y="2211022"/>
            <a:ext cx="3306443" cy="2701544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67B8D724-4D72-43DC-8B77-937149D75928}"/>
              </a:ext>
            </a:extLst>
          </p:cNvPr>
          <p:cNvSpPr/>
          <p:nvPr/>
        </p:nvSpPr>
        <p:spPr>
          <a:xfrm>
            <a:off x="8460432" y="1131589"/>
            <a:ext cx="482801" cy="792089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255946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accent5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purl.org/dc/dcmitype/"/>
    <ds:schemaRef ds:uri="8946e33d-fd2f-4ae4-8ee9-d90c129cdf9e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32435</TotalTime>
  <Words>1016</Words>
  <Application>Microsoft Office PowerPoint</Application>
  <PresentationFormat>Presentazione su schermo (16:9)</PresentationFormat>
  <Paragraphs>350</Paragraphs>
  <Slides>17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3" baseType="lpstr">
      <vt:lpstr>Arial</vt:lpstr>
      <vt:lpstr>Arial Rounded MT Bold</vt:lpstr>
      <vt:lpstr>Calibri</vt:lpstr>
      <vt:lpstr>Wingdings</vt:lpstr>
      <vt:lpstr>Wingdings 2</vt:lpstr>
      <vt:lpstr>Thème Office</vt:lpstr>
      <vt:lpstr>The HL-LHC High Order Correctors production status</vt:lpstr>
      <vt:lpstr>TEST 1</vt:lpstr>
      <vt:lpstr>TEST 2</vt:lpstr>
      <vt:lpstr>TEST 3</vt:lpstr>
      <vt:lpstr>Powering test n9 HOC - training</vt:lpstr>
      <vt:lpstr>M04_1 assemblies comparison</vt:lpstr>
      <vt:lpstr>Powering test n9 HOC – MM field integral</vt:lpstr>
      <vt:lpstr>Powering test n9 HOC – MM harmonics</vt:lpstr>
      <vt:lpstr>MM results – MSQXF Family</vt:lpstr>
      <vt:lpstr>MM results – MCSXF Family</vt:lpstr>
      <vt:lpstr>MM results – MCOXF Family</vt:lpstr>
      <vt:lpstr>MM results – MCTXF Family</vt:lpstr>
      <vt:lpstr>Tested Magnets</vt:lpstr>
      <vt:lpstr>Tested Magnets 2</vt:lpstr>
      <vt:lpstr>Schedule</vt:lpstr>
      <vt:lpstr>Conclusion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Marco Statera</cp:lastModifiedBy>
  <cp:revision>933</cp:revision>
  <dcterms:created xsi:type="dcterms:W3CDTF">2016-02-11T10:47:23Z</dcterms:created>
  <dcterms:modified xsi:type="dcterms:W3CDTF">2022-02-09T13:39:35Z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