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259" r:id="rId2"/>
    <p:sldId id="337" r:id="rId3"/>
    <p:sldId id="308" r:id="rId4"/>
    <p:sldId id="290" r:id="rId5"/>
    <p:sldId id="292" r:id="rId6"/>
    <p:sldId id="297" r:id="rId7"/>
    <p:sldId id="293" r:id="rId8"/>
    <p:sldId id="295" r:id="rId9"/>
    <p:sldId id="291" r:id="rId10"/>
    <p:sldId id="298" r:id="rId11"/>
    <p:sldId id="310" r:id="rId12"/>
    <p:sldId id="328" r:id="rId13"/>
    <p:sldId id="329" r:id="rId14"/>
    <p:sldId id="331" r:id="rId15"/>
    <p:sldId id="318" r:id="rId16"/>
    <p:sldId id="325" r:id="rId17"/>
    <p:sldId id="330" r:id="rId18"/>
    <p:sldId id="332" r:id="rId19"/>
    <p:sldId id="334" r:id="rId20"/>
    <p:sldId id="336" r:id="rId21"/>
    <p:sldId id="288" r:id="rId22"/>
    <p:sldId id="299" r:id="rId23"/>
    <p:sldId id="309" r:id="rId24"/>
    <p:sldId id="289" r:id="rId25"/>
    <p:sldId id="307" r:id="rId26"/>
    <p:sldId id="296" r:id="rId27"/>
    <p:sldId id="303" r:id="rId28"/>
    <p:sldId id="338" r:id="rId29"/>
    <p:sldId id="294" r:id="rId30"/>
    <p:sldId id="304" r:id="rId31"/>
    <p:sldId id="305" r:id="rId32"/>
    <p:sldId id="301" r:id="rId33"/>
    <p:sldId id="300" r:id="rId34"/>
    <p:sldId id="306" r:id="rId35"/>
    <p:sldId id="342" r:id="rId36"/>
    <p:sldId id="316" r:id="rId37"/>
    <p:sldId id="323" r:id="rId38"/>
    <p:sldId id="335" r:id="rId39"/>
    <p:sldId id="339" r:id="rId40"/>
    <p:sldId id="344" r:id="rId41"/>
    <p:sldId id="343" r:id="rId42"/>
    <p:sldId id="340" r:id="rId43"/>
    <p:sldId id="341" r:id="rId44"/>
    <p:sldId id="333" r:id="rId45"/>
    <p:sldId id="30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86"/>
  </p:normalViewPr>
  <p:slideViewPr>
    <p:cSldViewPr snapToObjects="1">
      <p:cViewPr varScale="1">
        <p:scale>
          <a:sx n="82" d="100"/>
          <a:sy n="82" d="100"/>
        </p:scale>
        <p:origin x="720"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8/31/2022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‹Nr.›</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‹Nr.›</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de-DE"/>
              <a:t>Mastertextformat bearbeiten</a:t>
            </a:r>
          </a:p>
          <a:p>
            <a:pPr lvl="1"/>
            <a:r>
              <a:rPr lang="de-DE"/>
              <a:t>Zweite Ebene</a:t>
            </a:r>
          </a:p>
          <a:p>
            <a:pPr lvl="2"/>
            <a:r>
              <a:rPr lang="de-DE"/>
              <a:t>Dritte Ebene</a:t>
            </a:r>
          </a:p>
          <a:p>
            <a:pPr lvl="3"/>
            <a:r>
              <a:rPr lang="de-DE"/>
              <a:t>Vierte Ebene</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de-DE"/>
              <a:t>Mastertextformat bearbeiten</a:t>
            </a:r>
          </a:p>
          <a:p>
            <a:pPr lvl="1"/>
            <a:r>
              <a:rPr lang="de-DE"/>
              <a:t>Zweite Ebene</a:t>
            </a:r>
          </a:p>
          <a:p>
            <a:pPr lvl="2"/>
            <a:r>
              <a:rPr lang="de-DE"/>
              <a:t>Dritte Ebene</a:t>
            </a:r>
          </a:p>
          <a:p>
            <a:pPr lvl="3"/>
            <a:r>
              <a:rPr lang="de-DE"/>
              <a:t>Vierte Ebene</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a:t>29.03.2022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Fabian Metzger | RF separated beams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de-DE"/>
              <a:t>Mastertitelformat bearbeiten</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de-DE"/>
              <a:t>Mastertextformat bearbeiten</a:t>
            </a:r>
          </a:p>
          <a:p>
            <a:pPr lvl="1"/>
            <a:r>
              <a:rPr lang="de-DE"/>
              <a:t>Zweite Ebene</a:t>
            </a:r>
          </a:p>
          <a:p>
            <a:pPr lvl="2"/>
            <a:r>
              <a:rPr lang="de-DE"/>
              <a:t>Dritte Ebene</a:t>
            </a:r>
          </a:p>
          <a:p>
            <a:pPr lvl="3"/>
            <a:r>
              <a:rPr lang="de-DE"/>
              <a:t>Vierte Ebene</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29.03.2022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Fabian Metzger | RF separated beams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de-DE"/>
              <a:t>Mastertitelformat bearbeiten</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de-DE"/>
              <a:t>Mastertextformat bearbeiten</a:t>
            </a:r>
          </a:p>
          <a:p>
            <a:pPr lvl="1"/>
            <a:r>
              <a:rPr lang="de-DE"/>
              <a:t>Zweite Ebene</a:t>
            </a:r>
          </a:p>
          <a:p>
            <a:pPr lvl="2"/>
            <a:r>
              <a:rPr lang="de-DE"/>
              <a:t>Dritte Ebene</a:t>
            </a:r>
          </a:p>
          <a:p>
            <a:pPr lvl="3"/>
            <a:r>
              <a:rPr lang="de-DE"/>
              <a:t>Vierte Ebene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29.03.2022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Fabian Metzger | RF separated beams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‹Nr.›</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de-DE"/>
              <a:t>Mastertitelformat bearbeiten</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de-DE"/>
              <a:t>Mastertextformat bearbeiten</a:t>
            </a:r>
          </a:p>
          <a:p>
            <a:pPr lvl="1"/>
            <a:r>
              <a:rPr lang="de-DE"/>
              <a:t>Zweite Ebene</a:t>
            </a:r>
          </a:p>
          <a:p>
            <a:pPr lvl="2"/>
            <a:r>
              <a:rPr lang="de-DE"/>
              <a:t>Dritte Ebene</a:t>
            </a:r>
          </a:p>
          <a:p>
            <a:pPr lvl="3"/>
            <a:r>
              <a:rPr lang="de-DE"/>
              <a:t>Vierte Ebene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29.03.2022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Fabian Metzger | RF separated beams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‹Nr.›</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a:t>29.03.2022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Fabian Metzger | RF separated beams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‹Nr.›</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29.03.2022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Fabian Metzger | RF separated beams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29.03.2022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Fabian Metzger | RF separated beams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‹Nr.›</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de-DE"/>
              <a:t>Mastertextformat bearbeiten</a:t>
            </a:r>
          </a:p>
          <a:p>
            <a:pPr lvl="1"/>
            <a:r>
              <a:rPr lang="de-DE"/>
              <a:t>Zweite Ebene</a:t>
            </a:r>
          </a:p>
          <a:p>
            <a:pPr lvl="2"/>
            <a:r>
              <a:rPr lang="de-DE"/>
              <a:t>Dritte Ebene</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de-DE"/>
              <a:t>Mastertextformat bearbeiten</a:t>
            </a:r>
          </a:p>
          <a:p>
            <a:pPr lvl="1"/>
            <a:r>
              <a:rPr lang="de-DE"/>
              <a:t>Zweite Ebene</a:t>
            </a:r>
          </a:p>
          <a:p>
            <a:pPr lvl="2"/>
            <a:r>
              <a:rPr lang="de-DE"/>
              <a:t>Dritte Ebene</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29.03.2022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Fabian Metzger | RF separated beams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‹Nr.›</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de-DE"/>
              <a:t>Mastertitelformat bearbeiten</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de-DE"/>
              <a:t>Mastertextformat bearbeiten</a:t>
            </a:r>
          </a:p>
          <a:p>
            <a:pPr lvl="1"/>
            <a:r>
              <a:rPr lang="de-DE"/>
              <a:t>Zweite Ebene</a:t>
            </a:r>
          </a:p>
          <a:p>
            <a:pPr lvl="2"/>
            <a:r>
              <a:rPr lang="de-DE"/>
              <a:t>Dritte Ebene</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de-DE"/>
              <a:t>Mastertextformat bearbeiten</a:t>
            </a:r>
          </a:p>
          <a:p>
            <a:pPr lvl="1"/>
            <a:r>
              <a:rPr lang="de-DE"/>
              <a:t>Zweite Ebene</a:t>
            </a:r>
          </a:p>
          <a:p>
            <a:pPr lvl="2"/>
            <a:r>
              <a:rPr lang="de-DE"/>
              <a:t>Dritte Ebene</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29.03.2022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Fabian Metzger | RF separated beams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‹Nr.›</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de-DE"/>
              <a:t>Mastertitelformat bearbeiten</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a:t>29.03.2022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Fabian Metzger | RF separated beams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a:t>29.03.2022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Fabian Metzger | RF separated beams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a:t>29.03.2022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Fabian Metzger | RF separated beams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a:t>29.03.2022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Fabian Metzger | RF separated beams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de-DE"/>
              <a:t>Mastertextformat bearbeiten</a:t>
            </a:r>
          </a:p>
          <a:p>
            <a:pPr lvl="1"/>
            <a:r>
              <a:rPr lang="de-DE"/>
              <a:t>Zweite Ebene</a:t>
            </a:r>
          </a:p>
          <a:p>
            <a:pPr lvl="2"/>
            <a:r>
              <a:rPr lang="de-DE"/>
              <a:t>Dritte Ebene</a:t>
            </a:r>
          </a:p>
          <a:p>
            <a:pPr lvl="3"/>
            <a:r>
              <a:rPr lang="de-DE"/>
              <a:t>Vierte Ebene</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de-DE"/>
              <a:t>Mastertitelformat bearbeiten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29.03.2022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Fabian Metzger | RF separated beams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de-DE"/>
              <a:t>Mastertitelformat bearbeiten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29.03.2022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Fabian Metzger | RF separated beams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de-DE"/>
              <a:t>Mastertitelformat bearbeiten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29.03.2022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Fabian Metzger | RF separated beams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de-DE"/>
              <a:t>Mastertitelformat bearbeiten</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29.03.2022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‹Nr.›</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Fabian Metzger | RF separated beams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de-DE"/>
              <a:t>Mastertextformat bearbeiten</a:t>
            </a:r>
          </a:p>
          <a:p>
            <a:pPr lvl="1"/>
            <a:r>
              <a:rPr lang="de-DE"/>
              <a:t>Zweite Ebene</a:t>
            </a:r>
          </a:p>
          <a:p>
            <a:pPr lvl="2"/>
            <a:r>
              <a:rPr lang="de-DE"/>
              <a:t>Dritte Ebene</a:t>
            </a:r>
          </a:p>
          <a:p>
            <a:pPr lvl="3"/>
            <a:r>
              <a:rPr lang="de-DE"/>
              <a:t>Vierte Ebene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29.03.2022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Fabian Metzger | RF separated beams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4" name="Content Placeholder 3"/>
          <p:cNvSpPr>
            <a:spLocks noGrp="1"/>
          </p:cNvSpPr>
          <p:nvPr>
            <p:ph sz="half" idx="2"/>
          </p:nvPr>
        </p:nvSpPr>
        <p:spPr>
          <a:xfrm>
            <a:off x="6172199" y="1592264"/>
            <a:ext cx="5611813" cy="4608511"/>
          </a:xfrm>
        </p:spPr>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a:t>29.03.2022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Fabian Metzger | RF separated beams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‹Nr.›</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de-DE"/>
              <a:t>Mastertitelformat bearbeiten</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a:t>29.03.2022</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‹Nr.›</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Fabian Metzger | RF separated beams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5"/>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6">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4">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21.png"/><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241.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38.png"/><Relationship Id="rId1"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cds.cern.ch/record/2806692" TargetMode="External"/><Relationship Id="rId7" Type="http://schemas.openxmlformats.org/officeDocument/2006/relationships/hyperlink" Target="https://indico.cern.ch/event/1133376/" TargetMode="External"/><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hyperlink" Target="https://indico.cern.ch/event/1069879/" TargetMode="External"/><Relationship Id="rId5" Type="http://schemas.openxmlformats.org/officeDocument/2006/relationships/image" Target="../media/image10.png"/><Relationship Id="rId10" Type="http://schemas.openxmlformats.org/officeDocument/2006/relationships/image" Target="../media/image9.jpe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0.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61.png"/><Relationship Id="rId1" Type="http://schemas.openxmlformats.org/officeDocument/2006/relationships/slideLayout" Target="../slideLayouts/slideLayout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20.png"/></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9.xml"/><Relationship Id="rId5" Type="http://schemas.openxmlformats.org/officeDocument/2006/relationships/image" Target="../media/image110.png"/><Relationship Id="rId4" Type="http://schemas.openxmlformats.org/officeDocument/2006/relationships/image" Target="../media/image100.png"/></Relationships>
</file>

<file path=ppt/slides/_rels/slide2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200.png"/><Relationship Id="rId1" Type="http://schemas.openxmlformats.org/officeDocument/2006/relationships/slideLayout" Target="../slideLayouts/slideLayout9.xml"/><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image" Target="../media/image57.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420.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image" Target="../media/image58.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 Id="rId5" Type="http://schemas.openxmlformats.org/officeDocument/2006/relationships/hyperlink" Target="https://cds.cern.ch/record/142935" TargetMode="External"/><Relationship Id="rId4" Type="http://schemas.openxmlformats.org/officeDocument/2006/relationships/image" Target="../media/image620.png"/></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9.xml"/><Relationship Id="rId5" Type="http://schemas.openxmlformats.org/officeDocument/2006/relationships/image" Target="../media/image162.png"/><Relationship Id="rId4" Type="http://schemas.openxmlformats.org/officeDocument/2006/relationships/image" Target="../media/image150.png"/></Relationships>
</file>

<file path=ppt/slides/_rels/slide37.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image" Target="../media/image65.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9.xml"/><Relationship Id="rId5" Type="http://schemas.openxmlformats.org/officeDocument/2006/relationships/image" Target="../media/image680.png"/><Relationship Id="rId4" Type="http://schemas.openxmlformats.org/officeDocument/2006/relationships/image" Target="../media/image670.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9.xml"/><Relationship Id="rId5" Type="http://schemas.openxmlformats.org/officeDocument/2006/relationships/image" Target="../media/image74.png"/><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3" Type="http://schemas.openxmlformats.org/officeDocument/2006/relationships/hyperlink" Target="https://indico.cern.ch/event/1133376/contributions/4786343/attachments/2414769/4131864/20220324_RP-study-for-Drell-Yan-program.pdf" TargetMode="External"/><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event/1133376/contributions/4786343/attachments/2414769/4131864/20220324_RP-study-for-Drell-Yan-program.pdf" TargetMode="External"/><Relationship Id="rId2" Type="http://schemas.openxmlformats.org/officeDocument/2006/relationships/image" Target="../media/image76.png"/><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0.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9.png"/><Relationship Id="rId2" Type="http://schemas.openxmlformats.org/officeDocument/2006/relationships/image" Target="../media/image240.png"/><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28.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310.png"/><Relationship Id="rId7" Type="http://schemas.openxmlformats.org/officeDocument/2006/relationships/image" Target="../media/image22.png"/><Relationship Id="rId2" Type="http://schemas.openxmlformats.org/officeDocument/2006/relationships/image" Target="../media/image31.png"/><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1"/>
            <a:ext cx="11376025" cy="1728192"/>
          </a:xfrm>
        </p:spPr>
        <p:txBody>
          <a:bodyPr/>
          <a:lstStyle/>
          <a:p>
            <a:r>
              <a:rPr lang="en-US" sz="4400" dirty="0"/>
              <a:t>RF separated and conventional hadron beam in CERN’s secondary M2 beam line</a:t>
            </a:r>
            <a:endParaRPr lang="en-US"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57192"/>
            <a:ext cx="11376026" cy="1346847"/>
          </a:xfrm>
        </p:spPr>
        <p:txBody>
          <a:bodyPr/>
          <a:lstStyle/>
          <a:p>
            <a:pPr algn="l">
              <a:lnSpc>
                <a:spcPct val="100000"/>
              </a:lnSpc>
              <a:spcBef>
                <a:spcPts val="0"/>
              </a:spcBef>
              <a:spcAft>
                <a:spcPts val="0"/>
              </a:spcAft>
            </a:pPr>
            <a:r>
              <a:rPr lang="en-US" sz="1800" dirty="0"/>
              <a:t>Fabian Metzger</a:t>
            </a:r>
            <a:r>
              <a:rPr lang="en-US" sz="1800" baseline="30000" dirty="0"/>
              <a:t>1,2</a:t>
            </a:r>
            <a:r>
              <a:rPr lang="en-US" sz="1800" dirty="0"/>
              <a:t>, Dipanwita Banerjee</a:t>
            </a:r>
            <a:r>
              <a:rPr lang="en-US" sz="1800" baseline="30000" dirty="0"/>
              <a:t>1</a:t>
            </a:r>
            <a:r>
              <a:rPr lang="en-US" sz="1800" dirty="0"/>
              <a:t>, Johannes Bernhard</a:t>
            </a:r>
            <a:r>
              <a:rPr lang="en-US" sz="1800" baseline="30000" dirty="0"/>
              <a:t>1</a:t>
            </a:r>
            <a:r>
              <a:rPr lang="en-US" sz="1800" dirty="0"/>
              <a:t>, Markus Brugger</a:t>
            </a:r>
            <a:r>
              <a:rPr lang="en-US" sz="1800" baseline="30000" dirty="0"/>
              <a:t>1</a:t>
            </a:r>
            <a:r>
              <a:rPr lang="en-US" sz="1800" dirty="0"/>
              <a:t>, Lau Gatignon</a:t>
            </a:r>
            <a:r>
              <a:rPr lang="en-US" sz="1800" baseline="30000" dirty="0"/>
              <a:t>3</a:t>
            </a:r>
            <a:r>
              <a:rPr lang="en-US" sz="1800" dirty="0"/>
              <a:t>, Alexander Gerbershagen</a:t>
            </a:r>
            <a:r>
              <a:rPr lang="en-US" sz="1800" baseline="30000" dirty="0"/>
              <a:t>4</a:t>
            </a:r>
            <a:r>
              <a:rPr lang="en-US" sz="1800" dirty="0"/>
              <a:t>, Bernhard Ketzer</a:t>
            </a:r>
            <a:r>
              <a:rPr lang="en-US" sz="1800" baseline="30000" dirty="0"/>
              <a:t>2</a:t>
            </a:r>
            <a:r>
              <a:rPr lang="en-US" sz="1800" dirty="0"/>
              <a:t>, Silvia Schuh</a:t>
            </a:r>
            <a:r>
              <a:rPr lang="en-US" sz="1800" baseline="30000" dirty="0"/>
              <a:t>1</a:t>
            </a:r>
            <a:endParaRPr lang="en-US" sz="600" dirty="0"/>
          </a:p>
          <a:p>
            <a:pPr algn="l">
              <a:lnSpc>
                <a:spcPct val="100000"/>
              </a:lnSpc>
              <a:spcBef>
                <a:spcPts val="0"/>
              </a:spcBef>
              <a:spcAft>
                <a:spcPts val="0"/>
              </a:spcAft>
            </a:pPr>
            <a:r>
              <a:rPr lang="en-US" sz="1800" dirty="0"/>
              <a:t>31.08.2022</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601980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6019800"/>
            <a:ext cx="752793" cy="724696"/>
          </a:xfrm>
          <a:prstGeom prst="rect">
            <a:avLst/>
          </a:prstGeom>
        </p:spPr>
      </p:pic>
      <p:sp>
        <p:nvSpPr>
          <p:cNvPr id="6" name="Textfeld 5">
            <a:extLst>
              <a:ext uri="{FF2B5EF4-FFF2-40B4-BE49-F238E27FC236}">
                <a16:creationId xmlns:a16="http://schemas.microsoft.com/office/drawing/2014/main" id="{6CB132F5-EB0E-4CC0-9192-7C21C3F3F7FB}"/>
              </a:ext>
            </a:extLst>
          </p:cNvPr>
          <p:cNvSpPr txBox="1"/>
          <p:nvPr/>
        </p:nvSpPr>
        <p:spPr>
          <a:xfrm>
            <a:off x="8839201" y="6119336"/>
            <a:ext cx="3352800" cy="738664"/>
          </a:xfrm>
          <a:prstGeom prst="rect">
            <a:avLst/>
          </a:prstGeom>
          <a:noFill/>
        </p:spPr>
        <p:txBody>
          <a:bodyPr wrap="square" lIns="0" tIns="0" rIns="0" bIns="0" rtlCol="0">
            <a:spAutoFit/>
          </a:bodyPr>
          <a:lstStyle/>
          <a:p>
            <a:pPr algn="l"/>
            <a:r>
              <a:rPr lang="en-US" sz="1200" baseline="30000" dirty="0">
                <a:solidFill>
                  <a:schemeClr val="bg1"/>
                </a:solidFill>
              </a:rPr>
              <a:t>1</a:t>
            </a:r>
            <a:r>
              <a:rPr lang="en-US" sz="1200" dirty="0">
                <a:solidFill>
                  <a:schemeClr val="bg1"/>
                </a:solidFill>
              </a:rPr>
              <a:t>CERN, Switzerland</a:t>
            </a:r>
          </a:p>
          <a:p>
            <a:r>
              <a:rPr lang="en-GB" sz="1200" baseline="30000" dirty="0">
                <a:solidFill>
                  <a:schemeClr val="bg1"/>
                </a:solidFill>
              </a:rPr>
              <a:t>2</a:t>
            </a:r>
            <a:r>
              <a:rPr lang="en-GB" sz="1200" dirty="0">
                <a:solidFill>
                  <a:schemeClr val="bg1"/>
                </a:solidFill>
              </a:rPr>
              <a:t>HISKP, University of Bonn, Germany</a:t>
            </a:r>
            <a:endParaRPr lang="en-US" sz="1200" dirty="0">
              <a:solidFill>
                <a:schemeClr val="bg1"/>
              </a:solidFill>
            </a:endParaRPr>
          </a:p>
          <a:p>
            <a:pPr algn="l"/>
            <a:r>
              <a:rPr lang="en-US" sz="1200" baseline="30000" dirty="0">
                <a:solidFill>
                  <a:schemeClr val="bg1"/>
                </a:solidFill>
              </a:rPr>
              <a:t>3</a:t>
            </a:r>
            <a:r>
              <a:rPr lang="en-US" sz="1200" dirty="0">
                <a:solidFill>
                  <a:schemeClr val="bg1"/>
                </a:solidFill>
              </a:rPr>
              <a:t>University of Lancaster, UK</a:t>
            </a:r>
          </a:p>
          <a:p>
            <a:pPr algn="l"/>
            <a:r>
              <a:rPr lang="en-US" sz="1200" baseline="30000" dirty="0">
                <a:solidFill>
                  <a:schemeClr val="bg1"/>
                </a:solidFill>
              </a:rPr>
              <a:t>4</a:t>
            </a:r>
            <a:r>
              <a:rPr lang="en-US" sz="1200" dirty="0">
                <a:solidFill>
                  <a:schemeClr val="bg1"/>
                </a:solidFill>
              </a:rPr>
              <a:t>PARTREC, University of Groningen, Netherlands</a:t>
            </a:r>
            <a:endParaRPr lang="en-US" sz="1200" baseline="30000"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1090E6D3-E38F-493E-8E47-A10EE8EE5C9C}"/>
                  </a:ext>
                </a:extLst>
              </p:cNvPr>
              <p:cNvSpPr>
                <a:spLocks noGrp="1"/>
              </p:cNvSpPr>
              <p:nvPr>
                <p:ph idx="1"/>
              </p:nvPr>
            </p:nvSpPr>
            <p:spPr>
              <a:xfrm>
                <a:off x="417394" y="980728"/>
                <a:ext cx="11376024" cy="5191472"/>
              </a:xfrm>
            </p:spPr>
            <p:txBody>
              <a:bodyPr/>
              <a:lstStyle/>
              <a:p>
                <a:r>
                  <a:rPr lang="en-GB" sz="2000" dirty="0"/>
                  <a:t>With the current parameters and beam optics, we have </a:t>
                </a:r>
                <a14:m>
                  <m:oMath xmlns:m="http://schemas.openxmlformats.org/officeDocument/2006/math">
                    <m:r>
                      <a:rPr lang="en-US" sz="2000" b="1" i="1" smtClean="0">
                        <a:latin typeface="Cambria Math" panose="02040503050406030204" pitchFamily="18" charset="0"/>
                      </a:rPr>
                      <m:t>𝒑</m:t>
                    </m:r>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𝟔𝟖</m:t>
                    </m:r>
                    <m:f>
                      <m:fPr>
                        <m:type m:val="skw"/>
                        <m:ctrlPr>
                          <a:rPr lang="en-US" sz="2000" b="1" i="1" smtClean="0">
                            <a:latin typeface="Cambria Math" panose="02040503050406030204" pitchFamily="18" charset="0"/>
                            <a:ea typeface="Cambria Math" panose="02040503050406030204" pitchFamily="18" charset="0"/>
                          </a:rPr>
                        </m:ctrlPr>
                      </m:fPr>
                      <m:num>
                        <m:r>
                          <a:rPr lang="en-US" sz="2000" b="1" i="0" smtClean="0">
                            <a:latin typeface="Cambria Math" panose="02040503050406030204" pitchFamily="18" charset="0"/>
                            <a:ea typeface="Cambria Math" panose="02040503050406030204" pitchFamily="18" charset="0"/>
                          </a:rPr>
                          <m:t>𝐆𝐞𝐕</m:t>
                        </m:r>
                      </m:num>
                      <m:den>
                        <m:r>
                          <a:rPr lang="en-US" sz="2000" b="1" i="1" smtClean="0">
                            <a:latin typeface="Cambria Math" panose="02040503050406030204" pitchFamily="18" charset="0"/>
                            <a:ea typeface="Cambria Math" panose="02040503050406030204" pitchFamily="18" charset="0"/>
                          </a:rPr>
                          <m:t>𝒄</m:t>
                        </m:r>
                      </m:den>
                    </m:f>
                  </m:oMath>
                </a14:m>
                <a:r>
                  <a:rPr lang="en-GB" sz="2000" dirty="0"/>
                  <a:t> (already close to maximum due to </a:t>
                </a:r>
                <a14:m>
                  <m:oMath xmlns:m="http://schemas.openxmlformats.org/officeDocument/2006/math">
                    <m:r>
                      <a:rPr lang="en-US" sz="2000" b="1" i="1" smtClean="0">
                        <a:latin typeface="Cambria Math" panose="02040503050406030204" pitchFamily="18" charset="0"/>
                      </a:rPr>
                      <m:t>𝒑</m:t>
                    </m:r>
                    <m:r>
                      <a:rPr lang="en-US" sz="2000" b="1" i="1" smtClean="0">
                        <a:latin typeface="Cambria Math" panose="02040503050406030204" pitchFamily="18" charset="0"/>
                        <a:ea typeface="Cambria Math" panose="02040503050406030204" pitchFamily="18" charset="0"/>
                      </a:rPr>
                      <m:t>∝</m:t>
                    </m:r>
                    <m:rad>
                      <m:radPr>
                        <m:degHide m:val="on"/>
                        <m:ctrlPr>
                          <a:rPr lang="en-US" sz="2000" b="1" i="1" smtClean="0">
                            <a:latin typeface="Cambria Math" panose="02040503050406030204" pitchFamily="18" charset="0"/>
                            <a:ea typeface="Cambria Math" panose="02040503050406030204" pitchFamily="18" charset="0"/>
                          </a:rPr>
                        </m:ctrlPr>
                      </m:radPr>
                      <m:deg/>
                      <m:e>
                        <m:r>
                          <a:rPr lang="en-US" sz="2000" b="1" i="1" smtClean="0">
                            <a:latin typeface="Cambria Math" panose="02040503050406030204" pitchFamily="18" charset="0"/>
                            <a:ea typeface="Cambria Math" panose="02040503050406030204" pitchFamily="18" charset="0"/>
                          </a:rPr>
                          <m:t>𝒇𝑳</m:t>
                        </m:r>
                      </m:e>
                    </m:rad>
                  </m:oMath>
                </a14:m>
                <a:r>
                  <a:rPr lang="en-GB" sz="2000" dirty="0"/>
                  <a:t>)</a:t>
                </a:r>
              </a:p>
              <a:p>
                <a:r>
                  <a:rPr lang="en-GB" sz="2000" dirty="0"/>
                  <a:t>Discussions showed:</a:t>
                </a:r>
              </a:p>
              <a:p>
                <a:pPr lvl="1"/>
                <a:r>
                  <a:rPr lang="en-GB" sz="1700" dirty="0"/>
                  <a:t>We have </a:t>
                </a:r>
                <a14:m>
                  <m:oMath xmlns:m="http://schemas.openxmlformats.org/officeDocument/2006/math">
                    <m:r>
                      <a:rPr lang="en-US" sz="1700" b="0" i="1" smtClean="0">
                        <a:latin typeface="Cambria Math" panose="02040503050406030204" pitchFamily="18" charset="0"/>
                      </a:rPr>
                      <m:t>5</m:t>
                    </m:r>
                    <m:r>
                      <a:rPr lang="en-US" sz="1700" b="0" i="1" smtClean="0">
                        <a:latin typeface="Cambria Math" panose="02040503050406030204" pitchFamily="18" charset="0"/>
                        <a:ea typeface="Cambria Math" panose="02040503050406030204" pitchFamily="18" charset="0"/>
                      </a:rPr>
                      <m:t>×</m:t>
                    </m:r>
                    <m:sSup>
                      <m:sSupPr>
                        <m:ctrlPr>
                          <a:rPr lang="en-US" sz="1700" i="1" smtClean="0">
                            <a:latin typeface="Cambria Math" panose="02040503050406030204" pitchFamily="18" charset="0"/>
                            <a:ea typeface="Cambria Math" panose="02040503050406030204" pitchFamily="18" charset="0"/>
                          </a:rPr>
                        </m:ctrlPr>
                      </m:sSupPr>
                      <m:e>
                        <m:r>
                          <a:rPr lang="en-US" sz="1700" b="0" i="1" smtClean="0">
                            <a:latin typeface="Cambria Math" panose="02040503050406030204" pitchFamily="18" charset="0"/>
                            <a:ea typeface="Cambria Math" panose="02040503050406030204" pitchFamily="18" charset="0"/>
                          </a:rPr>
                          <m:t>10</m:t>
                        </m:r>
                      </m:e>
                      <m:sup>
                        <m:r>
                          <a:rPr lang="en-US" sz="1700" b="0" i="1" smtClean="0">
                            <a:latin typeface="Cambria Math" panose="02040503050406030204" pitchFamily="18" charset="0"/>
                            <a:ea typeface="Cambria Math" panose="02040503050406030204" pitchFamily="18" charset="0"/>
                          </a:rPr>
                          <m:t>5</m:t>
                        </m:r>
                      </m:sup>
                    </m:sSup>
                  </m:oMath>
                </a14:m>
                <a:r>
                  <a:rPr lang="en-GB" sz="1700" dirty="0"/>
                  <a:t> kaons per spill with </a:t>
                </a:r>
                <a14:m>
                  <m:oMath xmlns:m="http://schemas.openxmlformats.org/officeDocument/2006/math">
                    <m:r>
                      <a:rPr lang="en-US" sz="1700" b="0" i="1" smtClean="0">
                        <a:latin typeface="Cambria Math" panose="02040503050406030204" pitchFamily="18" charset="0"/>
                      </a:rPr>
                      <m:t>50%</m:t>
                    </m:r>
                  </m:oMath>
                </a14:m>
                <a:r>
                  <a:rPr lang="en-GB" sz="1700" dirty="0"/>
                  <a:t> purity; going down to </a:t>
                </a:r>
                <a14:m>
                  <m:oMath xmlns:m="http://schemas.openxmlformats.org/officeDocument/2006/math">
                    <m:r>
                      <a:rPr lang="en-US" sz="1700" b="0" i="1" smtClean="0">
                        <a:latin typeface="Cambria Math" panose="02040503050406030204" pitchFamily="18" charset="0"/>
                      </a:rPr>
                      <m:t>20%</m:t>
                    </m:r>
                  </m:oMath>
                </a14:m>
                <a:r>
                  <a:rPr lang="en-GB" sz="1700" dirty="0"/>
                  <a:t> purity means increase to </a:t>
                </a:r>
                <a14:m>
                  <m:oMath xmlns:m="http://schemas.openxmlformats.org/officeDocument/2006/math">
                    <m:r>
                      <a:rPr lang="en-US" sz="1700" i="1" dirty="0" smtClean="0">
                        <a:latin typeface="Cambria Math" panose="02040503050406030204" pitchFamily="18" charset="0"/>
                      </a:rPr>
                      <m:t>3</m:t>
                    </m:r>
                    <m:r>
                      <a:rPr lang="en-US" sz="1700" i="1">
                        <a:latin typeface="Cambria Math" panose="02040503050406030204" pitchFamily="18" charset="0"/>
                        <a:ea typeface="Cambria Math" panose="02040503050406030204" pitchFamily="18" charset="0"/>
                      </a:rPr>
                      <m:t>×</m:t>
                    </m:r>
                    <m:sSup>
                      <m:sSupPr>
                        <m:ctrlPr>
                          <a:rPr lang="en-US" sz="1700" i="1">
                            <a:latin typeface="Cambria Math" panose="02040503050406030204" pitchFamily="18" charset="0"/>
                            <a:ea typeface="Cambria Math" panose="02040503050406030204" pitchFamily="18" charset="0"/>
                          </a:rPr>
                        </m:ctrlPr>
                      </m:sSupPr>
                      <m:e>
                        <m:r>
                          <a:rPr lang="en-US" sz="1700" i="1">
                            <a:latin typeface="Cambria Math" panose="02040503050406030204" pitchFamily="18" charset="0"/>
                            <a:ea typeface="Cambria Math" panose="02040503050406030204" pitchFamily="18" charset="0"/>
                          </a:rPr>
                          <m:t>10</m:t>
                        </m:r>
                      </m:e>
                      <m:sup>
                        <m:r>
                          <a:rPr lang="en-US" sz="1700" b="0" i="1" smtClean="0">
                            <a:latin typeface="Cambria Math" panose="02040503050406030204" pitchFamily="18" charset="0"/>
                            <a:ea typeface="Cambria Math" panose="02040503050406030204" pitchFamily="18" charset="0"/>
                          </a:rPr>
                          <m:t>6</m:t>
                        </m:r>
                      </m:sup>
                    </m:sSup>
                  </m:oMath>
                </a14:m>
                <a:endParaRPr lang="en-GB" sz="1700" dirty="0"/>
              </a:p>
              <a:p>
                <a:pPr lvl="1"/>
                <a:r>
                  <a:rPr lang="en-GB" sz="1700" dirty="0"/>
                  <a:t>For the open spectrometer measurements, RF separation shows promising results</a:t>
                </a:r>
              </a:p>
              <a:p>
                <a:pPr lvl="1"/>
                <a:r>
                  <a:rPr lang="en-GB" sz="1700" dirty="0"/>
                  <a:t>For </a:t>
                </a:r>
                <a:r>
                  <a:rPr lang="en-GB" sz="1700" dirty="0" err="1"/>
                  <a:t>Drell</a:t>
                </a:r>
                <a:r>
                  <a:rPr lang="en-GB" sz="1700" dirty="0"/>
                  <a:t>-Yan the intensities are far too low; purity is of minor interest, so we can increase the total intensity to have a higher kaon rate with a conventional beam and fast PID</a:t>
                </a:r>
              </a:p>
              <a:p>
                <a:pPr lvl="1"/>
                <a:r>
                  <a:rPr lang="en-GB" sz="1700" dirty="0"/>
                  <a:t>We discuss the options for </a:t>
                </a:r>
                <a:r>
                  <a:rPr lang="en-GB" sz="1700" dirty="0" err="1"/>
                  <a:t>Drell</a:t>
                </a:r>
                <a:r>
                  <a:rPr lang="en-GB" sz="1700" dirty="0"/>
                  <a:t>-Yan in the following half</a:t>
                </a:r>
              </a:p>
              <a:p>
                <a:r>
                  <a:rPr lang="en-GB" sz="2000" dirty="0"/>
                  <a:t>We received field maps for the assumed ILC crab cavities</a:t>
                </a:r>
              </a:p>
              <a:p>
                <a:pPr lvl="1"/>
                <a:r>
                  <a:rPr lang="en-GB" sz="1700" dirty="0"/>
                  <a:t>The studies will migrate from MAD-X to BDSIM; in this tool we can make use of realistic field configurations</a:t>
                </a:r>
              </a:p>
              <a:p>
                <a:pPr lvl="2"/>
                <a:r>
                  <a:rPr lang="en-GB" sz="1700" dirty="0"/>
                  <a:t>In MAD-X, we only have time-dependent transverse cavities; so, we needed to omit the spatial configuration</a:t>
                </a:r>
              </a:p>
              <a:p>
                <a:pPr lvl="1"/>
                <a:r>
                  <a:rPr lang="en-GB" sz="1700" dirty="0"/>
                  <a:t>Then, we can do simulations with spatial- and time-dependent electric and magnetic fields in the cavities</a:t>
                </a:r>
              </a:p>
              <a:p>
                <a:r>
                  <a:rPr lang="en-GB" sz="2000" dirty="0"/>
                  <a:t>Beam PID will be necessary in any case due to impurities and beam purity constraints</a:t>
                </a:r>
              </a:p>
            </p:txBody>
          </p:sp>
        </mc:Choice>
        <mc:Fallback xmlns="">
          <p:sp>
            <p:nvSpPr>
              <p:cNvPr id="2" name="Inhaltsplatzhalter 1">
                <a:extLst>
                  <a:ext uri="{FF2B5EF4-FFF2-40B4-BE49-F238E27FC236}">
                    <a16:creationId xmlns:a16="http://schemas.microsoft.com/office/drawing/2014/main" id="{1090E6D3-E38F-493E-8E47-A10EE8EE5C9C}"/>
                  </a:ext>
                </a:extLst>
              </p:cNvPr>
              <p:cNvSpPr>
                <a:spLocks noGrp="1" noRot="1" noChangeAspect="1" noMove="1" noResize="1" noEditPoints="1" noAdjustHandles="1" noChangeArrowheads="1" noChangeShapeType="1" noTextEdit="1"/>
              </p:cNvSpPr>
              <p:nvPr>
                <p:ph idx="1"/>
              </p:nvPr>
            </p:nvSpPr>
            <p:spPr>
              <a:xfrm>
                <a:off x="417394" y="980728"/>
                <a:ext cx="11376024" cy="5191472"/>
              </a:xfrm>
              <a:blipFill>
                <a:blip r:embed="rId2"/>
                <a:stretch>
                  <a:fillRect l="-1285" t="-10563" b="-352"/>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58CE24EA-5A1E-41EB-A44C-1D279B4DB861}"/>
              </a:ext>
            </a:extLst>
          </p:cNvPr>
          <p:cNvSpPr>
            <a:spLocks noGrp="1"/>
          </p:cNvSpPr>
          <p:nvPr>
            <p:ph type="title"/>
          </p:nvPr>
        </p:nvSpPr>
        <p:spPr/>
        <p:txBody>
          <a:bodyPr/>
          <a:lstStyle/>
          <a:p>
            <a:r>
              <a:rPr lang="en-US" dirty="0"/>
              <a:t>Summary</a:t>
            </a:r>
            <a:endParaRPr lang="en-GB" dirty="0"/>
          </a:p>
        </p:txBody>
      </p:sp>
      <p:sp>
        <p:nvSpPr>
          <p:cNvPr id="4" name="Datumsplatzhalter 3">
            <a:extLst>
              <a:ext uri="{FF2B5EF4-FFF2-40B4-BE49-F238E27FC236}">
                <a16:creationId xmlns:a16="http://schemas.microsoft.com/office/drawing/2014/main" id="{56A3FBFB-F18B-4465-9A09-4E8639EAD97E}"/>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5DCFC0AC-BF59-4429-A345-E0AEEA4B5C52}"/>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77903B4A-5C07-4EFF-9630-4B2D1977B60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987553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B3DDE2-8A1E-A345-3396-E5C39F3B2AF0}"/>
              </a:ext>
            </a:extLst>
          </p:cNvPr>
          <p:cNvSpPr>
            <a:spLocks noGrp="1"/>
          </p:cNvSpPr>
          <p:nvPr>
            <p:ph type="title"/>
          </p:nvPr>
        </p:nvSpPr>
        <p:spPr/>
        <p:txBody>
          <a:bodyPr/>
          <a:lstStyle/>
          <a:p>
            <a:r>
              <a:rPr lang="en-US" dirty="0"/>
              <a:t>Conventional hadron beam</a:t>
            </a:r>
            <a:endParaRPr lang="en-GB" dirty="0"/>
          </a:p>
        </p:txBody>
      </p:sp>
      <p:sp>
        <p:nvSpPr>
          <p:cNvPr id="3" name="Textplatzhalter 2">
            <a:extLst>
              <a:ext uri="{FF2B5EF4-FFF2-40B4-BE49-F238E27FC236}">
                <a16:creationId xmlns:a16="http://schemas.microsoft.com/office/drawing/2014/main" id="{533A1B1C-6519-2758-10C9-4C868775A73E}"/>
              </a:ext>
            </a:extLst>
          </p:cNvPr>
          <p:cNvSpPr>
            <a:spLocks noGrp="1"/>
          </p:cNvSpPr>
          <p:nvPr>
            <p:ph type="body" idx="1"/>
          </p:nvPr>
        </p:nvSpPr>
        <p:spPr/>
        <p:txBody>
          <a:bodyPr/>
          <a:lstStyle/>
          <a:p>
            <a:r>
              <a:rPr lang="en-US" dirty="0"/>
              <a:t>Optimization for </a:t>
            </a:r>
            <a:r>
              <a:rPr lang="en-US" dirty="0" err="1"/>
              <a:t>Drell</a:t>
            </a:r>
            <a:r>
              <a:rPr lang="en-US" dirty="0"/>
              <a:t>-Yan</a:t>
            </a:r>
            <a:endParaRPr lang="en-GB" dirty="0"/>
          </a:p>
        </p:txBody>
      </p:sp>
      <p:sp>
        <p:nvSpPr>
          <p:cNvPr id="4" name="Datumsplatzhalter 3">
            <a:extLst>
              <a:ext uri="{FF2B5EF4-FFF2-40B4-BE49-F238E27FC236}">
                <a16:creationId xmlns:a16="http://schemas.microsoft.com/office/drawing/2014/main" id="{34301A61-834F-B667-87BC-8DC5513A8747}"/>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2EE09DEB-BEDA-0536-5E9F-096D6DD8AFF5}"/>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9F14C0A8-A364-746B-CE79-E1851250CAF8}"/>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1921503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054F4D-584C-49A4-B589-86B11CD96E8E}"/>
              </a:ext>
            </a:extLst>
          </p:cNvPr>
          <p:cNvSpPr>
            <a:spLocks noGrp="1"/>
          </p:cNvSpPr>
          <p:nvPr>
            <p:ph type="title"/>
          </p:nvPr>
        </p:nvSpPr>
        <p:spPr/>
        <p:txBody>
          <a:bodyPr/>
          <a:lstStyle/>
          <a:p>
            <a:r>
              <a:rPr lang="en-US" dirty="0"/>
              <a:t>Current </a:t>
            </a:r>
            <a:r>
              <a:rPr lang="en-US"/>
              <a:t>hadron beam</a:t>
            </a:r>
            <a:endParaRPr lang="en-GB" dirty="0"/>
          </a:p>
        </p:txBody>
      </p:sp>
      <p:pic>
        <p:nvPicPr>
          <p:cNvPr id="9" name="Inhaltsplatzhalter 8">
            <a:extLst>
              <a:ext uri="{FF2B5EF4-FFF2-40B4-BE49-F238E27FC236}">
                <a16:creationId xmlns:a16="http://schemas.microsoft.com/office/drawing/2014/main" id="{B1117DB2-ABA0-4232-B04F-612B9343FDA2}"/>
              </a:ext>
            </a:extLst>
          </p:cNvPr>
          <p:cNvPicPr>
            <a:picLocks noGrp="1" noChangeAspect="1"/>
          </p:cNvPicPr>
          <p:nvPr>
            <p:ph sz="half" idx="1"/>
          </p:nvPr>
        </p:nvPicPr>
        <p:blipFill>
          <a:blip r:embed="rId2"/>
          <a:stretch>
            <a:fillRect/>
          </a:stretch>
        </p:blipFill>
        <p:spPr>
          <a:xfrm>
            <a:off x="407988" y="980728"/>
            <a:ext cx="7212012" cy="4272083"/>
          </a:xfrm>
        </p:spPr>
      </p:pic>
      <p:sp>
        <p:nvSpPr>
          <p:cNvPr id="5" name="Datumsplatzhalter 4">
            <a:extLst>
              <a:ext uri="{FF2B5EF4-FFF2-40B4-BE49-F238E27FC236}">
                <a16:creationId xmlns:a16="http://schemas.microsoft.com/office/drawing/2014/main" id="{4EA1EE8E-A847-4C42-9690-76CB4E0D2C3C}"/>
              </a:ext>
            </a:extLst>
          </p:cNvPr>
          <p:cNvSpPr>
            <a:spLocks noGrp="1"/>
          </p:cNvSpPr>
          <p:nvPr>
            <p:ph type="dt" sz="half" idx="10"/>
          </p:nvPr>
        </p:nvSpPr>
        <p:spPr/>
        <p:txBody>
          <a:bodyPr/>
          <a:lstStyle/>
          <a:p>
            <a:r>
              <a:rPr lang="en-US" dirty="0"/>
              <a:t>31.08.2022</a:t>
            </a:r>
          </a:p>
        </p:txBody>
      </p:sp>
      <p:sp>
        <p:nvSpPr>
          <p:cNvPr id="6" name="Fußzeilenplatzhalter 5">
            <a:extLst>
              <a:ext uri="{FF2B5EF4-FFF2-40B4-BE49-F238E27FC236}">
                <a16:creationId xmlns:a16="http://schemas.microsoft.com/office/drawing/2014/main" id="{688323B0-2A44-41A2-A588-968C69D0DD71}"/>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F22EC4CB-0787-4FC8-B893-D75F1A5E8884}"/>
              </a:ext>
            </a:extLst>
          </p:cNvPr>
          <p:cNvSpPr>
            <a:spLocks noGrp="1"/>
          </p:cNvSpPr>
          <p:nvPr>
            <p:ph type="sldNum" sz="quarter" idx="12"/>
          </p:nvPr>
        </p:nvSpPr>
        <p:spPr/>
        <p:txBody>
          <a:bodyPr/>
          <a:lstStyle/>
          <a:p>
            <a:fld id="{36B5EA5A-BC32-A742-B11B-8E7414D5B535}" type="slidenum">
              <a:rPr lang="en-US" smtClean="0"/>
              <a:pPr/>
              <a:t>12</a:t>
            </a:fld>
            <a:endParaRPr lang="en-US" dirty="0"/>
          </a:p>
        </p:txBody>
      </p:sp>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B98A744B-8D31-4FAA-8600-28E27A7D811D}"/>
                  </a:ext>
                </a:extLst>
              </p:cNvPr>
              <p:cNvSpPr>
                <a:spLocks noGrp="1"/>
              </p:cNvSpPr>
              <p:nvPr>
                <p:ph sz="half" idx="2"/>
              </p:nvPr>
            </p:nvSpPr>
            <p:spPr>
              <a:xfrm>
                <a:off x="7391400" y="980728"/>
                <a:ext cx="4392612" cy="5191472"/>
              </a:xfrm>
            </p:spPr>
            <p:txBody>
              <a:bodyPr/>
              <a:lstStyle/>
              <a:p>
                <a:pPr marL="342900" indent="-342900">
                  <a:buFont typeface="Arial" panose="020B0604020202020204" pitchFamily="34" charset="0"/>
                  <a:buChar char="•"/>
                </a:pPr>
                <a:r>
                  <a:rPr lang="en-US" dirty="0"/>
                  <a:t>Intensity corresponds to kaons detected by the CEDAR Cherenkov counters</a:t>
                </a:r>
              </a:p>
              <a:p>
                <a:pPr marL="666750" lvl="1" indent="-342900">
                  <a:buFont typeface="Arial" panose="020B0604020202020204" pitchFamily="34" charset="0"/>
                  <a:buChar char="•"/>
                </a:pPr>
                <a:r>
                  <a:rPr lang="en-US" dirty="0"/>
                  <a:t>Tagging efficiency depends critically on beam divergence at the CEDARs</a:t>
                </a:r>
              </a:p>
              <a:p>
                <a:pPr marL="666750" lvl="1" indent="-342900">
                  <a:buFont typeface="Arial" panose="020B0604020202020204" pitchFamily="34" charset="0"/>
                  <a:buChar char="•"/>
                </a:pPr>
                <a:r>
                  <a:rPr lang="en-US" dirty="0"/>
                  <a:t>In M</a:t>
                </a:r>
                <a14:m>
                  <m:oMath xmlns:m="http://schemas.openxmlformats.org/officeDocument/2006/math">
                    <m:r>
                      <a:rPr lang="en-US" b="0" i="1" smtClean="0">
                        <a:latin typeface="Cambria Math" panose="02040503050406030204" pitchFamily="18" charset="0"/>
                      </a:rPr>
                      <m:t>2</m:t>
                    </m:r>
                  </m:oMath>
                </a14:m>
                <a:r>
                  <a:rPr lang="en-GB" dirty="0"/>
                  <a:t>, we have long air sections contributing to multiple scattering and leading to a divergence increase</a:t>
                </a:r>
              </a:p>
              <a:p>
                <a:pPr marL="666750" lvl="1" indent="-342900">
                  <a:buFont typeface="Arial" panose="020B0604020202020204" pitchFamily="34" charset="0"/>
                  <a:buChar char="•"/>
                </a:pPr>
                <a:r>
                  <a:rPr lang="en-US" dirty="0"/>
                  <a:t>Beam is rather small and therefore too divergent</a:t>
                </a:r>
              </a:p>
              <a:p>
                <a:pPr marL="666750" lvl="1" indent="-342900">
                  <a:buFont typeface="Arial" panose="020B0604020202020204" pitchFamily="34" charset="0"/>
                  <a:buChar char="•"/>
                </a:pPr>
                <a:r>
                  <a:rPr lang="en-US" dirty="0"/>
                  <a:t>High tagging efficiency required to profit optimally from the beam kaon content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Divergence </a:t>
                </a:r>
                <a14:m>
                  <m:oMath xmlns:m="http://schemas.openxmlformats.org/officeDocument/2006/math">
                    <m:rad>
                      <m:radPr>
                        <m:degHide m:val="on"/>
                        <m:ctrlPr>
                          <a:rPr lang="en-US" i="1" smtClean="0">
                            <a:latin typeface="Cambria Math" panose="02040503050406030204" pitchFamily="18" charset="0"/>
                          </a:rPr>
                        </m:ctrlPr>
                      </m:radPr>
                      <m:deg/>
                      <m:e>
                        <m:sSup>
                          <m:sSupPr>
                            <m:ctrlPr>
                              <a:rPr lang="en-US" i="1" smtClean="0">
                                <a:latin typeface="Cambria Math" panose="02040503050406030204" pitchFamily="18" charset="0"/>
                              </a:rPr>
                            </m:ctrlPr>
                          </m:sSupPr>
                          <m:e>
                            <m:r>
                              <a:rPr lang="en-US" b="0" i="1" smtClean="0">
                                <a:latin typeface="Cambria Math" panose="02040503050406030204" pitchFamily="18" charset="0"/>
                              </a:rPr>
                              <m:t>𝑥</m:t>
                            </m:r>
                            <m:r>
                              <a:rPr lang="en-US" b="0" i="1" smtClean="0">
                                <a:latin typeface="Cambria Math" panose="02040503050406030204" pitchFamily="18" charset="0"/>
                              </a:rPr>
                              <m:t>′</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𝑦</m:t>
                            </m:r>
                            <m:r>
                              <a:rPr lang="en-US" b="0" i="1" smtClean="0">
                                <a:latin typeface="Cambria Math" panose="02040503050406030204" pitchFamily="18" charset="0"/>
                              </a:rPr>
                              <m:t>′</m:t>
                            </m:r>
                          </m:e>
                          <m:sup>
                            <m:r>
                              <a:rPr lang="en-US" b="0" i="1" smtClean="0">
                                <a:latin typeface="Cambria Math" panose="02040503050406030204" pitchFamily="18" charset="0"/>
                              </a:rPr>
                              <m:t>2</m:t>
                            </m:r>
                          </m:sup>
                        </m:sSup>
                      </m:e>
                    </m:rad>
                  </m:oMath>
                </a14:m>
                <a:r>
                  <a:rPr lang="en-US" dirty="0"/>
                  <a:t> needs to be limited to </a:t>
                </a:r>
                <a14:m>
                  <m:oMath xmlns:m="http://schemas.openxmlformats.org/officeDocument/2006/math">
                    <m:r>
                      <a:rPr lang="en-US" b="0" i="1" smtClean="0">
                        <a:latin typeface="Cambria Math" panose="02040503050406030204" pitchFamily="18" charset="0"/>
                      </a:rPr>
                      <m:t>60</m:t>
                    </m:r>
                    <m:r>
                      <m:rPr>
                        <m:sty m:val="p"/>
                      </m:rPr>
                      <a:rPr lang="el-GR" b="0" smtClean="0">
                        <a:latin typeface="Cambria Math" panose="02040503050406030204" pitchFamily="18" charset="0"/>
                        <a:ea typeface="Cambria Math" panose="02040503050406030204" pitchFamily="18" charset="0"/>
                      </a:rPr>
                      <m:t>μ</m:t>
                    </m:r>
                    <m:r>
                      <m:rPr>
                        <m:sty m:val="p"/>
                      </m:rPr>
                      <a:rPr lang="en-US" b="0" i="0" smtClean="0">
                        <a:latin typeface="Cambria Math" panose="02040503050406030204" pitchFamily="18" charset="0"/>
                        <a:ea typeface="Cambria Math" panose="02040503050406030204" pitchFamily="18" charset="0"/>
                      </a:rPr>
                      <m:t>rad</m:t>
                    </m:r>
                  </m:oMath>
                </a14:m>
                <a:endParaRPr lang="en-US" dirty="0"/>
              </a:p>
              <a:p>
                <a:endParaRPr lang="en-GB" dirty="0"/>
              </a:p>
            </p:txBody>
          </p:sp>
        </mc:Choice>
        <mc:Fallback xmlns="">
          <p:sp>
            <p:nvSpPr>
              <p:cNvPr id="4" name="Inhaltsplatzhalter 3">
                <a:extLst>
                  <a:ext uri="{FF2B5EF4-FFF2-40B4-BE49-F238E27FC236}">
                    <a16:creationId xmlns:a16="http://schemas.microsoft.com/office/drawing/2014/main" id="{B98A744B-8D31-4FAA-8600-28E27A7D811D}"/>
                  </a:ext>
                </a:extLst>
              </p:cNvPr>
              <p:cNvSpPr>
                <a:spLocks noGrp="1" noRot="1" noChangeAspect="1" noMove="1" noResize="1" noEditPoints="1" noAdjustHandles="1" noChangeArrowheads="1" noChangeShapeType="1" noTextEdit="1"/>
              </p:cNvSpPr>
              <p:nvPr>
                <p:ph sz="half" idx="2"/>
              </p:nvPr>
            </p:nvSpPr>
            <p:spPr>
              <a:xfrm>
                <a:off x="7391400" y="980728"/>
                <a:ext cx="4392612" cy="5191472"/>
              </a:xfrm>
              <a:blipFill>
                <a:blip r:embed="rId3"/>
                <a:stretch>
                  <a:fillRect l="-3472" t="-2347" r="-3194"/>
                </a:stretch>
              </a:blipFill>
            </p:spPr>
            <p:txBody>
              <a:bodyPr/>
              <a:lstStyle/>
              <a:p>
                <a:r>
                  <a:rPr lang="en-GB">
                    <a:noFill/>
                  </a:rPr>
                  <a:t> </a:t>
                </a:r>
              </a:p>
            </p:txBody>
          </p:sp>
        </mc:Fallback>
      </mc:AlternateContent>
      <p:sp>
        <p:nvSpPr>
          <p:cNvPr id="10" name="Textfeld 9">
            <a:extLst>
              <a:ext uri="{FF2B5EF4-FFF2-40B4-BE49-F238E27FC236}">
                <a16:creationId xmlns:a16="http://schemas.microsoft.com/office/drawing/2014/main" id="{FDAD7174-85AE-4C9F-B49E-5CFC72B4AED7}"/>
              </a:ext>
            </a:extLst>
          </p:cNvPr>
          <p:cNvSpPr txBox="1"/>
          <p:nvPr/>
        </p:nvSpPr>
        <p:spPr>
          <a:xfrm>
            <a:off x="1829798" y="5112419"/>
            <a:ext cx="3310860" cy="553998"/>
          </a:xfrm>
          <a:prstGeom prst="rect">
            <a:avLst/>
          </a:prstGeom>
          <a:noFill/>
        </p:spPr>
        <p:txBody>
          <a:bodyPr wrap="square" lIns="0" tIns="0" rIns="0" bIns="0" rtlCol="0">
            <a:spAutoFit/>
          </a:bodyPr>
          <a:lstStyle/>
          <a:p>
            <a:pPr algn="ctr"/>
            <a:r>
              <a:rPr lang="en-US" dirty="0">
                <a:solidFill>
                  <a:srgbClr val="000000"/>
                </a:solidFill>
              </a:rPr>
              <a:t>Plot by C. Quintans</a:t>
            </a:r>
          </a:p>
          <a:p>
            <a:pPr algn="ctr"/>
            <a:r>
              <a:rPr lang="en-US" dirty="0">
                <a:solidFill>
                  <a:srgbClr val="000000"/>
                </a:solidFill>
              </a:rPr>
              <a:t>AMBER DY-Meeting 30.11.2021</a:t>
            </a:r>
            <a:endParaRPr lang="en-GB" dirty="0">
              <a:solidFill>
                <a:srgbClr val="000000"/>
              </a:solidFill>
            </a:endParaRPr>
          </a:p>
        </p:txBody>
      </p:sp>
    </p:spTree>
    <p:extLst>
      <p:ext uri="{BB962C8B-B14F-4D97-AF65-F5344CB8AC3E}">
        <p14:creationId xmlns:p14="http://schemas.microsoft.com/office/powerpoint/2010/main" val="3259545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B4F34CAC-333A-4F7F-B071-294E60B50E4C}"/>
                  </a:ext>
                </a:extLst>
              </p:cNvPr>
              <p:cNvSpPr>
                <a:spLocks noGrp="1"/>
              </p:cNvSpPr>
              <p:nvPr>
                <p:ph idx="1"/>
              </p:nvPr>
            </p:nvSpPr>
            <p:spPr>
              <a:xfrm>
                <a:off x="407988" y="1012046"/>
                <a:ext cx="11376024" cy="5236354"/>
              </a:xfrm>
            </p:spPr>
            <p:txBody>
              <a:bodyPr/>
              <a:lstStyle/>
              <a:p>
                <a:r>
                  <a:rPr lang="en-US" sz="1900" dirty="0"/>
                  <a:t>Currently, here are in total combined </a:t>
                </a:r>
                <a14:m>
                  <m:oMath xmlns:m="http://schemas.openxmlformats.org/officeDocument/2006/math">
                    <m:r>
                      <a:rPr lang="en-US" sz="1900" i="1" smtClean="0">
                        <a:latin typeface="Cambria Math" panose="02040503050406030204" pitchFamily="18" charset="0"/>
                        <a:ea typeface="Cambria Math" panose="02040503050406030204" pitchFamily="18" charset="0"/>
                      </a:rPr>
                      <m:t>~</m:t>
                    </m:r>
                    <m:r>
                      <a:rPr lang="en-US" sz="1900" b="1" i="1" smtClean="0">
                        <a:latin typeface="Cambria Math" panose="02040503050406030204" pitchFamily="18" charset="0"/>
                        <a:ea typeface="Cambria Math" panose="02040503050406030204" pitchFamily="18" charset="0"/>
                      </a:rPr>
                      <m:t>𝟖𝟎</m:t>
                    </m:r>
                    <m:r>
                      <a:rPr lang="en-US" sz="1900" b="1" i="0" smtClean="0">
                        <a:latin typeface="Cambria Math" panose="02040503050406030204" pitchFamily="18" charset="0"/>
                        <a:ea typeface="Cambria Math" panose="02040503050406030204" pitchFamily="18" charset="0"/>
                      </a:rPr>
                      <m:t>𝐦</m:t>
                    </m:r>
                  </m:oMath>
                </a14:m>
                <a:r>
                  <a:rPr lang="en-GB" sz="1900" dirty="0"/>
                  <a:t> of air at </a:t>
                </a:r>
                <a14:m>
                  <m:oMath xmlns:m="http://schemas.openxmlformats.org/officeDocument/2006/math">
                    <m:r>
                      <a:rPr lang="en-US" sz="1900" b="1" i="1" smtClean="0">
                        <a:latin typeface="Cambria Math" panose="02040503050406030204" pitchFamily="18" charset="0"/>
                      </a:rPr>
                      <m:t>𝟏</m:t>
                    </m:r>
                    <m:r>
                      <a:rPr lang="en-US" sz="1900" b="1" i="0" smtClean="0">
                        <a:latin typeface="Cambria Math" panose="02040503050406030204" pitchFamily="18" charset="0"/>
                      </a:rPr>
                      <m:t>𝐛𝐚𝐫</m:t>
                    </m:r>
                  </m:oMath>
                </a14:m>
                <a:r>
                  <a:rPr lang="en-GB" sz="1900" dirty="0"/>
                  <a:t> along the beam line</a:t>
                </a:r>
              </a:p>
              <a:p>
                <a:pPr lvl="1"/>
                <a:r>
                  <a:rPr lang="en-GB" sz="1600" dirty="0"/>
                  <a:t>For </a:t>
                </a:r>
                <a14:m>
                  <m:oMath xmlns:m="http://schemas.openxmlformats.org/officeDocument/2006/math">
                    <m:r>
                      <a:rPr lang="en-US" sz="1600" b="0" i="1" smtClean="0">
                        <a:latin typeface="Cambria Math" panose="02040503050406030204" pitchFamily="18" charset="0"/>
                      </a:rPr>
                      <m:t>190</m:t>
                    </m:r>
                    <m:f>
                      <m:fPr>
                        <m:type m:val="skw"/>
                        <m:ctrlPr>
                          <a:rPr lang="en-US" sz="1600" b="0" i="1" smtClean="0">
                            <a:latin typeface="Cambria Math" panose="02040503050406030204" pitchFamily="18" charset="0"/>
                          </a:rPr>
                        </m:ctrlPr>
                      </m:fPr>
                      <m:num>
                        <m:r>
                          <m:rPr>
                            <m:sty m:val="p"/>
                          </m:rPr>
                          <a:rPr lang="en-US" sz="1600" b="0" i="0" smtClean="0">
                            <a:latin typeface="Cambria Math" panose="02040503050406030204" pitchFamily="18" charset="0"/>
                          </a:rPr>
                          <m:t>GeV</m:t>
                        </m:r>
                      </m:num>
                      <m:den>
                        <m:r>
                          <a:rPr lang="en-US" sz="1600" b="0" i="1" smtClean="0">
                            <a:latin typeface="Cambria Math" panose="02040503050406030204" pitchFamily="18" charset="0"/>
                          </a:rPr>
                          <m:t>𝑐</m:t>
                        </m:r>
                      </m:den>
                    </m:f>
                  </m:oMath>
                </a14:m>
                <a:r>
                  <a:rPr lang="en-GB" sz="1600" dirty="0"/>
                  <a:t>, this corresponds to </a:t>
                </a:r>
                <a14:m>
                  <m:oMath xmlns:m="http://schemas.openxmlformats.org/officeDocument/2006/math">
                    <m:r>
                      <a:rPr lang="en-US" sz="1600" b="0" i="1" smtClean="0">
                        <a:latin typeface="Cambria Math" panose="02040503050406030204" pitchFamily="18" charset="0"/>
                      </a:rPr>
                      <m:t>34.9</m:t>
                    </m:r>
                    <m:r>
                      <m:rPr>
                        <m:sty m:val="p"/>
                      </m:rPr>
                      <a:rPr lang="el-GR" sz="1600" b="0" smtClean="0">
                        <a:latin typeface="Cambria Math" panose="02040503050406030204" pitchFamily="18" charset="0"/>
                        <a:ea typeface="Cambria Math" panose="02040503050406030204" pitchFamily="18" charset="0"/>
                      </a:rPr>
                      <m:t>μ</m:t>
                    </m:r>
                    <m:r>
                      <m:rPr>
                        <m:sty m:val="p"/>
                      </m:rPr>
                      <a:rPr lang="en-US" sz="1600" b="0" i="0" smtClean="0">
                        <a:latin typeface="Cambria Math" panose="02040503050406030204" pitchFamily="18" charset="0"/>
                        <a:ea typeface="Cambria Math" panose="02040503050406030204" pitchFamily="18" charset="0"/>
                      </a:rPr>
                      <m:t>rad</m:t>
                    </m:r>
                  </m:oMath>
                </a14:m>
                <a:r>
                  <a:rPr lang="en-GB" sz="1600" dirty="0"/>
                  <a:t> multiple scattering (Moliere approximation), affecting beam parallelism and collimation scheme</a:t>
                </a:r>
              </a:p>
              <a:p>
                <a:pPr lvl="1"/>
                <a:r>
                  <a:rPr lang="en-GB" sz="1600" dirty="0"/>
                  <a:t>Nine Scraper magnets of </a:t>
                </a:r>
                <a14:m>
                  <m:oMath xmlns:m="http://schemas.openxmlformats.org/officeDocument/2006/math">
                    <m:r>
                      <a:rPr lang="en-US" sz="1600" i="1">
                        <a:latin typeface="Cambria Math" panose="02040503050406030204" pitchFamily="18" charset="0"/>
                      </a:rPr>
                      <m:t>5</m:t>
                    </m:r>
                    <m:r>
                      <m:rPr>
                        <m:sty m:val="p"/>
                      </m:rPr>
                      <a:rPr lang="en-US" sz="1600" b="0" i="0" smtClean="0">
                        <a:latin typeface="Cambria Math" panose="02040503050406030204" pitchFamily="18" charset="0"/>
                      </a:rPr>
                      <m:t>m</m:t>
                    </m:r>
                  </m:oMath>
                </a14:m>
                <a:r>
                  <a:rPr lang="en-GB" sz="1600" dirty="0"/>
                  <a:t> length each </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r>
                  <a:rPr lang="en-GB" sz="1600" dirty="0"/>
                  <a:t> Vacuum integration costly and challenging</a:t>
                </a:r>
              </a:p>
              <a:p>
                <a:r>
                  <a:rPr lang="en-GB" sz="1900" dirty="0"/>
                  <a:t>To improve the divergence, we have the options to reduce the amount of air, to modify the optics and to change the collimation scheme</a:t>
                </a:r>
              </a:p>
              <a:p>
                <a:r>
                  <a:rPr lang="en-GB" sz="1900" dirty="0"/>
                  <a:t>Presented results based on BDSIM simulations</a:t>
                </a:r>
              </a:p>
              <a:p>
                <a:pPr lvl="1"/>
                <a:r>
                  <a:rPr lang="en-GB" sz="1600" dirty="0"/>
                  <a:t>Secondary beam is made much larger than transverse and longitudinal beam line acceptance </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r>
                  <a:rPr lang="en-GB" sz="1600" dirty="0"/>
                  <a:t> Cutting is made completely by the beam line; hence, the relative transmission is independent of initial beam assumptions</a:t>
                </a:r>
              </a:p>
              <a:p>
                <a:pPr lvl="1"/>
                <a:r>
                  <a:rPr lang="en-GB" sz="1600" dirty="0"/>
                  <a:t>In the end, we scale it to the known intensity of </a:t>
                </a:r>
                <a14:m>
                  <m:oMath xmlns:m="http://schemas.openxmlformats.org/officeDocument/2006/math">
                    <m:r>
                      <a:rPr lang="en-US" sz="1600" b="0" i="1" smtClean="0">
                        <a:latin typeface="Cambria Math" panose="02040503050406030204" pitchFamily="18" charset="0"/>
                      </a:rPr>
                      <m:t>4.8</m:t>
                    </m:r>
                    <m:r>
                      <a:rPr lang="en-US" sz="1600" b="0" i="1" smtClean="0">
                        <a:latin typeface="Cambria Math" panose="02040503050406030204" pitchFamily="18" charset="0"/>
                        <a:ea typeface="Cambria Math" panose="02040503050406030204" pitchFamily="18" charset="0"/>
                      </a:rPr>
                      <m:t>×</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8</m:t>
                        </m:r>
                      </m:sup>
                    </m:sSup>
                  </m:oMath>
                </a14:m>
                <a:r>
                  <a:rPr lang="en-GB" sz="1600" dirty="0"/>
                  <a:t> particles per spill for the 2018 optics</a:t>
                </a:r>
              </a:p>
              <a:p>
                <a:r>
                  <a:rPr lang="en-GB" sz="1900" dirty="0"/>
                  <a:t>There are studies on-going by RP to increase </a:t>
                </a:r>
                <a:r>
                  <a:rPr lang="en-US" sz="1900" dirty="0"/>
                  <a:t>the number of particles allowed per year to </a:t>
                </a:r>
                <a14:m>
                  <m:oMath xmlns:m="http://schemas.openxmlformats.org/officeDocument/2006/math">
                    <m:r>
                      <a:rPr lang="en-US" sz="1900" b="1" i="1" smtClean="0">
                        <a:latin typeface="Cambria Math" panose="02040503050406030204" pitchFamily="18" charset="0"/>
                      </a:rPr>
                      <m:t>𝟑</m:t>
                    </m:r>
                    <m:r>
                      <a:rPr lang="en-US" sz="1900" b="1" i="1" smtClean="0">
                        <a:latin typeface="Cambria Math" panose="02040503050406030204" pitchFamily="18" charset="0"/>
                        <a:ea typeface="Cambria Math" panose="02040503050406030204" pitchFamily="18" charset="0"/>
                      </a:rPr>
                      <m:t>×</m:t>
                    </m:r>
                    <m:sSup>
                      <m:sSupPr>
                        <m:ctrlPr>
                          <a:rPr lang="en-US" sz="1900" b="1" i="1" smtClean="0">
                            <a:latin typeface="Cambria Math" panose="02040503050406030204" pitchFamily="18" charset="0"/>
                            <a:ea typeface="Cambria Math" panose="02040503050406030204" pitchFamily="18" charset="0"/>
                          </a:rPr>
                        </m:ctrlPr>
                      </m:sSupPr>
                      <m:e>
                        <m:r>
                          <a:rPr lang="en-US" sz="1900" b="1" i="1" smtClean="0">
                            <a:latin typeface="Cambria Math" panose="02040503050406030204" pitchFamily="18" charset="0"/>
                            <a:ea typeface="Cambria Math" panose="02040503050406030204" pitchFamily="18" charset="0"/>
                          </a:rPr>
                          <m:t>𝟏𝟎</m:t>
                        </m:r>
                      </m:e>
                      <m:sup>
                        <m:r>
                          <a:rPr lang="en-US" sz="1900" b="1" i="1" smtClean="0">
                            <a:latin typeface="Cambria Math" panose="02040503050406030204" pitchFamily="18" charset="0"/>
                            <a:ea typeface="Cambria Math" panose="02040503050406030204" pitchFamily="18" charset="0"/>
                          </a:rPr>
                          <m:t>𝟏𝟒</m:t>
                        </m:r>
                      </m:sup>
                    </m:sSup>
                  </m:oMath>
                </a14:m>
                <a:r>
                  <a:rPr lang="en-GB" sz="1900" dirty="0"/>
                  <a:t> (assuming </a:t>
                </a:r>
                <a14:m>
                  <m:oMath xmlns:m="http://schemas.openxmlformats.org/officeDocument/2006/math">
                    <m:r>
                      <a:rPr lang="en-US" sz="1900" b="1" i="1" smtClean="0">
                        <a:latin typeface="Cambria Math" panose="02040503050406030204" pitchFamily="18" charset="0"/>
                      </a:rPr>
                      <m:t>𝟐𝟎𝟎</m:t>
                    </m:r>
                    <m:r>
                      <a:rPr lang="en-US" sz="1900" b="1" i="0" smtClean="0">
                        <a:latin typeface="Cambria Math" panose="02040503050406030204" pitchFamily="18" charset="0"/>
                      </a:rPr>
                      <m:t>𝐝</m:t>
                    </m:r>
                  </m:oMath>
                </a14:m>
                <a:r>
                  <a:rPr lang="en-GB" sz="1900" dirty="0"/>
                  <a:t> with </a:t>
                </a:r>
                <a14:m>
                  <m:oMath xmlns:m="http://schemas.openxmlformats.org/officeDocument/2006/math">
                    <m:r>
                      <a:rPr lang="en-US" sz="1900" b="1" i="1" smtClean="0">
                        <a:latin typeface="Cambria Math" panose="02040503050406030204" pitchFamily="18" charset="0"/>
                      </a:rPr>
                      <m:t>𝟑𝟎𝟎𝟎</m:t>
                    </m:r>
                    <m:f>
                      <m:fPr>
                        <m:type m:val="lin"/>
                        <m:ctrlPr>
                          <a:rPr lang="en-US" sz="1900" b="1" i="1" smtClean="0">
                            <a:latin typeface="Cambria Math" panose="02040503050406030204" pitchFamily="18" charset="0"/>
                          </a:rPr>
                        </m:ctrlPr>
                      </m:fPr>
                      <m:num>
                        <m:r>
                          <a:rPr lang="en-US" sz="1900" b="1" i="0" smtClean="0">
                            <a:latin typeface="Cambria Math" panose="02040503050406030204" pitchFamily="18" charset="0"/>
                          </a:rPr>
                          <m:t>𝐬𝐩𝐢𝐥𝐥𝐬</m:t>
                        </m:r>
                      </m:num>
                      <m:den>
                        <m:r>
                          <a:rPr lang="en-US" sz="1900" b="1" i="0" smtClean="0">
                            <a:latin typeface="Cambria Math" panose="02040503050406030204" pitchFamily="18" charset="0"/>
                          </a:rPr>
                          <m:t>𝐝</m:t>
                        </m:r>
                      </m:den>
                    </m:f>
                  </m:oMath>
                </a14:m>
                <a:r>
                  <a:rPr lang="en-GB" sz="1900" dirty="0"/>
                  <a:t>)</a:t>
                </a:r>
              </a:p>
              <a:p>
                <a:pPr lvl="1"/>
                <a:r>
                  <a:rPr lang="en-GB" sz="1600" dirty="0"/>
                  <a:t>The prompt intensity in EHN</a:t>
                </a:r>
                <a14:m>
                  <m:oMath xmlns:m="http://schemas.openxmlformats.org/officeDocument/2006/math">
                    <m:r>
                      <a:rPr lang="en-US" sz="1600" b="0" i="1" smtClean="0">
                        <a:latin typeface="Cambria Math" panose="02040503050406030204" pitchFamily="18" charset="0"/>
                      </a:rPr>
                      <m:t>2</m:t>
                    </m:r>
                  </m:oMath>
                </a14:m>
                <a:r>
                  <a:rPr lang="en-GB" sz="1600" dirty="0"/>
                  <a:t> is limited to </a:t>
                </a:r>
                <a14:m>
                  <m:oMath xmlns:m="http://schemas.openxmlformats.org/officeDocument/2006/math">
                    <m:r>
                      <a:rPr lang="en-US" sz="1600" b="0" i="1" smtClean="0">
                        <a:latin typeface="Cambria Math" panose="02040503050406030204" pitchFamily="18" charset="0"/>
                      </a:rPr>
                      <m:t>4.8</m:t>
                    </m:r>
                    <m:r>
                      <a:rPr lang="en-US" sz="1600" b="0" i="1" smtClean="0">
                        <a:latin typeface="Cambria Math" panose="02040503050406030204" pitchFamily="18" charset="0"/>
                        <a:ea typeface="Cambria Math" panose="02040503050406030204" pitchFamily="18" charset="0"/>
                      </a:rPr>
                      <m:t>×</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8</m:t>
                        </m:r>
                      </m:sup>
                    </m:sSup>
                  </m:oMath>
                </a14:m>
                <a:r>
                  <a:rPr lang="en-GB" sz="1600" dirty="0"/>
                  <a:t> particles per spill; there might be the possibility to increase it with the improved shielding to </a:t>
                </a:r>
                <a14:m>
                  <m:oMath xmlns:m="http://schemas.openxmlformats.org/officeDocument/2006/math">
                    <m:sSup>
                      <m:sSupPr>
                        <m:ctrlPr>
                          <a:rPr lang="en-US" sz="1600" i="1">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10</m:t>
                        </m:r>
                      </m:e>
                      <m:sup>
                        <m:r>
                          <a:rPr lang="en-US" sz="1600" b="0" i="1" smtClean="0">
                            <a:latin typeface="Cambria Math" panose="02040503050406030204" pitchFamily="18" charset="0"/>
                            <a:ea typeface="Cambria Math" panose="02040503050406030204" pitchFamily="18" charset="0"/>
                          </a:rPr>
                          <m:t>9</m:t>
                        </m:r>
                      </m:sup>
                    </m:sSup>
                  </m:oMath>
                </a14:m>
                <a:r>
                  <a:rPr lang="en-GB" sz="1600" dirty="0"/>
                  <a:t> particles per spill (to be seen with RP)</a:t>
                </a:r>
              </a:p>
              <a:p>
                <a:pPr lvl="1"/>
                <a:r>
                  <a:rPr lang="en-GB" sz="1600" dirty="0"/>
                  <a:t>We have only a small fraction of kaons in the beam </a:t>
                </a:r>
                <a14:m>
                  <m:oMath xmlns:m="http://schemas.openxmlformats.org/officeDocument/2006/math">
                    <m:d>
                      <m:dPr>
                        <m:ctrlPr>
                          <a:rPr lang="en-GB" sz="1600" i="1" smtClean="0">
                            <a:latin typeface="Cambria Math" panose="02040503050406030204" pitchFamily="18" charset="0"/>
                          </a:rPr>
                        </m:ctrlPr>
                      </m:dPr>
                      <m:e>
                        <m:r>
                          <a:rPr lang="en-US" sz="1600" b="0" i="1" smtClean="0">
                            <a:latin typeface="Cambria Math" panose="02040503050406030204" pitchFamily="18" charset="0"/>
                          </a:rPr>
                          <m:t>2−3</m:t>
                        </m:r>
                        <m:r>
                          <a:rPr lang="en-US" sz="1600" b="0" i="0" smtClean="0">
                            <a:latin typeface="Cambria Math" panose="02040503050406030204" pitchFamily="18" charset="0"/>
                          </a:rPr>
                          <m:t>%</m:t>
                        </m:r>
                      </m:e>
                    </m:d>
                  </m:oMath>
                </a14:m>
                <a:r>
                  <a:rPr lang="en-GB" sz="1600" dirty="0"/>
                  <a:t>; naturally dominated by </a:t>
                </a:r>
                <a:r>
                  <a:rPr lang="en-GB" sz="1600" dirty="0" err="1"/>
                  <a:t>pions</a:t>
                </a:r>
                <a:endParaRPr lang="en-GB" sz="1600" dirty="0"/>
              </a:p>
            </p:txBody>
          </p:sp>
        </mc:Choice>
        <mc:Fallback xmlns="">
          <p:sp>
            <p:nvSpPr>
              <p:cNvPr id="2" name="Inhaltsplatzhalter 1">
                <a:extLst>
                  <a:ext uri="{FF2B5EF4-FFF2-40B4-BE49-F238E27FC236}">
                    <a16:creationId xmlns:a16="http://schemas.microsoft.com/office/drawing/2014/main" id="{B4F34CAC-333A-4F7F-B071-294E60B50E4C}"/>
                  </a:ext>
                </a:extLst>
              </p:cNvPr>
              <p:cNvSpPr>
                <a:spLocks noGrp="1" noRot="1" noChangeAspect="1" noMove="1" noResize="1" noEditPoints="1" noAdjustHandles="1" noChangeArrowheads="1" noChangeShapeType="1" noTextEdit="1"/>
              </p:cNvSpPr>
              <p:nvPr>
                <p:ph idx="1"/>
              </p:nvPr>
            </p:nvSpPr>
            <p:spPr>
              <a:xfrm>
                <a:off x="407988" y="1012046"/>
                <a:ext cx="11376024" cy="5236354"/>
              </a:xfrm>
              <a:blipFill>
                <a:blip r:embed="rId2"/>
                <a:stretch>
                  <a:fillRect l="-1233" t="-1979" r="-322" b="-22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itel 2">
                <a:extLst>
                  <a:ext uri="{FF2B5EF4-FFF2-40B4-BE49-F238E27FC236}">
                    <a16:creationId xmlns:a16="http://schemas.microsoft.com/office/drawing/2014/main" id="{AFECD8F3-233B-42A4-9655-E88B3B9187B8}"/>
                  </a:ext>
                </a:extLst>
              </p:cNvPr>
              <p:cNvSpPr>
                <a:spLocks noGrp="1"/>
              </p:cNvSpPr>
              <p:nvPr>
                <p:ph type="title"/>
              </p:nvPr>
            </p:nvSpPr>
            <p:spPr/>
            <p:txBody>
              <a:bodyPr/>
              <a:lstStyle/>
              <a:p>
                <a:r>
                  <a:rPr lang="en-US" dirty="0"/>
                  <a:t>M</a:t>
                </a:r>
                <a14:m>
                  <m:oMath xmlns:m="http://schemas.openxmlformats.org/officeDocument/2006/math">
                    <m:r>
                      <a:rPr lang="en-US" b="1" i="1" smtClean="0">
                        <a:latin typeface="Cambria Math" panose="02040503050406030204" pitchFamily="18" charset="0"/>
                      </a:rPr>
                      <m:t>𝟐</m:t>
                    </m:r>
                  </m:oMath>
                </a14:m>
                <a:r>
                  <a:rPr lang="en-GB" dirty="0"/>
                  <a:t> hadron beam</a:t>
                </a:r>
              </a:p>
            </p:txBody>
          </p:sp>
        </mc:Choice>
        <mc:Fallback xmlns="">
          <p:sp>
            <p:nvSpPr>
              <p:cNvPr id="3" name="Titel 2">
                <a:extLst>
                  <a:ext uri="{FF2B5EF4-FFF2-40B4-BE49-F238E27FC236}">
                    <a16:creationId xmlns:a16="http://schemas.microsoft.com/office/drawing/2014/main" id="{AFECD8F3-233B-42A4-9655-E88B3B9187B8}"/>
                  </a:ext>
                </a:extLst>
              </p:cNvPr>
              <p:cNvSpPr>
                <a:spLocks noGrp="1" noRot="1" noChangeAspect="1" noMove="1" noResize="1" noEditPoints="1" noAdjustHandles="1" noChangeArrowheads="1" noChangeShapeType="1" noTextEdit="1"/>
              </p:cNvSpPr>
              <p:nvPr>
                <p:ph type="title"/>
              </p:nvPr>
            </p:nvSpPr>
            <p:spPr>
              <a:blipFill>
                <a:blip r:embed="rId3"/>
                <a:stretch>
                  <a:fillRect l="-2465" t="-32000" b="-27000"/>
                </a:stretch>
              </a:blipFill>
            </p:spPr>
            <p:txBody>
              <a:bodyPr/>
              <a:lstStyle/>
              <a:p>
                <a:r>
                  <a:rPr lang="en-GB">
                    <a:noFill/>
                  </a:rPr>
                  <a:t> </a:t>
                </a:r>
              </a:p>
            </p:txBody>
          </p:sp>
        </mc:Fallback>
      </mc:AlternateContent>
      <p:sp>
        <p:nvSpPr>
          <p:cNvPr id="4" name="Datumsplatzhalter 3">
            <a:extLst>
              <a:ext uri="{FF2B5EF4-FFF2-40B4-BE49-F238E27FC236}">
                <a16:creationId xmlns:a16="http://schemas.microsoft.com/office/drawing/2014/main" id="{7036CDFD-84C4-45A6-9073-D029DE43AEF6}"/>
              </a:ext>
            </a:extLst>
          </p:cNvPr>
          <p:cNvSpPr>
            <a:spLocks noGrp="1"/>
          </p:cNvSpPr>
          <p:nvPr>
            <p:ph type="dt" sz="half" idx="10"/>
          </p:nvPr>
        </p:nvSpPr>
        <p:spPr/>
        <p:txBody>
          <a:bodyPr/>
          <a:lstStyle/>
          <a:p>
            <a:r>
              <a:rPr lang="en-US" dirty="0"/>
              <a:t>31.08.2022</a:t>
            </a:r>
          </a:p>
        </p:txBody>
      </p:sp>
      <p:sp>
        <p:nvSpPr>
          <p:cNvPr id="5" name="Fußzeilenplatzhalter 4">
            <a:extLst>
              <a:ext uri="{FF2B5EF4-FFF2-40B4-BE49-F238E27FC236}">
                <a16:creationId xmlns:a16="http://schemas.microsoft.com/office/drawing/2014/main" id="{D64AAD44-F10F-46CB-96E4-CAFF9653EA94}"/>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0581DBB8-82E3-442D-A6A9-9CF123F603B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2067896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561117-D892-4D85-A6E5-2D6E7C8C8D56}"/>
              </a:ext>
            </a:extLst>
          </p:cNvPr>
          <p:cNvSpPr>
            <a:spLocks noGrp="1"/>
          </p:cNvSpPr>
          <p:nvPr>
            <p:ph type="title"/>
          </p:nvPr>
        </p:nvSpPr>
        <p:spPr>
          <a:xfrm>
            <a:off x="407988" y="309707"/>
            <a:ext cx="11380812" cy="528493"/>
          </a:xfrm>
        </p:spPr>
        <p:txBody>
          <a:bodyPr/>
          <a:lstStyle/>
          <a:p>
            <a:r>
              <a:rPr lang="en-US" dirty="0"/>
              <a:t>Beam divergence at the CEDARs in 2018</a:t>
            </a:r>
            <a:endParaRPr lang="en-GB" dirty="0"/>
          </a:p>
        </p:txBody>
      </p:sp>
      <mc:AlternateContent xmlns:mc="http://schemas.openxmlformats.org/markup-compatibility/2006" xmlns:a14="http://schemas.microsoft.com/office/drawing/2010/main">
        <mc:Choice Requires="a14">
          <p:sp>
            <p:nvSpPr>
              <p:cNvPr id="3" name="Textplatzhalter 2">
                <a:extLst>
                  <a:ext uri="{FF2B5EF4-FFF2-40B4-BE49-F238E27FC236}">
                    <a16:creationId xmlns:a16="http://schemas.microsoft.com/office/drawing/2014/main" id="{F801F811-475A-4672-82D8-15C66E3B7C5F}"/>
                  </a:ext>
                </a:extLst>
              </p:cNvPr>
              <p:cNvSpPr>
                <a:spLocks noGrp="1"/>
              </p:cNvSpPr>
              <p:nvPr>
                <p:ph type="body" idx="1"/>
              </p:nvPr>
            </p:nvSpPr>
            <p:spPr>
              <a:xfrm>
                <a:off x="104564" y="3949697"/>
                <a:ext cx="5938537" cy="466058"/>
              </a:xfrm>
            </p:spPr>
            <p:txBody>
              <a:bodyPr/>
              <a:lstStyle/>
              <a:p>
                <a:pPr algn="ct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ea typeface="Cambria Math" panose="02040503050406030204" pitchFamily="18" charset="0"/>
                            </a:rPr>
                          </m:ctrlPr>
                        </m:sSubPr>
                        <m:e>
                          <m:r>
                            <a:rPr lang="en-US" b="1" i="1" smtClean="0">
                              <a:latin typeface="Cambria Math" panose="02040503050406030204" pitchFamily="18" charset="0"/>
                              <a:ea typeface="Cambria Math" panose="02040503050406030204" pitchFamily="18" charset="0"/>
                            </a:rPr>
                            <m:t>𝝈</m:t>
                          </m:r>
                        </m:e>
                        <m:sub>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𝒙</m:t>
                              </m:r>
                            </m:e>
                            <m:sup>
                              <m:r>
                                <a:rPr lang="en-US" b="1" i="1" smtClean="0">
                                  <a:latin typeface="Cambria Math" panose="02040503050406030204" pitchFamily="18" charset="0"/>
                                  <a:ea typeface="Cambria Math" panose="02040503050406030204" pitchFamily="18" charset="0"/>
                                </a:rPr>
                                <m:t>′</m:t>
                              </m:r>
                            </m:sup>
                          </m:sSup>
                        </m:sub>
                      </m:sSub>
                      <m:r>
                        <a:rPr lang="en-US" b="1" i="1" smtClean="0">
                          <a:latin typeface="Cambria Math" panose="02040503050406030204" pitchFamily="18" charset="0"/>
                          <a:ea typeface="Cambria Math" panose="02040503050406030204" pitchFamily="18" charset="0"/>
                        </a:rPr>
                        <m:t>=</m:t>
                      </m:r>
                      <m:r>
                        <a:rPr lang="en-US" b="0" i="1" smtClean="0">
                          <a:ln>
                            <a:solidFill>
                              <a:srgbClr val="FF0000"/>
                            </a:solidFill>
                          </a:ln>
                          <a:solidFill>
                            <a:srgbClr val="FF0000"/>
                          </a:solidFill>
                          <a:latin typeface="Cambria Math" panose="02040503050406030204" pitchFamily="18" charset="0"/>
                          <a:ea typeface="Cambria Math" panose="02040503050406030204" pitchFamily="18" charset="0"/>
                        </a:rPr>
                        <m:t>1</m:t>
                      </m:r>
                      <m:r>
                        <a:rPr lang="en-US" b="0" i="0" smtClean="0">
                          <a:ln>
                            <a:solidFill>
                              <a:srgbClr val="FF0000"/>
                            </a:solidFill>
                          </a:ln>
                          <a:solidFill>
                            <a:srgbClr val="FF0000"/>
                          </a:solidFill>
                          <a:latin typeface="Cambria Math" panose="02040503050406030204" pitchFamily="18" charset="0"/>
                          <a:ea typeface="Cambria Math" panose="02040503050406030204" pitchFamily="18" charset="0"/>
                        </a:rPr>
                        <m:t>17.3</m:t>
                      </m:r>
                      <m:r>
                        <m:rPr>
                          <m:sty m:val="p"/>
                        </m:rPr>
                        <a:rPr lang="en-US" b="0" i="1" smtClean="0">
                          <a:ln>
                            <a:solidFill>
                              <a:srgbClr val="FF0000"/>
                            </a:solidFill>
                          </a:ln>
                          <a:solidFill>
                            <a:srgbClr val="FF0000"/>
                          </a:solidFill>
                          <a:latin typeface="Cambria Math" panose="02040503050406030204" pitchFamily="18" charset="0"/>
                          <a:ea typeface="Cambria Math" panose="02040503050406030204" pitchFamily="18" charset="0"/>
                        </a:rPr>
                        <m:t>μ</m:t>
                      </m:r>
                      <m:r>
                        <m:rPr>
                          <m:sty m:val="p"/>
                        </m:rPr>
                        <a:rPr lang="en-US" b="0" i="0" smtClean="0">
                          <a:ln>
                            <a:solidFill>
                              <a:srgbClr val="FF0000"/>
                            </a:solidFill>
                          </a:ln>
                          <a:solidFill>
                            <a:srgbClr val="FF0000"/>
                          </a:solidFill>
                          <a:latin typeface="Cambria Math" panose="02040503050406030204" pitchFamily="18" charset="0"/>
                          <a:ea typeface="Cambria Math" panose="02040503050406030204" pitchFamily="18" charset="0"/>
                        </a:rPr>
                        <m:t>rad</m:t>
                      </m:r>
                      <m:r>
                        <a:rPr lang="en-US" b="0" i="1">
                          <a:latin typeface="Cambria Math" panose="02040503050406030204" pitchFamily="18" charset="0"/>
                          <a:ea typeface="Cambria Math" panose="02040503050406030204" pitchFamily="18" charset="0"/>
                        </a:rPr>
                        <m:t>,</m:t>
                      </m:r>
                      <m:r>
                        <a:rPr lang="en-US" b="0" i="1" smtClean="0">
                          <a:solidFill>
                            <a:srgbClr val="000000"/>
                          </a:solidFill>
                          <a:latin typeface="Cambria Math" panose="02040503050406030204" pitchFamily="18" charset="0"/>
                          <a:ea typeface="Cambria Math" panose="02040503050406030204" pitchFamily="18" charset="0"/>
                        </a:rPr>
                        <m:t>110.6</m:t>
                      </m:r>
                      <m:r>
                        <m:rPr>
                          <m:sty m:val="p"/>
                        </m:rPr>
                        <a:rPr lang="en-US" b="0" i="1"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b="0" dirty="0"/>
              </a:p>
            </p:txBody>
          </p:sp>
        </mc:Choice>
        <mc:Fallback xmlns="">
          <p:sp>
            <p:nvSpPr>
              <p:cNvPr id="3" name="Textplatzhalter 2">
                <a:extLst>
                  <a:ext uri="{FF2B5EF4-FFF2-40B4-BE49-F238E27FC236}">
                    <a16:creationId xmlns:a16="http://schemas.microsoft.com/office/drawing/2014/main" id="{F801F811-475A-4672-82D8-15C66E3B7C5F}"/>
                  </a:ext>
                </a:extLst>
              </p:cNvPr>
              <p:cNvSpPr>
                <a:spLocks noGrp="1" noRot="1" noChangeAspect="1" noMove="1" noResize="1" noEditPoints="1" noAdjustHandles="1" noChangeArrowheads="1" noChangeShapeType="1" noTextEdit="1"/>
              </p:cNvSpPr>
              <p:nvPr>
                <p:ph type="body" idx="1"/>
              </p:nvPr>
            </p:nvSpPr>
            <p:spPr>
              <a:xfrm>
                <a:off x="104564" y="3949697"/>
                <a:ext cx="5938537" cy="466058"/>
              </a:xfrm>
              <a:blipFill>
                <a:blip r:embed="rId2"/>
                <a:stretch>
                  <a:fillRect t="-26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platzhalter 4">
                <a:extLst>
                  <a:ext uri="{FF2B5EF4-FFF2-40B4-BE49-F238E27FC236}">
                    <a16:creationId xmlns:a16="http://schemas.microsoft.com/office/drawing/2014/main" id="{CEC44897-20A5-4FAA-94BA-F46A7D9F7B05}"/>
                  </a:ext>
                </a:extLst>
              </p:cNvPr>
              <p:cNvSpPr>
                <a:spLocks noGrp="1"/>
              </p:cNvSpPr>
              <p:nvPr>
                <p:ph type="body" sz="quarter" idx="3"/>
              </p:nvPr>
            </p:nvSpPr>
            <p:spPr>
              <a:xfrm>
                <a:off x="6324660" y="3949697"/>
                <a:ext cx="5616600" cy="457200"/>
              </a:xfrm>
            </p:spPr>
            <p:txBody>
              <a:bodyPr/>
              <a:lstStyle/>
              <a:p>
                <a:pPr algn="ct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𝝈</m:t>
                          </m:r>
                        </m:e>
                        <m:sub>
                          <m:sSup>
                            <m:sSupPr>
                              <m:ctrlPr>
                                <a:rPr lang="en-GB" i="1" smtClean="0">
                                  <a:latin typeface="Cambria Math" panose="02040503050406030204" pitchFamily="18" charset="0"/>
                                </a:rPr>
                              </m:ctrlPr>
                            </m:sSupPr>
                            <m:e>
                              <m:r>
                                <a:rPr lang="en-US" b="1" i="1" smtClean="0">
                                  <a:latin typeface="Cambria Math" panose="02040503050406030204" pitchFamily="18" charset="0"/>
                                </a:rPr>
                                <m:t>𝒚</m:t>
                              </m:r>
                            </m:e>
                            <m:sup>
                              <m:r>
                                <a:rPr lang="en-US" b="1" i="1" smtClean="0">
                                  <a:latin typeface="Cambria Math" panose="02040503050406030204" pitchFamily="18" charset="0"/>
                                </a:rPr>
                                <m:t>′</m:t>
                              </m:r>
                            </m:sup>
                          </m:sSup>
                        </m:sub>
                      </m:sSub>
                      <m:r>
                        <a:rPr lang="en-US" b="1" i="1" smtClean="0">
                          <a:latin typeface="Cambria Math" panose="02040503050406030204" pitchFamily="18" charset="0"/>
                        </a:rPr>
                        <m:t>=</m:t>
                      </m:r>
                      <m:r>
                        <a:rPr lang="en-US" b="0" i="1" smtClean="0">
                          <a:solidFill>
                            <a:srgbClr val="FF0000"/>
                          </a:solidFill>
                          <a:latin typeface="Cambria Math" panose="02040503050406030204" pitchFamily="18" charset="0"/>
                        </a:rPr>
                        <m:t>117.4</m:t>
                      </m:r>
                      <m:r>
                        <m:rPr>
                          <m:sty m:val="p"/>
                        </m:rPr>
                        <a:rPr lang="en-US" b="0" i="0" smtClean="0">
                          <a:solidFill>
                            <a:srgbClr val="FF0000"/>
                          </a:solidFill>
                          <a:latin typeface="Cambria Math" panose="02040503050406030204" pitchFamily="18" charset="0"/>
                          <a:ea typeface="Cambria Math" panose="02040503050406030204" pitchFamily="18" charset="0"/>
                        </a:rPr>
                        <m:t>μrad</m:t>
                      </m:r>
                      <m:r>
                        <a:rPr lang="en-US" b="0" i="1" smtClean="0">
                          <a:latin typeface="Cambria Math" panose="02040503050406030204" pitchFamily="18" charset="0"/>
                          <a:ea typeface="Cambria Math" panose="02040503050406030204" pitchFamily="18" charset="0"/>
                        </a:rPr>
                        <m:t>,</m:t>
                      </m:r>
                      <m:r>
                        <a:rPr lang="en-US" b="0" i="0" smtClean="0">
                          <a:solidFill>
                            <a:srgbClr val="000000"/>
                          </a:solidFill>
                          <a:latin typeface="Cambria Math" panose="02040503050406030204" pitchFamily="18" charset="0"/>
                          <a:ea typeface="Cambria Math" panose="02040503050406030204" pitchFamily="18" charset="0"/>
                        </a:rPr>
                        <m:t>117.0</m:t>
                      </m:r>
                      <m:r>
                        <m:rPr>
                          <m:sty m:val="p"/>
                        </m:rPr>
                        <a:rPr lang="en-US" b="0" i="1"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b="0" dirty="0"/>
              </a:p>
            </p:txBody>
          </p:sp>
        </mc:Choice>
        <mc:Fallback xmlns="">
          <p:sp>
            <p:nvSpPr>
              <p:cNvPr id="5" name="Textplatzhalter 4">
                <a:extLst>
                  <a:ext uri="{FF2B5EF4-FFF2-40B4-BE49-F238E27FC236}">
                    <a16:creationId xmlns:a16="http://schemas.microsoft.com/office/drawing/2014/main" id="{CEC44897-20A5-4FAA-94BA-F46A7D9F7B05}"/>
                  </a:ext>
                </a:extLst>
              </p:cNvPr>
              <p:cNvSpPr>
                <a:spLocks noGrp="1" noRot="1" noChangeAspect="1" noMove="1" noResize="1" noEditPoints="1" noAdjustHandles="1" noChangeArrowheads="1" noChangeShapeType="1" noTextEdit="1"/>
              </p:cNvSpPr>
              <p:nvPr>
                <p:ph type="body" sz="quarter" idx="3"/>
              </p:nvPr>
            </p:nvSpPr>
            <p:spPr>
              <a:xfrm>
                <a:off x="6324660" y="3949697"/>
                <a:ext cx="5616600" cy="457200"/>
              </a:xfrm>
              <a:blipFill>
                <a:blip r:embed="rId3"/>
                <a:stretch>
                  <a:fillRect t="-5333" b="-1333"/>
                </a:stretch>
              </a:blipFill>
            </p:spPr>
            <p:txBody>
              <a:bodyPr/>
              <a:lstStyle/>
              <a:p>
                <a:r>
                  <a:rPr lang="en-GB">
                    <a:noFill/>
                  </a:rPr>
                  <a:t> </a:t>
                </a:r>
              </a:p>
            </p:txBody>
          </p:sp>
        </mc:Fallback>
      </mc:AlternateContent>
      <p:sp>
        <p:nvSpPr>
          <p:cNvPr id="7" name="Datumsplatzhalter 6">
            <a:extLst>
              <a:ext uri="{FF2B5EF4-FFF2-40B4-BE49-F238E27FC236}">
                <a16:creationId xmlns:a16="http://schemas.microsoft.com/office/drawing/2014/main" id="{14B235C5-A64F-4CC2-9275-D0A67B90DAAE}"/>
              </a:ext>
            </a:extLst>
          </p:cNvPr>
          <p:cNvSpPr>
            <a:spLocks noGrp="1"/>
          </p:cNvSpPr>
          <p:nvPr>
            <p:ph type="dt" sz="half" idx="10"/>
          </p:nvPr>
        </p:nvSpPr>
        <p:spPr/>
        <p:txBody>
          <a:bodyPr/>
          <a:lstStyle/>
          <a:p>
            <a:r>
              <a:rPr lang="de-DE" dirty="0"/>
              <a:t>31.08.2022</a:t>
            </a:r>
            <a:endParaRPr lang="en-US" dirty="0"/>
          </a:p>
        </p:txBody>
      </p:sp>
      <p:sp>
        <p:nvSpPr>
          <p:cNvPr id="8" name="Fußzeilenplatzhalter 7">
            <a:extLst>
              <a:ext uri="{FF2B5EF4-FFF2-40B4-BE49-F238E27FC236}">
                <a16:creationId xmlns:a16="http://schemas.microsoft.com/office/drawing/2014/main" id="{C73C1E7E-76F1-4DDA-86CA-0082BC27941A}"/>
              </a:ext>
            </a:extLst>
          </p:cNvPr>
          <p:cNvSpPr>
            <a:spLocks noGrp="1"/>
          </p:cNvSpPr>
          <p:nvPr>
            <p:ph type="ftr" sz="quarter" idx="11"/>
          </p:nvPr>
        </p:nvSpPr>
        <p:spPr/>
        <p:txBody>
          <a:bodyPr/>
          <a:lstStyle/>
          <a:p>
            <a:r>
              <a:rPr lang="en-US" dirty="0"/>
              <a:t>Fabian Metzger | RF and conventional beams</a:t>
            </a:r>
          </a:p>
        </p:txBody>
      </p:sp>
      <p:sp>
        <p:nvSpPr>
          <p:cNvPr id="9" name="Foliennummernplatzhalter 8">
            <a:extLst>
              <a:ext uri="{FF2B5EF4-FFF2-40B4-BE49-F238E27FC236}">
                <a16:creationId xmlns:a16="http://schemas.microsoft.com/office/drawing/2014/main" id="{46F2809D-8FF5-457B-A3F1-C42447ADC82A}"/>
              </a:ext>
            </a:extLst>
          </p:cNvPr>
          <p:cNvSpPr>
            <a:spLocks noGrp="1"/>
          </p:cNvSpPr>
          <p:nvPr>
            <p:ph type="sldNum" sz="quarter" idx="12"/>
          </p:nvPr>
        </p:nvSpPr>
        <p:spPr/>
        <p:txBody>
          <a:bodyPr/>
          <a:lstStyle/>
          <a:p>
            <a:fld id="{36B5EA5A-BC32-A742-B11B-8E7414D5B535}" type="slidenum">
              <a:rPr lang="en-US" smtClean="0"/>
              <a:pPr/>
              <a:t>14</a:t>
            </a:fld>
            <a:endParaRPr lang="en-US" dirty="0"/>
          </a:p>
        </p:txBody>
      </p: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902FF254-77A5-4266-B3C5-9970FC09A2AC}"/>
                  </a:ext>
                </a:extLst>
              </p:cNvPr>
              <p:cNvSpPr txBox="1"/>
              <p:nvPr/>
            </p:nvSpPr>
            <p:spPr>
              <a:xfrm>
                <a:off x="423882" y="4409985"/>
                <a:ext cx="11286551" cy="1668214"/>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US" b="1" dirty="0">
                    <a:solidFill>
                      <a:srgbClr val="000000"/>
                    </a:solidFill>
                  </a:rPr>
                  <a:t>No clear reduction of standard deviation</a:t>
                </a:r>
              </a:p>
              <a:p>
                <a:pPr marL="742950" lvl="1" indent="-285750">
                  <a:buFont typeface="Arial" panose="020B0604020202020204" pitchFamily="34" charset="0"/>
                  <a:buChar char="•"/>
                </a:pPr>
                <a:r>
                  <a:rPr lang="en-US" dirty="0">
                    <a:solidFill>
                      <a:srgbClr val="000000"/>
                    </a:solidFill>
                  </a:rPr>
                  <a:t>But peak in </a:t>
                </a:r>
                <a14:m>
                  <m:oMath xmlns:m="http://schemas.openxmlformats.org/officeDocument/2006/math">
                    <m:r>
                      <a:rPr lang="en-US" b="0" i="1" smtClean="0">
                        <a:solidFill>
                          <a:srgbClr val="000000"/>
                        </a:solidFill>
                        <a:latin typeface="Cambria Math" panose="02040503050406030204" pitchFamily="18" charset="0"/>
                      </a:rPr>
                      <m:t>𝑥</m:t>
                    </m:r>
                    <m:r>
                      <a:rPr lang="en-US" b="0" i="1" smtClean="0">
                        <a:solidFill>
                          <a:srgbClr val="000000"/>
                        </a:solidFill>
                        <a:latin typeface="Cambria Math" panose="02040503050406030204" pitchFamily="18" charset="0"/>
                      </a:rPr>
                      <m:t>′</m:t>
                    </m:r>
                  </m:oMath>
                </a14:m>
                <a:r>
                  <a:rPr lang="en-US" dirty="0">
                    <a:solidFill>
                      <a:srgbClr val="000000"/>
                    </a:solidFill>
                  </a:rPr>
                  <a:t> is </a:t>
                </a:r>
                <a14:m>
                  <m:oMath xmlns:m="http://schemas.openxmlformats.org/officeDocument/2006/math">
                    <m:r>
                      <a:rPr lang="en-US" b="0" i="1" smtClean="0">
                        <a:solidFill>
                          <a:srgbClr val="000000"/>
                        </a:solidFill>
                        <a:latin typeface="Cambria Math" panose="02040503050406030204" pitchFamily="18" charset="0"/>
                      </a:rPr>
                      <m:t>50%</m:t>
                    </m:r>
                  </m:oMath>
                </a14:m>
                <a:r>
                  <a:rPr lang="en-US" dirty="0">
                    <a:solidFill>
                      <a:srgbClr val="000000"/>
                    </a:solidFill>
                  </a:rPr>
                  <a:t> higher compared to the current implementation</a:t>
                </a:r>
              </a:p>
              <a:p>
                <a:pPr marL="285750" indent="-285750">
                  <a:buFont typeface="Arial" panose="020B0604020202020204" pitchFamily="34" charset="0"/>
                  <a:buChar char="•"/>
                </a:pPr>
                <a:r>
                  <a:rPr lang="en-US" b="1" dirty="0">
                    <a:solidFill>
                      <a:srgbClr val="000000"/>
                    </a:solidFill>
                  </a:rPr>
                  <a:t>Higher transmission the more vacuum section we have in M</a:t>
                </a:r>
                <a14:m>
                  <m:oMath xmlns:m="http://schemas.openxmlformats.org/officeDocument/2006/math">
                    <m:r>
                      <a:rPr lang="en-US" b="1" i="1" smtClean="0">
                        <a:solidFill>
                          <a:srgbClr val="000000"/>
                        </a:solidFill>
                        <a:latin typeface="Cambria Math" panose="02040503050406030204" pitchFamily="18" charset="0"/>
                      </a:rPr>
                      <m:t>𝟐</m:t>
                    </m:r>
                  </m:oMath>
                </a14:m>
                <a:endParaRPr lang="en-US" b="1" dirty="0">
                  <a:solidFill>
                    <a:srgbClr val="000000"/>
                  </a:solidFill>
                </a:endParaRPr>
              </a:p>
              <a:p>
                <a:pPr marL="742950" lvl="1" indent="-285750">
                  <a:buFont typeface="Arial" panose="020B0604020202020204" pitchFamily="34" charset="0"/>
                  <a:buChar char="•"/>
                </a:pPr>
                <a:r>
                  <a:rPr lang="en-US" dirty="0">
                    <a:solidFill>
                      <a:srgbClr val="000000"/>
                    </a:solidFill>
                  </a:rPr>
                  <a:t>Full vacuum: </a:t>
                </a:r>
                <a14:m>
                  <m:oMath xmlns:m="http://schemas.openxmlformats.org/officeDocument/2006/math">
                    <m:r>
                      <a:rPr lang="en-US" i="1">
                        <a:solidFill>
                          <a:srgbClr val="000000"/>
                        </a:solidFill>
                        <a:latin typeface="Cambria Math" panose="02040503050406030204" pitchFamily="18" charset="0"/>
                      </a:rPr>
                      <m:t>2</m:t>
                    </m:r>
                    <m:r>
                      <a:rPr lang="en-US" b="0" i="1" smtClean="0">
                        <a:solidFill>
                          <a:srgbClr val="000000"/>
                        </a:solidFill>
                        <a:latin typeface="Cambria Math" panose="02040503050406030204" pitchFamily="18" charset="0"/>
                      </a:rPr>
                      <m:t>0%</m:t>
                    </m:r>
                  </m:oMath>
                </a14:m>
                <a:r>
                  <a:rPr lang="en-US" dirty="0">
                    <a:solidFill>
                      <a:srgbClr val="000000"/>
                    </a:solidFill>
                  </a:rPr>
                  <a:t> more flux</a:t>
                </a:r>
                <a:endParaRPr lang="en-GB" dirty="0">
                  <a:solidFill>
                    <a:srgbClr val="000000"/>
                  </a:solidFill>
                </a:endParaRPr>
              </a:p>
              <a:p>
                <a:pPr marL="742950" lvl="1" indent="-285750">
                  <a:buFont typeface="Arial" panose="020B0604020202020204" pitchFamily="34" charset="0"/>
                  <a:buChar char="•"/>
                </a:pPr>
                <a:r>
                  <a:rPr lang="en-GB" dirty="0">
                    <a:solidFill>
                      <a:srgbClr val="000000"/>
                    </a:solidFill>
                  </a:rPr>
                  <a:t>Allows better collimation (tighter and cleaner between front-end and last four collimators)</a:t>
                </a:r>
              </a:p>
              <a:p>
                <a:pPr marL="285750" indent="-285750">
                  <a:buFont typeface="Arial" panose="020B0604020202020204" pitchFamily="34" charset="0"/>
                  <a:buChar char="•"/>
                </a:pPr>
                <a:r>
                  <a:rPr lang="en-US" b="1" dirty="0">
                    <a:solidFill>
                      <a:srgbClr val="000000"/>
                    </a:solidFill>
                  </a:rPr>
                  <a:t>Increase from </a:t>
                </a:r>
                <a14:m>
                  <m:oMath xmlns:m="http://schemas.openxmlformats.org/officeDocument/2006/math">
                    <m:r>
                      <a:rPr lang="en-US" b="0" i="1">
                        <a:solidFill>
                          <a:srgbClr val="000000"/>
                        </a:solidFill>
                        <a:latin typeface="Cambria Math" panose="02040503050406030204" pitchFamily="18" charset="0"/>
                      </a:rPr>
                      <m:t>2.</m:t>
                    </m:r>
                    <m:r>
                      <a:rPr lang="en-US" b="0" i="1" smtClean="0">
                        <a:solidFill>
                          <a:srgbClr val="000000"/>
                        </a:solidFill>
                        <a:latin typeface="Cambria Math" panose="02040503050406030204" pitchFamily="18" charset="0"/>
                      </a:rPr>
                      <m:t>09</m:t>
                    </m:r>
                    <m:r>
                      <a:rPr lang="en-US" b="0" i="1">
                        <a:solidFill>
                          <a:srgbClr val="000000"/>
                        </a:solidFill>
                        <a:latin typeface="Cambria Math" panose="02040503050406030204" pitchFamily="18" charset="0"/>
                        <a:ea typeface="Cambria Math" panose="02040503050406030204" pitchFamily="18" charset="0"/>
                      </a:rPr>
                      <m:t>×</m:t>
                    </m:r>
                    <m:sSup>
                      <m:sSupPr>
                        <m:ctrlPr>
                          <a:rPr lang="en-US" i="1">
                            <a:solidFill>
                              <a:srgbClr val="000000"/>
                            </a:solidFill>
                            <a:latin typeface="Cambria Math" panose="02040503050406030204" pitchFamily="18" charset="0"/>
                            <a:ea typeface="Cambria Math" panose="02040503050406030204" pitchFamily="18" charset="0"/>
                          </a:rPr>
                        </m:ctrlPr>
                      </m:sSupPr>
                      <m:e>
                        <m:r>
                          <a:rPr lang="en-US" b="0" i="1">
                            <a:solidFill>
                              <a:srgbClr val="000000"/>
                            </a:solidFill>
                            <a:latin typeface="Cambria Math" panose="02040503050406030204" pitchFamily="18" charset="0"/>
                            <a:ea typeface="Cambria Math" panose="02040503050406030204" pitchFamily="18" charset="0"/>
                          </a:rPr>
                          <m:t>10</m:t>
                        </m:r>
                      </m:e>
                      <m:sup>
                        <m:r>
                          <a:rPr lang="en-US" b="0" i="1">
                            <a:solidFill>
                              <a:srgbClr val="000000"/>
                            </a:solidFill>
                            <a:latin typeface="Cambria Math" panose="02040503050406030204" pitchFamily="18" charset="0"/>
                            <a:ea typeface="Cambria Math" panose="02040503050406030204" pitchFamily="18" charset="0"/>
                          </a:rPr>
                          <m:t>6</m:t>
                        </m:r>
                      </m:sup>
                    </m:sSup>
                  </m:oMath>
                </a14:m>
                <a:r>
                  <a:rPr lang="en-US" b="1" dirty="0">
                    <a:solidFill>
                      <a:srgbClr val="000000"/>
                    </a:solidFill>
                  </a:rPr>
                  <a:t> to </a:t>
                </a:r>
                <a14:m>
                  <m:oMath xmlns:m="http://schemas.openxmlformats.org/officeDocument/2006/math">
                    <m:r>
                      <a:rPr lang="en-US" b="0" i="0" smtClean="0">
                        <a:solidFill>
                          <a:srgbClr val="000000"/>
                        </a:solidFill>
                        <a:latin typeface="Cambria Math" panose="02040503050406030204" pitchFamily="18" charset="0"/>
                        <a:ea typeface="Cambria Math" panose="02040503050406030204" pitchFamily="18" charset="0"/>
                      </a:rPr>
                      <m:t>3.13</m:t>
                    </m:r>
                    <m:r>
                      <a:rPr lang="en-US" b="0" i="1" smtClean="0">
                        <a:solidFill>
                          <a:srgbClr val="000000"/>
                        </a:solidFill>
                        <a:latin typeface="Cambria Math" panose="02040503050406030204" pitchFamily="18" charset="0"/>
                        <a:ea typeface="Cambria Math" panose="02040503050406030204" pitchFamily="18" charset="0"/>
                      </a:rPr>
                      <m:t>×</m:t>
                    </m:r>
                    <m:sSup>
                      <m:sSupPr>
                        <m:ctrlPr>
                          <a:rPr lang="en-US"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6</m:t>
                        </m:r>
                      </m:sup>
                    </m:sSup>
                    <m:r>
                      <a:rPr lang="en-US" b="1" i="1" smtClean="0">
                        <a:solidFill>
                          <a:srgbClr val="000000"/>
                        </a:solidFill>
                        <a:latin typeface="Cambria Math" panose="02040503050406030204" pitchFamily="18" charset="0"/>
                        <a:ea typeface="Cambria Math" panose="02040503050406030204" pitchFamily="18" charset="0"/>
                      </a:rPr>
                      <m:t> </m:t>
                    </m:r>
                    <m:sSup>
                      <m:sSupPr>
                        <m:ctrlPr>
                          <a:rPr lang="en-US" b="1" i="1" smtClean="0">
                            <a:solidFill>
                              <a:srgbClr val="000000"/>
                            </a:solidFill>
                            <a:latin typeface="Cambria Math" panose="02040503050406030204" pitchFamily="18" charset="0"/>
                            <a:ea typeface="Cambria Math" panose="02040503050406030204" pitchFamily="18" charset="0"/>
                          </a:rPr>
                        </m:ctrlPr>
                      </m:sSupPr>
                      <m:e>
                        <m:r>
                          <a:rPr lang="en-US" b="1" i="1" smtClean="0">
                            <a:solidFill>
                              <a:srgbClr val="000000"/>
                            </a:solidFill>
                            <a:latin typeface="Cambria Math" panose="02040503050406030204" pitchFamily="18" charset="0"/>
                            <a:ea typeface="Cambria Math" panose="02040503050406030204" pitchFamily="18" charset="0"/>
                          </a:rPr>
                          <m:t>𝑲</m:t>
                        </m:r>
                      </m:e>
                      <m:sup>
                        <m:r>
                          <a:rPr lang="en-US" b="1" i="1" smtClean="0">
                            <a:solidFill>
                              <a:srgbClr val="000000"/>
                            </a:solidFill>
                            <a:latin typeface="Cambria Math" panose="02040503050406030204" pitchFamily="18" charset="0"/>
                            <a:ea typeface="Cambria Math" panose="02040503050406030204" pitchFamily="18" charset="0"/>
                          </a:rPr>
                          <m:t>−</m:t>
                        </m:r>
                      </m:sup>
                    </m:sSup>
                  </m:oMath>
                </a14:m>
                <a:r>
                  <a:rPr lang="en-GB" b="1" dirty="0">
                    <a:solidFill>
                      <a:srgbClr val="000000"/>
                    </a:solidFill>
                  </a:rPr>
                  <a:t> in </a:t>
                </a:r>
                <a14:m>
                  <m:oMath xmlns:m="http://schemas.openxmlformats.org/officeDocument/2006/math">
                    <m:r>
                      <a:rPr lang="en-US" b="1" i="1" smtClean="0">
                        <a:solidFill>
                          <a:srgbClr val="000000"/>
                        </a:solidFill>
                        <a:latin typeface="Cambria Math" panose="02040503050406030204" pitchFamily="18" charset="0"/>
                      </a:rPr>
                      <m:t>𝟔𝟎</m:t>
                    </m:r>
                    <m:r>
                      <a:rPr lang="en-US" b="1" smtClean="0">
                        <a:solidFill>
                          <a:srgbClr val="000000"/>
                        </a:solidFill>
                        <a:latin typeface="Cambria Math" panose="02040503050406030204" pitchFamily="18" charset="0"/>
                        <a:ea typeface="Cambria Math" panose="02040503050406030204" pitchFamily="18" charset="0"/>
                      </a:rPr>
                      <m:t>𝛍</m:t>
                    </m:r>
                    <m:r>
                      <a:rPr lang="en-US" b="1" i="0" smtClean="0">
                        <a:solidFill>
                          <a:srgbClr val="000000"/>
                        </a:solidFill>
                        <a:latin typeface="Cambria Math" panose="02040503050406030204" pitchFamily="18" charset="0"/>
                        <a:ea typeface="Cambria Math" panose="02040503050406030204" pitchFamily="18" charset="0"/>
                      </a:rPr>
                      <m:t>𝐫𝐚𝐝</m:t>
                    </m:r>
                  </m:oMath>
                </a14:m>
                <a:r>
                  <a:rPr lang="en-GB" b="1" dirty="0">
                    <a:solidFill>
                      <a:srgbClr val="000000"/>
                    </a:solidFill>
                  </a:rPr>
                  <a:t>; we would have </a:t>
                </a:r>
                <a14:m>
                  <m:oMath xmlns:m="http://schemas.openxmlformats.org/officeDocument/2006/math">
                    <m:r>
                      <a:rPr lang="en-GB" b="1" i="1" smtClean="0">
                        <a:solidFill>
                          <a:srgbClr val="000000"/>
                        </a:solidFill>
                        <a:latin typeface="Cambria Math" panose="02040503050406030204" pitchFamily="18" charset="0"/>
                        <a:ea typeface="Cambria Math" panose="02040503050406030204" pitchFamily="18" charset="0"/>
                      </a:rPr>
                      <m:t>~</m:t>
                    </m:r>
                    <m:r>
                      <a:rPr lang="en-US" b="1" i="1" smtClean="0">
                        <a:solidFill>
                          <a:srgbClr val="000000"/>
                        </a:solidFill>
                        <a:latin typeface="Cambria Math" panose="02040503050406030204" pitchFamily="18" charset="0"/>
                        <a:ea typeface="Cambria Math" panose="02040503050406030204" pitchFamily="18" charset="0"/>
                      </a:rPr>
                      <m:t>𝟐𝟑</m:t>
                    </m:r>
                    <m:r>
                      <a:rPr lang="en-US" b="1" i="1" smtClean="0">
                        <a:solidFill>
                          <a:srgbClr val="000000"/>
                        </a:solidFill>
                        <a:latin typeface="Cambria Math" panose="02040503050406030204" pitchFamily="18" charset="0"/>
                        <a:ea typeface="Cambria Math" panose="02040503050406030204" pitchFamily="18" charset="0"/>
                      </a:rPr>
                      <m:t>%</m:t>
                    </m:r>
                  </m:oMath>
                </a14:m>
                <a:r>
                  <a:rPr lang="en-GB" b="1" dirty="0">
                    <a:solidFill>
                      <a:srgbClr val="000000"/>
                    </a:solidFill>
                  </a:rPr>
                  <a:t> of the beam in this range</a:t>
                </a:r>
              </a:p>
            </p:txBody>
          </p:sp>
        </mc:Choice>
        <mc:Fallback xmlns="">
          <p:sp>
            <p:nvSpPr>
              <p:cNvPr id="14" name="Textfeld 13">
                <a:extLst>
                  <a:ext uri="{FF2B5EF4-FFF2-40B4-BE49-F238E27FC236}">
                    <a16:creationId xmlns:a16="http://schemas.microsoft.com/office/drawing/2014/main" id="{902FF254-77A5-4266-B3C5-9970FC09A2AC}"/>
                  </a:ext>
                </a:extLst>
              </p:cNvPr>
              <p:cNvSpPr txBox="1">
                <a:spLocks noRot="1" noChangeAspect="1" noMove="1" noResize="1" noEditPoints="1" noAdjustHandles="1" noChangeArrowheads="1" noChangeShapeType="1" noTextEdit="1"/>
              </p:cNvSpPr>
              <p:nvPr/>
            </p:nvSpPr>
            <p:spPr>
              <a:xfrm>
                <a:off x="423882" y="4409985"/>
                <a:ext cx="11286551" cy="1668214"/>
              </a:xfrm>
              <a:prstGeom prst="rect">
                <a:avLst/>
              </a:prstGeom>
              <a:blipFill>
                <a:blip r:embed="rId4"/>
                <a:stretch>
                  <a:fillRect l="-1189" t="-4745" b="-7299"/>
                </a:stretch>
              </a:blipFill>
            </p:spPr>
            <p:txBody>
              <a:bodyPr/>
              <a:lstStyle/>
              <a:p>
                <a:r>
                  <a:rPr lang="en-GB">
                    <a:noFill/>
                  </a:rPr>
                  <a:t> </a:t>
                </a:r>
              </a:p>
            </p:txBody>
          </p:sp>
        </mc:Fallback>
      </mc:AlternateContent>
      <p:pic>
        <p:nvPicPr>
          <p:cNvPr id="16" name="Inhaltsplatzhalter 15">
            <a:extLst>
              <a:ext uri="{FF2B5EF4-FFF2-40B4-BE49-F238E27FC236}">
                <a16:creationId xmlns:a16="http://schemas.microsoft.com/office/drawing/2014/main" id="{6263BC2B-F3B1-43CB-9864-FDA7DC838B23}"/>
              </a:ext>
            </a:extLst>
          </p:cNvPr>
          <p:cNvPicPr>
            <a:picLocks noGrp="1" noChangeAspect="1"/>
          </p:cNvPicPr>
          <p:nvPr>
            <p:ph sz="half" idx="2"/>
          </p:nvPr>
        </p:nvPicPr>
        <p:blipFill>
          <a:blip r:embed="rId5"/>
          <a:srcRect/>
          <a:stretch/>
        </p:blipFill>
        <p:spPr>
          <a:xfrm>
            <a:off x="0" y="851818"/>
            <a:ext cx="6147667" cy="3081848"/>
          </a:xfrm>
        </p:spPr>
      </p:pic>
      <p:pic>
        <p:nvPicPr>
          <p:cNvPr id="18" name="Inhaltsplatzhalter 17">
            <a:extLst>
              <a:ext uri="{FF2B5EF4-FFF2-40B4-BE49-F238E27FC236}">
                <a16:creationId xmlns:a16="http://schemas.microsoft.com/office/drawing/2014/main" id="{DAF1F78E-1F02-4DC0-94B1-DEC70993252E}"/>
              </a:ext>
            </a:extLst>
          </p:cNvPr>
          <p:cNvPicPr>
            <a:picLocks noGrp="1" noChangeAspect="1"/>
          </p:cNvPicPr>
          <p:nvPr>
            <p:ph sz="quarter" idx="4"/>
          </p:nvPr>
        </p:nvPicPr>
        <p:blipFill>
          <a:blip r:embed="rId6"/>
          <a:srcRect/>
          <a:stretch/>
        </p:blipFill>
        <p:spPr>
          <a:xfrm>
            <a:off x="6061509" y="854218"/>
            <a:ext cx="6130492" cy="3079461"/>
          </a:xfrm>
        </p:spPr>
      </p:pic>
    </p:spTree>
    <p:extLst>
      <p:ext uri="{BB962C8B-B14F-4D97-AF65-F5344CB8AC3E}">
        <p14:creationId xmlns:p14="http://schemas.microsoft.com/office/powerpoint/2010/main" val="2349453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8ED04F-BBDA-4630-8267-9914FB3D73B4}"/>
              </a:ext>
            </a:extLst>
          </p:cNvPr>
          <p:cNvSpPr>
            <a:spLocks noGrp="1"/>
          </p:cNvSpPr>
          <p:nvPr>
            <p:ph type="title"/>
          </p:nvPr>
        </p:nvSpPr>
        <p:spPr/>
        <p:txBody>
          <a:bodyPr/>
          <a:lstStyle/>
          <a:p>
            <a:r>
              <a:rPr lang="en-US" dirty="0"/>
              <a:t>Beam divergence at the CEDARs with new optics</a:t>
            </a:r>
            <a:endParaRPr lang="en-GB" dirty="0"/>
          </a:p>
        </p:txBody>
      </p:sp>
      <p:sp>
        <p:nvSpPr>
          <p:cNvPr id="5" name="Datumsplatzhalter 4">
            <a:extLst>
              <a:ext uri="{FF2B5EF4-FFF2-40B4-BE49-F238E27FC236}">
                <a16:creationId xmlns:a16="http://schemas.microsoft.com/office/drawing/2014/main" id="{F6940F4A-1711-41A4-9322-FA7008A1584B}"/>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1307C752-5655-43FE-8AF5-8D9D427454DE}"/>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1C21F45D-AAB4-4443-BD5C-8287DFBAA2B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1" name="Inhaltsplatzhalter 10">
            <a:extLst>
              <a:ext uri="{FF2B5EF4-FFF2-40B4-BE49-F238E27FC236}">
                <a16:creationId xmlns:a16="http://schemas.microsoft.com/office/drawing/2014/main" id="{E8677029-A120-43A9-B963-857D391CF4BC}"/>
              </a:ext>
            </a:extLst>
          </p:cNvPr>
          <p:cNvPicPr>
            <a:picLocks noGrp="1" noChangeAspect="1"/>
          </p:cNvPicPr>
          <p:nvPr>
            <p:ph sz="half" idx="1"/>
          </p:nvPr>
        </p:nvPicPr>
        <p:blipFill>
          <a:blip r:embed="rId2"/>
          <a:srcRect/>
          <a:stretch/>
        </p:blipFill>
        <p:spPr>
          <a:xfrm>
            <a:off x="1" y="1002386"/>
            <a:ext cx="8153397" cy="4087329"/>
          </a:xfrm>
        </p:spPr>
      </p:pic>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1B8F58B0-75EF-4A67-A53C-8995CB77D3D9}"/>
                  </a:ext>
                </a:extLst>
              </p:cNvPr>
              <p:cNvSpPr>
                <a:spLocks noGrp="1"/>
              </p:cNvSpPr>
              <p:nvPr>
                <p:ph sz="half" idx="2"/>
              </p:nvPr>
            </p:nvSpPr>
            <p:spPr>
              <a:xfrm>
                <a:off x="8001000" y="980728"/>
                <a:ext cx="4191000" cy="5115272"/>
              </a:xfrm>
            </p:spPr>
            <p:txBody>
              <a:bodyPr/>
              <a:lstStyle/>
              <a:p>
                <a:pPr marL="342900" indent="-342900">
                  <a:buFont typeface="Arial" panose="020B0604020202020204" pitchFamily="34" charset="0"/>
                  <a:buChar char="•"/>
                </a:pPr>
                <a:r>
                  <a:rPr lang="en-GB" dirty="0"/>
                  <a:t>Same collimation scheme as used in 2018</a:t>
                </a:r>
              </a:p>
              <a:p>
                <a:pPr marL="342900" indent="-342900">
                  <a:buFont typeface="Arial" panose="020B0604020202020204" pitchFamily="34" charset="0"/>
                  <a:buChar char="•"/>
                </a:pPr>
                <a:r>
                  <a:rPr lang="en-GB" dirty="0"/>
                  <a:t>We have </a:t>
                </a:r>
                <a14:m>
                  <m:oMath xmlns:m="http://schemas.openxmlformats.org/officeDocument/2006/math">
                    <m:r>
                      <a:rPr lang="en-US" b="0" i="0" smtClean="0">
                        <a:latin typeface="Cambria Math" panose="02040503050406030204" pitchFamily="18" charset="0"/>
                        <a:ea typeface="Cambria Math" panose="02040503050406030204" pitchFamily="18" charset="0"/>
                      </a:rPr>
                      <m:t>5.6</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6</m:t>
                        </m:r>
                      </m:sup>
                    </m:sSup>
                    <m:r>
                      <a:rPr lang="en-US" b="1" i="1" smtClean="0">
                        <a:latin typeface="Cambria Math" panose="02040503050406030204" pitchFamily="18" charset="0"/>
                        <a:ea typeface="Cambria Math" panose="02040503050406030204" pitchFamily="18" charset="0"/>
                      </a:rPr>
                      <m:t> </m:t>
                    </m:r>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𝑲</m:t>
                        </m:r>
                      </m:e>
                      <m:sup>
                        <m:r>
                          <a:rPr lang="en-US" b="1" i="1" smtClean="0">
                            <a:latin typeface="Cambria Math" panose="02040503050406030204" pitchFamily="18" charset="0"/>
                            <a:ea typeface="Cambria Math" panose="02040503050406030204" pitchFamily="18" charset="0"/>
                          </a:rPr>
                          <m:t>−</m:t>
                        </m:r>
                      </m:sup>
                    </m:sSup>
                  </m:oMath>
                </a14:m>
                <a:r>
                  <a:rPr lang="en-GB" dirty="0"/>
                  <a:t> per spill within </a:t>
                </a:r>
                <a14:m>
                  <m:oMath xmlns:m="http://schemas.openxmlformats.org/officeDocument/2006/math">
                    <m:r>
                      <a:rPr lang="en-US" b="1" i="1" smtClean="0">
                        <a:latin typeface="Cambria Math" panose="02040503050406030204" pitchFamily="18" charset="0"/>
                      </a:rPr>
                      <m:t>𝟔𝟎</m:t>
                    </m:r>
                    <m:r>
                      <a:rPr lang="en-US" b="1" smtClean="0">
                        <a:latin typeface="Cambria Math" panose="02040503050406030204" pitchFamily="18" charset="0"/>
                        <a:ea typeface="Cambria Math" panose="02040503050406030204" pitchFamily="18" charset="0"/>
                      </a:rPr>
                      <m:t>𝛍</m:t>
                    </m:r>
                    <m:r>
                      <a:rPr lang="en-US" b="1" i="0" smtClean="0">
                        <a:latin typeface="Cambria Math" panose="02040503050406030204" pitchFamily="18" charset="0"/>
                        <a:ea typeface="Cambria Math" panose="02040503050406030204" pitchFamily="18" charset="0"/>
                      </a:rPr>
                      <m:t>𝐫𝐚𝐝</m:t>
                    </m:r>
                  </m:oMath>
                </a14:m>
                <a:r>
                  <a:rPr lang="en-GB" dirty="0"/>
                  <a:t> corresponding to </a:t>
                </a:r>
                <a14:m>
                  <m:oMath xmlns:m="http://schemas.openxmlformats.org/officeDocument/2006/math">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𝟐𝟓</m:t>
                    </m:r>
                    <m:r>
                      <a:rPr lang="en-US" b="1" i="1" smtClean="0">
                        <a:latin typeface="Cambria Math" panose="02040503050406030204" pitchFamily="18" charset="0"/>
                      </a:rPr>
                      <m:t>%</m:t>
                    </m:r>
                  </m:oMath>
                </a14:m>
                <a:r>
                  <a:rPr lang="en-GB" dirty="0"/>
                  <a:t> of the total kaon intensity at the CEDARs</a:t>
                </a:r>
              </a:p>
              <a:p>
                <a:pPr marL="342900" indent="-342900">
                  <a:buFont typeface="Arial" panose="020B0604020202020204" pitchFamily="34" charset="0"/>
                  <a:buChar char="•"/>
                </a:pPr>
                <a:r>
                  <a:rPr lang="en-GB" dirty="0"/>
                  <a:t>The full beam intensity would be </a:t>
                </a:r>
                <a14:m>
                  <m:oMath xmlns:m="http://schemas.openxmlformats.org/officeDocument/2006/math">
                    <m:r>
                      <a:rPr lang="en-US" b="0" i="0" smtClean="0">
                        <a:latin typeface="Cambria Math" panose="02040503050406030204" pitchFamily="18" charset="0"/>
                        <a:ea typeface="Cambria Math" panose="02040503050406030204" pitchFamily="18" charset="0"/>
                      </a:rPr>
                      <m:t>9.</m:t>
                    </m:r>
                    <m:r>
                      <a:rPr lang="en-US" b="0" i="1" smtClean="0">
                        <a:latin typeface="Cambria Math" panose="02040503050406030204" pitchFamily="18" charset="0"/>
                        <a:ea typeface="Cambria Math" panose="02040503050406030204" pitchFamily="18" charset="0"/>
                      </a:rPr>
                      <m:t>14×</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8</m:t>
                        </m:r>
                      </m:sup>
                    </m:sSup>
                  </m:oMath>
                </a14:m>
                <a:r>
                  <a:rPr lang="en-GB" dirty="0"/>
                  <a:t> particles per spill</a:t>
                </a:r>
              </a:p>
              <a:p>
                <a:pPr marL="342900" indent="-342900">
                  <a:buFont typeface="Arial" panose="020B0604020202020204" pitchFamily="34" charset="0"/>
                  <a:buChar char="•"/>
                </a:pPr>
                <a:r>
                  <a:rPr lang="en-GB" dirty="0"/>
                  <a:t>Intensity is calculated for </a:t>
                </a:r>
                <a14:m>
                  <m:oMath xmlns:m="http://schemas.openxmlformats.org/officeDocument/2006/math">
                    <m:r>
                      <a:rPr lang="en-US" b="1" i="1" smtClean="0">
                        <a:latin typeface="Cambria Math" panose="02040503050406030204" pitchFamily="18" charset="0"/>
                      </a:rPr>
                      <m:t>𝟏𝟐𝟎</m:t>
                    </m:r>
                  </m:oMath>
                </a14:m>
                <a:r>
                  <a:rPr lang="en-GB" dirty="0"/>
                  <a:t> units on T</a:t>
                </a:r>
                <a14:m>
                  <m:oMath xmlns:m="http://schemas.openxmlformats.org/officeDocument/2006/math">
                    <m:r>
                      <a:rPr lang="en-US" b="1" i="1" smtClean="0">
                        <a:latin typeface="Cambria Math" panose="02040503050406030204" pitchFamily="18" charset="0"/>
                      </a:rPr>
                      <m:t>𝟔</m:t>
                    </m:r>
                  </m:oMath>
                </a14:m>
                <a:endParaRPr lang="en-GB" dirty="0"/>
              </a:p>
              <a:p>
                <a:pPr marL="666750" lvl="1" indent="-342900">
                  <a:buFont typeface="Arial" panose="020B0604020202020204" pitchFamily="34" charset="0"/>
                  <a:buChar char="•"/>
                </a:pPr>
                <a:r>
                  <a:rPr lang="en-GB" dirty="0"/>
                  <a:t>With going to </a:t>
                </a:r>
                <a14:m>
                  <m:oMath xmlns:m="http://schemas.openxmlformats.org/officeDocument/2006/math">
                    <m:r>
                      <a:rPr lang="en-US" b="0" i="1" smtClean="0">
                        <a:latin typeface="Cambria Math" panose="02040503050406030204" pitchFamily="18" charset="0"/>
                      </a:rPr>
                      <m:t>150</m:t>
                    </m:r>
                  </m:oMath>
                </a14:m>
                <a:r>
                  <a:rPr lang="en-GB" dirty="0"/>
                  <a:t> units, we would gain another </a:t>
                </a:r>
                <a14:m>
                  <m:oMath xmlns:m="http://schemas.openxmlformats.org/officeDocument/2006/math">
                    <m:r>
                      <a:rPr lang="en-US" b="0" i="1" smtClean="0">
                        <a:latin typeface="Cambria Math" panose="02040503050406030204" pitchFamily="18" charset="0"/>
                      </a:rPr>
                      <m:t>25%</m:t>
                    </m:r>
                  </m:oMath>
                </a14:m>
                <a:endParaRPr lang="en-GB" dirty="0"/>
              </a:p>
              <a:p>
                <a:pPr marL="342900" indent="-342900">
                  <a:buFont typeface="Arial" panose="020B0604020202020204" pitchFamily="34" charset="0"/>
                  <a:buChar char="•"/>
                </a:pPr>
                <a:endParaRPr lang="en-GB" dirty="0"/>
              </a:p>
              <a:p>
                <a:endParaRPr lang="en-GB" dirty="0"/>
              </a:p>
            </p:txBody>
          </p:sp>
        </mc:Choice>
        <mc:Fallback xmlns="">
          <p:sp>
            <p:nvSpPr>
              <p:cNvPr id="4" name="Inhaltsplatzhalter 3">
                <a:extLst>
                  <a:ext uri="{FF2B5EF4-FFF2-40B4-BE49-F238E27FC236}">
                    <a16:creationId xmlns:a16="http://schemas.microsoft.com/office/drawing/2014/main" id="{1B8F58B0-75EF-4A67-A53C-8995CB77D3D9}"/>
                  </a:ext>
                </a:extLst>
              </p:cNvPr>
              <p:cNvSpPr>
                <a:spLocks noGrp="1" noRot="1" noChangeAspect="1" noMove="1" noResize="1" noEditPoints="1" noAdjustHandles="1" noChangeArrowheads="1" noChangeShapeType="1" noTextEdit="1"/>
              </p:cNvSpPr>
              <p:nvPr>
                <p:ph sz="half" idx="2"/>
              </p:nvPr>
            </p:nvSpPr>
            <p:spPr>
              <a:xfrm>
                <a:off x="8001000" y="980728"/>
                <a:ext cx="4191000" cy="5115272"/>
              </a:xfrm>
              <a:blipFill>
                <a:blip r:embed="rId3"/>
                <a:stretch>
                  <a:fillRect l="-3639" t="-2384" r="-3057"/>
                </a:stretch>
              </a:blipFill>
            </p:spPr>
            <p:txBody>
              <a:bodyPr/>
              <a:lstStyle/>
              <a:p>
                <a:r>
                  <a:rPr lang="en-GB">
                    <a:noFill/>
                  </a:rPr>
                  <a:t> </a:t>
                </a:r>
              </a:p>
            </p:txBody>
          </p:sp>
        </mc:Fallback>
      </mc:AlternateContent>
      <p:sp>
        <p:nvSpPr>
          <p:cNvPr id="3" name="Textfeld 2">
            <a:extLst>
              <a:ext uri="{FF2B5EF4-FFF2-40B4-BE49-F238E27FC236}">
                <a16:creationId xmlns:a16="http://schemas.microsoft.com/office/drawing/2014/main" id="{566178D0-65F2-D4F6-0E47-43439C601834}"/>
              </a:ext>
            </a:extLst>
          </p:cNvPr>
          <p:cNvSpPr txBox="1"/>
          <p:nvPr/>
        </p:nvSpPr>
        <p:spPr>
          <a:xfrm>
            <a:off x="407988" y="5177285"/>
            <a:ext cx="7689993" cy="55399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b="1" dirty="0">
                <a:solidFill>
                  <a:srgbClr val="000000"/>
                </a:solidFill>
              </a:rPr>
              <a:t>We assume full vacuum implementation</a:t>
            </a:r>
          </a:p>
          <a:p>
            <a:pPr marL="285750" indent="-285750" algn="l">
              <a:buFont typeface="Arial" panose="020B0604020202020204" pitchFamily="34" charset="0"/>
              <a:buChar char="•"/>
            </a:pPr>
            <a:r>
              <a:rPr lang="en-US" b="1" dirty="0">
                <a:solidFill>
                  <a:srgbClr val="000000"/>
                </a:solidFill>
              </a:rPr>
              <a:t>In these optics the beam is made larger at the CEDAR location</a:t>
            </a:r>
            <a:endParaRPr lang="en-GB" b="1" dirty="0">
              <a:solidFill>
                <a:srgbClr val="000000"/>
              </a:solidFill>
            </a:endParaRPr>
          </a:p>
        </p:txBody>
      </p:sp>
    </p:spTree>
    <p:extLst>
      <p:ext uri="{BB962C8B-B14F-4D97-AF65-F5344CB8AC3E}">
        <p14:creationId xmlns:p14="http://schemas.microsoft.com/office/powerpoint/2010/main" val="1897821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9BBA8B-8239-4490-A145-40EDA8F342B1}"/>
              </a:ext>
            </a:extLst>
          </p:cNvPr>
          <p:cNvSpPr>
            <a:spLocks noGrp="1"/>
          </p:cNvSpPr>
          <p:nvPr>
            <p:ph type="title"/>
          </p:nvPr>
        </p:nvSpPr>
        <p:spPr/>
        <p:txBody>
          <a:bodyPr/>
          <a:lstStyle/>
          <a:p>
            <a:r>
              <a:rPr lang="en-US" dirty="0"/>
              <a:t>Horizontal collimation</a:t>
            </a:r>
            <a:endParaRPr lang="en-GB" dirty="0"/>
          </a:p>
        </p:txBody>
      </p:sp>
      <p:pic>
        <p:nvPicPr>
          <p:cNvPr id="9" name="Inhaltsplatzhalter 8">
            <a:extLst>
              <a:ext uri="{FF2B5EF4-FFF2-40B4-BE49-F238E27FC236}">
                <a16:creationId xmlns:a16="http://schemas.microsoft.com/office/drawing/2014/main" id="{7F7313CD-B815-488B-AB89-3F961E8F19FA}"/>
              </a:ext>
            </a:extLst>
          </p:cNvPr>
          <p:cNvPicPr>
            <a:picLocks noGrp="1" noChangeAspect="1"/>
          </p:cNvPicPr>
          <p:nvPr>
            <p:ph sz="half" idx="1"/>
          </p:nvPr>
        </p:nvPicPr>
        <p:blipFill>
          <a:blip r:embed="rId2"/>
          <a:srcRect/>
          <a:stretch/>
        </p:blipFill>
        <p:spPr>
          <a:xfrm>
            <a:off x="0" y="980728"/>
            <a:ext cx="6197619" cy="3106890"/>
          </a:xfrm>
        </p:spPr>
      </p:pic>
      <p:sp>
        <p:nvSpPr>
          <p:cNvPr id="5" name="Datumsplatzhalter 4">
            <a:extLst>
              <a:ext uri="{FF2B5EF4-FFF2-40B4-BE49-F238E27FC236}">
                <a16:creationId xmlns:a16="http://schemas.microsoft.com/office/drawing/2014/main" id="{D47934E3-DE53-4D5D-912B-7CA848FDD36E}"/>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1EF6A806-12A2-4EC3-A74D-3BF722F6C7F1}"/>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FA6037EE-F85A-4490-9B40-7822377E5320}"/>
              </a:ext>
            </a:extLst>
          </p:cNvPr>
          <p:cNvSpPr>
            <a:spLocks noGrp="1"/>
          </p:cNvSpPr>
          <p:nvPr>
            <p:ph type="sldNum" sz="quarter" idx="12"/>
          </p:nvPr>
        </p:nvSpPr>
        <p:spPr/>
        <p:txBody>
          <a:bodyPr/>
          <a:lstStyle/>
          <a:p>
            <a:fld id="{36B5EA5A-BC32-A742-B11B-8E7414D5B535}" type="slidenum">
              <a:rPr lang="en-US" smtClean="0"/>
              <a:pPr/>
              <a:t>16</a:t>
            </a:fld>
            <a:endParaRPr lang="en-US" dirty="0"/>
          </a:p>
        </p:txBody>
      </p:sp>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776C85D8-001D-43F6-A105-2B9E4E00C260}"/>
                  </a:ext>
                </a:extLst>
              </p:cNvPr>
              <p:cNvSpPr txBox="1"/>
              <p:nvPr/>
            </p:nvSpPr>
            <p:spPr>
              <a:xfrm>
                <a:off x="407988" y="4267200"/>
                <a:ext cx="11380812" cy="165885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b="1" dirty="0">
                    <a:solidFill>
                      <a:srgbClr val="000000"/>
                    </a:solidFill>
                  </a:rPr>
                  <a:t>Collimator is placed at a location with large beam in horizontal plane</a:t>
                </a:r>
              </a:p>
              <a:p>
                <a:pPr marL="285750" indent="-285750">
                  <a:buFont typeface="Arial" panose="020B0604020202020204" pitchFamily="34" charset="0"/>
                  <a:buChar char="•"/>
                </a:pPr>
                <a:r>
                  <a:rPr lang="en-US" b="1" dirty="0">
                    <a:solidFill>
                      <a:srgbClr val="000000"/>
                    </a:solidFill>
                  </a:rPr>
                  <a:t>By closing the collimator from </a:t>
                </a:r>
                <a14:m>
                  <m:oMath xmlns:m="http://schemas.openxmlformats.org/officeDocument/2006/math">
                    <m:r>
                      <a:rPr lang="en-US" b="1" i="1" smtClean="0">
                        <a:solidFill>
                          <a:srgbClr val="000000"/>
                        </a:solidFill>
                        <a:latin typeface="Cambria Math" panose="02040503050406030204" pitchFamily="18" charset="0"/>
                      </a:rPr>
                      <m:t>𝟑𝟎</m:t>
                    </m:r>
                    <m:r>
                      <a:rPr lang="en-US" b="1" i="0" smtClean="0">
                        <a:solidFill>
                          <a:srgbClr val="000000"/>
                        </a:solidFill>
                        <a:latin typeface="Cambria Math" panose="02040503050406030204" pitchFamily="18" charset="0"/>
                      </a:rPr>
                      <m:t>𝐦𝐦</m:t>
                    </m:r>
                  </m:oMath>
                </a14:m>
                <a:r>
                  <a:rPr lang="en-GB" b="1" dirty="0">
                    <a:solidFill>
                      <a:srgbClr val="000000"/>
                    </a:solidFill>
                  </a:rPr>
                  <a:t> to </a:t>
                </a:r>
                <a14:m>
                  <m:oMath xmlns:m="http://schemas.openxmlformats.org/officeDocument/2006/math">
                    <m:r>
                      <a:rPr lang="en-US" b="1" i="1" smtClean="0">
                        <a:solidFill>
                          <a:srgbClr val="000000"/>
                        </a:solidFill>
                        <a:latin typeface="Cambria Math" panose="02040503050406030204" pitchFamily="18" charset="0"/>
                      </a:rPr>
                      <m:t>𝟏𝟓</m:t>
                    </m:r>
                    <m:r>
                      <a:rPr lang="en-US" b="1">
                        <a:solidFill>
                          <a:srgbClr val="000000"/>
                        </a:solidFill>
                        <a:latin typeface="Cambria Math" panose="02040503050406030204" pitchFamily="18" charset="0"/>
                      </a:rPr>
                      <m:t>𝐦𝐦</m:t>
                    </m:r>
                  </m:oMath>
                </a14:m>
                <a:r>
                  <a:rPr lang="en-GB" b="1" dirty="0">
                    <a:solidFill>
                      <a:srgbClr val="000000"/>
                    </a:solidFill>
                  </a:rPr>
                  <a:t>, divergence and overall intensity decreases by </a:t>
                </a:r>
                <a14:m>
                  <m:oMath xmlns:m="http://schemas.openxmlformats.org/officeDocument/2006/math">
                    <m:r>
                      <a:rPr lang="en-US" b="1" i="1" smtClean="0">
                        <a:solidFill>
                          <a:srgbClr val="000000"/>
                        </a:solidFill>
                        <a:latin typeface="Cambria Math" panose="02040503050406030204" pitchFamily="18" charset="0"/>
                      </a:rPr>
                      <m:t>𝟓𝟎</m:t>
                    </m:r>
                    <m:r>
                      <a:rPr lang="en-US" b="1" i="1" smtClean="0">
                        <a:solidFill>
                          <a:srgbClr val="000000"/>
                        </a:solidFill>
                        <a:latin typeface="Cambria Math" panose="02040503050406030204" pitchFamily="18" charset="0"/>
                      </a:rPr>
                      <m:t>%</m:t>
                    </m:r>
                  </m:oMath>
                </a14:m>
                <a:endParaRPr lang="en-GB" b="1" dirty="0">
                  <a:solidFill>
                    <a:srgbClr val="000000"/>
                  </a:solidFill>
                </a:endParaRPr>
              </a:p>
              <a:p>
                <a:pPr marL="285750" indent="-285750">
                  <a:buFont typeface="Arial" panose="020B0604020202020204" pitchFamily="34" charset="0"/>
                  <a:buChar char="•"/>
                </a:pPr>
                <a:r>
                  <a:rPr lang="en-GB" b="1" dirty="0">
                    <a:solidFill>
                      <a:srgbClr val="000000"/>
                    </a:solidFill>
                  </a:rPr>
                  <a:t>At some point, further collimation does not make sense as </a:t>
                </a:r>
                <a14:m>
                  <m:oMath xmlns:m="http://schemas.openxmlformats.org/officeDocument/2006/math">
                    <m:rad>
                      <m:radPr>
                        <m:degHide m:val="on"/>
                        <m:ctrlPr>
                          <a:rPr lang="en-US" b="1" i="1" smtClean="0">
                            <a:solidFill>
                              <a:srgbClr val="000000"/>
                            </a:solidFill>
                            <a:latin typeface="Cambria Math" panose="02040503050406030204" pitchFamily="18" charset="0"/>
                          </a:rPr>
                        </m:ctrlPr>
                      </m:radPr>
                      <m:deg/>
                      <m:e>
                        <m:sSup>
                          <m:sSupPr>
                            <m:ctrlPr>
                              <a:rPr lang="en-US" b="1" i="1" smtClean="0">
                                <a:solidFill>
                                  <a:srgbClr val="000000"/>
                                </a:solidFill>
                                <a:latin typeface="Cambria Math" panose="02040503050406030204" pitchFamily="18" charset="0"/>
                              </a:rPr>
                            </m:ctrlPr>
                          </m:sSupPr>
                          <m:e>
                            <m:r>
                              <a:rPr lang="en-US" b="1" i="1" smtClean="0">
                                <a:solidFill>
                                  <a:srgbClr val="000000"/>
                                </a:solidFill>
                                <a:latin typeface="Cambria Math" panose="02040503050406030204" pitchFamily="18" charset="0"/>
                              </a:rPr>
                              <m:t>𝒙</m:t>
                            </m:r>
                            <m:r>
                              <a:rPr lang="en-US" b="1" i="1" smtClean="0">
                                <a:solidFill>
                                  <a:srgbClr val="000000"/>
                                </a:solidFill>
                                <a:latin typeface="Cambria Math" panose="02040503050406030204" pitchFamily="18" charset="0"/>
                              </a:rPr>
                              <m:t>′</m:t>
                            </m:r>
                          </m:e>
                          <m:sup>
                            <m:r>
                              <a:rPr lang="en-US" b="1" i="1" smtClean="0">
                                <a:solidFill>
                                  <a:srgbClr val="000000"/>
                                </a:solidFill>
                                <a:latin typeface="Cambria Math" panose="02040503050406030204" pitchFamily="18" charset="0"/>
                              </a:rPr>
                              <m:t>𝟐</m:t>
                            </m:r>
                          </m:sup>
                        </m:sSup>
                        <m:r>
                          <a:rPr lang="en-US" b="1" i="1" smtClean="0">
                            <a:solidFill>
                              <a:srgbClr val="000000"/>
                            </a:solidFill>
                            <a:latin typeface="Cambria Math" panose="02040503050406030204" pitchFamily="18" charset="0"/>
                          </a:rPr>
                          <m:t>+</m:t>
                        </m:r>
                        <m:sSup>
                          <m:sSupPr>
                            <m:ctrlPr>
                              <a:rPr lang="en-US" b="1" i="1" smtClean="0">
                                <a:solidFill>
                                  <a:srgbClr val="000000"/>
                                </a:solidFill>
                                <a:latin typeface="Cambria Math" panose="02040503050406030204" pitchFamily="18" charset="0"/>
                              </a:rPr>
                            </m:ctrlPr>
                          </m:sSupPr>
                          <m:e>
                            <m:r>
                              <a:rPr lang="en-US" b="1" i="1" smtClean="0">
                                <a:solidFill>
                                  <a:srgbClr val="000000"/>
                                </a:solidFill>
                                <a:latin typeface="Cambria Math" panose="02040503050406030204" pitchFamily="18" charset="0"/>
                              </a:rPr>
                              <m:t>𝒚</m:t>
                            </m:r>
                            <m:r>
                              <a:rPr lang="en-US" b="1" i="1" smtClean="0">
                                <a:solidFill>
                                  <a:srgbClr val="000000"/>
                                </a:solidFill>
                                <a:latin typeface="Cambria Math" panose="02040503050406030204" pitchFamily="18" charset="0"/>
                              </a:rPr>
                              <m:t>′</m:t>
                            </m:r>
                          </m:e>
                          <m:sup>
                            <m:r>
                              <a:rPr lang="en-US" b="1" i="1" smtClean="0">
                                <a:solidFill>
                                  <a:srgbClr val="000000"/>
                                </a:solidFill>
                                <a:latin typeface="Cambria Math" panose="02040503050406030204" pitchFamily="18" charset="0"/>
                              </a:rPr>
                              <m:t>𝟐</m:t>
                            </m:r>
                          </m:sup>
                        </m:sSup>
                      </m:e>
                    </m:rad>
                  </m:oMath>
                </a14:m>
                <a:r>
                  <a:rPr lang="en-GB" b="1" dirty="0">
                    <a:solidFill>
                      <a:srgbClr val="000000"/>
                    </a:solidFill>
                  </a:rPr>
                  <a:t> is the determining factor</a:t>
                </a:r>
              </a:p>
              <a:p>
                <a:pPr marL="285750" indent="-285750">
                  <a:buFont typeface="Arial" panose="020B0604020202020204" pitchFamily="34" charset="0"/>
                  <a:buChar char="•"/>
                </a:pPr>
                <a:r>
                  <a:rPr lang="en-GB" b="1" dirty="0">
                    <a:solidFill>
                      <a:srgbClr val="000000"/>
                    </a:solidFill>
                  </a:rPr>
                  <a:t>Vertical collimation shows small improvement</a:t>
                </a:r>
              </a:p>
              <a:p>
                <a:pPr marL="742950" lvl="1" indent="-285750">
                  <a:buFont typeface="Arial" panose="020B0604020202020204" pitchFamily="34" charset="0"/>
                  <a:buChar char="•"/>
                </a:pPr>
                <a:r>
                  <a:rPr lang="en-GB" sz="1600" dirty="0">
                    <a:solidFill>
                      <a:srgbClr val="000000"/>
                    </a:solidFill>
                  </a:rPr>
                  <a:t>Beam is smaller in vertical plane at the CEDARs </a:t>
                </a:r>
                <a14:m>
                  <m:oMath xmlns:m="http://schemas.openxmlformats.org/officeDocument/2006/math">
                    <m:r>
                      <a:rPr lang="en-GB" sz="1600" i="1" smtClean="0">
                        <a:solidFill>
                          <a:srgbClr val="000000"/>
                        </a:solidFill>
                        <a:latin typeface="Cambria Math" panose="02040503050406030204" pitchFamily="18" charset="0"/>
                        <a:ea typeface="Cambria Math" panose="02040503050406030204" pitchFamily="18" charset="0"/>
                      </a:rPr>
                      <m:t>→</m:t>
                    </m:r>
                  </m:oMath>
                </a14:m>
                <a:r>
                  <a:rPr lang="en-GB" sz="1600" dirty="0">
                    <a:solidFill>
                      <a:srgbClr val="000000"/>
                    </a:solidFill>
                  </a:rPr>
                  <a:t> Less parallel</a:t>
                </a:r>
              </a:p>
              <a:p>
                <a:pPr marL="742950" lvl="1" indent="-285750">
                  <a:buFont typeface="Arial" panose="020B0604020202020204" pitchFamily="34" charset="0"/>
                  <a:buChar char="•"/>
                </a:pPr>
                <a:r>
                  <a:rPr lang="en-GB" sz="1600" dirty="0">
                    <a:solidFill>
                      <a:srgbClr val="000000"/>
                    </a:solidFill>
                  </a:rPr>
                  <a:t>M</a:t>
                </a:r>
                <a14:m>
                  <m:oMath xmlns:m="http://schemas.openxmlformats.org/officeDocument/2006/math">
                    <m:r>
                      <a:rPr lang="en-US" sz="1600" b="0" i="1" smtClean="0">
                        <a:solidFill>
                          <a:srgbClr val="000000"/>
                        </a:solidFill>
                        <a:latin typeface="Cambria Math" panose="02040503050406030204" pitchFamily="18" charset="0"/>
                      </a:rPr>
                      <m:t>2</m:t>
                    </m:r>
                  </m:oMath>
                </a14:m>
                <a:r>
                  <a:rPr lang="en-GB" sz="1600" dirty="0">
                    <a:solidFill>
                      <a:srgbClr val="000000"/>
                    </a:solidFill>
                  </a:rPr>
                  <a:t> is a vertical beam line </a:t>
                </a:r>
                <a14:m>
                  <m:oMath xmlns:m="http://schemas.openxmlformats.org/officeDocument/2006/math">
                    <m:r>
                      <a:rPr lang="en-GB" sz="1600" i="1">
                        <a:solidFill>
                          <a:srgbClr val="000000"/>
                        </a:solidFill>
                        <a:latin typeface="Cambria Math" panose="02040503050406030204" pitchFamily="18" charset="0"/>
                        <a:ea typeface="Cambria Math" panose="02040503050406030204" pitchFamily="18" charset="0"/>
                      </a:rPr>
                      <m:t>→</m:t>
                    </m:r>
                  </m:oMath>
                </a14:m>
                <a:r>
                  <a:rPr lang="en-GB" sz="1600" dirty="0">
                    <a:solidFill>
                      <a:srgbClr val="000000"/>
                    </a:solidFill>
                  </a:rPr>
                  <a:t> Due to the bending magnets we have dispersion in the </a:t>
                </a:r>
                <a14:m>
                  <m:oMath xmlns:m="http://schemas.openxmlformats.org/officeDocument/2006/math">
                    <m:r>
                      <a:rPr lang="en-US" sz="1600" b="0" i="1" smtClean="0">
                        <a:solidFill>
                          <a:srgbClr val="000000"/>
                        </a:solidFill>
                        <a:latin typeface="Cambria Math" panose="02040503050406030204" pitchFamily="18" charset="0"/>
                      </a:rPr>
                      <m:t>𝑦</m:t>
                    </m:r>
                  </m:oMath>
                </a14:m>
                <a:r>
                  <a:rPr lang="en-GB" sz="1600" dirty="0">
                    <a:solidFill>
                      <a:srgbClr val="000000"/>
                    </a:solidFill>
                  </a:rPr>
                  <a:t>-plane</a:t>
                </a:r>
              </a:p>
            </p:txBody>
          </p:sp>
        </mc:Choice>
        <mc:Fallback xmlns="">
          <p:sp>
            <p:nvSpPr>
              <p:cNvPr id="12" name="Textfeld 11">
                <a:extLst>
                  <a:ext uri="{FF2B5EF4-FFF2-40B4-BE49-F238E27FC236}">
                    <a16:creationId xmlns:a16="http://schemas.microsoft.com/office/drawing/2014/main" id="{776C85D8-001D-43F6-A105-2B9E4E00C260}"/>
                  </a:ext>
                </a:extLst>
              </p:cNvPr>
              <p:cNvSpPr txBox="1">
                <a:spLocks noRot="1" noChangeAspect="1" noMove="1" noResize="1" noEditPoints="1" noAdjustHandles="1" noChangeArrowheads="1" noChangeShapeType="1" noTextEdit="1"/>
              </p:cNvSpPr>
              <p:nvPr/>
            </p:nvSpPr>
            <p:spPr>
              <a:xfrm>
                <a:off x="407988" y="4267200"/>
                <a:ext cx="11380812" cy="1658852"/>
              </a:xfrm>
              <a:prstGeom prst="rect">
                <a:avLst/>
              </a:prstGeom>
              <a:blipFill>
                <a:blip r:embed="rId3"/>
                <a:stretch>
                  <a:fillRect l="-1178" t="-4779" b="-6618"/>
                </a:stretch>
              </a:blipFill>
            </p:spPr>
            <p:txBody>
              <a:bodyPr/>
              <a:lstStyle/>
              <a:p>
                <a:r>
                  <a:rPr lang="en-GB">
                    <a:noFill/>
                  </a:rPr>
                  <a:t> </a:t>
                </a:r>
              </a:p>
            </p:txBody>
          </p:sp>
        </mc:Fallback>
      </mc:AlternateContent>
      <p:pic>
        <p:nvPicPr>
          <p:cNvPr id="16" name="Inhaltsplatzhalter 15">
            <a:extLst>
              <a:ext uri="{FF2B5EF4-FFF2-40B4-BE49-F238E27FC236}">
                <a16:creationId xmlns:a16="http://schemas.microsoft.com/office/drawing/2014/main" id="{0DB9E328-3578-43ED-AA5F-E8C6B201E49F}"/>
              </a:ext>
            </a:extLst>
          </p:cNvPr>
          <p:cNvPicPr>
            <a:picLocks noGrp="1" noChangeAspect="1"/>
          </p:cNvPicPr>
          <p:nvPr>
            <p:ph sz="half" idx="2"/>
          </p:nvPr>
        </p:nvPicPr>
        <p:blipFill>
          <a:blip r:embed="rId4"/>
          <a:srcRect/>
          <a:stretch/>
        </p:blipFill>
        <p:spPr>
          <a:xfrm>
            <a:off x="5994382" y="980728"/>
            <a:ext cx="6197618" cy="3106889"/>
          </a:xfrm>
        </p:spPr>
      </p:pic>
      <p:pic>
        <p:nvPicPr>
          <p:cNvPr id="10" name="Inhaltsplatzhalter 8">
            <a:extLst>
              <a:ext uri="{FF2B5EF4-FFF2-40B4-BE49-F238E27FC236}">
                <a16:creationId xmlns:a16="http://schemas.microsoft.com/office/drawing/2014/main" id="{F69020F9-F664-8C4E-82E6-E03C2E32F984}"/>
              </a:ext>
            </a:extLst>
          </p:cNvPr>
          <p:cNvPicPr>
            <a:picLocks noChangeAspect="1"/>
          </p:cNvPicPr>
          <p:nvPr/>
        </p:nvPicPr>
        <p:blipFill>
          <a:blip r:embed="rId5"/>
          <a:stretch>
            <a:fillRect/>
          </a:stretch>
        </p:blipFill>
        <p:spPr>
          <a:xfrm>
            <a:off x="6172200" y="4665"/>
            <a:ext cx="6019800" cy="4245998"/>
          </a:xfrm>
          <a:prstGeom prst="rect">
            <a:avLst/>
          </a:prstGeom>
        </p:spPr>
      </p:pic>
    </p:spTree>
    <p:extLst>
      <p:ext uri="{BB962C8B-B14F-4D97-AF65-F5344CB8AC3E}">
        <p14:creationId xmlns:p14="http://schemas.microsoft.com/office/powerpoint/2010/main" val="2819224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9"/>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26BEC76C-4295-B1F9-F641-8E24D12DE940}"/>
                  </a:ext>
                </a:extLst>
              </p:cNvPr>
              <p:cNvSpPr>
                <a:spLocks noGrp="1"/>
              </p:cNvSpPr>
              <p:nvPr>
                <p:ph idx="1"/>
              </p:nvPr>
            </p:nvSpPr>
            <p:spPr>
              <a:xfrm>
                <a:off x="412776" y="981742"/>
                <a:ext cx="11376024" cy="5266658"/>
              </a:xfrm>
            </p:spPr>
            <p:txBody>
              <a:bodyPr/>
              <a:lstStyle/>
              <a:p>
                <a:r>
                  <a:rPr lang="en-US" dirty="0"/>
                  <a:t>With the improved shielding, we might be allowed to send up to </a:t>
                </a:r>
                <a14:m>
                  <m:oMath xmlns:m="http://schemas.openxmlformats.org/officeDocument/2006/math">
                    <m:sSup>
                      <m:sSupPr>
                        <m:ctrlPr>
                          <a:rPr lang="en-US" i="1" smtClean="0">
                            <a:latin typeface="Cambria Math" panose="02040503050406030204" pitchFamily="18" charset="0"/>
                          </a:rPr>
                        </m:ctrlPr>
                      </m:sSupPr>
                      <m:e>
                        <m:r>
                          <a:rPr lang="en-US" b="1" i="1" smtClean="0">
                            <a:latin typeface="Cambria Math" panose="02040503050406030204" pitchFamily="18" charset="0"/>
                          </a:rPr>
                          <m:t>𝟏𝟎</m:t>
                        </m:r>
                      </m:e>
                      <m:sup>
                        <m:r>
                          <a:rPr lang="en-US" b="1" i="1" smtClean="0">
                            <a:latin typeface="Cambria Math" panose="02040503050406030204" pitchFamily="18" charset="0"/>
                          </a:rPr>
                          <m:t>𝟗</m:t>
                        </m:r>
                      </m:sup>
                    </m:sSup>
                  </m:oMath>
                </a14:m>
                <a:r>
                  <a:rPr lang="en-GB" dirty="0"/>
                  <a:t> particles per spill</a:t>
                </a:r>
              </a:p>
              <a:p>
                <a:pPr lvl="1"/>
                <a:r>
                  <a:rPr lang="en-GB" dirty="0"/>
                  <a:t>Still needs to be checked with and confirmed by RP</a:t>
                </a:r>
              </a:p>
              <a:p>
                <a:r>
                  <a:rPr lang="en-US" dirty="0"/>
                  <a:t>Simulation of beam optics from </a:t>
                </a:r>
                <a14:m>
                  <m:oMath xmlns:m="http://schemas.openxmlformats.org/officeDocument/2006/math">
                    <m:r>
                      <a:rPr lang="en-US" b="1" i="1" smtClean="0">
                        <a:latin typeface="Cambria Math" panose="02040503050406030204" pitchFamily="18" charset="0"/>
                      </a:rPr>
                      <m:t>𝟐𝟎𝟏𝟖</m:t>
                    </m:r>
                  </m:oMath>
                </a14:m>
                <a:endParaRPr lang="en-US" dirty="0"/>
              </a:p>
              <a:p>
                <a:pPr lvl="1"/>
                <a:r>
                  <a:rPr lang="en-US" dirty="0"/>
                  <a:t>Large TAX holes used: </a:t>
                </a:r>
                <a14:m>
                  <m:oMath xmlns:m="http://schemas.openxmlformats.org/officeDocument/2006/math">
                    <m:r>
                      <a:rPr lang="en-US" b="0" i="1" smtClean="0">
                        <a:latin typeface="Cambria Math" panose="02040503050406030204" pitchFamily="18" charset="0"/>
                      </a:rPr>
                      <m:t>100</m:t>
                    </m:r>
                    <m:r>
                      <m:rPr>
                        <m:sty m:val="p"/>
                      </m:rPr>
                      <a:rPr lang="en-US" b="0" i="0" smtClean="0">
                        <a:latin typeface="Cambria Math" panose="02040503050406030204" pitchFamily="18" charset="0"/>
                      </a:rPr>
                      <m:t>mm</m:t>
                    </m:r>
                    <m:r>
                      <a:rPr lang="en-US" b="0" i="1" smtClean="0">
                        <a:latin typeface="Cambria Math" panose="02040503050406030204" pitchFamily="18" charset="0"/>
                        <a:ea typeface="Cambria Math" panose="02040503050406030204" pitchFamily="18" charset="0"/>
                      </a:rPr>
                      <m:t>×36</m:t>
                    </m:r>
                    <m:r>
                      <m:rPr>
                        <m:sty m:val="p"/>
                      </m:rPr>
                      <a:rPr lang="en-US" b="0" i="0" smtClean="0">
                        <a:latin typeface="Cambria Math" panose="02040503050406030204" pitchFamily="18" charset="0"/>
                        <a:ea typeface="Cambria Math" panose="02040503050406030204" pitchFamily="18" charset="0"/>
                      </a:rPr>
                      <m:t>mm</m:t>
                    </m:r>
                  </m:oMath>
                </a14:m>
                <a:endParaRPr lang="en-US" dirty="0"/>
              </a:p>
              <a:p>
                <a:pPr lvl="1"/>
                <a:r>
                  <a:rPr lang="en-US" dirty="0"/>
                  <a:t>COLL</a:t>
                </a:r>
                <a14:m>
                  <m:oMath xmlns:m="http://schemas.openxmlformats.org/officeDocument/2006/math">
                    <m:r>
                      <a:rPr lang="en-US" b="0" i="1" smtClean="0">
                        <a:latin typeface="Cambria Math" panose="02040503050406030204" pitchFamily="18" charset="0"/>
                      </a:rPr>
                      <m:t>1−4</m:t>
                    </m:r>
                  </m:oMath>
                </a14:m>
                <a:r>
                  <a:rPr lang="en-US" dirty="0"/>
                  <a:t> at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25</m:t>
                    </m:r>
                    <m:r>
                      <m:rPr>
                        <m:sty m:val="p"/>
                      </m:rPr>
                      <a:rPr lang="en-US" b="0" i="0" smtClean="0">
                        <a:latin typeface="Cambria Math" panose="02040503050406030204" pitchFamily="18" charset="0"/>
                        <a:ea typeface="Cambria Math" panose="02040503050406030204" pitchFamily="18" charset="0"/>
                      </a:rPr>
                      <m:t>mm</m:t>
                    </m:r>
                  </m:oMath>
                </a14:m>
                <a:endParaRPr lang="en-GB" dirty="0"/>
              </a:p>
              <a:p>
                <a:pPr lvl="1"/>
                <a:r>
                  <a:rPr lang="en-GB" dirty="0"/>
                  <a:t>COLL</a:t>
                </a:r>
                <a14:m>
                  <m:oMath xmlns:m="http://schemas.openxmlformats.org/officeDocument/2006/math">
                    <m:r>
                      <a:rPr lang="en-US" b="0" i="1" smtClean="0">
                        <a:latin typeface="Cambria Math" panose="02040503050406030204" pitchFamily="18" charset="0"/>
                      </a:rPr>
                      <m:t>5</m:t>
                    </m:r>
                  </m:oMath>
                </a14:m>
                <a:r>
                  <a:rPr lang="en-GB" dirty="0"/>
                  <a:t> at </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7</m:t>
                    </m:r>
                    <m:r>
                      <m:rPr>
                        <m:sty m:val="p"/>
                      </m:rPr>
                      <a:rPr lang="en-US" b="0" i="0" smtClean="0">
                        <a:latin typeface="Cambria Math" panose="02040503050406030204" pitchFamily="18" charset="0"/>
                        <a:ea typeface="Cambria Math" panose="02040503050406030204" pitchFamily="18" charset="0"/>
                      </a:rPr>
                      <m:t>mm</m:t>
                    </m:r>
                  </m:oMath>
                </a14:m>
                <a:endParaRPr lang="en-GB" dirty="0"/>
              </a:p>
              <a:p>
                <a:pPr lvl="1"/>
                <a:r>
                  <a:rPr lang="en-GB" dirty="0"/>
                  <a:t>COLL</a:t>
                </a:r>
                <a14:m>
                  <m:oMath xmlns:m="http://schemas.openxmlformats.org/officeDocument/2006/math">
                    <m:r>
                      <a:rPr lang="en-US" b="0" i="1" smtClean="0">
                        <a:latin typeface="Cambria Math" panose="02040503050406030204" pitchFamily="18" charset="0"/>
                      </a:rPr>
                      <m:t>6−9</m:t>
                    </m:r>
                  </m:oMath>
                </a14:m>
                <a:r>
                  <a:rPr lang="en-GB" dirty="0"/>
                  <a:t> at </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20</m:t>
                    </m:r>
                    <m:r>
                      <m:rPr>
                        <m:sty m:val="p"/>
                      </m:rPr>
                      <a:rPr lang="en-US" b="0" i="0" smtClean="0">
                        <a:latin typeface="Cambria Math" panose="02040503050406030204" pitchFamily="18" charset="0"/>
                        <a:ea typeface="Cambria Math" panose="02040503050406030204" pitchFamily="18" charset="0"/>
                      </a:rPr>
                      <m:t>mm</m:t>
                    </m:r>
                  </m:oMath>
                </a14:m>
                <a:endParaRPr lang="en-GB" dirty="0"/>
              </a:p>
              <a:p>
                <a:pPr lvl="1"/>
                <a:r>
                  <a:rPr lang="en-GB" dirty="0"/>
                  <a:t>With those settings </a:t>
                </a:r>
                <a14:m>
                  <m:oMath xmlns:m="http://schemas.openxmlformats.org/officeDocument/2006/math">
                    <m:r>
                      <a:rPr lang="en-US" b="0" i="1" smtClean="0">
                        <a:latin typeface="Cambria Math" panose="02040503050406030204" pitchFamily="18" charset="0"/>
                      </a:rPr>
                      <m:t>4.8</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8</m:t>
                        </m:r>
                      </m:sup>
                    </m:sSup>
                  </m:oMath>
                </a14:m>
                <a:r>
                  <a:rPr lang="en-GB" dirty="0"/>
                  <a:t> particles per spill in EHN</a:t>
                </a:r>
                <a14:m>
                  <m:oMath xmlns:m="http://schemas.openxmlformats.org/officeDocument/2006/math">
                    <m:r>
                      <a:rPr lang="en-US" b="0" i="1" smtClean="0">
                        <a:latin typeface="Cambria Math" panose="02040503050406030204" pitchFamily="18" charset="0"/>
                      </a:rPr>
                      <m:t>2</m:t>
                    </m:r>
                  </m:oMath>
                </a14:m>
                <a:r>
                  <a:rPr lang="en-GB" dirty="0"/>
                  <a:t> with </a:t>
                </a:r>
                <a14:m>
                  <m:oMath xmlns:m="http://schemas.openxmlformats.org/officeDocument/2006/math">
                    <m:r>
                      <a:rPr lang="en-US" b="0" i="1" smtClean="0">
                        <a:latin typeface="Cambria Math" panose="02040503050406030204" pitchFamily="18" charset="0"/>
                      </a:rPr>
                      <m:t>120</m:t>
                    </m:r>
                  </m:oMath>
                </a14:m>
                <a:r>
                  <a:rPr lang="en-GB" dirty="0"/>
                  <a:t> units on T</a:t>
                </a:r>
                <a14:m>
                  <m:oMath xmlns:m="http://schemas.openxmlformats.org/officeDocument/2006/math">
                    <m:r>
                      <a:rPr lang="en-US" b="0" i="1" smtClean="0">
                        <a:latin typeface="Cambria Math" panose="02040503050406030204" pitchFamily="18" charset="0"/>
                      </a:rPr>
                      <m:t>6</m:t>
                    </m:r>
                  </m:oMath>
                </a14:m>
                <a:r>
                  <a:rPr lang="en-GB" dirty="0"/>
                  <a:t> were reached</a:t>
                </a:r>
              </a:p>
              <a:p>
                <a:pPr lvl="1"/>
                <a:r>
                  <a:rPr lang="en-GB" dirty="0"/>
                  <a:t>The transmission in BDSIM is used as a calibration factor</a:t>
                </a:r>
              </a:p>
              <a:p>
                <a:r>
                  <a:rPr lang="en-GB" dirty="0"/>
                  <a:t>We opened all collimators to </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𝟒𝟎</m:t>
                    </m:r>
                    <m:r>
                      <a:rPr lang="en-US" b="1" i="0" smtClean="0">
                        <a:latin typeface="Cambria Math" panose="02040503050406030204" pitchFamily="18" charset="0"/>
                        <a:ea typeface="Cambria Math" panose="02040503050406030204" pitchFamily="18" charset="0"/>
                      </a:rPr>
                      <m:t>𝐦𝐦</m:t>
                    </m:r>
                  </m:oMath>
                </a14:m>
                <a:endParaRPr lang="en-GB" dirty="0"/>
              </a:p>
              <a:p>
                <a:pPr lvl="1"/>
                <a:r>
                  <a:rPr lang="en-GB" dirty="0"/>
                  <a:t>We flood the CEDARs with a lot of particles outside of </a:t>
                </a:r>
                <a14:m>
                  <m:oMath xmlns:m="http://schemas.openxmlformats.org/officeDocument/2006/math">
                    <m:r>
                      <a:rPr lang="en-US" b="0" i="1" smtClean="0">
                        <a:latin typeface="Cambria Math" panose="02040503050406030204" pitchFamily="18" charset="0"/>
                      </a:rPr>
                      <m:t>60</m:t>
                    </m:r>
                    <m:r>
                      <m:rPr>
                        <m:sty m:val="p"/>
                      </m:rPr>
                      <a:rPr lang="el-GR" b="0" smtClean="0">
                        <a:latin typeface="Cambria Math" panose="02040503050406030204" pitchFamily="18" charset="0"/>
                        <a:ea typeface="Cambria Math" panose="02040503050406030204" pitchFamily="18" charset="0"/>
                      </a:rPr>
                      <m:t>μ</m:t>
                    </m:r>
                    <m:r>
                      <m:rPr>
                        <m:sty m:val="p"/>
                      </m:rPr>
                      <a:rPr lang="en-US" b="0" i="0" smtClean="0">
                        <a:latin typeface="Cambria Math" panose="02040503050406030204" pitchFamily="18" charset="0"/>
                        <a:ea typeface="Cambria Math" panose="02040503050406030204" pitchFamily="18" charset="0"/>
                      </a:rPr>
                      <m:t>rad</m:t>
                    </m:r>
                  </m:oMath>
                </a14:m>
                <a:r>
                  <a:rPr lang="en-GB" dirty="0"/>
                  <a:t> </a:t>
                </a:r>
              </a:p>
              <a:p>
                <a:pPr lvl="1"/>
                <a:r>
                  <a:rPr lang="en-GB" dirty="0"/>
                  <a:t>But, if the backtracking outside of </a:t>
                </a:r>
                <a14:m>
                  <m:oMath xmlns:m="http://schemas.openxmlformats.org/officeDocument/2006/math">
                    <m:r>
                      <a:rPr lang="en-US" b="0" i="1" smtClean="0">
                        <a:latin typeface="Cambria Math" panose="02040503050406030204" pitchFamily="18" charset="0"/>
                      </a:rPr>
                      <m:t>60</m:t>
                    </m:r>
                    <m:r>
                      <m:rPr>
                        <m:sty m:val="p"/>
                      </m:rPr>
                      <a:rPr lang="el-GR" b="0" smtClean="0">
                        <a:latin typeface="Cambria Math" panose="02040503050406030204" pitchFamily="18" charset="0"/>
                        <a:ea typeface="Cambria Math" panose="02040503050406030204" pitchFamily="18" charset="0"/>
                      </a:rPr>
                      <m:t>μ</m:t>
                    </m:r>
                    <m:r>
                      <m:rPr>
                        <m:sty m:val="p"/>
                      </m:rPr>
                      <a:rPr lang="en-US" b="0" i="0" smtClean="0">
                        <a:latin typeface="Cambria Math" panose="02040503050406030204" pitchFamily="18" charset="0"/>
                        <a:ea typeface="Cambria Math" panose="02040503050406030204" pitchFamily="18" charset="0"/>
                      </a:rPr>
                      <m:t>rad</m:t>
                    </m:r>
                  </m:oMath>
                </a14:m>
                <a:r>
                  <a:rPr lang="en-GB" dirty="0"/>
                  <a:t> is efficient increasing “simply” the intensity might still be beneficial so that we can loosen the collimation thus increasing the number of kaons</a:t>
                </a:r>
              </a:p>
              <a:p>
                <a:endParaRPr lang="en-GB" dirty="0"/>
              </a:p>
              <a:p>
                <a:endParaRPr lang="en-GB" dirty="0"/>
              </a:p>
            </p:txBody>
          </p:sp>
        </mc:Choice>
        <mc:Fallback xmlns="">
          <p:sp>
            <p:nvSpPr>
              <p:cNvPr id="2" name="Inhaltsplatzhalter 1">
                <a:extLst>
                  <a:ext uri="{FF2B5EF4-FFF2-40B4-BE49-F238E27FC236}">
                    <a16:creationId xmlns:a16="http://schemas.microsoft.com/office/drawing/2014/main" id="{26BEC76C-4295-B1F9-F641-8E24D12DE940}"/>
                  </a:ext>
                </a:extLst>
              </p:cNvPr>
              <p:cNvSpPr>
                <a:spLocks noGrp="1" noRot="1" noChangeAspect="1" noMove="1" noResize="1" noEditPoints="1" noAdjustHandles="1" noChangeArrowheads="1" noChangeShapeType="1" noTextEdit="1"/>
              </p:cNvSpPr>
              <p:nvPr>
                <p:ph idx="1"/>
              </p:nvPr>
            </p:nvSpPr>
            <p:spPr>
              <a:xfrm>
                <a:off x="412776" y="981742"/>
                <a:ext cx="11376024" cy="5266658"/>
              </a:xfrm>
              <a:blipFill>
                <a:blip r:embed="rId2"/>
                <a:stretch>
                  <a:fillRect l="-1340" t="-2199"/>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BA107624-D9AB-2ACA-ED38-3D2E65AD498C}"/>
              </a:ext>
            </a:extLst>
          </p:cNvPr>
          <p:cNvSpPr>
            <a:spLocks noGrp="1"/>
          </p:cNvSpPr>
          <p:nvPr>
            <p:ph type="title"/>
          </p:nvPr>
        </p:nvSpPr>
        <p:spPr/>
        <p:txBody>
          <a:bodyPr/>
          <a:lstStyle/>
          <a:p>
            <a:r>
              <a:rPr lang="en-US" dirty="0"/>
              <a:t>Going to higher intensities</a:t>
            </a:r>
            <a:endParaRPr lang="en-GB" dirty="0"/>
          </a:p>
        </p:txBody>
      </p:sp>
      <p:sp>
        <p:nvSpPr>
          <p:cNvPr id="4" name="Datumsplatzhalter 3">
            <a:extLst>
              <a:ext uri="{FF2B5EF4-FFF2-40B4-BE49-F238E27FC236}">
                <a16:creationId xmlns:a16="http://schemas.microsoft.com/office/drawing/2014/main" id="{35A0F3DD-876B-C7AF-B7AD-3BA87C6F6810}"/>
              </a:ext>
            </a:extLst>
          </p:cNvPr>
          <p:cNvSpPr>
            <a:spLocks noGrp="1"/>
          </p:cNvSpPr>
          <p:nvPr>
            <p:ph type="dt" sz="half" idx="10"/>
          </p:nvPr>
        </p:nvSpPr>
        <p:spPr/>
        <p:txBody>
          <a:bodyPr/>
          <a:lstStyle/>
          <a:p>
            <a:r>
              <a:rPr lang="en-US" dirty="0"/>
              <a:t>31.08.2022</a:t>
            </a:r>
          </a:p>
        </p:txBody>
      </p:sp>
      <p:sp>
        <p:nvSpPr>
          <p:cNvPr id="5" name="Fußzeilenplatzhalter 4">
            <a:extLst>
              <a:ext uri="{FF2B5EF4-FFF2-40B4-BE49-F238E27FC236}">
                <a16:creationId xmlns:a16="http://schemas.microsoft.com/office/drawing/2014/main" id="{D7D7151E-CB4B-48B2-50F2-DE07E6F41205}"/>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5BB5AE8A-1D1C-6396-BF24-26AA0AB63D69}"/>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1011535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7AB33F0-D109-067E-5C16-62BD3A07F100}"/>
                  </a:ext>
                </a:extLst>
              </p:cNvPr>
              <p:cNvSpPr>
                <a:spLocks noGrp="1"/>
              </p:cNvSpPr>
              <p:nvPr>
                <p:ph idx="1"/>
              </p:nvPr>
            </p:nvSpPr>
            <p:spPr>
              <a:xfrm>
                <a:off x="407989" y="980728"/>
                <a:ext cx="11376024" cy="5191472"/>
              </a:xfrm>
            </p:spPr>
            <p:txBody>
              <a:bodyPr/>
              <a:lstStyle/>
              <a:p>
                <a:r>
                  <a:rPr lang="en-US" dirty="0"/>
                  <a:t>We can profit from two effects:</a:t>
                </a:r>
              </a:p>
              <a:p>
                <a:pPr lvl="1"/>
                <a:r>
                  <a:rPr lang="en-US" dirty="0"/>
                  <a:t>Less collimation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Higher intensity</a:t>
                </a:r>
              </a:p>
              <a:p>
                <a:pPr lvl="1"/>
                <a:r>
                  <a:rPr lang="en-US" dirty="0"/>
                  <a:t>We will discuss the collimation scheme and optics with RP to validate the instantaneous rate</a:t>
                </a:r>
              </a:p>
              <a:p>
                <a:pPr lvl="1"/>
                <a14:m>
                  <m:oMath xmlns:m="http://schemas.openxmlformats.org/officeDocument/2006/math">
                    <m:r>
                      <a:rPr lang="en-US" b="0" i="1" smtClean="0">
                        <a:latin typeface="Cambria Math" panose="02040503050406030204" pitchFamily="18" charset="0"/>
                      </a:rPr>
                      <m:t>150</m:t>
                    </m:r>
                  </m:oMath>
                </a14:m>
                <a:r>
                  <a:rPr lang="en-US" dirty="0"/>
                  <a:t> units on T</a:t>
                </a:r>
                <a14:m>
                  <m:oMath xmlns:m="http://schemas.openxmlformats.org/officeDocument/2006/math">
                    <m:r>
                      <a:rPr lang="en-US" b="0" i="1" smtClean="0">
                        <a:latin typeface="Cambria Math" panose="02040503050406030204" pitchFamily="18" charset="0"/>
                      </a:rPr>
                      <m:t>6</m:t>
                    </m:r>
                  </m:oMath>
                </a14:m>
                <a:r>
                  <a:rPr lang="en-US" dirty="0"/>
                  <a:t> instead of </a:t>
                </a:r>
                <a14:m>
                  <m:oMath xmlns:m="http://schemas.openxmlformats.org/officeDocument/2006/math">
                    <m:r>
                      <a:rPr lang="en-US" i="1">
                        <a:latin typeface="Cambria Math" panose="02040503050406030204" pitchFamily="18" charset="0"/>
                      </a:rPr>
                      <m:t>1</m:t>
                    </m:r>
                    <m:r>
                      <a:rPr lang="en-US" b="0" i="1" smtClean="0">
                        <a:latin typeface="Cambria Math" panose="02040503050406030204" pitchFamily="18" charset="0"/>
                      </a:rPr>
                      <m:t>2</m:t>
                    </m:r>
                    <m:r>
                      <a:rPr lang="en-US" i="1">
                        <a:latin typeface="Cambria Math" panose="02040503050406030204" pitchFamily="18" charset="0"/>
                      </a:rPr>
                      <m:t>0</m:t>
                    </m:r>
                  </m:oMath>
                </a14:m>
                <a:r>
                  <a:rPr lang="en-US" dirty="0"/>
                  <a:t> like in </a:t>
                </a:r>
                <a14:m>
                  <m:oMath xmlns:m="http://schemas.openxmlformats.org/officeDocument/2006/math">
                    <m:r>
                      <a:rPr lang="en-US" b="0" i="1" smtClean="0">
                        <a:latin typeface="Cambria Math" panose="02040503050406030204" pitchFamily="18" charset="0"/>
                      </a:rPr>
                      <m:t>2018</m:t>
                    </m:r>
                  </m:oMath>
                </a14:m>
                <a:endParaRPr lang="en-US" dirty="0"/>
              </a:p>
              <a:p>
                <a:pPr lvl="1"/>
                <a:endParaRPr lang="en-US" dirty="0"/>
              </a:p>
              <a:p>
                <a:pPr lvl="1"/>
                <a:endParaRPr lang="en-US" dirty="0"/>
              </a:p>
              <a:p>
                <a:pPr lvl="1"/>
                <a:endParaRPr lang="en-US" dirty="0"/>
              </a:p>
              <a:p>
                <a:pPr marL="366712" lvl="1" indent="0">
                  <a:buNone/>
                </a:pPr>
                <a:endParaRPr lang="en-US" dirty="0"/>
              </a:p>
              <a:p>
                <a:r>
                  <a:rPr lang="en-GB" dirty="0"/>
                  <a:t>We are increasing the momentum spread due to opening COLL</a:t>
                </a:r>
                <a14:m>
                  <m:oMath xmlns:m="http://schemas.openxmlformats.org/officeDocument/2006/math">
                    <m:r>
                      <a:rPr lang="en-US" b="1" i="1" smtClean="0">
                        <a:latin typeface="Cambria Math" panose="02040503050406030204" pitchFamily="18" charset="0"/>
                      </a:rPr>
                      <m:t>𝟓</m:t>
                    </m:r>
                  </m:oMath>
                </a14:m>
                <a:endParaRPr lang="en-GB" dirty="0"/>
              </a:p>
              <a:p>
                <a:pPr lvl="1"/>
                <a:r>
                  <a:rPr lang="en-GB" dirty="0"/>
                  <a:t>The influence of the higher spread in momentum would need to be analysed</a:t>
                </a:r>
              </a:p>
              <a:p>
                <a:pPr lvl="1"/>
                <a:r>
                  <a:rPr lang="en-GB" dirty="0"/>
                  <a:t>But, according to the numbers we would have some margin to still do some collimation</a:t>
                </a:r>
              </a:p>
              <a:p>
                <a:pPr lvl="1"/>
                <a:r>
                  <a:rPr lang="en-GB" dirty="0"/>
                  <a:t>So, we might be able to reduce it</a:t>
                </a:r>
              </a:p>
              <a:p>
                <a:endParaRPr lang="en-GB" dirty="0"/>
              </a:p>
              <a:p>
                <a:pPr lvl="1"/>
                <a:endParaRPr lang="en-GB" dirty="0"/>
              </a:p>
            </p:txBody>
          </p:sp>
        </mc:Choice>
        <mc:Fallback xmlns="">
          <p:sp>
            <p:nvSpPr>
              <p:cNvPr id="2" name="Inhaltsplatzhalter 1">
                <a:extLst>
                  <a:ext uri="{FF2B5EF4-FFF2-40B4-BE49-F238E27FC236}">
                    <a16:creationId xmlns:a16="http://schemas.microsoft.com/office/drawing/2014/main" id="{87AB33F0-D109-067E-5C16-62BD3A07F100}"/>
                  </a:ext>
                </a:extLst>
              </p:cNvPr>
              <p:cNvSpPr>
                <a:spLocks noGrp="1" noRot="1" noChangeAspect="1" noMove="1" noResize="1" noEditPoints="1" noAdjustHandles="1" noChangeArrowheads="1" noChangeShapeType="1" noTextEdit="1"/>
              </p:cNvSpPr>
              <p:nvPr>
                <p:ph idx="1"/>
              </p:nvPr>
            </p:nvSpPr>
            <p:spPr>
              <a:xfrm>
                <a:off x="407989" y="980728"/>
                <a:ext cx="11376024" cy="5191472"/>
              </a:xfrm>
              <a:blipFill>
                <a:blip r:embed="rId2"/>
                <a:stretch>
                  <a:fillRect l="-1340" t="-2347"/>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652C1EBD-6687-DF76-0DA8-31139A7172BE}"/>
              </a:ext>
            </a:extLst>
          </p:cNvPr>
          <p:cNvSpPr>
            <a:spLocks noGrp="1"/>
          </p:cNvSpPr>
          <p:nvPr>
            <p:ph type="title"/>
          </p:nvPr>
        </p:nvSpPr>
        <p:spPr/>
        <p:txBody>
          <a:bodyPr/>
          <a:lstStyle/>
          <a:p>
            <a:r>
              <a:rPr lang="en-US" dirty="0"/>
              <a:t>High intensity runs</a:t>
            </a:r>
            <a:endParaRPr lang="en-GB" dirty="0"/>
          </a:p>
        </p:txBody>
      </p:sp>
      <p:sp>
        <p:nvSpPr>
          <p:cNvPr id="4" name="Datumsplatzhalter 3">
            <a:extLst>
              <a:ext uri="{FF2B5EF4-FFF2-40B4-BE49-F238E27FC236}">
                <a16:creationId xmlns:a16="http://schemas.microsoft.com/office/drawing/2014/main" id="{EBCD314E-4643-356B-5D62-6DD12F110BD3}"/>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95F4BE7D-C4FF-CE76-F89F-3AB87A2236D8}"/>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F2FAEFAF-6D49-9055-BBC6-932168A5C452}"/>
              </a:ext>
            </a:extLst>
          </p:cNvPr>
          <p:cNvSpPr>
            <a:spLocks noGrp="1"/>
          </p:cNvSpPr>
          <p:nvPr>
            <p:ph type="sldNum" sz="quarter" idx="12"/>
          </p:nvPr>
        </p:nvSpPr>
        <p:spPr/>
        <p:txBody>
          <a:bodyPr/>
          <a:lstStyle/>
          <a:p>
            <a:fld id="{36B5EA5A-BC32-A742-B11B-8E7414D5B535}" type="slidenum">
              <a:rPr lang="en-US" smtClean="0"/>
              <a:pPr/>
              <a:t>18</a:t>
            </a:fld>
            <a:endParaRPr lang="en-US" dirty="0"/>
          </a:p>
        </p:txBody>
      </p:sp>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B69A57F7-05E8-EB1B-D007-6F8546845ED2}"/>
                  </a:ext>
                </a:extLst>
              </p:cNvPr>
              <p:cNvSpPr txBox="1"/>
              <p:nvPr/>
            </p:nvSpPr>
            <p:spPr>
              <a:xfrm>
                <a:off x="1371600" y="2598004"/>
                <a:ext cx="3733800"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b="1" dirty="0">
                    <a:solidFill>
                      <a:srgbClr val="000000"/>
                    </a:solidFill>
                  </a:rPr>
                  <a:t>M</a:t>
                </a:r>
                <a14:m>
                  <m:oMath xmlns:m="http://schemas.openxmlformats.org/officeDocument/2006/math">
                    <m:r>
                      <a:rPr lang="en-US" b="1" i="1" smtClean="0">
                        <a:solidFill>
                          <a:srgbClr val="000000"/>
                        </a:solidFill>
                        <a:latin typeface="Cambria Math" panose="02040503050406030204" pitchFamily="18" charset="0"/>
                      </a:rPr>
                      <m:t>𝟐</m:t>
                    </m:r>
                  </m:oMath>
                </a14:m>
                <a:r>
                  <a:rPr lang="en-US" b="1" dirty="0">
                    <a:solidFill>
                      <a:srgbClr val="000000"/>
                    </a:solidFill>
                  </a:rPr>
                  <a:t> with the current layout</a:t>
                </a:r>
              </a:p>
              <a:p>
                <a:pPr marL="742950" lvl="1" indent="-285750">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9.26×</m:t>
                    </m:r>
                    <m:sSup>
                      <m:sSupPr>
                        <m:ctrlPr>
                          <a:rPr lang="en-US" b="0"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8</m:t>
                        </m:r>
                      </m:sup>
                    </m:sSup>
                  </m:oMath>
                </a14:m>
                <a:r>
                  <a:rPr lang="en-GB" dirty="0">
                    <a:solidFill>
                      <a:srgbClr val="000000"/>
                    </a:solidFill>
                  </a:rPr>
                  <a:t> particles per spill</a:t>
                </a:r>
              </a:p>
              <a:p>
                <a:pPr lvl="1"/>
                <a:endParaRPr lang="en-US" dirty="0">
                  <a:solidFill>
                    <a:srgbClr val="000000"/>
                  </a:solidFill>
                </a:endParaRPr>
              </a:p>
              <a:p>
                <a:pPr marL="285750" indent="-285750">
                  <a:buFont typeface="Arial" panose="020B0604020202020204" pitchFamily="34" charset="0"/>
                  <a:buChar char="•"/>
                </a:pPr>
                <a:r>
                  <a:rPr lang="en-US" b="1" dirty="0">
                    <a:solidFill>
                      <a:srgbClr val="000000"/>
                    </a:solidFill>
                  </a:rPr>
                  <a:t>Adding vacuum</a:t>
                </a:r>
              </a:p>
              <a:p>
                <a:pPr marL="742950" lvl="1" indent="-285750">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1.04×</m:t>
                    </m:r>
                    <m:sSup>
                      <m:sSupPr>
                        <m:ctrlPr>
                          <a:rPr lang="en-US" b="0"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9</m:t>
                        </m:r>
                      </m:sup>
                    </m:sSup>
                  </m:oMath>
                </a14:m>
                <a:r>
                  <a:rPr lang="en-GB" dirty="0">
                    <a:solidFill>
                      <a:srgbClr val="000000"/>
                    </a:solidFill>
                  </a:rPr>
                  <a:t> particles per spill</a:t>
                </a:r>
              </a:p>
              <a:p>
                <a:pPr algn="l"/>
                <a:endParaRPr lang="en-GB" dirty="0"/>
              </a:p>
            </p:txBody>
          </p:sp>
        </mc:Choice>
        <mc:Fallback xmlns="">
          <p:sp>
            <p:nvSpPr>
              <p:cNvPr id="7" name="Textfeld 6">
                <a:extLst>
                  <a:ext uri="{FF2B5EF4-FFF2-40B4-BE49-F238E27FC236}">
                    <a16:creationId xmlns:a16="http://schemas.microsoft.com/office/drawing/2014/main" id="{B69A57F7-05E8-EB1B-D007-6F8546845ED2}"/>
                  </a:ext>
                </a:extLst>
              </p:cNvPr>
              <p:cNvSpPr txBox="1">
                <a:spLocks noRot="1" noChangeAspect="1" noMove="1" noResize="1" noEditPoints="1" noAdjustHandles="1" noChangeArrowheads="1" noChangeShapeType="1" noTextEdit="1"/>
              </p:cNvSpPr>
              <p:nvPr/>
            </p:nvSpPr>
            <p:spPr>
              <a:xfrm>
                <a:off x="1371600" y="2598004"/>
                <a:ext cx="3733800" cy="1661993"/>
              </a:xfrm>
              <a:prstGeom prst="rect">
                <a:avLst/>
              </a:prstGeom>
              <a:blipFill>
                <a:blip r:embed="rId3"/>
                <a:stretch>
                  <a:fillRect l="-3426" t="-47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feld 7">
                <a:extLst>
                  <a:ext uri="{FF2B5EF4-FFF2-40B4-BE49-F238E27FC236}">
                    <a16:creationId xmlns:a16="http://schemas.microsoft.com/office/drawing/2014/main" id="{A48F313C-4813-A736-2BCB-296789405154}"/>
                  </a:ext>
                </a:extLst>
              </p:cNvPr>
              <p:cNvSpPr txBox="1"/>
              <p:nvPr/>
            </p:nvSpPr>
            <p:spPr>
              <a:xfrm>
                <a:off x="7086602" y="2598003"/>
                <a:ext cx="4189428"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b="1" dirty="0">
                    <a:solidFill>
                      <a:srgbClr val="000000"/>
                    </a:solidFill>
                  </a:rPr>
                  <a:t>New proposed optics with air</a:t>
                </a:r>
              </a:p>
              <a:p>
                <a:pPr marL="742950" lvl="1" indent="-285750">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1.11×</m:t>
                    </m:r>
                    <m:sSup>
                      <m:sSupPr>
                        <m:ctrlPr>
                          <a:rPr lang="en-US" b="0"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9</m:t>
                        </m:r>
                      </m:sup>
                    </m:sSup>
                  </m:oMath>
                </a14:m>
                <a:r>
                  <a:rPr lang="en-GB" dirty="0">
                    <a:solidFill>
                      <a:srgbClr val="000000"/>
                    </a:solidFill>
                  </a:rPr>
                  <a:t> particles per spill</a:t>
                </a:r>
              </a:p>
              <a:p>
                <a:pPr lvl="1"/>
                <a:endParaRPr lang="en-GB" dirty="0">
                  <a:solidFill>
                    <a:srgbClr val="000000"/>
                  </a:solidFill>
                </a:endParaRPr>
              </a:p>
              <a:p>
                <a:pPr marL="285750" indent="-285750">
                  <a:buFont typeface="Arial" panose="020B0604020202020204" pitchFamily="34" charset="0"/>
                  <a:buChar char="•"/>
                </a:pPr>
                <a:r>
                  <a:rPr lang="en-GB" b="1" dirty="0">
                    <a:solidFill>
                      <a:srgbClr val="000000"/>
                    </a:solidFill>
                  </a:rPr>
                  <a:t>New proposed optics with vacuum</a:t>
                </a:r>
              </a:p>
              <a:p>
                <a:pPr marL="742950" lvl="1" indent="-285750">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1.23×</m:t>
                    </m:r>
                    <m:sSup>
                      <m:sSupPr>
                        <m:ctrlPr>
                          <a:rPr lang="en-US" b="0"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9</m:t>
                        </m:r>
                      </m:sup>
                    </m:sSup>
                  </m:oMath>
                </a14:m>
                <a:r>
                  <a:rPr lang="en-GB" dirty="0">
                    <a:solidFill>
                      <a:srgbClr val="000000"/>
                    </a:solidFill>
                  </a:rPr>
                  <a:t> particles per spill</a:t>
                </a:r>
              </a:p>
              <a:p>
                <a:pPr algn="l"/>
                <a:endParaRPr lang="en-GB" dirty="0"/>
              </a:p>
            </p:txBody>
          </p:sp>
        </mc:Choice>
        <mc:Fallback xmlns="">
          <p:sp>
            <p:nvSpPr>
              <p:cNvPr id="8" name="Textfeld 7">
                <a:extLst>
                  <a:ext uri="{FF2B5EF4-FFF2-40B4-BE49-F238E27FC236}">
                    <a16:creationId xmlns:a16="http://schemas.microsoft.com/office/drawing/2014/main" id="{A48F313C-4813-A736-2BCB-296789405154}"/>
                  </a:ext>
                </a:extLst>
              </p:cNvPr>
              <p:cNvSpPr txBox="1">
                <a:spLocks noRot="1" noChangeAspect="1" noMove="1" noResize="1" noEditPoints="1" noAdjustHandles="1" noChangeArrowheads="1" noChangeShapeType="1" noTextEdit="1"/>
              </p:cNvSpPr>
              <p:nvPr/>
            </p:nvSpPr>
            <p:spPr>
              <a:xfrm>
                <a:off x="7086602" y="2598003"/>
                <a:ext cx="4189428" cy="1661993"/>
              </a:xfrm>
              <a:prstGeom prst="rect">
                <a:avLst/>
              </a:prstGeom>
              <a:blipFill>
                <a:blip r:embed="rId4"/>
                <a:stretch>
                  <a:fillRect l="-3202" t="-4762" r="-291"/>
                </a:stretch>
              </a:blipFill>
            </p:spPr>
            <p:txBody>
              <a:bodyPr/>
              <a:lstStyle/>
              <a:p>
                <a:r>
                  <a:rPr lang="en-GB">
                    <a:noFill/>
                  </a:rPr>
                  <a:t> </a:t>
                </a:r>
              </a:p>
            </p:txBody>
          </p:sp>
        </mc:Fallback>
      </mc:AlternateContent>
    </p:spTree>
    <p:extLst>
      <p:ext uri="{BB962C8B-B14F-4D97-AF65-F5344CB8AC3E}">
        <p14:creationId xmlns:p14="http://schemas.microsoft.com/office/powerpoint/2010/main" val="3865345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a:extLst>
                  <a:ext uri="{FF2B5EF4-FFF2-40B4-BE49-F238E27FC236}">
                    <a16:creationId xmlns:a16="http://schemas.microsoft.com/office/drawing/2014/main" id="{E1213645-1B56-BBA9-657E-529DD19D5E4C}"/>
                  </a:ext>
                </a:extLst>
              </p:cNvPr>
              <p:cNvSpPr>
                <a:spLocks noGrp="1"/>
              </p:cNvSpPr>
              <p:nvPr>
                <p:ph idx="1"/>
              </p:nvPr>
            </p:nvSpPr>
            <p:spPr>
              <a:xfrm>
                <a:off x="407988" y="986787"/>
                <a:ext cx="11376024" cy="4608512"/>
              </a:xfrm>
            </p:spPr>
            <p:txBody>
              <a:bodyPr/>
              <a:lstStyle/>
              <a:p>
                <a:r>
                  <a:rPr lang="en-US" dirty="0"/>
                  <a:t>There are three options to reduce the beam divergence at the CEDARs</a:t>
                </a:r>
              </a:p>
              <a:p>
                <a:pPr lvl="1"/>
                <a:r>
                  <a:rPr lang="en-US" dirty="0"/>
                  <a:t>Reducing the amount of air: Does not reduce the overall spread, but increases the number significantly in the region where they can be tagged</a:t>
                </a:r>
              </a:p>
              <a:p>
                <a:pPr lvl="1"/>
                <a:r>
                  <a:rPr lang="en-US" dirty="0"/>
                  <a:t>Modifying the beam optics: Reduces the overall divergence and increases the overall intensity</a:t>
                </a:r>
              </a:p>
              <a:p>
                <a:pPr lvl="1"/>
                <a:r>
                  <a:rPr lang="en-US" dirty="0"/>
                  <a:t>In case of limited intensity runs we still have the option of tighter collimation to reduce the particle rate outside of the CEDAR’s taggable region as they are anyway not counted to the intensity</a:t>
                </a:r>
              </a:p>
              <a:p>
                <a:r>
                  <a:rPr lang="en-US" dirty="0"/>
                  <a:t>With adding vacuum and changing the beam optics we can gain a factor </a:t>
                </a:r>
                <a14:m>
                  <m:oMath xmlns:m="http://schemas.openxmlformats.org/officeDocument/2006/math">
                    <m:r>
                      <a:rPr lang="en-US" b="0" i="1" smtClean="0">
                        <a:latin typeface="Cambria Math" panose="02040503050406030204" pitchFamily="18" charset="0"/>
                      </a:rPr>
                      <m:t>1.9</m:t>
                    </m:r>
                  </m:oMath>
                </a14:m>
                <a:r>
                  <a:rPr lang="en-US" dirty="0"/>
                  <a:t> compared to </a:t>
                </a:r>
                <a14:m>
                  <m:oMath xmlns:m="http://schemas.openxmlformats.org/officeDocument/2006/math">
                    <m:r>
                      <a:rPr lang="en-GB" b="1" i="1" smtClean="0">
                        <a:latin typeface="Cambria Math" panose="02040503050406030204" pitchFamily="18" charset="0"/>
                      </a:rPr>
                      <m:t>𝟐𝟎𝟏𝟖</m:t>
                    </m:r>
                  </m:oMath>
                </a14:m>
                <a:r>
                  <a:rPr lang="en-US" dirty="0"/>
                  <a:t>; in addition to that there is the profit from increasing the number of units</a:t>
                </a:r>
              </a:p>
              <a:p>
                <a:pPr lvl="1"/>
                <a:r>
                  <a:rPr lang="en-US" b="0" dirty="0"/>
                  <a:t>The kaon intensity in </a:t>
                </a:r>
                <a14:m>
                  <m:oMath xmlns:m="http://schemas.openxmlformats.org/officeDocument/2006/math">
                    <m:r>
                      <a:rPr lang="en-GB" b="0" i="1" smtClean="0">
                        <a:latin typeface="Cambria Math" panose="02040503050406030204" pitchFamily="18" charset="0"/>
                      </a:rPr>
                      <m:t>60</m:t>
                    </m:r>
                    <m:r>
                      <m:rPr>
                        <m:sty m:val="p"/>
                      </m:rPr>
                      <a:rPr lang="el-GR" b="0" smtClean="0">
                        <a:latin typeface="Cambria Math" panose="02040503050406030204" pitchFamily="18" charset="0"/>
                        <a:ea typeface="Cambria Math" panose="02040503050406030204" pitchFamily="18" charset="0"/>
                      </a:rPr>
                      <m:t>μ</m:t>
                    </m:r>
                    <m:r>
                      <m:rPr>
                        <m:sty m:val="p"/>
                      </m:rPr>
                      <a:rPr lang="en-GB" b="0" i="0" smtClean="0">
                        <a:latin typeface="Cambria Math" panose="02040503050406030204" pitchFamily="18" charset="0"/>
                        <a:ea typeface="Cambria Math" panose="02040503050406030204" pitchFamily="18" charset="0"/>
                      </a:rPr>
                      <m:t>rad</m:t>
                    </m:r>
                  </m:oMath>
                </a14:m>
                <a:r>
                  <a:rPr lang="en-GB" dirty="0"/>
                  <a:t> can be increased by a factor </a:t>
                </a:r>
                <a14:m>
                  <m:oMath xmlns:m="http://schemas.openxmlformats.org/officeDocument/2006/math">
                    <m:r>
                      <a:rPr lang="en-US" b="0" i="1" smtClean="0">
                        <a:latin typeface="Cambria Math" panose="02040503050406030204" pitchFamily="18" charset="0"/>
                      </a:rPr>
                      <m:t>2.7</m:t>
                    </m:r>
                  </m:oMath>
                </a14:m>
                <a:endParaRPr lang="en-US" b="0" dirty="0"/>
              </a:p>
              <a:p>
                <a:r>
                  <a:rPr lang="en-US" dirty="0"/>
                  <a:t>For high intensity runs we can profit from more units on T</a:t>
                </a:r>
                <a14:m>
                  <m:oMath xmlns:m="http://schemas.openxmlformats.org/officeDocument/2006/math">
                    <m:r>
                      <a:rPr lang="en-GB" b="1" i="1" smtClean="0">
                        <a:latin typeface="Cambria Math" panose="02040503050406030204" pitchFamily="18" charset="0"/>
                      </a:rPr>
                      <m:t>𝟔</m:t>
                    </m:r>
                  </m:oMath>
                </a14:m>
                <a:r>
                  <a:rPr lang="en-GB" dirty="0"/>
                  <a:t> and less collimation</a:t>
                </a:r>
              </a:p>
              <a:p>
                <a:pPr lvl="1"/>
                <a:r>
                  <a:rPr lang="en-GB" dirty="0"/>
                  <a:t>This is beneficial if the backtracking tool by COMPASS to tag particles outside of </a:t>
                </a:r>
                <a14:m>
                  <m:oMath xmlns:m="http://schemas.openxmlformats.org/officeDocument/2006/math">
                    <m:r>
                      <a:rPr lang="en-GB" b="0" i="1" smtClean="0">
                        <a:latin typeface="Cambria Math" panose="02040503050406030204" pitchFamily="18" charset="0"/>
                      </a:rPr>
                      <m:t>60</m:t>
                    </m:r>
                    <m:r>
                      <m:rPr>
                        <m:sty m:val="p"/>
                      </m:rPr>
                      <a:rPr lang="el-GR" b="0" smtClean="0">
                        <a:latin typeface="Cambria Math" panose="02040503050406030204" pitchFamily="18" charset="0"/>
                        <a:ea typeface="Cambria Math" panose="02040503050406030204" pitchFamily="18" charset="0"/>
                      </a:rPr>
                      <m:t>μ</m:t>
                    </m:r>
                    <m:r>
                      <m:rPr>
                        <m:sty m:val="p"/>
                      </m:rPr>
                      <a:rPr lang="en-GB" b="0" i="0" smtClean="0">
                        <a:latin typeface="Cambria Math" panose="02040503050406030204" pitchFamily="18" charset="0"/>
                        <a:ea typeface="Cambria Math" panose="02040503050406030204" pitchFamily="18" charset="0"/>
                      </a:rPr>
                      <m:t>rad</m:t>
                    </m:r>
                  </m:oMath>
                </a14:m>
                <a:r>
                  <a:rPr lang="en-GB" dirty="0"/>
                  <a:t> works efficiently</a:t>
                </a:r>
              </a:p>
              <a:p>
                <a:pPr lvl="1"/>
                <a:r>
                  <a:rPr lang="en-GB" dirty="0"/>
                  <a:t>The influence of the larger momentum spread needs to be investigated</a:t>
                </a:r>
              </a:p>
            </p:txBody>
          </p:sp>
        </mc:Choice>
        <mc:Fallback>
          <p:sp>
            <p:nvSpPr>
              <p:cNvPr id="2" name="Inhaltsplatzhalter 1">
                <a:extLst>
                  <a:ext uri="{FF2B5EF4-FFF2-40B4-BE49-F238E27FC236}">
                    <a16:creationId xmlns:a16="http://schemas.microsoft.com/office/drawing/2014/main" id="{E1213645-1B56-BBA9-657E-529DD19D5E4C}"/>
                  </a:ext>
                </a:extLst>
              </p:cNvPr>
              <p:cNvSpPr>
                <a:spLocks noGrp="1" noRot="1" noChangeAspect="1" noMove="1" noResize="1" noEditPoints="1" noAdjustHandles="1" noChangeArrowheads="1" noChangeShapeType="1" noTextEdit="1"/>
              </p:cNvSpPr>
              <p:nvPr>
                <p:ph idx="1"/>
              </p:nvPr>
            </p:nvSpPr>
            <p:spPr>
              <a:xfrm>
                <a:off x="407988" y="986787"/>
                <a:ext cx="11376024" cy="4608512"/>
              </a:xfrm>
              <a:blipFill>
                <a:blip r:embed="rId2"/>
                <a:stretch>
                  <a:fillRect l="-1340" t="-2646" r="-1072" b="-1323"/>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3A5F4992-D40F-0431-680F-5BA7D658D26E}"/>
              </a:ext>
            </a:extLst>
          </p:cNvPr>
          <p:cNvSpPr>
            <a:spLocks noGrp="1"/>
          </p:cNvSpPr>
          <p:nvPr>
            <p:ph type="title"/>
          </p:nvPr>
        </p:nvSpPr>
        <p:spPr/>
        <p:txBody>
          <a:bodyPr/>
          <a:lstStyle/>
          <a:p>
            <a:r>
              <a:rPr lang="en-US" dirty="0"/>
              <a:t>Summary</a:t>
            </a:r>
            <a:endParaRPr lang="en-GB" dirty="0"/>
          </a:p>
        </p:txBody>
      </p:sp>
      <p:sp>
        <p:nvSpPr>
          <p:cNvPr id="4" name="Datumsplatzhalter 3">
            <a:extLst>
              <a:ext uri="{FF2B5EF4-FFF2-40B4-BE49-F238E27FC236}">
                <a16:creationId xmlns:a16="http://schemas.microsoft.com/office/drawing/2014/main" id="{D9D03616-0E7F-D3B2-D49D-2BC24E9FDE72}"/>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308ACBE0-DC89-EBC5-8FB3-9C26CFD6AF08}"/>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51BD7942-A864-AAEA-01BF-1FE324DB4B43}"/>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965018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27C6D11-1B05-26C2-4797-C7DE7723EADC}"/>
              </a:ext>
            </a:extLst>
          </p:cNvPr>
          <p:cNvSpPr>
            <a:spLocks noGrp="1"/>
          </p:cNvSpPr>
          <p:nvPr>
            <p:ph type="title"/>
          </p:nvPr>
        </p:nvSpPr>
        <p:spPr/>
        <p:txBody>
          <a:bodyPr/>
          <a:lstStyle/>
          <a:p>
            <a:r>
              <a:rPr lang="en-US" dirty="0"/>
              <a:t>AMBER beam requirements</a:t>
            </a:r>
            <a:endParaRPr lang="en-GB" dirty="0"/>
          </a:p>
        </p:txBody>
      </p:sp>
      <p:sp>
        <p:nvSpPr>
          <p:cNvPr id="4" name="Datumsplatzhalter 3">
            <a:extLst>
              <a:ext uri="{FF2B5EF4-FFF2-40B4-BE49-F238E27FC236}">
                <a16:creationId xmlns:a16="http://schemas.microsoft.com/office/drawing/2014/main" id="{45C88402-2239-AE21-A357-77085942782B}"/>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22492CF4-B3CC-0F64-264A-98844EB28840}"/>
              </a:ext>
            </a:extLst>
          </p:cNvPr>
          <p:cNvSpPr>
            <a:spLocks noGrp="1"/>
          </p:cNvSpPr>
          <p:nvPr>
            <p:ph type="ftr" sz="quarter" idx="11"/>
          </p:nvPr>
        </p:nvSpPr>
        <p:spPr/>
        <p:txBody>
          <a:bodyPr/>
          <a:lstStyle/>
          <a:p>
            <a:r>
              <a:rPr lang="en-GB" dirty="0"/>
              <a:t>Fabian Metzger | RF and conventional beams</a:t>
            </a:r>
            <a:endParaRPr lang="en-US" dirty="0"/>
          </a:p>
        </p:txBody>
      </p:sp>
      <p:sp>
        <p:nvSpPr>
          <p:cNvPr id="6" name="Foliennummernplatzhalter 5">
            <a:extLst>
              <a:ext uri="{FF2B5EF4-FFF2-40B4-BE49-F238E27FC236}">
                <a16:creationId xmlns:a16="http://schemas.microsoft.com/office/drawing/2014/main" id="{8292E639-5194-F49B-22EB-91940981DF81}"/>
              </a:ext>
            </a:extLst>
          </p:cNvPr>
          <p:cNvSpPr>
            <a:spLocks noGrp="1"/>
          </p:cNvSpPr>
          <p:nvPr>
            <p:ph type="sldNum" sz="quarter" idx="12"/>
          </p:nvPr>
        </p:nvSpPr>
        <p:spPr/>
        <p:txBody>
          <a:bodyPr/>
          <a:lstStyle/>
          <a:p>
            <a:fld id="{36B5EA5A-BC32-A742-B11B-8E7414D5B535}" type="slidenum">
              <a:rPr lang="en-US" smtClean="0"/>
              <a:pPr/>
              <a:t>2</a:t>
            </a:fld>
            <a:endParaRPr lang="en-US" dirty="0"/>
          </a:p>
        </p:txBody>
      </p:sp>
      <mc:AlternateContent xmlns:mc="http://schemas.openxmlformats.org/markup-compatibility/2006" xmlns:a14="http://schemas.microsoft.com/office/drawing/2010/main">
        <mc:Choice Requires="a14">
          <p:graphicFrame>
            <p:nvGraphicFramePr>
              <p:cNvPr id="11" name="Tabelle 11">
                <a:extLst>
                  <a:ext uri="{FF2B5EF4-FFF2-40B4-BE49-F238E27FC236}">
                    <a16:creationId xmlns:a16="http://schemas.microsoft.com/office/drawing/2014/main" id="{01E0D1C0-1E3B-2131-BC14-58CE81F42197}"/>
                  </a:ext>
                </a:extLst>
              </p:cNvPr>
              <p:cNvGraphicFramePr>
                <a:graphicFrameLocks noGrp="1"/>
              </p:cNvGraphicFramePr>
              <p:nvPr>
                <p:ph idx="1"/>
                <p:extLst>
                  <p:ext uri="{D42A27DB-BD31-4B8C-83A1-F6EECF244321}">
                    <p14:modId xmlns:p14="http://schemas.microsoft.com/office/powerpoint/2010/main" val="4257552162"/>
                  </p:ext>
                </p:extLst>
              </p:nvPr>
            </p:nvGraphicFramePr>
            <p:xfrm>
              <a:off x="407988" y="4087403"/>
              <a:ext cx="11376024" cy="2069402"/>
            </p:xfrm>
            <a:graphic>
              <a:graphicData uri="http://schemas.openxmlformats.org/drawingml/2006/table">
                <a:tbl>
                  <a:tblPr firstRow="1" bandRow="1">
                    <a:tableStyleId>{8EC20E35-A176-4012-BC5E-935CFFF8708E}</a:tableStyleId>
                  </a:tblPr>
                  <a:tblGrid>
                    <a:gridCol w="2844006">
                      <a:extLst>
                        <a:ext uri="{9D8B030D-6E8A-4147-A177-3AD203B41FA5}">
                          <a16:colId xmlns:a16="http://schemas.microsoft.com/office/drawing/2014/main" val="2761264022"/>
                        </a:ext>
                      </a:extLst>
                    </a:gridCol>
                    <a:gridCol w="2844006">
                      <a:extLst>
                        <a:ext uri="{9D8B030D-6E8A-4147-A177-3AD203B41FA5}">
                          <a16:colId xmlns:a16="http://schemas.microsoft.com/office/drawing/2014/main" val="3005406089"/>
                        </a:ext>
                      </a:extLst>
                    </a:gridCol>
                    <a:gridCol w="2844006">
                      <a:extLst>
                        <a:ext uri="{9D8B030D-6E8A-4147-A177-3AD203B41FA5}">
                          <a16:colId xmlns:a16="http://schemas.microsoft.com/office/drawing/2014/main" val="1350155638"/>
                        </a:ext>
                      </a:extLst>
                    </a:gridCol>
                    <a:gridCol w="2844006">
                      <a:extLst>
                        <a:ext uri="{9D8B030D-6E8A-4147-A177-3AD203B41FA5}">
                          <a16:colId xmlns:a16="http://schemas.microsoft.com/office/drawing/2014/main" val="631718047"/>
                        </a:ext>
                      </a:extLst>
                    </a:gridCol>
                  </a:tblGrid>
                  <a:tr h="165937">
                    <a:tc>
                      <a:txBody>
                        <a:bodyPr/>
                        <a:lstStyle/>
                        <a:p>
                          <a:pPr algn="ctr"/>
                          <a:r>
                            <a:rPr lang="en-US" dirty="0"/>
                            <a:t>Measurement</a:t>
                          </a:r>
                          <a:endParaRPr lang="en-GB" dirty="0"/>
                        </a:p>
                      </a:txBody>
                      <a:tcPr/>
                    </a:tc>
                    <a:tc>
                      <a:txBody>
                        <a:bodyPr/>
                        <a:lstStyle/>
                        <a:p>
                          <a:pPr algn="ctr"/>
                          <a:r>
                            <a:rPr lang="en-US" dirty="0"/>
                            <a:t>Spectroscopy</a:t>
                          </a:r>
                          <a:endParaRPr lang="en-GB" dirty="0"/>
                        </a:p>
                      </a:txBody>
                      <a:tcPr/>
                    </a:tc>
                    <a:tc>
                      <a:txBody>
                        <a:bodyPr/>
                        <a:lstStyle/>
                        <a:p>
                          <a:pPr algn="ctr"/>
                          <a:r>
                            <a:rPr lang="en-US" dirty="0" err="1"/>
                            <a:t>Primakoff</a:t>
                          </a:r>
                          <a:endParaRPr lang="en-GB" dirty="0"/>
                        </a:p>
                      </a:txBody>
                      <a:tcPr/>
                    </a:tc>
                    <a:tc>
                      <a:txBody>
                        <a:bodyPr/>
                        <a:lstStyle/>
                        <a:p>
                          <a:pPr algn="ctr"/>
                          <a:r>
                            <a:rPr lang="en-US" dirty="0"/>
                            <a:t>Prompt photons</a:t>
                          </a:r>
                          <a:endParaRPr lang="en-GB" dirty="0"/>
                        </a:p>
                      </a:txBody>
                      <a:tcPr/>
                    </a:tc>
                    <a:extLst>
                      <a:ext uri="{0D108BD9-81ED-4DB2-BD59-A6C34878D82A}">
                        <a16:rowId xmlns:a16="http://schemas.microsoft.com/office/drawing/2014/main" val="1542764010"/>
                      </a:ext>
                    </a:extLst>
                  </a:tr>
                  <a:tr h="165937">
                    <a:tc>
                      <a:txBody>
                        <a:bodyPr/>
                        <a:lstStyle/>
                        <a:p>
                          <a:pPr algn="ctr"/>
                          <a:r>
                            <a:rPr lang="en-US" dirty="0"/>
                            <a:t>Energy in </a:t>
                          </a:r>
                          <a14:m>
                            <m:oMath xmlns:m="http://schemas.openxmlformats.org/officeDocument/2006/math">
                              <m:r>
                                <m:rPr>
                                  <m:sty m:val="p"/>
                                </m:rPr>
                                <a:rPr lang="en-US" b="0" i="0" smtClean="0">
                                  <a:latin typeface="Cambria Math" panose="02040503050406030204" pitchFamily="18" charset="0"/>
                                </a:rPr>
                                <m:t>GeV</m:t>
                              </m:r>
                            </m:oMath>
                          </a14:m>
                          <a:endParaRPr lang="en-GB" i="0" dirty="0"/>
                        </a:p>
                      </a:txBody>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≥80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80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80</m:t>
                                </m:r>
                              </m:oMath>
                            </m:oMathPara>
                          </a14:m>
                          <a:endParaRPr lang="en-GB" dirty="0"/>
                        </a:p>
                      </a:txBody>
                      <a:tcPr/>
                    </a:tc>
                    <a:extLst>
                      <a:ext uri="{0D108BD9-81ED-4DB2-BD59-A6C34878D82A}">
                        <a16:rowId xmlns:a16="http://schemas.microsoft.com/office/drawing/2014/main" val="4077668884"/>
                      </a:ext>
                    </a:extLst>
                  </a:tr>
                  <a:tr h="287776">
                    <a:tc>
                      <a:txBody>
                        <a:bodyPr/>
                        <a:lstStyle/>
                        <a:p>
                          <a:pPr algn="ctr"/>
                          <a:r>
                            <a:rPr lang="en-US" dirty="0"/>
                            <a:t>Kaon intensity in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5</m:t>
                                  </m:r>
                                </m:sup>
                              </m:sSup>
                            </m:oMath>
                          </a14:m>
                          <a:r>
                            <a:rPr lang="en-US" dirty="0"/>
                            <a:t> per spill</a:t>
                          </a:r>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4</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4</m:t>
                                </m:r>
                              </m:oMath>
                            </m:oMathPara>
                          </a14:m>
                          <a:endParaRPr lang="en-GB" dirty="0"/>
                        </a:p>
                      </a:txBody>
                      <a:tcPr/>
                    </a:tc>
                    <a:extLst>
                      <a:ext uri="{0D108BD9-81ED-4DB2-BD59-A6C34878D82A}">
                        <a16:rowId xmlns:a16="http://schemas.microsoft.com/office/drawing/2014/main" val="2595900476"/>
                      </a:ext>
                    </a:extLst>
                  </a:tr>
                  <a:tr h="310877">
                    <a:tc>
                      <a:txBody>
                        <a:bodyPr/>
                        <a:lstStyle/>
                        <a:p>
                          <a:pPr algn="ctr"/>
                          <a:r>
                            <a:rPr lang="en-US" dirty="0"/>
                            <a:t>Purity after CEDARs </a:t>
                          </a:r>
                          <a14:m>
                            <m:oMath xmlns:m="http://schemas.openxmlformats.org/officeDocument/2006/math">
                              <m:d>
                                <m:dPr>
                                  <m:ctrlPr>
                                    <a:rPr lang="en-US" i="1" smtClean="0">
                                      <a:latin typeface="Cambria Math" panose="02040503050406030204" pitchFamily="18" charset="0"/>
                                    </a:rPr>
                                  </m:ctrlPr>
                                </m:dPr>
                                <m:e>
                                  <m:f>
                                    <m:fPr>
                                      <m:type m:val="skw"/>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𝐾</m:t>
                                          </m:r>
                                        </m:sub>
                                      </m:sSub>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𝐼</m:t>
                                          </m:r>
                                        </m:e>
                                        <m:sub>
                                          <m:r>
                                            <a:rPr lang="en-US" i="1" smtClean="0">
                                              <a:latin typeface="Cambria Math" panose="02040503050406030204" pitchFamily="18" charset="0"/>
                                              <a:ea typeface="Cambria Math" panose="02040503050406030204" pitchFamily="18" charset="0"/>
                                            </a:rPr>
                                            <m:t>𝜋</m:t>
                                          </m:r>
                                        </m:sub>
                                      </m:sSub>
                                    </m:den>
                                  </m:f>
                                </m:e>
                              </m:d>
                            </m:oMath>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100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1000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&gt;</m:t>
                                </m:r>
                                <m:r>
                                  <a:rPr lang="en-US" b="0" i="1" smtClean="0">
                                    <a:latin typeface="Cambria Math" panose="02040503050406030204" pitchFamily="18" charset="0"/>
                                    <a:ea typeface="Cambria Math" panose="02040503050406030204" pitchFamily="18" charset="0"/>
                                  </a:rPr>
                                  <m:t>100</m:t>
                                </m:r>
                              </m:oMath>
                            </m:oMathPara>
                          </a14:m>
                          <a:endParaRPr lang="en-GB" dirty="0"/>
                        </a:p>
                      </a:txBody>
                      <a:tcPr/>
                    </a:tc>
                    <a:extLst>
                      <a:ext uri="{0D108BD9-81ED-4DB2-BD59-A6C34878D82A}">
                        <a16:rowId xmlns:a16="http://schemas.microsoft.com/office/drawing/2014/main" val="1059607868"/>
                      </a:ext>
                    </a:extLst>
                  </a:tr>
                </a:tbl>
              </a:graphicData>
            </a:graphic>
          </p:graphicFrame>
        </mc:Choice>
        <mc:Fallback xmlns="">
          <p:graphicFrame>
            <p:nvGraphicFramePr>
              <p:cNvPr id="11" name="Tabelle 11">
                <a:extLst>
                  <a:ext uri="{FF2B5EF4-FFF2-40B4-BE49-F238E27FC236}">
                    <a16:creationId xmlns:a16="http://schemas.microsoft.com/office/drawing/2014/main" id="{01E0D1C0-1E3B-2131-BC14-58CE81F42197}"/>
                  </a:ext>
                </a:extLst>
              </p:cNvPr>
              <p:cNvGraphicFramePr>
                <a:graphicFrameLocks noGrp="1"/>
              </p:cNvGraphicFramePr>
              <p:nvPr>
                <p:ph idx="1"/>
                <p:extLst>
                  <p:ext uri="{D42A27DB-BD31-4B8C-83A1-F6EECF244321}">
                    <p14:modId xmlns:p14="http://schemas.microsoft.com/office/powerpoint/2010/main" val="4257552162"/>
                  </p:ext>
                </p:extLst>
              </p:nvPr>
            </p:nvGraphicFramePr>
            <p:xfrm>
              <a:off x="407988" y="4087403"/>
              <a:ext cx="11376024" cy="2069402"/>
            </p:xfrm>
            <a:graphic>
              <a:graphicData uri="http://schemas.openxmlformats.org/drawingml/2006/table">
                <a:tbl>
                  <a:tblPr firstRow="1" bandRow="1">
                    <a:tableStyleId>{8EC20E35-A176-4012-BC5E-935CFFF8708E}</a:tableStyleId>
                  </a:tblPr>
                  <a:tblGrid>
                    <a:gridCol w="2844006">
                      <a:extLst>
                        <a:ext uri="{9D8B030D-6E8A-4147-A177-3AD203B41FA5}">
                          <a16:colId xmlns:a16="http://schemas.microsoft.com/office/drawing/2014/main" val="2761264022"/>
                        </a:ext>
                      </a:extLst>
                    </a:gridCol>
                    <a:gridCol w="2844006">
                      <a:extLst>
                        <a:ext uri="{9D8B030D-6E8A-4147-A177-3AD203B41FA5}">
                          <a16:colId xmlns:a16="http://schemas.microsoft.com/office/drawing/2014/main" val="3005406089"/>
                        </a:ext>
                      </a:extLst>
                    </a:gridCol>
                    <a:gridCol w="2844006">
                      <a:extLst>
                        <a:ext uri="{9D8B030D-6E8A-4147-A177-3AD203B41FA5}">
                          <a16:colId xmlns:a16="http://schemas.microsoft.com/office/drawing/2014/main" val="1350155638"/>
                        </a:ext>
                      </a:extLst>
                    </a:gridCol>
                    <a:gridCol w="2844006">
                      <a:extLst>
                        <a:ext uri="{9D8B030D-6E8A-4147-A177-3AD203B41FA5}">
                          <a16:colId xmlns:a16="http://schemas.microsoft.com/office/drawing/2014/main" val="631718047"/>
                        </a:ext>
                      </a:extLst>
                    </a:gridCol>
                  </a:tblGrid>
                  <a:tr h="365760">
                    <a:tc>
                      <a:txBody>
                        <a:bodyPr/>
                        <a:lstStyle/>
                        <a:p>
                          <a:pPr algn="ctr"/>
                          <a:r>
                            <a:rPr lang="en-US" dirty="0"/>
                            <a:t>Measurement</a:t>
                          </a:r>
                          <a:endParaRPr lang="en-GB" dirty="0"/>
                        </a:p>
                      </a:txBody>
                      <a:tcPr/>
                    </a:tc>
                    <a:tc>
                      <a:txBody>
                        <a:bodyPr/>
                        <a:lstStyle/>
                        <a:p>
                          <a:pPr algn="ctr"/>
                          <a:r>
                            <a:rPr lang="en-US" dirty="0"/>
                            <a:t>Spectroscopy</a:t>
                          </a:r>
                          <a:endParaRPr lang="en-GB" dirty="0"/>
                        </a:p>
                      </a:txBody>
                      <a:tcPr/>
                    </a:tc>
                    <a:tc>
                      <a:txBody>
                        <a:bodyPr/>
                        <a:lstStyle/>
                        <a:p>
                          <a:pPr algn="ctr"/>
                          <a:r>
                            <a:rPr lang="en-US" dirty="0" err="1"/>
                            <a:t>Primakoff</a:t>
                          </a:r>
                          <a:endParaRPr lang="en-GB" dirty="0"/>
                        </a:p>
                      </a:txBody>
                      <a:tcPr/>
                    </a:tc>
                    <a:tc>
                      <a:txBody>
                        <a:bodyPr/>
                        <a:lstStyle/>
                        <a:p>
                          <a:pPr algn="ctr"/>
                          <a:r>
                            <a:rPr lang="en-US" dirty="0"/>
                            <a:t>Prompt photons</a:t>
                          </a:r>
                          <a:endParaRPr lang="en-GB" dirty="0"/>
                        </a:p>
                      </a:txBody>
                      <a:tcPr/>
                    </a:tc>
                    <a:extLst>
                      <a:ext uri="{0D108BD9-81ED-4DB2-BD59-A6C34878D82A}">
                        <a16:rowId xmlns:a16="http://schemas.microsoft.com/office/drawing/2014/main" val="1542764010"/>
                      </a:ext>
                    </a:extLst>
                  </a:tr>
                  <a:tr h="365760">
                    <a:tc>
                      <a:txBody>
                        <a:bodyPr/>
                        <a:lstStyle/>
                        <a:p>
                          <a:endParaRPr lang="en-US"/>
                        </a:p>
                      </a:txBody>
                      <a:tcPr>
                        <a:blipFill>
                          <a:blip r:embed="rId2"/>
                          <a:stretch>
                            <a:fillRect t="-108333" r="-300428" b="-601667"/>
                          </a:stretch>
                        </a:blipFill>
                      </a:tcPr>
                    </a:tc>
                    <a:tc>
                      <a:txBody>
                        <a:bodyPr/>
                        <a:lstStyle/>
                        <a:p>
                          <a:endParaRPr lang="en-US"/>
                        </a:p>
                      </a:txBody>
                      <a:tcPr>
                        <a:blipFill>
                          <a:blip r:embed="rId2"/>
                          <a:stretch>
                            <a:fillRect l="-100000" t="-108333" r="-200428" b="-601667"/>
                          </a:stretch>
                        </a:blipFill>
                      </a:tcPr>
                    </a:tc>
                    <a:tc>
                      <a:txBody>
                        <a:bodyPr/>
                        <a:lstStyle/>
                        <a:p>
                          <a:endParaRPr lang="en-US"/>
                        </a:p>
                      </a:txBody>
                      <a:tcPr>
                        <a:blipFill>
                          <a:blip r:embed="rId2"/>
                          <a:stretch>
                            <a:fillRect l="-200000" t="-108333" r="-100428" b="-601667"/>
                          </a:stretch>
                        </a:blipFill>
                      </a:tcPr>
                    </a:tc>
                    <a:tc>
                      <a:txBody>
                        <a:bodyPr/>
                        <a:lstStyle/>
                        <a:p>
                          <a:endParaRPr lang="en-US"/>
                        </a:p>
                      </a:txBody>
                      <a:tcPr>
                        <a:blipFill>
                          <a:blip r:embed="rId2"/>
                          <a:stretch>
                            <a:fillRect l="-300000" t="-108333" r="-428" b="-601667"/>
                          </a:stretch>
                        </a:blipFill>
                      </a:tcPr>
                    </a:tc>
                    <a:extLst>
                      <a:ext uri="{0D108BD9-81ED-4DB2-BD59-A6C34878D82A}">
                        <a16:rowId xmlns:a16="http://schemas.microsoft.com/office/drawing/2014/main" val="4077668884"/>
                      </a:ext>
                    </a:extLst>
                  </a:tr>
                  <a:tr h="643128">
                    <a:tc>
                      <a:txBody>
                        <a:bodyPr/>
                        <a:lstStyle/>
                        <a:p>
                          <a:endParaRPr lang="en-US"/>
                        </a:p>
                      </a:txBody>
                      <a:tcPr>
                        <a:blipFill>
                          <a:blip r:embed="rId2"/>
                          <a:stretch>
                            <a:fillRect t="-117925" r="-300428" b="-240566"/>
                          </a:stretch>
                        </a:blipFill>
                      </a:tcPr>
                    </a:tc>
                    <a:tc>
                      <a:txBody>
                        <a:bodyPr/>
                        <a:lstStyle/>
                        <a:p>
                          <a:endParaRPr lang="en-US"/>
                        </a:p>
                      </a:txBody>
                      <a:tcPr>
                        <a:blipFill>
                          <a:blip r:embed="rId2"/>
                          <a:stretch>
                            <a:fillRect l="-100000" t="-117925" r="-200428" b="-240566"/>
                          </a:stretch>
                        </a:blipFill>
                      </a:tcPr>
                    </a:tc>
                    <a:tc>
                      <a:txBody>
                        <a:bodyPr/>
                        <a:lstStyle/>
                        <a:p>
                          <a:endParaRPr lang="en-US"/>
                        </a:p>
                      </a:txBody>
                      <a:tcPr>
                        <a:blipFill>
                          <a:blip r:embed="rId2"/>
                          <a:stretch>
                            <a:fillRect l="-200000" t="-117925" r="-100428" b="-240566"/>
                          </a:stretch>
                        </a:blipFill>
                      </a:tcPr>
                    </a:tc>
                    <a:tc>
                      <a:txBody>
                        <a:bodyPr/>
                        <a:lstStyle/>
                        <a:p>
                          <a:endParaRPr lang="en-US"/>
                        </a:p>
                      </a:txBody>
                      <a:tcPr>
                        <a:blipFill>
                          <a:blip r:embed="rId2"/>
                          <a:stretch>
                            <a:fillRect l="-300000" t="-117925" r="-428" b="-240566"/>
                          </a:stretch>
                        </a:blipFill>
                      </a:tcPr>
                    </a:tc>
                    <a:extLst>
                      <a:ext uri="{0D108BD9-81ED-4DB2-BD59-A6C34878D82A}">
                        <a16:rowId xmlns:a16="http://schemas.microsoft.com/office/drawing/2014/main" val="2595900476"/>
                      </a:ext>
                    </a:extLst>
                  </a:tr>
                  <a:tr h="694754">
                    <a:tc>
                      <a:txBody>
                        <a:bodyPr/>
                        <a:lstStyle/>
                        <a:p>
                          <a:endParaRPr lang="en-US"/>
                        </a:p>
                      </a:txBody>
                      <a:tcPr>
                        <a:blipFill>
                          <a:blip r:embed="rId2"/>
                          <a:stretch>
                            <a:fillRect t="-202632" r="-300428" b="-123684"/>
                          </a:stretch>
                        </a:blipFill>
                      </a:tcPr>
                    </a:tc>
                    <a:tc>
                      <a:txBody>
                        <a:bodyPr/>
                        <a:lstStyle/>
                        <a:p>
                          <a:endParaRPr lang="en-US"/>
                        </a:p>
                      </a:txBody>
                      <a:tcPr>
                        <a:blipFill>
                          <a:blip r:embed="rId2"/>
                          <a:stretch>
                            <a:fillRect l="-100000" t="-202632" r="-200428" b="-123684"/>
                          </a:stretch>
                        </a:blipFill>
                      </a:tcPr>
                    </a:tc>
                    <a:tc>
                      <a:txBody>
                        <a:bodyPr/>
                        <a:lstStyle/>
                        <a:p>
                          <a:endParaRPr lang="en-US"/>
                        </a:p>
                      </a:txBody>
                      <a:tcPr>
                        <a:blipFill>
                          <a:blip r:embed="rId2"/>
                          <a:stretch>
                            <a:fillRect l="-200000" t="-202632" r="-100428" b="-123684"/>
                          </a:stretch>
                        </a:blipFill>
                      </a:tcPr>
                    </a:tc>
                    <a:tc>
                      <a:txBody>
                        <a:bodyPr/>
                        <a:lstStyle/>
                        <a:p>
                          <a:endParaRPr lang="en-US"/>
                        </a:p>
                      </a:txBody>
                      <a:tcPr>
                        <a:blipFill>
                          <a:blip r:embed="rId2"/>
                          <a:stretch>
                            <a:fillRect l="-300000" t="-202632" r="-428" b="-123684"/>
                          </a:stretch>
                        </a:blipFill>
                      </a:tcPr>
                    </a:tc>
                    <a:extLst>
                      <a:ext uri="{0D108BD9-81ED-4DB2-BD59-A6C34878D82A}">
                        <a16:rowId xmlns:a16="http://schemas.microsoft.com/office/drawing/2014/main" val="105960786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elle 19">
                <a:extLst>
                  <a:ext uri="{FF2B5EF4-FFF2-40B4-BE49-F238E27FC236}">
                    <a16:creationId xmlns:a16="http://schemas.microsoft.com/office/drawing/2014/main" id="{BEB91E6F-5361-D41C-8536-C054B6259761}"/>
                  </a:ext>
                </a:extLst>
              </p:cNvPr>
              <p:cNvGraphicFramePr>
                <a:graphicFrameLocks noGrp="1"/>
              </p:cNvGraphicFramePr>
              <p:nvPr>
                <p:extLst>
                  <p:ext uri="{D42A27DB-BD31-4B8C-83A1-F6EECF244321}">
                    <p14:modId xmlns:p14="http://schemas.microsoft.com/office/powerpoint/2010/main" val="3666029437"/>
                  </p:ext>
                </p:extLst>
              </p:nvPr>
            </p:nvGraphicFramePr>
            <p:xfrm>
              <a:off x="407987" y="2114642"/>
              <a:ext cx="4849812" cy="1923288"/>
            </p:xfrm>
            <a:graphic>
              <a:graphicData uri="http://schemas.openxmlformats.org/drawingml/2006/table">
                <a:tbl>
                  <a:tblPr firstRow="1" bandRow="1">
                    <a:tableStyleId>{8EC20E35-A176-4012-BC5E-935CFFF8708E}</a:tableStyleId>
                  </a:tblPr>
                  <a:tblGrid>
                    <a:gridCol w="1616604">
                      <a:extLst>
                        <a:ext uri="{9D8B030D-6E8A-4147-A177-3AD203B41FA5}">
                          <a16:colId xmlns:a16="http://schemas.microsoft.com/office/drawing/2014/main" val="404341997"/>
                        </a:ext>
                      </a:extLst>
                    </a:gridCol>
                    <a:gridCol w="1616604">
                      <a:extLst>
                        <a:ext uri="{9D8B030D-6E8A-4147-A177-3AD203B41FA5}">
                          <a16:colId xmlns:a16="http://schemas.microsoft.com/office/drawing/2014/main" val="3472320276"/>
                        </a:ext>
                      </a:extLst>
                    </a:gridCol>
                    <a:gridCol w="1616604">
                      <a:extLst>
                        <a:ext uri="{9D8B030D-6E8A-4147-A177-3AD203B41FA5}">
                          <a16:colId xmlns:a16="http://schemas.microsoft.com/office/drawing/2014/main" val="787378962"/>
                        </a:ext>
                      </a:extLst>
                    </a:gridCol>
                  </a:tblGrid>
                  <a:tr h="165937">
                    <a:tc>
                      <a:txBody>
                        <a:bodyPr/>
                        <a:lstStyle/>
                        <a:p>
                          <a:pPr algn="ctr"/>
                          <a:r>
                            <a:rPr lang="en-US" dirty="0" err="1"/>
                            <a:t>Measurment</a:t>
                          </a:r>
                          <a:endParaRPr lang="en-GB" dirty="0"/>
                        </a:p>
                      </a:txBody>
                      <a:tcPr/>
                    </a:tc>
                    <a:tc>
                      <a:txBody>
                        <a:bodyPr/>
                        <a:lstStyle/>
                        <a:p>
                          <a:pPr algn="ctr"/>
                          <a:r>
                            <a:rPr lang="en-US" dirty="0" err="1"/>
                            <a:t>Drell</a:t>
                          </a:r>
                          <a:r>
                            <a:rPr lang="en-US" dirty="0"/>
                            <a:t>-Yan</a:t>
                          </a:r>
                          <a:endParaRPr lang="en-GB" dirty="0"/>
                        </a:p>
                      </a:txBody>
                      <a:tcPr/>
                    </a:tc>
                    <a:tc>
                      <a:txBody>
                        <a:bodyPr/>
                        <a:lstStyle/>
                        <a:p>
                          <a:pPr algn="ctr"/>
                          <a:r>
                            <a:rPr lang="en-US" dirty="0"/>
                            <a:t>Kaon </a:t>
                          </a:r>
                          <a:r>
                            <a:rPr lang="en-US" dirty="0" err="1"/>
                            <a:t>polarisability</a:t>
                          </a:r>
                          <a:endParaRPr lang="en-GB" dirty="0"/>
                        </a:p>
                      </a:txBody>
                      <a:tcPr/>
                    </a:tc>
                    <a:extLst>
                      <a:ext uri="{0D108BD9-81ED-4DB2-BD59-A6C34878D82A}">
                        <a16:rowId xmlns:a16="http://schemas.microsoft.com/office/drawing/2014/main" val="1196166113"/>
                      </a:ext>
                    </a:extLst>
                  </a:tr>
                  <a:tr h="165937">
                    <a:tc>
                      <a:txBody>
                        <a:bodyPr/>
                        <a:lstStyle/>
                        <a:p>
                          <a:pPr algn="ctr"/>
                          <a:r>
                            <a:rPr lang="en-US" dirty="0"/>
                            <a:t>Energy in </a:t>
                          </a:r>
                          <a14:m>
                            <m:oMath xmlns:m="http://schemas.openxmlformats.org/officeDocument/2006/math">
                              <m:r>
                                <m:rPr>
                                  <m:sty m:val="p"/>
                                </m:rPr>
                                <a:rPr lang="en-US" b="0" i="0" smtClean="0">
                                  <a:latin typeface="Cambria Math" panose="02040503050406030204" pitchFamily="18" charset="0"/>
                                </a:rPr>
                                <m:t>GeV</m:t>
                              </m:r>
                            </m:oMath>
                          </a14:m>
                          <a:endParaRPr lang="en-GB" i="0" dirty="0"/>
                        </a:p>
                      </a:txBody>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190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100</m:t>
                                </m:r>
                              </m:oMath>
                            </m:oMathPara>
                          </a14:m>
                          <a:endParaRPr lang="en-GB" dirty="0"/>
                        </a:p>
                      </a:txBody>
                      <a:tcPr/>
                    </a:tc>
                    <a:extLst>
                      <a:ext uri="{0D108BD9-81ED-4DB2-BD59-A6C34878D82A}">
                        <a16:rowId xmlns:a16="http://schemas.microsoft.com/office/drawing/2014/main" val="1429415883"/>
                      </a:ext>
                    </a:extLst>
                  </a:tr>
                  <a:tr h="287776">
                    <a:tc>
                      <a:txBody>
                        <a:bodyPr/>
                        <a:lstStyle/>
                        <a:p>
                          <a:pPr algn="ctr"/>
                          <a:r>
                            <a:rPr lang="en-US" dirty="0"/>
                            <a:t>Kaon intensity in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5</m:t>
                                  </m:r>
                                </m:sup>
                              </m:sSup>
                            </m:oMath>
                          </a14:m>
                          <a:r>
                            <a:rPr lang="en-GB" dirty="0"/>
                            <a:t> per spill</a:t>
                          </a:r>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70</m:t>
                                </m:r>
                              </m:oMath>
                            </m:oMathPara>
                          </a14:m>
                          <a:endParaRPr lang="en-GB" dirty="0"/>
                        </a:p>
                      </a:txBody>
                      <a:tcPr/>
                    </a:tc>
                    <a:tc>
                      <a:txBody>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10</m:t>
                                </m:r>
                              </m:oMath>
                            </m:oMathPara>
                          </a14:m>
                          <a:endParaRPr lang="en-GB" dirty="0"/>
                        </a:p>
                      </a:txBody>
                      <a:tcPr/>
                    </a:tc>
                    <a:extLst>
                      <a:ext uri="{0D108BD9-81ED-4DB2-BD59-A6C34878D82A}">
                        <a16:rowId xmlns:a16="http://schemas.microsoft.com/office/drawing/2014/main" val="1445733706"/>
                      </a:ext>
                    </a:extLst>
                  </a:tr>
                </a:tbl>
              </a:graphicData>
            </a:graphic>
          </p:graphicFrame>
        </mc:Choice>
        <mc:Fallback xmlns="">
          <p:graphicFrame>
            <p:nvGraphicFramePr>
              <p:cNvPr id="19" name="Tabelle 19">
                <a:extLst>
                  <a:ext uri="{FF2B5EF4-FFF2-40B4-BE49-F238E27FC236}">
                    <a16:creationId xmlns:a16="http://schemas.microsoft.com/office/drawing/2014/main" id="{BEB91E6F-5361-D41C-8536-C054B6259761}"/>
                  </a:ext>
                </a:extLst>
              </p:cNvPr>
              <p:cNvGraphicFramePr>
                <a:graphicFrameLocks noGrp="1"/>
              </p:cNvGraphicFramePr>
              <p:nvPr>
                <p:extLst>
                  <p:ext uri="{D42A27DB-BD31-4B8C-83A1-F6EECF244321}">
                    <p14:modId xmlns:p14="http://schemas.microsoft.com/office/powerpoint/2010/main" val="3666029437"/>
                  </p:ext>
                </p:extLst>
              </p:nvPr>
            </p:nvGraphicFramePr>
            <p:xfrm>
              <a:off x="407987" y="2114642"/>
              <a:ext cx="4849812" cy="1923288"/>
            </p:xfrm>
            <a:graphic>
              <a:graphicData uri="http://schemas.openxmlformats.org/drawingml/2006/table">
                <a:tbl>
                  <a:tblPr firstRow="1" bandRow="1">
                    <a:tableStyleId>{8EC20E35-A176-4012-BC5E-935CFFF8708E}</a:tableStyleId>
                  </a:tblPr>
                  <a:tblGrid>
                    <a:gridCol w="1616604">
                      <a:extLst>
                        <a:ext uri="{9D8B030D-6E8A-4147-A177-3AD203B41FA5}">
                          <a16:colId xmlns:a16="http://schemas.microsoft.com/office/drawing/2014/main" val="404341997"/>
                        </a:ext>
                      </a:extLst>
                    </a:gridCol>
                    <a:gridCol w="1616604">
                      <a:extLst>
                        <a:ext uri="{9D8B030D-6E8A-4147-A177-3AD203B41FA5}">
                          <a16:colId xmlns:a16="http://schemas.microsoft.com/office/drawing/2014/main" val="3472320276"/>
                        </a:ext>
                      </a:extLst>
                    </a:gridCol>
                    <a:gridCol w="1616604">
                      <a:extLst>
                        <a:ext uri="{9D8B030D-6E8A-4147-A177-3AD203B41FA5}">
                          <a16:colId xmlns:a16="http://schemas.microsoft.com/office/drawing/2014/main" val="787378962"/>
                        </a:ext>
                      </a:extLst>
                    </a:gridCol>
                  </a:tblGrid>
                  <a:tr h="640080">
                    <a:tc>
                      <a:txBody>
                        <a:bodyPr/>
                        <a:lstStyle/>
                        <a:p>
                          <a:pPr algn="ctr"/>
                          <a:r>
                            <a:rPr lang="en-US" dirty="0" err="1"/>
                            <a:t>Measurment</a:t>
                          </a:r>
                          <a:endParaRPr lang="en-GB" dirty="0"/>
                        </a:p>
                      </a:txBody>
                      <a:tcPr/>
                    </a:tc>
                    <a:tc>
                      <a:txBody>
                        <a:bodyPr/>
                        <a:lstStyle/>
                        <a:p>
                          <a:pPr algn="ctr"/>
                          <a:r>
                            <a:rPr lang="en-US" dirty="0" err="1"/>
                            <a:t>Drell</a:t>
                          </a:r>
                          <a:r>
                            <a:rPr lang="en-US" dirty="0"/>
                            <a:t>-Yan</a:t>
                          </a:r>
                          <a:endParaRPr lang="en-GB" dirty="0"/>
                        </a:p>
                      </a:txBody>
                      <a:tcPr/>
                    </a:tc>
                    <a:tc>
                      <a:txBody>
                        <a:bodyPr/>
                        <a:lstStyle/>
                        <a:p>
                          <a:pPr algn="ctr"/>
                          <a:r>
                            <a:rPr lang="en-US" dirty="0"/>
                            <a:t>Kaon </a:t>
                          </a:r>
                          <a:r>
                            <a:rPr lang="en-US" dirty="0" err="1"/>
                            <a:t>polarisability</a:t>
                          </a:r>
                          <a:endParaRPr lang="en-GB" dirty="0"/>
                        </a:p>
                      </a:txBody>
                      <a:tcPr/>
                    </a:tc>
                    <a:extLst>
                      <a:ext uri="{0D108BD9-81ED-4DB2-BD59-A6C34878D82A}">
                        <a16:rowId xmlns:a16="http://schemas.microsoft.com/office/drawing/2014/main" val="1196166113"/>
                      </a:ext>
                    </a:extLst>
                  </a:tr>
                  <a:tr h="365760">
                    <a:tc>
                      <a:txBody>
                        <a:bodyPr/>
                        <a:lstStyle/>
                        <a:p>
                          <a:endParaRPr lang="en-US"/>
                        </a:p>
                      </a:txBody>
                      <a:tcPr>
                        <a:blipFill>
                          <a:blip r:embed="rId5"/>
                          <a:stretch>
                            <a:fillRect t="-180328" r="-200376" b="-273770"/>
                          </a:stretch>
                        </a:blipFill>
                      </a:tcPr>
                    </a:tc>
                    <a:tc>
                      <a:txBody>
                        <a:bodyPr/>
                        <a:lstStyle/>
                        <a:p>
                          <a:endParaRPr lang="en-US"/>
                        </a:p>
                      </a:txBody>
                      <a:tcPr>
                        <a:blipFill>
                          <a:blip r:embed="rId5"/>
                          <a:stretch>
                            <a:fillRect l="-100377" t="-180328" r="-101132" b="-273770"/>
                          </a:stretch>
                        </a:blipFill>
                      </a:tcPr>
                    </a:tc>
                    <a:tc>
                      <a:txBody>
                        <a:bodyPr/>
                        <a:lstStyle/>
                        <a:p>
                          <a:endParaRPr lang="en-US"/>
                        </a:p>
                      </a:txBody>
                      <a:tcPr>
                        <a:blipFill>
                          <a:blip r:embed="rId5"/>
                          <a:stretch>
                            <a:fillRect l="-199624" t="-180328" r="-752" b="-273770"/>
                          </a:stretch>
                        </a:blipFill>
                      </a:tcPr>
                    </a:tc>
                    <a:extLst>
                      <a:ext uri="{0D108BD9-81ED-4DB2-BD59-A6C34878D82A}">
                        <a16:rowId xmlns:a16="http://schemas.microsoft.com/office/drawing/2014/main" val="1429415883"/>
                      </a:ext>
                    </a:extLst>
                  </a:tr>
                  <a:tr h="917448">
                    <a:tc>
                      <a:txBody>
                        <a:bodyPr/>
                        <a:lstStyle/>
                        <a:p>
                          <a:endParaRPr lang="en-US"/>
                        </a:p>
                      </a:txBody>
                      <a:tcPr>
                        <a:blipFill>
                          <a:blip r:embed="rId5"/>
                          <a:stretch>
                            <a:fillRect t="-113245" r="-200376" b="-10596"/>
                          </a:stretch>
                        </a:blipFill>
                      </a:tcPr>
                    </a:tc>
                    <a:tc>
                      <a:txBody>
                        <a:bodyPr/>
                        <a:lstStyle/>
                        <a:p>
                          <a:endParaRPr lang="en-US"/>
                        </a:p>
                      </a:txBody>
                      <a:tcPr>
                        <a:blipFill>
                          <a:blip r:embed="rId5"/>
                          <a:stretch>
                            <a:fillRect l="-100377" t="-113245" r="-101132" b="-10596"/>
                          </a:stretch>
                        </a:blipFill>
                      </a:tcPr>
                    </a:tc>
                    <a:tc>
                      <a:txBody>
                        <a:bodyPr/>
                        <a:lstStyle/>
                        <a:p>
                          <a:endParaRPr lang="en-US"/>
                        </a:p>
                      </a:txBody>
                      <a:tcPr>
                        <a:blipFill>
                          <a:blip r:embed="rId5"/>
                          <a:stretch>
                            <a:fillRect l="-199624" t="-113245" r="-752" b="-10596"/>
                          </a:stretch>
                        </a:blipFill>
                      </a:tcPr>
                    </a:tc>
                    <a:extLst>
                      <a:ext uri="{0D108BD9-81ED-4DB2-BD59-A6C34878D82A}">
                        <a16:rowId xmlns:a16="http://schemas.microsoft.com/office/drawing/2014/main" val="1445733706"/>
                      </a:ext>
                    </a:extLst>
                  </a:tr>
                </a:tbl>
              </a:graphicData>
            </a:graphic>
          </p:graphicFrame>
        </mc:Fallback>
      </mc:AlternateContent>
      <p:sp>
        <p:nvSpPr>
          <p:cNvPr id="17" name="Rectangle 4">
            <a:extLst>
              <a:ext uri="{FF2B5EF4-FFF2-40B4-BE49-F238E27FC236}">
                <a16:creationId xmlns:a16="http://schemas.microsoft.com/office/drawing/2014/main" id="{D4970409-CCEB-A67C-B073-B4C94CD2EFB1}"/>
              </a:ext>
            </a:extLst>
          </p:cNvPr>
          <p:cNvSpPr>
            <a:spLocks noChangeArrowheads="1"/>
          </p:cNvSpPr>
          <p:nvPr/>
        </p:nvSpPr>
        <p:spPr bwMode="auto">
          <a:xfrm>
            <a:off x="407987" y="1008166"/>
            <a:ext cx="4689316" cy="796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a:ln>
                  <a:noFill/>
                </a:ln>
                <a:solidFill>
                  <a:srgbClr val="000000"/>
                </a:solidFill>
                <a:effectLst/>
                <a:hlinkClick r:id="rId6">
                  <a:extLst>
                    <a:ext uri="{A12FA001-AC4F-418D-AE19-62706E023703}">
                      <ahyp:hlinkClr xmlns:ahyp="http://schemas.microsoft.com/office/drawing/2018/hyperlinkcolor" val="tx"/>
                    </a:ext>
                  </a:extLst>
                </a:hlinkClick>
              </a:rPr>
              <a:t>RF Workshop</a:t>
            </a:r>
            <a:endParaRPr kumimoji="0" lang="en-US" altLang="en-US" sz="1200" b="0" i="0" u="none" strike="noStrike" cap="none" normalizeH="0" baseline="0" dirty="0">
              <a:ln>
                <a:noFill/>
              </a:ln>
              <a:solidFill>
                <a:srgbClr val="000000"/>
              </a:solidFill>
              <a:effectLst/>
            </a:endParaRP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a:ln>
                  <a:noFill/>
                </a:ln>
                <a:solidFill>
                  <a:srgbClr val="000000"/>
                </a:solidFill>
                <a:effectLst/>
                <a:hlinkClick r:id="rId7">
                  <a:extLst>
                    <a:ext uri="{A12FA001-AC4F-418D-AE19-62706E023703}">
                      <ahyp:hlinkClr xmlns:ahyp="http://schemas.microsoft.com/office/drawing/2018/hyperlinkcolor" val="tx"/>
                    </a:ext>
                  </a:extLst>
                </a:hlinkClick>
              </a:rPr>
              <a:t>Follow-Up Workshop</a:t>
            </a:r>
          </a:p>
          <a:p>
            <a:pPr marL="171450" marR="0" lvl="0" indent="-17145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a:ln>
                  <a:noFill/>
                </a:ln>
                <a:solidFill>
                  <a:srgbClr val="000000"/>
                </a:solidFill>
                <a:effectLst/>
                <a:hlinkClick r:id="rId7">
                  <a:extLst>
                    <a:ext uri="{A12FA001-AC4F-418D-AE19-62706E023703}">
                      <ahyp:hlinkClr xmlns:ahyp="http://schemas.microsoft.com/office/drawing/2018/hyperlinkcolor" val="tx"/>
                    </a:ext>
                  </a:extLst>
                </a:hlinkClick>
              </a:rPr>
              <a:t>RF-Separated Beam Project for the M2 Beam Line at CERN</a:t>
            </a:r>
            <a:endParaRPr kumimoji="0" lang="en-US" altLang="en-US" sz="1200" b="0" i="0" u="none" strike="noStrike" cap="none" normalizeH="0" baseline="0" dirty="0">
              <a:ln>
                <a:noFill/>
              </a:ln>
              <a:solidFill>
                <a:srgbClr val="000000"/>
              </a:solidFill>
              <a:effectLst/>
              <a:hlinkClick r:id="rId8">
                <a:extLst>
                  <a:ext uri="{A12FA001-AC4F-418D-AE19-62706E023703}">
                    <ahyp:hlinkClr xmlns:ahyp="http://schemas.microsoft.com/office/drawing/2018/hyperlinkcolor" val="tx"/>
                  </a:ext>
                </a:extLst>
              </a:hlinkClick>
            </a:endParaRPr>
          </a:p>
        </p:txBody>
      </p:sp>
      <p:pic>
        <p:nvPicPr>
          <p:cNvPr id="15" name="Picture 2" descr="New Compass page">
            <a:extLst>
              <a:ext uri="{FF2B5EF4-FFF2-40B4-BE49-F238E27FC236}">
                <a16:creationId xmlns:a16="http://schemas.microsoft.com/office/drawing/2014/main" id="{10F38AF0-B3B0-24F2-227B-6F3E675C48C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9345"/>
          <a:stretch/>
        </p:blipFill>
        <p:spPr bwMode="auto">
          <a:xfrm>
            <a:off x="7272176" y="0"/>
            <a:ext cx="4919824" cy="179690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Picture hall 2">
            <a:extLst>
              <a:ext uri="{FF2B5EF4-FFF2-40B4-BE49-F238E27FC236}">
                <a16:creationId xmlns:a16="http://schemas.microsoft.com/office/drawing/2014/main" id="{C3361C73-A0D5-75A4-500F-B9ADF5FA20E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14910" y="1554029"/>
            <a:ext cx="3514531" cy="243313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703166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327B4CB-CD1A-BB63-225A-F4C112BF27F2}"/>
                  </a:ext>
                </a:extLst>
              </p:cNvPr>
              <p:cNvSpPr>
                <a:spLocks noGrp="1"/>
              </p:cNvSpPr>
              <p:nvPr>
                <p:ph idx="1"/>
              </p:nvPr>
            </p:nvSpPr>
            <p:spPr>
              <a:xfrm>
                <a:off x="406432" y="980728"/>
                <a:ext cx="11382368" cy="5267672"/>
              </a:xfrm>
            </p:spPr>
            <p:txBody>
              <a:bodyPr/>
              <a:lstStyle/>
              <a:p>
                <a:r>
                  <a:rPr lang="en-GB" dirty="0"/>
                  <a:t>RF separated beam is a promising option for AMBER studies in which the total intensity needs to be limited still having a reasonable </a:t>
                </a:r>
                <a14:m>
                  <m:oMath xmlns:m="http://schemas.openxmlformats.org/officeDocument/2006/math">
                    <m:sSup>
                      <m:sSupPr>
                        <m:ctrlPr>
                          <a:rPr lang="en-GB" i="1" smtClean="0">
                            <a:latin typeface="Cambria Math" panose="02040503050406030204" pitchFamily="18" charset="0"/>
                          </a:rPr>
                        </m:ctrlPr>
                      </m:sSupPr>
                      <m:e>
                        <m:r>
                          <a:rPr lang="en-GB" b="1" i="1" smtClean="0">
                            <a:latin typeface="Cambria Math" panose="02040503050406030204" pitchFamily="18" charset="0"/>
                          </a:rPr>
                          <m:t>𝑲</m:t>
                        </m:r>
                      </m:e>
                      <m:sup>
                        <m:r>
                          <a:rPr lang="en-GB" i="1" smtClean="0">
                            <a:latin typeface="Cambria Math" panose="02040503050406030204" pitchFamily="18" charset="0"/>
                            <a:ea typeface="Cambria Math" panose="02040503050406030204" pitchFamily="18" charset="0"/>
                          </a:rPr>
                          <m:t>±</m:t>
                        </m:r>
                      </m:sup>
                    </m:sSup>
                  </m:oMath>
                </a14:m>
                <a:r>
                  <a:rPr lang="en-GB" dirty="0"/>
                  <a:t> rate</a:t>
                </a:r>
              </a:p>
              <a:p>
                <a:pPr lvl="1"/>
                <a:r>
                  <a:rPr lang="en-GB" dirty="0"/>
                  <a:t>Up to now, the studies were performed in MAD-X; we could only use infinitely short cavities</a:t>
                </a:r>
              </a:p>
              <a:p>
                <a:pPr lvl="1"/>
                <a:r>
                  <a:rPr lang="en-GB" dirty="0"/>
                  <a:t>We move to BDSIM now; received realistic </a:t>
                </a:r>
                <a14:m>
                  <m:oMath xmlns:m="http://schemas.openxmlformats.org/officeDocument/2006/math">
                    <m:r>
                      <a:rPr lang="en-GB" b="0" i="1" smtClean="0">
                        <a:latin typeface="Cambria Math" panose="02040503050406030204" pitchFamily="18" charset="0"/>
                      </a:rPr>
                      <m:t>3</m:t>
                    </m:r>
                  </m:oMath>
                </a14:m>
                <a:r>
                  <a:rPr lang="en-GB" dirty="0"/>
                  <a:t>D field maps of the ILC crab cavities</a:t>
                </a:r>
              </a:p>
              <a:p>
                <a:pPr lvl="2"/>
                <a:r>
                  <a:rPr lang="en-GB" dirty="0"/>
                  <a:t>The field uniformity influences the performance of the separator in a sense that particles that receive a net deflection are deflected differently depending on their transverse coordinates</a:t>
                </a:r>
              </a:p>
              <a:p>
                <a:pPr lvl="1"/>
                <a:r>
                  <a:rPr lang="en-GB" dirty="0"/>
                  <a:t>We translate the beam optics to BDSIM and cross-check the outcome with the preliminary results from MAD-X</a:t>
                </a:r>
              </a:p>
              <a:p>
                <a:r>
                  <a:rPr lang="en-GB" dirty="0"/>
                  <a:t>For AMBER </a:t>
                </a:r>
                <a:r>
                  <a:rPr lang="en-GB" dirty="0" err="1"/>
                  <a:t>Drell</a:t>
                </a:r>
                <a:r>
                  <a:rPr lang="en-GB" dirty="0"/>
                  <a:t>-Yan improving the conventional hadron beam is the only possibility</a:t>
                </a:r>
              </a:p>
              <a:p>
                <a:pPr lvl="1"/>
                <a:r>
                  <a:rPr lang="en-GB" dirty="0"/>
                  <a:t>With adding vacuum we increase the overall intensity by </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20%</m:t>
                    </m:r>
                  </m:oMath>
                </a14:m>
                <a:endParaRPr lang="en-GB" dirty="0"/>
              </a:p>
              <a:p>
                <a:pPr lvl="1"/>
                <a:r>
                  <a:rPr lang="en-GB" dirty="0"/>
                  <a:t>We gain in the number of particles in the CEDAR’s taggable region</a:t>
                </a:r>
              </a:p>
              <a:p>
                <a:pPr lvl="1"/>
                <a:r>
                  <a:rPr lang="en-GB" dirty="0"/>
                  <a:t>Further improvement can be gained by modifying the beam optics</a:t>
                </a:r>
              </a:p>
              <a:p>
                <a:pPr lvl="1"/>
                <a:r>
                  <a:rPr lang="en-GB" dirty="0"/>
                  <a:t>With the improved shielding system around the AMBER target it might be even possible (to be checked with RP) to send higher intensities to EHN</a:t>
                </a:r>
                <a14:m>
                  <m:oMath xmlns:m="http://schemas.openxmlformats.org/officeDocument/2006/math">
                    <m:r>
                      <a:rPr lang="en-GB" b="0" i="1" smtClean="0">
                        <a:latin typeface="Cambria Math" panose="02040503050406030204" pitchFamily="18" charset="0"/>
                      </a:rPr>
                      <m:t>2</m:t>
                    </m:r>
                  </m:oMath>
                </a14:m>
                <a:r>
                  <a:rPr lang="en-GB" dirty="0"/>
                  <a:t> which is possible by increasing the proton intensity and optimising the collimation</a:t>
                </a:r>
              </a:p>
              <a:p>
                <a:pPr lvl="1"/>
                <a:endParaRPr lang="en-GB" dirty="0"/>
              </a:p>
            </p:txBody>
          </p:sp>
        </mc:Choice>
        <mc:Fallback xmlns="">
          <p:sp>
            <p:nvSpPr>
              <p:cNvPr id="2" name="Inhaltsplatzhalter 1">
                <a:extLst>
                  <a:ext uri="{FF2B5EF4-FFF2-40B4-BE49-F238E27FC236}">
                    <a16:creationId xmlns:a16="http://schemas.microsoft.com/office/drawing/2014/main" id="{8327B4CB-CD1A-BB63-225A-F4C112BF27F2}"/>
                  </a:ext>
                </a:extLst>
              </p:cNvPr>
              <p:cNvSpPr>
                <a:spLocks noGrp="1" noRot="1" noChangeAspect="1" noMove="1" noResize="1" noEditPoints="1" noAdjustHandles="1" noChangeArrowheads="1" noChangeShapeType="1" noTextEdit="1"/>
              </p:cNvSpPr>
              <p:nvPr>
                <p:ph idx="1"/>
              </p:nvPr>
            </p:nvSpPr>
            <p:spPr>
              <a:xfrm>
                <a:off x="406432" y="980728"/>
                <a:ext cx="11382368" cy="5267672"/>
              </a:xfrm>
              <a:blipFill>
                <a:blip r:embed="rId2"/>
                <a:stretch>
                  <a:fillRect l="-1339" t="-2315" r="-214" b="-2662"/>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B4BD6899-A49C-5B8D-426D-71EA7F822081}"/>
              </a:ext>
            </a:extLst>
          </p:cNvPr>
          <p:cNvSpPr>
            <a:spLocks noGrp="1"/>
          </p:cNvSpPr>
          <p:nvPr>
            <p:ph type="title"/>
          </p:nvPr>
        </p:nvSpPr>
        <p:spPr/>
        <p:txBody>
          <a:bodyPr/>
          <a:lstStyle/>
          <a:p>
            <a:r>
              <a:rPr lang="en-GB" dirty="0"/>
              <a:t>Conclusion</a:t>
            </a:r>
          </a:p>
        </p:txBody>
      </p:sp>
      <p:sp>
        <p:nvSpPr>
          <p:cNvPr id="4" name="Datumsplatzhalter 3">
            <a:extLst>
              <a:ext uri="{FF2B5EF4-FFF2-40B4-BE49-F238E27FC236}">
                <a16:creationId xmlns:a16="http://schemas.microsoft.com/office/drawing/2014/main" id="{FE8DAFCC-64DF-98CA-AAE5-7F1FDE7445D2}"/>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3081DA32-D215-5FCA-F6C3-E37734B37B39}"/>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D31B3E29-9586-5BBE-3C26-FE730E85887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274658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64BAF3CF-BC80-4207-900E-888EA01BD9C3}"/>
              </a:ext>
            </a:extLst>
          </p:cNvPr>
          <p:cNvSpPr txBox="1"/>
          <p:nvPr/>
        </p:nvSpPr>
        <p:spPr>
          <a:xfrm>
            <a:off x="4381500" y="872836"/>
            <a:ext cx="3429000" cy="861774"/>
          </a:xfrm>
          <a:prstGeom prst="rect">
            <a:avLst/>
          </a:prstGeom>
          <a:noFill/>
        </p:spPr>
        <p:txBody>
          <a:bodyPr wrap="square" lIns="0" tIns="0" rIns="0" bIns="0" rtlCol="0">
            <a:spAutoFit/>
          </a:bodyPr>
          <a:lstStyle/>
          <a:p>
            <a:pPr algn="ctr"/>
            <a:r>
              <a:rPr lang="en-US" sz="2800" dirty="0"/>
              <a:t>Thank you for your</a:t>
            </a:r>
          </a:p>
          <a:p>
            <a:pPr algn="ctr"/>
            <a:r>
              <a:rPr lang="en-US" sz="2800" dirty="0"/>
              <a:t>attention!</a:t>
            </a:r>
            <a:endParaRPr lang="en-GB" sz="2800" dirty="0"/>
          </a:p>
        </p:txBody>
      </p:sp>
    </p:spTree>
    <p:extLst>
      <p:ext uri="{BB962C8B-B14F-4D97-AF65-F5344CB8AC3E}">
        <p14:creationId xmlns:p14="http://schemas.microsoft.com/office/powerpoint/2010/main" val="3142636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D40093-7974-45B4-B4B1-A18D700D7291}"/>
              </a:ext>
            </a:extLst>
          </p:cNvPr>
          <p:cNvSpPr>
            <a:spLocks noGrp="1"/>
          </p:cNvSpPr>
          <p:nvPr>
            <p:ph type="title"/>
          </p:nvPr>
        </p:nvSpPr>
        <p:spPr/>
        <p:txBody>
          <a:bodyPr/>
          <a:lstStyle/>
          <a:p>
            <a:r>
              <a:rPr lang="en-US" dirty="0"/>
              <a:t>Backup</a:t>
            </a:r>
            <a:endParaRPr lang="en-GB" dirty="0"/>
          </a:p>
        </p:txBody>
      </p:sp>
      <p:sp>
        <p:nvSpPr>
          <p:cNvPr id="3" name="Textplatzhalter 2">
            <a:extLst>
              <a:ext uri="{FF2B5EF4-FFF2-40B4-BE49-F238E27FC236}">
                <a16:creationId xmlns:a16="http://schemas.microsoft.com/office/drawing/2014/main" id="{3996CC41-B831-43B8-B5A0-2F657A413707}"/>
              </a:ext>
            </a:extLst>
          </p:cNvPr>
          <p:cNvSpPr>
            <a:spLocks noGrp="1"/>
          </p:cNvSpPr>
          <p:nvPr>
            <p:ph type="body" idx="1"/>
          </p:nvPr>
        </p:nvSpPr>
        <p:spPr/>
        <p:txBody>
          <a:bodyPr/>
          <a:lstStyle/>
          <a:p>
            <a:endParaRPr lang="en-GB"/>
          </a:p>
        </p:txBody>
      </p:sp>
      <p:sp>
        <p:nvSpPr>
          <p:cNvPr id="4" name="Datumsplatzhalter 3">
            <a:extLst>
              <a:ext uri="{FF2B5EF4-FFF2-40B4-BE49-F238E27FC236}">
                <a16:creationId xmlns:a16="http://schemas.microsoft.com/office/drawing/2014/main" id="{DD80B006-060C-462E-AAF8-61D7C7257622}"/>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D79E8614-5479-4ECE-B52E-4A8461DB85A8}"/>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658ED9B5-1573-4AAD-9664-E9DED7914878}"/>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885266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5DF4C7A-A83A-DE99-B280-B74691F85E8A}"/>
              </a:ext>
            </a:extLst>
          </p:cNvPr>
          <p:cNvSpPr>
            <a:spLocks noGrp="1"/>
          </p:cNvSpPr>
          <p:nvPr>
            <p:ph idx="1"/>
          </p:nvPr>
        </p:nvSpPr>
        <p:spPr>
          <a:xfrm>
            <a:off x="407989" y="1013790"/>
            <a:ext cx="11376024" cy="4608512"/>
          </a:xfrm>
        </p:spPr>
        <p:txBody>
          <a:bodyPr/>
          <a:lstStyle/>
          <a:p>
            <a:r>
              <a:rPr lang="en-US" dirty="0"/>
              <a:t>Beam requirements</a:t>
            </a:r>
          </a:p>
          <a:p>
            <a:r>
              <a:rPr lang="en-US" dirty="0"/>
              <a:t>RF separated beams</a:t>
            </a:r>
          </a:p>
          <a:p>
            <a:pPr lvl="1"/>
            <a:r>
              <a:rPr lang="en-US" dirty="0"/>
              <a:t>Principle of RF separation</a:t>
            </a:r>
          </a:p>
          <a:p>
            <a:pPr lvl="1"/>
            <a:r>
              <a:rPr lang="en-US" dirty="0"/>
              <a:t>Cavity parameters</a:t>
            </a:r>
          </a:p>
          <a:p>
            <a:pPr lvl="1"/>
            <a:r>
              <a:rPr lang="en-US" dirty="0"/>
              <a:t>Influence of the beam optics</a:t>
            </a:r>
          </a:p>
          <a:p>
            <a:pPr lvl="1"/>
            <a:r>
              <a:rPr lang="en-US" dirty="0"/>
              <a:t>First results</a:t>
            </a:r>
          </a:p>
          <a:p>
            <a:r>
              <a:rPr lang="en-US" dirty="0"/>
              <a:t>Conventional hadron beam</a:t>
            </a:r>
          </a:p>
          <a:p>
            <a:pPr lvl="1"/>
            <a:r>
              <a:rPr lang="en-US" dirty="0"/>
              <a:t>Current limitations</a:t>
            </a:r>
          </a:p>
          <a:p>
            <a:pPr lvl="1"/>
            <a:r>
              <a:rPr lang="en-US" dirty="0"/>
              <a:t>Influence of multiple scattering</a:t>
            </a:r>
          </a:p>
          <a:p>
            <a:pPr lvl="1"/>
            <a:r>
              <a:rPr lang="en-US" dirty="0"/>
              <a:t>High intensity runs</a:t>
            </a:r>
          </a:p>
          <a:p>
            <a:r>
              <a:rPr lang="en-US" dirty="0"/>
              <a:t>Conclusion</a:t>
            </a:r>
            <a:endParaRPr lang="en-GB" dirty="0"/>
          </a:p>
        </p:txBody>
      </p:sp>
      <p:sp>
        <p:nvSpPr>
          <p:cNvPr id="3" name="Titel 2">
            <a:extLst>
              <a:ext uri="{FF2B5EF4-FFF2-40B4-BE49-F238E27FC236}">
                <a16:creationId xmlns:a16="http://schemas.microsoft.com/office/drawing/2014/main" id="{EDB944E3-41C8-91E0-5A64-228A406D8915}"/>
              </a:ext>
            </a:extLst>
          </p:cNvPr>
          <p:cNvSpPr>
            <a:spLocks noGrp="1"/>
          </p:cNvSpPr>
          <p:nvPr>
            <p:ph type="title"/>
          </p:nvPr>
        </p:nvSpPr>
        <p:spPr/>
        <p:txBody>
          <a:bodyPr/>
          <a:lstStyle/>
          <a:p>
            <a:r>
              <a:rPr lang="en-US" dirty="0"/>
              <a:t>Contents</a:t>
            </a:r>
            <a:endParaRPr lang="en-GB" dirty="0"/>
          </a:p>
        </p:txBody>
      </p:sp>
      <p:sp>
        <p:nvSpPr>
          <p:cNvPr id="4" name="Datumsplatzhalter 3">
            <a:extLst>
              <a:ext uri="{FF2B5EF4-FFF2-40B4-BE49-F238E27FC236}">
                <a16:creationId xmlns:a16="http://schemas.microsoft.com/office/drawing/2014/main" id="{1E6EC9AC-2618-9179-6D4B-972B8DBDA669}"/>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E8B111E2-36B9-050D-D801-02260B2E4624}"/>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4E250F5F-E99A-B203-C270-505794DCE129}"/>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3470944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a:extLst>
                  <a:ext uri="{FF2B5EF4-FFF2-40B4-BE49-F238E27FC236}">
                    <a16:creationId xmlns:a16="http://schemas.microsoft.com/office/drawing/2014/main" id="{9B9520C2-3BBE-4E44-B2C9-4AC5088CC6FC}"/>
                  </a:ext>
                </a:extLst>
              </p:cNvPr>
              <p:cNvSpPr>
                <a:spLocks noGrp="1"/>
              </p:cNvSpPr>
              <p:nvPr>
                <p:ph type="title"/>
              </p:nvPr>
            </p:nvSpPr>
            <p:spPr/>
            <p:txBody>
              <a:bodyPr/>
              <a:lstStyle/>
              <a:p>
                <a:r>
                  <a:rPr lang="en-US" dirty="0"/>
                  <a:t>AMBER at CERN’s M</a:t>
                </a:r>
                <a14:m>
                  <m:oMath xmlns:m="http://schemas.openxmlformats.org/officeDocument/2006/math">
                    <m:r>
                      <a:rPr lang="en-US" b="1" i="1" smtClean="0">
                        <a:latin typeface="Cambria Math" panose="02040503050406030204" pitchFamily="18" charset="0"/>
                      </a:rPr>
                      <m:t>𝟐</m:t>
                    </m:r>
                  </m:oMath>
                </a14:m>
                <a:r>
                  <a:rPr lang="en-GB" dirty="0"/>
                  <a:t> beam line</a:t>
                </a:r>
              </a:p>
            </p:txBody>
          </p:sp>
        </mc:Choice>
        <mc:Fallback xmlns="">
          <p:sp>
            <p:nvSpPr>
              <p:cNvPr id="2" name="Titel 1">
                <a:extLst>
                  <a:ext uri="{FF2B5EF4-FFF2-40B4-BE49-F238E27FC236}">
                    <a16:creationId xmlns:a16="http://schemas.microsoft.com/office/drawing/2014/main" id="{9B9520C2-3BBE-4E44-B2C9-4AC5088CC6FC}"/>
                  </a:ext>
                </a:extLst>
              </p:cNvPr>
              <p:cNvSpPr>
                <a:spLocks noGrp="1" noRot="1" noChangeAspect="1" noMove="1" noResize="1" noEditPoints="1" noAdjustHandles="1" noChangeArrowheads="1" noChangeShapeType="1" noTextEdit="1"/>
              </p:cNvSpPr>
              <p:nvPr>
                <p:ph type="title"/>
              </p:nvPr>
            </p:nvSpPr>
            <p:spPr>
              <a:blipFill>
                <a:blip r:embed="rId2"/>
                <a:stretch>
                  <a:fillRect l="-2465" t="-32000" b="-27000"/>
                </a:stretch>
              </a:blipFill>
            </p:spPr>
            <p:txBody>
              <a:bodyPr/>
              <a:lstStyle/>
              <a:p>
                <a:r>
                  <a:rPr lang="en-GB">
                    <a:noFill/>
                  </a:rPr>
                  <a:t> </a:t>
                </a:r>
              </a:p>
            </p:txBody>
          </p:sp>
        </mc:Fallback>
      </mc:AlternateContent>
      <p:sp>
        <p:nvSpPr>
          <p:cNvPr id="3" name="Datumsplatzhalter 2">
            <a:extLst>
              <a:ext uri="{FF2B5EF4-FFF2-40B4-BE49-F238E27FC236}">
                <a16:creationId xmlns:a16="http://schemas.microsoft.com/office/drawing/2014/main" id="{DC0D0957-3116-4DB4-A805-E09476FD2E36}"/>
              </a:ext>
            </a:extLst>
          </p:cNvPr>
          <p:cNvSpPr>
            <a:spLocks noGrp="1"/>
          </p:cNvSpPr>
          <p:nvPr>
            <p:ph type="dt" sz="half" idx="10"/>
          </p:nvPr>
        </p:nvSpPr>
        <p:spPr/>
        <p:txBody>
          <a:bodyPr/>
          <a:lstStyle/>
          <a:p>
            <a:r>
              <a:rPr lang="de-DE" dirty="0"/>
              <a:t>31.08.2022</a:t>
            </a:r>
            <a:endParaRPr lang="en-US" dirty="0"/>
          </a:p>
        </p:txBody>
      </p:sp>
      <p:sp>
        <p:nvSpPr>
          <p:cNvPr id="4" name="Fußzeilenplatzhalter 3">
            <a:extLst>
              <a:ext uri="{FF2B5EF4-FFF2-40B4-BE49-F238E27FC236}">
                <a16:creationId xmlns:a16="http://schemas.microsoft.com/office/drawing/2014/main" id="{007C66D9-EEDF-4C07-8D58-F5BBA3E9CE1F}"/>
              </a:ext>
            </a:extLst>
          </p:cNvPr>
          <p:cNvSpPr>
            <a:spLocks noGrp="1"/>
          </p:cNvSpPr>
          <p:nvPr>
            <p:ph type="ftr" sz="quarter" idx="11"/>
          </p:nvPr>
        </p:nvSpPr>
        <p:spPr/>
        <p:txBody>
          <a:bodyPr/>
          <a:lstStyle/>
          <a:p>
            <a:r>
              <a:rPr lang="en-US" dirty="0"/>
              <a:t>Fabian Metzger | RF and conventional beams</a:t>
            </a:r>
          </a:p>
        </p:txBody>
      </p:sp>
      <p:sp>
        <p:nvSpPr>
          <p:cNvPr id="5" name="Foliennummernplatzhalter 4">
            <a:extLst>
              <a:ext uri="{FF2B5EF4-FFF2-40B4-BE49-F238E27FC236}">
                <a16:creationId xmlns:a16="http://schemas.microsoft.com/office/drawing/2014/main" id="{380D0F7F-A32A-4591-9F13-476EC319B80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6" name="Picture 4" descr="Picture hall 2">
            <a:extLst>
              <a:ext uri="{FF2B5EF4-FFF2-40B4-BE49-F238E27FC236}">
                <a16:creationId xmlns:a16="http://schemas.microsoft.com/office/drawing/2014/main" id="{9290146E-1DD8-4ECC-90A4-4A673606A7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674" y="1254238"/>
            <a:ext cx="4124666" cy="2855538"/>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9">
            <a:extLst>
              <a:ext uri="{FF2B5EF4-FFF2-40B4-BE49-F238E27FC236}">
                <a16:creationId xmlns:a16="http://schemas.microsoft.com/office/drawing/2014/main" id="{AFCC83A1-5E3E-40CF-8D2B-2AB87F57FE9F}"/>
              </a:ext>
            </a:extLst>
          </p:cNvPr>
          <p:cNvPicPr>
            <a:picLocks noChangeAspect="1"/>
          </p:cNvPicPr>
          <p:nvPr/>
        </p:nvPicPr>
        <p:blipFill rotWithShape="1">
          <a:blip r:embed="rId4"/>
          <a:srcRect l="17110" t="34583" r="17734" b="23056"/>
          <a:stretch/>
        </p:blipFill>
        <p:spPr>
          <a:xfrm>
            <a:off x="4673884" y="1715616"/>
            <a:ext cx="7082589" cy="2590156"/>
          </a:xfrm>
          <a:prstGeom prst="rect">
            <a:avLst/>
          </a:prstGeom>
        </p:spPr>
      </p:pic>
      <p:pic>
        <p:nvPicPr>
          <p:cNvPr id="8" name="Picture 10">
            <a:extLst>
              <a:ext uri="{FF2B5EF4-FFF2-40B4-BE49-F238E27FC236}">
                <a16:creationId xmlns:a16="http://schemas.microsoft.com/office/drawing/2014/main" id="{939E7300-C432-49C5-A631-2EF82090FEDF}"/>
              </a:ext>
            </a:extLst>
          </p:cNvPr>
          <p:cNvPicPr>
            <a:picLocks noChangeAspect="1"/>
          </p:cNvPicPr>
          <p:nvPr/>
        </p:nvPicPr>
        <p:blipFill rotWithShape="1">
          <a:blip r:embed="rId5"/>
          <a:srcRect l="16875" t="23194" r="17969" b="66945"/>
          <a:stretch/>
        </p:blipFill>
        <p:spPr>
          <a:xfrm>
            <a:off x="4661776" y="1198091"/>
            <a:ext cx="7082589" cy="602953"/>
          </a:xfrm>
          <a:prstGeom prst="rect">
            <a:avLst/>
          </a:prstGeom>
        </p:spPr>
      </p:pic>
      <p:pic>
        <p:nvPicPr>
          <p:cNvPr id="9" name="Picture 2" descr="New Compass page">
            <a:extLst>
              <a:ext uri="{FF2B5EF4-FFF2-40B4-BE49-F238E27FC236}">
                <a16:creationId xmlns:a16="http://schemas.microsoft.com/office/drawing/2014/main" id="{CB080EDB-6291-4898-A7F7-8D78945B1FC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9345"/>
          <a:stretch/>
        </p:blipFill>
        <p:spPr bwMode="auto">
          <a:xfrm>
            <a:off x="2067428" y="4241604"/>
            <a:ext cx="4919824" cy="1796902"/>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uppieren 12">
            <a:extLst>
              <a:ext uri="{FF2B5EF4-FFF2-40B4-BE49-F238E27FC236}">
                <a16:creationId xmlns:a16="http://schemas.microsoft.com/office/drawing/2014/main" id="{30439D3B-A816-40D2-9F35-4406A457EDF4}"/>
              </a:ext>
            </a:extLst>
          </p:cNvPr>
          <p:cNvGrpSpPr/>
          <p:nvPr/>
        </p:nvGrpSpPr>
        <p:grpSpPr>
          <a:xfrm>
            <a:off x="8820768" y="4273688"/>
            <a:ext cx="2310064" cy="955286"/>
            <a:chOff x="8820768" y="4273688"/>
            <a:chExt cx="2310064" cy="955286"/>
          </a:xfrm>
        </p:grpSpPr>
        <p:cxnSp>
          <p:nvCxnSpPr>
            <p:cNvPr id="10" name="Straight Arrow Connector 6">
              <a:extLst>
                <a:ext uri="{FF2B5EF4-FFF2-40B4-BE49-F238E27FC236}">
                  <a16:creationId xmlns:a16="http://schemas.microsoft.com/office/drawing/2014/main" id="{1C605D8A-C69A-41F2-ACB7-49FD3FBCBCD4}"/>
                </a:ext>
              </a:extLst>
            </p:cNvPr>
            <p:cNvCxnSpPr/>
            <p:nvPr/>
          </p:nvCxnSpPr>
          <p:spPr>
            <a:xfrm flipV="1">
              <a:off x="9975800" y="4273688"/>
              <a:ext cx="1" cy="525705"/>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8BE3C848-6960-4605-BCCD-9E2AE3BC2CB8}"/>
                </a:ext>
              </a:extLst>
            </p:cNvPr>
            <p:cNvSpPr txBox="1"/>
            <p:nvPr/>
          </p:nvSpPr>
          <p:spPr>
            <a:xfrm>
              <a:off x="8820768" y="4767309"/>
              <a:ext cx="2310064" cy="461665"/>
            </a:xfrm>
            <a:prstGeom prst="rect">
              <a:avLst/>
            </a:prstGeom>
            <a:noFill/>
          </p:spPr>
          <p:txBody>
            <a:bodyPr wrap="square" rtlCol="0">
              <a:spAutoFit/>
            </a:bodyPr>
            <a:lstStyle/>
            <a:p>
              <a:pPr algn="ctr"/>
              <a:r>
                <a:rPr lang="en-US" sz="1200" dirty="0">
                  <a:solidFill>
                    <a:srgbClr val="000000"/>
                  </a:solidFill>
                </a:rPr>
                <a:t>Very optimistic. </a:t>
              </a:r>
              <a:br>
                <a:rPr lang="en-US" sz="1200" dirty="0">
                  <a:solidFill>
                    <a:srgbClr val="000000"/>
                  </a:solidFill>
                </a:rPr>
              </a:br>
              <a:r>
                <a:rPr lang="en-US" sz="1200" dirty="0">
                  <a:solidFill>
                    <a:srgbClr val="000000"/>
                  </a:solidFill>
                </a:rPr>
                <a:t>Current estimates: LHC Run 4 </a:t>
              </a:r>
            </a:p>
          </p:txBody>
        </p:sp>
      </p:grpSp>
      <p:sp>
        <p:nvSpPr>
          <p:cNvPr id="14" name="Textfeld 13">
            <a:extLst>
              <a:ext uri="{FF2B5EF4-FFF2-40B4-BE49-F238E27FC236}">
                <a16:creationId xmlns:a16="http://schemas.microsoft.com/office/drawing/2014/main" id="{FF19500A-3EC6-4D60-94DB-D2A5FD9F864F}"/>
              </a:ext>
            </a:extLst>
          </p:cNvPr>
          <p:cNvSpPr txBox="1"/>
          <p:nvPr/>
        </p:nvSpPr>
        <p:spPr>
          <a:xfrm>
            <a:off x="6466496" y="921092"/>
            <a:ext cx="3473147" cy="276999"/>
          </a:xfrm>
          <a:prstGeom prst="rect">
            <a:avLst/>
          </a:prstGeom>
          <a:noFill/>
        </p:spPr>
        <p:txBody>
          <a:bodyPr wrap="square" lIns="0" tIns="0" rIns="0" bIns="0" rtlCol="0">
            <a:spAutoFit/>
          </a:bodyPr>
          <a:lstStyle/>
          <a:p>
            <a:pPr algn="ctr"/>
            <a:r>
              <a:rPr lang="en-US" dirty="0">
                <a:solidFill>
                  <a:srgbClr val="000000"/>
                </a:solidFill>
              </a:rPr>
              <a:t>AMBER’s phase 2 measurements</a:t>
            </a:r>
            <a:endParaRPr lang="en-GB" dirty="0">
              <a:solidFill>
                <a:srgbClr val="000000"/>
              </a:solidFill>
            </a:endParaRPr>
          </a:p>
        </p:txBody>
      </p:sp>
    </p:spTree>
    <p:extLst>
      <p:ext uri="{BB962C8B-B14F-4D97-AF65-F5344CB8AC3E}">
        <p14:creationId xmlns:p14="http://schemas.microsoft.com/office/powerpoint/2010/main" val="576034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33F6024F-8B46-4279-BB57-9A9BB2F4A840}"/>
                  </a:ext>
                </a:extLst>
              </p:cNvPr>
              <p:cNvSpPr>
                <a:spLocks noGrp="1"/>
              </p:cNvSpPr>
              <p:nvPr>
                <p:ph idx="1"/>
              </p:nvPr>
            </p:nvSpPr>
            <p:spPr>
              <a:xfrm>
                <a:off x="407988" y="993573"/>
                <a:ext cx="11376024" cy="5254828"/>
              </a:xfrm>
            </p:spPr>
            <p:txBody>
              <a:bodyPr/>
              <a:lstStyle/>
              <a:p>
                <a14:m>
                  <m:oMath xmlns:m="http://schemas.openxmlformats.org/officeDocument/2006/math">
                    <m:sSub>
                      <m:sSubPr>
                        <m:ctrlPr>
                          <a:rPr lang="en-GB" sz="2000" i="1" smtClean="0">
                            <a:latin typeface="Cambria Math" panose="02040503050406030204" pitchFamily="18" charset="0"/>
                          </a:rPr>
                        </m:ctrlPr>
                      </m:sSubPr>
                      <m:e>
                        <m:r>
                          <a:rPr lang="en-GB" sz="2000" b="1" i="1" smtClean="0">
                            <a:latin typeface="Cambria Math" panose="02040503050406030204" pitchFamily="18" charset="0"/>
                            <a:ea typeface="Cambria Math" panose="02040503050406030204" pitchFamily="18" charset="0"/>
                          </a:rPr>
                          <m:t>𝜽</m:t>
                        </m:r>
                      </m:e>
                      <m:sub>
                        <m:r>
                          <a:rPr lang="en-US" sz="2000" b="1" i="0" smtClean="0">
                            <a:latin typeface="Cambria Math" panose="02040503050406030204" pitchFamily="18" charset="0"/>
                          </a:rPr>
                          <m:t>𝐭𝐨𝐭</m:t>
                        </m:r>
                      </m:sub>
                    </m:sSub>
                    <m:r>
                      <a:rPr lang="en-US" sz="2000" b="1" i="1" smtClean="0">
                        <a:latin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𝜽</m:t>
                    </m:r>
                    <m:d>
                      <m:dPr>
                        <m:ctrlPr>
                          <a:rPr lang="en-US" sz="2000" i="1" smtClean="0">
                            <a:latin typeface="Cambria Math" panose="02040503050406030204" pitchFamily="18" charset="0"/>
                            <a:ea typeface="Cambria Math" panose="02040503050406030204" pitchFamily="18" charset="0"/>
                          </a:rPr>
                        </m:ctrlPr>
                      </m:dPr>
                      <m:e>
                        <m:func>
                          <m:funcPr>
                            <m:ctrlPr>
                              <a:rPr lang="en-US" sz="2000" i="1" smtClean="0">
                                <a:latin typeface="Cambria Math" panose="02040503050406030204" pitchFamily="18" charset="0"/>
                                <a:ea typeface="Cambria Math" panose="02040503050406030204" pitchFamily="18" charset="0"/>
                              </a:rPr>
                            </m:ctrlPr>
                          </m:funcPr>
                          <m:fName>
                            <m:r>
                              <a:rPr lang="en-US" sz="2000" b="1" i="0" smtClean="0">
                                <a:latin typeface="Cambria Math" panose="02040503050406030204" pitchFamily="18" charset="0"/>
                                <a:ea typeface="Cambria Math" panose="02040503050406030204" pitchFamily="18" charset="0"/>
                              </a:rPr>
                              <m:t>𝐬𝐢𝐧</m:t>
                            </m:r>
                          </m:fName>
                          <m:e>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𝝋</m:t>
                                </m:r>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𝒕</m:t>
                                    </m:r>
                                  </m:e>
                                </m:d>
                              </m:e>
                            </m:d>
                          </m:e>
                        </m:func>
                        <m:r>
                          <a:rPr lang="en-US" sz="2000" b="1" i="1" smtClean="0">
                            <a:latin typeface="Cambria Math" panose="02040503050406030204" pitchFamily="18" charset="0"/>
                            <a:ea typeface="Cambria Math" panose="02040503050406030204" pitchFamily="18" charset="0"/>
                          </a:rPr>
                          <m:t>+</m:t>
                        </m:r>
                        <m:func>
                          <m:funcPr>
                            <m:ctrlPr>
                              <a:rPr lang="en-US" sz="2000" i="1" smtClean="0">
                                <a:latin typeface="Cambria Math" panose="02040503050406030204" pitchFamily="18" charset="0"/>
                                <a:ea typeface="Cambria Math" panose="02040503050406030204" pitchFamily="18" charset="0"/>
                              </a:rPr>
                            </m:ctrlPr>
                          </m:funcPr>
                          <m:fName>
                            <m:r>
                              <a:rPr lang="en-US" sz="2000" b="1" i="0" smtClean="0">
                                <a:latin typeface="Cambria Math" panose="02040503050406030204" pitchFamily="18" charset="0"/>
                                <a:ea typeface="Cambria Math" panose="02040503050406030204" pitchFamily="18" charset="0"/>
                              </a:rPr>
                              <m:t>𝐬𝐢𝐧</m:t>
                            </m:r>
                          </m:fName>
                          <m:e>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𝝋</m:t>
                                </m:r>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𝒕</m:t>
                                    </m:r>
                                  </m:e>
                                </m:d>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𝜶</m:t>
                                </m:r>
                                <m:r>
                                  <a:rPr lang="en-US" sz="2000" b="1" i="1" smtClean="0">
                                    <a:latin typeface="Cambria Math" panose="02040503050406030204" pitchFamily="18" charset="0"/>
                                    <a:ea typeface="Cambria Math" panose="02040503050406030204" pitchFamily="18" charset="0"/>
                                  </a:rPr>
                                  <m:t>+∆</m:t>
                                </m:r>
                                <m:sSub>
                                  <m:sSubPr>
                                    <m:ctrlPr>
                                      <a:rPr lang="en-US" sz="2000" b="1" i="1" smtClean="0">
                                        <a:latin typeface="Cambria Math" panose="02040503050406030204" pitchFamily="18" charset="0"/>
                                        <a:ea typeface="Cambria Math" panose="02040503050406030204" pitchFamily="18" charset="0"/>
                                      </a:rPr>
                                    </m:ctrlPr>
                                  </m:sSubPr>
                                  <m:e>
                                    <m:r>
                                      <a:rPr lang="en-US" sz="2000" b="1" i="1" smtClean="0">
                                        <a:latin typeface="Cambria Math" panose="02040503050406030204" pitchFamily="18" charset="0"/>
                                        <a:ea typeface="Cambria Math" panose="02040503050406030204" pitchFamily="18" charset="0"/>
                                      </a:rPr>
                                      <m:t>𝝋</m:t>
                                    </m:r>
                                  </m:e>
                                  <m:sub>
                                    <m:r>
                                      <a:rPr lang="en-US" sz="2000" b="1" i="1" smtClean="0">
                                        <a:latin typeface="Cambria Math" panose="02040503050406030204" pitchFamily="18" charset="0"/>
                                        <a:ea typeface="Cambria Math" panose="02040503050406030204" pitchFamily="18" charset="0"/>
                                      </a:rPr>
                                      <m:t>𝟏𝟐</m:t>
                                    </m:r>
                                  </m:sub>
                                </m:sSub>
                              </m:e>
                            </m:d>
                          </m:e>
                        </m:func>
                      </m:e>
                    </m:d>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𝟐</m:t>
                    </m:r>
                    <m:r>
                      <a:rPr lang="en-US" sz="2000" b="1" i="1" smtClean="0">
                        <a:latin typeface="Cambria Math" panose="02040503050406030204" pitchFamily="18" charset="0"/>
                        <a:ea typeface="Cambria Math" panose="02040503050406030204" pitchFamily="18" charset="0"/>
                      </a:rPr>
                      <m:t>𝜽</m:t>
                    </m:r>
                    <m:func>
                      <m:funcPr>
                        <m:ctrlPr>
                          <a:rPr lang="en-US" sz="2000" i="1" smtClean="0">
                            <a:latin typeface="Cambria Math" panose="02040503050406030204" pitchFamily="18" charset="0"/>
                            <a:ea typeface="Cambria Math" panose="02040503050406030204" pitchFamily="18" charset="0"/>
                          </a:rPr>
                        </m:ctrlPr>
                      </m:funcPr>
                      <m:fName>
                        <m:r>
                          <a:rPr lang="en-US" sz="2000" b="1" i="0" smtClean="0">
                            <a:latin typeface="Cambria Math" panose="02040503050406030204" pitchFamily="18" charset="0"/>
                            <a:ea typeface="Cambria Math" panose="02040503050406030204" pitchFamily="18" charset="0"/>
                          </a:rPr>
                          <m:t>𝐬𝐢𝐧</m:t>
                        </m:r>
                      </m:fName>
                      <m:e>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𝝋</m:t>
                            </m:r>
                            <m:d>
                              <m:dPr>
                                <m:ctrlPr>
                                  <a:rPr lang="en-US" sz="2000" i="1" smtClean="0">
                                    <a:latin typeface="Cambria Math" panose="02040503050406030204" pitchFamily="18" charset="0"/>
                                    <a:ea typeface="Cambria Math" panose="02040503050406030204" pitchFamily="18" charset="0"/>
                                  </a:rPr>
                                </m:ctrlPr>
                              </m:dPr>
                              <m:e>
                                <m:r>
                                  <a:rPr lang="en-US" sz="2000" b="1" i="1" smtClean="0">
                                    <a:latin typeface="Cambria Math" panose="02040503050406030204" pitchFamily="18" charset="0"/>
                                    <a:ea typeface="Cambria Math" panose="02040503050406030204" pitchFamily="18" charset="0"/>
                                  </a:rPr>
                                  <m:t>𝒕</m:t>
                                </m:r>
                              </m:e>
                            </m:d>
                            <m:r>
                              <a:rPr lang="en-US" sz="2000" b="1"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ea typeface="Cambria Math" panose="02040503050406030204" pitchFamily="18" charset="0"/>
                                  </a:rPr>
                                </m:ctrlPr>
                              </m:fPr>
                              <m:num>
                                <m:r>
                                  <a:rPr lang="en-US" sz="2000" b="1" i="1" smtClean="0">
                                    <a:latin typeface="Cambria Math" panose="02040503050406030204" pitchFamily="18" charset="0"/>
                                    <a:ea typeface="Cambria Math" panose="02040503050406030204" pitchFamily="18" charset="0"/>
                                  </a:rPr>
                                  <m:t>𝜶</m:t>
                                </m:r>
                                <m:r>
                                  <a:rPr lang="en-US" sz="2000" b="1" i="1" smtClean="0">
                                    <a:latin typeface="Cambria Math" panose="02040503050406030204" pitchFamily="18" charset="0"/>
                                    <a:ea typeface="Cambria Math" panose="02040503050406030204" pitchFamily="18" charset="0"/>
                                  </a:rPr>
                                  <m:t>+∆</m:t>
                                </m:r>
                                <m:sSub>
                                  <m:sSubPr>
                                    <m:ctrlPr>
                                      <a:rPr lang="en-US" sz="2000" b="1" i="1" smtClean="0">
                                        <a:latin typeface="Cambria Math" panose="02040503050406030204" pitchFamily="18" charset="0"/>
                                        <a:ea typeface="Cambria Math" panose="02040503050406030204" pitchFamily="18" charset="0"/>
                                      </a:rPr>
                                    </m:ctrlPr>
                                  </m:sSubPr>
                                  <m:e>
                                    <m:r>
                                      <a:rPr lang="en-US" sz="2000" b="1" i="1" smtClean="0">
                                        <a:latin typeface="Cambria Math" panose="02040503050406030204" pitchFamily="18" charset="0"/>
                                        <a:ea typeface="Cambria Math" panose="02040503050406030204" pitchFamily="18" charset="0"/>
                                      </a:rPr>
                                      <m:t>𝝋</m:t>
                                    </m:r>
                                  </m:e>
                                  <m:sub>
                                    <m:r>
                                      <a:rPr lang="en-US" sz="2000" b="1" i="1" smtClean="0">
                                        <a:latin typeface="Cambria Math" panose="02040503050406030204" pitchFamily="18" charset="0"/>
                                        <a:ea typeface="Cambria Math" panose="02040503050406030204" pitchFamily="18" charset="0"/>
                                      </a:rPr>
                                      <m:t>𝟏𝟐</m:t>
                                    </m:r>
                                  </m:sub>
                                </m:sSub>
                              </m:num>
                              <m:den>
                                <m:r>
                                  <a:rPr lang="en-US" sz="2000" b="1" i="1" smtClean="0">
                                    <a:latin typeface="Cambria Math" panose="02040503050406030204" pitchFamily="18" charset="0"/>
                                    <a:ea typeface="Cambria Math" panose="02040503050406030204" pitchFamily="18" charset="0"/>
                                  </a:rPr>
                                  <m:t>𝟐</m:t>
                                </m:r>
                              </m:den>
                            </m:f>
                          </m:e>
                        </m:d>
                      </m:e>
                    </m:func>
                    <m:func>
                      <m:funcPr>
                        <m:ctrlPr>
                          <a:rPr lang="en-US" sz="2000" i="1" smtClean="0">
                            <a:latin typeface="Cambria Math" panose="02040503050406030204" pitchFamily="18" charset="0"/>
                            <a:ea typeface="Cambria Math" panose="02040503050406030204" pitchFamily="18" charset="0"/>
                          </a:rPr>
                        </m:ctrlPr>
                      </m:funcPr>
                      <m:fName>
                        <m:r>
                          <a:rPr lang="en-US" sz="2000" b="1" i="0" smtClean="0">
                            <a:latin typeface="Cambria Math" panose="02040503050406030204" pitchFamily="18" charset="0"/>
                            <a:ea typeface="Cambria Math" panose="02040503050406030204" pitchFamily="18" charset="0"/>
                          </a:rPr>
                          <m:t>𝐜𝐨𝐬</m:t>
                        </m:r>
                      </m:fName>
                      <m:e>
                        <m:d>
                          <m:dPr>
                            <m:ctrlPr>
                              <a:rPr lang="en-US" sz="2000" i="1" smtClean="0">
                                <a:latin typeface="Cambria Math" panose="02040503050406030204" pitchFamily="18" charset="0"/>
                                <a:ea typeface="Cambria Math" panose="02040503050406030204" pitchFamily="18" charset="0"/>
                              </a:rPr>
                            </m:ctrlPr>
                          </m:dPr>
                          <m:e>
                            <m:f>
                              <m:fPr>
                                <m:ctrlPr>
                                  <a:rPr lang="en-US" sz="2000" i="1" smtClean="0">
                                    <a:latin typeface="Cambria Math" panose="02040503050406030204" pitchFamily="18" charset="0"/>
                                    <a:ea typeface="Cambria Math" panose="02040503050406030204" pitchFamily="18" charset="0"/>
                                  </a:rPr>
                                </m:ctrlPr>
                              </m:fPr>
                              <m:num>
                                <m:r>
                                  <a:rPr lang="en-US" sz="2000" b="1" i="1" smtClean="0">
                                    <a:latin typeface="Cambria Math" panose="02040503050406030204" pitchFamily="18" charset="0"/>
                                    <a:ea typeface="Cambria Math" panose="02040503050406030204" pitchFamily="18" charset="0"/>
                                  </a:rPr>
                                  <m:t>𝜶</m:t>
                                </m:r>
                                <m:r>
                                  <a:rPr lang="en-US" sz="2000" b="1" i="1" smtClean="0">
                                    <a:latin typeface="Cambria Math" panose="02040503050406030204" pitchFamily="18" charset="0"/>
                                    <a:ea typeface="Cambria Math" panose="02040503050406030204" pitchFamily="18" charset="0"/>
                                  </a:rPr>
                                  <m:t>+∆</m:t>
                                </m:r>
                                <m:sSub>
                                  <m:sSubPr>
                                    <m:ctrlPr>
                                      <a:rPr lang="en-US" sz="2000" b="1" i="1" smtClean="0">
                                        <a:latin typeface="Cambria Math" panose="02040503050406030204" pitchFamily="18" charset="0"/>
                                        <a:ea typeface="Cambria Math" panose="02040503050406030204" pitchFamily="18" charset="0"/>
                                      </a:rPr>
                                    </m:ctrlPr>
                                  </m:sSubPr>
                                  <m:e>
                                    <m:r>
                                      <a:rPr lang="en-US" sz="2000" b="1" i="1" smtClean="0">
                                        <a:latin typeface="Cambria Math" panose="02040503050406030204" pitchFamily="18" charset="0"/>
                                        <a:ea typeface="Cambria Math" panose="02040503050406030204" pitchFamily="18" charset="0"/>
                                      </a:rPr>
                                      <m:t>𝝋</m:t>
                                    </m:r>
                                  </m:e>
                                  <m:sub>
                                    <m:r>
                                      <a:rPr lang="en-US" sz="2000" b="1" i="1" smtClean="0">
                                        <a:latin typeface="Cambria Math" panose="02040503050406030204" pitchFamily="18" charset="0"/>
                                        <a:ea typeface="Cambria Math" panose="02040503050406030204" pitchFamily="18" charset="0"/>
                                      </a:rPr>
                                      <m:t>𝟏𝟐</m:t>
                                    </m:r>
                                  </m:sub>
                                </m:sSub>
                              </m:num>
                              <m:den>
                                <m:r>
                                  <a:rPr lang="en-US" sz="2000" b="1" i="1" smtClean="0">
                                    <a:latin typeface="Cambria Math" panose="02040503050406030204" pitchFamily="18" charset="0"/>
                                    <a:ea typeface="Cambria Math" panose="02040503050406030204" pitchFamily="18" charset="0"/>
                                  </a:rPr>
                                  <m:t>𝟐</m:t>
                                </m:r>
                              </m:den>
                            </m:f>
                          </m:e>
                        </m:d>
                      </m:e>
                    </m:func>
                  </m:oMath>
                </a14:m>
                <a:endParaRPr lang="en-GB" sz="2000" dirty="0"/>
              </a:p>
              <a:p>
                <a:r>
                  <a:rPr lang="en-GB" sz="2000" dirty="0">
                    <a:ea typeface="Cambria Math" panose="02040503050406030204" pitchFamily="18" charset="0"/>
                  </a:rPr>
                  <a:t>Tune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sSub>
                      <m:sSubPr>
                        <m:ctrlPr>
                          <a:rPr lang="en-GB" sz="2000" i="1" smtClean="0">
                            <a:latin typeface="Cambria Math" panose="02040503050406030204" pitchFamily="18" charset="0"/>
                            <a:ea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𝝋</m:t>
                        </m:r>
                      </m:e>
                      <m:sub>
                        <m:r>
                          <a:rPr lang="en-US" sz="2000" b="1" i="1" smtClean="0">
                            <a:latin typeface="Cambria Math" panose="02040503050406030204" pitchFamily="18" charset="0"/>
                            <a:ea typeface="Cambria Math" panose="02040503050406030204" pitchFamily="18" charset="0"/>
                          </a:rPr>
                          <m:t>𝟏𝟐</m:t>
                        </m:r>
                      </m:sub>
                    </m:sSub>
                  </m:oMath>
                </a14:m>
                <a:r>
                  <a:rPr lang="en-GB" sz="2000" dirty="0"/>
                  <a:t>, such that </a:t>
                </a:r>
                <a14:m>
                  <m:oMath xmlns:m="http://schemas.openxmlformats.org/officeDocument/2006/math">
                    <m:func>
                      <m:funcPr>
                        <m:ctrlPr>
                          <a:rPr lang="en-US" sz="2000" i="1">
                            <a:latin typeface="Cambria Math" panose="02040503050406030204" pitchFamily="18" charset="0"/>
                            <a:ea typeface="Cambria Math" panose="02040503050406030204" pitchFamily="18" charset="0"/>
                          </a:rPr>
                        </m:ctrlPr>
                      </m:funcPr>
                      <m:fName>
                        <m:r>
                          <a:rPr lang="en-US" sz="2000">
                            <a:latin typeface="Cambria Math" panose="02040503050406030204" pitchFamily="18" charset="0"/>
                            <a:ea typeface="Cambria Math" panose="02040503050406030204" pitchFamily="18" charset="0"/>
                          </a:rPr>
                          <m:t>𝐜𝐨𝐬</m:t>
                        </m:r>
                      </m:fName>
                      <m:e>
                        <m:d>
                          <m:dPr>
                            <m:ctrlPr>
                              <a:rPr lang="en-US" sz="2000" i="1">
                                <a:latin typeface="Cambria Math" panose="02040503050406030204" pitchFamily="18" charset="0"/>
                                <a:ea typeface="Cambria Math" panose="02040503050406030204" pitchFamily="18" charset="0"/>
                              </a:rPr>
                            </m:ctrlPr>
                          </m:dPr>
                          <m:e>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𝜶</m:t>
                                </m:r>
                                <m:r>
                                  <a:rPr lang="en-US" sz="2000" b="1" i="1" smtClean="0">
                                    <a:latin typeface="Cambria Math" panose="02040503050406030204" pitchFamily="18" charset="0"/>
                                    <a:ea typeface="Cambria Math" panose="02040503050406030204" pitchFamily="18" charset="0"/>
                                  </a:rPr>
                                  <m:t>+∆</m:t>
                                </m:r>
                                <m:sSub>
                                  <m:sSubPr>
                                    <m:ctrlPr>
                                      <a:rPr lang="en-US" sz="2000" b="1" i="1" smtClean="0">
                                        <a:latin typeface="Cambria Math" panose="02040503050406030204" pitchFamily="18" charset="0"/>
                                        <a:ea typeface="Cambria Math" panose="02040503050406030204" pitchFamily="18" charset="0"/>
                                      </a:rPr>
                                    </m:ctrlPr>
                                  </m:sSubPr>
                                  <m:e>
                                    <m:r>
                                      <a:rPr lang="en-US" sz="2000" b="1" i="1" smtClean="0">
                                        <a:latin typeface="Cambria Math" panose="02040503050406030204" pitchFamily="18" charset="0"/>
                                        <a:ea typeface="Cambria Math" panose="02040503050406030204" pitchFamily="18" charset="0"/>
                                      </a:rPr>
                                      <m:t>𝝋</m:t>
                                    </m:r>
                                  </m:e>
                                  <m:sub>
                                    <m:r>
                                      <a:rPr lang="en-US" sz="2000" b="1" i="1" smtClean="0">
                                        <a:latin typeface="Cambria Math" panose="02040503050406030204" pitchFamily="18" charset="0"/>
                                        <a:ea typeface="Cambria Math" panose="02040503050406030204" pitchFamily="18" charset="0"/>
                                      </a:rPr>
                                      <m:t>𝟏𝟐</m:t>
                                    </m:r>
                                  </m:sub>
                                </m:sSub>
                              </m:num>
                              <m:den>
                                <m:r>
                                  <a:rPr lang="en-US" sz="2000" i="1">
                                    <a:latin typeface="Cambria Math" panose="02040503050406030204" pitchFamily="18" charset="0"/>
                                    <a:ea typeface="Cambria Math" panose="02040503050406030204" pitchFamily="18" charset="0"/>
                                  </a:rPr>
                                  <m:t>𝟐</m:t>
                                </m:r>
                              </m:den>
                            </m:f>
                          </m:e>
                        </m:d>
                      </m:e>
                    </m:func>
                    <m:r>
                      <a:rPr lang="en-US" sz="2000" b="1"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𝟎</m:t>
                    </m:r>
                  </m:oMath>
                </a14:m>
                <a:r>
                  <a:rPr lang="en-GB" sz="2000" dirty="0"/>
                  <a:t> for unwanted species</a:t>
                </a:r>
              </a:p>
              <a:p>
                <a:r>
                  <a:rPr lang="en-GB" sz="2000" dirty="0"/>
                  <a:t>For a </a:t>
                </a:r>
                <a14:m>
                  <m:oMath xmlns:m="http://schemas.openxmlformats.org/officeDocument/2006/math">
                    <m:sSup>
                      <m:sSupPr>
                        <m:ctrlPr>
                          <a:rPr lang="en-GB" sz="2000" i="1" smtClean="0">
                            <a:latin typeface="Cambria Math" panose="02040503050406030204" pitchFamily="18" charset="0"/>
                          </a:rPr>
                        </m:ctrlPr>
                      </m:sSupPr>
                      <m:e>
                        <m:r>
                          <a:rPr lang="en-US" sz="2000" b="1" i="1" smtClean="0">
                            <a:latin typeface="Cambria Math" panose="02040503050406030204" pitchFamily="18" charset="0"/>
                          </a:rPr>
                          <m:t>𝑲</m:t>
                        </m:r>
                      </m:e>
                      <m:sup>
                        <m:r>
                          <a:rPr lang="en-US" sz="2000" b="1" i="1" smtClean="0">
                            <a:latin typeface="Cambria Math" panose="02040503050406030204" pitchFamily="18" charset="0"/>
                          </a:rPr>
                          <m:t>−</m:t>
                        </m:r>
                      </m:sup>
                    </m:sSup>
                  </m:oMath>
                </a14:m>
                <a:r>
                  <a:rPr lang="en-GB" sz="2000" dirty="0"/>
                  <a:t>-beam we want the </a:t>
                </a:r>
                <a14:m>
                  <m:oMath xmlns:m="http://schemas.openxmlformats.org/officeDocument/2006/math">
                    <m:sSup>
                      <m:sSupPr>
                        <m:ctrlPr>
                          <a:rPr lang="en-GB" sz="2000" i="1" smtClean="0">
                            <a:latin typeface="Cambria Math" panose="02040503050406030204" pitchFamily="18" charset="0"/>
                          </a:rPr>
                        </m:ctrlPr>
                      </m:sSupPr>
                      <m:e>
                        <m:r>
                          <a:rPr lang="en-GB" sz="2000" i="1" smtClean="0">
                            <a:latin typeface="Cambria Math" panose="02040503050406030204" pitchFamily="18" charset="0"/>
                            <a:ea typeface="Cambria Math" panose="02040503050406030204" pitchFamily="18" charset="0"/>
                          </a:rPr>
                          <m:t>𝝅</m:t>
                        </m:r>
                      </m:e>
                      <m:sup>
                        <m:r>
                          <a:rPr lang="en-US" sz="2000" b="1" i="1" smtClean="0">
                            <a:latin typeface="Cambria Math" panose="02040503050406030204" pitchFamily="18" charset="0"/>
                          </a:rPr>
                          <m:t>−</m:t>
                        </m:r>
                      </m:sup>
                    </m:sSup>
                  </m:oMath>
                </a14:m>
                <a:r>
                  <a:rPr lang="en-GB" sz="2000" dirty="0"/>
                  <a:t> and </a:t>
                </a:r>
                <a14:m>
                  <m:oMath xmlns:m="http://schemas.openxmlformats.org/officeDocument/2006/math">
                    <m:acc>
                      <m:accPr>
                        <m:chr m:val="̅"/>
                        <m:ctrlPr>
                          <a:rPr lang="en-GB" sz="2000" i="1" smtClean="0">
                            <a:latin typeface="Cambria Math" panose="02040503050406030204" pitchFamily="18" charset="0"/>
                          </a:rPr>
                        </m:ctrlPr>
                      </m:accPr>
                      <m:e>
                        <m:r>
                          <a:rPr lang="en-US" sz="2000" b="1" i="1" smtClean="0">
                            <a:latin typeface="Cambria Math" panose="02040503050406030204" pitchFamily="18" charset="0"/>
                          </a:rPr>
                          <m:t>𝒑</m:t>
                        </m:r>
                      </m:e>
                    </m:acc>
                  </m:oMath>
                </a14:m>
                <a:r>
                  <a:rPr lang="en-GB" sz="2000" dirty="0"/>
                  <a:t> to be dumped</a:t>
                </a:r>
              </a:p>
              <a:p>
                <a:pPr lvl="1"/>
                <a:r>
                  <a:rPr lang="en-GB" sz="1700" dirty="0"/>
                  <a:t>Therefore, we aim at </a:t>
                </a:r>
                <a14:m>
                  <m:oMath xmlns:m="http://schemas.openxmlformats.org/officeDocument/2006/math">
                    <m:r>
                      <a:rPr lang="en-GB" sz="1700" i="1" smtClean="0">
                        <a:latin typeface="Cambria Math" panose="02040503050406030204" pitchFamily="18" charset="0"/>
                        <a:ea typeface="Cambria Math" panose="02040503050406030204" pitchFamily="18" charset="0"/>
                      </a:rPr>
                      <m:t>∆</m:t>
                    </m:r>
                    <m:sSubSup>
                      <m:sSubSupPr>
                        <m:ctrlPr>
                          <a:rPr lang="en-GB" sz="1700" i="1" smtClean="0">
                            <a:latin typeface="Cambria Math" panose="02040503050406030204" pitchFamily="18" charset="0"/>
                            <a:ea typeface="Cambria Math" panose="02040503050406030204" pitchFamily="18" charset="0"/>
                          </a:rPr>
                        </m:ctrlPr>
                      </m:sSubSupPr>
                      <m:e>
                        <m:r>
                          <a:rPr lang="en-GB" sz="1700" i="1" smtClean="0">
                            <a:latin typeface="Cambria Math" panose="02040503050406030204" pitchFamily="18" charset="0"/>
                            <a:ea typeface="Cambria Math" panose="02040503050406030204" pitchFamily="18" charset="0"/>
                          </a:rPr>
                          <m:t>𝜑</m:t>
                        </m:r>
                      </m:e>
                      <m:sub>
                        <m:sSup>
                          <m:sSupPr>
                            <m:ctrlPr>
                              <a:rPr lang="en-GB" sz="1700" i="1" smtClean="0">
                                <a:latin typeface="Cambria Math" panose="02040503050406030204" pitchFamily="18" charset="0"/>
                                <a:ea typeface="Cambria Math" panose="02040503050406030204" pitchFamily="18" charset="0"/>
                              </a:rPr>
                            </m:ctrlPr>
                          </m:sSupPr>
                          <m:e>
                            <m:r>
                              <a:rPr lang="en-GB" sz="1700" i="1" smtClean="0">
                                <a:latin typeface="Cambria Math" panose="02040503050406030204" pitchFamily="18" charset="0"/>
                                <a:ea typeface="Cambria Math" panose="02040503050406030204" pitchFamily="18" charset="0"/>
                              </a:rPr>
                              <m:t>𝜋</m:t>
                            </m:r>
                          </m:e>
                          <m:sup>
                            <m:r>
                              <a:rPr lang="en-US" sz="1700" b="0" i="1" smtClean="0">
                                <a:latin typeface="Cambria Math" panose="02040503050406030204" pitchFamily="18" charset="0"/>
                                <a:ea typeface="Cambria Math" panose="02040503050406030204" pitchFamily="18" charset="0"/>
                              </a:rPr>
                              <m:t>−</m:t>
                            </m:r>
                          </m:sup>
                        </m:sSup>
                      </m:sub>
                      <m:sup>
                        <m:acc>
                          <m:accPr>
                            <m:chr m:val="̅"/>
                            <m:ctrlPr>
                              <a:rPr lang="en-GB" sz="1700" i="1" smtClean="0">
                                <a:latin typeface="Cambria Math" panose="02040503050406030204" pitchFamily="18" charset="0"/>
                                <a:ea typeface="Cambria Math" panose="02040503050406030204" pitchFamily="18" charset="0"/>
                              </a:rPr>
                            </m:ctrlPr>
                          </m:accPr>
                          <m:e>
                            <m:r>
                              <a:rPr lang="en-US" sz="1700" b="0" i="1" smtClean="0">
                                <a:latin typeface="Cambria Math" panose="02040503050406030204" pitchFamily="18" charset="0"/>
                                <a:ea typeface="Cambria Math" panose="02040503050406030204" pitchFamily="18" charset="0"/>
                              </a:rPr>
                              <m:t>𝑝</m:t>
                            </m:r>
                          </m:e>
                        </m:acc>
                      </m:sup>
                    </m:sSubSup>
                    <m:r>
                      <a:rPr lang="en-US" sz="1700" b="0" i="1" smtClean="0">
                        <a:latin typeface="Cambria Math" panose="02040503050406030204" pitchFamily="18" charset="0"/>
                        <a:ea typeface="Cambria Math" panose="02040503050406030204" pitchFamily="18" charset="0"/>
                      </a:rPr>
                      <m:t>=2</m:t>
                    </m:r>
                    <m:r>
                      <a:rPr lang="en-US" sz="1700" b="0" i="1" smtClean="0">
                        <a:latin typeface="Cambria Math" panose="02040503050406030204" pitchFamily="18" charset="0"/>
                        <a:ea typeface="Cambria Math" panose="02040503050406030204" pitchFamily="18" charset="0"/>
                      </a:rPr>
                      <m:t>𝜋</m:t>
                    </m:r>
                  </m:oMath>
                </a14:m>
                <a:endParaRPr lang="en-GB" sz="1700" dirty="0"/>
              </a:p>
              <a:p>
                <a:pPr lvl="1"/>
                <a14:m>
                  <m:oMath xmlns:m="http://schemas.openxmlformats.org/officeDocument/2006/math">
                    <m:r>
                      <a:rPr lang="en-GB" sz="1700" i="1" smtClean="0">
                        <a:latin typeface="Cambria Math" panose="02040503050406030204" pitchFamily="18" charset="0"/>
                        <a:ea typeface="Cambria Math" panose="02040503050406030204" pitchFamily="18" charset="0"/>
                      </a:rPr>
                      <m:t>∆</m:t>
                    </m:r>
                    <m:sSub>
                      <m:sSubPr>
                        <m:ctrlPr>
                          <a:rPr lang="en-GB" sz="1700" i="1" smtClean="0">
                            <a:latin typeface="Cambria Math" panose="02040503050406030204" pitchFamily="18" charset="0"/>
                            <a:ea typeface="Cambria Math" panose="02040503050406030204" pitchFamily="18" charset="0"/>
                          </a:rPr>
                        </m:ctrlPr>
                      </m:sSubPr>
                      <m:e>
                        <m:r>
                          <a:rPr lang="en-GB" sz="1700" i="1" smtClean="0">
                            <a:latin typeface="Cambria Math" panose="02040503050406030204" pitchFamily="18" charset="0"/>
                            <a:ea typeface="Cambria Math" panose="02040503050406030204" pitchFamily="18" charset="0"/>
                          </a:rPr>
                          <m:t>𝜑</m:t>
                        </m:r>
                      </m:e>
                      <m:sub>
                        <m:r>
                          <a:rPr lang="en-US" sz="1700" b="0" i="1" smtClean="0">
                            <a:latin typeface="Cambria Math" panose="02040503050406030204" pitchFamily="18" charset="0"/>
                            <a:ea typeface="Cambria Math" panose="02040503050406030204" pitchFamily="18" charset="0"/>
                          </a:rPr>
                          <m:t>12</m:t>
                        </m:r>
                      </m:sub>
                    </m:sSub>
                    <m:r>
                      <a:rPr lang="en-US" sz="1700" b="0" i="1" smtClean="0">
                        <a:latin typeface="Cambria Math" panose="02040503050406030204" pitchFamily="18" charset="0"/>
                        <a:ea typeface="Cambria Math" panose="02040503050406030204" pitchFamily="18" charset="0"/>
                      </a:rPr>
                      <m:t>=</m:t>
                    </m:r>
                    <m:r>
                      <a:rPr lang="en-US" sz="1700" b="0" i="1" smtClean="0">
                        <a:latin typeface="Cambria Math" panose="02040503050406030204" pitchFamily="18" charset="0"/>
                        <a:ea typeface="Cambria Math" panose="02040503050406030204" pitchFamily="18" charset="0"/>
                      </a:rPr>
                      <m:t>𝜋</m:t>
                    </m:r>
                    <m:r>
                      <a:rPr lang="en-US" sz="1700" b="0" i="1" smtClean="0">
                        <a:latin typeface="Cambria Math" panose="02040503050406030204" pitchFamily="18" charset="0"/>
                        <a:ea typeface="Cambria Math" panose="02040503050406030204" pitchFamily="18" charset="0"/>
                      </a:rPr>
                      <m:t>−</m:t>
                    </m:r>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2</m:t>
                        </m:r>
                        <m:r>
                          <a:rPr lang="en-US" sz="1700" b="0" i="1" smtClean="0">
                            <a:latin typeface="Cambria Math" panose="02040503050406030204" pitchFamily="18" charset="0"/>
                            <a:ea typeface="Cambria Math" panose="02040503050406030204" pitchFamily="18" charset="0"/>
                          </a:rPr>
                          <m:t>𝜋</m:t>
                        </m:r>
                        <m:r>
                          <a:rPr lang="en-US" sz="1700" b="0" i="1" smtClean="0">
                            <a:latin typeface="Cambria Math" panose="02040503050406030204" pitchFamily="18" charset="0"/>
                            <a:ea typeface="Cambria Math" panose="02040503050406030204" pitchFamily="18" charset="0"/>
                          </a:rPr>
                          <m:t>𝑓𝐿</m:t>
                        </m:r>
                      </m:num>
                      <m:den>
                        <m:r>
                          <a:rPr lang="en-US" sz="1700" b="0" i="1" smtClean="0">
                            <a:latin typeface="Cambria Math" panose="02040503050406030204" pitchFamily="18" charset="0"/>
                            <a:ea typeface="Cambria Math" panose="02040503050406030204" pitchFamily="18" charset="0"/>
                          </a:rPr>
                          <m:t>𝑐</m:t>
                        </m:r>
                      </m:den>
                    </m:f>
                    <m:rad>
                      <m:radPr>
                        <m:degHide m:val="on"/>
                        <m:ctrlPr>
                          <a:rPr lang="en-US" sz="1700" b="0" i="1" smtClean="0">
                            <a:latin typeface="Cambria Math" panose="02040503050406030204" pitchFamily="18" charset="0"/>
                            <a:ea typeface="Cambria Math" panose="02040503050406030204" pitchFamily="18" charset="0"/>
                          </a:rPr>
                        </m:ctrlPr>
                      </m:radPr>
                      <m:deg/>
                      <m:e>
                        <m:r>
                          <a:rPr lang="en-US" sz="1700" b="0" i="1" smtClean="0">
                            <a:latin typeface="Cambria Math" panose="02040503050406030204" pitchFamily="18" charset="0"/>
                            <a:ea typeface="Cambria Math" panose="02040503050406030204" pitchFamily="18" charset="0"/>
                          </a:rPr>
                          <m:t>1+</m:t>
                        </m:r>
                        <m:sSup>
                          <m:sSupPr>
                            <m:ctrlPr>
                              <a:rPr lang="en-US" sz="1700" b="0" i="1" smtClean="0">
                                <a:latin typeface="Cambria Math" panose="02040503050406030204" pitchFamily="18" charset="0"/>
                                <a:ea typeface="Cambria Math" panose="02040503050406030204" pitchFamily="18" charset="0"/>
                              </a:rPr>
                            </m:ctrlPr>
                          </m:sSupPr>
                          <m:e>
                            <m:d>
                              <m:dPr>
                                <m:ctrlPr>
                                  <a:rPr lang="en-US" sz="1700" b="0" i="1" smtClean="0">
                                    <a:latin typeface="Cambria Math" panose="02040503050406030204" pitchFamily="18" charset="0"/>
                                    <a:ea typeface="Cambria Math" panose="02040503050406030204" pitchFamily="18" charset="0"/>
                                  </a:rPr>
                                </m:ctrlPr>
                              </m:dPr>
                              <m:e>
                                <m:f>
                                  <m:fPr>
                                    <m:ctrlPr>
                                      <a:rPr lang="en-US" sz="1700" b="0" i="1" smtClean="0">
                                        <a:latin typeface="Cambria Math" panose="02040503050406030204" pitchFamily="18" charset="0"/>
                                        <a:ea typeface="Cambria Math" panose="02040503050406030204" pitchFamily="18" charset="0"/>
                                      </a:rPr>
                                    </m:ctrlPr>
                                  </m:fPr>
                                  <m:num>
                                    <m:sSub>
                                      <m:sSubPr>
                                        <m:ctrlPr>
                                          <a:rPr lang="en-US" sz="1700" b="0" i="1" smtClean="0">
                                            <a:latin typeface="Cambria Math" panose="02040503050406030204" pitchFamily="18" charset="0"/>
                                            <a:ea typeface="Cambria Math" panose="02040503050406030204" pitchFamily="18" charset="0"/>
                                          </a:rPr>
                                        </m:ctrlPr>
                                      </m:sSubPr>
                                      <m:e>
                                        <m:r>
                                          <a:rPr lang="en-US" sz="1700" b="0" i="1" smtClean="0">
                                            <a:latin typeface="Cambria Math" panose="02040503050406030204" pitchFamily="18" charset="0"/>
                                            <a:ea typeface="Cambria Math" panose="02040503050406030204" pitchFamily="18" charset="0"/>
                                          </a:rPr>
                                          <m:t>𝑚</m:t>
                                        </m:r>
                                      </m:e>
                                      <m:sub>
                                        <m:r>
                                          <a:rPr lang="en-US" sz="1700" b="0" i="1" smtClean="0">
                                            <a:latin typeface="Cambria Math" panose="02040503050406030204" pitchFamily="18" charset="0"/>
                                            <a:ea typeface="Cambria Math" panose="02040503050406030204" pitchFamily="18" charset="0"/>
                                          </a:rPr>
                                          <m:t>𝜋</m:t>
                                        </m:r>
                                      </m:sub>
                                    </m:sSub>
                                    <m:r>
                                      <a:rPr lang="en-US" sz="1700" b="0" i="1" smtClean="0">
                                        <a:latin typeface="Cambria Math" panose="02040503050406030204" pitchFamily="18" charset="0"/>
                                        <a:ea typeface="Cambria Math" panose="02040503050406030204" pitchFamily="18" charset="0"/>
                                      </a:rPr>
                                      <m:t>𝑐</m:t>
                                    </m:r>
                                  </m:num>
                                  <m:den>
                                    <m:r>
                                      <a:rPr lang="en-US" sz="1700" b="0" i="1" smtClean="0">
                                        <a:latin typeface="Cambria Math" panose="02040503050406030204" pitchFamily="18" charset="0"/>
                                        <a:ea typeface="Cambria Math" panose="02040503050406030204" pitchFamily="18" charset="0"/>
                                      </a:rPr>
                                      <m:t>𝑝</m:t>
                                    </m:r>
                                  </m:den>
                                </m:f>
                              </m:e>
                            </m:d>
                          </m:e>
                          <m:sup>
                            <m:r>
                              <a:rPr lang="en-US" sz="1700" b="0" i="1" smtClean="0">
                                <a:latin typeface="Cambria Math" panose="02040503050406030204" pitchFamily="18" charset="0"/>
                                <a:ea typeface="Cambria Math" panose="02040503050406030204" pitchFamily="18" charset="0"/>
                              </a:rPr>
                              <m:t>2</m:t>
                            </m:r>
                          </m:sup>
                        </m:sSup>
                      </m:e>
                    </m:rad>
                  </m:oMath>
                </a14:m>
                <a:endParaRPr lang="en-GB" sz="1700" dirty="0"/>
              </a:p>
              <a:p>
                <a:pPr lvl="1"/>
                <a:r>
                  <a:rPr lang="en-GB" sz="1700" dirty="0"/>
                  <a:t>Time that a </a:t>
                </a:r>
                <a14:m>
                  <m:oMath xmlns:m="http://schemas.openxmlformats.org/officeDocument/2006/math">
                    <m:sSup>
                      <m:sSupPr>
                        <m:ctrlPr>
                          <a:rPr lang="en-GB" sz="1700" i="1" smtClean="0">
                            <a:latin typeface="Cambria Math" panose="02040503050406030204" pitchFamily="18" charset="0"/>
                          </a:rPr>
                        </m:ctrlPr>
                      </m:sSupPr>
                      <m:e>
                        <m:r>
                          <a:rPr lang="en-GB" sz="1700" i="1" smtClean="0">
                            <a:latin typeface="Cambria Math" panose="02040503050406030204" pitchFamily="18" charset="0"/>
                            <a:ea typeface="Cambria Math" panose="02040503050406030204" pitchFamily="18" charset="0"/>
                          </a:rPr>
                          <m:t>𝜋</m:t>
                        </m:r>
                      </m:e>
                      <m:sup>
                        <m:r>
                          <a:rPr lang="en-US" sz="1700" b="0" i="1" smtClean="0">
                            <a:latin typeface="Cambria Math" panose="02040503050406030204" pitchFamily="18" charset="0"/>
                          </a:rPr>
                          <m:t>−</m:t>
                        </m:r>
                      </m:sup>
                    </m:sSup>
                  </m:oMath>
                </a14:m>
                <a:r>
                  <a:rPr lang="en-GB" sz="1700" dirty="0"/>
                  <a:t> needs to fly from RF</a:t>
                </a:r>
                <a14:m>
                  <m:oMath xmlns:m="http://schemas.openxmlformats.org/officeDocument/2006/math">
                    <m:r>
                      <a:rPr lang="en-US" sz="1700" b="0" i="1" smtClean="0">
                        <a:latin typeface="Cambria Math" panose="02040503050406030204" pitchFamily="18" charset="0"/>
                      </a:rPr>
                      <m:t>1</m:t>
                    </m:r>
                  </m:oMath>
                </a14:m>
                <a:r>
                  <a:rPr lang="en-GB" sz="1700" dirty="0"/>
                  <a:t> to RF</a:t>
                </a:r>
                <a14:m>
                  <m:oMath xmlns:m="http://schemas.openxmlformats.org/officeDocument/2006/math">
                    <m:r>
                      <a:rPr lang="en-US" sz="1700" b="0" i="1" smtClean="0">
                        <a:latin typeface="Cambria Math" panose="02040503050406030204" pitchFamily="18" charset="0"/>
                      </a:rPr>
                      <m:t>2</m:t>
                    </m:r>
                  </m:oMath>
                </a14:m>
                <a:r>
                  <a:rPr lang="en-GB" sz="1700" dirty="0"/>
                  <a:t>: </a:t>
                </a:r>
                <a14:m>
                  <m:oMath xmlns:m="http://schemas.openxmlformats.org/officeDocument/2006/math">
                    <m:sSub>
                      <m:sSubPr>
                        <m:ctrlPr>
                          <a:rPr lang="en-US" sz="1700" b="0" i="1" smtClean="0">
                            <a:latin typeface="Cambria Math" panose="02040503050406030204" pitchFamily="18" charset="0"/>
                            <a:ea typeface="Cambria Math" panose="02040503050406030204" pitchFamily="18" charset="0"/>
                          </a:rPr>
                        </m:ctrlPr>
                      </m:sSubPr>
                      <m:e>
                        <m:r>
                          <a:rPr lang="en-US" sz="1700" b="0" i="1" smtClean="0">
                            <a:latin typeface="Cambria Math" panose="02040503050406030204" pitchFamily="18" charset="0"/>
                            <a:ea typeface="Cambria Math" panose="02040503050406030204" pitchFamily="18" charset="0"/>
                          </a:rPr>
                          <m:t>𝑡</m:t>
                        </m:r>
                      </m:e>
                      <m:sub>
                        <m:sSup>
                          <m:sSupPr>
                            <m:ctrlPr>
                              <a:rPr lang="en-US" sz="1700" b="0" i="1" smtClean="0">
                                <a:latin typeface="Cambria Math" panose="02040503050406030204" pitchFamily="18" charset="0"/>
                                <a:ea typeface="Cambria Math" panose="02040503050406030204" pitchFamily="18" charset="0"/>
                              </a:rPr>
                            </m:ctrlPr>
                          </m:sSupPr>
                          <m:e>
                            <m:r>
                              <a:rPr lang="en-US" sz="1700" b="0" i="1" smtClean="0">
                                <a:latin typeface="Cambria Math" panose="02040503050406030204" pitchFamily="18" charset="0"/>
                                <a:ea typeface="Cambria Math" panose="02040503050406030204" pitchFamily="18" charset="0"/>
                              </a:rPr>
                              <m:t>𝜋</m:t>
                            </m:r>
                          </m:e>
                          <m:sup>
                            <m:r>
                              <a:rPr lang="en-US" sz="1700" b="0" i="1" smtClean="0">
                                <a:latin typeface="Cambria Math" panose="02040503050406030204" pitchFamily="18" charset="0"/>
                                <a:ea typeface="Cambria Math" panose="02040503050406030204" pitchFamily="18" charset="0"/>
                              </a:rPr>
                              <m:t>−</m:t>
                            </m:r>
                          </m:sup>
                        </m:sSup>
                      </m:sub>
                    </m:sSub>
                    <m:r>
                      <a:rPr lang="en-US" sz="1700" b="0" i="1" smtClean="0">
                        <a:latin typeface="Cambria Math" panose="02040503050406030204" pitchFamily="18" charset="0"/>
                        <a:ea typeface="Cambria Math" panose="02040503050406030204" pitchFamily="18" charset="0"/>
                      </a:rPr>
                      <m:t>=</m:t>
                    </m:r>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𝐿</m:t>
                        </m:r>
                      </m:num>
                      <m:den>
                        <m:r>
                          <a:rPr lang="en-US" sz="1700" b="0" i="1" smtClean="0">
                            <a:latin typeface="Cambria Math" panose="02040503050406030204" pitchFamily="18" charset="0"/>
                            <a:ea typeface="Cambria Math" panose="02040503050406030204" pitchFamily="18" charset="0"/>
                          </a:rPr>
                          <m:t>𝛽</m:t>
                        </m:r>
                        <m:r>
                          <a:rPr lang="en-US" sz="1700" b="0" i="1" smtClean="0">
                            <a:latin typeface="Cambria Math" panose="02040503050406030204" pitchFamily="18" charset="0"/>
                            <a:ea typeface="Cambria Math" panose="02040503050406030204" pitchFamily="18" charset="0"/>
                          </a:rPr>
                          <m:t>𝑐</m:t>
                        </m:r>
                      </m:den>
                    </m:f>
                    <m:r>
                      <a:rPr lang="en-US" sz="1700" b="0" i="1" smtClean="0">
                        <a:latin typeface="Cambria Math" panose="02040503050406030204" pitchFamily="18" charset="0"/>
                        <a:ea typeface="Cambria Math" panose="02040503050406030204" pitchFamily="18" charset="0"/>
                      </a:rPr>
                      <m:t>=</m:t>
                    </m:r>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𝐿</m:t>
                        </m:r>
                      </m:num>
                      <m:den>
                        <m:r>
                          <a:rPr lang="en-US" sz="1700" b="0" i="1" smtClean="0">
                            <a:latin typeface="Cambria Math" panose="02040503050406030204" pitchFamily="18" charset="0"/>
                            <a:ea typeface="Cambria Math" panose="02040503050406030204" pitchFamily="18" charset="0"/>
                          </a:rPr>
                          <m:t>𝑐</m:t>
                        </m:r>
                      </m:den>
                    </m:f>
                    <m:r>
                      <a:rPr lang="en-US" sz="1700" b="0" i="1" smtClean="0">
                        <a:latin typeface="Cambria Math" panose="02040503050406030204" pitchFamily="18" charset="0"/>
                        <a:ea typeface="Cambria Math" panose="02040503050406030204" pitchFamily="18" charset="0"/>
                      </a:rPr>
                      <m:t>∙</m:t>
                    </m:r>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𝐸</m:t>
                        </m:r>
                      </m:num>
                      <m:den>
                        <m:r>
                          <a:rPr lang="en-US" sz="1700" b="0" i="1" smtClean="0">
                            <a:latin typeface="Cambria Math" panose="02040503050406030204" pitchFamily="18" charset="0"/>
                            <a:ea typeface="Cambria Math" panose="02040503050406030204" pitchFamily="18" charset="0"/>
                          </a:rPr>
                          <m:t>𝑝𝑐</m:t>
                        </m:r>
                      </m:den>
                    </m:f>
                    <m:r>
                      <a:rPr lang="en-US" sz="1700" b="0" i="1" smtClean="0">
                        <a:latin typeface="Cambria Math" panose="02040503050406030204" pitchFamily="18" charset="0"/>
                        <a:ea typeface="Cambria Math" panose="02040503050406030204" pitchFamily="18" charset="0"/>
                      </a:rPr>
                      <m:t>=</m:t>
                    </m:r>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𝐿</m:t>
                        </m:r>
                      </m:num>
                      <m:den>
                        <m:r>
                          <a:rPr lang="en-US" sz="1700" b="0" i="1" smtClean="0">
                            <a:latin typeface="Cambria Math" panose="02040503050406030204" pitchFamily="18" charset="0"/>
                            <a:ea typeface="Cambria Math" panose="02040503050406030204" pitchFamily="18" charset="0"/>
                          </a:rPr>
                          <m:t>𝑐</m:t>
                        </m:r>
                      </m:den>
                    </m:f>
                    <m:rad>
                      <m:radPr>
                        <m:degHide m:val="on"/>
                        <m:ctrlPr>
                          <a:rPr lang="en-US" sz="1700" b="0" i="1" smtClean="0">
                            <a:latin typeface="Cambria Math" panose="02040503050406030204" pitchFamily="18" charset="0"/>
                            <a:ea typeface="Cambria Math" panose="02040503050406030204" pitchFamily="18" charset="0"/>
                          </a:rPr>
                        </m:ctrlPr>
                      </m:radPr>
                      <m:deg/>
                      <m:e>
                        <m:r>
                          <a:rPr lang="en-US" sz="1700" b="0" i="1" smtClean="0">
                            <a:latin typeface="Cambria Math" panose="02040503050406030204" pitchFamily="18" charset="0"/>
                            <a:ea typeface="Cambria Math" panose="02040503050406030204" pitchFamily="18" charset="0"/>
                          </a:rPr>
                          <m:t>1+</m:t>
                        </m:r>
                        <m:sSup>
                          <m:sSupPr>
                            <m:ctrlPr>
                              <a:rPr lang="en-US" sz="1700" b="0" i="1" smtClean="0">
                                <a:latin typeface="Cambria Math" panose="02040503050406030204" pitchFamily="18" charset="0"/>
                                <a:ea typeface="Cambria Math" panose="02040503050406030204" pitchFamily="18" charset="0"/>
                              </a:rPr>
                            </m:ctrlPr>
                          </m:sSupPr>
                          <m:e>
                            <m:d>
                              <m:dPr>
                                <m:ctrlPr>
                                  <a:rPr lang="en-US" sz="1700" b="0" i="1" smtClean="0">
                                    <a:latin typeface="Cambria Math" panose="02040503050406030204" pitchFamily="18" charset="0"/>
                                    <a:ea typeface="Cambria Math" panose="02040503050406030204" pitchFamily="18" charset="0"/>
                                  </a:rPr>
                                </m:ctrlPr>
                              </m:dPr>
                              <m:e>
                                <m:f>
                                  <m:fPr>
                                    <m:ctrlPr>
                                      <a:rPr lang="en-US" sz="1700" b="0" i="1" smtClean="0">
                                        <a:latin typeface="Cambria Math" panose="02040503050406030204" pitchFamily="18" charset="0"/>
                                        <a:ea typeface="Cambria Math" panose="02040503050406030204" pitchFamily="18" charset="0"/>
                                      </a:rPr>
                                    </m:ctrlPr>
                                  </m:fPr>
                                  <m:num>
                                    <m:sSub>
                                      <m:sSubPr>
                                        <m:ctrlPr>
                                          <a:rPr lang="en-US" sz="1700" b="0" i="1" smtClean="0">
                                            <a:latin typeface="Cambria Math" panose="02040503050406030204" pitchFamily="18" charset="0"/>
                                            <a:ea typeface="Cambria Math" panose="02040503050406030204" pitchFamily="18" charset="0"/>
                                          </a:rPr>
                                        </m:ctrlPr>
                                      </m:sSubPr>
                                      <m:e>
                                        <m:r>
                                          <a:rPr lang="en-US" sz="1700" b="0" i="1" smtClean="0">
                                            <a:latin typeface="Cambria Math" panose="02040503050406030204" pitchFamily="18" charset="0"/>
                                            <a:ea typeface="Cambria Math" panose="02040503050406030204" pitchFamily="18" charset="0"/>
                                          </a:rPr>
                                          <m:t>𝑚</m:t>
                                        </m:r>
                                      </m:e>
                                      <m:sub>
                                        <m:r>
                                          <a:rPr lang="en-US" sz="1700" b="0" i="1" smtClean="0">
                                            <a:latin typeface="Cambria Math" panose="02040503050406030204" pitchFamily="18" charset="0"/>
                                            <a:ea typeface="Cambria Math" panose="02040503050406030204" pitchFamily="18" charset="0"/>
                                          </a:rPr>
                                          <m:t>𝜋</m:t>
                                        </m:r>
                                      </m:sub>
                                    </m:sSub>
                                    <m:r>
                                      <a:rPr lang="en-US" sz="1700" b="0" i="1" smtClean="0">
                                        <a:latin typeface="Cambria Math" panose="02040503050406030204" pitchFamily="18" charset="0"/>
                                        <a:ea typeface="Cambria Math" panose="02040503050406030204" pitchFamily="18" charset="0"/>
                                      </a:rPr>
                                      <m:t>𝑐</m:t>
                                    </m:r>
                                  </m:num>
                                  <m:den>
                                    <m:r>
                                      <a:rPr lang="en-US" sz="1700" b="0" i="1" smtClean="0">
                                        <a:latin typeface="Cambria Math" panose="02040503050406030204" pitchFamily="18" charset="0"/>
                                        <a:ea typeface="Cambria Math" panose="02040503050406030204" pitchFamily="18" charset="0"/>
                                      </a:rPr>
                                      <m:t>𝑝</m:t>
                                    </m:r>
                                  </m:den>
                                </m:f>
                              </m:e>
                            </m:d>
                          </m:e>
                          <m:sup>
                            <m:r>
                              <a:rPr lang="en-US" sz="1700" b="0" i="1" smtClean="0">
                                <a:latin typeface="Cambria Math" panose="02040503050406030204" pitchFamily="18" charset="0"/>
                                <a:ea typeface="Cambria Math" panose="02040503050406030204" pitchFamily="18" charset="0"/>
                              </a:rPr>
                              <m:t>2</m:t>
                            </m:r>
                          </m:sup>
                        </m:sSup>
                      </m:e>
                    </m:rad>
                  </m:oMath>
                </a14:m>
                <a:endParaRPr lang="en-GB" sz="1700" dirty="0"/>
              </a:p>
              <a:p>
                <a:pPr lvl="1"/>
                <a:r>
                  <a:rPr lang="en-GB" sz="1700" dirty="0"/>
                  <a:t>This can be translated to a phase in RF</a:t>
                </a:r>
                <a14:m>
                  <m:oMath xmlns:m="http://schemas.openxmlformats.org/officeDocument/2006/math">
                    <m:r>
                      <a:rPr lang="en-US" sz="1700" b="0" i="1" smtClean="0">
                        <a:latin typeface="Cambria Math" panose="02040503050406030204" pitchFamily="18" charset="0"/>
                      </a:rPr>
                      <m:t>2</m:t>
                    </m:r>
                  </m:oMath>
                </a14:m>
                <a:r>
                  <a:rPr lang="en-GB" sz="1700" dirty="0"/>
                  <a:t>: </a:t>
                </a:r>
                <a14:m>
                  <m:oMath xmlns:m="http://schemas.openxmlformats.org/officeDocument/2006/math">
                    <m:sSub>
                      <m:sSubPr>
                        <m:ctrlPr>
                          <a:rPr lang="en-US" sz="1700" b="0" i="1" smtClean="0">
                            <a:latin typeface="Cambria Math" panose="02040503050406030204" pitchFamily="18" charset="0"/>
                            <a:ea typeface="Cambria Math" panose="02040503050406030204" pitchFamily="18" charset="0"/>
                          </a:rPr>
                        </m:ctrlPr>
                      </m:sSubPr>
                      <m:e>
                        <m:r>
                          <a:rPr lang="en-US" sz="1700" b="0" i="1" smtClean="0">
                            <a:latin typeface="Cambria Math" panose="02040503050406030204" pitchFamily="18" charset="0"/>
                            <a:ea typeface="Cambria Math" panose="02040503050406030204" pitchFamily="18" charset="0"/>
                          </a:rPr>
                          <m:t>𝜑</m:t>
                        </m:r>
                      </m:e>
                      <m:sub>
                        <m:sSup>
                          <m:sSupPr>
                            <m:ctrlPr>
                              <a:rPr lang="en-US" sz="1700" b="0" i="1" smtClean="0">
                                <a:latin typeface="Cambria Math" panose="02040503050406030204" pitchFamily="18" charset="0"/>
                                <a:ea typeface="Cambria Math" panose="02040503050406030204" pitchFamily="18" charset="0"/>
                              </a:rPr>
                            </m:ctrlPr>
                          </m:sSupPr>
                          <m:e>
                            <m:r>
                              <a:rPr lang="en-US" sz="1700" b="0" i="1" smtClean="0">
                                <a:latin typeface="Cambria Math" panose="02040503050406030204" pitchFamily="18" charset="0"/>
                                <a:ea typeface="Cambria Math" panose="02040503050406030204" pitchFamily="18" charset="0"/>
                              </a:rPr>
                              <m:t>𝜋</m:t>
                            </m:r>
                          </m:e>
                          <m:sup>
                            <m:r>
                              <a:rPr lang="en-US" sz="1700" b="0" i="1" smtClean="0">
                                <a:latin typeface="Cambria Math" panose="02040503050406030204" pitchFamily="18" charset="0"/>
                                <a:ea typeface="Cambria Math" panose="02040503050406030204" pitchFamily="18" charset="0"/>
                              </a:rPr>
                              <m:t>−</m:t>
                            </m:r>
                          </m:sup>
                        </m:sSup>
                      </m:sub>
                    </m:sSub>
                    <m:r>
                      <a:rPr lang="en-US" sz="1700" b="0" i="1" smtClean="0">
                        <a:latin typeface="Cambria Math" panose="02040503050406030204" pitchFamily="18" charset="0"/>
                        <a:ea typeface="Cambria Math" panose="02040503050406030204" pitchFamily="18" charset="0"/>
                      </a:rPr>
                      <m:t>=</m:t>
                    </m:r>
                    <m:f>
                      <m:fPr>
                        <m:ctrlPr>
                          <a:rPr lang="en-US" sz="1700" i="1">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2</m:t>
                        </m:r>
                        <m:r>
                          <a:rPr lang="en-US" sz="1700" b="0" i="1" smtClean="0">
                            <a:latin typeface="Cambria Math" panose="02040503050406030204" pitchFamily="18" charset="0"/>
                            <a:ea typeface="Cambria Math" panose="02040503050406030204" pitchFamily="18" charset="0"/>
                          </a:rPr>
                          <m:t>𝜋</m:t>
                        </m:r>
                        <m:r>
                          <a:rPr lang="en-US" sz="1700" b="0" i="1" smtClean="0">
                            <a:latin typeface="Cambria Math" panose="02040503050406030204" pitchFamily="18" charset="0"/>
                            <a:ea typeface="Cambria Math" panose="02040503050406030204" pitchFamily="18" charset="0"/>
                          </a:rPr>
                          <m:t>𝑓𝐿</m:t>
                        </m:r>
                      </m:num>
                      <m:den>
                        <m:r>
                          <a:rPr lang="en-US" sz="1700" i="1">
                            <a:latin typeface="Cambria Math" panose="02040503050406030204" pitchFamily="18" charset="0"/>
                            <a:ea typeface="Cambria Math" panose="02040503050406030204" pitchFamily="18" charset="0"/>
                          </a:rPr>
                          <m:t>𝑐</m:t>
                        </m:r>
                      </m:den>
                    </m:f>
                    <m:rad>
                      <m:radPr>
                        <m:degHide m:val="on"/>
                        <m:ctrlPr>
                          <a:rPr lang="en-US" sz="1700" i="1">
                            <a:latin typeface="Cambria Math" panose="02040503050406030204" pitchFamily="18" charset="0"/>
                            <a:ea typeface="Cambria Math" panose="02040503050406030204" pitchFamily="18" charset="0"/>
                          </a:rPr>
                        </m:ctrlPr>
                      </m:radPr>
                      <m:deg/>
                      <m:e>
                        <m:r>
                          <a:rPr lang="en-US" sz="1700" i="1">
                            <a:latin typeface="Cambria Math" panose="02040503050406030204" pitchFamily="18" charset="0"/>
                            <a:ea typeface="Cambria Math" panose="02040503050406030204" pitchFamily="18" charset="0"/>
                          </a:rPr>
                          <m:t>1+</m:t>
                        </m:r>
                        <m:sSup>
                          <m:sSupPr>
                            <m:ctrlPr>
                              <a:rPr lang="en-US" sz="1700" i="1">
                                <a:latin typeface="Cambria Math" panose="02040503050406030204" pitchFamily="18" charset="0"/>
                                <a:ea typeface="Cambria Math" panose="02040503050406030204" pitchFamily="18" charset="0"/>
                              </a:rPr>
                            </m:ctrlPr>
                          </m:sSupPr>
                          <m:e>
                            <m:d>
                              <m:dPr>
                                <m:ctrlPr>
                                  <a:rPr lang="en-US" sz="1700" i="1">
                                    <a:latin typeface="Cambria Math" panose="02040503050406030204" pitchFamily="18" charset="0"/>
                                    <a:ea typeface="Cambria Math" panose="02040503050406030204" pitchFamily="18" charset="0"/>
                                  </a:rPr>
                                </m:ctrlPr>
                              </m:dPr>
                              <m:e>
                                <m:f>
                                  <m:fPr>
                                    <m:ctrlPr>
                                      <a:rPr lang="en-US" sz="1700" i="1">
                                        <a:latin typeface="Cambria Math" panose="02040503050406030204" pitchFamily="18" charset="0"/>
                                        <a:ea typeface="Cambria Math" panose="02040503050406030204" pitchFamily="18" charset="0"/>
                                      </a:rPr>
                                    </m:ctrlPr>
                                  </m:fPr>
                                  <m:num>
                                    <m:sSub>
                                      <m:sSubPr>
                                        <m:ctrlPr>
                                          <a:rPr lang="en-US" sz="1700" i="1">
                                            <a:latin typeface="Cambria Math" panose="02040503050406030204" pitchFamily="18" charset="0"/>
                                            <a:ea typeface="Cambria Math" panose="02040503050406030204" pitchFamily="18" charset="0"/>
                                          </a:rPr>
                                        </m:ctrlPr>
                                      </m:sSubPr>
                                      <m:e>
                                        <m:r>
                                          <a:rPr lang="en-US" sz="1700" i="1">
                                            <a:latin typeface="Cambria Math" panose="02040503050406030204" pitchFamily="18" charset="0"/>
                                            <a:ea typeface="Cambria Math" panose="02040503050406030204" pitchFamily="18" charset="0"/>
                                          </a:rPr>
                                          <m:t>𝑚</m:t>
                                        </m:r>
                                      </m:e>
                                      <m:sub>
                                        <m:r>
                                          <a:rPr lang="en-US" sz="1700" i="1">
                                            <a:latin typeface="Cambria Math" panose="02040503050406030204" pitchFamily="18" charset="0"/>
                                            <a:ea typeface="Cambria Math" panose="02040503050406030204" pitchFamily="18" charset="0"/>
                                          </a:rPr>
                                          <m:t>𝜋</m:t>
                                        </m:r>
                                      </m:sub>
                                    </m:sSub>
                                    <m:r>
                                      <a:rPr lang="en-US" sz="1700" i="1">
                                        <a:latin typeface="Cambria Math" panose="02040503050406030204" pitchFamily="18" charset="0"/>
                                        <a:ea typeface="Cambria Math" panose="02040503050406030204" pitchFamily="18" charset="0"/>
                                      </a:rPr>
                                      <m:t>𝑐</m:t>
                                    </m:r>
                                  </m:num>
                                  <m:den>
                                    <m:r>
                                      <a:rPr lang="en-US" sz="1700" i="1">
                                        <a:latin typeface="Cambria Math" panose="02040503050406030204" pitchFamily="18" charset="0"/>
                                        <a:ea typeface="Cambria Math" panose="02040503050406030204" pitchFamily="18" charset="0"/>
                                      </a:rPr>
                                      <m:t>𝑝</m:t>
                                    </m:r>
                                  </m:den>
                                </m:f>
                              </m:e>
                            </m:d>
                          </m:e>
                          <m:sup>
                            <m:r>
                              <a:rPr lang="en-US" sz="1700" i="1">
                                <a:latin typeface="Cambria Math" panose="02040503050406030204" pitchFamily="18" charset="0"/>
                                <a:ea typeface="Cambria Math" panose="02040503050406030204" pitchFamily="18" charset="0"/>
                              </a:rPr>
                              <m:t>2</m:t>
                            </m:r>
                          </m:sup>
                        </m:sSup>
                      </m:e>
                    </m:rad>
                  </m:oMath>
                </a14:m>
                <a:endParaRPr lang="en-GB" sz="1700" dirty="0"/>
              </a:p>
              <a:p>
                <a:pPr lvl="1"/>
                <a:r>
                  <a:rPr lang="en-GB" sz="1700" dirty="0"/>
                  <a:t>Kick for </a:t>
                </a:r>
                <a14:m>
                  <m:oMath xmlns:m="http://schemas.openxmlformats.org/officeDocument/2006/math">
                    <m:sSup>
                      <m:sSupPr>
                        <m:ctrlPr>
                          <a:rPr lang="en-GB" sz="1700" i="1" smtClean="0">
                            <a:latin typeface="Cambria Math" panose="02040503050406030204" pitchFamily="18" charset="0"/>
                          </a:rPr>
                        </m:ctrlPr>
                      </m:sSupPr>
                      <m:e>
                        <m:r>
                          <a:rPr lang="en-GB" sz="1700" i="1" smtClean="0">
                            <a:latin typeface="Cambria Math" panose="02040503050406030204" pitchFamily="18" charset="0"/>
                            <a:ea typeface="Cambria Math" panose="02040503050406030204" pitchFamily="18" charset="0"/>
                          </a:rPr>
                          <m:t>𝜋</m:t>
                        </m:r>
                      </m:e>
                      <m:sup>
                        <m:r>
                          <a:rPr lang="en-US" sz="1700" b="0" i="1" smtClean="0">
                            <a:latin typeface="Cambria Math" panose="02040503050406030204" pitchFamily="18" charset="0"/>
                          </a:rPr>
                          <m:t>−</m:t>
                        </m:r>
                      </m:sup>
                    </m:sSup>
                  </m:oMath>
                </a14:m>
                <a:r>
                  <a:rPr lang="en-GB" sz="1700" dirty="0"/>
                  <a:t>: </a:t>
                </a:r>
                <a14:m>
                  <m:oMath xmlns:m="http://schemas.openxmlformats.org/officeDocument/2006/math">
                    <m:sSub>
                      <m:sSubPr>
                        <m:ctrlPr>
                          <a:rPr lang="en-GB" sz="1700" i="1" smtClean="0">
                            <a:latin typeface="Cambria Math" panose="02040503050406030204" pitchFamily="18" charset="0"/>
                          </a:rPr>
                        </m:ctrlPr>
                      </m:sSubPr>
                      <m:e>
                        <m:r>
                          <a:rPr lang="en-GB" sz="1700" i="1" smtClean="0">
                            <a:latin typeface="Cambria Math" panose="02040503050406030204" pitchFamily="18" charset="0"/>
                            <a:ea typeface="Cambria Math" panose="02040503050406030204" pitchFamily="18" charset="0"/>
                          </a:rPr>
                          <m:t>𝜃</m:t>
                        </m:r>
                      </m:e>
                      <m:sub>
                        <m:r>
                          <m:rPr>
                            <m:sty m:val="p"/>
                          </m:rPr>
                          <a:rPr lang="en-US" sz="1700" b="0" i="0" smtClean="0">
                            <a:latin typeface="Cambria Math" panose="02040503050406030204" pitchFamily="18" charset="0"/>
                          </a:rPr>
                          <m:t>tot</m:t>
                        </m:r>
                      </m:sub>
                    </m:sSub>
                    <m:r>
                      <a:rPr lang="en-GB" sz="1700" i="1" smtClean="0">
                        <a:latin typeface="Cambria Math" panose="02040503050406030204" pitchFamily="18" charset="0"/>
                        <a:ea typeface="Cambria Math" panose="02040503050406030204" pitchFamily="18" charset="0"/>
                      </a:rPr>
                      <m:t>∝</m:t>
                    </m:r>
                    <m:func>
                      <m:funcPr>
                        <m:ctrlPr>
                          <a:rPr lang="en-GB" sz="1700" i="1" smtClean="0">
                            <a:latin typeface="Cambria Math" panose="02040503050406030204" pitchFamily="18" charset="0"/>
                            <a:ea typeface="Cambria Math" panose="02040503050406030204" pitchFamily="18" charset="0"/>
                          </a:rPr>
                        </m:ctrlPr>
                      </m:funcPr>
                      <m:fName>
                        <m:r>
                          <m:rPr>
                            <m:sty m:val="p"/>
                          </m:rPr>
                          <a:rPr lang="en-GB" sz="1700" i="0" smtClean="0">
                            <a:latin typeface="Cambria Math" panose="02040503050406030204" pitchFamily="18" charset="0"/>
                            <a:ea typeface="Cambria Math" panose="02040503050406030204" pitchFamily="18" charset="0"/>
                          </a:rPr>
                          <m:t>cos</m:t>
                        </m:r>
                      </m:fName>
                      <m:e>
                        <m:d>
                          <m:dPr>
                            <m:ctrlPr>
                              <a:rPr lang="en-GB" sz="1700" i="1" smtClean="0">
                                <a:latin typeface="Cambria Math" panose="02040503050406030204" pitchFamily="18" charset="0"/>
                                <a:ea typeface="Cambria Math" panose="02040503050406030204" pitchFamily="18" charset="0"/>
                              </a:rPr>
                            </m:ctrlPr>
                          </m:dPr>
                          <m:e>
                            <m:f>
                              <m:fPr>
                                <m:ctrlPr>
                                  <a:rPr lang="en-GB" sz="1700" i="1" smtClean="0">
                                    <a:latin typeface="Cambria Math" panose="02040503050406030204" pitchFamily="18" charset="0"/>
                                    <a:ea typeface="Cambria Math" panose="02040503050406030204" pitchFamily="18" charset="0"/>
                                  </a:rPr>
                                </m:ctrlPr>
                              </m:fPr>
                              <m:num>
                                <m:r>
                                  <a:rPr lang="en-GB" sz="1700" i="1" smtClean="0">
                                    <a:latin typeface="Cambria Math" panose="02040503050406030204" pitchFamily="18" charset="0"/>
                                    <a:ea typeface="Cambria Math" panose="02040503050406030204" pitchFamily="18" charset="0"/>
                                  </a:rPr>
                                  <m:t>∆</m:t>
                                </m:r>
                                <m:sSub>
                                  <m:sSubPr>
                                    <m:ctrlPr>
                                      <a:rPr lang="en-GB" sz="1700" i="1" smtClean="0">
                                        <a:latin typeface="Cambria Math" panose="02040503050406030204" pitchFamily="18" charset="0"/>
                                        <a:ea typeface="Cambria Math" panose="02040503050406030204" pitchFamily="18" charset="0"/>
                                      </a:rPr>
                                    </m:ctrlPr>
                                  </m:sSubPr>
                                  <m:e>
                                    <m:r>
                                      <a:rPr lang="en-GB" sz="1700" i="1" smtClean="0">
                                        <a:latin typeface="Cambria Math" panose="02040503050406030204" pitchFamily="18" charset="0"/>
                                        <a:ea typeface="Cambria Math" panose="02040503050406030204" pitchFamily="18" charset="0"/>
                                      </a:rPr>
                                      <m:t>𝜑</m:t>
                                    </m:r>
                                  </m:e>
                                  <m:sub>
                                    <m:r>
                                      <a:rPr lang="en-US" sz="1700" b="0" i="1" smtClean="0">
                                        <a:latin typeface="Cambria Math" panose="02040503050406030204" pitchFamily="18" charset="0"/>
                                        <a:ea typeface="Cambria Math" panose="02040503050406030204" pitchFamily="18" charset="0"/>
                                      </a:rPr>
                                      <m:t>12</m:t>
                                    </m:r>
                                  </m:sub>
                                </m:sSub>
                                <m:r>
                                  <a:rPr lang="en-US" sz="1700" b="0" i="1" smtClean="0">
                                    <a:latin typeface="Cambria Math" panose="02040503050406030204" pitchFamily="18" charset="0"/>
                                    <a:ea typeface="Cambria Math" panose="02040503050406030204" pitchFamily="18" charset="0"/>
                                  </a:rPr>
                                  <m:t>+</m:t>
                                </m:r>
                                <m:sSub>
                                  <m:sSubPr>
                                    <m:ctrlPr>
                                      <a:rPr lang="en-US" sz="1700" i="1">
                                        <a:latin typeface="Cambria Math" panose="02040503050406030204" pitchFamily="18" charset="0"/>
                                        <a:ea typeface="Cambria Math" panose="02040503050406030204" pitchFamily="18" charset="0"/>
                                      </a:rPr>
                                    </m:ctrlPr>
                                  </m:sSubPr>
                                  <m:e>
                                    <m:r>
                                      <a:rPr lang="en-US" sz="1700" i="1">
                                        <a:latin typeface="Cambria Math" panose="02040503050406030204" pitchFamily="18" charset="0"/>
                                        <a:ea typeface="Cambria Math" panose="02040503050406030204" pitchFamily="18" charset="0"/>
                                      </a:rPr>
                                      <m:t>𝜑</m:t>
                                    </m:r>
                                  </m:e>
                                  <m:sub>
                                    <m:sSup>
                                      <m:sSupPr>
                                        <m:ctrlPr>
                                          <a:rPr lang="en-US" sz="1700" i="1">
                                            <a:latin typeface="Cambria Math" panose="02040503050406030204" pitchFamily="18" charset="0"/>
                                            <a:ea typeface="Cambria Math" panose="02040503050406030204" pitchFamily="18" charset="0"/>
                                          </a:rPr>
                                        </m:ctrlPr>
                                      </m:sSupPr>
                                      <m:e>
                                        <m:r>
                                          <a:rPr lang="en-US" sz="1700" i="1">
                                            <a:latin typeface="Cambria Math" panose="02040503050406030204" pitchFamily="18" charset="0"/>
                                            <a:ea typeface="Cambria Math" panose="02040503050406030204" pitchFamily="18" charset="0"/>
                                          </a:rPr>
                                          <m:t>𝜋</m:t>
                                        </m:r>
                                      </m:e>
                                      <m:sup>
                                        <m:r>
                                          <a:rPr lang="en-US" sz="1700" i="1">
                                            <a:latin typeface="Cambria Math" panose="02040503050406030204" pitchFamily="18" charset="0"/>
                                            <a:ea typeface="Cambria Math" panose="02040503050406030204" pitchFamily="18" charset="0"/>
                                          </a:rPr>
                                          <m:t>−</m:t>
                                        </m:r>
                                      </m:sup>
                                    </m:sSup>
                                  </m:sub>
                                </m:sSub>
                              </m:num>
                              <m:den>
                                <m:r>
                                  <a:rPr lang="en-US" sz="1700" b="0" i="1" smtClean="0">
                                    <a:latin typeface="Cambria Math" panose="02040503050406030204" pitchFamily="18" charset="0"/>
                                    <a:ea typeface="Cambria Math" panose="02040503050406030204" pitchFamily="18" charset="0"/>
                                  </a:rPr>
                                  <m:t>2</m:t>
                                </m:r>
                              </m:den>
                            </m:f>
                          </m:e>
                        </m:d>
                        <m:r>
                          <a:rPr lang="en-US" sz="1700" b="0" i="1" smtClean="0">
                            <a:latin typeface="Cambria Math" panose="02040503050406030204" pitchFamily="18" charset="0"/>
                            <a:ea typeface="Cambria Math" panose="02040503050406030204" pitchFamily="18" charset="0"/>
                          </a:rPr>
                          <m:t>=</m:t>
                        </m:r>
                        <m:func>
                          <m:funcPr>
                            <m:ctrlPr>
                              <a:rPr lang="en-US" sz="1700" b="0" i="1" smtClean="0">
                                <a:latin typeface="Cambria Math" panose="02040503050406030204" pitchFamily="18" charset="0"/>
                                <a:ea typeface="Cambria Math" panose="02040503050406030204" pitchFamily="18" charset="0"/>
                              </a:rPr>
                            </m:ctrlPr>
                          </m:funcPr>
                          <m:fName>
                            <m:r>
                              <m:rPr>
                                <m:sty m:val="p"/>
                              </m:rPr>
                              <a:rPr lang="en-US" sz="1700" b="0" i="0" smtClean="0">
                                <a:latin typeface="Cambria Math" panose="02040503050406030204" pitchFamily="18" charset="0"/>
                                <a:ea typeface="Cambria Math" panose="02040503050406030204" pitchFamily="18" charset="0"/>
                              </a:rPr>
                              <m:t>cos</m:t>
                            </m:r>
                          </m:fName>
                          <m:e>
                            <m:d>
                              <m:dPr>
                                <m:ctrlPr>
                                  <a:rPr lang="en-US" sz="1700" b="0" i="1" smtClean="0">
                                    <a:latin typeface="Cambria Math" panose="02040503050406030204" pitchFamily="18" charset="0"/>
                                    <a:ea typeface="Cambria Math" panose="02040503050406030204" pitchFamily="18" charset="0"/>
                                  </a:rPr>
                                </m:ctrlPr>
                              </m:dPr>
                              <m:e>
                                <m:f>
                                  <m:fPr>
                                    <m:ctrlPr>
                                      <a:rPr lang="en-US" sz="1700" b="0" i="1" smtClean="0">
                                        <a:latin typeface="Cambria Math" panose="02040503050406030204" pitchFamily="18" charset="0"/>
                                        <a:ea typeface="Cambria Math" panose="02040503050406030204" pitchFamily="18" charset="0"/>
                                      </a:rPr>
                                    </m:ctrlPr>
                                  </m:fPr>
                                  <m:num>
                                    <m:r>
                                      <a:rPr lang="en-US" sz="1700" b="0" i="1" smtClean="0">
                                        <a:latin typeface="Cambria Math" panose="02040503050406030204" pitchFamily="18" charset="0"/>
                                        <a:ea typeface="Cambria Math" panose="02040503050406030204" pitchFamily="18" charset="0"/>
                                      </a:rPr>
                                      <m:t>𝜋</m:t>
                                    </m:r>
                                  </m:num>
                                  <m:den>
                                    <m:r>
                                      <a:rPr lang="en-US" sz="1700" b="0" i="1" smtClean="0">
                                        <a:latin typeface="Cambria Math" panose="02040503050406030204" pitchFamily="18" charset="0"/>
                                        <a:ea typeface="Cambria Math" panose="02040503050406030204" pitchFamily="18" charset="0"/>
                                      </a:rPr>
                                      <m:t>2</m:t>
                                    </m:r>
                                  </m:den>
                                </m:f>
                              </m:e>
                            </m:d>
                          </m:e>
                        </m:func>
                        <m:r>
                          <a:rPr lang="en-US" sz="1700" b="0" i="1" smtClean="0">
                            <a:latin typeface="Cambria Math" panose="02040503050406030204" pitchFamily="18" charset="0"/>
                            <a:ea typeface="Cambria Math" panose="02040503050406030204" pitchFamily="18" charset="0"/>
                          </a:rPr>
                          <m:t>=0</m:t>
                        </m:r>
                      </m:e>
                    </m:func>
                  </m:oMath>
                </a14:m>
                <a:r>
                  <a:rPr lang="en-GB" sz="1700" dirty="0"/>
                  <a:t>; similar for </a:t>
                </a:r>
                <a14:m>
                  <m:oMath xmlns:m="http://schemas.openxmlformats.org/officeDocument/2006/math">
                    <m:acc>
                      <m:accPr>
                        <m:chr m:val="̅"/>
                        <m:ctrlPr>
                          <a:rPr lang="en-GB" sz="1700" i="1" smtClean="0">
                            <a:latin typeface="Cambria Math" panose="02040503050406030204" pitchFamily="18" charset="0"/>
                          </a:rPr>
                        </m:ctrlPr>
                      </m:accPr>
                      <m:e>
                        <m:r>
                          <a:rPr lang="en-US" sz="1700" b="0" i="1" smtClean="0">
                            <a:latin typeface="Cambria Math" panose="02040503050406030204" pitchFamily="18" charset="0"/>
                          </a:rPr>
                          <m:t>𝑝</m:t>
                        </m:r>
                      </m:e>
                    </m:acc>
                  </m:oMath>
                </a14:m>
                <a:r>
                  <a:rPr lang="en-GB" sz="1700" dirty="0"/>
                  <a:t> as </a:t>
                </a:r>
                <a14:m>
                  <m:oMath xmlns:m="http://schemas.openxmlformats.org/officeDocument/2006/math">
                    <m:sSub>
                      <m:sSubPr>
                        <m:ctrlPr>
                          <a:rPr lang="en-US" sz="1700" i="1">
                            <a:latin typeface="Cambria Math" panose="02040503050406030204" pitchFamily="18" charset="0"/>
                            <a:ea typeface="Cambria Math" panose="02040503050406030204" pitchFamily="18" charset="0"/>
                          </a:rPr>
                        </m:ctrlPr>
                      </m:sSubPr>
                      <m:e>
                        <m:sSub>
                          <m:sSubPr>
                            <m:ctrlPr>
                              <a:rPr lang="en-US" sz="1700" i="1" smtClean="0">
                                <a:latin typeface="Cambria Math" panose="02040503050406030204" pitchFamily="18" charset="0"/>
                                <a:ea typeface="Cambria Math" panose="02040503050406030204" pitchFamily="18" charset="0"/>
                              </a:rPr>
                            </m:ctrlPr>
                          </m:sSubPr>
                          <m:e>
                            <m:r>
                              <a:rPr lang="en-US" sz="1700" i="1" smtClean="0">
                                <a:latin typeface="Cambria Math" panose="02040503050406030204" pitchFamily="18" charset="0"/>
                                <a:ea typeface="Cambria Math" panose="02040503050406030204" pitchFamily="18" charset="0"/>
                              </a:rPr>
                              <m:t>𝜑</m:t>
                            </m:r>
                          </m:e>
                          <m:sub>
                            <m:acc>
                              <m:accPr>
                                <m:chr m:val="̅"/>
                                <m:ctrlPr>
                                  <a:rPr lang="en-US" sz="1700" i="1" smtClean="0">
                                    <a:latin typeface="Cambria Math" panose="02040503050406030204" pitchFamily="18" charset="0"/>
                                    <a:ea typeface="Cambria Math" panose="02040503050406030204" pitchFamily="18" charset="0"/>
                                  </a:rPr>
                                </m:ctrlPr>
                              </m:accPr>
                              <m:e>
                                <m:r>
                                  <a:rPr lang="en-US" sz="1700" b="0" i="1" smtClean="0">
                                    <a:latin typeface="Cambria Math" panose="02040503050406030204" pitchFamily="18" charset="0"/>
                                    <a:ea typeface="Cambria Math" panose="02040503050406030204" pitchFamily="18" charset="0"/>
                                  </a:rPr>
                                  <m:t>𝑝</m:t>
                                </m:r>
                              </m:e>
                            </m:acc>
                          </m:sub>
                        </m:sSub>
                        <m:r>
                          <a:rPr lang="en-US" sz="1700" b="0" i="1" smtClean="0">
                            <a:latin typeface="Cambria Math" panose="02040503050406030204" pitchFamily="18" charset="0"/>
                            <a:ea typeface="Cambria Math" panose="02040503050406030204" pitchFamily="18" charset="0"/>
                          </a:rPr>
                          <m:t>=</m:t>
                        </m:r>
                        <m:r>
                          <a:rPr lang="en-US" sz="1700" i="1">
                            <a:latin typeface="Cambria Math" panose="02040503050406030204" pitchFamily="18" charset="0"/>
                            <a:ea typeface="Cambria Math" panose="02040503050406030204" pitchFamily="18" charset="0"/>
                          </a:rPr>
                          <m:t>𝜑</m:t>
                        </m:r>
                      </m:e>
                      <m:sub>
                        <m:sSup>
                          <m:sSupPr>
                            <m:ctrlPr>
                              <a:rPr lang="en-US" sz="1700" i="1">
                                <a:latin typeface="Cambria Math" panose="02040503050406030204" pitchFamily="18" charset="0"/>
                                <a:ea typeface="Cambria Math" panose="02040503050406030204" pitchFamily="18" charset="0"/>
                              </a:rPr>
                            </m:ctrlPr>
                          </m:sSupPr>
                          <m:e>
                            <m:r>
                              <a:rPr lang="en-US" sz="1700" i="1">
                                <a:latin typeface="Cambria Math" panose="02040503050406030204" pitchFamily="18" charset="0"/>
                                <a:ea typeface="Cambria Math" panose="02040503050406030204" pitchFamily="18" charset="0"/>
                              </a:rPr>
                              <m:t>𝜋</m:t>
                            </m:r>
                          </m:e>
                          <m:sup>
                            <m:r>
                              <a:rPr lang="en-US" sz="1700" i="1">
                                <a:latin typeface="Cambria Math" panose="02040503050406030204" pitchFamily="18" charset="0"/>
                                <a:ea typeface="Cambria Math" panose="02040503050406030204" pitchFamily="18" charset="0"/>
                              </a:rPr>
                              <m:t>−</m:t>
                            </m:r>
                          </m:sup>
                        </m:sSup>
                      </m:sub>
                    </m:sSub>
                    <m:r>
                      <a:rPr lang="en-US" sz="1700" b="0" i="1" smtClean="0">
                        <a:latin typeface="Cambria Math" panose="02040503050406030204" pitchFamily="18" charset="0"/>
                        <a:ea typeface="Cambria Math" panose="02040503050406030204" pitchFamily="18" charset="0"/>
                      </a:rPr>
                      <m:t>+2</m:t>
                    </m:r>
                    <m:r>
                      <a:rPr lang="en-US" sz="1700" b="0" i="1" smtClean="0">
                        <a:latin typeface="Cambria Math" panose="02040503050406030204" pitchFamily="18" charset="0"/>
                        <a:ea typeface="Cambria Math" panose="02040503050406030204" pitchFamily="18" charset="0"/>
                      </a:rPr>
                      <m:t>𝜋</m:t>
                    </m:r>
                  </m:oMath>
                </a14:m>
                <a:endParaRPr lang="en-GB" sz="1700" dirty="0"/>
              </a:p>
              <a:p>
                <a:pPr lvl="1"/>
                <a:r>
                  <a:rPr lang="en-GB" sz="1700" dirty="0"/>
                  <a:t>Kick for </a:t>
                </a:r>
                <a14:m>
                  <m:oMath xmlns:m="http://schemas.openxmlformats.org/officeDocument/2006/math">
                    <m:sSup>
                      <m:sSupPr>
                        <m:ctrlPr>
                          <a:rPr lang="en-GB" sz="1700" i="1" smtClean="0">
                            <a:latin typeface="Cambria Math" panose="02040503050406030204" pitchFamily="18" charset="0"/>
                          </a:rPr>
                        </m:ctrlPr>
                      </m:sSupPr>
                      <m:e>
                        <m:r>
                          <a:rPr lang="en-US" sz="1700" b="0" i="1" smtClean="0">
                            <a:latin typeface="Cambria Math" panose="02040503050406030204" pitchFamily="18" charset="0"/>
                          </a:rPr>
                          <m:t>𝐾</m:t>
                        </m:r>
                      </m:e>
                      <m:sup>
                        <m:r>
                          <a:rPr lang="en-US" sz="1700" b="0" i="1" smtClean="0">
                            <a:latin typeface="Cambria Math" panose="02040503050406030204" pitchFamily="18" charset="0"/>
                          </a:rPr>
                          <m:t>−</m:t>
                        </m:r>
                      </m:sup>
                    </m:sSup>
                  </m:oMath>
                </a14:m>
                <a:r>
                  <a:rPr lang="en-GB" sz="1700" dirty="0"/>
                  <a:t>: </a:t>
                </a:r>
                <a14:m>
                  <m:oMath xmlns:m="http://schemas.openxmlformats.org/officeDocument/2006/math">
                    <m:sSub>
                      <m:sSubPr>
                        <m:ctrlPr>
                          <a:rPr lang="en-GB" sz="1700" i="1">
                            <a:latin typeface="Cambria Math" panose="02040503050406030204" pitchFamily="18" charset="0"/>
                          </a:rPr>
                        </m:ctrlPr>
                      </m:sSubPr>
                      <m:e>
                        <m:r>
                          <a:rPr lang="en-GB" sz="1700" i="1">
                            <a:latin typeface="Cambria Math" panose="02040503050406030204" pitchFamily="18" charset="0"/>
                            <a:ea typeface="Cambria Math" panose="02040503050406030204" pitchFamily="18" charset="0"/>
                          </a:rPr>
                          <m:t>𝜃</m:t>
                        </m:r>
                      </m:e>
                      <m:sub>
                        <m:r>
                          <m:rPr>
                            <m:sty m:val="p"/>
                          </m:rPr>
                          <a:rPr lang="en-US" sz="1700">
                            <a:latin typeface="Cambria Math" panose="02040503050406030204" pitchFamily="18" charset="0"/>
                          </a:rPr>
                          <m:t>tot</m:t>
                        </m:r>
                      </m:sub>
                    </m:sSub>
                    <m:r>
                      <a:rPr lang="en-GB" sz="1700" i="1">
                        <a:latin typeface="Cambria Math" panose="02040503050406030204" pitchFamily="18" charset="0"/>
                        <a:ea typeface="Cambria Math" panose="02040503050406030204" pitchFamily="18" charset="0"/>
                      </a:rPr>
                      <m:t>∝</m:t>
                    </m:r>
                    <m:func>
                      <m:funcPr>
                        <m:ctrlPr>
                          <a:rPr lang="en-GB" sz="1700" i="1">
                            <a:latin typeface="Cambria Math" panose="02040503050406030204" pitchFamily="18" charset="0"/>
                            <a:ea typeface="Cambria Math" panose="02040503050406030204" pitchFamily="18" charset="0"/>
                          </a:rPr>
                        </m:ctrlPr>
                      </m:funcPr>
                      <m:fName>
                        <m:r>
                          <m:rPr>
                            <m:sty m:val="p"/>
                          </m:rPr>
                          <a:rPr lang="en-GB" sz="1700">
                            <a:latin typeface="Cambria Math" panose="02040503050406030204" pitchFamily="18" charset="0"/>
                            <a:ea typeface="Cambria Math" panose="02040503050406030204" pitchFamily="18" charset="0"/>
                          </a:rPr>
                          <m:t>cos</m:t>
                        </m:r>
                      </m:fName>
                      <m:e>
                        <m:d>
                          <m:dPr>
                            <m:ctrlPr>
                              <a:rPr lang="en-GB" sz="1700" i="1">
                                <a:latin typeface="Cambria Math" panose="02040503050406030204" pitchFamily="18" charset="0"/>
                                <a:ea typeface="Cambria Math" panose="02040503050406030204" pitchFamily="18" charset="0"/>
                              </a:rPr>
                            </m:ctrlPr>
                          </m:dPr>
                          <m:e>
                            <m:f>
                              <m:fPr>
                                <m:ctrlPr>
                                  <a:rPr lang="en-GB" sz="1700" i="1">
                                    <a:latin typeface="Cambria Math" panose="02040503050406030204" pitchFamily="18" charset="0"/>
                                    <a:ea typeface="Cambria Math" panose="02040503050406030204" pitchFamily="18" charset="0"/>
                                  </a:rPr>
                                </m:ctrlPr>
                              </m:fPr>
                              <m:num>
                                <m:r>
                                  <a:rPr lang="en-GB" sz="1700" i="1">
                                    <a:latin typeface="Cambria Math" panose="02040503050406030204" pitchFamily="18" charset="0"/>
                                    <a:ea typeface="Cambria Math" panose="02040503050406030204" pitchFamily="18" charset="0"/>
                                  </a:rPr>
                                  <m:t>∆</m:t>
                                </m:r>
                                <m:sSub>
                                  <m:sSubPr>
                                    <m:ctrlPr>
                                      <a:rPr lang="en-GB" sz="1700" i="1">
                                        <a:latin typeface="Cambria Math" panose="02040503050406030204" pitchFamily="18" charset="0"/>
                                        <a:ea typeface="Cambria Math" panose="02040503050406030204" pitchFamily="18" charset="0"/>
                                      </a:rPr>
                                    </m:ctrlPr>
                                  </m:sSubPr>
                                  <m:e>
                                    <m:r>
                                      <a:rPr lang="en-GB" sz="1700" i="1">
                                        <a:latin typeface="Cambria Math" panose="02040503050406030204" pitchFamily="18" charset="0"/>
                                        <a:ea typeface="Cambria Math" panose="02040503050406030204" pitchFamily="18" charset="0"/>
                                      </a:rPr>
                                      <m:t>𝜑</m:t>
                                    </m:r>
                                  </m:e>
                                  <m:sub>
                                    <m:r>
                                      <a:rPr lang="en-US" sz="1700" i="1">
                                        <a:latin typeface="Cambria Math" panose="02040503050406030204" pitchFamily="18" charset="0"/>
                                        <a:ea typeface="Cambria Math" panose="02040503050406030204" pitchFamily="18" charset="0"/>
                                      </a:rPr>
                                      <m:t>12</m:t>
                                    </m:r>
                                  </m:sub>
                                </m:sSub>
                                <m:r>
                                  <a:rPr lang="en-US" sz="1700" i="1">
                                    <a:latin typeface="Cambria Math" panose="02040503050406030204" pitchFamily="18" charset="0"/>
                                    <a:ea typeface="Cambria Math" panose="02040503050406030204" pitchFamily="18" charset="0"/>
                                  </a:rPr>
                                  <m:t>+</m:t>
                                </m:r>
                                <m:sSub>
                                  <m:sSubPr>
                                    <m:ctrlPr>
                                      <a:rPr lang="en-US" sz="1700" i="1">
                                        <a:latin typeface="Cambria Math" panose="02040503050406030204" pitchFamily="18" charset="0"/>
                                        <a:ea typeface="Cambria Math" panose="02040503050406030204" pitchFamily="18" charset="0"/>
                                      </a:rPr>
                                    </m:ctrlPr>
                                  </m:sSubPr>
                                  <m:e>
                                    <m:r>
                                      <a:rPr lang="en-US" sz="1700" i="1">
                                        <a:latin typeface="Cambria Math" panose="02040503050406030204" pitchFamily="18" charset="0"/>
                                        <a:ea typeface="Cambria Math" panose="02040503050406030204" pitchFamily="18" charset="0"/>
                                      </a:rPr>
                                      <m:t>𝜑</m:t>
                                    </m:r>
                                  </m:e>
                                  <m:sub>
                                    <m:sSup>
                                      <m:sSupPr>
                                        <m:ctrlPr>
                                          <a:rPr lang="en-US" sz="1700" i="1">
                                            <a:latin typeface="Cambria Math" panose="02040503050406030204" pitchFamily="18" charset="0"/>
                                            <a:ea typeface="Cambria Math" panose="02040503050406030204" pitchFamily="18" charset="0"/>
                                          </a:rPr>
                                        </m:ctrlPr>
                                      </m:sSupPr>
                                      <m:e>
                                        <m:r>
                                          <a:rPr lang="en-US" sz="1700" b="0" i="1" smtClean="0">
                                            <a:latin typeface="Cambria Math" panose="02040503050406030204" pitchFamily="18" charset="0"/>
                                            <a:ea typeface="Cambria Math" panose="02040503050406030204" pitchFamily="18" charset="0"/>
                                          </a:rPr>
                                          <m:t>𝐾</m:t>
                                        </m:r>
                                      </m:e>
                                      <m:sup>
                                        <m:r>
                                          <a:rPr lang="en-US" sz="1700" i="1">
                                            <a:latin typeface="Cambria Math" panose="02040503050406030204" pitchFamily="18" charset="0"/>
                                            <a:ea typeface="Cambria Math" panose="02040503050406030204" pitchFamily="18" charset="0"/>
                                          </a:rPr>
                                          <m:t>−</m:t>
                                        </m:r>
                                      </m:sup>
                                    </m:sSup>
                                  </m:sub>
                                </m:sSub>
                              </m:num>
                              <m:den>
                                <m:r>
                                  <a:rPr lang="en-US" sz="1700" i="1">
                                    <a:latin typeface="Cambria Math" panose="02040503050406030204" pitchFamily="18" charset="0"/>
                                    <a:ea typeface="Cambria Math" panose="02040503050406030204" pitchFamily="18" charset="0"/>
                                  </a:rPr>
                                  <m:t>2</m:t>
                                </m:r>
                              </m:den>
                            </m:f>
                          </m:e>
                        </m:d>
                        <m:r>
                          <a:rPr lang="en-US" sz="1700" i="1">
                            <a:latin typeface="Cambria Math" panose="02040503050406030204" pitchFamily="18" charset="0"/>
                            <a:ea typeface="Cambria Math" panose="02040503050406030204" pitchFamily="18" charset="0"/>
                          </a:rPr>
                          <m:t>=</m:t>
                        </m:r>
                        <m:func>
                          <m:funcPr>
                            <m:ctrlPr>
                              <a:rPr lang="en-US" sz="1700" i="1" smtClean="0">
                                <a:latin typeface="Cambria Math" panose="02040503050406030204" pitchFamily="18" charset="0"/>
                                <a:ea typeface="Cambria Math" panose="02040503050406030204" pitchFamily="18" charset="0"/>
                              </a:rPr>
                            </m:ctrlPr>
                          </m:funcPr>
                          <m:fName>
                            <m:r>
                              <m:rPr>
                                <m:sty m:val="p"/>
                              </m:rPr>
                              <a:rPr lang="en-US" sz="1700" i="0" smtClean="0">
                                <a:latin typeface="Cambria Math" panose="02040503050406030204" pitchFamily="18" charset="0"/>
                                <a:ea typeface="Cambria Math" panose="02040503050406030204" pitchFamily="18" charset="0"/>
                              </a:rPr>
                              <m:t>sin</m:t>
                            </m:r>
                          </m:fName>
                          <m:e>
                            <m:d>
                              <m:dPr>
                                <m:ctrlPr>
                                  <a:rPr lang="en-US" sz="1700" i="1" smtClean="0">
                                    <a:latin typeface="Cambria Math" panose="02040503050406030204" pitchFamily="18" charset="0"/>
                                    <a:ea typeface="Cambria Math" panose="02040503050406030204" pitchFamily="18" charset="0"/>
                                  </a:rPr>
                                </m:ctrlPr>
                              </m:dPr>
                              <m:e>
                                <m:f>
                                  <m:fPr>
                                    <m:ctrlPr>
                                      <a:rPr lang="en-US" sz="1700" i="1" smtClean="0">
                                        <a:latin typeface="Cambria Math" panose="02040503050406030204" pitchFamily="18" charset="0"/>
                                        <a:ea typeface="Cambria Math" panose="02040503050406030204" pitchFamily="18" charset="0"/>
                                      </a:rPr>
                                    </m:ctrlPr>
                                  </m:fPr>
                                  <m:num>
                                    <m:r>
                                      <a:rPr lang="en-US" sz="1700" i="1" smtClean="0">
                                        <a:latin typeface="Cambria Math" panose="02040503050406030204" pitchFamily="18" charset="0"/>
                                        <a:ea typeface="Cambria Math" panose="02040503050406030204" pitchFamily="18" charset="0"/>
                                      </a:rPr>
                                      <m:t>𝜋</m:t>
                                    </m:r>
                                    <m:r>
                                      <a:rPr lang="en-US" sz="1700" b="0" i="1" smtClean="0">
                                        <a:latin typeface="Cambria Math" panose="02040503050406030204" pitchFamily="18" charset="0"/>
                                        <a:ea typeface="Cambria Math" panose="02040503050406030204" pitchFamily="18" charset="0"/>
                                      </a:rPr>
                                      <m:t>𝑓𝐿</m:t>
                                    </m:r>
                                  </m:num>
                                  <m:den>
                                    <m:r>
                                      <a:rPr lang="en-US" sz="1700" b="0" i="1" smtClean="0">
                                        <a:latin typeface="Cambria Math" panose="02040503050406030204" pitchFamily="18" charset="0"/>
                                        <a:ea typeface="Cambria Math" panose="02040503050406030204" pitchFamily="18" charset="0"/>
                                      </a:rPr>
                                      <m:t>𝑐</m:t>
                                    </m:r>
                                  </m:den>
                                </m:f>
                                <m:d>
                                  <m:dPr>
                                    <m:ctrlPr>
                                      <a:rPr lang="en-US" sz="1700" i="1" smtClean="0">
                                        <a:latin typeface="Cambria Math" panose="02040503050406030204" pitchFamily="18" charset="0"/>
                                        <a:ea typeface="Cambria Math" panose="02040503050406030204" pitchFamily="18" charset="0"/>
                                      </a:rPr>
                                    </m:ctrlPr>
                                  </m:dPr>
                                  <m:e>
                                    <m:rad>
                                      <m:radPr>
                                        <m:degHide m:val="on"/>
                                        <m:ctrlPr>
                                          <a:rPr lang="en-US" sz="1700" i="1" smtClean="0">
                                            <a:latin typeface="Cambria Math" panose="02040503050406030204" pitchFamily="18" charset="0"/>
                                            <a:ea typeface="Cambria Math" panose="02040503050406030204" pitchFamily="18" charset="0"/>
                                          </a:rPr>
                                        </m:ctrlPr>
                                      </m:radPr>
                                      <m:deg/>
                                      <m:e>
                                        <m:r>
                                          <a:rPr lang="en-US" sz="1700" b="0" i="1" smtClean="0">
                                            <a:latin typeface="Cambria Math" panose="02040503050406030204" pitchFamily="18" charset="0"/>
                                            <a:ea typeface="Cambria Math" panose="02040503050406030204" pitchFamily="18" charset="0"/>
                                          </a:rPr>
                                          <m:t>1+</m:t>
                                        </m:r>
                                        <m:sSup>
                                          <m:sSupPr>
                                            <m:ctrlPr>
                                              <a:rPr lang="en-US" sz="1700" b="0" i="1" smtClean="0">
                                                <a:latin typeface="Cambria Math" panose="02040503050406030204" pitchFamily="18" charset="0"/>
                                                <a:ea typeface="Cambria Math" panose="02040503050406030204" pitchFamily="18" charset="0"/>
                                              </a:rPr>
                                            </m:ctrlPr>
                                          </m:sSupPr>
                                          <m:e>
                                            <m:d>
                                              <m:dPr>
                                                <m:ctrlPr>
                                                  <a:rPr lang="en-US" sz="1700" b="0" i="1" smtClean="0">
                                                    <a:latin typeface="Cambria Math" panose="02040503050406030204" pitchFamily="18" charset="0"/>
                                                    <a:ea typeface="Cambria Math" panose="02040503050406030204" pitchFamily="18" charset="0"/>
                                                  </a:rPr>
                                                </m:ctrlPr>
                                              </m:dPr>
                                              <m:e>
                                                <m:f>
                                                  <m:fPr>
                                                    <m:ctrlPr>
                                                      <a:rPr lang="en-US" sz="1700" b="0" i="1" smtClean="0">
                                                        <a:latin typeface="Cambria Math" panose="02040503050406030204" pitchFamily="18" charset="0"/>
                                                        <a:ea typeface="Cambria Math" panose="02040503050406030204" pitchFamily="18" charset="0"/>
                                                      </a:rPr>
                                                    </m:ctrlPr>
                                                  </m:fPr>
                                                  <m:num>
                                                    <m:sSub>
                                                      <m:sSubPr>
                                                        <m:ctrlPr>
                                                          <a:rPr lang="en-US" sz="1700" b="0" i="1" smtClean="0">
                                                            <a:latin typeface="Cambria Math" panose="02040503050406030204" pitchFamily="18" charset="0"/>
                                                            <a:ea typeface="Cambria Math" panose="02040503050406030204" pitchFamily="18" charset="0"/>
                                                          </a:rPr>
                                                        </m:ctrlPr>
                                                      </m:sSubPr>
                                                      <m:e>
                                                        <m:r>
                                                          <a:rPr lang="en-US" sz="1700" b="0" i="1" smtClean="0">
                                                            <a:latin typeface="Cambria Math" panose="02040503050406030204" pitchFamily="18" charset="0"/>
                                                            <a:ea typeface="Cambria Math" panose="02040503050406030204" pitchFamily="18" charset="0"/>
                                                          </a:rPr>
                                                          <m:t>𝑚</m:t>
                                                        </m:r>
                                                      </m:e>
                                                      <m:sub>
                                                        <m:r>
                                                          <a:rPr lang="en-US" sz="1700" b="0" i="1" smtClean="0">
                                                            <a:latin typeface="Cambria Math" panose="02040503050406030204" pitchFamily="18" charset="0"/>
                                                            <a:ea typeface="Cambria Math" panose="02040503050406030204" pitchFamily="18" charset="0"/>
                                                          </a:rPr>
                                                          <m:t>𝐾</m:t>
                                                        </m:r>
                                                      </m:sub>
                                                    </m:sSub>
                                                    <m:r>
                                                      <a:rPr lang="en-US" sz="1700" b="0" i="1" smtClean="0">
                                                        <a:latin typeface="Cambria Math" panose="02040503050406030204" pitchFamily="18" charset="0"/>
                                                        <a:ea typeface="Cambria Math" panose="02040503050406030204" pitchFamily="18" charset="0"/>
                                                      </a:rPr>
                                                      <m:t>𝑐</m:t>
                                                    </m:r>
                                                  </m:num>
                                                  <m:den>
                                                    <m:r>
                                                      <a:rPr lang="en-US" sz="1700" b="0" i="1" smtClean="0">
                                                        <a:latin typeface="Cambria Math" panose="02040503050406030204" pitchFamily="18" charset="0"/>
                                                        <a:ea typeface="Cambria Math" panose="02040503050406030204" pitchFamily="18" charset="0"/>
                                                      </a:rPr>
                                                      <m:t>𝑝</m:t>
                                                    </m:r>
                                                  </m:den>
                                                </m:f>
                                              </m:e>
                                            </m:d>
                                          </m:e>
                                          <m:sup>
                                            <m:r>
                                              <a:rPr lang="en-US" sz="1700" b="0" i="1" smtClean="0">
                                                <a:latin typeface="Cambria Math" panose="02040503050406030204" pitchFamily="18" charset="0"/>
                                                <a:ea typeface="Cambria Math" panose="02040503050406030204" pitchFamily="18" charset="0"/>
                                              </a:rPr>
                                              <m:t>2</m:t>
                                            </m:r>
                                          </m:sup>
                                        </m:sSup>
                                      </m:e>
                                    </m:rad>
                                    <m:r>
                                      <a:rPr lang="en-US" sz="1700" b="0" i="1" smtClean="0">
                                        <a:latin typeface="Cambria Math" panose="02040503050406030204" pitchFamily="18" charset="0"/>
                                        <a:ea typeface="Cambria Math" panose="02040503050406030204" pitchFamily="18" charset="0"/>
                                      </a:rPr>
                                      <m:t>−</m:t>
                                    </m:r>
                                    <m:rad>
                                      <m:radPr>
                                        <m:degHide m:val="on"/>
                                        <m:ctrlPr>
                                          <a:rPr lang="en-US" sz="1700" b="0" i="1" smtClean="0">
                                            <a:latin typeface="Cambria Math" panose="02040503050406030204" pitchFamily="18" charset="0"/>
                                            <a:ea typeface="Cambria Math" panose="02040503050406030204" pitchFamily="18" charset="0"/>
                                          </a:rPr>
                                        </m:ctrlPr>
                                      </m:radPr>
                                      <m:deg/>
                                      <m:e>
                                        <m:r>
                                          <a:rPr lang="en-US" sz="1700" i="1">
                                            <a:latin typeface="Cambria Math" panose="02040503050406030204" pitchFamily="18" charset="0"/>
                                            <a:ea typeface="Cambria Math" panose="02040503050406030204" pitchFamily="18" charset="0"/>
                                          </a:rPr>
                                          <m:t>1+</m:t>
                                        </m:r>
                                        <m:sSup>
                                          <m:sSupPr>
                                            <m:ctrlPr>
                                              <a:rPr lang="en-US" sz="1700" i="1">
                                                <a:latin typeface="Cambria Math" panose="02040503050406030204" pitchFamily="18" charset="0"/>
                                                <a:ea typeface="Cambria Math" panose="02040503050406030204" pitchFamily="18" charset="0"/>
                                              </a:rPr>
                                            </m:ctrlPr>
                                          </m:sSupPr>
                                          <m:e>
                                            <m:d>
                                              <m:dPr>
                                                <m:ctrlPr>
                                                  <a:rPr lang="en-US" sz="1700" i="1">
                                                    <a:latin typeface="Cambria Math" panose="02040503050406030204" pitchFamily="18" charset="0"/>
                                                    <a:ea typeface="Cambria Math" panose="02040503050406030204" pitchFamily="18" charset="0"/>
                                                  </a:rPr>
                                                </m:ctrlPr>
                                              </m:dPr>
                                              <m:e>
                                                <m:f>
                                                  <m:fPr>
                                                    <m:ctrlPr>
                                                      <a:rPr lang="en-US" sz="1700" i="1">
                                                        <a:latin typeface="Cambria Math" panose="02040503050406030204" pitchFamily="18" charset="0"/>
                                                        <a:ea typeface="Cambria Math" panose="02040503050406030204" pitchFamily="18" charset="0"/>
                                                      </a:rPr>
                                                    </m:ctrlPr>
                                                  </m:fPr>
                                                  <m:num>
                                                    <m:sSub>
                                                      <m:sSubPr>
                                                        <m:ctrlPr>
                                                          <a:rPr lang="en-US" sz="1700" i="1">
                                                            <a:latin typeface="Cambria Math" panose="02040503050406030204" pitchFamily="18" charset="0"/>
                                                            <a:ea typeface="Cambria Math" panose="02040503050406030204" pitchFamily="18" charset="0"/>
                                                          </a:rPr>
                                                        </m:ctrlPr>
                                                      </m:sSubPr>
                                                      <m:e>
                                                        <m:r>
                                                          <a:rPr lang="en-US" sz="1700" i="1">
                                                            <a:latin typeface="Cambria Math" panose="02040503050406030204" pitchFamily="18" charset="0"/>
                                                            <a:ea typeface="Cambria Math" panose="02040503050406030204" pitchFamily="18" charset="0"/>
                                                          </a:rPr>
                                                          <m:t>𝑚</m:t>
                                                        </m:r>
                                                      </m:e>
                                                      <m:sub>
                                                        <m:r>
                                                          <a:rPr lang="en-US" sz="1700" i="1" smtClean="0">
                                                            <a:latin typeface="Cambria Math" panose="02040503050406030204" pitchFamily="18" charset="0"/>
                                                            <a:ea typeface="Cambria Math" panose="02040503050406030204" pitchFamily="18" charset="0"/>
                                                          </a:rPr>
                                                          <m:t>𝜋</m:t>
                                                        </m:r>
                                                      </m:sub>
                                                    </m:sSub>
                                                    <m:r>
                                                      <a:rPr lang="en-US" sz="1700" i="1">
                                                        <a:latin typeface="Cambria Math" panose="02040503050406030204" pitchFamily="18" charset="0"/>
                                                        <a:ea typeface="Cambria Math" panose="02040503050406030204" pitchFamily="18" charset="0"/>
                                                      </a:rPr>
                                                      <m:t>𝑐</m:t>
                                                    </m:r>
                                                  </m:num>
                                                  <m:den>
                                                    <m:r>
                                                      <a:rPr lang="en-US" sz="1700" i="1">
                                                        <a:latin typeface="Cambria Math" panose="02040503050406030204" pitchFamily="18" charset="0"/>
                                                        <a:ea typeface="Cambria Math" panose="02040503050406030204" pitchFamily="18" charset="0"/>
                                                      </a:rPr>
                                                      <m:t>𝑝</m:t>
                                                    </m:r>
                                                  </m:den>
                                                </m:f>
                                              </m:e>
                                            </m:d>
                                          </m:e>
                                          <m:sup>
                                            <m:r>
                                              <a:rPr lang="en-US" sz="1700" i="1">
                                                <a:latin typeface="Cambria Math" panose="02040503050406030204" pitchFamily="18" charset="0"/>
                                                <a:ea typeface="Cambria Math" panose="02040503050406030204" pitchFamily="18" charset="0"/>
                                              </a:rPr>
                                              <m:t>2</m:t>
                                            </m:r>
                                          </m:sup>
                                        </m:sSup>
                                      </m:e>
                                    </m:rad>
                                  </m:e>
                                </m:d>
                              </m:e>
                            </m:d>
                          </m:e>
                        </m:func>
                        <m:r>
                          <a:rPr lang="en-US" sz="1700" i="1" smtClean="0">
                            <a:latin typeface="Cambria Math" panose="02040503050406030204" pitchFamily="18" charset="0"/>
                            <a:ea typeface="Cambria Math" panose="02040503050406030204" pitchFamily="18" charset="0"/>
                          </a:rPr>
                          <m:t>≠</m:t>
                        </m:r>
                        <m:r>
                          <a:rPr lang="en-US" sz="1700" b="0" i="1" smtClean="0">
                            <a:latin typeface="Cambria Math" panose="02040503050406030204" pitchFamily="18" charset="0"/>
                            <a:ea typeface="Cambria Math" panose="02040503050406030204" pitchFamily="18" charset="0"/>
                          </a:rPr>
                          <m:t>0</m:t>
                        </m:r>
                      </m:e>
                    </m:func>
                  </m:oMath>
                </a14:m>
                <a:endParaRPr lang="en-GB" sz="1700" dirty="0"/>
              </a:p>
            </p:txBody>
          </p:sp>
        </mc:Choice>
        <mc:Fallback xmlns="">
          <p:sp>
            <p:nvSpPr>
              <p:cNvPr id="2" name="Inhaltsplatzhalter 1">
                <a:extLst>
                  <a:ext uri="{FF2B5EF4-FFF2-40B4-BE49-F238E27FC236}">
                    <a16:creationId xmlns:a16="http://schemas.microsoft.com/office/drawing/2014/main" id="{33F6024F-8B46-4279-BB57-9A9BB2F4A840}"/>
                  </a:ext>
                </a:extLst>
              </p:cNvPr>
              <p:cNvSpPr>
                <a:spLocks noGrp="1" noRot="1" noChangeAspect="1" noMove="1" noResize="1" noEditPoints="1" noAdjustHandles="1" noChangeArrowheads="1" noChangeShapeType="1" noTextEdit="1"/>
              </p:cNvSpPr>
              <p:nvPr>
                <p:ph idx="1"/>
              </p:nvPr>
            </p:nvSpPr>
            <p:spPr>
              <a:xfrm>
                <a:off x="407988" y="993573"/>
                <a:ext cx="11376024" cy="5254828"/>
              </a:xfrm>
              <a:blipFill>
                <a:blip r:embed="rId2"/>
                <a:stretch>
                  <a:fillRect l="-1286" t="-116"/>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2EE94D7B-35FB-4F7D-AA58-3D9665188852}"/>
              </a:ext>
            </a:extLst>
          </p:cNvPr>
          <p:cNvSpPr>
            <a:spLocks noGrp="1"/>
          </p:cNvSpPr>
          <p:nvPr>
            <p:ph type="title"/>
          </p:nvPr>
        </p:nvSpPr>
        <p:spPr/>
        <p:txBody>
          <a:bodyPr/>
          <a:lstStyle/>
          <a:p>
            <a:r>
              <a:rPr lang="en-US" dirty="0"/>
              <a:t>How to tune the phases</a:t>
            </a:r>
            <a:endParaRPr lang="en-GB" dirty="0"/>
          </a:p>
        </p:txBody>
      </p:sp>
      <p:sp>
        <p:nvSpPr>
          <p:cNvPr id="4" name="Datumsplatzhalter 3">
            <a:extLst>
              <a:ext uri="{FF2B5EF4-FFF2-40B4-BE49-F238E27FC236}">
                <a16:creationId xmlns:a16="http://schemas.microsoft.com/office/drawing/2014/main" id="{D81C617F-FBB5-446E-9944-57284005802E}"/>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DFCBDAE1-6E34-402F-B9F5-76BB309DCA4F}"/>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4C7A4E55-C591-4B7A-8108-BA1525CFAC23}"/>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293986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77A58652-95FB-4805-AF90-AD51BBCDE9AD}"/>
                  </a:ext>
                </a:extLst>
              </p:cNvPr>
              <p:cNvSpPr>
                <a:spLocks noGrp="1"/>
              </p:cNvSpPr>
              <p:nvPr>
                <p:ph idx="1"/>
              </p:nvPr>
            </p:nvSpPr>
            <p:spPr>
              <a:xfrm>
                <a:off x="5990090" y="3960"/>
                <a:ext cx="6201910" cy="1597182"/>
              </a:xfrm>
            </p:spPr>
            <p:txBody>
              <a:bodyPr/>
              <a:lstStyle/>
              <a:p>
                <a:pPr algn="l"/>
                <a:r>
                  <a:rPr lang="en-US" sz="2000" dirty="0"/>
                  <a:t>Optics challenges:</a:t>
                </a:r>
              </a:p>
              <a:p>
                <a:pPr marL="742950" lvl="1" indent="-285750">
                  <a:buFont typeface="Arial" panose="020B0604020202020204" pitchFamily="34" charset="0"/>
                  <a:buChar char="•"/>
                </a:pPr>
                <a:r>
                  <a:rPr lang="en-US" sz="1600" dirty="0"/>
                  <a:t>Beam: Compromise between size and parallelism in cavities </a:t>
                </a:r>
                <a14:m>
                  <m:oMath xmlns:m="http://schemas.openxmlformats.org/officeDocument/2006/math">
                    <m:r>
                      <a:rPr lang="en-US" sz="1600" smtClean="0">
                        <a:latin typeface="Cambria Math" panose="02040503050406030204" pitchFamily="18" charset="0"/>
                      </a:rPr>
                      <m:t>⇒</m:t>
                    </m:r>
                  </m:oMath>
                </a14:m>
                <a:r>
                  <a:rPr lang="en-US" sz="1600" dirty="0"/>
                  <a:t> Optimization</a:t>
                </a:r>
              </a:p>
              <a:p>
                <a:pPr marL="742950" lvl="1" indent="-285750">
                  <a:buFont typeface="Arial" panose="020B0604020202020204" pitchFamily="34" charset="0"/>
                  <a:buChar char="•"/>
                </a:pPr>
                <a:r>
                  <a:rPr lang="en-US" sz="1600" dirty="0"/>
                  <a:t>Parallel beam in CEDARs</a:t>
                </a:r>
              </a:p>
              <a:p>
                <a:pPr marL="742950" lvl="1" indent="-285750">
                  <a:buFont typeface="Arial" panose="020B0604020202020204" pitchFamily="34" charset="0"/>
                  <a:buChar char="•"/>
                </a:pPr>
                <a:r>
                  <a:rPr lang="en-US" sz="1600" dirty="0"/>
                  <a:t>Focus at AMBER target</a:t>
                </a:r>
              </a:p>
            </p:txBody>
          </p:sp>
        </mc:Choice>
        <mc:Fallback xmlns="">
          <p:sp>
            <p:nvSpPr>
              <p:cNvPr id="2" name="Inhaltsplatzhalter 1">
                <a:extLst>
                  <a:ext uri="{FF2B5EF4-FFF2-40B4-BE49-F238E27FC236}">
                    <a16:creationId xmlns:a16="http://schemas.microsoft.com/office/drawing/2014/main" id="{77A58652-95FB-4805-AF90-AD51BBCDE9AD}"/>
                  </a:ext>
                </a:extLst>
              </p:cNvPr>
              <p:cNvSpPr>
                <a:spLocks noGrp="1" noRot="1" noChangeAspect="1" noMove="1" noResize="1" noEditPoints="1" noAdjustHandles="1" noChangeArrowheads="1" noChangeShapeType="1" noTextEdit="1"/>
              </p:cNvSpPr>
              <p:nvPr>
                <p:ph idx="1"/>
              </p:nvPr>
            </p:nvSpPr>
            <p:spPr>
              <a:xfrm>
                <a:off x="5990090" y="3960"/>
                <a:ext cx="6201910" cy="1597182"/>
              </a:xfrm>
              <a:blipFill>
                <a:blip r:embed="rId2"/>
                <a:stretch>
                  <a:fillRect l="-2557" t="-6489" r="-2065" b="-6107"/>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3FD39B08-6011-427B-B6A8-63028EAF460B}"/>
              </a:ext>
            </a:extLst>
          </p:cNvPr>
          <p:cNvSpPr>
            <a:spLocks noGrp="1"/>
          </p:cNvSpPr>
          <p:nvPr>
            <p:ph type="title"/>
          </p:nvPr>
        </p:nvSpPr>
        <p:spPr/>
        <p:txBody>
          <a:bodyPr/>
          <a:lstStyle/>
          <a:p>
            <a:r>
              <a:rPr lang="en-US" dirty="0"/>
              <a:t>Optics development</a:t>
            </a:r>
            <a:endParaRPr lang="en-GB" dirty="0"/>
          </a:p>
        </p:txBody>
      </p:sp>
      <p:sp>
        <p:nvSpPr>
          <p:cNvPr id="4" name="Datumsplatzhalter 3">
            <a:extLst>
              <a:ext uri="{FF2B5EF4-FFF2-40B4-BE49-F238E27FC236}">
                <a16:creationId xmlns:a16="http://schemas.microsoft.com/office/drawing/2014/main" id="{C9929D39-BD77-4A54-83E4-F39D69372989}"/>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B86C4BB9-F11C-4A30-823B-557C2183BEAB}"/>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8EDEBF8D-C1F7-4B53-AD59-536C0224CE5B}"/>
              </a:ext>
            </a:extLst>
          </p:cNvPr>
          <p:cNvSpPr>
            <a:spLocks noGrp="1"/>
          </p:cNvSpPr>
          <p:nvPr>
            <p:ph type="sldNum" sz="quarter" idx="12"/>
          </p:nvPr>
        </p:nvSpPr>
        <p:spPr/>
        <p:txBody>
          <a:bodyPr/>
          <a:lstStyle/>
          <a:p>
            <a:fld id="{36B5EA5A-BC32-A742-B11B-8E7414D5B535}" type="slidenum">
              <a:rPr lang="en-US" smtClean="0"/>
              <a:pPr/>
              <a:t>26</a:t>
            </a:fld>
            <a:endParaRPr lang="en-US" dirty="0"/>
          </a:p>
        </p:txBody>
      </p:sp>
      <mc:AlternateContent xmlns:mc="http://schemas.openxmlformats.org/markup-compatibility/2006" xmlns:a14="http://schemas.microsoft.com/office/drawing/2010/main">
        <mc:Choice Requires="a14">
          <p:sp>
            <p:nvSpPr>
              <p:cNvPr id="7" name="Textplatzhalter 2">
                <a:extLst>
                  <a:ext uri="{FF2B5EF4-FFF2-40B4-BE49-F238E27FC236}">
                    <a16:creationId xmlns:a16="http://schemas.microsoft.com/office/drawing/2014/main" id="{D20DA15E-BD1D-4E80-8969-3601DECFE563}"/>
                  </a:ext>
                </a:extLst>
              </p:cNvPr>
              <p:cNvSpPr txBox="1">
                <a:spLocks/>
              </p:cNvSpPr>
              <p:nvPr/>
            </p:nvSpPr>
            <p:spPr>
              <a:xfrm>
                <a:off x="3204157" y="1601142"/>
                <a:ext cx="1193302" cy="36512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14:m>
                  <m:oMath xmlns:m="http://schemas.openxmlformats.org/officeDocument/2006/math">
                    <m:r>
                      <a:rPr lang="en-US" i="1" smtClean="0">
                        <a:latin typeface="Cambria Math" panose="02040503050406030204" pitchFamily="18" charset="0"/>
                      </a:rPr>
                      <m:t>𝒙</m:t>
                    </m:r>
                  </m:oMath>
                </a14:m>
                <a:r>
                  <a:rPr lang="en-GB" dirty="0"/>
                  <a:t>-plane</a:t>
                </a:r>
              </a:p>
            </p:txBody>
          </p:sp>
        </mc:Choice>
        <mc:Fallback xmlns="">
          <p:sp>
            <p:nvSpPr>
              <p:cNvPr id="7" name="Textplatzhalter 2">
                <a:extLst>
                  <a:ext uri="{FF2B5EF4-FFF2-40B4-BE49-F238E27FC236}">
                    <a16:creationId xmlns:a16="http://schemas.microsoft.com/office/drawing/2014/main" id="{D20DA15E-BD1D-4E80-8969-3601DECFE563}"/>
                  </a:ext>
                </a:extLst>
              </p:cNvPr>
              <p:cNvSpPr txBox="1">
                <a:spLocks noRot="1" noChangeAspect="1" noMove="1" noResize="1" noEditPoints="1" noAdjustHandles="1" noChangeArrowheads="1" noChangeShapeType="1" noTextEdit="1"/>
              </p:cNvSpPr>
              <p:nvPr/>
            </p:nvSpPr>
            <p:spPr>
              <a:xfrm>
                <a:off x="3204157" y="1601142"/>
                <a:ext cx="1193302" cy="365125"/>
              </a:xfrm>
              <a:prstGeom prst="rect">
                <a:avLst/>
              </a:prstGeom>
              <a:blipFill>
                <a:blip r:embed="rId3"/>
                <a:stretch>
                  <a:fillRect t="-33333" r="-3590" b="-2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platzhalter 4">
                <a:extLst>
                  <a:ext uri="{FF2B5EF4-FFF2-40B4-BE49-F238E27FC236}">
                    <a16:creationId xmlns:a16="http://schemas.microsoft.com/office/drawing/2014/main" id="{97EFE32F-6AA4-44DE-BE6C-07F55568DFC9}"/>
                  </a:ext>
                </a:extLst>
              </p:cNvPr>
              <p:cNvSpPr txBox="1">
                <a:spLocks/>
              </p:cNvSpPr>
              <p:nvPr/>
            </p:nvSpPr>
            <p:spPr>
              <a:xfrm>
                <a:off x="8763000" y="1601141"/>
                <a:ext cx="1193302" cy="36512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14:m>
                  <m:oMath xmlns:m="http://schemas.openxmlformats.org/officeDocument/2006/math">
                    <m:r>
                      <a:rPr lang="en-US" i="1" smtClean="0">
                        <a:latin typeface="Cambria Math" panose="02040503050406030204" pitchFamily="18" charset="0"/>
                      </a:rPr>
                      <m:t>𝒚</m:t>
                    </m:r>
                  </m:oMath>
                </a14:m>
                <a:r>
                  <a:rPr lang="en-GB" dirty="0"/>
                  <a:t>-plane</a:t>
                </a:r>
              </a:p>
            </p:txBody>
          </p:sp>
        </mc:Choice>
        <mc:Fallback xmlns="">
          <p:sp>
            <p:nvSpPr>
              <p:cNvPr id="8" name="Textplatzhalter 4">
                <a:extLst>
                  <a:ext uri="{FF2B5EF4-FFF2-40B4-BE49-F238E27FC236}">
                    <a16:creationId xmlns:a16="http://schemas.microsoft.com/office/drawing/2014/main" id="{97EFE32F-6AA4-44DE-BE6C-07F55568DFC9}"/>
                  </a:ext>
                </a:extLst>
              </p:cNvPr>
              <p:cNvSpPr txBox="1">
                <a:spLocks noRot="1" noChangeAspect="1" noMove="1" noResize="1" noEditPoints="1" noAdjustHandles="1" noChangeArrowheads="1" noChangeShapeType="1" noTextEdit="1"/>
              </p:cNvSpPr>
              <p:nvPr/>
            </p:nvSpPr>
            <p:spPr>
              <a:xfrm>
                <a:off x="8763000" y="1601141"/>
                <a:ext cx="1193302" cy="365125"/>
              </a:xfrm>
              <a:prstGeom prst="rect">
                <a:avLst/>
              </a:prstGeom>
              <a:blipFill>
                <a:blip r:embed="rId4"/>
                <a:stretch>
                  <a:fillRect t="-21667" r="-3590" b="-35000"/>
                </a:stretch>
              </a:blipFill>
            </p:spPr>
            <p:txBody>
              <a:bodyPr/>
              <a:lstStyle/>
              <a:p>
                <a:r>
                  <a:rPr lang="en-GB">
                    <a:noFill/>
                  </a:rPr>
                  <a:t> </a:t>
                </a:r>
              </a:p>
            </p:txBody>
          </p:sp>
        </mc:Fallback>
      </mc:AlternateContent>
      <p:pic>
        <p:nvPicPr>
          <p:cNvPr id="9" name="Inhaltsplatzhalter 17">
            <a:extLst>
              <a:ext uri="{FF2B5EF4-FFF2-40B4-BE49-F238E27FC236}">
                <a16:creationId xmlns:a16="http://schemas.microsoft.com/office/drawing/2014/main" id="{F2C48D60-B778-4D39-AE4B-55AA2A14A786}"/>
              </a:ext>
            </a:extLst>
          </p:cNvPr>
          <p:cNvPicPr>
            <a:picLocks noChangeAspect="1"/>
          </p:cNvPicPr>
          <p:nvPr/>
        </p:nvPicPr>
        <p:blipFill>
          <a:blip r:embed="rId5"/>
          <a:srcRect/>
          <a:stretch/>
        </p:blipFill>
        <p:spPr>
          <a:xfrm>
            <a:off x="516763" y="1977453"/>
            <a:ext cx="5473327" cy="4249537"/>
          </a:xfrm>
          <a:prstGeom prst="rect">
            <a:avLst/>
          </a:prstGeom>
        </p:spPr>
      </p:pic>
      <p:pic>
        <p:nvPicPr>
          <p:cNvPr id="10" name="Inhaltsplatzhalter 19">
            <a:extLst>
              <a:ext uri="{FF2B5EF4-FFF2-40B4-BE49-F238E27FC236}">
                <a16:creationId xmlns:a16="http://schemas.microsoft.com/office/drawing/2014/main" id="{47A94F48-5F6F-407F-AA38-3C1EEFCC4139}"/>
              </a:ext>
            </a:extLst>
          </p:cNvPr>
          <p:cNvPicPr>
            <a:picLocks noChangeAspect="1"/>
          </p:cNvPicPr>
          <p:nvPr/>
        </p:nvPicPr>
        <p:blipFill>
          <a:blip r:embed="rId6"/>
          <a:srcRect/>
          <a:stretch/>
        </p:blipFill>
        <p:spPr>
          <a:xfrm>
            <a:off x="6099699" y="1977382"/>
            <a:ext cx="5410200" cy="4248150"/>
          </a:xfrm>
          <a:prstGeom prst="rect">
            <a:avLst/>
          </a:prstGeom>
        </p:spPr>
      </p:pic>
    </p:spTree>
    <p:extLst>
      <p:ext uri="{BB962C8B-B14F-4D97-AF65-F5344CB8AC3E}">
        <p14:creationId xmlns:p14="http://schemas.microsoft.com/office/powerpoint/2010/main" val="1116363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391B161B-81B9-4F9D-976D-8CEC1EF103A5}"/>
              </a:ext>
            </a:extLst>
          </p:cNvPr>
          <p:cNvPicPr>
            <a:picLocks noGrp="1" noChangeAspect="1"/>
          </p:cNvPicPr>
          <p:nvPr>
            <p:ph idx="1"/>
          </p:nvPr>
        </p:nvPicPr>
        <p:blipFill>
          <a:blip r:embed="rId2"/>
          <a:stretch>
            <a:fillRect/>
          </a:stretch>
        </p:blipFill>
        <p:spPr>
          <a:xfrm>
            <a:off x="1103319" y="1143000"/>
            <a:ext cx="9985362" cy="5057775"/>
          </a:xfrm>
        </p:spPr>
      </p:pic>
      <p:sp>
        <p:nvSpPr>
          <p:cNvPr id="3" name="Titel 2">
            <a:extLst>
              <a:ext uri="{FF2B5EF4-FFF2-40B4-BE49-F238E27FC236}">
                <a16:creationId xmlns:a16="http://schemas.microsoft.com/office/drawing/2014/main" id="{E6EE98EC-74D6-4543-9B60-3CCB7CB975C0}"/>
              </a:ext>
            </a:extLst>
          </p:cNvPr>
          <p:cNvSpPr>
            <a:spLocks noGrp="1"/>
          </p:cNvSpPr>
          <p:nvPr>
            <p:ph type="title"/>
          </p:nvPr>
        </p:nvSpPr>
        <p:spPr/>
        <p:txBody>
          <a:bodyPr/>
          <a:lstStyle/>
          <a:p>
            <a:r>
              <a:rPr lang="en-US" dirty="0"/>
              <a:t>Kick of the cavities</a:t>
            </a:r>
            <a:endParaRPr lang="en-GB" dirty="0"/>
          </a:p>
        </p:txBody>
      </p:sp>
      <p:sp>
        <p:nvSpPr>
          <p:cNvPr id="4" name="Datumsplatzhalter 3">
            <a:extLst>
              <a:ext uri="{FF2B5EF4-FFF2-40B4-BE49-F238E27FC236}">
                <a16:creationId xmlns:a16="http://schemas.microsoft.com/office/drawing/2014/main" id="{05BF7FBB-12C9-4F06-844C-436699B747C1}"/>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DB30542D-7AAD-4FDE-931F-6063C38F0B59}"/>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57B5CBC7-C330-41C8-80B9-04C281347374}"/>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13344246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16EBAA-419D-D685-B7CE-E1BFE8E1BA9E}"/>
              </a:ext>
            </a:extLst>
          </p:cNvPr>
          <p:cNvSpPr>
            <a:spLocks noGrp="1"/>
          </p:cNvSpPr>
          <p:nvPr>
            <p:ph type="title"/>
          </p:nvPr>
        </p:nvSpPr>
        <p:spPr/>
        <p:txBody>
          <a:bodyPr/>
          <a:lstStyle/>
          <a:p>
            <a:r>
              <a:rPr lang="en-US" dirty="0"/>
              <a:t>Field of the ILC crab cavities</a:t>
            </a:r>
            <a:endParaRPr lang="en-GB" dirty="0"/>
          </a:p>
        </p:txBody>
      </p:sp>
      <p:sp>
        <p:nvSpPr>
          <p:cNvPr id="5" name="Datumsplatzhalter 4">
            <a:extLst>
              <a:ext uri="{FF2B5EF4-FFF2-40B4-BE49-F238E27FC236}">
                <a16:creationId xmlns:a16="http://schemas.microsoft.com/office/drawing/2014/main" id="{5F2CDF2C-5349-BDAB-EFB4-33D86A8D6324}"/>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CEF1D580-6B97-67C4-78FC-7F414E59989B}"/>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AB223D71-5917-4B55-22AF-5D65A0CC3B96}"/>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13" name="Inhaltsplatzhalter 12">
            <a:extLst>
              <a:ext uri="{FF2B5EF4-FFF2-40B4-BE49-F238E27FC236}">
                <a16:creationId xmlns:a16="http://schemas.microsoft.com/office/drawing/2014/main" id="{3C366C3E-8EF6-FC7E-9498-2BC355F61ED9}"/>
              </a:ext>
            </a:extLst>
          </p:cNvPr>
          <p:cNvPicPr>
            <a:picLocks noGrp="1" noChangeAspect="1"/>
          </p:cNvPicPr>
          <p:nvPr>
            <p:ph sz="half" idx="1"/>
          </p:nvPr>
        </p:nvPicPr>
        <p:blipFill>
          <a:blip r:embed="rId2"/>
          <a:stretch>
            <a:fillRect/>
          </a:stretch>
        </p:blipFill>
        <p:spPr>
          <a:xfrm>
            <a:off x="584815" y="1592263"/>
            <a:ext cx="5262920" cy="4608512"/>
          </a:xfrm>
        </p:spPr>
      </p:pic>
      <p:pic>
        <p:nvPicPr>
          <p:cNvPr id="15" name="Inhaltsplatzhalter 14">
            <a:extLst>
              <a:ext uri="{FF2B5EF4-FFF2-40B4-BE49-F238E27FC236}">
                <a16:creationId xmlns:a16="http://schemas.microsoft.com/office/drawing/2014/main" id="{B8FAEB4E-265F-BF8D-23A4-83FD01AD8004}"/>
              </a:ext>
            </a:extLst>
          </p:cNvPr>
          <p:cNvPicPr>
            <a:picLocks noGrp="1" noChangeAspect="1"/>
          </p:cNvPicPr>
          <p:nvPr>
            <p:ph sz="half" idx="2"/>
          </p:nvPr>
        </p:nvPicPr>
        <p:blipFill>
          <a:blip r:embed="rId3"/>
          <a:stretch>
            <a:fillRect/>
          </a:stretch>
        </p:blipFill>
        <p:spPr>
          <a:xfrm>
            <a:off x="5486400" y="2159353"/>
            <a:ext cx="6705600" cy="3474331"/>
          </a:xfrm>
        </p:spPr>
      </p:pic>
      <mc:AlternateContent xmlns:mc="http://schemas.openxmlformats.org/markup-compatibility/2006" xmlns:a14="http://schemas.microsoft.com/office/drawing/2010/main">
        <mc:Choice Requires="a14">
          <p:sp>
            <p:nvSpPr>
              <p:cNvPr id="16" name="Textfeld 15">
                <a:extLst>
                  <a:ext uri="{FF2B5EF4-FFF2-40B4-BE49-F238E27FC236}">
                    <a16:creationId xmlns:a16="http://schemas.microsoft.com/office/drawing/2014/main" id="{2561FF6A-4A89-C05A-8E78-5AF4C293F617}"/>
                  </a:ext>
                </a:extLst>
              </p:cNvPr>
              <p:cNvSpPr txBox="1"/>
              <p:nvPr/>
            </p:nvSpPr>
            <p:spPr>
              <a:xfrm>
                <a:off x="7658100" y="1315264"/>
                <a:ext cx="2362200" cy="276999"/>
              </a:xfrm>
              <a:prstGeom prst="rect">
                <a:avLst/>
              </a:prstGeom>
              <a:noFill/>
            </p:spPr>
            <p:txBody>
              <a:bodyPr wrap="square" lIns="0" tIns="0" rIns="0" bIns="0" rtlCol="0">
                <a:spAutoFit/>
              </a:bodyPr>
              <a:lstStyle/>
              <a:p>
                <a:pPr algn="ctr"/>
                <a:r>
                  <a:rPr lang="en-US" b="0" dirty="0">
                    <a:solidFill>
                      <a:srgbClr val="2F2F2F"/>
                    </a:solidFill>
                  </a:rPr>
                  <a:t>At </a:t>
                </a:r>
                <a14:m>
                  <m:oMath xmlns:m="http://schemas.openxmlformats.org/officeDocument/2006/math">
                    <m:r>
                      <a:rPr lang="en-US" b="0" i="1" smtClean="0">
                        <a:solidFill>
                          <a:srgbClr val="2F2F2F"/>
                        </a:solidFill>
                        <a:latin typeface="Cambria Math" panose="02040503050406030204" pitchFamily="18" charset="0"/>
                      </a:rPr>
                      <m:t>𝑦</m:t>
                    </m:r>
                    <m:r>
                      <a:rPr lang="en-US" b="0" i="1" smtClean="0">
                        <a:solidFill>
                          <a:srgbClr val="2F2F2F"/>
                        </a:solidFill>
                        <a:latin typeface="Cambria Math" panose="02040503050406030204" pitchFamily="18" charset="0"/>
                      </a:rPr>
                      <m:t>=−0.05</m:t>
                    </m:r>
                    <m:r>
                      <m:rPr>
                        <m:sty m:val="p"/>
                      </m:rPr>
                      <a:rPr lang="en-US" b="0" i="0" smtClean="0">
                        <a:solidFill>
                          <a:srgbClr val="2F2F2F"/>
                        </a:solidFill>
                        <a:latin typeface="Cambria Math" panose="02040503050406030204" pitchFamily="18" charset="0"/>
                      </a:rPr>
                      <m:t>cm</m:t>
                    </m:r>
                  </m:oMath>
                </a14:m>
                <a:endParaRPr lang="en-GB" dirty="0">
                  <a:solidFill>
                    <a:srgbClr val="2F2F2F"/>
                  </a:solidFill>
                </a:endParaRPr>
              </a:p>
            </p:txBody>
          </p:sp>
        </mc:Choice>
        <mc:Fallback xmlns="">
          <p:sp>
            <p:nvSpPr>
              <p:cNvPr id="16" name="Textfeld 15">
                <a:extLst>
                  <a:ext uri="{FF2B5EF4-FFF2-40B4-BE49-F238E27FC236}">
                    <a16:creationId xmlns:a16="http://schemas.microsoft.com/office/drawing/2014/main" id="{2561FF6A-4A89-C05A-8E78-5AF4C293F617}"/>
                  </a:ext>
                </a:extLst>
              </p:cNvPr>
              <p:cNvSpPr txBox="1">
                <a:spLocks noRot="1" noChangeAspect="1" noMove="1" noResize="1" noEditPoints="1" noAdjustHandles="1" noChangeArrowheads="1" noChangeShapeType="1" noTextEdit="1"/>
              </p:cNvSpPr>
              <p:nvPr/>
            </p:nvSpPr>
            <p:spPr>
              <a:xfrm>
                <a:off x="7658100" y="1315264"/>
                <a:ext cx="2362200" cy="276999"/>
              </a:xfrm>
              <a:prstGeom prst="rect">
                <a:avLst/>
              </a:prstGeom>
              <a:blipFill>
                <a:blip r:embed="rId4"/>
                <a:stretch>
                  <a:fillRect t="-28889" b="-5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feld 16">
                <a:extLst>
                  <a:ext uri="{FF2B5EF4-FFF2-40B4-BE49-F238E27FC236}">
                    <a16:creationId xmlns:a16="http://schemas.microsoft.com/office/drawing/2014/main" id="{761DA250-D11B-B61E-4717-860A04858CA7}"/>
                  </a:ext>
                </a:extLst>
              </p:cNvPr>
              <p:cNvSpPr txBox="1"/>
              <p:nvPr/>
            </p:nvSpPr>
            <p:spPr>
              <a:xfrm>
                <a:off x="2035175" y="1315264"/>
                <a:ext cx="2362200" cy="276999"/>
              </a:xfrm>
              <a:prstGeom prst="rect">
                <a:avLst/>
              </a:prstGeom>
              <a:noFill/>
            </p:spPr>
            <p:txBody>
              <a:bodyPr wrap="square" lIns="0" tIns="0" rIns="0" bIns="0" rtlCol="0">
                <a:spAutoFit/>
              </a:bodyPr>
              <a:lstStyle/>
              <a:p>
                <a:pPr algn="ctr"/>
                <a:r>
                  <a:rPr lang="en-US" b="0" dirty="0">
                    <a:solidFill>
                      <a:srgbClr val="2F2F2F"/>
                    </a:solidFill>
                  </a:rPr>
                  <a:t>At </a:t>
                </a:r>
                <a14:m>
                  <m:oMath xmlns:m="http://schemas.openxmlformats.org/officeDocument/2006/math">
                    <m:r>
                      <m:rPr>
                        <m:sty m:val="p"/>
                      </m:rPr>
                      <a:rPr lang="en-US" b="0" i="0" smtClean="0">
                        <a:solidFill>
                          <a:srgbClr val="2F2F2F"/>
                        </a:solidFill>
                        <a:latin typeface="Cambria Math" panose="02040503050406030204" pitchFamily="18" charset="0"/>
                      </a:rPr>
                      <m:t>z</m:t>
                    </m:r>
                    <m:r>
                      <a:rPr lang="en-US" b="0" i="1" smtClean="0">
                        <a:solidFill>
                          <a:srgbClr val="2F2F2F"/>
                        </a:solidFill>
                        <a:latin typeface="Cambria Math" panose="02040503050406030204" pitchFamily="18" charset="0"/>
                      </a:rPr>
                      <m:t>=4.</m:t>
                    </m:r>
                    <m:r>
                      <a:rPr lang="en-US" b="0" i="0" smtClean="0">
                        <a:solidFill>
                          <a:srgbClr val="2F2F2F"/>
                        </a:solidFill>
                        <a:latin typeface="Cambria Math" panose="02040503050406030204" pitchFamily="18" charset="0"/>
                      </a:rPr>
                      <m:t>6</m:t>
                    </m:r>
                    <m:r>
                      <m:rPr>
                        <m:sty m:val="p"/>
                      </m:rPr>
                      <a:rPr lang="en-US" b="0" i="0" smtClean="0">
                        <a:solidFill>
                          <a:srgbClr val="2F2F2F"/>
                        </a:solidFill>
                        <a:latin typeface="Cambria Math" panose="02040503050406030204" pitchFamily="18" charset="0"/>
                      </a:rPr>
                      <m:t>cm</m:t>
                    </m:r>
                  </m:oMath>
                </a14:m>
                <a:endParaRPr lang="en-GB" dirty="0">
                  <a:solidFill>
                    <a:srgbClr val="2F2F2F"/>
                  </a:solidFill>
                </a:endParaRPr>
              </a:p>
            </p:txBody>
          </p:sp>
        </mc:Choice>
        <mc:Fallback xmlns="">
          <p:sp>
            <p:nvSpPr>
              <p:cNvPr id="17" name="Textfeld 16">
                <a:extLst>
                  <a:ext uri="{FF2B5EF4-FFF2-40B4-BE49-F238E27FC236}">
                    <a16:creationId xmlns:a16="http://schemas.microsoft.com/office/drawing/2014/main" id="{761DA250-D11B-B61E-4717-860A04858CA7}"/>
                  </a:ext>
                </a:extLst>
              </p:cNvPr>
              <p:cNvSpPr txBox="1">
                <a:spLocks noRot="1" noChangeAspect="1" noMove="1" noResize="1" noEditPoints="1" noAdjustHandles="1" noChangeArrowheads="1" noChangeShapeType="1" noTextEdit="1"/>
              </p:cNvSpPr>
              <p:nvPr/>
            </p:nvSpPr>
            <p:spPr>
              <a:xfrm>
                <a:off x="2035175" y="1315264"/>
                <a:ext cx="2362200" cy="276999"/>
              </a:xfrm>
              <a:prstGeom prst="rect">
                <a:avLst/>
              </a:prstGeom>
              <a:blipFill>
                <a:blip r:embed="rId5"/>
                <a:stretch>
                  <a:fillRect t="-28889" b="-51111"/>
                </a:stretch>
              </a:blipFill>
            </p:spPr>
            <p:txBody>
              <a:bodyPr/>
              <a:lstStyle/>
              <a:p>
                <a:r>
                  <a:rPr lang="en-GB">
                    <a:noFill/>
                  </a:rPr>
                  <a:t> </a:t>
                </a:r>
              </a:p>
            </p:txBody>
          </p:sp>
        </mc:Fallback>
      </mc:AlternateContent>
      <p:sp>
        <p:nvSpPr>
          <p:cNvPr id="18" name="Textfeld 17">
            <a:extLst>
              <a:ext uri="{FF2B5EF4-FFF2-40B4-BE49-F238E27FC236}">
                <a16:creationId xmlns:a16="http://schemas.microsoft.com/office/drawing/2014/main" id="{A55760F7-D1FD-FE30-AA85-6177A2A86E66}"/>
              </a:ext>
            </a:extLst>
          </p:cNvPr>
          <p:cNvSpPr txBox="1"/>
          <p:nvPr/>
        </p:nvSpPr>
        <p:spPr>
          <a:xfrm>
            <a:off x="8028017" y="5889225"/>
            <a:ext cx="4163983" cy="276999"/>
          </a:xfrm>
          <a:prstGeom prst="rect">
            <a:avLst/>
          </a:prstGeom>
          <a:noFill/>
        </p:spPr>
        <p:txBody>
          <a:bodyPr wrap="square" lIns="0" tIns="0" rIns="0" bIns="0" rtlCol="0">
            <a:spAutoFit/>
          </a:bodyPr>
          <a:lstStyle/>
          <a:p>
            <a:pPr algn="ctr"/>
            <a:r>
              <a:rPr lang="en-US" dirty="0">
                <a:solidFill>
                  <a:srgbClr val="2F2F2F"/>
                </a:solidFill>
              </a:rPr>
              <a:t>Received field maps from Graeme Burt</a:t>
            </a:r>
            <a:endParaRPr lang="en-GB" dirty="0">
              <a:solidFill>
                <a:srgbClr val="2F2F2F"/>
              </a:solidFill>
            </a:endParaRPr>
          </a:p>
        </p:txBody>
      </p:sp>
    </p:spTree>
    <p:extLst>
      <p:ext uri="{BB962C8B-B14F-4D97-AF65-F5344CB8AC3E}">
        <p14:creationId xmlns:p14="http://schemas.microsoft.com/office/powerpoint/2010/main" val="822483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a:extLst>
                  <a:ext uri="{FF2B5EF4-FFF2-40B4-BE49-F238E27FC236}">
                    <a16:creationId xmlns:a16="http://schemas.microsoft.com/office/drawing/2014/main" id="{D3A72929-0CCC-481A-B3F2-8963B9FFB55E}"/>
                  </a:ext>
                </a:extLst>
              </p:cNvPr>
              <p:cNvSpPr>
                <a:spLocks noGrp="1"/>
              </p:cNvSpPr>
              <p:nvPr>
                <p:ph type="title"/>
              </p:nvPr>
            </p:nvSpPr>
            <p:spPr/>
            <p:txBody>
              <a:bodyPr/>
              <a:lstStyle/>
              <a:p>
                <a14:m>
                  <m:oMath xmlns:m="http://schemas.openxmlformats.org/officeDocument/2006/math">
                    <m:sSup>
                      <m:sSupPr>
                        <m:ctrlPr>
                          <a:rPr lang="en-GB" i="1" smtClean="0">
                            <a:latin typeface="Cambria Math" panose="02040503050406030204" pitchFamily="18" charset="0"/>
                          </a:rPr>
                        </m:ctrlPr>
                      </m:sSupPr>
                      <m:e>
                        <m:r>
                          <a:rPr lang="en-US" b="1" i="1" smtClean="0">
                            <a:latin typeface="Cambria Math" panose="02040503050406030204" pitchFamily="18" charset="0"/>
                          </a:rPr>
                          <m:t>𝑲</m:t>
                        </m:r>
                      </m:e>
                      <m:sup>
                        <m:r>
                          <a:rPr lang="en-US" b="1" i="1" smtClean="0">
                            <a:latin typeface="Cambria Math" panose="02040503050406030204" pitchFamily="18" charset="0"/>
                          </a:rPr>
                          <m:t>−</m:t>
                        </m:r>
                      </m:sup>
                    </m:sSup>
                  </m:oMath>
                </a14:m>
                <a:r>
                  <a:rPr lang="en-GB" dirty="0"/>
                  <a:t> and </a:t>
                </a:r>
                <a14:m>
                  <m:oMath xmlns:m="http://schemas.openxmlformats.org/officeDocument/2006/math">
                    <m:acc>
                      <m:accPr>
                        <m:chr m:val="̅"/>
                        <m:ctrlPr>
                          <a:rPr lang="en-GB" i="1" smtClean="0">
                            <a:latin typeface="Cambria Math" panose="02040503050406030204" pitchFamily="18" charset="0"/>
                          </a:rPr>
                        </m:ctrlPr>
                      </m:accPr>
                      <m:e>
                        <m:r>
                          <a:rPr lang="en-US" b="1" i="1" smtClean="0">
                            <a:latin typeface="Cambria Math" panose="02040503050406030204" pitchFamily="18" charset="0"/>
                          </a:rPr>
                          <m:t>𝒑</m:t>
                        </m:r>
                      </m:e>
                    </m:acc>
                  </m:oMath>
                </a14:m>
                <a:r>
                  <a:rPr lang="en-GB" dirty="0"/>
                  <a:t>: intensities and fractions </a:t>
                </a:r>
              </a:p>
            </p:txBody>
          </p:sp>
        </mc:Choice>
        <mc:Fallback xmlns="">
          <p:sp>
            <p:nvSpPr>
              <p:cNvPr id="2" name="Titel 1">
                <a:extLst>
                  <a:ext uri="{FF2B5EF4-FFF2-40B4-BE49-F238E27FC236}">
                    <a16:creationId xmlns:a16="http://schemas.microsoft.com/office/drawing/2014/main" id="{D3A72929-0CCC-481A-B3F2-8963B9FFB55E}"/>
                  </a:ext>
                </a:extLst>
              </p:cNvPr>
              <p:cNvSpPr>
                <a:spLocks noGrp="1" noRot="1" noChangeAspect="1" noMove="1" noResize="1" noEditPoints="1" noAdjustHandles="1" noChangeArrowheads="1" noChangeShapeType="1" noTextEdit="1"/>
              </p:cNvSpPr>
              <p:nvPr>
                <p:ph type="title"/>
              </p:nvPr>
            </p:nvSpPr>
            <p:spPr>
              <a:blipFill>
                <a:blip r:embed="rId2"/>
                <a:stretch>
                  <a:fillRect t="-32000" b="-27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F7F17C3D-C613-4A33-A31C-E0FC22AFDEDD}"/>
                  </a:ext>
                </a:extLst>
              </p:cNvPr>
              <p:cNvSpPr>
                <a:spLocks noGrp="1"/>
              </p:cNvSpPr>
              <p:nvPr>
                <p:ph sz="half" idx="1"/>
              </p:nvPr>
            </p:nvSpPr>
            <p:spPr>
              <a:xfrm>
                <a:off x="403200" y="980728"/>
                <a:ext cx="5665091" cy="4608512"/>
              </a:xfrm>
            </p:spPr>
            <p:txBody>
              <a:bodyPr/>
              <a:lstStyle/>
              <a:p>
                <a:pPr marL="342900" indent="-342900">
                  <a:buFont typeface="Arial" panose="020B0604020202020204" pitchFamily="34" charset="0"/>
                  <a:buChar char="•"/>
                </a:pPr>
                <a:r>
                  <a:rPr lang="en-US" dirty="0"/>
                  <a:t>Atherton parametrization</a:t>
                </a:r>
                <a:r>
                  <a:rPr lang="en-US" baseline="30000" dirty="0"/>
                  <a:t>1</a:t>
                </a:r>
                <a:r>
                  <a:rPr lang="en-US" dirty="0"/>
                  <a:t> to calculate number of particles</a:t>
                </a:r>
              </a:p>
              <a:p>
                <a:pPr marL="666750" lvl="1" indent="-342900">
                  <a:buFont typeface="Arial" panose="020B0604020202020204" pitchFamily="34" charset="0"/>
                  <a:buChar char="•"/>
                </a:pPr>
                <a:r>
                  <a:rPr lang="en-US" dirty="0"/>
                  <a:t>Parametrization of particle production measured by NA20</a:t>
                </a:r>
              </a:p>
              <a:p>
                <a:pPr marL="666750" lvl="1" indent="-342900">
                  <a:buFont typeface="Arial" panose="020B0604020202020204" pitchFamily="34" charset="0"/>
                  <a:buChar char="•"/>
                </a:pPr>
                <a:r>
                  <a:rPr lang="en-US" dirty="0"/>
                  <a:t>With </a:t>
                </a:r>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num>
                      <m:den>
                        <m:r>
                          <a:rPr lang="en-US" b="0" i="1" smtClean="0">
                            <a:latin typeface="Cambria Math" panose="02040503050406030204" pitchFamily="18" charset="0"/>
                          </a:rPr>
                          <m:t>𝑝</m:t>
                        </m:r>
                      </m:den>
                    </m:f>
                    <m:r>
                      <a:rPr lang="en-US" b="0" i="1" smtClean="0">
                        <a:latin typeface="Cambria Math" panose="02040503050406030204" pitchFamily="18" charset="0"/>
                      </a:rPr>
                      <m:t>=1%</m:t>
                    </m:r>
                  </m:oMath>
                </a14:m>
                <a:endParaRPr lang="en-US" b="0" dirty="0"/>
              </a:p>
              <a:p>
                <a:pPr marL="666750" lvl="1" indent="-342900">
                  <a:buFont typeface="Arial" panose="020B0604020202020204" pitchFamily="34" charset="0"/>
                  <a:buChar char="•"/>
                </a:pPr>
                <a:r>
                  <a:rPr lang="en-GB" dirty="0"/>
                  <a:t>Angular acceptance of </a:t>
                </a:r>
                <a14:m>
                  <m:oMath xmlns:m="http://schemas.openxmlformats.org/officeDocument/2006/math">
                    <m:r>
                      <a:rPr lang="en-US" b="0" i="1" smtClean="0">
                        <a:latin typeface="Cambria Math" panose="02040503050406030204" pitchFamily="18" charset="0"/>
                      </a:rPr>
                      <m:t>17.6</m:t>
                    </m:r>
                    <m:r>
                      <m:rPr>
                        <m:sty m:val="p"/>
                      </m:rPr>
                      <a:rPr lang="el-GR" b="0" smtClean="0">
                        <a:latin typeface="Cambria Math" panose="02040503050406030204" pitchFamily="18" charset="0"/>
                        <a:ea typeface="Cambria Math" panose="02040503050406030204" pitchFamily="18" charset="0"/>
                      </a:rPr>
                      <m:t>μ</m:t>
                    </m:r>
                    <m:r>
                      <m:rPr>
                        <m:sty m:val="p"/>
                      </m:rPr>
                      <a:rPr lang="en-US" b="0" i="0" smtClean="0">
                        <a:latin typeface="Cambria Math" panose="02040503050406030204" pitchFamily="18" charset="0"/>
                        <a:ea typeface="Cambria Math" panose="02040503050406030204" pitchFamily="18" charset="0"/>
                      </a:rPr>
                      <m:t>sterad</m:t>
                    </m:r>
                  </m:oMath>
                </a14:m>
                <a:endParaRPr lang="en-GB" dirty="0"/>
              </a:p>
              <a:p>
                <a:pPr marL="666750" lvl="1" indent="-342900">
                  <a:buFont typeface="Arial" panose="020B0604020202020204" pitchFamily="34" charset="0"/>
                  <a:buChar char="•"/>
                </a:pPr>
                <a14:m>
                  <m:oMath xmlns:m="http://schemas.openxmlformats.org/officeDocument/2006/math">
                    <m:r>
                      <a:rPr lang="en-US" b="0" i="1" smtClean="0">
                        <a:latin typeface="Cambria Math" panose="02040503050406030204" pitchFamily="18" charset="0"/>
                      </a:rPr>
                      <m:t>1.5</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13</m:t>
                        </m:r>
                      </m:sup>
                    </m:sSup>
                  </m:oMath>
                </a14:m>
                <a:r>
                  <a:rPr lang="en-GB" dirty="0"/>
                  <a:t> ppp on T6</a:t>
                </a:r>
              </a:p>
              <a:p>
                <a:pPr marL="666750" lvl="1" indent="-342900">
                  <a:buFont typeface="Arial" panose="020B0604020202020204" pitchFamily="34" charset="0"/>
                  <a:buChar char="•"/>
                </a:pPr>
                <a14:m>
                  <m:oMath xmlns:m="http://schemas.openxmlformats.org/officeDocument/2006/math">
                    <m:r>
                      <a:rPr lang="en-US" b="0" i="1" smtClean="0">
                        <a:latin typeface="Cambria Math" panose="02040503050406030204" pitchFamily="18" charset="0"/>
                      </a:rPr>
                      <m:t>500</m:t>
                    </m:r>
                    <m:r>
                      <m:rPr>
                        <m:sty m:val="p"/>
                      </m:rPr>
                      <a:rPr lang="en-US" b="0" i="0" smtClean="0">
                        <a:latin typeface="Cambria Math" panose="02040503050406030204" pitchFamily="18" charset="0"/>
                      </a:rPr>
                      <m:t>mm</m:t>
                    </m:r>
                  </m:oMath>
                </a14:m>
                <a:r>
                  <a:rPr lang="en-GB" dirty="0"/>
                  <a:t> Be-target</a:t>
                </a:r>
              </a:p>
              <a:p>
                <a:pPr marL="666750" lvl="1" indent="-342900">
                  <a:buFont typeface="Arial" panose="020B0604020202020204" pitchFamily="34" charset="0"/>
                  <a:buChar char="•"/>
                </a:pPr>
                <a:r>
                  <a:rPr lang="en-GB" dirty="0"/>
                  <a:t>Distance between T6 and AMBER target of </a:t>
                </a:r>
                <a14:m>
                  <m:oMath xmlns:m="http://schemas.openxmlformats.org/officeDocument/2006/math">
                    <m:r>
                      <a:rPr lang="en-US" b="0" i="1" smtClean="0">
                        <a:latin typeface="Cambria Math" panose="02040503050406030204" pitchFamily="18" charset="0"/>
                      </a:rPr>
                      <m:t>1138</m:t>
                    </m:r>
                    <m:r>
                      <m:rPr>
                        <m:sty m:val="p"/>
                      </m:rPr>
                      <a:rPr lang="en-US" b="0" i="0" smtClean="0">
                        <a:latin typeface="Cambria Math" panose="02040503050406030204" pitchFamily="18" charset="0"/>
                      </a:rPr>
                      <m:t>m</m:t>
                    </m:r>
                  </m:oMath>
                </a14:m>
                <a:endParaRPr lang="en-GB" dirty="0"/>
              </a:p>
              <a:p>
                <a:pPr marL="666750" lvl="1" indent="-342900">
                  <a:buFont typeface="Arial" panose="020B0604020202020204" pitchFamily="34" charset="0"/>
                  <a:buChar char="•"/>
                </a:pPr>
                <a:r>
                  <a:rPr lang="en-GB" dirty="0"/>
                  <a:t>Electrons are not considered</a:t>
                </a:r>
              </a:p>
              <a:p>
                <a:pPr marL="342900" indent="-342900">
                  <a:buFont typeface="Arial" panose="020B0604020202020204" pitchFamily="34" charset="0"/>
                  <a:buChar char="•"/>
                </a:pPr>
                <a14:m>
                  <m:oMath xmlns:m="http://schemas.openxmlformats.org/officeDocument/2006/math">
                    <m:r>
                      <a:rPr lang="en-US" b="1" i="1" smtClean="0">
                        <a:latin typeface="Cambria Math" panose="02040503050406030204" pitchFamily="18" charset="0"/>
                      </a:rPr>
                      <m:t>𝟒</m:t>
                    </m:r>
                    <m:r>
                      <a:rPr lang="en-US" b="1" i="1" smtClean="0">
                        <a:latin typeface="Cambria Math" panose="02040503050406030204" pitchFamily="18" charset="0"/>
                        <a:ea typeface="Cambria Math" panose="02040503050406030204" pitchFamily="18" charset="0"/>
                      </a:rPr>
                      <m:t>×</m:t>
                    </m:r>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𝟏𝟎</m:t>
                        </m:r>
                      </m:e>
                      <m:sup>
                        <m:r>
                          <a:rPr lang="en-US" b="1" i="1" smtClean="0">
                            <a:latin typeface="Cambria Math" panose="02040503050406030204" pitchFamily="18" charset="0"/>
                            <a:ea typeface="Cambria Math" panose="02040503050406030204" pitchFamily="18" charset="0"/>
                          </a:rPr>
                          <m:t>𝟖</m:t>
                        </m:r>
                      </m:sup>
                    </m:sSup>
                  </m:oMath>
                </a14:m>
                <a:r>
                  <a:rPr lang="en-GB" dirty="0"/>
                  <a:t> particles per spill allowed by RP</a:t>
                </a:r>
              </a:p>
            </p:txBody>
          </p:sp>
        </mc:Choice>
        <mc:Fallback xmlns="">
          <p:sp>
            <p:nvSpPr>
              <p:cNvPr id="3" name="Inhaltsplatzhalter 2">
                <a:extLst>
                  <a:ext uri="{FF2B5EF4-FFF2-40B4-BE49-F238E27FC236}">
                    <a16:creationId xmlns:a16="http://schemas.microsoft.com/office/drawing/2014/main" id="{F7F17C3D-C613-4A33-A31C-E0FC22AFDEDD}"/>
                  </a:ext>
                </a:extLst>
              </p:cNvPr>
              <p:cNvSpPr>
                <a:spLocks noGrp="1" noRot="1" noChangeAspect="1" noMove="1" noResize="1" noEditPoints="1" noAdjustHandles="1" noChangeArrowheads="1" noChangeShapeType="1" noTextEdit="1"/>
              </p:cNvSpPr>
              <p:nvPr>
                <p:ph sz="half" idx="1"/>
              </p:nvPr>
            </p:nvSpPr>
            <p:spPr>
              <a:xfrm>
                <a:off x="403200" y="980728"/>
                <a:ext cx="5665091" cy="4608512"/>
              </a:xfrm>
              <a:blipFill>
                <a:blip r:embed="rId3"/>
                <a:stretch>
                  <a:fillRect l="-2691" t="-2646" r="-1292" b="-794"/>
                </a:stretch>
              </a:blipFill>
            </p:spPr>
            <p:txBody>
              <a:bodyPr/>
              <a:lstStyle/>
              <a:p>
                <a:r>
                  <a:rPr lang="en-GB">
                    <a:noFill/>
                  </a:rPr>
                  <a:t> </a:t>
                </a:r>
              </a:p>
            </p:txBody>
          </p:sp>
        </mc:Fallback>
      </mc:AlternateContent>
      <p:sp>
        <p:nvSpPr>
          <p:cNvPr id="5" name="Datumsplatzhalter 4">
            <a:extLst>
              <a:ext uri="{FF2B5EF4-FFF2-40B4-BE49-F238E27FC236}">
                <a16:creationId xmlns:a16="http://schemas.microsoft.com/office/drawing/2014/main" id="{1AF8A10A-8C65-4E2B-A04A-A106104245A9}"/>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DBD05001-B816-4C9A-85FA-6BD9707FA0BB}"/>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DF25687D-3FC8-4206-99D1-A7B5CF2EA67C}"/>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10" name="Inhaltsplatzhalter 8">
            <a:extLst>
              <a:ext uri="{FF2B5EF4-FFF2-40B4-BE49-F238E27FC236}">
                <a16:creationId xmlns:a16="http://schemas.microsoft.com/office/drawing/2014/main" id="{17AFBF7F-99A5-4405-95DF-7E30C0AAA8D5}"/>
              </a:ext>
            </a:extLst>
          </p:cNvPr>
          <p:cNvPicPr>
            <a:picLocks noChangeAspect="1"/>
          </p:cNvPicPr>
          <p:nvPr/>
        </p:nvPicPr>
        <p:blipFill>
          <a:blip r:embed="rId4"/>
          <a:srcRect/>
          <a:stretch/>
        </p:blipFill>
        <p:spPr>
          <a:xfrm>
            <a:off x="6628303" y="3526191"/>
            <a:ext cx="5160496" cy="2613889"/>
          </a:xfrm>
          <a:prstGeom prst="rect">
            <a:avLst/>
          </a:prstGeom>
        </p:spPr>
      </p:pic>
      <p:pic>
        <p:nvPicPr>
          <p:cNvPr id="9" name="Inhaltsplatzhalter 8">
            <a:extLst>
              <a:ext uri="{FF2B5EF4-FFF2-40B4-BE49-F238E27FC236}">
                <a16:creationId xmlns:a16="http://schemas.microsoft.com/office/drawing/2014/main" id="{AACF39CD-3A2F-4E73-B521-2DE2C01E17C0}"/>
              </a:ext>
            </a:extLst>
          </p:cNvPr>
          <p:cNvPicPr>
            <a:picLocks noGrp="1" noChangeAspect="1"/>
          </p:cNvPicPr>
          <p:nvPr>
            <p:ph sz="half" idx="2"/>
          </p:nvPr>
        </p:nvPicPr>
        <p:blipFill>
          <a:blip r:embed="rId5"/>
          <a:stretch>
            <a:fillRect/>
          </a:stretch>
        </p:blipFill>
        <p:spPr>
          <a:xfrm>
            <a:off x="6628303" y="999778"/>
            <a:ext cx="5160497" cy="2613889"/>
          </a:xfrm>
        </p:spPr>
      </p:pic>
      <p:sp>
        <p:nvSpPr>
          <p:cNvPr id="11" name="Textfeld 10">
            <a:extLst>
              <a:ext uri="{FF2B5EF4-FFF2-40B4-BE49-F238E27FC236}">
                <a16:creationId xmlns:a16="http://schemas.microsoft.com/office/drawing/2014/main" id="{B757EE62-39AE-4B29-BD98-0C49A4FEA34B}"/>
              </a:ext>
            </a:extLst>
          </p:cNvPr>
          <p:cNvSpPr txBox="1"/>
          <p:nvPr/>
        </p:nvSpPr>
        <p:spPr>
          <a:xfrm>
            <a:off x="9292601" y="0"/>
            <a:ext cx="2895600" cy="507831"/>
          </a:xfrm>
          <a:prstGeom prst="rect">
            <a:avLst/>
          </a:prstGeom>
          <a:noFill/>
        </p:spPr>
        <p:txBody>
          <a:bodyPr wrap="square" lIns="0" tIns="0" rIns="0" bIns="0" rtlCol="0">
            <a:spAutoFit/>
          </a:bodyPr>
          <a:lstStyle/>
          <a:p>
            <a:pPr algn="l"/>
            <a:r>
              <a:rPr lang="en-GB" sz="1100" b="0" i="0" baseline="30000" dirty="0">
                <a:solidFill>
                  <a:schemeClr val="accent6">
                    <a:lumMod val="50000"/>
                  </a:schemeClr>
                </a:solidFill>
                <a:effectLst/>
              </a:rPr>
              <a:t>1</a:t>
            </a:r>
            <a:r>
              <a:rPr lang="en-GB" sz="1100" b="0" i="0" dirty="0">
                <a:solidFill>
                  <a:schemeClr val="accent6">
                    <a:lumMod val="50000"/>
                  </a:schemeClr>
                </a:solidFill>
                <a:effectLst/>
              </a:rPr>
              <a:t>H.W.Atherton et al., Precise measurements of particle production by 400 GeV/c protons on </a:t>
            </a:r>
            <a:br>
              <a:rPr lang="en-GB" sz="1100" dirty="0">
                <a:solidFill>
                  <a:schemeClr val="accent6">
                    <a:lumMod val="50000"/>
                  </a:schemeClr>
                </a:solidFill>
              </a:rPr>
            </a:br>
            <a:r>
              <a:rPr lang="en-GB" sz="1100" b="0" i="0" dirty="0">
                <a:solidFill>
                  <a:schemeClr val="accent6">
                    <a:lumMod val="50000"/>
                  </a:schemeClr>
                </a:solidFill>
                <a:effectLst/>
              </a:rPr>
              <a:t>beryllium targets, CERN 80-07, 1980</a:t>
            </a:r>
            <a:endParaRPr lang="en-GB" sz="1100" dirty="0">
              <a:solidFill>
                <a:schemeClr val="accent6">
                  <a:lumMod val="50000"/>
                </a:schemeClr>
              </a:solidFill>
            </a:endParaRPr>
          </a:p>
        </p:txBody>
      </p:sp>
    </p:spTree>
    <p:extLst>
      <p:ext uri="{BB962C8B-B14F-4D97-AF65-F5344CB8AC3E}">
        <p14:creationId xmlns:p14="http://schemas.microsoft.com/office/powerpoint/2010/main" val="1391239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21FF31-2A84-B062-44DE-C9DD5FEC81BA}"/>
              </a:ext>
            </a:extLst>
          </p:cNvPr>
          <p:cNvSpPr>
            <a:spLocks noGrp="1"/>
          </p:cNvSpPr>
          <p:nvPr>
            <p:ph type="title"/>
          </p:nvPr>
        </p:nvSpPr>
        <p:spPr/>
        <p:txBody>
          <a:bodyPr/>
          <a:lstStyle/>
          <a:p>
            <a:r>
              <a:rPr lang="en-US" dirty="0"/>
              <a:t>RF separated beam</a:t>
            </a:r>
            <a:endParaRPr lang="en-GB" dirty="0"/>
          </a:p>
        </p:txBody>
      </p:sp>
      <p:sp>
        <p:nvSpPr>
          <p:cNvPr id="3" name="Textplatzhalter 2">
            <a:extLst>
              <a:ext uri="{FF2B5EF4-FFF2-40B4-BE49-F238E27FC236}">
                <a16:creationId xmlns:a16="http://schemas.microsoft.com/office/drawing/2014/main" id="{CC6C83E6-2DE8-F66F-B353-67084130471C}"/>
              </a:ext>
            </a:extLst>
          </p:cNvPr>
          <p:cNvSpPr>
            <a:spLocks noGrp="1"/>
          </p:cNvSpPr>
          <p:nvPr>
            <p:ph type="body" idx="1"/>
          </p:nvPr>
        </p:nvSpPr>
        <p:spPr/>
        <p:txBody>
          <a:bodyPr/>
          <a:lstStyle/>
          <a:p>
            <a:r>
              <a:rPr lang="en-US" dirty="0"/>
              <a:t>Principle and first results</a:t>
            </a:r>
            <a:endParaRPr lang="en-GB" dirty="0"/>
          </a:p>
        </p:txBody>
      </p:sp>
      <p:sp>
        <p:nvSpPr>
          <p:cNvPr id="4" name="Datumsplatzhalter 3">
            <a:extLst>
              <a:ext uri="{FF2B5EF4-FFF2-40B4-BE49-F238E27FC236}">
                <a16:creationId xmlns:a16="http://schemas.microsoft.com/office/drawing/2014/main" id="{4C50254B-9EE0-1F87-0D55-2CAE363C86A4}"/>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89478D9B-F71C-F7D0-0EE0-6C5CB465568E}"/>
              </a:ext>
            </a:extLst>
          </p:cNvPr>
          <p:cNvSpPr>
            <a:spLocks noGrp="1"/>
          </p:cNvSpPr>
          <p:nvPr>
            <p:ph type="ftr" sz="quarter" idx="11"/>
          </p:nvPr>
        </p:nvSpPr>
        <p:spPr/>
        <p:txBody>
          <a:bodyPr/>
          <a:lstStyle/>
          <a:p>
            <a:r>
              <a:rPr lang="en-GB" dirty="0"/>
              <a:t>Fabian Metzger | RF and conventional beams</a:t>
            </a:r>
            <a:endParaRPr lang="en-US" dirty="0"/>
          </a:p>
        </p:txBody>
      </p:sp>
      <p:sp>
        <p:nvSpPr>
          <p:cNvPr id="6" name="Foliennummernplatzhalter 5">
            <a:extLst>
              <a:ext uri="{FF2B5EF4-FFF2-40B4-BE49-F238E27FC236}">
                <a16:creationId xmlns:a16="http://schemas.microsoft.com/office/drawing/2014/main" id="{76EF29F0-7BE4-7BDB-7DFE-9D648D751C6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514161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2478CD8-3037-4180-B4F9-A8372333680A}"/>
              </a:ext>
            </a:extLst>
          </p:cNvPr>
          <p:cNvSpPr>
            <a:spLocks noGrp="1"/>
          </p:cNvSpPr>
          <p:nvPr>
            <p:ph type="title"/>
          </p:nvPr>
        </p:nvSpPr>
        <p:spPr/>
        <p:txBody>
          <a:bodyPr/>
          <a:lstStyle/>
          <a:p>
            <a:r>
              <a:rPr lang="en-US" dirty="0"/>
              <a:t>Beam momentum</a:t>
            </a:r>
            <a:endParaRPr lang="en-GB" dirty="0"/>
          </a:p>
        </p:txBody>
      </p:sp>
      <p:sp>
        <p:nvSpPr>
          <p:cNvPr id="4" name="Datumsplatzhalter 3">
            <a:extLst>
              <a:ext uri="{FF2B5EF4-FFF2-40B4-BE49-F238E27FC236}">
                <a16:creationId xmlns:a16="http://schemas.microsoft.com/office/drawing/2014/main" id="{B919D40F-49D2-4CC6-B720-96DE8D354ED4}"/>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A4353D2F-3960-41FC-A840-8D07900508B4}"/>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EC9B802D-9EFF-4C78-898E-4B2B979EC6C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10" name="Inhaltsplatzhalter 9">
            <a:extLst>
              <a:ext uri="{FF2B5EF4-FFF2-40B4-BE49-F238E27FC236}">
                <a16:creationId xmlns:a16="http://schemas.microsoft.com/office/drawing/2014/main" id="{DB4DD015-BA3D-4CDC-ADB6-08FB0D207641}"/>
              </a:ext>
            </a:extLst>
          </p:cNvPr>
          <p:cNvPicPr>
            <a:picLocks noGrp="1" noChangeAspect="1"/>
          </p:cNvPicPr>
          <p:nvPr>
            <p:ph idx="1"/>
          </p:nvPr>
        </p:nvPicPr>
        <p:blipFill>
          <a:blip r:embed="rId2"/>
          <a:stretch>
            <a:fillRect/>
          </a:stretch>
        </p:blipFill>
        <p:spPr>
          <a:xfrm>
            <a:off x="2026901" y="980728"/>
            <a:ext cx="8138198" cy="5220047"/>
          </a:xfrm>
        </p:spPr>
      </p:pic>
    </p:spTree>
    <p:extLst>
      <p:ext uri="{BB962C8B-B14F-4D97-AF65-F5344CB8AC3E}">
        <p14:creationId xmlns:p14="http://schemas.microsoft.com/office/powerpoint/2010/main" val="650195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F657F9-D8EC-4CD0-8E84-97F62E640583}"/>
              </a:ext>
            </a:extLst>
          </p:cNvPr>
          <p:cNvSpPr>
            <a:spLocks noGrp="1"/>
          </p:cNvSpPr>
          <p:nvPr>
            <p:ph type="title"/>
          </p:nvPr>
        </p:nvSpPr>
        <p:spPr/>
        <p:txBody>
          <a:bodyPr/>
          <a:lstStyle/>
          <a:p>
            <a:r>
              <a:rPr lang="en-US" dirty="0"/>
              <a:t>Kick in the first cavity</a:t>
            </a:r>
            <a:endParaRPr lang="en-GB" dirty="0"/>
          </a:p>
        </p:txBody>
      </p:sp>
      <p:sp>
        <p:nvSpPr>
          <p:cNvPr id="5" name="Datumsplatzhalter 4">
            <a:extLst>
              <a:ext uri="{FF2B5EF4-FFF2-40B4-BE49-F238E27FC236}">
                <a16:creationId xmlns:a16="http://schemas.microsoft.com/office/drawing/2014/main" id="{F0A2F91D-6CDD-4DCF-A782-6F416EF377CA}"/>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38E0FE2E-7C38-471F-8681-857F25521C6F}"/>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E3D63EB2-E55C-4D24-9DBD-74C155108965}"/>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8" name="Inhaltsplatzhalter 10">
            <a:extLst>
              <a:ext uri="{FF2B5EF4-FFF2-40B4-BE49-F238E27FC236}">
                <a16:creationId xmlns:a16="http://schemas.microsoft.com/office/drawing/2014/main" id="{BCC39E30-2C48-4A04-BAE7-7A2DA76FD41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3976" y="1020289"/>
            <a:ext cx="7673224" cy="5232743"/>
          </a:xfrm>
          <a:prstGeom prst="rect">
            <a:avLst/>
          </a:prstGeom>
        </p:spPr>
      </p:pic>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1953C71C-1A28-4D8C-8C15-B51C41EC664E}"/>
                  </a:ext>
                </a:extLst>
              </p:cNvPr>
              <p:cNvSpPr>
                <a:spLocks noGrp="1"/>
              </p:cNvSpPr>
              <p:nvPr>
                <p:ph sz="half" idx="1"/>
              </p:nvPr>
            </p:nvSpPr>
            <p:spPr>
              <a:xfrm>
                <a:off x="7467600" y="1047998"/>
                <a:ext cx="4316413" cy="4608512"/>
              </a:xfrm>
            </p:spPr>
            <p:txBody>
              <a:bodyPr/>
              <a:lstStyle/>
              <a:p>
                <a:pPr marL="342900" indent="-342900">
                  <a:buFont typeface="Arial" panose="020B0604020202020204" pitchFamily="34" charset="0"/>
                  <a:buChar char="•"/>
                </a:pPr>
                <a:r>
                  <a:rPr lang="en-US" dirty="0"/>
                  <a:t>SPS beam is extracted over a given time period</a:t>
                </a:r>
              </a:p>
              <a:p>
                <a:pPr marL="342900" indent="-342900">
                  <a:buFont typeface="Arial" panose="020B0604020202020204" pitchFamily="34" charset="0"/>
                  <a:buChar char="•"/>
                </a:pPr>
                <a:r>
                  <a:rPr lang="en-US" dirty="0"/>
                  <a:t>Particles arrive at RF</a:t>
                </a:r>
                <a14:m>
                  <m:oMath xmlns:m="http://schemas.openxmlformats.org/officeDocument/2006/math">
                    <m:r>
                      <a:rPr lang="en-US" b="0" i="1" smtClean="0">
                        <a:latin typeface="Cambria Math" panose="02040503050406030204" pitchFamily="18" charset="0"/>
                      </a:rPr>
                      <m:t>1</m:t>
                    </m:r>
                  </m:oMath>
                </a14:m>
                <a:r>
                  <a:rPr lang="en-GB" dirty="0"/>
                  <a:t> with all possible phases</a:t>
                </a:r>
              </a:p>
              <a:p>
                <a:pPr marL="342900" indent="-342900">
                  <a:buFont typeface="Arial" panose="020B0604020202020204" pitchFamily="34" charset="0"/>
                  <a:buChar char="•"/>
                </a:pPr>
                <a:r>
                  <a:rPr lang="en-GB" dirty="0"/>
                  <a:t>Angular distributions after RF</a:t>
                </a:r>
                <a14:m>
                  <m:oMath xmlns:m="http://schemas.openxmlformats.org/officeDocument/2006/math">
                    <m:r>
                      <a:rPr lang="en-US" b="0" i="1" smtClean="0">
                        <a:latin typeface="Cambria Math" panose="02040503050406030204" pitchFamily="18" charset="0"/>
                      </a:rPr>
                      <m:t>1</m:t>
                    </m:r>
                  </m:oMath>
                </a14:m>
                <a:r>
                  <a:rPr lang="en-GB" dirty="0"/>
                  <a:t> look the same for all species</a:t>
                </a:r>
              </a:p>
              <a:p>
                <a:pPr marL="342900" indent="-342900">
                  <a:buFont typeface="Arial" panose="020B0604020202020204" pitchFamily="34" charset="0"/>
                  <a:buChar char="•"/>
                </a:pPr>
                <a:r>
                  <a:rPr lang="en-GB" dirty="0"/>
                  <a:t>Simulated with a maximal kick of </a:t>
                </a:r>
                <a14:m>
                  <m:oMath xmlns:m="http://schemas.openxmlformats.org/officeDocument/2006/math">
                    <m:r>
                      <a:rPr lang="en-US" b="1" i="1" smtClean="0">
                        <a:latin typeface="Cambria Math" panose="02040503050406030204" pitchFamily="18" charset="0"/>
                      </a:rPr>
                      <m:t>𝟓𝟎</m:t>
                    </m:r>
                    <m:f>
                      <m:fPr>
                        <m:type m:val="skw"/>
                        <m:ctrlPr>
                          <a:rPr lang="en-US" i="1" smtClean="0">
                            <a:latin typeface="Cambria Math" panose="02040503050406030204" pitchFamily="18" charset="0"/>
                          </a:rPr>
                        </m:ctrlPr>
                      </m:fPr>
                      <m:num>
                        <m:r>
                          <a:rPr lang="en-US" b="1" i="0" smtClean="0">
                            <a:latin typeface="Cambria Math" panose="02040503050406030204" pitchFamily="18" charset="0"/>
                          </a:rPr>
                          <m:t>𝐌𝐞𝐕</m:t>
                        </m:r>
                      </m:num>
                      <m:den>
                        <m:r>
                          <a:rPr lang="en-US" b="1" i="1" smtClean="0">
                            <a:latin typeface="Cambria Math" panose="02040503050406030204" pitchFamily="18" charset="0"/>
                          </a:rPr>
                          <m:t>𝒄</m:t>
                        </m:r>
                      </m:den>
                    </m:f>
                  </m:oMath>
                </a14:m>
                <a:r>
                  <a:rPr lang="en-GB" dirty="0"/>
                  <a:t> (</a:t>
                </a:r>
                <a14:m>
                  <m:oMath xmlns:m="http://schemas.openxmlformats.org/officeDocument/2006/math">
                    <m:acc>
                      <m:accPr>
                        <m:chr m:val="̂"/>
                        <m:ctrlPr>
                          <a:rPr lang="en-GB" i="1" dirty="0" smtClean="0">
                            <a:latin typeface="Cambria Math" panose="02040503050406030204" pitchFamily="18" charset="0"/>
                          </a:rPr>
                        </m:ctrlPr>
                      </m:accPr>
                      <m:e>
                        <m:r>
                          <a:rPr lang="en-US" b="1" i="1" dirty="0" smtClean="0">
                            <a:latin typeface="Cambria Math" panose="02040503050406030204" pitchFamily="18" charset="0"/>
                          </a:rPr>
                          <m:t>=</m:t>
                        </m:r>
                      </m:e>
                    </m:acc>
                    <m:r>
                      <a:rPr lang="en-US" b="1" i="1" dirty="0" smtClean="0">
                        <a:latin typeface="Cambria Math" panose="02040503050406030204" pitchFamily="18" charset="0"/>
                      </a:rPr>
                      <m:t>𝟏</m:t>
                    </m:r>
                    <m:r>
                      <a:rPr lang="en-US" b="1" i="1" dirty="0" smtClean="0">
                        <a:latin typeface="Cambria Math" panose="02040503050406030204" pitchFamily="18" charset="0"/>
                      </a:rPr>
                      <m:t>.</m:t>
                    </m:r>
                    <m:r>
                      <a:rPr lang="en-US" b="1" i="1" dirty="0" smtClean="0">
                        <a:latin typeface="Cambria Math" panose="02040503050406030204" pitchFamily="18" charset="0"/>
                      </a:rPr>
                      <m:t>𝟓</m:t>
                    </m:r>
                    <m:r>
                      <a:rPr lang="en-US" b="1" i="0" dirty="0" smtClean="0">
                        <a:latin typeface="Cambria Math" panose="02040503050406030204" pitchFamily="18" charset="0"/>
                      </a:rPr>
                      <m:t>𝐦𝐫𝐚𝐝</m:t>
                    </m:r>
                  </m:oMath>
                </a14:m>
                <a:r>
                  <a:rPr lang="en-GB" dirty="0"/>
                  <a:t>) per cavity</a:t>
                </a:r>
              </a:p>
            </p:txBody>
          </p:sp>
        </mc:Choice>
        <mc:Fallback xmlns="">
          <p:sp>
            <p:nvSpPr>
              <p:cNvPr id="3" name="Inhaltsplatzhalter 2">
                <a:extLst>
                  <a:ext uri="{FF2B5EF4-FFF2-40B4-BE49-F238E27FC236}">
                    <a16:creationId xmlns:a16="http://schemas.microsoft.com/office/drawing/2014/main" id="{1953C71C-1A28-4D8C-8C15-B51C41EC664E}"/>
                  </a:ext>
                </a:extLst>
              </p:cNvPr>
              <p:cNvSpPr>
                <a:spLocks noGrp="1" noRot="1" noChangeAspect="1" noMove="1" noResize="1" noEditPoints="1" noAdjustHandles="1" noChangeArrowheads="1" noChangeShapeType="1" noTextEdit="1"/>
              </p:cNvSpPr>
              <p:nvPr>
                <p:ph sz="half" idx="1"/>
              </p:nvPr>
            </p:nvSpPr>
            <p:spPr>
              <a:xfrm>
                <a:off x="7467600" y="1047998"/>
                <a:ext cx="4316413" cy="4608512"/>
              </a:xfrm>
              <a:blipFill>
                <a:blip r:embed="rId3"/>
                <a:stretch>
                  <a:fillRect l="-3531" t="-2646" r="-2401"/>
                </a:stretch>
              </a:blipFill>
            </p:spPr>
            <p:txBody>
              <a:bodyPr/>
              <a:lstStyle/>
              <a:p>
                <a:r>
                  <a:rPr lang="en-GB">
                    <a:noFill/>
                  </a:rPr>
                  <a:t> </a:t>
                </a:r>
              </a:p>
            </p:txBody>
          </p:sp>
        </mc:Fallback>
      </mc:AlternateContent>
    </p:spTree>
    <p:extLst>
      <p:ext uri="{BB962C8B-B14F-4D97-AF65-F5344CB8AC3E}">
        <p14:creationId xmlns:p14="http://schemas.microsoft.com/office/powerpoint/2010/main" val="3020486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8F522EE7-F1C1-4172-8B21-92B211768834}"/>
                  </a:ext>
                </a:extLst>
              </p:cNvPr>
              <p:cNvSpPr>
                <a:spLocks noGrp="1"/>
              </p:cNvSpPr>
              <p:nvPr>
                <p:ph idx="1"/>
              </p:nvPr>
            </p:nvSpPr>
            <p:spPr/>
            <p:txBody>
              <a:bodyPr/>
              <a:lstStyle/>
              <a:p>
                <a:r>
                  <a:rPr lang="en-US" dirty="0">
                    <a:solidFill>
                      <a:schemeClr val="accent6">
                        <a:lumMod val="50000"/>
                      </a:schemeClr>
                    </a:solidFill>
                  </a:rPr>
                  <a:t>In the cavity the angle increases linearly with </a:t>
                </a:r>
                <a14:m>
                  <m:oMath xmlns:m="http://schemas.openxmlformats.org/officeDocument/2006/math">
                    <m:r>
                      <a:rPr lang="en-US" b="0" i="1" smtClean="0">
                        <a:solidFill>
                          <a:schemeClr val="accent6">
                            <a:lumMod val="50000"/>
                          </a:schemeClr>
                        </a:solidFill>
                        <a:latin typeface="Cambria Math" panose="02040503050406030204" pitchFamily="18" charset="0"/>
                      </a:rPr>
                      <m:t>𝑧</m:t>
                    </m:r>
                  </m:oMath>
                </a14:m>
                <a:r>
                  <a:rPr lang="en-GB" dirty="0">
                    <a:solidFill>
                      <a:schemeClr val="accent6">
                        <a:lumMod val="50000"/>
                      </a:schemeClr>
                    </a:solidFill>
                  </a:rPr>
                  <a:t>: </a:t>
                </a:r>
                <a14:m>
                  <m:oMath xmlns:m="http://schemas.openxmlformats.org/officeDocument/2006/math">
                    <m:r>
                      <a:rPr lang="en-US" b="0" i="1">
                        <a:solidFill>
                          <a:schemeClr val="accent6">
                            <a:lumMod val="50000"/>
                          </a:schemeClr>
                        </a:solidFill>
                        <a:latin typeface="Cambria Math" panose="02040503050406030204" pitchFamily="18" charset="0"/>
                      </a:rPr>
                      <m:t>𝑥</m:t>
                    </m:r>
                    <m:r>
                      <a:rPr lang="en-US" b="0" i="1">
                        <a:solidFill>
                          <a:schemeClr val="accent6">
                            <a:lumMod val="50000"/>
                          </a:schemeClr>
                        </a:solidFill>
                        <a:latin typeface="Cambria Math" panose="02040503050406030204" pitchFamily="18" charset="0"/>
                      </a:rPr>
                      <m:t>′</m:t>
                    </m:r>
                    <m:d>
                      <m:dPr>
                        <m:ctrlPr>
                          <a:rPr lang="en-US" b="0" i="1">
                            <a:solidFill>
                              <a:schemeClr val="accent6">
                                <a:lumMod val="50000"/>
                              </a:schemeClr>
                            </a:solidFill>
                            <a:latin typeface="Cambria Math" panose="02040503050406030204" pitchFamily="18" charset="0"/>
                          </a:rPr>
                        </m:ctrlPr>
                      </m:dPr>
                      <m:e>
                        <m:r>
                          <a:rPr lang="en-US" b="0" i="1">
                            <a:solidFill>
                              <a:schemeClr val="accent6">
                                <a:lumMod val="50000"/>
                              </a:schemeClr>
                            </a:solidFill>
                            <a:latin typeface="Cambria Math" panose="02040503050406030204" pitchFamily="18" charset="0"/>
                          </a:rPr>
                          <m:t>𝑧</m:t>
                        </m:r>
                      </m:e>
                    </m:d>
                    <m:r>
                      <a:rPr lang="en-US" b="0" i="1">
                        <a:solidFill>
                          <a:schemeClr val="accent6">
                            <a:lumMod val="50000"/>
                          </a:schemeClr>
                        </a:solidFill>
                        <a:latin typeface="Cambria Math" panose="02040503050406030204" pitchFamily="18" charset="0"/>
                      </a:rPr>
                      <m:t>=</m:t>
                    </m:r>
                    <m:f>
                      <m:fPr>
                        <m:ctrlPr>
                          <a:rPr lang="en-US" b="0" i="1">
                            <a:solidFill>
                              <a:schemeClr val="accent6">
                                <a:lumMod val="50000"/>
                              </a:schemeClr>
                            </a:solidFill>
                            <a:latin typeface="Cambria Math" panose="02040503050406030204" pitchFamily="18" charset="0"/>
                          </a:rPr>
                        </m:ctrlPr>
                      </m:fPr>
                      <m:num>
                        <m:box>
                          <m:boxPr>
                            <m:ctrlPr>
                              <a:rPr lang="en-US" b="0" i="1" smtClean="0">
                                <a:solidFill>
                                  <a:schemeClr val="accent6">
                                    <a:lumMod val="50000"/>
                                  </a:schemeClr>
                                </a:solidFill>
                                <a:latin typeface="Cambria Math" panose="02040503050406030204" pitchFamily="18" charset="0"/>
                              </a:rPr>
                            </m:ctrlPr>
                          </m:boxPr>
                          <m:e>
                            <m:argPr>
                              <m:argSz m:val="-1"/>
                            </m:argPr>
                            <m:f>
                              <m:fPr>
                                <m:ctrlPr>
                                  <a:rPr lang="en-US" b="0" i="1">
                                    <a:solidFill>
                                      <a:schemeClr val="accent6">
                                        <a:lumMod val="50000"/>
                                      </a:schemeClr>
                                    </a:solidFill>
                                    <a:latin typeface="Cambria Math" panose="02040503050406030204" pitchFamily="18" charset="0"/>
                                  </a:rPr>
                                </m:ctrlPr>
                              </m:fPr>
                              <m:num>
                                <m:r>
                                  <m:rPr>
                                    <m:sty m:val="p"/>
                                  </m:rPr>
                                  <a:rPr lang="en-US" b="0">
                                    <a:solidFill>
                                      <a:schemeClr val="accent6">
                                        <a:lumMod val="50000"/>
                                      </a:schemeClr>
                                    </a:solidFill>
                                    <a:latin typeface="Cambria Math" panose="02040503050406030204" pitchFamily="18" charset="0"/>
                                  </a:rPr>
                                  <m:t>d</m:t>
                                </m:r>
                                <m:r>
                                  <a:rPr lang="en-US" b="0" i="1">
                                    <a:solidFill>
                                      <a:schemeClr val="accent6">
                                        <a:lumMod val="50000"/>
                                      </a:schemeClr>
                                    </a:solidFill>
                                    <a:latin typeface="Cambria Math" panose="02040503050406030204" pitchFamily="18" charset="0"/>
                                  </a:rPr>
                                  <m:t>𝑝</m:t>
                                </m:r>
                              </m:num>
                              <m:den>
                                <m:r>
                                  <m:rPr>
                                    <m:sty m:val="p"/>
                                  </m:rPr>
                                  <a:rPr lang="en-US" b="0">
                                    <a:solidFill>
                                      <a:schemeClr val="accent6">
                                        <a:lumMod val="50000"/>
                                      </a:schemeClr>
                                    </a:solidFill>
                                    <a:latin typeface="Cambria Math" panose="02040503050406030204" pitchFamily="18" charset="0"/>
                                  </a:rPr>
                                  <m:t>d</m:t>
                                </m:r>
                                <m:r>
                                  <a:rPr lang="en-US" b="0" i="1">
                                    <a:solidFill>
                                      <a:schemeClr val="accent6">
                                        <a:lumMod val="50000"/>
                                      </a:schemeClr>
                                    </a:solidFill>
                                    <a:latin typeface="Cambria Math" panose="02040503050406030204" pitchFamily="18" charset="0"/>
                                  </a:rPr>
                                  <m:t>𝑧</m:t>
                                </m:r>
                              </m:den>
                            </m:f>
                          </m:e>
                        </m:box>
                      </m:num>
                      <m:den>
                        <m:r>
                          <a:rPr lang="en-US" b="0" i="1">
                            <a:solidFill>
                              <a:schemeClr val="accent6">
                                <a:lumMod val="50000"/>
                              </a:schemeClr>
                            </a:solidFill>
                            <a:latin typeface="Cambria Math" panose="02040503050406030204" pitchFamily="18" charset="0"/>
                          </a:rPr>
                          <m:t>𝑝</m:t>
                        </m:r>
                      </m:den>
                    </m:f>
                    <m:r>
                      <a:rPr lang="en-US" b="0" i="1">
                        <a:solidFill>
                          <a:schemeClr val="accent6">
                            <a:lumMod val="50000"/>
                          </a:schemeClr>
                        </a:solidFill>
                        <a:latin typeface="Cambria Math" panose="02040503050406030204" pitchFamily="18" charset="0"/>
                        <a:ea typeface="Cambria Math" panose="02040503050406030204" pitchFamily="18" charset="0"/>
                      </a:rPr>
                      <m:t>∙</m:t>
                    </m:r>
                    <m:r>
                      <a:rPr lang="en-US" b="0" i="1">
                        <a:solidFill>
                          <a:schemeClr val="accent6">
                            <a:lumMod val="50000"/>
                          </a:schemeClr>
                        </a:solidFill>
                        <a:latin typeface="Cambria Math" panose="02040503050406030204" pitchFamily="18" charset="0"/>
                        <a:ea typeface="Cambria Math" panose="02040503050406030204" pitchFamily="18" charset="0"/>
                      </a:rPr>
                      <m:t>𝑧</m:t>
                    </m:r>
                  </m:oMath>
                </a14:m>
                <a:endParaRPr lang="en-GB" dirty="0">
                  <a:solidFill>
                    <a:schemeClr val="accent6">
                      <a:lumMod val="50000"/>
                    </a:schemeClr>
                  </a:solidFill>
                </a:endParaRPr>
              </a:p>
              <a:p>
                <a:r>
                  <a:rPr lang="en-GB" dirty="0">
                    <a:solidFill>
                      <a:schemeClr val="accent6">
                        <a:lumMod val="50000"/>
                      </a:schemeClr>
                    </a:solidFill>
                  </a:rPr>
                  <a:t>Therefore, the offset increases quadratically with </a:t>
                </a:r>
                <a14:m>
                  <m:oMath xmlns:m="http://schemas.openxmlformats.org/officeDocument/2006/math">
                    <m:r>
                      <a:rPr lang="en-US" b="0" i="1" smtClean="0">
                        <a:solidFill>
                          <a:schemeClr val="accent6">
                            <a:lumMod val="50000"/>
                          </a:schemeClr>
                        </a:solidFill>
                        <a:latin typeface="Cambria Math" panose="02040503050406030204" pitchFamily="18" charset="0"/>
                      </a:rPr>
                      <m:t>𝑧</m:t>
                    </m:r>
                  </m:oMath>
                </a14:m>
                <a:r>
                  <a:rPr lang="en-GB" dirty="0">
                    <a:solidFill>
                      <a:schemeClr val="accent6">
                        <a:lumMod val="50000"/>
                      </a:schemeClr>
                    </a:solidFill>
                  </a:rPr>
                  <a:t>: </a:t>
                </a:r>
                <a14:m>
                  <m:oMath xmlns:m="http://schemas.openxmlformats.org/officeDocument/2006/math">
                    <m:r>
                      <a:rPr lang="en-US" b="0" i="1">
                        <a:solidFill>
                          <a:schemeClr val="accent6">
                            <a:lumMod val="50000"/>
                          </a:schemeClr>
                        </a:solidFill>
                        <a:latin typeface="Cambria Math" panose="02040503050406030204" pitchFamily="18" charset="0"/>
                      </a:rPr>
                      <m:t>𝑥</m:t>
                    </m:r>
                    <m:d>
                      <m:dPr>
                        <m:ctrlPr>
                          <a:rPr lang="en-US" b="0" i="1">
                            <a:solidFill>
                              <a:schemeClr val="accent6">
                                <a:lumMod val="50000"/>
                              </a:schemeClr>
                            </a:solidFill>
                            <a:latin typeface="Cambria Math" panose="02040503050406030204" pitchFamily="18" charset="0"/>
                          </a:rPr>
                        </m:ctrlPr>
                      </m:dPr>
                      <m:e>
                        <m:r>
                          <a:rPr lang="en-US" b="0" i="1">
                            <a:solidFill>
                              <a:schemeClr val="accent6">
                                <a:lumMod val="50000"/>
                              </a:schemeClr>
                            </a:solidFill>
                            <a:latin typeface="Cambria Math" panose="02040503050406030204" pitchFamily="18" charset="0"/>
                          </a:rPr>
                          <m:t>𝑧</m:t>
                        </m:r>
                      </m:e>
                    </m:d>
                    <m:r>
                      <a:rPr lang="en-US" b="0" i="1">
                        <a:solidFill>
                          <a:schemeClr val="accent6">
                            <a:lumMod val="50000"/>
                          </a:schemeClr>
                        </a:solidFill>
                        <a:latin typeface="Cambria Math" panose="02040503050406030204" pitchFamily="18" charset="0"/>
                      </a:rPr>
                      <m:t>=</m:t>
                    </m:r>
                    <m:f>
                      <m:fPr>
                        <m:ctrlPr>
                          <a:rPr lang="en-US" b="0" i="1">
                            <a:solidFill>
                              <a:schemeClr val="accent6">
                                <a:lumMod val="50000"/>
                              </a:schemeClr>
                            </a:solidFill>
                            <a:latin typeface="Cambria Math" panose="02040503050406030204" pitchFamily="18" charset="0"/>
                          </a:rPr>
                        </m:ctrlPr>
                      </m:fPr>
                      <m:num>
                        <m:r>
                          <a:rPr lang="en-US" b="0" i="1">
                            <a:solidFill>
                              <a:schemeClr val="accent6">
                                <a:lumMod val="50000"/>
                              </a:schemeClr>
                            </a:solidFill>
                            <a:latin typeface="Cambria Math" panose="02040503050406030204" pitchFamily="18" charset="0"/>
                          </a:rPr>
                          <m:t>1</m:t>
                        </m:r>
                      </m:num>
                      <m:den>
                        <m:r>
                          <a:rPr lang="en-US" b="0" i="1">
                            <a:solidFill>
                              <a:schemeClr val="accent6">
                                <a:lumMod val="50000"/>
                              </a:schemeClr>
                            </a:solidFill>
                            <a:latin typeface="Cambria Math" panose="02040503050406030204" pitchFamily="18" charset="0"/>
                          </a:rPr>
                          <m:t>2</m:t>
                        </m:r>
                      </m:den>
                    </m:f>
                    <m:f>
                      <m:fPr>
                        <m:ctrlPr>
                          <a:rPr lang="en-US" b="0" i="1">
                            <a:solidFill>
                              <a:schemeClr val="accent6">
                                <a:lumMod val="50000"/>
                              </a:schemeClr>
                            </a:solidFill>
                            <a:latin typeface="Cambria Math" panose="02040503050406030204" pitchFamily="18" charset="0"/>
                          </a:rPr>
                        </m:ctrlPr>
                      </m:fPr>
                      <m:num>
                        <m:box>
                          <m:boxPr>
                            <m:ctrlPr>
                              <a:rPr lang="en-US" b="0" i="1">
                                <a:solidFill>
                                  <a:schemeClr val="accent6">
                                    <a:lumMod val="50000"/>
                                  </a:schemeClr>
                                </a:solidFill>
                                <a:latin typeface="Cambria Math" panose="02040503050406030204" pitchFamily="18" charset="0"/>
                              </a:rPr>
                            </m:ctrlPr>
                          </m:boxPr>
                          <m:e>
                            <m:argPr>
                              <m:argSz m:val="-1"/>
                            </m:argPr>
                            <m:f>
                              <m:fPr>
                                <m:ctrlPr>
                                  <a:rPr lang="en-US" b="0" i="1">
                                    <a:solidFill>
                                      <a:schemeClr val="accent6">
                                        <a:lumMod val="50000"/>
                                      </a:schemeClr>
                                    </a:solidFill>
                                    <a:latin typeface="Cambria Math" panose="02040503050406030204" pitchFamily="18" charset="0"/>
                                  </a:rPr>
                                </m:ctrlPr>
                              </m:fPr>
                              <m:num>
                                <m:r>
                                  <m:rPr>
                                    <m:sty m:val="p"/>
                                  </m:rPr>
                                  <a:rPr lang="en-US" b="0">
                                    <a:solidFill>
                                      <a:schemeClr val="accent6">
                                        <a:lumMod val="50000"/>
                                      </a:schemeClr>
                                    </a:solidFill>
                                    <a:latin typeface="Cambria Math" panose="02040503050406030204" pitchFamily="18" charset="0"/>
                                  </a:rPr>
                                  <m:t>d</m:t>
                                </m:r>
                                <m:r>
                                  <a:rPr lang="en-US" b="0" i="1">
                                    <a:solidFill>
                                      <a:schemeClr val="accent6">
                                        <a:lumMod val="50000"/>
                                      </a:schemeClr>
                                    </a:solidFill>
                                    <a:latin typeface="Cambria Math" panose="02040503050406030204" pitchFamily="18" charset="0"/>
                                  </a:rPr>
                                  <m:t>𝑝</m:t>
                                </m:r>
                              </m:num>
                              <m:den>
                                <m:r>
                                  <m:rPr>
                                    <m:sty m:val="p"/>
                                  </m:rPr>
                                  <a:rPr lang="en-US" b="0">
                                    <a:solidFill>
                                      <a:schemeClr val="accent6">
                                        <a:lumMod val="50000"/>
                                      </a:schemeClr>
                                    </a:solidFill>
                                    <a:latin typeface="Cambria Math" panose="02040503050406030204" pitchFamily="18" charset="0"/>
                                  </a:rPr>
                                  <m:t>d</m:t>
                                </m:r>
                                <m:r>
                                  <a:rPr lang="en-US" b="0" i="1">
                                    <a:solidFill>
                                      <a:schemeClr val="accent6">
                                        <a:lumMod val="50000"/>
                                      </a:schemeClr>
                                    </a:solidFill>
                                    <a:latin typeface="Cambria Math" panose="02040503050406030204" pitchFamily="18" charset="0"/>
                                  </a:rPr>
                                  <m:t>𝑧</m:t>
                                </m:r>
                              </m:den>
                            </m:f>
                          </m:e>
                        </m:box>
                      </m:num>
                      <m:den>
                        <m:r>
                          <a:rPr lang="en-US" b="0" i="1">
                            <a:solidFill>
                              <a:schemeClr val="accent6">
                                <a:lumMod val="50000"/>
                              </a:schemeClr>
                            </a:solidFill>
                            <a:latin typeface="Cambria Math" panose="02040503050406030204" pitchFamily="18" charset="0"/>
                          </a:rPr>
                          <m:t>𝑝</m:t>
                        </m:r>
                      </m:den>
                    </m:f>
                    <m:r>
                      <a:rPr lang="en-US" b="0" i="1">
                        <a:solidFill>
                          <a:schemeClr val="accent6">
                            <a:lumMod val="50000"/>
                          </a:schemeClr>
                        </a:solidFill>
                        <a:latin typeface="Cambria Math" panose="02040503050406030204" pitchFamily="18" charset="0"/>
                        <a:ea typeface="Cambria Math" panose="02040503050406030204" pitchFamily="18" charset="0"/>
                      </a:rPr>
                      <m:t>∙</m:t>
                    </m:r>
                    <m:sSup>
                      <m:sSupPr>
                        <m:ctrlPr>
                          <a:rPr lang="en-US" b="0" i="1">
                            <a:solidFill>
                              <a:schemeClr val="accent6">
                                <a:lumMod val="50000"/>
                              </a:schemeClr>
                            </a:solidFill>
                            <a:latin typeface="Cambria Math" panose="02040503050406030204" pitchFamily="18" charset="0"/>
                            <a:ea typeface="Cambria Math" panose="02040503050406030204" pitchFamily="18" charset="0"/>
                          </a:rPr>
                        </m:ctrlPr>
                      </m:sSupPr>
                      <m:e>
                        <m:r>
                          <a:rPr lang="en-US" b="0" i="1">
                            <a:solidFill>
                              <a:schemeClr val="accent6">
                                <a:lumMod val="50000"/>
                              </a:schemeClr>
                            </a:solidFill>
                            <a:latin typeface="Cambria Math" panose="02040503050406030204" pitchFamily="18" charset="0"/>
                            <a:ea typeface="Cambria Math" panose="02040503050406030204" pitchFamily="18" charset="0"/>
                          </a:rPr>
                          <m:t>𝑧</m:t>
                        </m:r>
                      </m:e>
                      <m:sup>
                        <m:r>
                          <a:rPr lang="en-US" b="0" i="1">
                            <a:solidFill>
                              <a:schemeClr val="accent6">
                                <a:lumMod val="50000"/>
                              </a:schemeClr>
                            </a:solidFill>
                            <a:latin typeface="Cambria Math" panose="02040503050406030204" pitchFamily="18" charset="0"/>
                            <a:ea typeface="Cambria Math" panose="02040503050406030204" pitchFamily="18" charset="0"/>
                          </a:rPr>
                          <m:t>2</m:t>
                        </m:r>
                      </m:sup>
                    </m:sSup>
                    <m:r>
                      <a:rPr lang="en-US" b="0" i="1">
                        <a:solidFill>
                          <a:schemeClr val="accent6">
                            <a:lumMod val="50000"/>
                          </a:schemeClr>
                        </a:solidFill>
                        <a:latin typeface="Cambria Math" panose="02040503050406030204" pitchFamily="18" charset="0"/>
                        <a:ea typeface="Cambria Math" panose="02040503050406030204" pitchFamily="18" charset="0"/>
                      </a:rPr>
                      <m:t>+</m:t>
                    </m:r>
                    <m:sSub>
                      <m:sSubPr>
                        <m:ctrlPr>
                          <a:rPr lang="en-US" b="0" i="1">
                            <a:solidFill>
                              <a:schemeClr val="accent6">
                                <a:lumMod val="50000"/>
                              </a:schemeClr>
                            </a:solidFill>
                            <a:latin typeface="Cambria Math" panose="02040503050406030204" pitchFamily="18" charset="0"/>
                            <a:ea typeface="Cambria Math" panose="02040503050406030204" pitchFamily="18" charset="0"/>
                          </a:rPr>
                        </m:ctrlPr>
                      </m:sSubPr>
                      <m:e>
                        <m:r>
                          <a:rPr lang="en-US" b="0" i="1">
                            <a:solidFill>
                              <a:schemeClr val="accent6">
                                <a:lumMod val="50000"/>
                              </a:schemeClr>
                            </a:solidFill>
                            <a:latin typeface="Cambria Math" panose="02040503050406030204" pitchFamily="18" charset="0"/>
                            <a:ea typeface="Cambria Math" panose="02040503050406030204" pitchFamily="18" charset="0"/>
                          </a:rPr>
                          <m:t>𝑥</m:t>
                        </m:r>
                      </m:e>
                      <m:sub>
                        <m:r>
                          <a:rPr lang="en-US" b="0" i="1">
                            <a:solidFill>
                              <a:schemeClr val="accent6">
                                <a:lumMod val="50000"/>
                              </a:schemeClr>
                            </a:solidFill>
                            <a:latin typeface="Cambria Math" panose="02040503050406030204" pitchFamily="18" charset="0"/>
                            <a:ea typeface="Cambria Math" panose="02040503050406030204" pitchFamily="18" charset="0"/>
                          </a:rPr>
                          <m:t>0</m:t>
                        </m:r>
                      </m:sub>
                    </m:sSub>
                  </m:oMath>
                </a14:m>
                <a:endParaRPr lang="en-GB" dirty="0">
                  <a:solidFill>
                    <a:schemeClr val="accent6">
                      <a:lumMod val="50000"/>
                    </a:schemeClr>
                  </a:solidFill>
                </a:endParaRPr>
              </a:p>
              <a:p>
                <a:r>
                  <a:rPr lang="en-GB" dirty="0">
                    <a:solidFill>
                      <a:schemeClr val="accent6">
                        <a:lumMod val="50000"/>
                      </a:schemeClr>
                    </a:solidFill>
                  </a:rPr>
                  <a:t>At the end of the cavity, i.e. </a:t>
                </a:r>
                <a14:m>
                  <m:oMath xmlns:m="http://schemas.openxmlformats.org/officeDocument/2006/math">
                    <m:sSub>
                      <m:sSubPr>
                        <m:ctrlPr>
                          <a:rPr lang="en-GB" b="0" i="1" smtClean="0">
                            <a:solidFill>
                              <a:schemeClr val="accent6">
                                <a:lumMod val="50000"/>
                              </a:schemeClr>
                            </a:solidFill>
                            <a:latin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rPr>
                          <m:t>𝐿</m:t>
                        </m:r>
                      </m:e>
                      <m:sub>
                        <m:r>
                          <m:rPr>
                            <m:sty m:val="p"/>
                          </m:rPr>
                          <a:rPr lang="en-US" b="0" i="0" smtClean="0">
                            <a:solidFill>
                              <a:schemeClr val="accent6">
                                <a:lumMod val="50000"/>
                              </a:schemeClr>
                            </a:solidFill>
                            <a:latin typeface="Cambria Math" panose="02040503050406030204" pitchFamily="18" charset="0"/>
                          </a:rPr>
                          <m:t>tot</m:t>
                        </m:r>
                      </m:sub>
                    </m:sSub>
                  </m:oMath>
                </a14:m>
                <a:r>
                  <a:rPr lang="en-GB" dirty="0">
                    <a:solidFill>
                      <a:schemeClr val="accent6">
                        <a:lumMod val="50000"/>
                      </a:schemeClr>
                    </a:solidFill>
                  </a:rPr>
                  <a:t>, the offset should be the cavity radius </a:t>
                </a:r>
                <a14:m>
                  <m:oMath xmlns:m="http://schemas.openxmlformats.org/officeDocument/2006/math">
                    <m:r>
                      <a:rPr lang="en-US" b="0" i="1" smtClean="0">
                        <a:solidFill>
                          <a:schemeClr val="accent6">
                            <a:lumMod val="50000"/>
                          </a:schemeClr>
                        </a:solidFill>
                        <a:latin typeface="Cambria Math" panose="02040503050406030204" pitchFamily="18" charset="0"/>
                      </a:rPr>
                      <m:t>𝑅</m:t>
                    </m:r>
                  </m:oMath>
                </a14:m>
                <a:r>
                  <a:rPr lang="en-GB" dirty="0">
                    <a:solidFill>
                      <a:schemeClr val="accent6">
                        <a:lumMod val="50000"/>
                      </a:schemeClr>
                    </a:solidFill>
                  </a:rPr>
                  <a:t> at maximum:</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solidFill>
                                <a:schemeClr val="accent6">
                                  <a:lumMod val="50000"/>
                                </a:schemeClr>
                              </a:solidFill>
                              <a:latin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rPr>
                            <m:t>𝑥</m:t>
                          </m:r>
                        </m:e>
                        <m:sub>
                          <m:r>
                            <a:rPr lang="en-US" b="0" i="1" smtClean="0">
                              <a:solidFill>
                                <a:schemeClr val="accent6">
                                  <a:lumMod val="50000"/>
                                </a:schemeClr>
                              </a:solidFill>
                              <a:latin typeface="Cambria Math" panose="02040503050406030204" pitchFamily="18" charset="0"/>
                            </a:rPr>
                            <m:t>0</m:t>
                          </m:r>
                        </m:sub>
                      </m:sSub>
                      <m:r>
                        <a:rPr lang="en-US" b="0" i="1" smtClean="0">
                          <a:solidFill>
                            <a:schemeClr val="accent6">
                              <a:lumMod val="50000"/>
                            </a:schemeClr>
                          </a:solidFill>
                          <a:latin typeface="Cambria Math" panose="02040503050406030204" pitchFamily="18" charset="0"/>
                        </a:rPr>
                        <m:t>=</m:t>
                      </m:r>
                      <m:f>
                        <m:fPr>
                          <m:ctrlPr>
                            <a:rPr lang="en-US" b="0" i="1" smtClean="0">
                              <a:solidFill>
                                <a:schemeClr val="accent6">
                                  <a:lumMod val="50000"/>
                                </a:schemeClr>
                              </a:solidFill>
                              <a:latin typeface="Cambria Math" panose="02040503050406030204" pitchFamily="18" charset="0"/>
                            </a:rPr>
                          </m:ctrlPr>
                        </m:fPr>
                        <m:num>
                          <m:r>
                            <a:rPr lang="en-US" b="0" i="1" smtClean="0">
                              <a:solidFill>
                                <a:schemeClr val="accent6">
                                  <a:lumMod val="50000"/>
                                </a:schemeClr>
                              </a:solidFill>
                              <a:latin typeface="Cambria Math" panose="02040503050406030204" pitchFamily="18" charset="0"/>
                            </a:rPr>
                            <m:t>1</m:t>
                          </m:r>
                        </m:num>
                        <m:den>
                          <m:r>
                            <a:rPr lang="en-US" b="0" i="1" smtClean="0">
                              <a:solidFill>
                                <a:schemeClr val="accent6">
                                  <a:lumMod val="50000"/>
                                </a:schemeClr>
                              </a:solidFill>
                              <a:latin typeface="Cambria Math" panose="02040503050406030204" pitchFamily="18" charset="0"/>
                            </a:rPr>
                            <m:t>2</m:t>
                          </m:r>
                        </m:den>
                      </m:f>
                      <m:d>
                        <m:dPr>
                          <m:ctrlPr>
                            <a:rPr lang="en-US" b="0" i="1" smtClean="0">
                              <a:solidFill>
                                <a:schemeClr val="accent6">
                                  <a:lumMod val="50000"/>
                                </a:schemeClr>
                              </a:solidFill>
                              <a:latin typeface="Cambria Math" panose="02040503050406030204" pitchFamily="18" charset="0"/>
                            </a:rPr>
                          </m:ctrlPr>
                        </m:dPr>
                        <m:e>
                          <m:r>
                            <a:rPr lang="en-US" b="0" i="1" smtClean="0">
                              <a:solidFill>
                                <a:schemeClr val="accent6">
                                  <a:lumMod val="50000"/>
                                </a:schemeClr>
                              </a:solidFill>
                              <a:latin typeface="Cambria Math" panose="02040503050406030204" pitchFamily="18" charset="0"/>
                            </a:rPr>
                            <m:t>2</m:t>
                          </m:r>
                          <m:r>
                            <a:rPr lang="en-US" b="0" i="1" smtClean="0">
                              <a:solidFill>
                                <a:schemeClr val="accent6">
                                  <a:lumMod val="50000"/>
                                </a:schemeClr>
                              </a:solidFill>
                              <a:latin typeface="Cambria Math" panose="02040503050406030204" pitchFamily="18" charset="0"/>
                            </a:rPr>
                            <m:t>𝑅</m:t>
                          </m:r>
                          <m:r>
                            <a:rPr lang="en-US" b="0" i="1" smtClean="0">
                              <a:solidFill>
                                <a:schemeClr val="accent6">
                                  <a:lumMod val="50000"/>
                                </a:schemeClr>
                              </a:solidFill>
                              <a:latin typeface="Cambria Math" panose="02040503050406030204" pitchFamily="18" charset="0"/>
                            </a:rPr>
                            <m:t>−</m:t>
                          </m:r>
                          <m:f>
                            <m:fPr>
                              <m:ctrlPr>
                                <a:rPr lang="en-US" i="1">
                                  <a:solidFill>
                                    <a:schemeClr val="accent6">
                                      <a:lumMod val="50000"/>
                                    </a:schemeClr>
                                  </a:solidFill>
                                  <a:latin typeface="Cambria Math" panose="02040503050406030204" pitchFamily="18" charset="0"/>
                                </a:rPr>
                              </m:ctrlPr>
                            </m:fPr>
                            <m:num>
                              <m:box>
                                <m:boxPr>
                                  <m:ctrlPr>
                                    <a:rPr lang="en-US" i="1">
                                      <a:solidFill>
                                        <a:schemeClr val="accent6">
                                          <a:lumMod val="50000"/>
                                        </a:schemeClr>
                                      </a:solidFill>
                                      <a:latin typeface="Cambria Math" panose="02040503050406030204" pitchFamily="18" charset="0"/>
                                    </a:rPr>
                                  </m:ctrlPr>
                                </m:boxPr>
                                <m:e>
                                  <m:argPr>
                                    <m:argSz m:val="-1"/>
                                  </m:argPr>
                                  <m:f>
                                    <m:fPr>
                                      <m:ctrlPr>
                                        <a:rPr lang="en-US" i="1">
                                          <a:solidFill>
                                            <a:schemeClr val="accent6">
                                              <a:lumMod val="50000"/>
                                            </a:schemeClr>
                                          </a:solidFill>
                                          <a:latin typeface="Cambria Math" panose="02040503050406030204" pitchFamily="18" charset="0"/>
                                        </a:rPr>
                                      </m:ctrlPr>
                                    </m:fPr>
                                    <m:num>
                                      <m:r>
                                        <m:rPr>
                                          <m:sty m:val="p"/>
                                        </m:rPr>
                                        <a:rPr lang="en-US">
                                          <a:solidFill>
                                            <a:schemeClr val="accent6">
                                              <a:lumMod val="50000"/>
                                            </a:schemeClr>
                                          </a:solidFill>
                                          <a:latin typeface="Cambria Math" panose="02040503050406030204" pitchFamily="18" charset="0"/>
                                        </a:rPr>
                                        <m:t>d</m:t>
                                      </m:r>
                                      <m:r>
                                        <a:rPr lang="en-US" i="1">
                                          <a:solidFill>
                                            <a:schemeClr val="accent6">
                                              <a:lumMod val="50000"/>
                                            </a:schemeClr>
                                          </a:solidFill>
                                          <a:latin typeface="Cambria Math" panose="02040503050406030204" pitchFamily="18" charset="0"/>
                                        </a:rPr>
                                        <m:t>𝑝</m:t>
                                      </m:r>
                                    </m:num>
                                    <m:den>
                                      <m:r>
                                        <m:rPr>
                                          <m:sty m:val="p"/>
                                        </m:rPr>
                                        <a:rPr lang="en-US">
                                          <a:solidFill>
                                            <a:schemeClr val="accent6">
                                              <a:lumMod val="50000"/>
                                            </a:schemeClr>
                                          </a:solidFill>
                                          <a:latin typeface="Cambria Math" panose="02040503050406030204" pitchFamily="18" charset="0"/>
                                        </a:rPr>
                                        <m:t>d</m:t>
                                      </m:r>
                                      <m:r>
                                        <a:rPr lang="en-US" i="1">
                                          <a:solidFill>
                                            <a:schemeClr val="accent6">
                                              <a:lumMod val="50000"/>
                                            </a:schemeClr>
                                          </a:solidFill>
                                          <a:latin typeface="Cambria Math" panose="02040503050406030204" pitchFamily="18" charset="0"/>
                                        </a:rPr>
                                        <m:t>𝑧</m:t>
                                      </m:r>
                                    </m:den>
                                  </m:f>
                                </m:e>
                              </m:box>
                            </m:num>
                            <m:den>
                              <m:r>
                                <a:rPr lang="en-US" i="1">
                                  <a:solidFill>
                                    <a:schemeClr val="accent6">
                                      <a:lumMod val="50000"/>
                                    </a:schemeClr>
                                  </a:solidFill>
                                  <a:latin typeface="Cambria Math" panose="02040503050406030204" pitchFamily="18" charset="0"/>
                                </a:rPr>
                                <m:t>𝑝</m:t>
                              </m:r>
                            </m:den>
                          </m:f>
                          <m:r>
                            <a:rPr lang="en-US" i="1" smtClean="0">
                              <a:solidFill>
                                <a:schemeClr val="accent6">
                                  <a:lumMod val="50000"/>
                                </a:schemeClr>
                              </a:solidFill>
                              <a:latin typeface="Cambria Math" panose="02040503050406030204" pitchFamily="18" charset="0"/>
                              <a:ea typeface="Cambria Math" panose="02040503050406030204" pitchFamily="18" charset="0"/>
                            </a:rPr>
                            <m:t>∙</m:t>
                          </m:r>
                          <m:sSubSup>
                            <m:sSubSup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bSupPr>
                            <m:e>
                              <m:r>
                                <a:rPr lang="en-US" b="0" i="1" smtClean="0">
                                  <a:solidFill>
                                    <a:schemeClr val="accent6">
                                      <a:lumMod val="50000"/>
                                    </a:schemeClr>
                                  </a:solidFill>
                                  <a:latin typeface="Cambria Math" panose="02040503050406030204" pitchFamily="18" charset="0"/>
                                  <a:ea typeface="Cambria Math" panose="02040503050406030204" pitchFamily="18" charset="0"/>
                                </a:rPr>
                                <m:t>𝐿</m:t>
                              </m:r>
                            </m:e>
                            <m:sub>
                              <m:r>
                                <m:rPr>
                                  <m:sty m:val="p"/>
                                </m:rPr>
                                <a:rPr lang="en-US" b="0" i="0" smtClean="0">
                                  <a:solidFill>
                                    <a:schemeClr val="accent6">
                                      <a:lumMod val="50000"/>
                                    </a:schemeClr>
                                  </a:solidFill>
                                  <a:latin typeface="Cambria Math" panose="02040503050406030204" pitchFamily="18" charset="0"/>
                                  <a:ea typeface="Cambria Math" panose="02040503050406030204" pitchFamily="18" charset="0"/>
                                </a:rPr>
                                <m:t>tot</m:t>
                              </m:r>
                            </m:sub>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bSup>
                        </m:e>
                      </m:d>
                    </m:oMath>
                  </m:oMathPara>
                </a14:m>
                <a:endParaRPr lang="en-US" b="0" dirty="0">
                  <a:solidFill>
                    <a:schemeClr val="accent6">
                      <a:lumMod val="50000"/>
                    </a:schemeClr>
                  </a:solidFill>
                  <a:ea typeface="Cambria Math" panose="02040503050406030204" pitchFamily="18" charset="0"/>
                </a:endParaRPr>
              </a:p>
              <a:p>
                <a:r>
                  <a:rPr lang="en-US" dirty="0">
                    <a:solidFill>
                      <a:schemeClr val="accent6">
                        <a:lumMod val="50000"/>
                      </a:schemeClr>
                    </a:solidFill>
                    <a:ea typeface="Cambria Math" panose="02040503050406030204" pitchFamily="18" charset="0"/>
                  </a:rPr>
                  <a:t>Effectively usable aperture radius decreases to</a:t>
                </a:r>
              </a:p>
              <a:p>
                <a:pPr marL="0" indent="0">
                  <a:buNone/>
                </a:pPr>
                <a14:m>
                  <m:oMathPara xmlns:m="http://schemas.openxmlformats.org/officeDocument/2006/math">
                    <m:oMathParaPr>
                      <m:jc m:val="centerGroup"/>
                    </m:oMathParaPr>
                    <m:oMath xmlns:m="http://schemas.openxmlformats.org/officeDocument/2006/math">
                      <m:f>
                        <m:fPr>
                          <m:ctrlPr>
                            <a:rPr lang="de-DE" i="1" smtClean="0">
                              <a:solidFill>
                                <a:schemeClr val="accent6">
                                  <a:lumMod val="50000"/>
                                </a:schemeClr>
                              </a:solidFill>
                              <a:latin typeface="Cambria Math" panose="02040503050406030204" pitchFamily="18" charset="0"/>
                            </a:rPr>
                          </m:ctrlPr>
                        </m:fPr>
                        <m:num>
                          <m:r>
                            <a:rPr lang="de-DE" b="0" i="1" smtClean="0">
                              <a:solidFill>
                                <a:schemeClr val="accent6">
                                  <a:lumMod val="50000"/>
                                </a:schemeClr>
                              </a:solidFill>
                              <a:latin typeface="Cambria Math" panose="02040503050406030204" pitchFamily="18" charset="0"/>
                            </a:rPr>
                            <m:t>1</m:t>
                          </m:r>
                        </m:num>
                        <m:den>
                          <m:r>
                            <a:rPr lang="de-DE" b="0" i="1" smtClean="0">
                              <a:solidFill>
                                <a:schemeClr val="accent6">
                                  <a:lumMod val="50000"/>
                                </a:schemeClr>
                              </a:solidFill>
                              <a:latin typeface="Cambria Math" panose="02040503050406030204" pitchFamily="18" charset="0"/>
                            </a:rPr>
                            <m:t>2</m:t>
                          </m:r>
                        </m:den>
                      </m:f>
                      <m:d>
                        <m:dPr>
                          <m:ctrlPr>
                            <a:rPr lang="de-DE" i="1" smtClean="0">
                              <a:solidFill>
                                <a:schemeClr val="accent6">
                                  <a:lumMod val="50000"/>
                                </a:schemeClr>
                              </a:solidFill>
                              <a:latin typeface="Cambria Math" panose="02040503050406030204" pitchFamily="18" charset="0"/>
                            </a:rPr>
                          </m:ctrlPr>
                        </m:dPr>
                        <m:e>
                          <m:r>
                            <a:rPr lang="de-DE" b="0" i="1" smtClean="0">
                              <a:solidFill>
                                <a:schemeClr val="accent6">
                                  <a:lumMod val="50000"/>
                                </a:schemeClr>
                              </a:solidFill>
                              <a:latin typeface="Cambria Math" panose="02040503050406030204" pitchFamily="18" charset="0"/>
                            </a:rPr>
                            <m:t>30</m:t>
                          </m:r>
                          <m:r>
                            <m:rPr>
                              <m:sty m:val="p"/>
                            </m:rPr>
                            <a:rPr lang="de-DE" b="0" i="0" smtClean="0">
                              <a:solidFill>
                                <a:schemeClr val="accent6">
                                  <a:lumMod val="50000"/>
                                </a:schemeClr>
                              </a:solidFill>
                              <a:latin typeface="Cambria Math" panose="02040503050406030204" pitchFamily="18" charset="0"/>
                            </a:rPr>
                            <m:t>mm</m:t>
                          </m:r>
                          <m:r>
                            <a:rPr lang="de-DE" b="0" i="1" smtClean="0">
                              <a:solidFill>
                                <a:schemeClr val="accent6">
                                  <a:lumMod val="50000"/>
                                </a:schemeClr>
                              </a:solidFill>
                              <a:latin typeface="Cambria Math" panose="02040503050406030204" pitchFamily="18" charset="0"/>
                            </a:rPr>
                            <m:t>−</m:t>
                          </m:r>
                          <m:f>
                            <m:fPr>
                              <m:ctrlPr>
                                <a:rPr lang="de-DE" b="0" i="1" smtClean="0">
                                  <a:solidFill>
                                    <a:schemeClr val="accent6">
                                      <a:lumMod val="50000"/>
                                    </a:schemeClr>
                                  </a:solidFill>
                                  <a:latin typeface="Cambria Math" panose="02040503050406030204" pitchFamily="18" charset="0"/>
                                </a:rPr>
                              </m:ctrlPr>
                            </m:fPr>
                            <m:num>
                              <m:r>
                                <a:rPr lang="de-DE" b="0" i="1" smtClean="0">
                                  <a:solidFill>
                                    <a:schemeClr val="accent6">
                                      <a:lumMod val="50000"/>
                                    </a:schemeClr>
                                  </a:solidFill>
                                  <a:latin typeface="Cambria Math" panose="02040503050406030204" pitchFamily="18" charset="0"/>
                                </a:rPr>
                                <m:t>5</m:t>
                              </m:r>
                              <m:f>
                                <m:fPr>
                                  <m:type m:val="skw"/>
                                  <m:ctrlPr>
                                    <a:rPr lang="de-DE" b="0" i="1" smtClean="0">
                                      <a:solidFill>
                                        <a:schemeClr val="accent6">
                                          <a:lumMod val="50000"/>
                                        </a:schemeClr>
                                      </a:solidFill>
                                      <a:latin typeface="Cambria Math" panose="02040503050406030204" pitchFamily="18" charset="0"/>
                                    </a:rPr>
                                  </m:ctrlPr>
                                </m:fPr>
                                <m:num>
                                  <m:r>
                                    <m:rPr>
                                      <m:sty m:val="p"/>
                                    </m:rPr>
                                    <a:rPr lang="de-DE" b="0" i="0" smtClean="0">
                                      <a:solidFill>
                                        <a:schemeClr val="accent6">
                                          <a:lumMod val="50000"/>
                                        </a:schemeClr>
                                      </a:solidFill>
                                      <a:latin typeface="Cambria Math" panose="02040503050406030204" pitchFamily="18" charset="0"/>
                                    </a:rPr>
                                    <m:t>MeV</m:t>
                                  </m:r>
                                </m:num>
                                <m:den>
                                  <m:r>
                                    <a:rPr lang="de-DE" b="0" i="1" smtClean="0">
                                      <a:solidFill>
                                        <a:schemeClr val="accent6">
                                          <a:lumMod val="50000"/>
                                        </a:schemeClr>
                                      </a:solidFill>
                                      <a:latin typeface="Cambria Math" panose="02040503050406030204" pitchFamily="18" charset="0"/>
                                    </a:rPr>
                                    <m:t>𝑐</m:t>
                                  </m:r>
                                </m:den>
                              </m:f>
                              <m:r>
                                <a:rPr lang="en-US" b="0" i="1" smtClean="0">
                                  <a:solidFill>
                                    <a:schemeClr val="accent6">
                                      <a:lumMod val="50000"/>
                                    </a:schemeClr>
                                  </a:solidFill>
                                  <a:latin typeface="Cambria Math" panose="02040503050406030204" pitchFamily="18" charset="0"/>
                                </a:rPr>
                                <m:t>/</m:t>
                              </m:r>
                              <m:r>
                                <m:rPr>
                                  <m:sty m:val="p"/>
                                </m:rPr>
                                <a:rPr lang="en-US" b="0" i="0" smtClean="0">
                                  <a:solidFill>
                                    <a:schemeClr val="accent6">
                                      <a:lumMod val="50000"/>
                                    </a:schemeClr>
                                  </a:solidFill>
                                  <a:latin typeface="Cambria Math" panose="02040503050406030204" pitchFamily="18" charset="0"/>
                                </a:rPr>
                                <m:t>m</m:t>
                              </m:r>
                            </m:num>
                            <m:den>
                              <m:r>
                                <a:rPr lang="de-DE" b="0" i="1" smtClean="0">
                                  <a:solidFill>
                                    <a:schemeClr val="accent6">
                                      <a:lumMod val="50000"/>
                                    </a:schemeClr>
                                  </a:solidFill>
                                  <a:latin typeface="Cambria Math" panose="02040503050406030204" pitchFamily="18" charset="0"/>
                                </a:rPr>
                                <m:t>70</m:t>
                              </m:r>
                              <m:f>
                                <m:fPr>
                                  <m:type m:val="skw"/>
                                  <m:ctrlPr>
                                    <a:rPr lang="de-DE" b="0" i="1" smtClean="0">
                                      <a:solidFill>
                                        <a:schemeClr val="accent6">
                                          <a:lumMod val="50000"/>
                                        </a:schemeClr>
                                      </a:solidFill>
                                      <a:latin typeface="Cambria Math" panose="02040503050406030204" pitchFamily="18" charset="0"/>
                                    </a:rPr>
                                  </m:ctrlPr>
                                </m:fPr>
                                <m:num>
                                  <m:r>
                                    <m:rPr>
                                      <m:sty m:val="p"/>
                                    </m:rPr>
                                    <a:rPr lang="de-DE" b="0" i="0" smtClean="0">
                                      <a:solidFill>
                                        <a:schemeClr val="accent6">
                                          <a:lumMod val="50000"/>
                                        </a:schemeClr>
                                      </a:solidFill>
                                      <a:latin typeface="Cambria Math" panose="02040503050406030204" pitchFamily="18" charset="0"/>
                                    </a:rPr>
                                    <m:t>GeV</m:t>
                                  </m:r>
                                </m:num>
                                <m:den>
                                  <m:r>
                                    <a:rPr lang="de-DE" b="0" i="1" smtClean="0">
                                      <a:solidFill>
                                        <a:schemeClr val="accent6">
                                          <a:lumMod val="50000"/>
                                        </a:schemeClr>
                                      </a:solidFill>
                                      <a:latin typeface="Cambria Math" panose="02040503050406030204" pitchFamily="18" charset="0"/>
                                    </a:rPr>
                                    <m:t>𝑐</m:t>
                                  </m:r>
                                </m:den>
                              </m:f>
                            </m:den>
                          </m:f>
                          <m:r>
                            <a:rPr lang="de-DE" b="0" i="1" smtClean="0">
                              <a:solidFill>
                                <a:schemeClr val="accent6">
                                  <a:lumMod val="50000"/>
                                </a:schemeClr>
                              </a:solidFill>
                              <a:latin typeface="Cambria Math" panose="02040503050406030204" pitchFamily="18" charset="0"/>
                              <a:ea typeface="Cambria Math" panose="02040503050406030204" pitchFamily="18" charset="0"/>
                            </a:rPr>
                            <m:t>∙100</m:t>
                          </m:r>
                          <m:sSup>
                            <m:sSupPr>
                              <m:ctrlPr>
                                <a:rPr lang="de-DE" b="0" i="1" smtClean="0">
                                  <a:solidFill>
                                    <a:schemeClr val="accent6">
                                      <a:lumMod val="50000"/>
                                    </a:schemeClr>
                                  </a:solidFill>
                                  <a:latin typeface="Cambria Math" panose="02040503050406030204" pitchFamily="18" charset="0"/>
                                  <a:ea typeface="Cambria Math" panose="02040503050406030204" pitchFamily="18" charset="0"/>
                                </a:rPr>
                              </m:ctrlPr>
                            </m:sSupPr>
                            <m:e>
                              <m:r>
                                <m:rPr>
                                  <m:sty m:val="p"/>
                                </m:rPr>
                                <a:rPr lang="en-US" b="0" i="0" smtClean="0">
                                  <a:solidFill>
                                    <a:schemeClr val="accent6">
                                      <a:lumMod val="50000"/>
                                    </a:schemeClr>
                                  </a:solidFill>
                                  <a:latin typeface="Cambria Math" panose="02040503050406030204" pitchFamily="18" charset="0"/>
                                  <a:ea typeface="Cambria Math" panose="02040503050406030204" pitchFamily="18" charset="0"/>
                                </a:rPr>
                                <m:t>m</m:t>
                              </m:r>
                            </m:e>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p>
                        </m:e>
                      </m:d>
                      <m:r>
                        <a:rPr lang="de-DE" b="0" i="1" smtClean="0">
                          <a:solidFill>
                            <a:schemeClr val="accent6">
                              <a:lumMod val="50000"/>
                            </a:schemeClr>
                          </a:solidFill>
                          <a:latin typeface="Cambria Math" panose="02040503050406030204" pitchFamily="18" charset="0"/>
                          <a:ea typeface="Cambria Math" panose="02040503050406030204" pitchFamily="18" charset="0"/>
                        </a:rPr>
                        <m:t>≈11.4</m:t>
                      </m:r>
                      <m:r>
                        <m:rPr>
                          <m:sty m:val="p"/>
                        </m:rPr>
                        <a:rPr lang="de-DE" b="0" i="0" smtClean="0">
                          <a:solidFill>
                            <a:schemeClr val="accent6">
                              <a:lumMod val="50000"/>
                            </a:schemeClr>
                          </a:solidFill>
                          <a:latin typeface="Cambria Math" panose="02040503050406030204" pitchFamily="18" charset="0"/>
                          <a:ea typeface="Cambria Math" panose="02040503050406030204" pitchFamily="18" charset="0"/>
                        </a:rPr>
                        <m:t>mm</m:t>
                      </m:r>
                    </m:oMath>
                  </m:oMathPara>
                </a14:m>
                <a:endParaRPr lang="en-GB" dirty="0">
                  <a:solidFill>
                    <a:schemeClr val="accent6">
                      <a:lumMod val="50000"/>
                    </a:schemeClr>
                  </a:solidFill>
                </a:endParaRPr>
              </a:p>
              <a:p>
                <a:endParaRPr lang="en-GB" dirty="0"/>
              </a:p>
            </p:txBody>
          </p:sp>
        </mc:Choice>
        <mc:Fallback xmlns="">
          <p:sp>
            <p:nvSpPr>
              <p:cNvPr id="2" name="Inhaltsplatzhalter 1">
                <a:extLst>
                  <a:ext uri="{FF2B5EF4-FFF2-40B4-BE49-F238E27FC236}">
                    <a16:creationId xmlns:a16="http://schemas.microsoft.com/office/drawing/2014/main" id="{8F522EE7-F1C1-4172-8B21-92B211768834}"/>
                  </a:ext>
                </a:extLst>
              </p:cNvPr>
              <p:cNvSpPr>
                <a:spLocks noGrp="1" noRot="1" noChangeAspect="1" noMove="1" noResize="1" noEditPoints="1" noAdjustHandles="1" noChangeArrowheads="1" noChangeShapeType="1" noTextEdit="1"/>
              </p:cNvSpPr>
              <p:nvPr>
                <p:ph idx="1"/>
              </p:nvPr>
            </p:nvSpPr>
            <p:spPr>
              <a:blipFill>
                <a:blip r:embed="rId2"/>
                <a:stretch>
                  <a:fillRect l="-1340" t="-265"/>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DFACB8DE-7053-44AC-AA90-77597B013C7A}"/>
              </a:ext>
            </a:extLst>
          </p:cNvPr>
          <p:cNvSpPr>
            <a:spLocks noGrp="1"/>
          </p:cNvSpPr>
          <p:nvPr>
            <p:ph type="title"/>
          </p:nvPr>
        </p:nvSpPr>
        <p:spPr/>
        <p:txBody>
          <a:bodyPr/>
          <a:lstStyle/>
          <a:p>
            <a:r>
              <a:rPr lang="en-US" dirty="0"/>
              <a:t>Effect of the cavity kick</a:t>
            </a:r>
            <a:endParaRPr lang="en-GB" dirty="0"/>
          </a:p>
        </p:txBody>
      </p:sp>
      <p:sp>
        <p:nvSpPr>
          <p:cNvPr id="4" name="Datumsplatzhalter 3">
            <a:extLst>
              <a:ext uri="{FF2B5EF4-FFF2-40B4-BE49-F238E27FC236}">
                <a16:creationId xmlns:a16="http://schemas.microsoft.com/office/drawing/2014/main" id="{9315EE36-94DF-4DEE-8030-5A39352AC438}"/>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5B54D856-9FCE-47CB-A7FD-37CD90F7FD93}"/>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A737FE99-1545-44C0-B5C4-D8A61EB94425}"/>
              </a:ext>
            </a:extLst>
          </p:cNvPr>
          <p:cNvSpPr>
            <a:spLocks noGrp="1"/>
          </p:cNvSpPr>
          <p:nvPr>
            <p:ph type="sldNum" sz="quarter" idx="12"/>
          </p:nvPr>
        </p:nvSpPr>
        <p:spPr/>
        <p:txBody>
          <a:bodyPr/>
          <a:lstStyle/>
          <a:p>
            <a:fld id="{36B5EA5A-BC32-A742-B11B-8E7414D5B535}" type="slidenum">
              <a:rPr lang="en-US" smtClean="0"/>
              <a:pPr/>
              <a:t>32</a:t>
            </a:fld>
            <a:endParaRPr lang="en-US" dirty="0"/>
          </a:p>
        </p:txBody>
      </p:sp>
      <p:grpSp>
        <p:nvGrpSpPr>
          <p:cNvPr id="7" name="Gruppieren 6">
            <a:extLst>
              <a:ext uri="{FF2B5EF4-FFF2-40B4-BE49-F238E27FC236}">
                <a16:creationId xmlns:a16="http://schemas.microsoft.com/office/drawing/2014/main" id="{BA2BCC65-D6CC-4FD5-B9B5-AEEFDBA2C2AB}"/>
              </a:ext>
            </a:extLst>
          </p:cNvPr>
          <p:cNvGrpSpPr/>
          <p:nvPr/>
        </p:nvGrpSpPr>
        <p:grpSpPr>
          <a:xfrm>
            <a:off x="7190799" y="302326"/>
            <a:ext cx="3916680" cy="678402"/>
            <a:chOff x="7527972" y="3935832"/>
            <a:chExt cx="3916680" cy="678402"/>
          </a:xfrm>
        </p:grpSpPr>
        <p:grpSp>
          <p:nvGrpSpPr>
            <p:cNvPr id="8" name="Gruppieren 7">
              <a:extLst>
                <a:ext uri="{FF2B5EF4-FFF2-40B4-BE49-F238E27FC236}">
                  <a16:creationId xmlns:a16="http://schemas.microsoft.com/office/drawing/2014/main" id="{830D4CC9-DEBB-4EC2-9747-F4B4A481A987}"/>
                </a:ext>
              </a:extLst>
            </p:cNvPr>
            <p:cNvGrpSpPr/>
            <p:nvPr/>
          </p:nvGrpSpPr>
          <p:grpSpPr>
            <a:xfrm>
              <a:off x="7762786" y="3935832"/>
              <a:ext cx="3462291" cy="678402"/>
              <a:chOff x="2432482" y="2760955"/>
              <a:chExt cx="3462291" cy="678402"/>
            </a:xfrm>
          </p:grpSpPr>
          <p:cxnSp>
            <p:nvCxnSpPr>
              <p:cNvPr id="13" name="Gerader Verbinder 12">
                <a:extLst>
                  <a:ext uri="{FF2B5EF4-FFF2-40B4-BE49-F238E27FC236}">
                    <a16:creationId xmlns:a16="http://schemas.microsoft.com/office/drawing/2014/main" id="{8107A8D7-8B21-4306-B750-6B9AFA50E02F}"/>
                  </a:ext>
                </a:extLst>
              </p:cNvPr>
              <p:cNvCxnSpPr/>
              <p:nvPr/>
            </p:nvCxnSpPr>
            <p:spPr>
              <a:xfrm>
                <a:off x="2432482" y="2760955"/>
                <a:ext cx="3462291"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14" name="Gerader Verbinder 13">
                <a:extLst>
                  <a:ext uri="{FF2B5EF4-FFF2-40B4-BE49-F238E27FC236}">
                    <a16:creationId xmlns:a16="http://schemas.microsoft.com/office/drawing/2014/main" id="{30491CE5-E67F-4658-80CF-BF1571BCA2D1}"/>
                  </a:ext>
                </a:extLst>
              </p:cNvPr>
              <p:cNvCxnSpPr/>
              <p:nvPr/>
            </p:nvCxnSpPr>
            <p:spPr>
              <a:xfrm>
                <a:off x="2432482" y="3439357"/>
                <a:ext cx="3462291"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15" name="Gerader Verbinder 14">
                <a:extLst>
                  <a:ext uri="{FF2B5EF4-FFF2-40B4-BE49-F238E27FC236}">
                    <a16:creationId xmlns:a16="http://schemas.microsoft.com/office/drawing/2014/main" id="{FBE98F68-94C1-4E67-A0FD-EFED7EBA8F4A}"/>
                  </a:ext>
                </a:extLst>
              </p:cNvPr>
              <p:cNvCxnSpPr>
                <a:cxnSpLocks/>
              </p:cNvCxnSpPr>
              <p:nvPr/>
            </p:nvCxnSpPr>
            <p:spPr>
              <a:xfrm>
                <a:off x="2434184" y="3208852"/>
                <a:ext cx="0" cy="230505"/>
              </a:xfrm>
              <a:prstGeom prst="line">
                <a:avLst/>
              </a:prstGeom>
            </p:spPr>
            <p:style>
              <a:lnRef idx="3">
                <a:schemeClr val="accent6"/>
              </a:lnRef>
              <a:fillRef idx="0">
                <a:schemeClr val="accent6"/>
              </a:fillRef>
              <a:effectRef idx="2">
                <a:schemeClr val="accent6"/>
              </a:effectRef>
              <a:fontRef idx="minor">
                <a:schemeClr val="tx1"/>
              </a:fontRef>
            </p:style>
          </p:cxnSp>
          <p:cxnSp>
            <p:nvCxnSpPr>
              <p:cNvPr id="16" name="Gerader Verbinder 15">
                <a:extLst>
                  <a:ext uri="{FF2B5EF4-FFF2-40B4-BE49-F238E27FC236}">
                    <a16:creationId xmlns:a16="http://schemas.microsoft.com/office/drawing/2014/main" id="{0D8713C0-E4B1-4168-87B5-09F32B1D15BE}"/>
                  </a:ext>
                </a:extLst>
              </p:cNvPr>
              <p:cNvCxnSpPr>
                <a:cxnSpLocks/>
              </p:cNvCxnSpPr>
              <p:nvPr/>
            </p:nvCxnSpPr>
            <p:spPr>
              <a:xfrm>
                <a:off x="2434184" y="2760955"/>
                <a:ext cx="0" cy="230505"/>
              </a:xfrm>
              <a:prstGeom prst="line">
                <a:avLst/>
              </a:prstGeom>
            </p:spPr>
            <p:style>
              <a:lnRef idx="3">
                <a:schemeClr val="accent6"/>
              </a:lnRef>
              <a:fillRef idx="0">
                <a:schemeClr val="accent6"/>
              </a:fillRef>
              <a:effectRef idx="2">
                <a:schemeClr val="accent6"/>
              </a:effectRef>
              <a:fontRef idx="minor">
                <a:schemeClr val="tx1"/>
              </a:fontRef>
            </p:style>
          </p:cxnSp>
          <p:cxnSp>
            <p:nvCxnSpPr>
              <p:cNvPr id="17" name="Gerader Verbinder 16">
                <a:extLst>
                  <a:ext uri="{FF2B5EF4-FFF2-40B4-BE49-F238E27FC236}">
                    <a16:creationId xmlns:a16="http://schemas.microsoft.com/office/drawing/2014/main" id="{C7CBB15A-9728-4695-854E-578F25FE776B}"/>
                  </a:ext>
                </a:extLst>
              </p:cNvPr>
              <p:cNvCxnSpPr>
                <a:cxnSpLocks/>
              </p:cNvCxnSpPr>
              <p:nvPr/>
            </p:nvCxnSpPr>
            <p:spPr>
              <a:xfrm>
                <a:off x="5894773" y="2760955"/>
                <a:ext cx="0" cy="230505"/>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Gerader Verbinder 17">
                <a:extLst>
                  <a:ext uri="{FF2B5EF4-FFF2-40B4-BE49-F238E27FC236}">
                    <a16:creationId xmlns:a16="http://schemas.microsoft.com/office/drawing/2014/main" id="{737ED098-5EFE-43F7-A151-9BD69C61D67E}"/>
                  </a:ext>
                </a:extLst>
              </p:cNvPr>
              <p:cNvCxnSpPr>
                <a:cxnSpLocks/>
              </p:cNvCxnSpPr>
              <p:nvPr/>
            </p:nvCxnSpPr>
            <p:spPr>
              <a:xfrm>
                <a:off x="5894773" y="3208852"/>
                <a:ext cx="0" cy="230505"/>
              </a:xfrm>
              <a:prstGeom prst="line">
                <a:avLst/>
              </a:prstGeom>
            </p:spPr>
            <p:style>
              <a:lnRef idx="3">
                <a:schemeClr val="accent6"/>
              </a:lnRef>
              <a:fillRef idx="0">
                <a:schemeClr val="accent6"/>
              </a:fillRef>
              <a:effectRef idx="2">
                <a:schemeClr val="accent6"/>
              </a:effectRef>
              <a:fontRef idx="minor">
                <a:schemeClr val="tx1"/>
              </a:fontRef>
            </p:style>
          </p:cxnSp>
        </p:grpSp>
        <p:cxnSp>
          <p:nvCxnSpPr>
            <p:cNvPr id="9" name="Gerader Verbinder 8">
              <a:extLst>
                <a:ext uri="{FF2B5EF4-FFF2-40B4-BE49-F238E27FC236}">
                  <a16:creationId xmlns:a16="http://schemas.microsoft.com/office/drawing/2014/main" id="{2A3372A3-EE37-4535-BDAA-4C44584EAC33}"/>
                </a:ext>
              </a:extLst>
            </p:cNvPr>
            <p:cNvCxnSpPr>
              <a:cxnSpLocks/>
            </p:cNvCxnSpPr>
            <p:nvPr/>
          </p:nvCxnSpPr>
          <p:spPr>
            <a:xfrm>
              <a:off x="7527972" y="4275144"/>
              <a:ext cx="3916680" cy="0"/>
            </a:xfrm>
            <a:prstGeom prst="line">
              <a:avLst/>
            </a:prstGeom>
          </p:spPr>
          <p:style>
            <a:lnRef idx="3">
              <a:schemeClr val="accent3"/>
            </a:lnRef>
            <a:fillRef idx="0">
              <a:schemeClr val="accent3"/>
            </a:fillRef>
            <a:effectRef idx="2">
              <a:schemeClr val="accent3"/>
            </a:effectRef>
            <a:fontRef idx="minor">
              <a:schemeClr val="tx1"/>
            </a:fontRef>
          </p:style>
        </p:cxnSp>
        <p:sp>
          <p:nvSpPr>
            <p:cNvPr id="10" name="Ellipse 9">
              <a:extLst>
                <a:ext uri="{FF2B5EF4-FFF2-40B4-BE49-F238E27FC236}">
                  <a16:creationId xmlns:a16="http://schemas.microsoft.com/office/drawing/2014/main" id="{57650B95-F109-4A25-A0AF-2860AE7AC8B0}"/>
                </a:ext>
              </a:extLst>
            </p:cNvPr>
            <p:cNvSpPr/>
            <p:nvPr/>
          </p:nvSpPr>
          <p:spPr>
            <a:xfrm>
              <a:off x="9388303" y="4115220"/>
              <a:ext cx="209545" cy="29377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1" name="Ellipse 10">
              <a:extLst>
                <a:ext uri="{FF2B5EF4-FFF2-40B4-BE49-F238E27FC236}">
                  <a16:creationId xmlns:a16="http://schemas.microsoft.com/office/drawing/2014/main" id="{3B5AF292-425D-4604-B615-A7D64B4F3915}"/>
                </a:ext>
              </a:extLst>
            </p:cNvPr>
            <p:cNvSpPr/>
            <p:nvPr/>
          </p:nvSpPr>
          <p:spPr>
            <a:xfrm>
              <a:off x="10918284" y="4068321"/>
              <a:ext cx="303378" cy="40574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F4C1F7F1-8A36-4E24-9E61-87806C489325}"/>
                </a:ext>
              </a:extLst>
            </p:cNvPr>
            <p:cNvSpPr/>
            <p:nvPr/>
          </p:nvSpPr>
          <p:spPr>
            <a:xfrm>
              <a:off x="7698414" y="4166337"/>
              <a:ext cx="128744" cy="21738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20238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900DD3-1B67-4E4B-BEA6-DE5D4096BF11}"/>
              </a:ext>
            </a:extLst>
          </p:cNvPr>
          <p:cNvSpPr>
            <a:spLocks noGrp="1"/>
          </p:cNvSpPr>
          <p:nvPr>
            <p:ph type="title"/>
          </p:nvPr>
        </p:nvSpPr>
        <p:spPr/>
        <p:txBody>
          <a:bodyPr/>
          <a:lstStyle/>
          <a:p>
            <a:r>
              <a:rPr lang="en-US" dirty="0"/>
              <a:t>RF separated beam</a:t>
            </a:r>
            <a:endParaRPr lang="en-GB" dirty="0"/>
          </a:p>
        </p:txBody>
      </p:sp>
      <p:sp>
        <p:nvSpPr>
          <p:cNvPr id="5" name="Datumsplatzhalter 4">
            <a:extLst>
              <a:ext uri="{FF2B5EF4-FFF2-40B4-BE49-F238E27FC236}">
                <a16:creationId xmlns:a16="http://schemas.microsoft.com/office/drawing/2014/main" id="{CD93BD99-838A-4B51-97E1-4457035A6DC8}"/>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E0B50491-B695-413C-A610-336A8D6746D6}"/>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F453D919-F01C-4E98-99C2-5C62B0373E40}"/>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8" name="Inhaltsplatzhalter 9">
            <a:extLst>
              <a:ext uri="{FF2B5EF4-FFF2-40B4-BE49-F238E27FC236}">
                <a16:creationId xmlns:a16="http://schemas.microsoft.com/office/drawing/2014/main" id="{810CCBA9-675E-49BD-BA4D-A36C7537C4E8}"/>
              </a:ext>
            </a:extLst>
          </p:cNvPr>
          <p:cNvPicPr>
            <a:picLocks noGrp="1" noChangeAspect="1"/>
          </p:cNvPicPr>
          <p:nvPr>
            <p:ph sz="half" idx="1"/>
          </p:nvPr>
        </p:nvPicPr>
        <p:blipFill>
          <a:blip r:embed="rId2"/>
          <a:stretch>
            <a:fillRect/>
          </a:stretch>
        </p:blipFill>
        <p:spPr>
          <a:xfrm>
            <a:off x="416009" y="1044060"/>
            <a:ext cx="6226173" cy="3830214"/>
          </a:xfrm>
        </p:spPr>
      </p:pic>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AC1FEE6C-D024-4E3E-9B9C-9859816BAB12}"/>
                  </a:ext>
                </a:extLst>
              </p:cNvPr>
              <p:cNvSpPr>
                <a:spLocks noGrp="1"/>
              </p:cNvSpPr>
              <p:nvPr>
                <p:ph sz="half" idx="2"/>
              </p:nvPr>
            </p:nvSpPr>
            <p:spPr>
              <a:xfrm>
                <a:off x="6172199" y="1044060"/>
                <a:ext cx="5611813" cy="4608511"/>
              </a:xfrm>
            </p:spPr>
            <p:txBody>
              <a:bodyPr/>
              <a:lstStyle/>
              <a:p>
                <a:pPr marL="342900" indent="-342900">
                  <a:buFont typeface="Arial" panose="020B0604020202020204" pitchFamily="34" charset="0"/>
                  <a:buChar char="•"/>
                </a:pPr>
                <a:r>
                  <a:rPr lang="en-US" dirty="0"/>
                  <a:t>Angular distribution after RF</a:t>
                </a:r>
                <a14:m>
                  <m:oMath xmlns:m="http://schemas.openxmlformats.org/officeDocument/2006/math">
                    <m:r>
                      <a:rPr lang="en-US" b="1" i="1" smtClean="0">
                        <a:latin typeface="Cambria Math" panose="02040503050406030204" pitchFamily="18" charset="0"/>
                      </a:rPr>
                      <m:t>𝟐</m:t>
                    </m:r>
                  </m:oMath>
                </a14:m>
                <a:endParaRPr lang="en-US" dirty="0"/>
              </a:p>
              <a:p>
                <a:pPr marL="342900" indent="-342900">
                  <a:buFont typeface="Arial" panose="020B0604020202020204" pitchFamily="34" charset="0"/>
                  <a:buChar char="•"/>
                </a:pPr>
                <a:r>
                  <a:rPr lang="en-US" dirty="0"/>
                  <a:t>Cavity phase tuned such that </a:t>
                </a:r>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𝝅</m:t>
                        </m:r>
                      </m:e>
                      <m:sup>
                        <m:r>
                          <a:rPr lang="en-US" b="1" i="1" smtClean="0">
                            <a:latin typeface="Cambria Math" panose="02040503050406030204" pitchFamily="18" charset="0"/>
                          </a:rPr>
                          <m:t>−</m:t>
                        </m:r>
                      </m:sup>
                    </m:sSup>
                  </m:oMath>
                </a14:m>
                <a:r>
                  <a:rPr lang="en-US" dirty="0"/>
                  <a:t> and </a:t>
                </a:r>
                <a14:m>
                  <m:oMath xmlns:m="http://schemas.openxmlformats.org/officeDocument/2006/math">
                    <m:acc>
                      <m:accPr>
                        <m:chr m:val="̅"/>
                        <m:ctrlPr>
                          <a:rPr lang="en-US" i="1" smtClean="0">
                            <a:latin typeface="Cambria Math" panose="02040503050406030204" pitchFamily="18" charset="0"/>
                          </a:rPr>
                        </m:ctrlPr>
                      </m:accPr>
                      <m:e>
                        <m:r>
                          <a:rPr lang="en-US" b="1" i="1" smtClean="0">
                            <a:latin typeface="Cambria Math" panose="02040503050406030204" pitchFamily="18" charset="0"/>
                          </a:rPr>
                          <m:t>𝒑</m:t>
                        </m:r>
                      </m:e>
                    </m:acc>
                  </m:oMath>
                </a14:m>
                <a:r>
                  <a:rPr lang="en-US" dirty="0"/>
                  <a:t> are not deflected</a:t>
                </a:r>
              </a:p>
              <a:p>
                <a:pPr marL="666750" lvl="1" indent="-342900">
                  <a:buFont typeface="Arial" panose="020B0604020202020204" pitchFamily="34" charset="0"/>
                  <a:buChar char="•"/>
                </a:pPr>
                <a:r>
                  <a:rPr lang="en-US" dirty="0"/>
                  <a:t>Angular distribution of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m:t>
                        </m:r>
                      </m:sup>
                    </m:sSup>
                  </m:oMath>
                </a14:m>
                <a:r>
                  <a:rPr lang="en-US" dirty="0"/>
                  <a:t> peaks at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m:t>
                    </m:r>
                    <m:r>
                      <m:rPr>
                        <m:sty m:val="p"/>
                      </m:rPr>
                      <a:rPr lang="en-US" b="0" i="0" smtClean="0">
                        <a:latin typeface="Cambria Math" panose="02040503050406030204" pitchFamily="18" charset="0"/>
                        <a:ea typeface="Cambria Math" panose="02040503050406030204" pitchFamily="18" charset="0"/>
                      </a:rPr>
                      <m:t>mrad</m:t>
                    </m:r>
                  </m:oMath>
                </a14:m>
                <a:endParaRPr lang="en-GB" dirty="0"/>
              </a:p>
              <a:p>
                <a:pPr marL="666750" lvl="1" indent="-342900">
                  <a:buFont typeface="Arial" panose="020B0604020202020204" pitchFamily="34" charset="0"/>
                  <a:buChar char="•"/>
                </a:pPr>
                <a:r>
                  <a:rPr lang="en-GB" dirty="0"/>
                  <a:t>For </a:t>
                </a:r>
                <a14:m>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𝝅</m:t>
                        </m:r>
                      </m:e>
                      <m:sup>
                        <m:r>
                          <a:rPr lang="en-US" b="1" i="1" smtClean="0">
                            <a:latin typeface="Cambria Math" panose="02040503050406030204" pitchFamily="18" charset="0"/>
                          </a:rPr>
                          <m:t>−</m:t>
                        </m:r>
                      </m:sup>
                    </m:sSup>
                  </m:oMath>
                </a14:m>
                <a:r>
                  <a:rPr lang="en-US" dirty="0"/>
                  <a:t>and </a:t>
                </a:r>
                <a14:m>
                  <m:oMath xmlns:m="http://schemas.openxmlformats.org/officeDocument/2006/math">
                    <m:acc>
                      <m:accPr>
                        <m:chr m:val="̅"/>
                        <m:ctrlPr>
                          <a:rPr lang="en-US" i="1" smtClean="0">
                            <a:latin typeface="Cambria Math" panose="02040503050406030204" pitchFamily="18" charset="0"/>
                          </a:rPr>
                        </m:ctrlPr>
                      </m:accPr>
                      <m:e>
                        <m:r>
                          <a:rPr lang="en-US" b="1" i="1" smtClean="0">
                            <a:latin typeface="Cambria Math" panose="02040503050406030204" pitchFamily="18" charset="0"/>
                          </a:rPr>
                          <m:t>𝒑</m:t>
                        </m:r>
                      </m:e>
                    </m:acc>
                  </m:oMath>
                </a14:m>
                <a:r>
                  <a:rPr lang="en-US" dirty="0"/>
                  <a:t> angles are distributed around </a:t>
                </a:r>
                <a14:m>
                  <m:oMath xmlns:m="http://schemas.openxmlformats.org/officeDocument/2006/math">
                    <m:r>
                      <a:rPr lang="en-US" b="0" i="1" smtClean="0">
                        <a:latin typeface="Cambria Math" panose="02040503050406030204" pitchFamily="18" charset="0"/>
                      </a:rPr>
                      <m:t>0</m:t>
                    </m:r>
                  </m:oMath>
                </a14:m>
                <a:endParaRPr lang="en-GB" dirty="0"/>
              </a:p>
              <a:p>
                <a:pPr marL="342900" indent="-342900">
                  <a:buFont typeface="Arial" panose="020B0604020202020204" pitchFamily="34" charset="0"/>
                  <a:buChar char="•"/>
                </a:pPr>
                <a:r>
                  <a:rPr lang="en-GB" dirty="0"/>
                  <a:t>Beam dump filters particles depending on their position</a:t>
                </a:r>
              </a:p>
              <a:p>
                <a:pPr marL="342900" indent="-342900">
                  <a:buFont typeface="Arial" panose="020B0604020202020204" pitchFamily="34" charset="0"/>
                  <a:buChar char="•"/>
                </a:pPr>
                <a:r>
                  <a:rPr lang="en-GB" dirty="0"/>
                  <a:t>Drift is needed to translate angular differences into positional offsets</a:t>
                </a:r>
              </a:p>
              <a:p>
                <a:pPr marL="666750" lvl="1" indent="-342900">
                  <a:buFont typeface="Arial" panose="020B0604020202020204" pitchFamily="34" charset="0"/>
                  <a:buChar char="•"/>
                </a:pPr>
                <a:r>
                  <a:rPr lang="en-GB" dirty="0"/>
                  <a:t>Currently, we have ca. </a:t>
                </a:r>
                <a14:m>
                  <m:oMath xmlns:m="http://schemas.openxmlformats.org/officeDocument/2006/math">
                    <m:r>
                      <a:rPr lang="en-US" b="0" i="1" smtClean="0">
                        <a:latin typeface="Cambria Math" panose="02040503050406030204" pitchFamily="18" charset="0"/>
                      </a:rPr>
                      <m:t>20</m:t>
                    </m:r>
                    <m:r>
                      <m:rPr>
                        <m:sty m:val="p"/>
                      </m:rPr>
                      <a:rPr lang="en-US" b="0" i="0" smtClean="0">
                        <a:latin typeface="Cambria Math" panose="02040503050406030204" pitchFamily="18" charset="0"/>
                      </a:rPr>
                      <m:t>m</m:t>
                    </m:r>
                  </m:oMath>
                </a14:m>
                <a:endParaRPr lang="en-GB" dirty="0"/>
              </a:p>
            </p:txBody>
          </p:sp>
        </mc:Choice>
        <mc:Fallback xmlns="">
          <p:sp>
            <p:nvSpPr>
              <p:cNvPr id="4" name="Inhaltsplatzhalter 3">
                <a:extLst>
                  <a:ext uri="{FF2B5EF4-FFF2-40B4-BE49-F238E27FC236}">
                    <a16:creationId xmlns:a16="http://schemas.microsoft.com/office/drawing/2014/main" id="{AC1FEE6C-D024-4E3E-9B9C-9859816BAB12}"/>
                  </a:ext>
                </a:extLst>
              </p:cNvPr>
              <p:cNvSpPr>
                <a:spLocks noGrp="1" noRot="1" noChangeAspect="1" noMove="1" noResize="1" noEditPoints="1" noAdjustHandles="1" noChangeArrowheads="1" noChangeShapeType="1" noTextEdit="1"/>
              </p:cNvSpPr>
              <p:nvPr>
                <p:ph sz="half" idx="2"/>
              </p:nvPr>
            </p:nvSpPr>
            <p:spPr>
              <a:xfrm>
                <a:off x="6172199" y="1044060"/>
                <a:ext cx="5611813" cy="4608511"/>
              </a:xfrm>
              <a:blipFill>
                <a:blip r:embed="rId3"/>
                <a:stretch>
                  <a:fillRect l="-2606" t="-2513" r="-1954"/>
                </a:stretch>
              </a:blipFill>
            </p:spPr>
            <p:txBody>
              <a:bodyPr/>
              <a:lstStyle/>
              <a:p>
                <a:r>
                  <a:rPr lang="en-GB">
                    <a:noFill/>
                  </a:rPr>
                  <a:t> </a:t>
                </a:r>
              </a:p>
            </p:txBody>
          </p:sp>
        </mc:Fallback>
      </mc:AlternateContent>
    </p:spTree>
    <p:extLst>
      <p:ext uri="{BB962C8B-B14F-4D97-AF65-F5344CB8AC3E}">
        <p14:creationId xmlns:p14="http://schemas.microsoft.com/office/powerpoint/2010/main" val="18502098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00BC5B-ED2D-4D67-A475-3FE9B6062199}"/>
              </a:ext>
            </a:extLst>
          </p:cNvPr>
          <p:cNvSpPr>
            <a:spLocks noGrp="1"/>
          </p:cNvSpPr>
          <p:nvPr>
            <p:ph type="title"/>
          </p:nvPr>
        </p:nvSpPr>
        <p:spPr/>
        <p:txBody>
          <a:bodyPr/>
          <a:lstStyle/>
          <a:p>
            <a:r>
              <a:rPr lang="en-US" dirty="0"/>
              <a:t>Absorption</a:t>
            </a:r>
            <a:endParaRPr lang="en-GB" dirty="0"/>
          </a:p>
        </p:txBody>
      </p:sp>
      <p:sp>
        <p:nvSpPr>
          <p:cNvPr id="5" name="Datumsplatzhalter 4">
            <a:extLst>
              <a:ext uri="{FF2B5EF4-FFF2-40B4-BE49-F238E27FC236}">
                <a16:creationId xmlns:a16="http://schemas.microsoft.com/office/drawing/2014/main" id="{8D486A93-05D4-42E1-A408-B1E4FE2E39C8}"/>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EB7CB641-3E08-4C5B-BB4C-32D2DF692164}"/>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F81F0D47-9710-4C7F-BB8A-C08CECDBFD37}"/>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8" name="Inhaltsplatzhalter 20">
            <a:extLst>
              <a:ext uri="{FF2B5EF4-FFF2-40B4-BE49-F238E27FC236}">
                <a16:creationId xmlns:a16="http://schemas.microsoft.com/office/drawing/2014/main" id="{294989B5-DF8D-4305-B320-3678582A727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03226" y="1011106"/>
            <a:ext cx="5892080" cy="4018094"/>
          </a:xfrm>
          <a:prstGeom prst="rect">
            <a:avLst/>
          </a:prstGeom>
        </p:spPr>
      </p:pic>
      <p:pic>
        <p:nvPicPr>
          <p:cNvPr id="9" name="Inhaltsplatzhalter 14">
            <a:extLst>
              <a:ext uri="{FF2B5EF4-FFF2-40B4-BE49-F238E27FC236}">
                <a16:creationId xmlns:a16="http://schemas.microsoft.com/office/drawing/2014/main" id="{C5F02AB5-0B22-4DFC-954C-FC01471D55F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896721" y="1011106"/>
            <a:ext cx="5892079" cy="4018094"/>
          </a:xfrm>
          <a:prstGeom prst="rect">
            <a:avLst/>
          </a:prstGeom>
        </p:spPr>
      </p:pic>
      <p:sp>
        <p:nvSpPr>
          <p:cNvPr id="10" name="Textfeld 9">
            <a:extLst>
              <a:ext uri="{FF2B5EF4-FFF2-40B4-BE49-F238E27FC236}">
                <a16:creationId xmlns:a16="http://schemas.microsoft.com/office/drawing/2014/main" id="{AF131F86-33AA-4AE0-A76F-A3BE9F911C41}"/>
              </a:ext>
            </a:extLst>
          </p:cNvPr>
          <p:cNvSpPr txBox="1"/>
          <p:nvPr/>
        </p:nvSpPr>
        <p:spPr>
          <a:xfrm>
            <a:off x="1980780" y="980728"/>
            <a:ext cx="2456656" cy="369332"/>
          </a:xfrm>
          <a:prstGeom prst="rect">
            <a:avLst/>
          </a:prstGeom>
          <a:noFill/>
        </p:spPr>
        <p:txBody>
          <a:bodyPr wrap="square" lIns="0" tIns="0" rIns="0" bIns="0" rtlCol="0">
            <a:spAutoFit/>
          </a:bodyPr>
          <a:lstStyle/>
          <a:p>
            <a:pPr algn="ctr"/>
            <a:r>
              <a:rPr lang="en-US" sz="2400" b="1" dirty="0">
                <a:solidFill>
                  <a:srgbClr val="000000"/>
                </a:solidFill>
              </a:rPr>
              <a:t>Before the dump</a:t>
            </a:r>
            <a:endParaRPr lang="en-GB" sz="2400" b="1" dirty="0">
              <a:solidFill>
                <a:srgbClr val="000000"/>
              </a:solidFill>
            </a:endParaRPr>
          </a:p>
        </p:txBody>
      </p:sp>
      <p:sp>
        <p:nvSpPr>
          <p:cNvPr id="11" name="Textfeld 10">
            <a:extLst>
              <a:ext uri="{FF2B5EF4-FFF2-40B4-BE49-F238E27FC236}">
                <a16:creationId xmlns:a16="http://schemas.microsoft.com/office/drawing/2014/main" id="{1366D807-E609-47ED-8AF6-40CCD4389E28}"/>
              </a:ext>
            </a:extLst>
          </p:cNvPr>
          <p:cNvSpPr txBox="1"/>
          <p:nvPr/>
        </p:nvSpPr>
        <p:spPr>
          <a:xfrm>
            <a:off x="7754566" y="980728"/>
            <a:ext cx="2456656" cy="369332"/>
          </a:xfrm>
          <a:prstGeom prst="rect">
            <a:avLst/>
          </a:prstGeom>
          <a:noFill/>
        </p:spPr>
        <p:txBody>
          <a:bodyPr wrap="square" lIns="0" tIns="0" rIns="0" bIns="0" rtlCol="0">
            <a:spAutoFit/>
          </a:bodyPr>
          <a:lstStyle/>
          <a:p>
            <a:pPr algn="ctr"/>
            <a:r>
              <a:rPr lang="en-US" sz="2400" b="1" dirty="0">
                <a:solidFill>
                  <a:srgbClr val="000000"/>
                </a:solidFill>
              </a:rPr>
              <a:t>After the dump</a:t>
            </a:r>
            <a:endParaRPr lang="en-GB" sz="2400" b="1" dirty="0">
              <a:solidFill>
                <a:srgbClr val="000000"/>
              </a:solidFill>
            </a:endParaRPr>
          </a:p>
        </p:txBody>
      </p:sp>
    </p:spTree>
    <p:extLst>
      <p:ext uri="{BB962C8B-B14F-4D97-AF65-F5344CB8AC3E}">
        <p14:creationId xmlns:p14="http://schemas.microsoft.com/office/powerpoint/2010/main" val="29757174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7DBBA54B-C49A-E35F-9869-C127E6C594B7}"/>
              </a:ext>
            </a:extLst>
          </p:cNvPr>
          <p:cNvPicPr>
            <a:picLocks noGrp="1" noChangeAspect="1"/>
          </p:cNvPicPr>
          <p:nvPr>
            <p:ph idx="1"/>
          </p:nvPr>
        </p:nvPicPr>
        <p:blipFill>
          <a:blip r:embed="rId2"/>
          <a:stretch>
            <a:fillRect/>
          </a:stretch>
        </p:blipFill>
        <p:spPr>
          <a:xfrm>
            <a:off x="7696200" y="0"/>
            <a:ext cx="4495800" cy="6173920"/>
          </a:xfrm>
        </p:spPr>
      </p:pic>
      <p:sp>
        <p:nvSpPr>
          <p:cNvPr id="3" name="Titel 2">
            <a:extLst>
              <a:ext uri="{FF2B5EF4-FFF2-40B4-BE49-F238E27FC236}">
                <a16:creationId xmlns:a16="http://schemas.microsoft.com/office/drawing/2014/main" id="{A3AFB3C8-4B16-EAF6-7EE9-E1764D5EC616}"/>
              </a:ext>
            </a:extLst>
          </p:cNvPr>
          <p:cNvSpPr>
            <a:spLocks noGrp="1"/>
          </p:cNvSpPr>
          <p:nvPr>
            <p:ph type="title"/>
          </p:nvPr>
        </p:nvSpPr>
        <p:spPr/>
        <p:txBody>
          <a:bodyPr/>
          <a:lstStyle/>
          <a:p>
            <a:r>
              <a:rPr lang="en-US" dirty="0"/>
              <a:t>CEDAR</a:t>
            </a:r>
            <a:endParaRPr lang="en-GB" dirty="0"/>
          </a:p>
        </p:txBody>
      </p:sp>
      <p:sp>
        <p:nvSpPr>
          <p:cNvPr id="4" name="Datumsplatzhalter 3">
            <a:extLst>
              <a:ext uri="{FF2B5EF4-FFF2-40B4-BE49-F238E27FC236}">
                <a16:creationId xmlns:a16="http://schemas.microsoft.com/office/drawing/2014/main" id="{307B9D2F-3C83-7D6A-FF3A-3C30EF9E58CB}"/>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FAEC6050-DAA6-58D7-34B1-E45467BEA216}"/>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1EA1F9E5-2EF0-4D22-9B89-A7906A76B412}"/>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10" name="Grafik 9">
            <a:extLst>
              <a:ext uri="{FF2B5EF4-FFF2-40B4-BE49-F238E27FC236}">
                <a16:creationId xmlns:a16="http://schemas.microsoft.com/office/drawing/2014/main" id="{0D1A7075-167B-7D4E-2BCD-C4B0BF7177D9}"/>
              </a:ext>
            </a:extLst>
          </p:cNvPr>
          <p:cNvPicPr>
            <a:picLocks noChangeAspect="1"/>
          </p:cNvPicPr>
          <p:nvPr/>
        </p:nvPicPr>
        <p:blipFill>
          <a:blip r:embed="rId3"/>
          <a:stretch>
            <a:fillRect/>
          </a:stretch>
        </p:blipFill>
        <p:spPr>
          <a:xfrm>
            <a:off x="0" y="1027381"/>
            <a:ext cx="7924799" cy="3929730"/>
          </a:xfrm>
          <a:prstGeom prst="rect">
            <a:avLst/>
          </a:prstGeom>
        </p:spPr>
      </p:pic>
      <mc:AlternateContent xmlns:mc="http://schemas.openxmlformats.org/markup-compatibility/2006" xmlns:a14="http://schemas.microsoft.com/office/drawing/2010/main">
        <mc:Choice Requires="a14">
          <p:sp>
            <p:nvSpPr>
              <p:cNvPr id="11" name="Textfeld 10">
                <a:extLst>
                  <a:ext uri="{FF2B5EF4-FFF2-40B4-BE49-F238E27FC236}">
                    <a16:creationId xmlns:a16="http://schemas.microsoft.com/office/drawing/2014/main" id="{24A8E70F-68D0-4D6F-0E6F-AF90A18F0300}"/>
                  </a:ext>
                </a:extLst>
              </p:cNvPr>
              <p:cNvSpPr txBox="1"/>
              <p:nvPr/>
            </p:nvSpPr>
            <p:spPr>
              <a:xfrm>
                <a:off x="2895600" y="5123675"/>
                <a:ext cx="3856038" cy="1025922"/>
              </a:xfrm>
              <a:prstGeom prst="rect">
                <a:avLst/>
              </a:prstGeom>
              <a:noFill/>
            </p:spPr>
            <p:txBody>
              <a:bodyPr wrap="square" lIns="0" tIns="0" rIns="0" bIns="0" numCol="2" rtlCol="0">
                <a:spAutoFit/>
              </a:bodyPr>
              <a:lstStyle/>
              <a:p>
                <a14:m>
                  <m:oMath xmlns:m="http://schemas.openxmlformats.org/officeDocument/2006/math">
                    <m:func>
                      <m:funcPr>
                        <m:ctrlPr>
                          <a:rPr lang="en-GB" i="1" smtClean="0">
                            <a:solidFill>
                              <a:srgbClr val="000000"/>
                            </a:solidFill>
                            <a:latin typeface="Cambria Math" panose="02040503050406030204" pitchFamily="18" charset="0"/>
                          </a:rPr>
                        </m:ctrlPr>
                      </m:funcPr>
                      <m:fName>
                        <m:r>
                          <m:rPr>
                            <m:sty m:val="p"/>
                          </m:rPr>
                          <a:rPr lang="en-GB" i="0" smtClean="0">
                            <a:solidFill>
                              <a:srgbClr val="000000"/>
                            </a:solidFill>
                            <a:latin typeface="Cambria Math" panose="02040503050406030204" pitchFamily="18" charset="0"/>
                          </a:rPr>
                          <m:t>cos</m:t>
                        </m:r>
                      </m:fName>
                      <m:e>
                        <m:r>
                          <a:rPr lang="en-GB" i="1" smtClean="0">
                            <a:solidFill>
                              <a:srgbClr val="000000"/>
                            </a:solidFill>
                            <a:latin typeface="Cambria Math" panose="02040503050406030204" pitchFamily="18" charset="0"/>
                            <a:ea typeface="Cambria Math" panose="02040503050406030204" pitchFamily="18" charset="0"/>
                          </a:rPr>
                          <m:t>𝜃</m:t>
                        </m:r>
                        <m:r>
                          <a:rPr lang="en-US" b="0" i="1" smtClean="0">
                            <a:solidFill>
                              <a:srgbClr val="000000"/>
                            </a:solidFill>
                            <a:latin typeface="Cambria Math" panose="02040503050406030204" pitchFamily="18" charset="0"/>
                            <a:ea typeface="Cambria Math" panose="02040503050406030204" pitchFamily="18" charset="0"/>
                          </a:rPr>
                          <m:t>=</m:t>
                        </m:r>
                        <m:f>
                          <m:fPr>
                            <m:ctrlPr>
                              <a:rPr lang="en-US" b="0" i="1" smtClean="0">
                                <a:solidFill>
                                  <a:srgbClr val="000000"/>
                                </a:solidFill>
                                <a:latin typeface="Cambria Math" panose="02040503050406030204" pitchFamily="18" charset="0"/>
                                <a:ea typeface="Cambria Math" panose="02040503050406030204" pitchFamily="18" charset="0"/>
                              </a:rPr>
                            </m:ctrlPr>
                          </m:fPr>
                          <m:num>
                            <m:r>
                              <a:rPr lang="en-US" b="0" i="1" smtClean="0">
                                <a:solidFill>
                                  <a:srgbClr val="000000"/>
                                </a:solidFill>
                                <a:latin typeface="Cambria Math" panose="02040503050406030204" pitchFamily="18" charset="0"/>
                                <a:ea typeface="Cambria Math" panose="02040503050406030204" pitchFamily="18" charset="0"/>
                              </a:rPr>
                              <m:t>1</m:t>
                            </m:r>
                          </m:num>
                          <m:den>
                            <m:r>
                              <a:rPr lang="en-US" b="0" i="1" smtClean="0">
                                <a:solidFill>
                                  <a:srgbClr val="000000"/>
                                </a:solidFill>
                                <a:latin typeface="Cambria Math" panose="02040503050406030204" pitchFamily="18" charset="0"/>
                                <a:ea typeface="Cambria Math" panose="02040503050406030204" pitchFamily="18" charset="0"/>
                              </a:rPr>
                              <m:t>𝑛</m:t>
                            </m:r>
                            <m:r>
                              <a:rPr lang="en-US" b="0" i="1" smtClean="0">
                                <a:solidFill>
                                  <a:srgbClr val="000000"/>
                                </a:solidFill>
                                <a:latin typeface="Cambria Math" panose="02040503050406030204" pitchFamily="18" charset="0"/>
                                <a:ea typeface="Cambria Math" panose="02040503050406030204" pitchFamily="18" charset="0"/>
                              </a:rPr>
                              <m:t>𝛽</m:t>
                            </m:r>
                          </m:den>
                        </m:f>
                      </m:e>
                    </m:func>
                  </m:oMath>
                </a14:m>
                <a:r>
                  <a:rPr lang="en-GB" dirty="0">
                    <a:solidFill>
                      <a:srgbClr val="000000"/>
                    </a:solidFill>
                  </a:rPr>
                  <a:t>	</a:t>
                </a:r>
                <a:r>
                  <a:rPr lang="en-GB" dirty="0">
                    <a:solidFill>
                      <a:srgbClr val="000000"/>
                    </a:solidFill>
                    <a:ea typeface="Cambria Math" panose="02040503050406030204" pitchFamily="18" charset="0"/>
                  </a:rPr>
                  <a:t> </a:t>
                </a:r>
                <a14:m>
                  <m:oMath xmlns:m="http://schemas.openxmlformats.org/officeDocument/2006/math">
                    <m:r>
                      <a:rPr lang="en-GB" i="1">
                        <a:solidFill>
                          <a:srgbClr val="000000"/>
                        </a:solidFill>
                        <a:latin typeface="Cambria Math" panose="02040503050406030204" pitchFamily="18" charset="0"/>
                        <a:ea typeface="Cambria Math" panose="02040503050406030204" pitchFamily="18" charset="0"/>
                      </a:rPr>
                      <m:t>∆</m:t>
                    </m:r>
                    <m:r>
                      <a:rPr lang="en-GB" i="1">
                        <a:solidFill>
                          <a:srgbClr val="000000"/>
                        </a:solidFill>
                        <a:latin typeface="Cambria Math" panose="02040503050406030204" pitchFamily="18" charset="0"/>
                        <a:ea typeface="Cambria Math" panose="02040503050406030204" pitchFamily="18" charset="0"/>
                      </a:rPr>
                      <m:t>𝜃</m:t>
                    </m:r>
                    <m:r>
                      <a:rPr lang="en-GB" i="1">
                        <a:solidFill>
                          <a:srgbClr val="000000"/>
                        </a:solidFill>
                        <a:latin typeface="Cambria Math" panose="02040503050406030204" pitchFamily="18" charset="0"/>
                        <a:ea typeface="Cambria Math" panose="02040503050406030204" pitchFamily="18" charset="0"/>
                      </a:rPr>
                      <m:t>≈</m:t>
                    </m:r>
                    <m:f>
                      <m:fPr>
                        <m:ctrlPr>
                          <a:rPr lang="en-GB" i="1">
                            <a:solidFill>
                              <a:srgbClr val="000000"/>
                            </a:solidFill>
                            <a:latin typeface="Cambria Math" panose="02040503050406030204" pitchFamily="18" charset="0"/>
                            <a:ea typeface="Cambria Math" panose="02040503050406030204" pitchFamily="18" charset="0"/>
                          </a:rPr>
                        </m:ctrlPr>
                      </m:fPr>
                      <m:num>
                        <m:r>
                          <a:rPr lang="en-US" i="1">
                            <a:solidFill>
                              <a:srgbClr val="000000"/>
                            </a:solidFill>
                            <a:latin typeface="Cambria Math" panose="02040503050406030204" pitchFamily="18" charset="0"/>
                            <a:ea typeface="Cambria Math" panose="02040503050406030204" pitchFamily="18" charset="0"/>
                          </a:rPr>
                          <m:t>1</m:t>
                        </m:r>
                      </m:num>
                      <m:den>
                        <m:r>
                          <a:rPr lang="en-GB" i="1">
                            <a:solidFill>
                              <a:srgbClr val="000000"/>
                            </a:solidFill>
                            <a:latin typeface="Cambria Math" panose="02040503050406030204" pitchFamily="18" charset="0"/>
                            <a:ea typeface="Cambria Math" panose="02040503050406030204" pitchFamily="18" charset="0"/>
                          </a:rPr>
                          <m:t>𝜃</m:t>
                        </m:r>
                      </m:den>
                    </m:f>
                    <m:f>
                      <m:fPr>
                        <m:ctrlPr>
                          <a:rPr lang="en-GB" i="1">
                            <a:solidFill>
                              <a:srgbClr val="000000"/>
                            </a:solidFill>
                            <a:latin typeface="Cambria Math" panose="02040503050406030204" pitchFamily="18" charset="0"/>
                            <a:ea typeface="Cambria Math" panose="02040503050406030204" pitchFamily="18" charset="0"/>
                          </a:rPr>
                        </m:ctrlPr>
                      </m:fPr>
                      <m:num>
                        <m:r>
                          <a:rPr lang="en-GB" i="1">
                            <a:solidFill>
                              <a:srgbClr val="000000"/>
                            </a:solidFill>
                            <a:latin typeface="Cambria Math" panose="02040503050406030204" pitchFamily="18" charset="0"/>
                            <a:ea typeface="Cambria Math" panose="02040503050406030204" pitchFamily="18" charset="0"/>
                          </a:rPr>
                          <m:t>∆</m:t>
                        </m:r>
                        <m:r>
                          <a:rPr lang="en-GB" i="1">
                            <a:solidFill>
                              <a:srgbClr val="000000"/>
                            </a:solidFill>
                            <a:latin typeface="Cambria Math" panose="02040503050406030204" pitchFamily="18" charset="0"/>
                            <a:ea typeface="Cambria Math" panose="02040503050406030204" pitchFamily="18" charset="0"/>
                          </a:rPr>
                          <m:t>𝛽</m:t>
                        </m:r>
                      </m:num>
                      <m:den>
                        <m:r>
                          <a:rPr lang="en-GB" i="1">
                            <a:solidFill>
                              <a:srgbClr val="000000"/>
                            </a:solidFill>
                            <a:latin typeface="Cambria Math" panose="02040503050406030204" pitchFamily="18" charset="0"/>
                            <a:ea typeface="Cambria Math" panose="02040503050406030204" pitchFamily="18" charset="0"/>
                          </a:rPr>
                          <m:t>𝛽</m:t>
                        </m:r>
                      </m:den>
                    </m:f>
                  </m:oMath>
                </a14:m>
                <a:endParaRPr lang="en-US" i="1" dirty="0">
                  <a:solidFill>
                    <a:srgbClr val="000000"/>
                  </a:solidFill>
                  <a:latin typeface="Cambria Math" panose="02040503050406030204" pitchFamily="18" charset="0"/>
                  <a:ea typeface="Cambria Math" panose="02040503050406030204" pitchFamily="18" charset="0"/>
                </a:endParaRPr>
              </a:p>
              <a:p>
                <a14:m>
                  <m:oMath xmlns:m="http://schemas.openxmlformats.org/officeDocument/2006/math">
                    <m:f>
                      <m:fPr>
                        <m:ctrlPr>
                          <a:rPr lang="en-US" i="1" smtClean="0">
                            <a:solidFill>
                              <a:srgbClr val="000000"/>
                            </a:solidFill>
                            <a:latin typeface="Cambria Math" panose="02040503050406030204" pitchFamily="18" charset="0"/>
                            <a:ea typeface="Cambria Math" panose="02040503050406030204" pitchFamily="18" charset="0"/>
                          </a:rPr>
                        </m:ctrlPr>
                      </m:fPr>
                      <m:num>
                        <m:r>
                          <a:rPr lang="en-US" i="1" smtClean="0">
                            <a:solidFill>
                              <a:srgbClr val="000000"/>
                            </a:solidFill>
                            <a:latin typeface="Cambria Math" panose="02040503050406030204" pitchFamily="18" charset="0"/>
                            <a:ea typeface="Cambria Math" panose="02040503050406030204" pitchFamily="18" charset="0"/>
                          </a:rPr>
                          <m:t>∆</m:t>
                        </m:r>
                        <m:r>
                          <a:rPr lang="en-US" i="1" smtClean="0">
                            <a:solidFill>
                              <a:srgbClr val="000000"/>
                            </a:solidFill>
                            <a:latin typeface="Cambria Math" panose="02040503050406030204" pitchFamily="18" charset="0"/>
                            <a:ea typeface="Cambria Math" panose="02040503050406030204" pitchFamily="18" charset="0"/>
                          </a:rPr>
                          <m:t>𝛽</m:t>
                        </m:r>
                      </m:num>
                      <m:den>
                        <m:r>
                          <a:rPr lang="en-US" i="1" smtClean="0">
                            <a:solidFill>
                              <a:srgbClr val="000000"/>
                            </a:solidFill>
                            <a:latin typeface="Cambria Math" panose="02040503050406030204" pitchFamily="18" charset="0"/>
                            <a:ea typeface="Cambria Math" panose="02040503050406030204" pitchFamily="18" charset="0"/>
                          </a:rPr>
                          <m:t>𝛽</m:t>
                        </m:r>
                      </m:den>
                    </m:f>
                    <m:r>
                      <a:rPr lang="en-US" i="1" smtClean="0">
                        <a:solidFill>
                          <a:srgbClr val="000000"/>
                        </a:solidFill>
                        <a:latin typeface="Cambria Math" panose="02040503050406030204" pitchFamily="18" charset="0"/>
                        <a:ea typeface="Cambria Math" panose="02040503050406030204" pitchFamily="18" charset="0"/>
                      </a:rPr>
                      <m:t>≈</m:t>
                    </m:r>
                    <m:f>
                      <m:fPr>
                        <m:ctrlPr>
                          <a:rPr lang="en-US" i="1" smtClean="0">
                            <a:solidFill>
                              <a:srgbClr val="000000"/>
                            </a:solidFill>
                            <a:latin typeface="Cambria Math" panose="02040503050406030204" pitchFamily="18" charset="0"/>
                            <a:ea typeface="Cambria Math" panose="02040503050406030204" pitchFamily="18" charset="0"/>
                          </a:rPr>
                        </m:ctrlPr>
                      </m:fPr>
                      <m:num>
                        <m:sSubSup>
                          <m:sSubSupPr>
                            <m:ctrlPr>
                              <a:rPr lang="en-US" i="1" smtClean="0">
                                <a:solidFill>
                                  <a:srgbClr val="000000"/>
                                </a:solidFill>
                                <a:latin typeface="Cambria Math" panose="02040503050406030204" pitchFamily="18" charset="0"/>
                                <a:ea typeface="Cambria Math" panose="02040503050406030204" pitchFamily="18" charset="0"/>
                              </a:rPr>
                            </m:ctrlPr>
                          </m:sSubSupPr>
                          <m:e>
                            <m:r>
                              <a:rPr lang="en-US" b="0" i="1" smtClean="0">
                                <a:solidFill>
                                  <a:srgbClr val="000000"/>
                                </a:solidFill>
                                <a:latin typeface="Cambria Math" panose="02040503050406030204" pitchFamily="18" charset="0"/>
                                <a:ea typeface="Cambria Math" panose="02040503050406030204" pitchFamily="18" charset="0"/>
                              </a:rPr>
                              <m:t>𝑚</m:t>
                            </m:r>
                          </m:e>
                          <m:sub>
                            <m:r>
                              <a:rPr lang="en-US" b="0" i="1" smtClean="0">
                                <a:solidFill>
                                  <a:srgbClr val="000000"/>
                                </a:solidFill>
                                <a:latin typeface="Cambria Math" panose="02040503050406030204" pitchFamily="18" charset="0"/>
                                <a:ea typeface="Cambria Math" panose="02040503050406030204" pitchFamily="18" charset="0"/>
                              </a:rPr>
                              <m:t>2</m:t>
                            </m:r>
                          </m:sub>
                          <m:sup>
                            <m:r>
                              <a:rPr lang="en-US" b="0" i="1" smtClean="0">
                                <a:solidFill>
                                  <a:srgbClr val="000000"/>
                                </a:solidFill>
                                <a:latin typeface="Cambria Math" panose="02040503050406030204" pitchFamily="18" charset="0"/>
                                <a:ea typeface="Cambria Math" panose="02040503050406030204" pitchFamily="18" charset="0"/>
                              </a:rPr>
                              <m:t>2</m:t>
                            </m:r>
                          </m:sup>
                        </m:sSubSup>
                        <m:r>
                          <a:rPr lang="en-US" b="0" i="1" smtClean="0">
                            <a:solidFill>
                              <a:srgbClr val="000000"/>
                            </a:solidFill>
                            <a:latin typeface="Cambria Math" panose="02040503050406030204" pitchFamily="18" charset="0"/>
                            <a:ea typeface="Cambria Math" panose="02040503050406030204" pitchFamily="18" charset="0"/>
                          </a:rPr>
                          <m:t>−</m:t>
                        </m:r>
                        <m:sSubSup>
                          <m:sSubSupPr>
                            <m:ctrlPr>
                              <a:rPr lang="en-US" b="0" i="1" smtClean="0">
                                <a:solidFill>
                                  <a:srgbClr val="000000"/>
                                </a:solidFill>
                                <a:latin typeface="Cambria Math" panose="02040503050406030204" pitchFamily="18" charset="0"/>
                                <a:ea typeface="Cambria Math" panose="02040503050406030204" pitchFamily="18" charset="0"/>
                              </a:rPr>
                            </m:ctrlPr>
                          </m:sSubSupPr>
                          <m:e>
                            <m:r>
                              <a:rPr lang="en-US" b="0" i="1" smtClean="0">
                                <a:solidFill>
                                  <a:srgbClr val="000000"/>
                                </a:solidFill>
                                <a:latin typeface="Cambria Math" panose="02040503050406030204" pitchFamily="18" charset="0"/>
                                <a:ea typeface="Cambria Math" panose="02040503050406030204" pitchFamily="18" charset="0"/>
                              </a:rPr>
                              <m:t>𝑚</m:t>
                            </m:r>
                          </m:e>
                          <m:sub>
                            <m:r>
                              <a:rPr lang="en-US" b="0" i="1" smtClean="0">
                                <a:solidFill>
                                  <a:srgbClr val="000000"/>
                                </a:solidFill>
                                <a:latin typeface="Cambria Math" panose="02040503050406030204" pitchFamily="18" charset="0"/>
                                <a:ea typeface="Cambria Math" panose="02040503050406030204" pitchFamily="18" charset="0"/>
                              </a:rPr>
                              <m:t>1</m:t>
                            </m:r>
                          </m:sub>
                          <m:sup>
                            <m:r>
                              <a:rPr lang="en-US" b="0" i="1" smtClean="0">
                                <a:solidFill>
                                  <a:srgbClr val="000000"/>
                                </a:solidFill>
                                <a:latin typeface="Cambria Math" panose="02040503050406030204" pitchFamily="18" charset="0"/>
                                <a:ea typeface="Cambria Math" panose="02040503050406030204" pitchFamily="18" charset="0"/>
                              </a:rPr>
                              <m:t>2</m:t>
                            </m:r>
                          </m:sup>
                        </m:sSubSup>
                      </m:num>
                      <m:den>
                        <m:r>
                          <a:rPr lang="en-US" b="0" i="1" smtClean="0">
                            <a:solidFill>
                              <a:srgbClr val="000000"/>
                            </a:solidFill>
                            <a:latin typeface="Cambria Math" panose="02040503050406030204" pitchFamily="18" charset="0"/>
                            <a:ea typeface="Cambria Math" panose="02040503050406030204" pitchFamily="18" charset="0"/>
                          </a:rPr>
                          <m:t>2</m:t>
                        </m:r>
                        <m:sSup>
                          <m:sSupPr>
                            <m:ctrlPr>
                              <a:rPr lang="en-US" b="0"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𝑝</m:t>
                            </m:r>
                          </m:e>
                          <m:sup>
                            <m:r>
                              <a:rPr lang="en-US" b="0" i="1" smtClean="0">
                                <a:solidFill>
                                  <a:srgbClr val="000000"/>
                                </a:solidFill>
                                <a:latin typeface="Cambria Math" panose="02040503050406030204" pitchFamily="18" charset="0"/>
                                <a:ea typeface="Cambria Math" panose="02040503050406030204" pitchFamily="18" charset="0"/>
                              </a:rPr>
                              <m:t>2</m:t>
                            </m:r>
                          </m:sup>
                        </m:sSup>
                      </m:den>
                    </m:f>
                  </m:oMath>
                </a14:m>
                <a:r>
                  <a:rPr lang="en-US" i="1" dirty="0">
                    <a:solidFill>
                      <a:srgbClr val="000000"/>
                    </a:solidFill>
                    <a:latin typeface="Cambria Math" panose="02040503050406030204" pitchFamily="18" charset="0"/>
                    <a:ea typeface="Cambria Math" panose="02040503050406030204" pitchFamily="18" charset="0"/>
                  </a:rPr>
                  <a:t>	</a:t>
                </a:r>
                <a:r>
                  <a:rPr lang="en-US" dirty="0">
                    <a:solidFill>
                      <a:srgbClr val="000000"/>
                    </a:solidFill>
                    <a:ea typeface="Cambria Math" panose="02040503050406030204" pitchFamily="18" charset="0"/>
                  </a:rPr>
                  <a:t> </a:t>
                </a:r>
                <a14:m>
                  <m:oMath xmlns:m="http://schemas.openxmlformats.org/officeDocument/2006/math">
                    <m:r>
                      <a:rPr lang="en-US" i="1">
                        <a:solidFill>
                          <a:srgbClr val="000000"/>
                        </a:solidFill>
                        <a:latin typeface="Cambria Math" panose="02040503050406030204" pitchFamily="18" charset="0"/>
                        <a:ea typeface="Cambria Math" panose="02040503050406030204" pitchFamily="18" charset="0"/>
                      </a:rPr>
                      <m:t>∆</m:t>
                    </m:r>
                    <m:r>
                      <a:rPr lang="en-US" i="1">
                        <a:solidFill>
                          <a:srgbClr val="000000"/>
                        </a:solidFill>
                        <a:latin typeface="Cambria Math" panose="02040503050406030204" pitchFamily="18" charset="0"/>
                        <a:ea typeface="Cambria Math" panose="02040503050406030204" pitchFamily="18" charset="0"/>
                      </a:rPr>
                      <m:t>𝑅</m:t>
                    </m:r>
                    <m:r>
                      <a:rPr lang="en-US" i="1">
                        <a:solidFill>
                          <a:srgbClr val="000000"/>
                        </a:solidFill>
                        <a:latin typeface="Cambria Math" panose="02040503050406030204" pitchFamily="18" charset="0"/>
                        <a:ea typeface="Cambria Math" panose="02040503050406030204" pitchFamily="18" charset="0"/>
                      </a:rPr>
                      <m:t>=</m:t>
                    </m:r>
                    <m:r>
                      <a:rPr lang="en-US" i="1">
                        <a:solidFill>
                          <a:srgbClr val="000000"/>
                        </a:solidFill>
                        <a:latin typeface="Cambria Math" panose="02040503050406030204" pitchFamily="18" charset="0"/>
                        <a:ea typeface="Cambria Math" panose="02040503050406030204" pitchFamily="18" charset="0"/>
                      </a:rPr>
                      <m:t>𝑓</m:t>
                    </m:r>
                    <m:r>
                      <a:rPr lang="en-US" i="1">
                        <a:solidFill>
                          <a:srgbClr val="000000"/>
                        </a:solidFill>
                        <a:latin typeface="Cambria Math" panose="02040503050406030204" pitchFamily="18" charset="0"/>
                        <a:ea typeface="Cambria Math" panose="02040503050406030204" pitchFamily="18" charset="0"/>
                      </a:rPr>
                      <m:t>∆</m:t>
                    </m:r>
                    <m:r>
                      <a:rPr lang="en-US" i="1">
                        <a:solidFill>
                          <a:srgbClr val="000000"/>
                        </a:solidFill>
                        <a:latin typeface="Cambria Math" panose="02040503050406030204" pitchFamily="18" charset="0"/>
                        <a:ea typeface="Cambria Math" panose="02040503050406030204" pitchFamily="18" charset="0"/>
                      </a:rPr>
                      <m:t>𝜃</m:t>
                    </m:r>
                  </m:oMath>
                </a14:m>
                <a:endParaRPr lang="en-US" i="1" dirty="0">
                  <a:solidFill>
                    <a:srgbClr val="000000"/>
                  </a:solidFill>
                  <a:latin typeface="Cambria Math" panose="02040503050406030204" pitchFamily="18" charset="0"/>
                  <a:ea typeface="Cambria Math" panose="02040503050406030204" pitchFamily="18" charset="0"/>
                </a:endParaRPr>
              </a:p>
              <a:p>
                <a:endParaRPr lang="en-US" i="1" dirty="0">
                  <a:solidFill>
                    <a:srgbClr val="000000"/>
                  </a:solidFill>
                  <a:latin typeface="Cambria Math" panose="02040503050406030204" pitchFamily="18" charset="0"/>
                  <a:ea typeface="Cambria Math" panose="02040503050406030204" pitchFamily="18" charset="0"/>
                </a:endParaRPr>
              </a:p>
            </p:txBody>
          </p:sp>
        </mc:Choice>
        <mc:Fallback xmlns="">
          <p:sp>
            <p:nvSpPr>
              <p:cNvPr id="11" name="Textfeld 10">
                <a:extLst>
                  <a:ext uri="{FF2B5EF4-FFF2-40B4-BE49-F238E27FC236}">
                    <a16:creationId xmlns:a16="http://schemas.microsoft.com/office/drawing/2014/main" id="{24A8E70F-68D0-4D6F-0E6F-AF90A18F0300}"/>
                  </a:ext>
                </a:extLst>
              </p:cNvPr>
              <p:cNvSpPr txBox="1">
                <a:spLocks noRot="1" noChangeAspect="1" noMove="1" noResize="1" noEditPoints="1" noAdjustHandles="1" noChangeArrowheads="1" noChangeShapeType="1" noTextEdit="1"/>
              </p:cNvSpPr>
              <p:nvPr/>
            </p:nvSpPr>
            <p:spPr>
              <a:xfrm>
                <a:off x="2895600" y="5123675"/>
                <a:ext cx="3856038" cy="1025922"/>
              </a:xfrm>
              <a:prstGeom prst="rect">
                <a:avLst/>
              </a:prstGeom>
              <a:blipFill>
                <a:blip r:embed="rId4"/>
                <a:stretch>
                  <a:fillRect l="-2054"/>
                </a:stretch>
              </a:blipFill>
            </p:spPr>
            <p:txBody>
              <a:bodyPr/>
              <a:lstStyle/>
              <a:p>
                <a:r>
                  <a:rPr lang="en-GB">
                    <a:noFill/>
                  </a:rPr>
                  <a:t> </a:t>
                </a:r>
              </a:p>
            </p:txBody>
          </p:sp>
        </mc:Fallback>
      </mc:AlternateContent>
      <p:sp>
        <p:nvSpPr>
          <p:cNvPr id="12" name="Textfeld 11">
            <a:extLst>
              <a:ext uri="{FF2B5EF4-FFF2-40B4-BE49-F238E27FC236}">
                <a16:creationId xmlns:a16="http://schemas.microsoft.com/office/drawing/2014/main" id="{276EFBE2-CD5A-2E8A-880E-E91536FDE55D}"/>
              </a:ext>
            </a:extLst>
          </p:cNvPr>
          <p:cNvSpPr txBox="1"/>
          <p:nvPr/>
        </p:nvSpPr>
        <p:spPr>
          <a:xfrm>
            <a:off x="5943600" y="515496"/>
            <a:ext cx="1752600" cy="184666"/>
          </a:xfrm>
          <a:prstGeom prst="rect">
            <a:avLst/>
          </a:prstGeom>
          <a:noFill/>
        </p:spPr>
        <p:txBody>
          <a:bodyPr wrap="square" lIns="0" tIns="0" rIns="0" bIns="0" rtlCol="0">
            <a:spAutoFit/>
          </a:bodyPr>
          <a:lstStyle/>
          <a:p>
            <a:pPr algn="l"/>
            <a:r>
              <a:rPr lang="en-US" sz="1200" dirty="0">
                <a:solidFill>
                  <a:srgbClr val="000000"/>
                </a:solidFill>
                <a:hlinkClick r:id="rId5">
                  <a:extLst>
                    <a:ext uri="{A12FA001-AC4F-418D-AE19-62706E023703}">
                      <ahyp:hlinkClr xmlns:ahyp="http://schemas.microsoft.com/office/drawing/2018/hyperlinkcolor" val="tx"/>
                    </a:ext>
                  </a:extLst>
                </a:hlinkClick>
              </a:rPr>
              <a:t>10.5170/CERN-1982-013</a:t>
            </a:r>
            <a:endParaRPr lang="en-GB" sz="1200" dirty="0">
              <a:solidFill>
                <a:srgbClr val="000000"/>
              </a:solidFill>
            </a:endParaRPr>
          </a:p>
        </p:txBody>
      </p:sp>
    </p:spTree>
    <p:extLst>
      <p:ext uri="{BB962C8B-B14F-4D97-AF65-F5344CB8AC3E}">
        <p14:creationId xmlns:p14="http://schemas.microsoft.com/office/powerpoint/2010/main" val="125101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CC6B23-C265-43C9-B695-5F118FE36DC6}"/>
              </a:ext>
            </a:extLst>
          </p:cNvPr>
          <p:cNvSpPr>
            <a:spLocks noGrp="1"/>
          </p:cNvSpPr>
          <p:nvPr>
            <p:ph type="title"/>
          </p:nvPr>
        </p:nvSpPr>
        <p:spPr/>
        <p:txBody>
          <a:bodyPr/>
          <a:lstStyle/>
          <a:p>
            <a:r>
              <a:rPr lang="en-US" dirty="0"/>
              <a:t>2018 hadron optics</a:t>
            </a:r>
            <a:endParaRPr lang="en-GB" dirty="0"/>
          </a:p>
        </p:txBody>
      </p:sp>
      <p:pic>
        <p:nvPicPr>
          <p:cNvPr id="9" name="Inhaltsplatzhalter 8">
            <a:extLst>
              <a:ext uri="{FF2B5EF4-FFF2-40B4-BE49-F238E27FC236}">
                <a16:creationId xmlns:a16="http://schemas.microsoft.com/office/drawing/2014/main" id="{D0F97C73-5975-4386-B489-A3295C9792B1}"/>
              </a:ext>
            </a:extLst>
          </p:cNvPr>
          <p:cNvPicPr>
            <a:picLocks noGrp="1" noChangeAspect="1"/>
          </p:cNvPicPr>
          <p:nvPr>
            <p:ph sz="half" idx="1"/>
          </p:nvPr>
        </p:nvPicPr>
        <p:blipFill>
          <a:blip r:embed="rId2"/>
          <a:stretch>
            <a:fillRect/>
          </a:stretch>
        </p:blipFill>
        <p:spPr>
          <a:xfrm>
            <a:off x="407987" y="1445944"/>
            <a:ext cx="5616575" cy="3966112"/>
          </a:xfrm>
        </p:spPr>
      </p:pic>
      <p:pic>
        <p:nvPicPr>
          <p:cNvPr id="11" name="Inhaltsplatzhalter 10">
            <a:extLst>
              <a:ext uri="{FF2B5EF4-FFF2-40B4-BE49-F238E27FC236}">
                <a16:creationId xmlns:a16="http://schemas.microsoft.com/office/drawing/2014/main" id="{3CCA8086-1089-413C-8F44-D3CC38E5F4AE}"/>
              </a:ext>
            </a:extLst>
          </p:cNvPr>
          <p:cNvPicPr>
            <a:picLocks noGrp="1" noChangeAspect="1"/>
          </p:cNvPicPr>
          <p:nvPr>
            <p:ph sz="half" idx="2"/>
          </p:nvPr>
        </p:nvPicPr>
        <p:blipFill>
          <a:blip r:embed="rId3"/>
          <a:stretch>
            <a:fillRect/>
          </a:stretch>
        </p:blipFill>
        <p:spPr>
          <a:xfrm>
            <a:off x="6172199" y="1447625"/>
            <a:ext cx="5611813" cy="3962749"/>
          </a:xfrm>
        </p:spPr>
      </p:pic>
      <p:sp>
        <p:nvSpPr>
          <p:cNvPr id="5" name="Datumsplatzhalter 4">
            <a:extLst>
              <a:ext uri="{FF2B5EF4-FFF2-40B4-BE49-F238E27FC236}">
                <a16:creationId xmlns:a16="http://schemas.microsoft.com/office/drawing/2014/main" id="{AD61CF51-E542-437B-B501-E0ABB79A653E}"/>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CF35B0A7-10B5-4126-8031-22D621A1C52C}"/>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D79F06B4-FD6B-492C-AF3F-6A8EFC94A8B5}"/>
              </a:ext>
            </a:extLst>
          </p:cNvPr>
          <p:cNvSpPr>
            <a:spLocks noGrp="1"/>
          </p:cNvSpPr>
          <p:nvPr>
            <p:ph type="sldNum" sz="quarter" idx="12"/>
          </p:nvPr>
        </p:nvSpPr>
        <p:spPr/>
        <p:txBody>
          <a:bodyPr/>
          <a:lstStyle/>
          <a:p>
            <a:fld id="{36B5EA5A-BC32-A742-B11B-8E7414D5B535}" type="slidenum">
              <a:rPr lang="en-US" smtClean="0"/>
              <a:pPr/>
              <a:t>36</a:t>
            </a:fld>
            <a:endParaRPr lang="en-US" dirty="0"/>
          </a:p>
        </p:txBody>
      </p:sp>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6ED9E666-3A2F-498E-AA65-959085E6345D}"/>
                  </a:ext>
                </a:extLst>
              </p:cNvPr>
              <p:cNvSpPr txBox="1"/>
              <p:nvPr/>
            </p:nvSpPr>
            <p:spPr>
              <a:xfrm>
                <a:off x="2883459" y="1018231"/>
                <a:ext cx="1203535" cy="430887"/>
              </a:xfrm>
              <a:prstGeom prst="rect">
                <a:avLst/>
              </a:prstGeom>
              <a:noFill/>
            </p:spPr>
            <p:txBody>
              <a:bodyPr wrap="none" lIns="0" tIns="0" rIns="0" bIns="0" rtlCol="0">
                <a:spAutoFit/>
              </a:bodyPr>
              <a:lstStyle/>
              <a:p>
                <a:pPr algn="l"/>
                <a14:m>
                  <m:oMath xmlns:m="http://schemas.openxmlformats.org/officeDocument/2006/math">
                    <m:r>
                      <a:rPr lang="en-US" sz="2800" b="0" i="1" smtClean="0">
                        <a:latin typeface="Cambria Math" panose="02040503050406030204" pitchFamily="18" charset="0"/>
                      </a:rPr>
                      <m:t>𝑥</m:t>
                    </m:r>
                  </m:oMath>
                </a14:m>
                <a:r>
                  <a:rPr lang="en-GB" sz="2800" dirty="0"/>
                  <a:t>-plane</a:t>
                </a:r>
              </a:p>
            </p:txBody>
          </p:sp>
        </mc:Choice>
        <mc:Fallback xmlns="">
          <p:sp>
            <p:nvSpPr>
              <p:cNvPr id="12" name="Textfeld 11">
                <a:extLst>
                  <a:ext uri="{FF2B5EF4-FFF2-40B4-BE49-F238E27FC236}">
                    <a16:creationId xmlns:a16="http://schemas.microsoft.com/office/drawing/2014/main" id="{6ED9E666-3A2F-498E-AA65-959085E6345D}"/>
                  </a:ext>
                </a:extLst>
              </p:cNvPr>
              <p:cNvSpPr txBox="1">
                <a:spLocks noRot="1" noChangeAspect="1" noMove="1" noResize="1" noEditPoints="1" noAdjustHandles="1" noChangeArrowheads="1" noChangeShapeType="1" noTextEdit="1"/>
              </p:cNvSpPr>
              <p:nvPr/>
            </p:nvSpPr>
            <p:spPr>
              <a:xfrm>
                <a:off x="2883459" y="1018231"/>
                <a:ext cx="1203535" cy="430887"/>
              </a:xfrm>
              <a:prstGeom prst="rect">
                <a:avLst/>
              </a:prstGeom>
              <a:blipFill>
                <a:blip r:embed="rId4"/>
                <a:stretch>
                  <a:fillRect l="-1015" t="-25352" r="-16244" b="-492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feld 12">
                <a:extLst>
                  <a:ext uri="{FF2B5EF4-FFF2-40B4-BE49-F238E27FC236}">
                    <a16:creationId xmlns:a16="http://schemas.microsoft.com/office/drawing/2014/main" id="{055ED09F-40F5-4CF5-A1E8-D0AF3AB7E2A8}"/>
                  </a:ext>
                </a:extLst>
              </p:cNvPr>
              <p:cNvSpPr txBox="1"/>
              <p:nvPr/>
            </p:nvSpPr>
            <p:spPr>
              <a:xfrm>
                <a:off x="8376337" y="1009893"/>
                <a:ext cx="1208408" cy="430887"/>
              </a:xfrm>
              <a:prstGeom prst="rect">
                <a:avLst/>
              </a:prstGeom>
              <a:noFill/>
            </p:spPr>
            <p:txBody>
              <a:bodyPr wrap="none" lIns="0" tIns="0" rIns="0" bIns="0" rtlCol="0">
                <a:spAutoFit/>
              </a:bodyPr>
              <a:lstStyle/>
              <a:p>
                <a:pPr algn="l"/>
                <a14:m>
                  <m:oMath xmlns:m="http://schemas.openxmlformats.org/officeDocument/2006/math">
                    <m:r>
                      <a:rPr lang="en-US" sz="2800" b="0" i="1" smtClean="0">
                        <a:latin typeface="Cambria Math" panose="02040503050406030204" pitchFamily="18" charset="0"/>
                      </a:rPr>
                      <m:t>𝑦</m:t>
                    </m:r>
                  </m:oMath>
                </a14:m>
                <a:r>
                  <a:rPr lang="en-GB" sz="2800" dirty="0"/>
                  <a:t>-plane</a:t>
                </a:r>
              </a:p>
            </p:txBody>
          </p:sp>
        </mc:Choice>
        <mc:Fallback xmlns="">
          <p:sp>
            <p:nvSpPr>
              <p:cNvPr id="13" name="Textfeld 12">
                <a:extLst>
                  <a:ext uri="{FF2B5EF4-FFF2-40B4-BE49-F238E27FC236}">
                    <a16:creationId xmlns:a16="http://schemas.microsoft.com/office/drawing/2014/main" id="{055ED09F-40F5-4CF5-A1E8-D0AF3AB7E2A8}"/>
                  </a:ext>
                </a:extLst>
              </p:cNvPr>
              <p:cNvSpPr txBox="1">
                <a:spLocks noRot="1" noChangeAspect="1" noMove="1" noResize="1" noEditPoints="1" noAdjustHandles="1" noChangeArrowheads="1" noChangeShapeType="1" noTextEdit="1"/>
              </p:cNvSpPr>
              <p:nvPr/>
            </p:nvSpPr>
            <p:spPr>
              <a:xfrm>
                <a:off x="8376337" y="1009893"/>
                <a:ext cx="1208408" cy="430887"/>
              </a:xfrm>
              <a:prstGeom prst="rect">
                <a:avLst/>
              </a:prstGeom>
              <a:blipFill>
                <a:blip r:embed="rId5"/>
                <a:stretch>
                  <a:fillRect l="-505" t="-25714" r="-16162" b="-50000"/>
                </a:stretch>
              </a:blipFill>
            </p:spPr>
            <p:txBody>
              <a:bodyPr/>
              <a:lstStyle/>
              <a:p>
                <a:r>
                  <a:rPr lang="en-GB">
                    <a:noFill/>
                  </a:rPr>
                  <a:t> </a:t>
                </a:r>
              </a:p>
            </p:txBody>
          </p:sp>
        </mc:Fallback>
      </mc:AlternateContent>
    </p:spTree>
    <p:extLst>
      <p:ext uri="{BB962C8B-B14F-4D97-AF65-F5344CB8AC3E}">
        <p14:creationId xmlns:p14="http://schemas.microsoft.com/office/powerpoint/2010/main" val="1738340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CB7C4D-1BC1-49B4-B02E-55D080197BAD}"/>
              </a:ext>
            </a:extLst>
          </p:cNvPr>
          <p:cNvSpPr>
            <a:spLocks noGrp="1"/>
          </p:cNvSpPr>
          <p:nvPr>
            <p:ph type="title"/>
          </p:nvPr>
        </p:nvSpPr>
        <p:spPr/>
        <p:txBody>
          <a:bodyPr/>
          <a:lstStyle/>
          <a:p>
            <a:r>
              <a:rPr lang="en-US" dirty="0"/>
              <a:t>Influence of the vacuum windows</a:t>
            </a:r>
            <a:endParaRPr lang="en-GB" dirty="0"/>
          </a:p>
        </p:txBody>
      </p:sp>
      <p:pic>
        <p:nvPicPr>
          <p:cNvPr id="9" name="Inhaltsplatzhalter 8">
            <a:extLst>
              <a:ext uri="{FF2B5EF4-FFF2-40B4-BE49-F238E27FC236}">
                <a16:creationId xmlns:a16="http://schemas.microsoft.com/office/drawing/2014/main" id="{77ABF6E7-ACA5-4F78-AAFF-1DF8A9556254}"/>
              </a:ext>
            </a:extLst>
          </p:cNvPr>
          <p:cNvPicPr>
            <a:picLocks noGrp="1" noChangeAspect="1"/>
          </p:cNvPicPr>
          <p:nvPr>
            <p:ph sz="half" idx="1"/>
          </p:nvPr>
        </p:nvPicPr>
        <p:blipFill>
          <a:blip r:embed="rId2"/>
          <a:stretch>
            <a:fillRect/>
          </a:stretch>
        </p:blipFill>
        <p:spPr>
          <a:xfrm>
            <a:off x="0" y="980728"/>
            <a:ext cx="8991600" cy="4554415"/>
          </a:xfrm>
        </p:spPr>
      </p:pic>
      <p:sp>
        <p:nvSpPr>
          <p:cNvPr id="5" name="Datumsplatzhalter 4">
            <a:extLst>
              <a:ext uri="{FF2B5EF4-FFF2-40B4-BE49-F238E27FC236}">
                <a16:creationId xmlns:a16="http://schemas.microsoft.com/office/drawing/2014/main" id="{AC80BC74-302D-48F4-A7ED-77706326CE6D}"/>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95AE844F-6D5A-40B4-BB57-3A0EB5DF1593}"/>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FEA2315C-A576-4FB3-B3D2-EFF2B66A16FE}"/>
              </a:ext>
            </a:extLst>
          </p:cNvPr>
          <p:cNvSpPr>
            <a:spLocks noGrp="1"/>
          </p:cNvSpPr>
          <p:nvPr>
            <p:ph type="sldNum" sz="quarter" idx="12"/>
          </p:nvPr>
        </p:nvSpPr>
        <p:spPr/>
        <p:txBody>
          <a:bodyPr/>
          <a:lstStyle/>
          <a:p>
            <a:fld id="{36B5EA5A-BC32-A742-B11B-8E7414D5B535}" type="slidenum">
              <a:rPr lang="en-US" smtClean="0"/>
              <a:pPr/>
              <a:t>37</a:t>
            </a:fld>
            <a:endParaRPr lang="en-US" dirty="0"/>
          </a:p>
        </p:txBody>
      </p:sp>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A577F1C1-C30D-4B6D-B5DF-A12DDB20DF7E}"/>
                  </a:ext>
                </a:extLst>
              </p:cNvPr>
              <p:cNvSpPr>
                <a:spLocks noGrp="1"/>
              </p:cNvSpPr>
              <p:nvPr>
                <p:ph sz="half" idx="2"/>
              </p:nvPr>
            </p:nvSpPr>
            <p:spPr>
              <a:xfrm>
                <a:off x="7543800" y="980728"/>
                <a:ext cx="4648200" cy="4608511"/>
              </a:xfrm>
            </p:spPr>
            <p:txBody>
              <a:bodyPr/>
              <a:lstStyle/>
              <a:p>
                <a:pPr marL="342900" indent="-342900">
                  <a:buFont typeface="Arial" panose="020B0604020202020204" pitchFamily="34" charset="0"/>
                  <a:buChar char="•"/>
                </a:pPr>
                <a:r>
                  <a:rPr lang="en-US" dirty="0"/>
                  <a:t>In the simulations the vacuum windows have been omitted</a:t>
                </a:r>
              </a:p>
              <a:p>
                <a:pPr marL="342900" indent="-342900">
                  <a:buFont typeface="Arial" panose="020B0604020202020204" pitchFamily="34" charset="0"/>
                  <a:buChar char="•"/>
                </a:pPr>
                <a:r>
                  <a:rPr lang="en-US" dirty="0"/>
                  <a:t>Typically, we have </a:t>
                </a:r>
                <a14:m>
                  <m:oMath xmlns:m="http://schemas.openxmlformats.org/officeDocument/2006/math">
                    <m:r>
                      <a:rPr lang="en-US" b="1" i="1" smtClean="0">
                        <a:latin typeface="Cambria Math" panose="02040503050406030204" pitchFamily="18" charset="0"/>
                      </a:rPr>
                      <m:t>𝟐𝟎𝟎</m:t>
                    </m:r>
                    <m:r>
                      <a:rPr lang="en-US" b="1" smtClean="0">
                        <a:latin typeface="Cambria Math" panose="02040503050406030204" pitchFamily="18" charset="0"/>
                        <a:ea typeface="Cambria Math" panose="02040503050406030204" pitchFamily="18" charset="0"/>
                      </a:rPr>
                      <m:t>𝛍</m:t>
                    </m:r>
                    <m:r>
                      <a:rPr lang="en-US" b="1" i="0" smtClean="0">
                        <a:latin typeface="Cambria Math" panose="02040503050406030204" pitchFamily="18" charset="0"/>
                        <a:ea typeface="Cambria Math" panose="02040503050406030204" pitchFamily="18" charset="0"/>
                      </a:rPr>
                      <m:t>𝐦</m:t>
                    </m:r>
                  </m:oMath>
                </a14:m>
                <a:r>
                  <a:rPr lang="en-GB" dirty="0"/>
                  <a:t> of mylar as windows</a:t>
                </a:r>
              </a:p>
              <a:p>
                <a:pPr marL="666750" lvl="1" indent="-342900">
                  <a:buFont typeface="Arial" panose="020B0604020202020204" pitchFamily="34" charset="0"/>
                  <a:buChar char="•"/>
                </a:pPr>
                <a:r>
                  <a:rPr lang="en-GB" dirty="0"/>
                  <a:t>Some exceptions with even thinner windows</a:t>
                </a:r>
              </a:p>
              <a:p>
                <a:pPr marL="666750" lvl="1" indent="-342900">
                  <a:buFont typeface="Arial" panose="020B0604020202020204" pitchFamily="34" charset="0"/>
                  <a:buChar char="•"/>
                </a:pPr>
                <a:r>
                  <a:rPr lang="en-GB" dirty="0"/>
                  <a:t>Accounts to some </a:t>
                </a:r>
                <a14:m>
                  <m:oMath xmlns:m="http://schemas.openxmlformats.org/officeDocument/2006/math">
                    <m:r>
                      <m:rPr>
                        <m:sty m:val="p"/>
                      </m:rPr>
                      <a:rPr lang="en-US" b="0" i="0" smtClean="0">
                        <a:latin typeface="Cambria Math" panose="02040503050406030204" pitchFamily="18" charset="0"/>
                      </a:rPr>
                      <m:t>mm</m:t>
                    </m:r>
                  </m:oMath>
                </a14:m>
                <a:r>
                  <a:rPr lang="en-GB" dirty="0"/>
                  <a:t> over the whole </a:t>
                </a:r>
                <a14:m>
                  <m:oMath xmlns:m="http://schemas.openxmlformats.org/officeDocument/2006/math">
                    <m:r>
                      <a:rPr lang="en-US" b="0" i="1" smtClean="0">
                        <a:latin typeface="Cambria Math" panose="02040503050406030204" pitchFamily="18" charset="0"/>
                      </a:rPr>
                      <m:t>1.1</m:t>
                    </m:r>
                    <m:r>
                      <m:rPr>
                        <m:sty m:val="p"/>
                      </m:rPr>
                      <a:rPr lang="en-US" b="0" i="0" smtClean="0">
                        <a:latin typeface="Cambria Math" panose="02040503050406030204" pitchFamily="18" charset="0"/>
                      </a:rPr>
                      <m:t>km</m:t>
                    </m:r>
                  </m:oMath>
                </a14:m>
                <a:r>
                  <a:rPr lang="en-GB" dirty="0"/>
                  <a:t> of beam line</a:t>
                </a:r>
              </a:p>
              <a:p>
                <a:pPr marL="342900" indent="-342900">
                  <a:buFont typeface="Arial" panose="020B0604020202020204" pitchFamily="34" charset="0"/>
                  <a:buChar char="•"/>
                </a:pPr>
                <a:r>
                  <a:rPr lang="en-GB" dirty="0"/>
                  <a:t>Taking these results, it is justified to not use the windows in the simulations as their effect on the beam distributions is negligible</a:t>
                </a:r>
              </a:p>
            </p:txBody>
          </p:sp>
        </mc:Choice>
        <mc:Fallback xmlns="">
          <p:sp>
            <p:nvSpPr>
              <p:cNvPr id="4" name="Inhaltsplatzhalter 3">
                <a:extLst>
                  <a:ext uri="{FF2B5EF4-FFF2-40B4-BE49-F238E27FC236}">
                    <a16:creationId xmlns:a16="http://schemas.microsoft.com/office/drawing/2014/main" id="{A577F1C1-C30D-4B6D-B5DF-A12DDB20DF7E}"/>
                  </a:ext>
                </a:extLst>
              </p:cNvPr>
              <p:cNvSpPr>
                <a:spLocks noGrp="1" noRot="1" noChangeAspect="1" noMove="1" noResize="1" noEditPoints="1" noAdjustHandles="1" noChangeArrowheads="1" noChangeShapeType="1" noTextEdit="1"/>
              </p:cNvSpPr>
              <p:nvPr>
                <p:ph sz="half" idx="2"/>
              </p:nvPr>
            </p:nvSpPr>
            <p:spPr>
              <a:xfrm>
                <a:off x="7543800" y="980728"/>
                <a:ext cx="4648200" cy="4608511"/>
              </a:xfrm>
              <a:blipFill>
                <a:blip r:embed="rId3"/>
                <a:stretch>
                  <a:fillRect l="-3281" t="-2646" r="-4199"/>
                </a:stretch>
              </a:blipFill>
            </p:spPr>
            <p:txBody>
              <a:bodyPr/>
              <a:lstStyle/>
              <a:p>
                <a:r>
                  <a:rPr lang="en-GB">
                    <a:noFill/>
                  </a:rPr>
                  <a:t> </a:t>
                </a:r>
              </a:p>
            </p:txBody>
          </p:sp>
        </mc:Fallback>
      </mc:AlternateContent>
    </p:spTree>
    <p:extLst>
      <p:ext uri="{BB962C8B-B14F-4D97-AF65-F5344CB8AC3E}">
        <p14:creationId xmlns:p14="http://schemas.microsoft.com/office/powerpoint/2010/main" val="4205858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0B971294-32A4-C822-BA76-0CAC09907AF7}"/>
              </a:ext>
            </a:extLst>
          </p:cNvPr>
          <p:cNvPicPr>
            <a:picLocks noGrp="1" noChangeAspect="1"/>
          </p:cNvPicPr>
          <p:nvPr>
            <p:ph idx="1"/>
          </p:nvPr>
        </p:nvPicPr>
        <p:blipFill>
          <a:blip r:embed="rId2"/>
          <a:stretch>
            <a:fillRect/>
          </a:stretch>
        </p:blipFill>
        <p:spPr>
          <a:xfrm>
            <a:off x="780863" y="1019352"/>
            <a:ext cx="10630273" cy="5181423"/>
          </a:xfrm>
        </p:spPr>
      </p:pic>
      <p:sp>
        <p:nvSpPr>
          <p:cNvPr id="3" name="Titel 2">
            <a:extLst>
              <a:ext uri="{FF2B5EF4-FFF2-40B4-BE49-F238E27FC236}">
                <a16:creationId xmlns:a16="http://schemas.microsoft.com/office/drawing/2014/main" id="{16BF78BA-7BF0-680D-D9CF-550ADC85F7A1}"/>
              </a:ext>
            </a:extLst>
          </p:cNvPr>
          <p:cNvSpPr>
            <a:spLocks noGrp="1"/>
          </p:cNvSpPr>
          <p:nvPr>
            <p:ph type="title"/>
          </p:nvPr>
        </p:nvSpPr>
        <p:spPr/>
        <p:txBody>
          <a:bodyPr/>
          <a:lstStyle/>
          <a:p>
            <a:r>
              <a:rPr lang="en-US" dirty="0"/>
              <a:t>Beam divergence in 2018</a:t>
            </a:r>
            <a:endParaRPr lang="en-GB" dirty="0"/>
          </a:p>
        </p:txBody>
      </p:sp>
      <p:sp>
        <p:nvSpPr>
          <p:cNvPr id="4" name="Datumsplatzhalter 3">
            <a:extLst>
              <a:ext uri="{FF2B5EF4-FFF2-40B4-BE49-F238E27FC236}">
                <a16:creationId xmlns:a16="http://schemas.microsoft.com/office/drawing/2014/main" id="{BA1B4C11-FFE4-074D-9774-1209D432CC30}"/>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20A30C4F-FD1A-BD0D-F2F5-2A465A44B5CA}"/>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591DECED-D3D3-F57C-0471-298E35C86030}"/>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13750318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A7BA49-3016-8BAA-FA09-810303AA948F}"/>
              </a:ext>
            </a:extLst>
          </p:cNvPr>
          <p:cNvSpPr>
            <a:spLocks noGrp="1"/>
          </p:cNvSpPr>
          <p:nvPr>
            <p:ph type="title"/>
          </p:nvPr>
        </p:nvSpPr>
        <p:spPr/>
        <p:txBody>
          <a:bodyPr/>
          <a:lstStyle/>
          <a:p>
            <a:r>
              <a:rPr lang="en-US" dirty="0"/>
              <a:t>Divergence in the new optics set</a:t>
            </a:r>
            <a:endParaRPr lang="en-GB" dirty="0"/>
          </a:p>
        </p:txBody>
      </p:sp>
      <p:sp>
        <p:nvSpPr>
          <p:cNvPr id="5" name="Datumsplatzhalter 4">
            <a:extLst>
              <a:ext uri="{FF2B5EF4-FFF2-40B4-BE49-F238E27FC236}">
                <a16:creationId xmlns:a16="http://schemas.microsoft.com/office/drawing/2014/main" id="{3EEF0779-D1ED-F26F-51D5-4008D2FA5842}"/>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B976C1B2-38ED-8F10-4D89-B3DFDF5379D7}"/>
              </a:ext>
            </a:extLst>
          </p:cNvPr>
          <p:cNvSpPr>
            <a:spLocks noGrp="1"/>
          </p:cNvSpPr>
          <p:nvPr>
            <p:ph type="ftr" sz="quarter" idx="11"/>
          </p:nvPr>
        </p:nvSpPr>
        <p:spPr/>
        <p:txBody>
          <a:bodyPr/>
          <a:lstStyle/>
          <a:p>
            <a:r>
              <a:rPr lang="en-GB" dirty="0"/>
              <a:t>Fabian Metzger | </a:t>
            </a:r>
            <a:r>
              <a:rPr lang="en-US" dirty="0"/>
              <a:t>RF and conventional beams</a:t>
            </a:r>
          </a:p>
        </p:txBody>
      </p:sp>
      <p:sp>
        <p:nvSpPr>
          <p:cNvPr id="7" name="Foliennummernplatzhalter 6">
            <a:extLst>
              <a:ext uri="{FF2B5EF4-FFF2-40B4-BE49-F238E27FC236}">
                <a16:creationId xmlns:a16="http://schemas.microsoft.com/office/drawing/2014/main" id="{89E6736D-72D9-8AB2-7C57-9EBCA8EF932D}"/>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25" name="Inhaltsplatzhalter 24">
            <a:extLst>
              <a:ext uri="{FF2B5EF4-FFF2-40B4-BE49-F238E27FC236}">
                <a16:creationId xmlns:a16="http://schemas.microsoft.com/office/drawing/2014/main" id="{C791F795-4A1E-59F4-78B4-C7D4B31C453B}"/>
              </a:ext>
            </a:extLst>
          </p:cNvPr>
          <p:cNvPicPr>
            <a:picLocks noGrp="1" noChangeAspect="1"/>
          </p:cNvPicPr>
          <p:nvPr>
            <p:ph sz="half" idx="1"/>
          </p:nvPr>
        </p:nvPicPr>
        <p:blipFill>
          <a:blip r:embed="rId2"/>
          <a:srcRect/>
          <a:stretch/>
        </p:blipFill>
        <p:spPr>
          <a:xfrm>
            <a:off x="1" y="2131707"/>
            <a:ext cx="6328731" cy="3172617"/>
          </a:xfrm>
        </p:spPr>
      </p:pic>
      <p:pic>
        <p:nvPicPr>
          <p:cNvPr id="23" name="Inhaltsplatzhalter 22">
            <a:extLst>
              <a:ext uri="{FF2B5EF4-FFF2-40B4-BE49-F238E27FC236}">
                <a16:creationId xmlns:a16="http://schemas.microsoft.com/office/drawing/2014/main" id="{47747444-EF7B-1F95-EEEC-6D16DB26ACA2}"/>
              </a:ext>
            </a:extLst>
          </p:cNvPr>
          <p:cNvPicPr>
            <a:picLocks noGrp="1" noChangeAspect="1"/>
          </p:cNvPicPr>
          <p:nvPr>
            <p:ph sz="half" idx="2"/>
          </p:nvPr>
        </p:nvPicPr>
        <p:blipFill>
          <a:blip r:embed="rId3"/>
          <a:srcRect/>
          <a:stretch/>
        </p:blipFill>
        <p:spPr>
          <a:xfrm>
            <a:off x="5867400" y="2133204"/>
            <a:ext cx="6323365" cy="3169927"/>
          </a:xfrm>
        </p:spPr>
      </p:pic>
      <mc:AlternateContent xmlns:mc="http://schemas.openxmlformats.org/markup-compatibility/2006" xmlns:a14="http://schemas.microsoft.com/office/drawing/2010/main">
        <mc:Choice Requires="a14">
          <p:sp>
            <p:nvSpPr>
              <p:cNvPr id="26" name="Textfeld 25">
                <a:extLst>
                  <a:ext uri="{FF2B5EF4-FFF2-40B4-BE49-F238E27FC236}">
                    <a16:creationId xmlns:a16="http://schemas.microsoft.com/office/drawing/2014/main" id="{4D9746D4-79FB-0A6A-DF16-D9412A97F0E5}"/>
                  </a:ext>
                </a:extLst>
              </p:cNvPr>
              <p:cNvSpPr txBox="1"/>
              <p:nvPr/>
            </p:nvSpPr>
            <p:spPr>
              <a:xfrm>
                <a:off x="2403399" y="1802908"/>
                <a:ext cx="1521934" cy="276999"/>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smtClean="0">
                              <a:solidFill>
                                <a:srgbClr val="000000"/>
                              </a:solidFill>
                              <a:latin typeface="Cambria Math" panose="02040503050406030204" pitchFamily="18" charset="0"/>
                              <a:ea typeface="Cambria Math" panose="02040503050406030204" pitchFamily="18" charset="0"/>
                            </a:rPr>
                            <m:t>𝜎</m:t>
                          </m:r>
                        </m:e>
                        <m:sub>
                          <m:r>
                            <a:rPr lang="en-US" b="0" i="1" smtClean="0">
                              <a:solidFill>
                                <a:srgbClr val="000000"/>
                              </a:solidFill>
                              <a:latin typeface="Cambria Math" panose="02040503050406030204" pitchFamily="18" charset="0"/>
                            </a:rPr>
                            <m:t>𝑥</m:t>
                          </m:r>
                          <m:r>
                            <a:rPr lang="en-US" b="0" i="1" smtClean="0">
                              <a:solidFill>
                                <a:srgbClr val="000000"/>
                              </a:solidFill>
                              <a:latin typeface="Cambria Math" panose="02040503050406030204" pitchFamily="18" charset="0"/>
                            </a:rPr>
                            <m:t>′</m:t>
                          </m:r>
                        </m:sub>
                      </m:sSub>
                      <m:r>
                        <a:rPr lang="en-US" b="0" i="1" smtClean="0">
                          <a:solidFill>
                            <a:srgbClr val="000000"/>
                          </a:solidFill>
                          <a:latin typeface="Cambria Math" panose="02040503050406030204" pitchFamily="18" charset="0"/>
                        </a:rPr>
                        <m:t>=9</m:t>
                      </m:r>
                      <m:r>
                        <a:rPr lang="en-US" b="0" i="0" smtClean="0">
                          <a:solidFill>
                            <a:srgbClr val="000000"/>
                          </a:solidFill>
                          <a:latin typeface="Cambria Math" panose="02040503050406030204" pitchFamily="18" charset="0"/>
                        </a:rPr>
                        <m:t>5.8</m:t>
                      </m:r>
                      <m:r>
                        <m:rPr>
                          <m:sty m:val="p"/>
                        </m:rPr>
                        <a:rPr lang="el-GR" b="0"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dirty="0"/>
              </a:p>
            </p:txBody>
          </p:sp>
        </mc:Choice>
        <mc:Fallback xmlns="">
          <p:sp>
            <p:nvSpPr>
              <p:cNvPr id="26" name="Textfeld 25">
                <a:extLst>
                  <a:ext uri="{FF2B5EF4-FFF2-40B4-BE49-F238E27FC236}">
                    <a16:creationId xmlns:a16="http://schemas.microsoft.com/office/drawing/2014/main" id="{4D9746D4-79FB-0A6A-DF16-D9412A97F0E5}"/>
                  </a:ext>
                </a:extLst>
              </p:cNvPr>
              <p:cNvSpPr txBox="1">
                <a:spLocks noRot="1" noChangeAspect="1" noMove="1" noResize="1" noEditPoints="1" noAdjustHandles="1" noChangeArrowheads="1" noChangeShapeType="1" noTextEdit="1"/>
              </p:cNvSpPr>
              <p:nvPr/>
            </p:nvSpPr>
            <p:spPr>
              <a:xfrm>
                <a:off x="2403399" y="1802908"/>
                <a:ext cx="1521934" cy="276999"/>
              </a:xfrm>
              <a:prstGeom prst="rect">
                <a:avLst/>
              </a:prstGeom>
              <a:blipFill>
                <a:blip r:embed="rId4"/>
                <a:stretch>
                  <a:fillRect l="-2400" r="-4000" b="-2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feld 26">
                <a:extLst>
                  <a:ext uri="{FF2B5EF4-FFF2-40B4-BE49-F238E27FC236}">
                    <a16:creationId xmlns:a16="http://schemas.microsoft.com/office/drawing/2014/main" id="{3EAE9E18-4229-3652-5C2A-B7429587E332}"/>
                  </a:ext>
                </a:extLst>
              </p:cNvPr>
              <p:cNvSpPr txBox="1"/>
              <p:nvPr/>
            </p:nvSpPr>
            <p:spPr>
              <a:xfrm>
                <a:off x="8191916" y="1791943"/>
                <a:ext cx="1674334" cy="298928"/>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smtClean="0">
                              <a:solidFill>
                                <a:srgbClr val="000000"/>
                              </a:solidFill>
                              <a:latin typeface="Cambria Math" panose="02040503050406030204" pitchFamily="18" charset="0"/>
                              <a:ea typeface="Cambria Math" panose="02040503050406030204" pitchFamily="18" charset="0"/>
                            </a:rPr>
                            <m:t>𝜎</m:t>
                          </m:r>
                        </m:e>
                        <m:sub>
                          <m:r>
                            <a:rPr lang="en-US" b="0" i="1" smtClean="0">
                              <a:solidFill>
                                <a:srgbClr val="000000"/>
                              </a:solidFill>
                              <a:latin typeface="Cambria Math" panose="02040503050406030204" pitchFamily="18" charset="0"/>
                            </a:rPr>
                            <m:t>𝑦</m:t>
                          </m:r>
                          <m:r>
                            <a:rPr lang="en-US" b="0" i="1" smtClean="0">
                              <a:solidFill>
                                <a:srgbClr val="000000"/>
                              </a:solidFill>
                              <a:latin typeface="Cambria Math" panose="02040503050406030204" pitchFamily="18" charset="0"/>
                            </a:rPr>
                            <m:t>′</m:t>
                          </m:r>
                        </m:sub>
                      </m:sSub>
                      <m:r>
                        <a:rPr lang="en-US" b="0" i="1" smtClean="0">
                          <a:solidFill>
                            <a:srgbClr val="000000"/>
                          </a:solidFill>
                          <a:latin typeface="Cambria Math" panose="02040503050406030204" pitchFamily="18" charset="0"/>
                        </a:rPr>
                        <m:t>=</m:t>
                      </m:r>
                      <m:r>
                        <a:rPr lang="en-US" b="0" i="0" smtClean="0">
                          <a:solidFill>
                            <a:srgbClr val="000000"/>
                          </a:solidFill>
                          <a:latin typeface="Cambria Math" panose="02040503050406030204" pitchFamily="18" charset="0"/>
                        </a:rPr>
                        <m:t>125.8</m:t>
                      </m:r>
                      <m:r>
                        <m:rPr>
                          <m:sty m:val="p"/>
                        </m:rPr>
                        <a:rPr lang="el-GR" b="0"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dirty="0"/>
              </a:p>
            </p:txBody>
          </p:sp>
        </mc:Choice>
        <mc:Fallback xmlns="">
          <p:sp>
            <p:nvSpPr>
              <p:cNvPr id="27" name="Textfeld 26">
                <a:extLst>
                  <a:ext uri="{FF2B5EF4-FFF2-40B4-BE49-F238E27FC236}">
                    <a16:creationId xmlns:a16="http://schemas.microsoft.com/office/drawing/2014/main" id="{3EAE9E18-4229-3652-5C2A-B7429587E332}"/>
                  </a:ext>
                </a:extLst>
              </p:cNvPr>
              <p:cNvSpPr txBox="1">
                <a:spLocks noRot="1" noChangeAspect="1" noMove="1" noResize="1" noEditPoints="1" noAdjustHandles="1" noChangeArrowheads="1" noChangeShapeType="1" noTextEdit="1"/>
              </p:cNvSpPr>
              <p:nvPr/>
            </p:nvSpPr>
            <p:spPr>
              <a:xfrm>
                <a:off x="8191916" y="1791943"/>
                <a:ext cx="1674334" cy="298928"/>
              </a:xfrm>
              <a:prstGeom prst="rect">
                <a:avLst/>
              </a:prstGeom>
              <a:blipFill>
                <a:blip r:embed="rId5"/>
                <a:stretch>
                  <a:fillRect l="-1460" r="-3650" b="-20408"/>
                </a:stretch>
              </a:blipFill>
            </p:spPr>
            <p:txBody>
              <a:bodyPr/>
              <a:lstStyle/>
              <a:p>
                <a:r>
                  <a:rPr lang="en-GB">
                    <a:noFill/>
                  </a:rPr>
                  <a:t> </a:t>
                </a:r>
              </a:p>
            </p:txBody>
          </p:sp>
        </mc:Fallback>
      </mc:AlternateContent>
    </p:spTree>
    <p:extLst>
      <p:ext uri="{BB962C8B-B14F-4D97-AF65-F5344CB8AC3E}">
        <p14:creationId xmlns:p14="http://schemas.microsoft.com/office/powerpoint/2010/main" val="1171846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97E336C4-347C-4B9E-A9D2-14D47A3D1A09}"/>
                  </a:ext>
                </a:extLst>
              </p:cNvPr>
              <p:cNvSpPr>
                <a:spLocks noGrp="1"/>
              </p:cNvSpPr>
              <p:nvPr>
                <p:ph idx="1"/>
              </p:nvPr>
            </p:nvSpPr>
            <p:spPr>
              <a:xfrm>
                <a:off x="407987" y="969253"/>
                <a:ext cx="11376024" cy="3378814"/>
              </a:xfrm>
            </p:spPr>
            <p:txBody>
              <a:bodyPr/>
              <a:lstStyle/>
              <a:p>
                <a:pPr marL="342900" indent="-342900">
                  <a:buFont typeface="Arial" panose="020B0604020202020204" pitchFamily="34" charset="0"/>
                  <a:buChar char="•"/>
                </a:pPr>
                <a:r>
                  <a:rPr lang="en-US" dirty="0"/>
                  <a:t>In a secondary beam, one has different particle species with same momentum</a:t>
                </a:r>
              </a:p>
              <a:p>
                <a:pPr marL="666900" lvl="1" indent="-342900">
                  <a:buFont typeface="Arial" panose="020B0604020202020204" pitchFamily="34" charset="0"/>
                  <a:buChar char="•"/>
                </a:pPr>
                <a:r>
                  <a:rPr lang="en-US" dirty="0"/>
                  <a:t>Discriminate those species by their velocities</a:t>
                </a:r>
              </a:p>
              <a:p>
                <a:pPr marL="666900" lvl="1" indent="-342900">
                  <a:buFont typeface="Arial" panose="020B0604020202020204" pitchFamily="34" charset="0"/>
                  <a:buChar char="•"/>
                </a:pPr>
                <a:r>
                  <a:rPr lang="en-US" dirty="0"/>
                  <a:t>For M</a:t>
                </a:r>
                <a14:m>
                  <m:oMath xmlns:m="http://schemas.openxmlformats.org/officeDocument/2006/math">
                    <m:r>
                      <a:rPr lang="en-US" b="0" i="1" smtClean="0">
                        <a:latin typeface="Cambria Math" panose="02040503050406030204" pitchFamily="18" charset="0"/>
                      </a:rPr>
                      <m:t>2</m:t>
                    </m:r>
                  </m:oMath>
                </a14:m>
                <a:r>
                  <a:rPr lang="en-GB" dirty="0"/>
                  <a:t>: Large interest in kaon beams</a:t>
                </a:r>
              </a:p>
              <a:p>
                <a:pPr marL="342900" indent="-342900">
                  <a:buFont typeface="Arial" panose="020B0604020202020204" pitchFamily="34" charset="0"/>
                  <a:buChar char="•"/>
                </a:pPr>
                <a:r>
                  <a:rPr lang="en-GB" dirty="0"/>
                  <a:t>Time-dependent transverse kick by RF cavities in transverse dipole mode</a:t>
                </a:r>
              </a:p>
              <a:p>
                <a:pPr marL="342900" indent="-342900">
                  <a:buFont typeface="Arial" panose="020B0604020202020204" pitchFamily="34" charset="0"/>
                  <a:buChar char="•"/>
                </a:pPr>
                <a:r>
                  <a:rPr lang="en-GB" dirty="0"/>
                  <a:t>Kick by RF</a:t>
                </a:r>
                <a14:m>
                  <m:oMath xmlns:m="http://schemas.openxmlformats.org/officeDocument/2006/math">
                    <m:r>
                      <a:rPr lang="en-US" b="1" i="1" smtClean="0">
                        <a:latin typeface="Cambria Math" panose="02040503050406030204" pitchFamily="18" charset="0"/>
                      </a:rPr>
                      <m:t>𝟏</m:t>
                    </m:r>
                  </m:oMath>
                </a14:m>
                <a:r>
                  <a:rPr lang="en-GB" dirty="0"/>
                  <a:t> compensated or amplified by RF</a:t>
                </a:r>
                <a14:m>
                  <m:oMath xmlns:m="http://schemas.openxmlformats.org/officeDocument/2006/math">
                    <m:r>
                      <a:rPr lang="en-US" b="1" i="1" smtClean="0">
                        <a:latin typeface="Cambria Math" panose="02040503050406030204" pitchFamily="18" charset="0"/>
                      </a:rPr>
                      <m:t>𝟐</m:t>
                    </m:r>
                  </m:oMath>
                </a14:m>
                <a:r>
                  <a:rPr lang="en-GB" dirty="0"/>
                  <a:t> depending on the velocity</a:t>
                </a:r>
              </a:p>
              <a:p>
                <a:pPr marL="666900" lvl="1" indent="-342900">
                  <a:buFont typeface="Arial" panose="020B0604020202020204" pitchFamily="34" charset="0"/>
                  <a:buChar char="•"/>
                </a:pP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𝜃</m:t>
                        </m:r>
                      </m:e>
                      <m:sub>
                        <m:r>
                          <m:rPr>
                            <m:sty m:val="p"/>
                          </m:rPr>
                          <a:rPr lang="en-US" b="0" i="0" smtClean="0">
                            <a:latin typeface="Cambria Math" panose="02040503050406030204" pitchFamily="18" charset="0"/>
                          </a:rPr>
                          <m:t>tot</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𝜃</m:t>
                    </m:r>
                    <m:d>
                      <m:dPr>
                        <m:ctrlPr>
                          <a:rPr lang="en-US" b="0" i="1" smtClean="0">
                            <a:latin typeface="Cambria Math" panose="02040503050406030204" pitchFamily="18" charset="0"/>
                            <a:ea typeface="Cambria Math" panose="02040503050406030204" pitchFamily="18" charset="0"/>
                          </a:rPr>
                        </m:ctrlPr>
                      </m:dPr>
                      <m:e>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𝜑</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𝑡</m:t>
                                    </m:r>
                                  </m:e>
                                </m:d>
                              </m:e>
                            </m:d>
                          </m:e>
                        </m:func>
                        <m:r>
                          <a:rPr lang="en-US" b="0" i="1" smtClean="0">
                            <a:latin typeface="Cambria Math" panose="02040503050406030204" pitchFamily="18" charset="0"/>
                            <a:ea typeface="Cambria Math" panose="02040503050406030204" pitchFamily="18" charset="0"/>
                          </a:rPr>
                          <m:t>+</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𝜑</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𝑡</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12</m:t>
                                    </m:r>
                                  </m:sub>
                                </m:sSub>
                              </m:e>
                            </m:d>
                          </m:e>
                        </m:func>
                      </m:e>
                    </m:d>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𝜃</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𝜑</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𝑡</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12</m:t>
                                    </m:r>
                                  </m:sub>
                                </m:sSub>
                              </m:num>
                              <m:den>
                                <m:r>
                                  <a:rPr lang="en-US" b="0" i="1" smtClean="0">
                                    <a:latin typeface="Cambria Math" panose="02040503050406030204" pitchFamily="18" charset="0"/>
                                    <a:ea typeface="Cambria Math" panose="02040503050406030204" pitchFamily="18" charset="0"/>
                                  </a:rPr>
                                  <m:t>2</m:t>
                                </m:r>
                              </m:den>
                            </m:f>
                          </m:e>
                        </m:d>
                      </m:e>
                    </m:func>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cos</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𝜑</m:t>
                                    </m:r>
                                  </m:e>
                                  <m:sub>
                                    <m:r>
                                      <a:rPr lang="en-US" b="0" i="1" smtClean="0">
                                        <a:latin typeface="Cambria Math" panose="02040503050406030204" pitchFamily="18" charset="0"/>
                                        <a:ea typeface="Cambria Math" panose="02040503050406030204" pitchFamily="18" charset="0"/>
                                      </a:rPr>
                                      <m:t>12</m:t>
                                    </m:r>
                                  </m:sub>
                                </m:sSub>
                              </m:num>
                              <m:den>
                                <m:r>
                                  <a:rPr lang="en-US" b="0" i="1" smtClean="0">
                                    <a:latin typeface="Cambria Math" panose="02040503050406030204" pitchFamily="18" charset="0"/>
                                    <a:ea typeface="Cambria Math" panose="02040503050406030204" pitchFamily="18" charset="0"/>
                                  </a:rPr>
                                  <m:t>2</m:t>
                                </m:r>
                              </m:den>
                            </m:f>
                          </m:e>
                        </m:d>
                      </m:e>
                    </m:func>
                  </m:oMath>
                </a14:m>
                <a:r>
                  <a:rPr lang="en-GB" dirty="0"/>
                  <a:t> Final kick</a:t>
                </a:r>
              </a:p>
              <a:p>
                <a:pPr marL="666900" lvl="1" indent="-342900">
                  <a:buFont typeface="Arial" panose="020B0604020202020204" pitchFamily="34" charset="0"/>
                  <a:buChar char="•"/>
                </a:pPr>
                <a14:m>
                  <m:oMath xmlns:m="http://schemas.openxmlformats.org/officeDocument/2006/math">
                    <m:acc>
                      <m:accPr>
                        <m:chr m:val="̅"/>
                        <m:ctrlPr>
                          <a:rPr lang="en-GB" i="1" smtClean="0">
                            <a:latin typeface="Cambria Math" panose="02040503050406030204" pitchFamily="18" charset="0"/>
                          </a:rPr>
                        </m:ctrlPr>
                      </m:accPr>
                      <m:e>
                        <m:r>
                          <a:rPr lang="en-GB" i="1" smtClean="0">
                            <a:latin typeface="Cambria Math" panose="02040503050406030204" pitchFamily="18" charset="0"/>
                            <a:ea typeface="Cambria Math" panose="02040503050406030204" pitchFamily="18" charset="0"/>
                          </a:rPr>
                          <m:t>𝜃</m:t>
                        </m:r>
                      </m:e>
                    </m:acc>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0</m:t>
                            </m:r>
                          </m:sub>
                          <m:sup>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up>
                          <m:e>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𝜃</m:t>
                                </m:r>
                              </m:e>
                              <m:sub>
                                <m:r>
                                  <m:rPr>
                                    <m:sty m:val="p"/>
                                  </m:rPr>
                                  <a:rPr lang="en-US" b="0" i="0" smtClean="0">
                                    <a:latin typeface="Cambria Math" panose="02040503050406030204" pitchFamily="18" charset="0"/>
                                  </a:rPr>
                                  <m:t>tot</m:t>
                                </m:r>
                              </m:sub>
                              <m:sup>
                                <m:r>
                                  <a:rPr lang="en-US" b="0" i="1" smtClean="0">
                                    <a:latin typeface="Cambria Math" panose="02040503050406030204" pitchFamily="18" charset="0"/>
                                  </a:rPr>
                                  <m:t>2</m:t>
                                </m:r>
                              </m:sup>
                            </m:sSubSup>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𝜑</m:t>
                                </m:r>
                              </m:e>
                            </m:d>
                            <m:r>
                              <m:rPr>
                                <m:sty m:val="p"/>
                              </m:rPr>
                              <a:rPr lang="en-US" b="0" i="0" smtClean="0">
                                <a:latin typeface="Cambria Math" panose="02040503050406030204" pitchFamily="18" charset="0"/>
                              </a:rPr>
                              <m:t>d</m:t>
                            </m:r>
                            <m:r>
                              <a:rPr lang="en-US" b="0" i="1" smtClean="0">
                                <a:latin typeface="Cambria Math" panose="02040503050406030204" pitchFamily="18" charset="0"/>
                                <a:ea typeface="Cambria Math" panose="02040503050406030204" pitchFamily="18" charset="0"/>
                              </a:rPr>
                              <m:t>𝜑</m:t>
                            </m:r>
                          </m:e>
                        </m:nary>
                      </m:e>
                    </m:ra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r>
                      <a:rPr lang="en-US" b="0" i="1" smtClean="0">
                        <a:latin typeface="Cambria Math" panose="02040503050406030204" pitchFamily="18" charset="0"/>
                        <a:ea typeface="Cambria Math" panose="02040503050406030204" pitchFamily="18" charset="0"/>
                      </a:rPr>
                      <m:t>𝜃</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cos</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𝛼</m:t>
                                </m:r>
                              </m:num>
                              <m:den>
                                <m:r>
                                  <a:rPr lang="en-US" b="0" i="1" smtClean="0">
                                    <a:latin typeface="Cambria Math" panose="02040503050406030204" pitchFamily="18" charset="0"/>
                                    <a:ea typeface="Cambria Math" panose="02040503050406030204" pitchFamily="18" charset="0"/>
                                  </a:rPr>
                                  <m:t>2</m:t>
                                </m:r>
                              </m:den>
                            </m:f>
                          </m:e>
                        </m:d>
                      </m:e>
                    </m:func>
                  </m:oMath>
                </a14:m>
                <a:r>
                  <a:rPr lang="en-GB" dirty="0"/>
                  <a:t> Average kick</a:t>
                </a:r>
              </a:p>
            </p:txBody>
          </p:sp>
        </mc:Choice>
        <mc:Fallback xmlns="">
          <p:sp>
            <p:nvSpPr>
              <p:cNvPr id="2" name="Inhaltsplatzhalter 1">
                <a:extLst>
                  <a:ext uri="{FF2B5EF4-FFF2-40B4-BE49-F238E27FC236}">
                    <a16:creationId xmlns:a16="http://schemas.microsoft.com/office/drawing/2014/main" id="{97E336C4-347C-4B9E-A9D2-14D47A3D1A09}"/>
                  </a:ext>
                </a:extLst>
              </p:cNvPr>
              <p:cNvSpPr>
                <a:spLocks noGrp="1" noRot="1" noChangeAspect="1" noMove="1" noResize="1" noEditPoints="1" noAdjustHandles="1" noChangeArrowheads="1" noChangeShapeType="1" noTextEdit="1"/>
              </p:cNvSpPr>
              <p:nvPr>
                <p:ph idx="1"/>
              </p:nvPr>
            </p:nvSpPr>
            <p:spPr>
              <a:xfrm>
                <a:off x="407987" y="969253"/>
                <a:ext cx="11376024" cy="3378814"/>
              </a:xfrm>
              <a:blipFill>
                <a:blip r:embed="rId2"/>
                <a:stretch>
                  <a:fillRect l="-1340" t="-361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8B6085D7-96EC-45F6-AB31-86DEADD53BF2}"/>
              </a:ext>
            </a:extLst>
          </p:cNvPr>
          <p:cNvSpPr>
            <a:spLocks noGrp="1"/>
          </p:cNvSpPr>
          <p:nvPr>
            <p:ph type="title"/>
          </p:nvPr>
        </p:nvSpPr>
        <p:spPr/>
        <p:txBody>
          <a:bodyPr/>
          <a:lstStyle/>
          <a:p>
            <a:r>
              <a:rPr lang="en-US" dirty="0"/>
              <a:t>Principle of RF separation</a:t>
            </a:r>
            <a:endParaRPr lang="en-GB" dirty="0"/>
          </a:p>
        </p:txBody>
      </p:sp>
      <p:sp>
        <p:nvSpPr>
          <p:cNvPr id="4" name="Datumsplatzhalter 3">
            <a:extLst>
              <a:ext uri="{FF2B5EF4-FFF2-40B4-BE49-F238E27FC236}">
                <a16:creationId xmlns:a16="http://schemas.microsoft.com/office/drawing/2014/main" id="{C7168DA4-A5A1-40CB-AE12-CE81B6619F06}"/>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3DCC7C2C-5D07-4383-A47A-1C5DAD2E6983}"/>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2E89E049-7EF9-47AE-A82E-34F50C747B70}"/>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pSp>
        <p:nvGrpSpPr>
          <p:cNvPr id="37" name="Gruppieren 36">
            <a:extLst>
              <a:ext uri="{FF2B5EF4-FFF2-40B4-BE49-F238E27FC236}">
                <a16:creationId xmlns:a16="http://schemas.microsoft.com/office/drawing/2014/main" id="{42359FAE-BE0B-407D-AB33-9120A179ADD7}"/>
              </a:ext>
            </a:extLst>
          </p:cNvPr>
          <p:cNvGrpSpPr/>
          <p:nvPr/>
        </p:nvGrpSpPr>
        <p:grpSpPr>
          <a:xfrm>
            <a:off x="1592315" y="4294710"/>
            <a:ext cx="9016522" cy="1969956"/>
            <a:chOff x="1194279" y="4038600"/>
            <a:chExt cx="9016522" cy="1969956"/>
          </a:xfrm>
        </p:grpSpPr>
        <p:grpSp>
          <p:nvGrpSpPr>
            <p:cNvPr id="7" name="Groupe 32">
              <a:extLst>
                <a:ext uri="{FF2B5EF4-FFF2-40B4-BE49-F238E27FC236}">
                  <a16:creationId xmlns:a16="http://schemas.microsoft.com/office/drawing/2014/main" id="{0BA1C863-9FA9-4B5C-929A-4CFF19972614}"/>
                </a:ext>
              </a:extLst>
            </p:cNvPr>
            <p:cNvGrpSpPr/>
            <p:nvPr/>
          </p:nvGrpSpPr>
          <p:grpSpPr>
            <a:xfrm>
              <a:off x="1194279" y="4038600"/>
              <a:ext cx="9016522" cy="1969956"/>
              <a:chOff x="183515" y="3957379"/>
              <a:chExt cx="8776970" cy="2203742"/>
            </a:xfrm>
          </p:grpSpPr>
          <p:grpSp>
            <p:nvGrpSpPr>
              <p:cNvPr id="8" name="Groupe 30">
                <a:extLst>
                  <a:ext uri="{FF2B5EF4-FFF2-40B4-BE49-F238E27FC236}">
                    <a16:creationId xmlns:a16="http://schemas.microsoft.com/office/drawing/2014/main" id="{10EFF479-A3DF-41B3-9482-B1D375E5D605}"/>
                  </a:ext>
                </a:extLst>
              </p:cNvPr>
              <p:cNvGrpSpPr/>
              <p:nvPr/>
            </p:nvGrpSpPr>
            <p:grpSpPr>
              <a:xfrm>
                <a:off x="183515" y="3957379"/>
                <a:ext cx="8776970" cy="2203742"/>
                <a:chOff x="214630" y="2643074"/>
                <a:chExt cx="8776970" cy="2203742"/>
              </a:xfrm>
            </p:grpSpPr>
            <p:sp>
              <p:nvSpPr>
                <p:cNvPr id="10" name="AutoShape 12">
                  <a:extLst>
                    <a:ext uri="{FF2B5EF4-FFF2-40B4-BE49-F238E27FC236}">
                      <a16:creationId xmlns:a16="http://schemas.microsoft.com/office/drawing/2014/main" id="{74F284AC-E239-4E32-B7D9-6A53DC1B2C47}"/>
                    </a:ext>
                  </a:extLst>
                </p:cNvPr>
                <p:cNvSpPr>
                  <a:spLocks noChangeArrowheads="1"/>
                </p:cNvSpPr>
                <p:nvPr/>
              </p:nvSpPr>
              <p:spPr bwMode="auto">
                <a:xfrm rot="4936159">
                  <a:off x="8281680" y="3529479"/>
                  <a:ext cx="130436" cy="761026"/>
                </a:xfrm>
                <a:prstGeom prst="triangle">
                  <a:avLst>
                    <a:gd name="adj" fmla="val 0"/>
                  </a:avLst>
                </a:prstGeom>
                <a:solidFill>
                  <a:schemeClr val="accent3"/>
                </a:solidFill>
                <a:ln>
                  <a:noFill/>
                </a:ln>
                <a:effectLst>
                  <a:outerShdw blurRad="50800" dist="38100" dir="13500000" algn="br" rotWithShape="0">
                    <a:prstClr val="black">
                      <a:alpha val="40000"/>
                    </a:prstClr>
                  </a:outerShdw>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lt1"/>
                </a:fontRef>
              </p:style>
              <p:txBody>
                <a:bodyPr wrap="none" anchor="ctr"/>
                <a:lstStyle/>
                <a:p>
                  <a:pPr>
                    <a:defRPr/>
                  </a:pPr>
                  <a:endParaRPr lang="en-GB">
                    <a:latin typeface="+mn-lt"/>
                    <a:cs typeface="+mn-cs"/>
                  </a:endParaRPr>
                </a:p>
              </p:txBody>
            </p:sp>
            <p:sp>
              <p:nvSpPr>
                <p:cNvPr id="11" name="Rectangle 15">
                  <a:extLst>
                    <a:ext uri="{FF2B5EF4-FFF2-40B4-BE49-F238E27FC236}">
                      <a16:creationId xmlns:a16="http://schemas.microsoft.com/office/drawing/2014/main" id="{D10FA9E2-9FEE-478B-9F1F-0C20A44926E6}"/>
                    </a:ext>
                  </a:extLst>
                </p:cNvPr>
                <p:cNvSpPr/>
                <p:nvPr/>
              </p:nvSpPr>
              <p:spPr>
                <a:xfrm>
                  <a:off x="6907530" y="3562044"/>
                  <a:ext cx="1066800" cy="457200"/>
                </a:xfrm>
                <a:prstGeom prst="rect">
                  <a:avLst/>
                </a:prstGeom>
                <a:solidFill>
                  <a:schemeClr val="accent3"/>
                </a:solidFill>
                <a:ln>
                  <a:noFill/>
                </a:ln>
                <a:effectLst>
                  <a:outerShdw blurRad="50800" dist="38100" dir="13500000" algn="br"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Line 3">
                  <a:extLst>
                    <a:ext uri="{FF2B5EF4-FFF2-40B4-BE49-F238E27FC236}">
                      <a16:creationId xmlns:a16="http://schemas.microsoft.com/office/drawing/2014/main" id="{3A5099CD-5AC7-4594-B9B0-2AA2BA4CB03F}"/>
                    </a:ext>
                  </a:extLst>
                </p:cNvPr>
                <p:cNvSpPr>
                  <a:spLocks noChangeShapeType="1"/>
                </p:cNvSpPr>
                <p:nvPr/>
              </p:nvSpPr>
              <p:spPr bwMode="auto">
                <a:xfrm flipH="1">
                  <a:off x="748030" y="3790644"/>
                  <a:ext cx="1066800" cy="0"/>
                </a:xfrm>
                <a:prstGeom prst="line">
                  <a:avLst/>
                </a:prstGeom>
                <a:noFill/>
                <a:ln w="9525" cap="rnd">
                  <a:solidFill>
                    <a:schemeClr val="tx1"/>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13" name="Line 4">
                  <a:extLst>
                    <a:ext uri="{FF2B5EF4-FFF2-40B4-BE49-F238E27FC236}">
                      <a16:creationId xmlns:a16="http://schemas.microsoft.com/office/drawing/2014/main" id="{8410ADE1-4EB6-41A6-8B8F-C1E3A5D75CD4}"/>
                    </a:ext>
                  </a:extLst>
                </p:cNvPr>
                <p:cNvSpPr>
                  <a:spLocks noChangeShapeType="1"/>
                </p:cNvSpPr>
                <p:nvPr/>
              </p:nvSpPr>
              <p:spPr bwMode="auto">
                <a:xfrm flipH="1">
                  <a:off x="214630" y="3790644"/>
                  <a:ext cx="533400" cy="0"/>
                </a:xfrm>
                <a:prstGeom prst="line">
                  <a:avLst/>
                </a:prstGeom>
                <a:noFill/>
                <a:ln w="19050">
                  <a:solidFill>
                    <a:srgbClr val="0070C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14" name="Line 6">
                  <a:extLst>
                    <a:ext uri="{FF2B5EF4-FFF2-40B4-BE49-F238E27FC236}">
                      <a16:creationId xmlns:a16="http://schemas.microsoft.com/office/drawing/2014/main" id="{7F49200D-90C4-45F3-BB19-CBE8700D20CD}"/>
                    </a:ext>
                  </a:extLst>
                </p:cNvPr>
                <p:cNvSpPr>
                  <a:spLocks noChangeShapeType="1"/>
                </p:cNvSpPr>
                <p:nvPr/>
              </p:nvSpPr>
              <p:spPr bwMode="auto">
                <a:xfrm>
                  <a:off x="976630" y="3409644"/>
                  <a:ext cx="685800" cy="0"/>
                </a:xfrm>
                <a:prstGeom prst="line">
                  <a:avLst/>
                </a:prstGeom>
                <a:noFill/>
                <a:ln w="19050">
                  <a:solidFill>
                    <a:srgbClr val="0070C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15" name="Line 7">
                  <a:extLst>
                    <a:ext uri="{FF2B5EF4-FFF2-40B4-BE49-F238E27FC236}">
                      <a16:creationId xmlns:a16="http://schemas.microsoft.com/office/drawing/2014/main" id="{DD7E3A7C-1303-4263-BEB4-EB05915042B5}"/>
                    </a:ext>
                  </a:extLst>
                </p:cNvPr>
                <p:cNvSpPr>
                  <a:spLocks noChangeShapeType="1"/>
                </p:cNvSpPr>
                <p:nvPr/>
              </p:nvSpPr>
              <p:spPr bwMode="auto">
                <a:xfrm>
                  <a:off x="1662430" y="3409644"/>
                  <a:ext cx="152400" cy="381000"/>
                </a:xfrm>
                <a:prstGeom prst="line">
                  <a:avLst/>
                </a:prstGeom>
                <a:noFill/>
                <a:ln w="19050">
                  <a:solidFill>
                    <a:srgbClr val="0070C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16" name="Text Box 9">
                  <a:extLst>
                    <a:ext uri="{FF2B5EF4-FFF2-40B4-BE49-F238E27FC236}">
                      <a16:creationId xmlns:a16="http://schemas.microsoft.com/office/drawing/2014/main" id="{62BDC544-A5AE-47CB-AF5E-231469B824F0}"/>
                    </a:ext>
                  </a:extLst>
                </p:cNvPr>
                <p:cNvSpPr txBox="1">
                  <a:spLocks noChangeArrowheads="1"/>
                </p:cNvSpPr>
                <p:nvPr/>
              </p:nvSpPr>
              <p:spPr bwMode="auto">
                <a:xfrm>
                  <a:off x="5674931" y="3254056"/>
                  <a:ext cx="57099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rgbClr val="002060"/>
                      </a:solidFill>
                      <a:latin typeface="+mn-lt"/>
                      <a:cs typeface="+mn-cs"/>
                    </a:rPr>
                    <a:t>RF2</a:t>
                  </a:r>
                </a:p>
              </p:txBody>
            </p:sp>
            <p:sp>
              <p:nvSpPr>
                <p:cNvPr id="17" name="Rectangle 10">
                  <a:extLst>
                    <a:ext uri="{FF2B5EF4-FFF2-40B4-BE49-F238E27FC236}">
                      <a16:creationId xmlns:a16="http://schemas.microsoft.com/office/drawing/2014/main" id="{095D2B26-F1F6-42EA-A2B3-D2CCDC2CC04B}"/>
                    </a:ext>
                  </a:extLst>
                </p:cNvPr>
                <p:cNvSpPr>
                  <a:spLocks noChangeArrowheads="1"/>
                </p:cNvSpPr>
                <p:nvPr/>
              </p:nvSpPr>
              <p:spPr bwMode="auto">
                <a:xfrm>
                  <a:off x="2291332" y="3254407"/>
                  <a:ext cx="57099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rgbClr val="002060"/>
                      </a:solidFill>
                      <a:latin typeface="+mn-lt"/>
                      <a:cs typeface="+mn-cs"/>
                    </a:rPr>
                    <a:t>RF1</a:t>
                  </a:r>
                </a:p>
              </p:txBody>
            </p:sp>
            <p:sp>
              <p:nvSpPr>
                <p:cNvPr id="18" name="AutoShape 11">
                  <a:extLst>
                    <a:ext uri="{FF2B5EF4-FFF2-40B4-BE49-F238E27FC236}">
                      <a16:creationId xmlns:a16="http://schemas.microsoft.com/office/drawing/2014/main" id="{9A8A03F3-F03C-45AD-A79E-DB1C57B522C6}"/>
                    </a:ext>
                  </a:extLst>
                </p:cNvPr>
                <p:cNvSpPr>
                  <a:spLocks noChangeArrowheads="1"/>
                </p:cNvSpPr>
                <p:nvPr/>
              </p:nvSpPr>
              <p:spPr bwMode="auto">
                <a:xfrm>
                  <a:off x="2626268" y="3574542"/>
                  <a:ext cx="3200400" cy="457200"/>
                </a:xfrm>
                <a:prstGeom prst="hexagon">
                  <a:avLst>
                    <a:gd name="adj" fmla="val 195833"/>
                    <a:gd name="vf" fmla="val 115470"/>
                  </a:avLst>
                </a:prstGeom>
                <a:solidFill>
                  <a:schemeClr val="accent3"/>
                </a:solidFill>
                <a:ln>
                  <a:noFill/>
                </a:ln>
                <a:effectLst>
                  <a:outerShdw blurRad="50800" dist="38100" dir="13500000" algn="br" rotWithShape="0">
                    <a:prstClr val="black">
                      <a:alpha val="40000"/>
                    </a:prstClr>
                  </a:outerShdw>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lt1"/>
                </a:fontRef>
              </p:style>
              <p:txBody>
                <a:bodyPr wrap="none" anchor="ctr"/>
                <a:lstStyle/>
                <a:p>
                  <a:pPr>
                    <a:defRPr/>
                  </a:pPr>
                  <a:endParaRPr lang="en-GB">
                    <a:latin typeface="+mn-lt"/>
                    <a:cs typeface="+mn-cs"/>
                  </a:endParaRPr>
                </a:p>
              </p:txBody>
            </p:sp>
            <p:sp>
              <p:nvSpPr>
                <p:cNvPr id="19" name="AutoShape 12">
                  <a:extLst>
                    <a:ext uri="{FF2B5EF4-FFF2-40B4-BE49-F238E27FC236}">
                      <a16:creationId xmlns:a16="http://schemas.microsoft.com/office/drawing/2014/main" id="{C797DD6E-BDF5-4DB4-9E66-A6400E27B1C5}"/>
                    </a:ext>
                  </a:extLst>
                </p:cNvPr>
                <p:cNvSpPr>
                  <a:spLocks noChangeArrowheads="1"/>
                </p:cNvSpPr>
                <p:nvPr/>
              </p:nvSpPr>
              <p:spPr bwMode="auto">
                <a:xfrm rot="16200000">
                  <a:off x="6221734" y="3333444"/>
                  <a:ext cx="457199" cy="914400"/>
                </a:xfrm>
                <a:prstGeom prst="triangle">
                  <a:avLst>
                    <a:gd name="adj" fmla="val 50000"/>
                  </a:avLst>
                </a:prstGeom>
                <a:solidFill>
                  <a:schemeClr val="accent3"/>
                </a:solidFill>
                <a:ln>
                  <a:noFill/>
                </a:ln>
                <a:effectLst>
                  <a:outerShdw blurRad="50800" dist="38100" dir="13500000" algn="br" rotWithShape="0">
                    <a:prstClr val="black">
                      <a:alpha val="40000"/>
                    </a:prstClr>
                  </a:outerShdw>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lt1"/>
                </a:fontRef>
              </p:style>
              <p:txBody>
                <a:bodyPr wrap="none" anchor="ctr"/>
                <a:lstStyle/>
                <a:p>
                  <a:pPr>
                    <a:defRPr/>
                  </a:pPr>
                  <a:endParaRPr lang="en-GB">
                    <a:latin typeface="+mn-lt"/>
                    <a:cs typeface="+mn-cs"/>
                  </a:endParaRPr>
                </a:p>
              </p:txBody>
            </p:sp>
            <p:sp>
              <p:nvSpPr>
                <p:cNvPr id="20" name="Line 18">
                  <a:extLst>
                    <a:ext uri="{FF2B5EF4-FFF2-40B4-BE49-F238E27FC236}">
                      <a16:creationId xmlns:a16="http://schemas.microsoft.com/office/drawing/2014/main" id="{17F091AE-9F10-42CB-BA2A-E08F1A71160A}"/>
                    </a:ext>
                  </a:extLst>
                </p:cNvPr>
                <p:cNvSpPr>
                  <a:spLocks noChangeShapeType="1"/>
                </p:cNvSpPr>
                <p:nvPr/>
              </p:nvSpPr>
              <p:spPr bwMode="auto">
                <a:xfrm>
                  <a:off x="1814829" y="3790644"/>
                  <a:ext cx="7176771" cy="0"/>
                </a:xfrm>
                <a:prstGeom prst="line">
                  <a:avLst/>
                </a:prstGeom>
                <a:noFill/>
                <a:ln w="19050">
                  <a:solidFill>
                    <a:srgbClr val="0070C0"/>
                  </a:solidFill>
                  <a:prstDash val="dash"/>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21" name="Line 19">
                  <a:extLst>
                    <a:ext uri="{FF2B5EF4-FFF2-40B4-BE49-F238E27FC236}">
                      <a16:creationId xmlns:a16="http://schemas.microsoft.com/office/drawing/2014/main" id="{CEC2EAED-7AFC-4E8D-B8F2-5FD3A08B6689}"/>
                    </a:ext>
                  </a:extLst>
                </p:cNvPr>
                <p:cNvSpPr>
                  <a:spLocks noChangeShapeType="1"/>
                </p:cNvSpPr>
                <p:nvPr/>
              </p:nvSpPr>
              <p:spPr bwMode="auto">
                <a:xfrm>
                  <a:off x="2557780" y="4476444"/>
                  <a:ext cx="3371850" cy="0"/>
                </a:xfrm>
                <a:prstGeom prst="line">
                  <a:avLst/>
                </a:prstGeom>
                <a:noFill/>
                <a:ln w="19050">
                  <a:solidFill>
                    <a:schemeClr val="tx2"/>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solidFill>
                      <a:srgbClr val="002060"/>
                    </a:solidFill>
                    <a:latin typeface="+mn-lt"/>
                    <a:cs typeface="+mn-cs"/>
                  </a:endParaRPr>
                </a:p>
              </p:txBody>
            </p:sp>
            <p:sp>
              <p:nvSpPr>
                <p:cNvPr id="22" name="Text Box 25">
                  <a:extLst>
                    <a:ext uri="{FF2B5EF4-FFF2-40B4-BE49-F238E27FC236}">
                      <a16:creationId xmlns:a16="http://schemas.microsoft.com/office/drawing/2014/main" id="{3C6E5886-1795-4348-904E-099C60FA1B65}"/>
                    </a:ext>
                  </a:extLst>
                </p:cNvPr>
                <p:cNvSpPr txBox="1">
                  <a:spLocks noChangeArrowheads="1"/>
                </p:cNvSpPr>
                <p:nvPr/>
              </p:nvSpPr>
              <p:spPr bwMode="auto">
                <a:xfrm>
                  <a:off x="4087252" y="4477484"/>
                  <a:ext cx="51809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chemeClr val="tx2"/>
                      </a:solidFill>
                      <a:latin typeface="+mn-lt"/>
                      <a:cs typeface="+mn-cs"/>
                    </a:rPr>
                    <a:t>L</a:t>
                  </a:r>
                  <a:r>
                    <a:rPr lang="en-US" baseline="-25000" dirty="0">
                      <a:solidFill>
                        <a:schemeClr val="tx2"/>
                      </a:solidFill>
                    </a:rPr>
                    <a:t>RF</a:t>
                  </a:r>
                  <a:endParaRPr lang="en-US" baseline="-25000" dirty="0">
                    <a:solidFill>
                      <a:schemeClr val="tx2"/>
                    </a:solidFill>
                    <a:latin typeface="+mn-lt"/>
                    <a:cs typeface="+mn-cs"/>
                  </a:endParaRPr>
                </a:p>
              </p:txBody>
            </p:sp>
            <p:sp>
              <p:nvSpPr>
                <p:cNvPr id="23" name="Line 31">
                  <a:extLst>
                    <a:ext uri="{FF2B5EF4-FFF2-40B4-BE49-F238E27FC236}">
                      <a16:creationId xmlns:a16="http://schemas.microsoft.com/office/drawing/2014/main" id="{8E0358EE-BF82-4A10-882E-0320A6569A34}"/>
                    </a:ext>
                  </a:extLst>
                </p:cNvPr>
                <p:cNvSpPr>
                  <a:spLocks noChangeShapeType="1"/>
                </p:cNvSpPr>
                <p:nvPr/>
              </p:nvSpPr>
              <p:spPr bwMode="auto">
                <a:xfrm flipV="1">
                  <a:off x="1510030" y="3485844"/>
                  <a:ext cx="0" cy="685800"/>
                </a:xfrm>
                <a:prstGeom prst="line">
                  <a:avLst/>
                </a:prstGeom>
                <a:noFill/>
                <a:ln w="19050">
                  <a:solidFill>
                    <a:schemeClr val="tx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24" name="Rectangle 28">
                  <a:extLst>
                    <a:ext uri="{FF2B5EF4-FFF2-40B4-BE49-F238E27FC236}">
                      <a16:creationId xmlns:a16="http://schemas.microsoft.com/office/drawing/2014/main" id="{9D58182A-01C5-441D-B7D5-790D09C4A07F}"/>
                    </a:ext>
                  </a:extLst>
                </p:cNvPr>
                <p:cNvSpPr>
                  <a:spLocks noChangeArrowheads="1"/>
                </p:cNvSpPr>
                <p:nvPr/>
              </p:nvSpPr>
              <p:spPr bwMode="auto">
                <a:xfrm>
                  <a:off x="1129030" y="2952444"/>
                  <a:ext cx="152400" cy="381000"/>
                </a:xfrm>
                <a:prstGeom prst="rect">
                  <a:avLst/>
                </a:prstGeom>
                <a:solidFill>
                  <a:schemeClr val="tx2"/>
                </a:solidFill>
                <a:ln w="9525">
                  <a:solidFill>
                    <a:schemeClr val="tx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a:latin typeface="+mn-lt"/>
                    <a:cs typeface="+mn-cs"/>
                  </a:endParaRPr>
                </a:p>
              </p:txBody>
            </p:sp>
            <p:sp>
              <p:nvSpPr>
                <p:cNvPr id="25" name="Rectangle 29">
                  <a:extLst>
                    <a:ext uri="{FF2B5EF4-FFF2-40B4-BE49-F238E27FC236}">
                      <a16:creationId xmlns:a16="http://schemas.microsoft.com/office/drawing/2014/main" id="{773B7289-181F-4639-B38C-5E9965CAEA86}"/>
                    </a:ext>
                  </a:extLst>
                </p:cNvPr>
                <p:cNvSpPr>
                  <a:spLocks noChangeArrowheads="1"/>
                </p:cNvSpPr>
                <p:nvPr/>
              </p:nvSpPr>
              <p:spPr bwMode="auto">
                <a:xfrm>
                  <a:off x="1129030" y="3485844"/>
                  <a:ext cx="152400" cy="381000"/>
                </a:xfrm>
                <a:prstGeom prst="rect">
                  <a:avLst/>
                </a:prstGeom>
                <a:solidFill>
                  <a:schemeClr val="tx2"/>
                </a:solidFill>
                <a:ln w="9525">
                  <a:solidFill>
                    <a:schemeClr val="tx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a:latin typeface="+mn-lt"/>
                    <a:cs typeface="+mn-cs"/>
                  </a:endParaRPr>
                </a:p>
              </p:txBody>
            </p:sp>
            <p:sp>
              <p:nvSpPr>
                <p:cNvPr id="26" name="Text Box 32">
                  <a:extLst>
                    <a:ext uri="{FF2B5EF4-FFF2-40B4-BE49-F238E27FC236}">
                      <a16:creationId xmlns:a16="http://schemas.microsoft.com/office/drawing/2014/main" id="{943BB57A-7624-425C-AC31-5799F9FCC8C6}"/>
                    </a:ext>
                  </a:extLst>
                </p:cNvPr>
                <p:cNvSpPr txBox="1">
                  <a:spLocks noChangeArrowheads="1"/>
                </p:cNvSpPr>
                <p:nvPr/>
              </p:nvSpPr>
              <p:spPr bwMode="auto">
                <a:xfrm>
                  <a:off x="959059" y="4197476"/>
                  <a:ext cx="1079143"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1400" dirty="0">
                      <a:solidFill>
                        <a:schemeClr val="tx2"/>
                      </a:solidFill>
                      <a:latin typeface="+mn-lt"/>
                      <a:cs typeface="+mn-cs"/>
                    </a:rPr>
                    <a:t>Momentum</a:t>
                  </a:r>
                </a:p>
                <a:p>
                  <a:pPr algn="ctr">
                    <a:defRPr/>
                  </a:pPr>
                  <a:r>
                    <a:rPr lang="en-US" sz="1400" dirty="0">
                      <a:solidFill>
                        <a:schemeClr val="tx2"/>
                      </a:solidFill>
                      <a:latin typeface="+mn-lt"/>
                      <a:cs typeface="+mn-cs"/>
                    </a:rPr>
                    <a:t>selection</a:t>
                  </a:r>
                </a:p>
              </p:txBody>
            </p:sp>
            <p:sp>
              <p:nvSpPr>
                <p:cNvPr id="27" name="Line 7">
                  <a:extLst>
                    <a:ext uri="{FF2B5EF4-FFF2-40B4-BE49-F238E27FC236}">
                      <a16:creationId xmlns:a16="http://schemas.microsoft.com/office/drawing/2014/main" id="{4FDD5E74-2A75-48AD-A965-680DC7C73D44}"/>
                    </a:ext>
                  </a:extLst>
                </p:cNvPr>
                <p:cNvSpPr>
                  <a:spLocks noChangeShapeType="1"/>
                </p:cNvSpPr>
                <p:nvPr/>
              </p:nvSpPr>
              <p:spPr bwMode="auto">
                <a:xfrm flipV="1">
                  <a:off x="748029" y="3409644"/>
                  <a:ext cx="228601" cy="381000"/>
                </a:xfrm>
                <a:prstGeom prst="line">
                  <a:avLst/>
                </a:prstGeom>
                <a:noFill/>
                <a:ln w="19050">
                  <a:solidFill>
                    <a:srgbClr val="0070C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GB">
                    <a:latin typeface="+mn-lt"/>
                    <a:cs typeface="+mn-cs"/>
                  </a:endParaRPr>
                </a:p>
              </p:txBody>
            </p:sp>
            <p:sp>
              <p:nvSpPr>
                <p:cNvPr id="28" name="Rectangle 32">
                  <a:extLst>
                    <a:ext uri="{FF2B5EF4-FFF2-40B4-BE49-F238E27FC236}">
                      <a16:creationId xmlns:a16="http://schemas.microsoft.com/office/drawing/2014/main" id="{3724BD31-39EE-430C-8D9F-D7E2EEE317FB}"/>
                    </a:ext>
                  </a:extLst>
                </p:cNvPr>
                <p:cNvSpPr/>
                <p:nvPr/>
              </p:nvSpPr>
              <p:spPr>
                <a:xfrm>
                  <a:off x="5809794" y="3623176"/>
                  <a:ext cx="273301" cy="314554"/>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9" name="Rectangle 33">
                  <a:extLst>
                    <a:ext uri="{FF2B5EF4-FFF2-40B4-BE49-F238E27FC236}">
                      <a16:creationId xmlns:a16="http://schemas.microsoft.com/office/drawing/2014/main" id="{C7F81956-8A48-4935-981B-C5A2CE1471CF}"/>
                    </a:ext>
                  </a:extLst>
                </p:cNvPr>
                <p:cNvSpPr/>
                <p:nvPr/>
              </p:nvSpPr>
              <p:spPr>
                <a:xfrm>
                  <a:off x="2433679" y="3623176"/>
                  <a:ext cx="273301" cy="314554"/>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0" name="TextBox 36">
                  <a:extLst>
                    <a:ext uri="{FF2B5EF4-FFF2-40B4-BE49-F238E27FC236}">
                      <a16:creationId xmlns:a16="http://schemas.microsoft.com/office/drawing/2014/main" id="{46818468-27B7-4EBA-8A80-900ACC6B3476}"/>
                    </a:ext>
                  </a:extLst>
                </p:cNvPr>
                <p:cNvSpPr txBox="1"/>
                <p:nvPr/>
              </p:nvSpPr>
              <p:spPr>
                <a:xfrm>
                  <a:off x="7516058" y="4315074"/>
                  <a:ext cx="1222116" cy="378732"/>
                </a:xfrm>
                <a:prstGeom prst="rect">
                  <a:avLst/>
                </a:prstGeom>
                <a:noFill/>
              </p:spPr>
              <p:txBody>
                <a:bodyPr wrap="none" rtlCol="0">
                  <a:spAutoFit/>
                </a:bodyPr>
                <a:lstStyle/>
                <a:p>
                  <a:r>
                    <a:rPr lang="en-US" sz="1600" dirty="0">
                      <a:solidFill>
                        <a:schemeClr val="tx2"/>
                      </a:solidFill>
                    </a:rPr>
                    <a:t>Quadrupole</a:t>
                  </a:r>
                </a:p>
              </p:txBody>
            </p:sp>
            <p:sp>
              <p:nvSpPr>
                <p:cNvPr id="31" name="AutoShape 12">
                  <a:extLst>
                    <a:ext uri="{FF2B5EF4-FFF2-40B4-BE49-F238E27FC236}">
                      <a16:creationId xmlns:a16="http://schemas.microsoft.com/office/drawing/2014/main" id="{98C5F646-3E71-48DD-9999-3F2B7AB156CC}"/>
                    </a:ext>
                  </a:extLst>
                </p:cNvPr>
                <p:cNvSpPr>
                  <a:spLocks noChangeArrowheads="1"/>
                </p:cNvSpPr>
                <p:nvPr/>
              </p:nvSpPr>
              <p:spPr bwMode="auto">
                <a:xfrm rot="6435084">
                  <a:off x="8263293" y="3360163"/>
                  <a:ext cx="130436" cy="759599"/>
                </a:xfrm>
                <a:prstGeom prst="triangle">
                  <a:avLst>
                    <a:gd name="adj" fmla="val 0"/>
                  </a:avLst>
                </a:prstGeom>
                <a:solidFill>
                  <a:schemeClr val="accent3"/>
                </a:solidFill>
                <a:ln>
                  <a:noFill/>
                </a:ln>
                <a:effectLst>
                  <a:outerShdw blurRad="50800" dist="38100" dir="13500000" algn="br" rotWithShape="0">
                    <a:prstClr val="black">
                      <a:alpha val="40000"/>
                    </a:prstClr>
                  </a:outerShdw>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lt1"/>
                </a:fontRef>
              </p:style>
              <p:txBody>
                <a:bodyPr wrap="none" anchor="ctr"/>
                <a:lstStyle/>
                <a:p>
                  <a:pPr>
                    <a:defRPr/>
                  </a:pPr>
                  <a:endParaRPr lang="en-GB">
                    <a:latin typeface="+mn-lt"/>
                    <a:cs typeface="+mn-cs"/>
                  </a:endParaRPr>
                </a:p>
              </p:txBody>
            </p:sp>
            <p:cxnSp>
              <p:nvCxnSpPr>
                <p:cNvPr id="32" name="Straight Arrow Connector 38">
                  <a:extLst>
                    <a:ext uri="{FF2B5EF4-FFF2-40B4-BE49-F238E27FC236}">
                      <a16:creationId xmlns:a16="http://schemas.microsoft.com/office/drawing/2014/main" id="{881FF568-F3EA-48EE-9921-1A1D2F912C73}"/>
                    </a:ext>
                  </a:extLst>
                </p:cNvPr>
                <p:cNvCxnSpPr/>
                <p:nvPr/>
              </p:nvCxnSpPr>
              <p:spPr>
                <a:xfrm>
                  <a:off x="7981950" y="3363924"/>
                  <a:ext cx="0" cy="803072"/>
                </a:xfrm>
                <a:prstGeom prst="straightConnector1">
                  <a:avLst/>
                </a:prstGeom>
                <a:ln>
                  <a:headEnd type="triangle"/>
                  <a:tailEnd type="triangle"/>
                </a:ln>
                <a:effectLst>
                  <a:outerShdw blurRad="50800" dist="38100" algn="l" rotWithShape="0">
                    <a:prstClr val="black">
                      <a:alpha val="40000"/>
                    </a:prstClr>
                  </a:outerShdw>
                </a:effectLst>
              </p:spPr>
              <p:style>
                <a:lnRef idx="3">
                  <a:schemeClr val="dk1"/>
                </a:lnRef>
                <a:fillRef idx="0">
                  <a:schemeClr val="dk1"/>
                </a:fillRef>
                <a:effectRef idx="2">
                  <a:schemeClr val="dk1"/>
                </a:effectRef>
                <a:fontRef idx="minor">
                  <a:schemeClr val="tx1"/>
                </a:fontRef>
              </p:style>
            </p:cxnSp>
            <p:sp>
              <p:nvSpPr>
                <p:cNvPr id="33" name="Rectangle 10">
                  <a:extLst>
                    <a:ext uri="{FF2B5EF4-FFF2-40B4-BE49-F238E27FC236}">
                      <a16:creationId xmlns:a16="http://schemas.microsoft.com/office/drawing/2014/main" id="{1271B2A9-40DA-4528-8182-0E559BAC09F3}"/>
                    </a:ext>
                  </a:extLst>
                </p:cNvPr>
                <p:cNvSpPr>
                  <a:spLocks noChangeArrowheads="1"/>
                </p:cNvSpPr>
                <p:nvPr/>
              </p:nvSpPr>
              <p:spPr bwMode="auto">
                <a:xfrm>
                  <a:off x="988833" y="2643074"/>
                  <a:ext cx="445956"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solidFill>
                        <a:schemeClr val="tx2"/>
                      </a:solidFill>
                      <a:latin typeface="+mn-lt"/>
                      <a:cs typeface="+mn-cs"/>
                    </a:rPr>
                    <a:t>C1</a:t>
                  </a:r>
                </a:p>
              </p:txBody>
            </p:sp>
            <p:sp>
              <p:nvSpPr>
                <p:cNvPr id="34" name="Text Box 27">
                  <a:extLst>
                    <a:ext uri="{FF2B5EF4-FFF2-40B4-BE49-F238E27FC236}">
                      <a16:creationId xmlns:a16="http://schemas.microsoft.com/office/drawing/2014/main" id="{1F07828F-0D22-41C9-9B21-AFCDFC34B652}"/>
                    </a:ext>
                  </a:extLst>
                </p:cNvPr>
                <p:cNvSpPr txBox="1">
                  <a:spLocks noChangeArrowheads="1"/>
                </p:cNvSpPr>
                <p:nvPr/>
              </p:nvSpPr>
              <p:spPr bwMode="auto">
                <a:xfrm>
                  <a:off x="7186935" y="3618894"/>
                  <a:ext cx="787395" cy="338554"/>
                </a:xfrm>
                <a:prstGeom prst="rect">
                  <a:avLst/>
                </a:prstGeom>
                <a:solidFill>
                  <a:schemeClr val="tx2"/>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dirty="0">
                      <a:solidFill>
                        <a:schemeClr val="bg1"/>
                      </a:solidFill>
                      <a:latin typeface="+mn-lt"/>
                      <a:cs typeface="+mn-cs"/>
                    </a:rPr>
                    <a:t>DUMP</a:t>
                  </a:r>
                </a:p>
              </p:txBody>
            </p:sp>
          </p:grpSp>
          <p:sp>
            <p:nvSpPr>
              <p:cNvPr id="9" name="ZoneTexte 31">
                <a:extLst>
                  <a:ext uri="{FF2B5EF4-FFF2-40B4-BE49-F238E27FC236}">
                    <a16:creationId xmlns:a16="http://schemas.microsoft.com/office/drawing/2014/main" id="{B4F18F6B-DE0C-41BE-800E-48D08EF7770B}"/>
                  </a:ext>
                </a:extLst>
              </p:cNvPr>
              <p:cNvSpPr txBox="1"/>
              <p:nvPr/>
            </p:nvSpPr>
            <p:spPr>
              <a:xfrm>
                <a:off x="8075708" y="4638595"/>
                <a:ext cx="351378" cy="369332"/>
              </a:xfrm>
              <a:prstGeom prst="rect">
                <a:avLst/>
              </a:prstGeom>
              <a:noFill/>
            </p:spPr>
            <p:txBody>
              <a:bodyPr wrap="none" rtlCol="0">
                <a:spAutoFit/>
              </a:bodyPr>
              <a:lstStyle/>
              <a:p>
                <a:r>
                  <a:rPr lang="fr-FR" i="1" dirty="0">
                    <a:solidFill>
                      <a:schemeClr val="accent3"/>
                    </a:solidFill>
                  </a:rPr>
                  <a:t>w</a:t>
                </a:r>
              </a:p>
            </p:txBody>
          </p:sp>
        </p:grpSp>
        <p:sp>
          <p:nvSpPr>
            <p:cNvPr id="35" name="ZoneTexte 33">
              <a:extLst>
                <a:ext uri="{FF2B5EF4-FFF2-40B4-BE49-F238E27FC236}">
                  <a16:creationId xmlns:a16="http://schemas.microsoft.com/office/drawing/2014/main" id="{D973CC39-8043-4E1B-95C8-2077A836CB67}"/>
                </a:ext>
              </a:extLst>
            </p:cNvPr>
            <p:cNvSpPr txBox="1"/>
            <p:nvPr/>
          </p:nvSpPr>
          <p:spPr>
            <a:xfrm>
              <a:off x="8141850" y="4308995"/>
              <a:ext cx="1468326" cy="338554"/>
            </a:xfrm>
            <a:prstGeom prst="rect">
              <a:avLst/>
            </a:prstGeom>
            <a:noFill/>
          </p:spPr>
          <p:txBody>
            <a:bodyPr wrap="square" rtlCol="0">
              <a:spAutoFit/>
            </a:bodyPr>
            <a:lstStyle/>
            <a:p>
              <a:r>
                <a:rPr lang="fr-FR" sz="1600" dirty="0">
                  <a:solidFill>
                    <a:schemeClr val="tx2"/>
                  </a:solidFill>
                </a:rPr>
                <a:t>Experiment</a:t>
              </a:r>
            </a:p>
          </p:txBody>
        </p:sp>
        <p:cxnSp>
          <p:nvCxnSpPr>
            <p:cNvPr id="36" name="Connecteur droit avec flèche 35">
              <a:extLst>
                <a:ext uri="{FF2B5EF4-FFF2-40B4-BE49-F238E27FC236}">
                  <a16:creationId xmlns:a16="http://schemas.microsoft.com/office/drawing/2014/main" id="{5E549384-E03A-4561-839A-410DEBB0F1E7}"/>
                </a:ext>
              </a:extLst>
            </p:cNvPr>
            <p:cNvCxnSpPr>
              <a:cxnSpLocks/>
            </p:cNvCxnSpPr>
            <p:nvPr/>
          </p:nvCxnSpPr>
          <p:spPr>
            <a:xfrm>
              <a:off x="8589896" y="4691146"/>
              <a:ext cx="344525" cy="0"/>
            </a:xfrm>
            <a:prstGeom prst="straightConnector1">
              <a:avLst/>
            </a:prstGeom>
            <a:ln w="19050" cap="flat" cmpd="sng" algn="ctr">
              <a:solidFill>
                <a:schemeClr val="tx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Tree>
    <p:extLst>
      <p:ext uri="{BB962C8B-B14F-4D97-AF65-F5344CB8AC3E}">
        <p14:creationId xmlns:p14="http://schemas.microsoft.com/office/powerpoint/2010/main" val="2687482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3601B149-9427-937F-DC74-B8190430CF74}"/>
              </a:ext>
            </a:extLst>
          </p:cNvPr>
          <p:cNvPicPr>
            <a:picLocks noGrp="1" noChangeAspect="1"/>
          </p:cNvPicPr>
          <p:nvPr>
            <p:ph idx="1"/>
          </p:nvPr>
        </p:nvPicPr>
        <p:blipFill>
          <a:blip r:embed="rId2"/>
          <a:stretch>
            <a:fillRect/>
          </a:stretch>
        </p:blipFill>
        <p:spPr>
          <a:xfrm>
            <a:off x="0" y="952153"/>
            <a:ext cx="8763000" cy="4392925"/>
          </a:xfrm>
        </p:spPr>
      </p:pic>
      <p:sp>
        <p:nvSpPr>
          <p:cNvPr id="3" name="Titel 2">
            <a:extLst>
              <a:ext uri="{FF2B5EF4-FFF2-40B4-BE49-F238E27FC236}">
                <a16:creationId xmlns:a16="http://schemas.microsoft.com/office/drawing/2014/main" id="{9F7BBAA9-759D-9CCC-578A-9E14C8019E8D}"/>
              </a:ext>
            </a:extLst>
          </p:cNvPr>
          <p:cNvSpPr>
            <a:spLocks noGrp="1"/>
          </p:cNvSpPr>
          <p:nvPr>
            <p:ph type="title"/>
          </p:nvPr>
        </p:nvSpPr>
        <p:spPr/>
        <p:txBody>
          <a:bodyPr/>
          <a:lstStyle/>
          <a:p>
            <a:r>
              <a:rPr lang="en-US" dirty="0"/>
              <a:t>New optics tighter collimated</a:t>
            </a:r>
            <a:endParaRPr lang="en-GB" dirty="0"/>
          </a:p>
        </p:txBody>
      </p:sp>
      <p:sp>
        <p:nvSpPr>
          <p:cNvPr id="4" name="Datumsplatzhalter 3">
            <a:extLst>
              <a:ext uri="{FF2B5EF4-FFF2-40B4-BE49-F238E27FC236}">
                <a16:creationId xmlns:a16="http://schemas.microsoft.com/office/drawing/2014/main" id="{6306D70F-1F6D-933F-1D82-C7C80C2C4659}"/>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5826CFF4-C112-1B2D-C18B-D479C18873DD}"/>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30EFC41A-75BF-88D6-18BA-52A6C1C0E708}"/>
              </a:ext>
            </a:extLst>
          </p:cNvPr>
          <p:cNvSpPr>
            <a:spLocks noGrp="1"/>
          </p:cNvSpPr>
          <p:nvPr>
            <p:ph type="sldNum" sz="quarter" idx="12"/>
          </p:nvPr>
        </p:nvSpPr>
        <p:spPr/>
        <p:txBody>
          <a:bodyPr/>
          <a:lstStyle/>
          <a:p>
            <a:fld id="{36B5EA5A-BC32-A742-B11B-8E7414D5B535}" type="slidenum">
              <a:rPr lang="en-US" smtClean="0"/>
              <a:pPr/>
              <a:t>40</a:t>
            </a:fld>
            <a:endParaRPr lang="en-US" dirty="0"/>
          </a:p>
        </p:txBody>
      </p:sp>
      <mc:AlternateContent xmlns:mc="http://schemas.openxmlformats.org/markup-compatibility/2006" xmlns:a14="http://schemas.microsoft.com/office/drawing/2010/main">
        <mc:Choice Requires="a14">
          <p:sp>
            <p:nvSpPr>
              <p:cNvPr id="9" name="Textfeld 8">
                <a:extLst>
                  <a:ext uri="{FF2B5EF4-FFF2-40B4-BE49-F238E27FC236}">
                    <a16:creationId xmlns:a16="http://schemas.microsoft.com/office/drawing/2014/main" id="{C7D1B79F-B8CD-4421-CE03-EA8790878827}"/>
                  </a:ext>
                </a:extLst>
              </p:cNvPr>
              <p:cNvSpPr txBox="1"/>
              <p:nvPr/>
            </p:nvSpPr>
            <p:spPr>
              <a:xfrm>
                <a:off x="8763000" y="1173481"/>
                <a:ext cx="3276600" cy="1685654"/>
              </a:xfrm>
              <a:prstGeom prst="rect">
                <a:avLst/>
              </a:prstGeom>
              <a:noFill/>
            </p:spPr>
            <p:txBody>
              <a:bodyPr wrap="square" lIns="0" tIns="0" rIns="0" bIns="0" rtlCol="0">
                <a:spAutoFit/>
              </a:bodyPr>
              <a:lstStyle/>
              <a:p>
                <a:pPr marL="285750" indent="-285750" algn="l">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rPr>
                      <m:t>2.65</m:t>
                    </m:r>
                    <m:r>
                      <a:rPr lang="en-US" b="0" i="1" smtClean="0">
                        <a:solidFill>
                          <a:srgbClr val="000000"/>
                        </a:solidFill>
                        <a:latin typeface="Cambria Math" panose="02040503050406030204" pitchFamily="18" charset="0"/>
                        <a:ea typeface="Cambria Math" panose="02040503050406030204" pitchFamily="18" charset="0"/>
                      </a:rPr>
                      <m:t>×</m:t>
                    </m:r>
                    <m:sSup>
                      <m:sSupPr>
                        <m:ctrlPr>
                          <a:rPr lang="en-US"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8</m:t>
                        </m:r>
                      </m:sup>
                    </m:sSup>
                  </m:oMath>
                </a14:m>
                <a:r>
                  <a:rPr lang="en-GB" b="1" dirty="0">
                    <a:solidFill>
                      <a:srgbClr val="000000"/>
                    </a:solidFill>
                  </a:rPr>
                  <a:t> particles per spill total intensity</a:t>
                </a:r>
              </a:p>
              <a:p>
                <a:pPr marL="285750" indent="-285750">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Cambria Math" panose="02040503050406030204" pitchFamily="18" charset="0"/>
                      </a:rPr>
                      <m:t>1.21×</m:t>
                    </m:r>
                    <m:sSup>
                      <m:sSupPr>
                        <m:ctrlPr>
                          <a:rPr lang="en-US"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8</m:t>
                        </m:r>
                      </m:sup>
                    </m:sSup>
                  </m:oMath>
                </a14:m>
                <a:r>
                  <a:rPr lang="en-GB" b="1" dirty="0">
                    <a:solidFill>
                      <a:srgbClr val="000000"/>
                    </a:solidFill>
                  </a:rPr>
                  <a:t> particles per spill in </a:t>
                </a:r>
                <a14:m>
                  <m:oMath xmlns:m="http://schemas.openxmlformats.org/officeDocument/2006/math">
                    <m:r>
                      <a:rPr lang="en-US" b="1" i="1" smtClean="0">
                        <a:solidFill>
                          <a:srgbClr val="000000"/>
                        </a:solidFill>
                        <a:latin typeface="Cambria Math" panose="02040503050406030204" pitchFamily="18" charset="0"/>
                      </a:rPr>
                      <m:t>𝟔𝟎</m:t>
                    </m:r>
                    <m:r>
                      <a:rPr lang="en-US" b="1" smtClean="0">
                        <a:solidFill>
                          <a:srgbClr val="000000"/>
                        </a:solidFill>
                        <a:latin typeface="Cambria Math" panose="02040503050406030204" pitchFamily="18" charset="0"/>
                        <a:ea typeface="Cambria Math" panose="02040503050406030204" pitchFamily="18" charset="0"/>
                      </a:rPr>
                      <m:t>𝛍</m:t>
                    </m:r>
                    <m:r>
                      <a:rPr lang="en-US" b="1" i="0" smtClean="0">
                        <a:solidFill>
                          <a:srgbClr val="000000"/>
                        </a:solidFill>
                        <a:latin typeface="Cambria Math" panose="02040503050406030204" pitchFamily="18" charset="0"/>
                        <a:ea typeface="Cambria Math" panose="02040503050406030204" pitchFamily="18" charset="0"/>
                      </a:rPr>
                      <m:t>𝐫𝐚𝐝</m:t>
                    </m:r>
                  </m:oMath>
                </a14:m>
                <a:endParaRPr lang="en-GB" b="1" dirty="0">
                  <a:solidFill>
                    <a:srgbClr val="000000"/>
                  </a:solidFill>
                </a:endParaRPr>
              </a:p>
              <a:p>
                <a:pPr marL="285750" indent="-285750">
                  <a:buFont typeface="Arial" panose="020B0604020202020204" pitchFamily="34" charset="0"/>
                  <a:buChar char="•"/>
                </a:pPr>
                <a:r>
                  <a:rPr lang="en-GB" b="1" dirty="0">
                    <a:solidFill>
                      <a:srgbClr val="000000"/>
                    </a:solidFill>
                  </a:rPr>
                  <a:t>Kaon intensity in </a:t>
                </a:r>
                <a14:m>
                  <m:oMath xmlns:m="http://schemas.openxmlformats.org/officeDocument/2006/math">
                    <m:r>
                      <a:rPr lang="en-US" b="1" i="1" smtClean="0">
                        <a:solidFill>
                          <a:srgbClr val="000000"/>
                        </a:solidFill>
                        <a:latin typeface="Cambria Math" panose="02040503050406030204" pitchFamily="18" charset="0"/>
                      </a:rPr>
                      <m:t>𝟔𝟎</m:t>
                    </m:r>
                    <m:r>
                      <a:rPr lang="en-US" b="1" smtClean="0">
                        <a:solidFill>
                          <a:srgbClr val="000000"/>
                        </a:solidFill>
                        <a:latin typeface="Cambria Math" panose="02040503050406030204" pitchFamily="18" charset="0"/>
                        <a:ea typeface="Cambria Math" panose="02040503050406030204" pitchFamily="18" charset="0"/>
                      </a:rPr>
                      <m:t>𝛍</m:t>
                    </m:r>
                    <m:r>
                      <a:rPr lang="en-US" b="1" i="0" smtClean="0">
                        <a:solidFill>
                          <a:srgbClr val="000000"/>
                        </a:solidFill>
                        <a:latin typeface="Cambria Math" panose="02040503050406030204" pitchFamily="18" charset="0"/>
                        <a:ea typeface="Cambria Math" panose="02040503050406030204" pitchFamily="18" charset="0"/>
                      </a:rPr>
                      <m:t>𝐫𝐚𝐝</m:t>
                    </m:r>
                  </m:oMath>
                </a14:m>
                <a:r>
                  <a:rPr lang="en-GB" b="1" dirty="0">
                    <a:solidFill>
                      <a:srgbClr val="000000"/>
                    </a:solidFill>
                  </a:rPr>
                  <a:t> of </a:t>
                </a:r>
                <a14:m>
                  <m:oMath xmlns:m="http://schemas.openxmlformats.org/officeDocument/2006/math">
                    <m:r>
                      <a:rPr lang="en-US" b="0" i="0" smtClean="0">
                        <a:solidFill>
                          <a:srgbClr val="000000"/>
                        </a:solidFill>
                        <a:latin typeface="Cambria Math" panose="02040503050406030204" pitchFamily="18" charset="0"/>
                        <a:ea typeface="Cambria Math" panose="02040503050406030204" pitchFamily="18" charset="0"/>
                      </a:rPr>
                      <m:t>2.9</m:t>
                    </m:r>
                    <m:r>
                      <a:rPr lang="en-US" b="0" i="1" smtClean="0">
                        <a:solidFill>
                          <a:srgbClr val="000000"/>
                        </a:solidFill>
                        <a:latin typeface="Cambria Math" panose="02040503050406030204" pitchFamily="18" charset="0"/>
                        <a:ea typeface="Cambria Math" panose="02040503050406030204" pitchFamily="18" charset="0"/>
                      </a:rPr>
                      <m:t>×</m:t>
                    </m:r>
                    <m:sSup>
                      <m:sSupPr>
                        <m:ctrlPr>
                          <a:rPr lang="en-US" i="1" smtClean="0">
                            <a:solidFill>
                              <a:srgbClr val="000000"/>
                            </a:solidFill>
                            <a:latin typeface="Cambria Math" panose="02040503050406030204" pitchFamily="18" charset="0"/>
                            <a:ea typeface="Cambria Math" panose="02040503050406030204" pitchFamily="18" charset="0"/>
                          </a:rPr>
                        </m:ctrlPr>
                      </m:sSupPr>
                      <m:e>
                        <m:r>
                          <a:rPr lang="en-US" b="0" i="1" smtClean="0">
                            <a:solidFill>
                              <a:srgbClr val="000000"/>
                            </a:solidFill>
                            <a:latin typeface="Cambria Math" panose="02040503050406030204" pitchFamily="18" charset="0"/>
                            <a:ea typeface="Cambria Math" panose="02040503050406030204" pitchFamily="18" charset="0"/>
                          </a:rPr>
                          <m:t>10</m:t>
                        </m:r>
                      </m:e>
                      <m:sup>
                        <m:r>
                          <a:rPr lang="en-US" b="0" i="1" smtClean="0">
                            <a:solidFill>
                              <a:srgbClr val="000000"/>
                            </a:solidFill>
                            <a:latin typeface="Cambria Math" panose="02040503050406030204" pitchFamily="18" charset="0"/>
                            <a:ea typeface="Cambria Math" panose="02040503050406030204" pitchFamily="18" charset="0"/>
                          </a:rPr>
                          <m:t>6</m:t>
                        </m:r>
                      </m:sup>
                    </m:sSup>
                  </m:oMath>
                </a14:m>
                <a:r>
                  <a:rPr lang="en-GB" b="1" dirty="0">
                    <a:solidFill>
                      <a:srgbClr val="000000"/>
                    </a:solidFill>
                  </a:rPr>
                  <a:t> per spill</a:t>
                </a:r>
                <a:endParaRPr lang="en-GB" dirty="0"/>
              </a:p>
            </p:txBody>
          </p:sp>
        </mc:Choice>
        <mc:Fallback xmlns="">
          <p:sp>
            <p:nvSpPr>
              <p:cNvPr id="9" name="Textfeld 8">
                <a:extLst>
                  <a:ext uri="{FF2B5EF4-FFF2-40B4-BE49-F238E27FC236}">
                    <a16:creationId xmlns:a16="http://schemas.microsoft.com/office/drawing/2014/main" id="{C7D1B79F-B8CD-4421-CE03-EA8790878827}"/>
                  </a:ext>
                </a:extLst>
              </p:cNvPr>
              <p:cNvSpPr txBox="1">
                <a:spLocks noRot="1" noChangeAspect="1" noMove="1" noResize="1" noEditPoints="1" noAdjustHandles="1" noChangeArrowheads="1" noChangeShapeType="1" noTextEdit="1"/>
              </p:cNvSpPr>
              <p:nvPr/>
            </p:nvSpPr>
            <p:spPr>
              <a:xfrm>
                <a:off x="8763000" y="1173481"/>
                <a:ext cx="3276600" cy="1685654"/>
              </a:xfrm>
              <a:prstGeom prst="rect">
                <a:avLst/>
              </a:prstGeom>
              <a:blipFill>
                <a:blip r:embed="rId3"/>
                <a:stretch>
                  <a:fillRect l="-4097" t="-4710" r="-4097" b="-6159"/>
                </a:stretch>
              </a:blipFill>
            </p:spPr>
            <p:txBody>
              <a:bodyPr/>
              <a:lstStyle/>
              <a:p>
                <a:r>
                  <a:rPr lang="en-GB">
                    <a:noFill/>
                  </a:rPr>
                  <a:t> </a:t>
                </a:r>
              </a:p>
            </p:txBody>
          </p:sp>
        </mc:Fallback>
      </mc:AlternateContent>
    </p:spTree>
    <p:extLst>
      <p:ext uri="{BB962C8B-B14F-4D97-AF65-F5344CB8AC3E}">
        <p14:creationId xmlns:p14="http://schemas.microsoft.com/office/powerpoint/2010/main" val="32510483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F00FEC-F524-4391-0455-AA907A1FFAF3}"/>
              </a:ext>
            </a:extLst>
          </p:cNvPr>
          <p:cNvSpPr>
            <a:spLocks noGrp="1"/>
          </p:cNvSpPr>
          <p:nvPr>
            <p:ph type="title"/>
          </p:nvPr>
        </p:nvSpPr>
        <p:spPr/>
        <p:txBody>
          <a:bodyPr/>
          <a:lstStyle/>
          <a:p>
            <a:r>
              <a:rPr lang="en-US" dirty="0"/>
              <a:t>New optics tighter collimated</a:t>
            </a:r>
            <a:endParaRPr lang="en-GB" dirty="0"/>
          </a:p>
        </p:txBody>
      </p:sp>
      <p:pic>
        <p:nvPicPr>
          <p:cNvPr id="9" name="Inhaltsplatzhalter 8">
            <a:extLst>
              <a:ext uri="{FF2B5EF4-FFF2-40B4-BE49-F238E27FC236}">
                <a16:creationId xmlns:a16="http://schemas.microsoft.com/office/drawing/2014/main" id="{A64BD6C9-AD22-750D-30A7-84D002CF60C9}"/>
              </a:ext>
            </a:extLst>
          </p:cNvPr>
          <p:cNvPicPr>
            <a:picLocks noGrp="1" noChangeAspect="1"/>
          </p:cNvPicPr>
          <p:nvPr>
            <p:ph sz="half" idx="1"/>
          </p:nvPr>
        </p:nvPicPr>
        <p:blipFill>
          <a:blip r:embed="rId2"/>
          <a:stretch>
            <a:fillRect/>
          </a:stretch>
        </p:blipFill>
        <p:spPr>
          <a:xfrm>
            <a:off x="0" y="2133600"/>
            <a:ext cx="6274292" cy="3145326"/>
          </a:xfrm>
        </p:spPr>
      </p:pic>
      <p:pic>
        <p:nvPicPr>
          <p:cNvPr id="11" name="Inhaltsplatzhalter 10">
            <a:extLst>
              <a:ext uri="{FF2B5EF4-FFF2-40B4-BE49-F238E27FC236}">
                <a16:creationId xmlns:a16="http://schemas.microsoft.com/office/drawing/2014/main" id="{E571443A-1664-C731-819A-6DD12E811CC2}"/>
              </a:ext>
            </a:extLst>
          </p:cNvPr>
          <p:cNvPicPr>
            <a:picLocks noGrp="1" noChangeAspect="1"/>
          </p:cNvPicPr>
          <p:nvPr>
            <p:ph sz="half" idx="2"/>
          </p:nvPr>
        </p:nvPicPr>
        <p:blipFill>
          <a:blip r:embed="rId3"/>
          <a:stretch>
            <a:fillRect/>
          </a:stretch>
        </p:blipFill>
        <p:spPr>
          <a:xfrm>
            <a:off x="5868191" y="2133600"/>
            <a:ext cx="6322575" cy="3169531"/>
          </a:xfrm>
        </p:spPr>
      </p:pic>
      <p:sp>
        <p:nvSpPr>
          <p:cNvPr id="5" name="Datumsplatzhalter 4">
            <a:extLst>
              <a:ext uri="{FF2B5EF4-FFF2-40B4-BE49-F238E27FC236}">
                <a16:creationId xmlns:a16="http://schemas.microsoft.com/office/drawing/2014/main" id="{44CC52E8-D0AA-EF59-9DB5-E096DA34E325}"/>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51D87075-BD35-43A1-73D7-D581118177D1}"/>
              </a:ext>
            </a:extLst>
          </p:cNvPr>
          <p:cNvSpPr>
            <a:spLocks noGrp="1"/>
          </p:cNvSpPr>
          <p:nvPr>
            <p:ph type="ftr" sz="quarter" idx="11"/>
          </p:nvPr>
        </p:nvSpPr>
        <p:spPr/>
        <p:txBody>
          <a:bodyPr/>
          <a:lstStyle/>
          <a:p>
            <a:r>
              <a:rPr lang="en-GB" dirty="0"/>
              <a:t>Fabian Metzger | </a:t>
            </a:r>
            <a:r>
              <a:rPr lang="en-US" dirty="0"/>
              <a:t>RF and conventional beams</a:t>
            </a:r>
          </a:p>
        </p:txBody>
      </p:sp>
      <p:sp>
        <p:nvSpPr>
          <p:cNvPr id="7" name="Foliennummernplatzhalter 6">
            <a:extLst>
              <a:ext uri="{FF2B5EF4-FFF2-40B4-BE49-F238E27FC236}">
                <a16:creationId xmlns:a16="http://schemas.microsoft.com/office/drawing/2014/main" id="{BED4327E-A4F3-48A1-44E1-830BC5B48EF8}"/>
              </a:ext>
            </a:extLst>
          </p:cNvPr>
          <p:cNvSpPr>
            <a:spLocks noGrp="1"/>
          </p:cNvSpPr>
          <p:nvPr>
            <p:ph type="sldNum" sz="quarter" idx="12"/>
          </p:nvPr>
        </p:nvSpPr>
        <p:spPr/>
        <p:txBody>
          <a:bodyPr/>
          <a:lstStyle/>
          <a:p>
            <a:fld id="{36B5EA5A-BC32-A742-B11B-8E7414D5B535}" type="slidenum">
              <a:rPr lang="en-US" smtClean="0"/>
              <a:pPr/>
              <a:t>41</a:t>
            </a:fld>
            <a:endParaRPr lang="en-US" dirty="0"/>
          </a:p>
        </p:txBody>
      </p:sp>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5AC84C52-A06A-C439-A4A2-C67DDF030F62}"/>
                  </a:ext>
                </a:extLst>
              </p:cNvPr>
              <p:cNvSpPr txBox="1"/>
              <p:nvPr/>
            </p:nvSpPr>
            <p:spPr>
              <a:xfrm>
                <a:off x="2376179" y="1781635"/>
                <a:ext cx="1521934" cy="276999"/>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smtClean="0">
                              <a:solidFill>
                                <a:srgbClr val="000000"/>
                              </a:solidFill>
                              <a:latin typeface="Cambria Math" panose="02040503050406030204" pitchFamily="18" charset="0"/>
                              <a:ea typeface="Cambria Math" panose="02040503050406030204" pitchFamily="18" charset="0"/>
                            </a:rPr>
                            <m:t>𝜎</m:t>
                          </m:r>
                        </m:e>
                        <m:sub>
                          <m:r>
                            <a:rPr lang="en-US" b="0" i="1" smtClean="0">
                              <a:solidFill>
                                <a:srgbClr val="000000"/>
                              </a:solidFill>
                              <a:latin typeface="Cambria Math" panose="02040503050406030204" pitchFamily="18" charset="0"/>
                            </a:rPr>
                            <m:t>𝑥</m:t>
                          </m:r>
                          <m:r>
                            <a:rPr lang="en-US" b="0" i="1" smtClean="0">
                              <a:solidFill>
                                <a:srgbClr val="000000"/>
                              </a:solidFill>
                              <a:latin typeface="Cambria Math" panose="02040503050406030204" pitchFamily="18" charset="0"/>
                            </a:rPr>
                            <m:t>′</m:t>
                          </m:r>
                        </m:sub>
                      </m:sSub>
                      <m:r>
                        <a:rPr lang="en-US" b="0" i="1" smtClean="0">
                          <a:solidFill>
                            <a:srgbClr val="000000"/>
                          </a:solidFill>
                          <a:latin typeface="Cambria Math" panose="02040503050406030204" pitchFamily="18" charset="0"/>
                        </a:rPr>
                        <m:t>=</m:t>
                      </m:r>
                      <m:r>
                        <a:rPr lang="en-US" b="0" i="0" smtClean="0">
                          <a:solidFill>
                            <a:srgbClr val="000000"/>
                          </a:solidFill>
                          <a:latin typeface="Cambria Math" panose="02040503050406030204" pitchFamily="18" charset="0"/>
                        </a:rPr>
                        <m:t>47.3</m:t>
                      </m:r>
                      <m:r>
                        <m:rPr>
                          <m:sty m:val="p"/>
                        </m:rPr>
                        <a:rPr lang="el-GR" b="0"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dirty="0"/>
              </a:p>
            </p:txBody>
          </p:sp>
        </mc:Choice>
        <mc:Fallback xmlns="">
          <p:sp>
            <p:nvSpPr>
              <p:cNvPr id="12" name="Textfeld 11">
                <a:extLst>
                  <a:ext uri="{FF2B5EF4-FFF2-40B4-BE49-F238E27FC236}">
                    <a16:creationId xmlns:a16="http://schemas.microsoft.com/office/drawing/2014/main" id="{5AC84C52-A06A-C439-A4A2-C67DDF030F62}"/>
                  </a:ext>
                </a:extLst>
              </p:cNvPr>
              <p:cNvSpPr txBox="1">
                <a:spLocks noRot="1" noChangeAspect="1" noMove="1" noResize="1" noEditPoints="1" noAdjustHandles="1" noChangeArrowheads="1" noChangeShapeType="1" noTextEdit="1"/>
              </p:cNvSpPr>
              <p:nvPr/>
            </p:nvSpPr>
            <p:spPr>
              <a:xfrm>
                <a:off x="2376179" y="1781635"/>
                <a:ext cx="1521934" cy="276999"/>
              </a:xfrm>
              <a:prstGeom prst="rect">
                <a:avLst/>
              </a:prstGeom>
              <a:blipFill>
                <a:blip r:embed="rId4"/>
                <a:stretch>
                  <a:fillRect l="-2410" r="-4418" b="-260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feld 12">
                <a:extLst>
                  <a:ext uri="{FF2B5EF4-FFF2-40B4-BE49-F238E27FC236}">
                    <a16:creationId xmlns:a16="http://schemas.microsoft.com/office/drawing/2014/main" id="{61E530DE-83C4-76F8-17E5-98D6912D9614}"/>
                  </a:ext>
                </a:extLst>
              </p:cNvPr>
              <p:cNvSpPr txBox="1"/>
              <p:nvPr/>
            </p:nvSpPr>
            <p:spPr>
              <a:xfrm>
                <a:off x="8192311" y="1759706"/>
                <a:ext cx="1674334" cy="298928"/>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smtClean="0">
                              <a:solidFill>
                                <a:srgbClr val="000000"/>
                              </a:solidFill>
                              <a:latin typeface="Cambria Math" panose="02040503050406030204" pitchFamily="18" charset="0"/>
                            </a:rPr>
                          </m:ctrlPr>
                        </m:sSubPr>
                        <m:e>
                          <m:r>
                            <a:rPr lang="en-GB" i="1" smtClean="0">
                              <a:solidFill>
                                <a:srgbClr val="000000"/>
                              </a:solidFill>
                              <a:latin typeface="Cambria Math" panose="02040503050406030204" pitchFamily="18" charset="0"/>
                              <a:ea typeface="Cambria Math" panose="02040503050406030204" pitchFamily="18" charset="0"/>
                            </a:rPr>
                            <m:t>𝜎</m:t>
                          </m:r>
                        </m:e>
                        <m:sub>
                          <m:r>
                            <a:rPr lang="en-US" b="0" i="1" smtClean="0">
                              <a:solidFill>
                                <a:srgbClr val="000000"/>
                              </a:solidFill>
                              <a:latin typeface="Cambria Math" panose="02040503050406030204" pitchFamily="18" charset="0"/>
                            </a:rPr>
                            <m:t>𝑦</m:t>
                          </m:r>
                          <m:r>
                            <a:rPr lang="en-US" b="0" i="1" smtClean="0">
                              <a:solidFill>
                                <a:srgbClr val="000000"/>
                              </a:solidFill>
                              <a:latin typeface="Cambria Math" panose="02040503050406030204" pitchFamily="18" charset="0"/>
                            </a:rPr>
                            <m:t>′</m:t>
                          </m:r>
                        </m:sub>
                      </m:sSub>
                      <m:r>
                        <a:rPr lang="en-US" b="0" i="1" smtClean="0">
                          <a:solidFill>
                            <a:srgbClr val="000000"/>
                          </a:solidFill>
                          <a:latin typeface="Cambria Math" panose="02040503050406030204" pitchFamily="18" charset="0"/>
                        </a:rPr>
                        <m:t>=</m:t>
                      </m:r>
                      <m:r>
                        <a:rPr lang="en-US" b="0" i="0" smtClean="0">
                          <a:solidFill>
                            <a:srgbClr val="000000"/>
                          </a:solidFill>
                          <a:latin typeface="Cambria Math" panose="02040503050406030204" pitchFamily="18" charset="0"/>
                        </a:rPr>
                        <m:t>66.4</m:t>
                      </m:r>
                      <m:r>
                        <m:rPr>
                          <m:sty m:val="p"/>
                        </m:rPr>
                        <a:rPr lang="el-GR" b="0" smtClean="0">
                          <a:solidFill>
                            <a:srgbClr val="000000"/>
                          </a:solidFill>
                          <a:latin typeface="Cambria Math" panose="02040503050406030204" pitchFamily="18" charset="0"/>
                          <a:ea typeface="Cambria Math" panose="02040503050406030204" pitchFamily="18" charset="0"/>
                        </a:rPr>
                        <m:t>μ</m:t>
                      </m:r>
                      <m:r>
                        <m:rPr>
                          <m:sty m:val="p"/>
                        </m:rPr>
                        <a:rPr lang="en-US" b="0" i="0" smtClean="0">
                          <a:solidFill>
                            <a:srgbClr val="000000"/>
                          </a:solidFill>
                          <a:latin typeface="Cambria Math" panose="02040503050406030204" pitchFamily="18" charset="0"/>
                          <a:ea typeface="Cambria Math" panose="02040503050406030204" pitchFamily="18" charset="0"/>
                        </a:rPr>
                        <m:t>rad</m:t>
                      </m:r>
                    </m:oMath>
                  </m:oMathPara>
                </a14:m>
                <a:endParaRPr lang="en-GB" dirty="0"/>
              </a:p>
            </p:txBody>
          </p:sp>
        </mc:Choice>
        <mc:Fallback xmlns="">
          <p:sp>
            <p:nvSpPr>
              <p:cNvPr id="13" name="Textfeld 12">
                <a:extLst>
                  <a:ext uri="{FF2B5EF4-FFF2-40B4-BE49-F238E27FC236}">
                    <a16:creationId xmlns:a16="http://schemas.microsoft.com/office/drawing/2014/main" id="{61E530DE-83C4-76F8-17E5-98D6912D9614}"/>
                  </a:ext>
                </a:extLst>
              </p:cNvPr>
              <p:cNvSpPr txBox="1">
                <a:spLocks noRot="1" noChangeAspect="1" noMove="1" noResize="1" noEditPoints="1" noAdjustHandles="1" noChangeArrowheads="1" noChangeShapeType="1" noTextEdit="1"/>
              </p:cNvSpPr>
              <p:nvPr/>
            </p:nvSpPr>
            <p:spPr>
              <a:xfrm>
                <a:off x="8192311" y="1759706"/>
                <a:ext cx="1674334" cy="298928"/>
              </a:xfrm>
              <a:prstGeom prst="rect">
                <a:avLst/>
              </a:prstGeom>
              <a:blipFill>
                <a:blip r:embed="rId5"/>
                <a:stretch>
                  <a:fillRect b="-20408"/>
                </a:stretch>
              </a:blipFill>
            </p:spPr>
            <p:txBody>
              <a:bodyPr/>
              <a:lstStyle/>
              <a:p>
                <a:r>
                  <a:rPr lang="en-GB">
                    <a:noFill/>
                  </a:rPr>
                  <a:t> </a:t>
                </a:r>
              </a:p>
            </p:txBody>
          </p:sp>
        </mc:Fallback>
      </mc:AlternateContent>
    </p:spTree>
    <p:extLst>
      <p:ext uri="{BB962C8B-B14F-4D97-AF65-F5344CB8AC3E}">
        <p14:creationId xmlns:p14="http://schemas.microsoft.com/office/powerpoint/2010/main" val="34236162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484B58A-41AC-9619-C8BC-D47CE8C9019C}"/>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F6C41C84-0BC3-A349-02E4-972334DDD049}"/>
              </a:ext>
            </a:extLst>
          </p:cNvPr>
          <p:cNvSpPr>
            <a:spLocks noGrp="1"/>
          </p:cNvSpPr>
          <p:nvPr>
            <p:ph type="ftr" sz="quarter" idx="11"/>
          </p:nvPr>
        </p:nvSpPr>
        <p:spPr/>
        <p:txBody>
          <a:bodyPr/>
          <a:lstStyle/>
          <a:p>
            <a:r>
              <a:rPr lang="en-GB" dirty="0"/>
              <a:t>Fabian Metzger | </a:t>
            </a:r>
            <a:r>
              <a:rPr lang="en-US" dirty="0"/>
              <a:t>RF and conventional beams</a:t>
            </a:r>
          </a:p>
        </p:txBody>
      </p:sp>
      <p:sp>
        <p:nvSpPr>
          <p:cNvPr id="6" name="Foliennummernplatzhalter 5">
            <a:extLst>
              <a:ext uri="{FF2B5EF4-FFF2-40B4-BE49-F238E27FC236}">
                <a16:creationId xmlns:a16="http://schemas.microsoft.com/office/drawing/2014/main" id="{167DFA60-D287-F61E-9284-83B2DF184C42}"/>
              </a:ext>
            </a:extLst>
          </p:cNvPr>
          <p:cNvSpPr>
            <a:spLocks noGrp="1"/>
          </p:cNvSpPr>
          <p:nvPr>
            <p:ph type="sldNum" sz="quarter" idx="12"/>
          </p:nvPr>
        </p:nvSpPr>
        <p:spPr/>
        <p:txBody>
          <a:bodyPr/>
          <a:lstStyle/>
          <a:p>
            <a:fld id="{36B5EA5A-BC32-A742-B11B-8E7414D5B535}" type="slidenum">
              <a:rPr lang="en-US" smtClean="0"/>
              <a:pPr/>
              <a:t>42</a:t>
            </a:fld>
            <a:endParaRPr lang="en-US" dirty="0"/>
          </a:p>
        </p:txBody>
      </p:sp>
      <p:pic>
        <p:nvPicPr>
          <p:cNvPr id="10" name="Grafik 9">
            <a:extLst>
              <a:ext uri="{FF2B5EF4-FFF2-40B4-BE49-F238E27FC236}">
                <a16:creationId xmlns:a16="http://schemas.microsoft.com/office/drawing/2014/main" id="{03720BE0-C831-4662-C1CA-030924AA07DF}"/>
              </a:ext>
            </a:extLst>
          </p:cNvPr>
          <p:cNvPicPr>
            <a:picLocks noChangeAspect="1"/>
          </p:cNvPicPr>
          <p:nvPr/>
        </p:nvPicPr>
        <p:blipFill>
          <a:blip r:embed="rId2"/>
          <a:stretch>
            <a:fillRect/>
          </a:stretch>
        </p:blipFill>
        <p:spPr>
          <a:xfrm>
            <a:off x="532207" y="0"/>
            <a:ext cx="11127586" cy="6235234"/>
          </a:xfrm>
          <a:prstGeom prst="rect">
            <a:avLst/>
          </a:prstGeom>
        </p:spPr>
      </p:pic>
      <p:sp>
        <p:nvSpPr>
          <p:cNvPr id="11" name="Textfeld 10">
            <a:extLst>
              <a:ext uri="{FF2B5EF4-FFF2-40B4-BE49-F238E27FC236}">
                <a16:creationId xmlns:a16="http://schemas.microsoft.com/office/drawing/2014/main" id="{68962211-5832-C596-B773-27C53946FFD3}"/>
              </a:ext>
            </a:extLst>
          </p:cNvPr>
          <p:cNvSpPr txBox="1"/>
          <p:nvPr/>
        </p:nvSpPr>
        <p:spPr>
          <a:xfrm>
            <a:off x="10439401" y="5181600"/>
            <a:ext cx="1727418" cy="184666"/>
          </a:xfrm>
          <a:prstGeom prst="rect">
            <a:avLst/>
          </a:prstGeom>
          <a:noFill/>
        </p:spPr>
        <p:txBody>
          <a:bodyPr wrap="square" lIns="0" tIns="0" rIns="0" bIns="0" rtlCol="0">
            <a:spAutoFit/>
          </a:bodyPr>
          <a:lstStyle/>
          <a:p>
            <a:pPr algn="l"/>
            <a:r>
              <a:rPr lang="en-US" sz="1200" dirty="0">
                <a:solidFill>
                  <a:srgbClr val="000000"/>
                </a:solidFill>
                <a:hlinkClick r:id="rId3">
                  <a:extLst>
                    <a:ext uri="{A12FA001-AC4F-418D-AE19-62706E023703}">
                      <ahyp:hlinkClr xmlns:ahyp="http://schemas.microsoft.com/office/drawing/2018/hyperlinkcolor" val="tx"/>
                    </a:ext>
                  </a:extLst>
                </a:hlinkClick>
              </a:rPr>
              <a:t>Courtesy by A. </a:t>
            </a:r>
            <a:r>
              <a:rPr lang="en-US" sz="1200" dirty="0" err="1">
                <a:solidFill>
                  <a:srgbClr val="000000"/>
                </a:solidFill>
                <a:hlinkClick r:id="rId3">
                  <a:extLst>
                    <a:ext uri="{A12FA001-AC4F-418D-AE19-62706E023703}">
                      <ahyp:hlinkClr xmlns:ahyp="http://schemas.microsoft.com/office/drawing/2018/hyperlinkcolor" val="tx"/>
                    </a:ext>
                  </a:extLst>
                </a:hlinkClick>
              </a:rPr>
              <a:t>Devienne</a:t>
            </a:r>
            <a:endParaRPr lang="en-GB" sz="1200" dirty="0">
              <a:solidFill>
                <a:srgbClr val="000000"/>
              </a:solidFill>
            </a:endParaRPr>
          </a:p>
        </p:txBody>
      </p:sp>
    </p:spTree>
    <p:extLst>
      <p:ext uri="{BB962C8B-B14F-4D97-AF65-F5344CB8AC3E}">
        <p14:creationId xmlns:p14="http://schemas.microsoft.com/office/powerpoint/2010/main" val="6759065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F8EDD1B-F344-15DC-FE1E-D47AE2475D14}"/>
              </a:ext>
            </a:extLst>
          </p:cNvPr>
          <p:cNvSpPr>
            <a:spLocks noGrp="1"/>
          </p:cNvSpPr>
          <p:nvPr>
            <p:ph type="dt" sz="half" idx="10"/>
          </p:nvPr>
        </p:nvSpPr>
        <p:spPr/>
        <p:txBody>
          <a:bodyPr/>
          <a:lstStyle/>
          <a:p>
            <a:r>
              <a:rPr lang="de-DE" dirty="0"/>
              <a:t>31.08.2022</a:t>
            </a:r>
            <a:endParaRPr lang="en-US" dirty="0"/>
          </a:p>
        </p:txBody>
      </p:sp>
      <p:sp>
        <p:nvSpPr>
          <p:cNvPr id="3" name="Fußzeilenplatzhalter 2">
            <a:extLst>
              <a:ext uri="{FF2B5EF4-FFF2-40B4-BE49-F238E27FC236}">
                <a16:creationId xmlns:a16="http://schemas.microsoft.com/office/drawing/2014/main" id="{1FC4C023-D161-8891-95D6-E64D1C1A7F1C}"/>
              </a:ext>
            </a:extLst>
          </p:cNvPr>
          <p:cNvSpPr>
            <a:spLocks noGrp="1"/>
          </p:cNvSpPr>
          <p:nvPr>
            <p:ph type="ftr" sz="quarter" idx="11"/>
          </p:nvPr>
        </p:nvSpPr>
        <p:spPr/>
        <p:txBody>
          <a:bodyPr/>
          <a:lstStyle/>
          <a:p>
            <a:r>
              <a:rPr lang="en-GB" dirty="0"/>
              <a:t>Fabian Metzger | </a:t>
            </a:r>
            <a:r>
              <a:rPr lang="en-US" dirty="0"/>
              <a:t>RF and conventional beams</a:t>
            </a:r>
          </a:p>
        </p:txBody>
      </p:sp>
      <p:sp>
        <p:nvSpPr>
          <p:cNvPr id="4" name="Foliennummernplatzhalter 3">
            <a:extLst>
              <a:ext uri="{FF2B5EF4-FFF2-40B4-BE49-F238E27FC236}">
                <a16:creationId xmlns:a16="http://schemas.microsoft.com/office/drawing/2014/main" id="{EDE3D7EC-4BFC-8C4B-07C1-D06E1EC46A0B}"/>
              </a:ext>
            </a:extLst>
          </p:cNvPr>
          <p:cNvSpPr>
            <a:spLocks noGrp="1"/>
          </p:cNvSpPr>
          <p:nvPr>
            <p:ph type="sldNum" sz="quarter" idx="12"/>
          </p:nvPr>
        </p:nvSpPr>
        <p:spPr/>
        <p:txBody>
          <a:bodyPr/>
          <a:lstStyle/>
          <a:p>
            <a:fld id="{36B5EA5A-BC32-A742-B11B-8E7414D5B535}" type="slidenum">
              <a:rPr lang="en-US" smtClean="0"/>
              <a:pPr/>
              <a:t>43</a:t>
            </a:fld>
            <a:endParaRPr lang="en-US" dirty="0"/>
          </a:p>
        </p:txBody>
      </p:sp>
      <p:pic>
        <p:nvPicPr>
          <p:cNvPr id="6" name="Grafik 5" descr="Ein Bild, das Tisch enthält.&#10;&#10;Automatisch generierte Beschreibung">
            <a:extLst>
              <a:ext uri="{FF2B5EF4-FFF2-40B4-BE49-F238E27FC236}">
                <a16:creationId xmlns:a16="http://schemas.microsoft.com/office/drawing/2014/main" id="{AED7727A-7955-0778-0A4F-FBBBD7195049}"/>
              </a:ext>
            </a:extLst>
          </p:cNvPr>
          <p:cNvPicPr>
            <a:picLocks noChangeAspect="1"/>
          </p:cNvPicPr>
          <p:nvPr/>
        </p:nvPicPr>
        <p:blipFill>
          <a:blip r:embed="rId2"/>
          <a:stretch>
            <a:fillRect/>
          </a:stretch>
        </p:blipFill>
        <p:spPr>
          <a:xfrm>
            <a:off x="455235" y="1"/>
            <a:ext cx="11189828" cy="6248400"/>
          </a:xfrm>
          <a:prstGeom prst="rect">
            <a:avLst/>
          </a:prstGeom>
        </p:spPr>
      </p:pic>
      <p:sp>
        <p:nvSpPr>
          <p:cNvPr id="7" name="Textfeld 6">
            <a:extLst>
              <a:ext uri="{FF2B5EF4-FFF2-40B4-BE49-F238E27FC236}">
                <a16:creationId xmlns:a16="http://schemas.microsoft.com/office/drawing/2014/main" id="{6B0CC3AA-D048-8F53-EE36-4C2F9EDF5348}"/>
              </a:ext>
            </a:extLst>
          </p:cNvPr>
          <p:cNvSpPr txBox="1"/>
          <p:nvPr/>
        </p:nvSpPr>
        <p:spPr>
          <a:xfrm>
            <a:off x="10439401" y="5181600"/>
            <a:ext cx="1727418" cy="184666"/>
          </a:xfrm>
          <a:prstGeom prst="rect">
            <a:avLst/>
          </a:prstGeom>
          <a:noFill/>
        </p:spPr>
        <p:txBody>
          <a:bodyPr wrap="square" lIns="0" tIns="0" rIns="0" bIns="0" rtlCol="0">
            <a:spAutoFit/>
          </a:bodyPr>
          <a:lstStyle/>
          <a:p>
            <a:pPr algn="l"/>
            <a:r>
              <a:rPr lang="en-US" sz="1200" dirty="0">
                <a:solidFill>
                  <a:srgbClr val="000000"/>
                </a:solidFill>
                <a:hlinkClick r:id="rId3">
                  <a:extLst>
                    <a:ext uri="{A12FA001-AC4F-418D-AE19-62706E023703}">
                      <ahyp:hlinkClr xmlns:ahyp="http://schemas.microsoft.com/office/drawing/2018/hyperlinkcolor" val="tx"/>
                    </a:ext>
                  </a:extLst>
                </a:hlinkClick>
              </a:rPr>
              <a:t>Courtesy by A. </a:t>
            </a:r>
            <a:r>
              <a:rPr lang="en-US" sz="1200" dirty="0" err="1">
                <a:solidFill>
                  <a:srgbClr val="000000"/>
                </a:solidFill>
                <a:hlinkClick r:id="rId3">
                  <a:extLst>
                    <a:ext uri="{A12FA001-AC4F-418D-AE19-62706E023703}">
                      <ahyp:hlinkClr xmlns:ahyp="http://schemas.microsoft.com/office/drawing/2018/hyperlinkcolor" val="tx"/>
                    </a:ext>
                  </a:extLst>
                </a:hlinkClick>
              </a:rPr>
              <a:t>Devienne</a:t>
            </a:r>
            <a:endParaRPr lang="en-GB" sz="1200" dirty="0">
              <a:solidFill>
                <a:srgbClr val="000000"/>
              </a:solidFill>
            </a:endParaRPr>
          </a:p>
        </p:txBody>
      </p:sp>
    </p:spTree>
    <p:extLst>
      <p:ext uri="{BB962C8B-B14F-4D97-AF65-F5344CB8AC3E}">
        <p14:creationId xmlns:p14="http://schemas.microsoft.com/office/powerpoint/2010/main" val="40078463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670BA343-7BCD-3265-7D59-E94A646A6EFA}"/>
              </a:ext>
            </a:extLst>
          </p:cNvPr>
          <p:cNvPicPr>
            <a:picLocks noGrp="1" noChangeAspect="1"/>
          </p:cNvPicPr>
          <p:nvPr>
            <p:ph idx="1"/>
          </p:nvPr>
        </p:nvPicPr>
        <p:blipFill>
          <a:blip r:embed="rId2"/>
          <a:stretch>
            <a:fillRect/>
          </a:stretch>
        </p:blipFill>
        <p:spPr>
          <a:xfrm>
            <a:off x="951337" y="1042697"/>
            <a:ext cx="10289326" cy="5158078"/>
          </a:xfrm>
        </p:spPr>
      </p:pic>
      <p:sp>
        <p:nvSpPr>
          <p:cNvPr id="3" name="Titel 2">
            <a:extLst>
              <a:ext uri="{FF2B5EF4-FFF2-40B4-BE49-F238E27FC236}">
                <a16:creationId xmlns:a16="http://schemas.microsoft.com/office/drawing/2014/main" id="{762238A6-EA98-C29A-2CEC-5BF8EE924438}"/>
              </a:ext>
            </a:extLst>
          </p:cNvPr>
          <p:cNvSpPr>
            <a:spLocks noGrp="1"/>
          </p:cNvSpPr>
          <p:nvPr>
            <p:ph type="title"/>
          </p:nvPr>
        </p:nvSpPr>
        <p:spPr/>
        <p:txBody>
          <a:bodyPr/>
          <a:lstStyle/>
          <a:p>
            <a:r>
              <a:rPr lang="en-US" dirty="0"/>
              <a:t>Momentum resolution</a:t>
            </a:r>
            <a:endParaRPr lang="en-GB" dirty="0"/>
          </a:p>
        </p:txBody>
      </p:sp>
      <p:sp>
        <p:nvSpPr>
          <p:cNvPr id="4" name="Datumsplatzhalter 3">
            <a:extLst>
              <a:ext uri="{FF2B5EF4-FFF2-40B4-BE49-F238E27FC236}">
                <a16:creationId xmlns:a16="http://schemas.microsoft.com/office/drawing/2014/main" id="{551B2448-3721-6572-730B-45AC9E84EC0E}"/>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087F50E0-7CF0-85DF-77AF-57CB2A0AABEB}"/>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610ED7B7-AC0E-E06D-FADD-D2E3F7AB890B}"/>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Tree>
    <p:extLst>
      <p:ext uri="{BB962C8B-B14F-4D97-AF65-F5344CB8AC3E}">
        <p14:creationId xmlns:p14="http://schemas.microsoft.com/office/powerpoint/2010/main" val="5903305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1032B77-DA98-4DFA-B68B-D7CEF27B4760}"/>
              </a:ext>
            </a:extLst>
          </p:cNvPr>
          <p:cNvSpPr>
            <a:spLocks noGrp="1"/>
          </p:cNvSpPr>
          <p:nvPr>
            <p:ph type="title"/>
          </p:nvPr>
        </p:nvSpPr>
        <p:spPr/>
        <p:txBody>
          <a:bodyPr/>
          <a:lstStyle/>
          <a:p>
            <a:r>
              <a:rPr lang="en-US" dirty="0"/>
              <a:t>Beams from SPS</a:t>
            </a:r>
            <a:endParaRPr lang="en-GB" dirty="0"/>
          </a:p>
        </p:txBody>
      </p:sp>
      <p:sp>
        <p:nvSpPr>
          <p:cNvPr id="4" name="Datumsplatzhalter 3">
            <a:extLst>
              <a:ext uri="{FF2B5EF4-FFF2-40B4-BE49-F238E27FC236}">
                <a16:creationId xmlns:a16="http://schemas.microsoft.com/office/drawing/2014/main" id="{229DBA08-CD15-492D-A8BA-6AE637B89729}"/>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2B7FA850-A440-44C4-851B-83A306484C81}"/>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8F802523-6A01-4916-86B8-93BEA51750FC}"/>
              </a:ext>
            </a:extLst>
          </p:cNvPr>
          <p:cNvSpPr>
            <a:spLocks noGrp="1"/>
          </p:cNvSpPr>
          <p:nvPr>
            <p:ph type="sldNum" sz="quarter" idx="12"/>
          </p:nvPr>
        </p:nvSpPr>
        <p:spPr/>
        <p:txBody>
          <a:bodyPr/>
          <a:lstStyle/>
          <a:p>
            <a:fld id="{36B5EA5A-BC32-A742-B11B-8E7414D5B535}" type="slidenum">
              <a:rPr lang="en-US" smtClean="0"/>
              <a:pPr/>
              <a:t>45</a:t>
            </a:fld>
            <a:endParaRPr lang="en-US" dirty="0"/>
          </a:p>
        </p:txBody>
      </p:sp>
      <p:pic>
        <p:nvPicPr>
          <p:cNvPr id="7" name="Picture 6">
            <a:extLst>
              <a:ext uri="{FF2B5EF4-FFF2-40B4-BE49-F238E27FC236}">
                <a16:creationId xmlns:a16="http://schemas.microsoft.com/office/drawing/2014/main" id="{488A6792-6529-4CDE-A361-44E6EAEB0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6730" y="1402852"/>
            <a:ext cx="6722174" cy="4705675"/>
          </a:xfrm>
          <a:prstGeom prst="rect">
            <a:avLst/>
          </a:prstGeom>
        </p:spPr>
      </p:pic>
      <p:pic>
        <p:nvPicPr>
          <p:cNvPr id="8" name="Picture 5">
            <a:extLst>
              <a:ext uri="{FF2B5EF4-FFF2-40B4-BE49-F238E27FC236}">
                <a16:creationId xmlns:a16="http://schemas.microsoft.com/office/drawing/2014/main" id="{1D9DE0A1-8DD0-43A3-9BC6-302BD7D990E5}"/>
              </a:ext>
            </a:extLst>
          </p:cNvPr>
          <p:cNvPicPr>
            <a:picLocks noChangeAspect="1"/>
          </p:cNvPicPr>
          <p:nvPr/>
        </p:nvPicPr>
        <p:blipFill>
          <a:blip r:embed="rId3"/>
          <a:stretch>
            <a:fillRect/>
          </a:stretch>
        </p:blipFill>
        <p:spPr>
          <a:xfrm>
            <a:off x="838200" y="3418515"/>
            <a:ext cx="3728730" cy="2690012"/>
          </a:xfrm>
          <a:prstGeom prst="rect">
            <a:avLst/>
          </a:prstGeom>
        </p:spPr>
      </p:pic>
    </p:spTree>
    <p:extLst>
      <p:ext uri="{BB962C8B-B14F-4D97-AF65-F5344CB8AC3E}">
        <p14:creationId xmlns:p14="http://schemas.microsoft.com/office/powerpoint/2010/main" val="3400640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a:extLst>
                  <a:ext uri="{FF2B5EF4-FFF2-40B4-BE49-F238E27FC236}">
                    <a16:creationId xmlns:a16="http://schemas.microsoft.com/office/drawing/2014/main" id="{F20D34C4-3DFF-41C9-9AAA-AF152F89EA45}"/>
                  </a:ext>
                </a:extLst>
              </p:cNvPr>
              <p:cNvSpPr>
                <a:spLocks noGrp="1"/>
              </p:cNvSpPr>
              <p:nvPr>
                <p:ph idx="1"/>
              </p:nvPr>
            </p:nvSpPr>
            <p:spPr>
              <a:xfrm>
                <a:off x="412776" y="980728"/>
                <a:ext cx="11376024" cy="5039072"/>
              </a:xfrm>
            </p:spPr>
            <p:txBody>
              <a:bodyPr/>
              <a:lstStyle/>
              <a:p>
                <a:r>
                  <a:rPr lang="en-US" dirty="0">
                    <a:solidFill>
                      <a:schemeClr val="accent6">
                        <a:lumMod val="50000"/>
                      </a:schemeClr>
                    </a:solidFill>
                  </a:rPr>
                  <a:t>We maximized the distance between the cavities</a:t>
                </a:r>
              </a:p>
              <a:p>
                <a:pPr lvl="1"/>
                <a:r>
                  <a:rPr lang="en-US" dirty="0">
                    <a:solidFill>
                      <a:schemeClr val="accent6">
                        <a:lumMod val="50000"/>
                      </a:schemeClr>
                    </a:solidFill>
                  </a:rPr>
                  <a:t>Achieved </a:t>
                </a:r>
                <a14:m>
                  <m:oMath xmlns:m="http://schemas.openxmlformats.org/officeDocument/2006/math">
                    <m:r>
                      <a:rPr lang="en-US" b="0" i="1" smtClean="0">
                        <a:solidFill>
                          <a:schemeClr val="accent6">
                            <a:lumMod val="50000"/>
                          </a:schemeClr>
                        </a:solidFill>
                        <a:latin typeface="Cambria Math" panose="02040503050406030204" pitchFamily="18" charset="0"/>
                      </a:rPr>
                      <m:t>𝐿</m:t>
                    </m:r>
                    <m:r>
                      <a:rPr lang="en-US" b="0" i="1" smtClean="0">
                        <a:solidFill>
                          <a:schemeClr val="accent6">
                            <a:lumMod val="50000"/>
                          </a:schemeClr>
                        </a:solidFill>
                        <a:latin typeface="Cambria Math" panose="02040503050406030204" pitchFamily="18" charset="0"/>
                        <a:ea typeface="Cambria Math" panose="02040503050406030204" pitchFamily="18" charset="0"/>
                      </a:rPr>
                      <m:t>≈830</m:t>
                    </m:r>
                    <m:r>
                      <m:rPr>
                        <m:sty m:val="p"/>
                      </m:rPr>
                      <a:rPr lang="en-US" b="0" i="0" smtClean="0">
                        <a:solidFill>
                          <a:schemeClr val="accent6">
                            <a:lumMod val="50000"/>
                          </a:schemeClr>
                        </a:solidFill>
                        <a:latin typeface="Cambria Math" panose="02040503050406030204" pitchFamily="18" charset="0"/>
                        <a:ea typeface="Cambria Math" panose="02040503050406030204" pitchFamily="18" charset="0"/>
                      </a:rPr>
                      <m:t>m</m:t>
                    </m:r>
                  </m:oMath>
                </a14:m>
                <a:endParaRPr lang="en-GB" dirty="0">
                  <a:solidFill>
                    <a:schemeClr val="accent6">
                      <a:lumMod val="50000"/>
                    </a:schemeClr>
                  </a:solidFill>
                </a:endParaRPr>
              </a:p>
              <a:p>
                <a:r>
                  <a:rPr lang="en-GB" dirty="0">
                    <a:solidFill>
                      <a:schemeClr val="accent6">
                        <a:lumMod val="50000"/>
                      </a:schemeClr>
                    </a:solidFill>
                  </a:rPr>
                  <a:t>Cavity parameters based on ILC crab cavities</a:t>
                </a:r>
              </a:p>
              <a:p>
                <a:pPr lvl="1"/>
                <a:r>
                  <a:rPr lang="en-US" b="0" dirty="0">
                    <a:solidFill>
                      <a:schemeClr val="accent6">
                        <a:lumMod val="50000"/>
                      </a:schemeClr>
                    </a:solidFill>
                  </a:rPr>
                  <a:t>Radio frequency: </a:t>
                </a:r>
                <a14:m>
                  <m:oMath xmlns:m="http://schemas.openxmlformats.org/officeDocument/2006/math">
                    <m:r>
                      <a:rPr lang="en-US" b="0" i="1" smtClean="0">
                        <a:solidFill>
                          <a:schemeClr val="accent6">
                            <a:lumMod val="50000"/>
                          </a:schemeClr>
                        </a:solidFill>
                        <a:latin typeface="Cambria Math" panose="02040503050406030204" pitchFamily="18" charset="0"/>
                      </a:rPr>
                      <m:t>𝑓</m:t>
                    </m:r>
                    <m:r>
                      <a:rPr lang="en-US" b="0" i="1" smtClean="0">
                        <a:solidFill>
                          <a:schemeClr val="accent6">
                            <a:lumMod val="50000"/>
                          </a:schemeClr>
                        </a:solidFill>
                        <a:latin typeface="Cambria Math" panose="02040503050406030204" pitchFamily="18" charset="0"/>
                      </a:rPr>
                      <m:t>=3.9</m:t>
                    </m:r>
                    <m:r>
                      <m:rPr>
                        <m:sty m:val="p"/>
                      </m:rPr>
                      <a:rPr lang="en-US" b="0" i="0" smtClean="0">
                        <a:solidFill>
                          <a:schemeClr val="accent6">
                            <a:lumMod val="50000"/>
                          </a:schemeClr>
                        </a:solidFill>
                        <a:latin typeface="Cambria Math" panose="02040503050406030204" pitchFamily="18" charset="0"/>
                      </a:rPr>
                      <m:t>GHz</m:t>
                    </m:r>
                  </m:oMath>
                </a14:m>
                <a:endParaRPr lang="en-GB" dirty="0">
                  <a:solidFill>
                    <a:schemeClr val="accent6">
                      <a:lumMod val="50000"/>
                    </a:schemeClr>
                  </a:solidFill>
                </a:endParaRPr>
              </a:p>
              <a:p>
                <a:pPr lvl="1"/>
                <a:r>
                  <a:rPr lang="en-US" dirty="0">
                    <a:solidFill>
                      <a:schemeClr val="accent6">
                        <a:lumMod val="50000"/>
                      </a:schemeClr>
                    </a:solidFill>
                  </a:rPr>
                  <a:t>Cavity iris diameter</a:t>
                </a:r>
                <a:r>
                  <a:rPr lang="en-US" b="0" dirty="0">
                    <a:solidFill>
                      <a:schemeClr val="accent6">
                        <a:lumMod val="50000"/>
                      </a:schemeClr>
                    </a:solidFill>
                  </a:rPr>
                  <a:t>: </a:t>
                </a:r>
                <a14:m>
                  <m:oMath xmlns:m="http://schemas.openxmlformats.org/officeDocument/2006/math">
                    <m:r>
                      <a:rPr lang="en-US" b="0" i="1" smtClean="0">
                        <a:solidFill>
                          <a:schemeClr val="accent6">
                            <a:lumMod val="50000"/>
                          </a:schemeClr>
                        </a:solidFill>
                        <a:latin typeface="Cambria Math" panose="02040503050406030204" pitchFamily="18" charset="0"/>
                      </a:rPr>
                      <m:t>2</m:t>
                    </m:r>
                    <m:r>
                      <a:rPr lang="en-US" b="0" i="1" smtClean="0">
                        <a:solidFill>
                          <a:schemeClr val="accent6">
                            <a:lumMod val="50000"/>
                          </a:schemeClr>
                        </a:solidFill>
                        <a:latin typeface="Cambria Math" panose="02040503050406030204" pitchFamily="18" charset="0"/>
                      </a:rPr>
                      <m:t>𝑅</m:t>
                    </m:r>
                    <m:r>
                      <a:rPr lang="en-US" b="0" i="1" smtClean="0">
                        <a:solidFill>
                          <a:schemeClr val="accent6">
                            <a:lumMod val="50000"/>
                          </a:schemeClr>
                        </a:solidFill>
                        <a:latin typeface="Cambria Math" panose="02040503050406030204" pitchFamily="18" charset="0"/>
                      </a:rPr>
                      <m:t>=30</m:t>
                    </m:r>
                    <m:r>
                      <m:rPr>
                        <m:sty m:val="p"/>
                      </m:rPr>
                      <a:rPr lang="en-US" b="0" i="0" smtClean="0">
                        <a:solidFill>
                          <a:schemeClr val="accent6">
                            <a:lumMod val="50000"/>
                          </a:schemeClr>
                        </a:solidFill>
                        <a:latin typeface="Cambria Math" panose="02040503050406030204" pitchFamily="18" charset="0"/>
                      </a:rPr>
                      <m:t>mm</m:t>
                    </m:r>
                  </m:oMath>
                </a14:m>
                <a:endParaRPr lang="en-GB" dirty="0">
                  <a:solidFill>
                    <a:schemeClr val="accent6">
                      <a:lumMod val="50000"/>
                    </a:schemeClr>
                  </a:solidFill>
                </a:endParaRPr>
              </a:p>
              <a:p>
                <a:pPr lvl="1"/>
                <a:r>
                  <a:rPr lang="en-GB" dirty="0">
                    <a:solidFill>
                      <a:schemeClr val="accent6">
                        <a:lumMod val="50000"/>
                      </a:schemeClr>
                    </a:solidFill>
                  </a:rPr>
                  <a:t>Total active cavity length: </a:t>
                </a:r>
                <a14:m>
                  <m:oMath xmlns:m="http://schemas.openxmlformats.org/officeDocument/2006/math">
                    <m:sSub>
                      <m:sSubPr>
                        <m:ctrlPr>
                          <a:rPr lang="en-US" i="1" smtClean="0">
                            <a:solidFill>
                              <a:schemeClr val="accent6">
                                <a:lumMod val="50000"/>
                              </a:schemeClr>
                            </a:solidFill>
                            <a:latin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rPr>
                          <m:t>𝐿</m:t>
                        </m:r>
                      </m:e>
                      <m:sub>
                        <m:r>
                          <m:rPr>
                            <m:sty m:val="p"/>
                          </m:rPr>
                          <a:rPr lang="en-US" b="0" i="0" smtClean="0">
                            <a:solidFill>
                              <a:schemeClr val="accent6">
                                <a:lumMod val="50000"/>
                              </a:schemeClr>
                            </a:solidFill>
                            <a:latin typeface="Cambria Math" panose="02040503050406030204" pitchFamily="18" charset="0"/>
                          </a:rPr>
                          <m:t>tot</m:t>
                        </m:r>
                      </m:sub>
                    </m:sSub>
                    <m:r>
                      <a:rPr lang="en-US" b="0" i="1" smtClean="0">
                        <a:solidFill>
                          <a:schemeClr val="accent6">
                            <a:lumMod val="50000"/>
                          </a:schemeClr>
                        </a:solidFill>
                        <a:latin typeface="Cambria Math" panose="02040503050406030204" pitchFamily="18" charset="0"/>
                      </a:rPr>
                      <m:t>=</m:t>
                    </m:r>
                    <m:r>
                      <a:rPr lang="en-US">
                        <a:solidFill>
                          <a:schemeClr val="accent6">
                            <a:lumMod val="50000"/>
                          </a:schemeClr>
                        </a:solidFill>
                        <a:latin typeface="Cambria Math" panose="02040503050406030204" pitchFamily="18" charset="0"/>
                      </a:rPr>
                      <m:t>1</m:t>
                    </m:r>
                    <m:r>
                      <a:rPr lang="en-US" b="0" i="0" smtClean="0">
                        <a:solidFill>
                          <a:schemeClr val="accent6">
                            <a:lumMod val="50000"/>
                          </a:schemeClr>
                        </a:solidFill>
                        <a:latin typeface="Cambria Math" panose="02040503050406030204" pitchFamily="18" charset="0"/>
                      </a:rPr>
                      <m:t>0</m:t>
                    </m:r>
                    <m:r>
                      <m:rPr>
                        <m:sty m:val="p"/>
                      </m:rPr>
                      <a:rPr lang="en-US" b="0" i="0" smtClean="0">
                        <a:solidFill>
                          <a:schemeClr val="accent6">
                            <a:lumMod val="50000"/>
                          </a:schemeClr>
                        </a:solidFill>
                        <a:latin typeface="Cambria Math" panose="02040503050406030204" pitchFamily="18" charset="0"/>
                      </a:rPr>
                      <m:t>m</m:t>
                    </m:r>
                  </m:oMath>
                </a14:m>
                <a:endParaRPr lang="en-GB" dirty="0">
                  <a:solidFill>
                    <a:schemeClr val="accent6">
                      <a:lumMod val="50000"/>
                    </a:schemeClr>
                  </a:solidFill>
                </a:endParaRPr>
              </a:p>
              <a:p>
                <a:pPr lvl="1"/>
                <a:r>
                  <a:rPr lang="en-GB" dirty="0">
                    <a:solidFill>
                      <a:schemeClr val="accent6">
                        <a:lumMod val="50000"/>
                      </a:schemeClr>
                    </a:solidFill>
                  </a:rPr>
                  <a:t>Maximal kick per cavity: </a:t>
                </a:r>
                <a14:m>
                  <m:oMath xmlns:m="http://schemas.openxmlformats.org/officeDocument/2006/math">
                    <m:r>
                      <m:rPr>
                        <m:sty m:val="p"/>
                      </m:rPr>
                      <a:rPr lang="en-US" b="0" i="0" smtClean="0">
                        <a:solidFill>
                          <a:schemeClr val="accent6">
                            <a:lumMod val="50000"/>
                          </a:schemeClr>
                        </a:solidFill>
                        <a:latin typeface="Cambria Math" panose="02040503050406030204" pitchFamily="18" charset="0"/>
                      </a:rPr>
                      <m:t>d</m:t>
                    </m:r>
                    <m:r>
                      <a:rPr lang="en-US" b="0" i="1" smtClean="0">
                        <a:solidFill>
                          <a:schemeClr val="accent6">
                            <a:lumMod val="50000"/>
                          </a:schemeClr>
                        </a:solidFill>
                        <a:latin typeface="Cambria Math" panose="02040503050406030204" pitchFamily="18" charset="0"/>
                      </a:rPr>
                      <m:t>𝑝</m:t>
                    </m:r>
                    <m:r>
                      <a:rPr lang="en-US" b="0" i="1" smtClean="0">
                        <a:solidFill>
                          <a:schemeClr val="accent6">
                            <a:lumMod val="50000"/>
                          </a:schemeClr>
                        </a:solidFill>
                        <a:latin typeface="Cambria Math" panose="02040503050406030204" pitchFamily="18" charset="0"/>
                      </a:rPr>
                      <m:t>=50</m:t>
                    </m:r>
                    <m:f>
                      <m:fPr>
                        <m:type m:val="skw"/>
                        <m:ctrlPr>
                          <a:rPr lang="en-US" b="0" i="1" smtClean="0">
                            <a:solidFill>
                              <a:schemeClr val="accent6">
                                <a:lumMod val="50000"/>
                              </a:schemeClr>
                            </a:solidFill>
                            <a:latin typeface="Cambria Math" panose="02040503050406030204" pitchFamily="18" charset="0"/>
                          </a:rPr>
                        </m:ctrlPr>
                      </m:fPr>
                      <m:num>
                        <m:r>
                          <m:rPr>
                            <m:sty m:val="p"/>
                          </m:rPr>
                          <a:rPr lang="en-US" b="0" i="0" smtClean="0">
                            <a:solidFill>
                              <a:schemeClr val="accent6">
                                <a:lumMod val="50000"/>
                              </a:schemeClr>
                            </a:solidFill>
                            <a:latin typeface="Cambria Math" panose="02040503050406030204" pitchFamily="18" charset="0"/>
                          </a:rPr>
                          <m:t>MeV</m:t>
                        </m:r>
                      </m:num>
                      <m:den>
                        <m:r>
                          <a:rPr lang="en-US" b="0" i="1" smtClean="0">
                            <a:solidFill>
                              <a:schemeClr val="accent6">
                                <a:lumMod val="50000"/>
                              </a:schemeClr>
                            </a:solidFill>
                            <a:latin typeface="Cambria Math" panose="02040503050406030204" pitchFamily="18" charset="0"/>
                          </a:rPr>
                          <m:t>𝑐</m:t>
                        </m:r>
                      </m:den>
                    </m:f>
                  </m:oMath>
                </a14:m>
                <a:endParaRPr lang="en-GB" dirty="0">
                  <a:solidFill>
                    <a:schemeClr val="accent6">
                      <a:lumMod val="50000"/>
                    </a:schemeClr>
                  </a:solidFill>
                </a:endParaRPr>
              </a:p>
              <a:p>
                <a:r>
                  <a:rPr lang="en-GB" dirty="0">
                    <a:solidFill>
                      <a:schemeClr val="accent6">
                        <a:lumMod val="50000"/>
                      </a:schemeClr>
                    </a:solidFill>
                  </a:rPr>
                  <a:t>Calculate beam momentum</a:t>
                </a:r>
              </a:p>
              <a:p>
                <a:pPr lvl="1"/>
                <a14:m>
                  <m:oMath xmlns:m="http://schemas.openxmlformats.org/officeDocument/2006/math">
                    <m:r>
                      <a:rPr lang="en-GB" i="1" smtClean="0">
                        <a:solidFill>
                          <a:schemeClr val="accent6">
                            <a:lumMod val="50000"/>
                          </a:schemeClr>
                        </a:solidFill>
                        <a:latin typeface="Cambria Math" panose="02040503050406030204" pitchFamily="18" charset="0"/>
                        <a:ea typeface="Cambria Math" panose="02040503050406030204" pitchFamily="18" charset="0"/>
                      </a:rPr>
                      <m:t>∆</m:t>
                    </m:r>
                    <m:r>
                      <a:rPr lang="en-GB" i="1" smtClean="0">
                        <a:solidFill>
                          <a:schemeClr val="accent6">
                            <a:lumMod val="50000"/>
                          </a:schemeClr>
                        </a:solidFill>
                        <a:latin typeface="Cambria Math" panose="02040503050406030204" pitchFamily="18" charset="0"/>
                        <a:ea typeface="Cambria Math" panose="02040503050406030204" pitchFamily="18" charset="0"/>
                      </a:rPr>
                      <m:t>𝜑</m:t>
                    </m:r>
                    <m:r>
                      <a:rPr lang="en-US" b="0" i="1" smtClean="0">
                        <a:solidFill>
                          <a:schemeClr val="accent6">
                            <a:lumMod val="50000"/>
                          </a:schemeClr>
                        </a:solidFill>
                        <a:latin typeface="Cambria Math" panose="02040503050406030204" pitchFamily="18" charset="0"/>
                        <a:ea typeface="Cambria Math" panose="02040503050406030204" pitchFamily="18" charset="0"/>
                      </a:rPr>
                      <m:t>=2</m:t>
                    </m:r>
                    <m:r>
                      <a:rPr lang="en-US" b="0" i="1" smtClean="0">
                        <a:solidFill>
                          <a:schemeClr val="accent6">
                            <a:lumMod val="50000"/>
                          </a:schemeClr>
                        </a:solidFill>
                        <a:latin typeface="Cambria Math" panose="02040503050406030204" pitchFamily="18" charset="0"/>
                        <a:ea typeface="Cambria Math" panose="02040503050406030204" pitchFamily="18" charset="0"/>
                      </a:rPr>
                      <m:t>𝜋</m:t>
                    </m:r>
                    <m:r>
                      <a:rPr lang="en-US" b="0" i="1" smtClean="0">
                        <a:solidFill>
                          <a:schemeClr val="accent6">
                            <a:lumMod val="50000"/>
                          </a:schemeClr>
                        </a:solidFill>
                        <a:latin typeface="Cambria Math" panose="02040503050406030204" pitchFamily="18" charset="0"/>
                        <a:ea typeface="Cambria Math" panose="02040503050406030204" pitchFamily="18" charset="0"/>
                      </a:rPr>
                      <m:t>𝑓</m:t>
                    </m:r>
                    <m:r>
                      <a:rPr lang="en-US" b="0" i="1" smtClean="0">
                        <a:solidFill>
                          <a:schemeClr val="accent6">
                            <a:lumMod val="50000"/>
                          </a:schemeClr>
                        </a:solidFill>
                        <a:latin typeface="Cambria Math" panose="02040503050406030204" pitchFamily="18" charset="0"/>
                        <a:ea typeface="Cambria Math" panose="02040503050406030204" pitchFamily="18" charset="0"/>
                      </a:rPr>
                      <m:t>∆</m:t>
                    </m:r>
                    <m:r>
                      <a:rPr lang="en-US" b="0" i="1" smtClean="0">
                        <a:solidFill>
                          <a:schemeClr val="accent6">
                            <a:lumMod val="50000"/>
                          </a:schemeClr>
                        </a:solidFill>
                        <a:latin typeface="Cambria Math" panose="02040503050406030204" pitchFamily="18" charset="0"/>
                        <a:ea typeface="Cambria Math" panose="02040503050406030204" pitchFamily="18" charset="0"/>
                      </a:rPr>
                      <m:t>𝑡</m:t>
                    </m:r>
                    <m:r>
                      <a:rPr lang="en-US" b="0" i="1" smtClean="0">
                        <a:solidFill>
                          <a:schemeClr val="accent6">
                            <a:lumMod val="50000"/>
                          </a:schemeClr>
                        </a:solidFill>
                        <a:latin typeface="Cambria Math" panose="02040503050406030204" pitchFamily="18" charset="0"/>
                        <a:ea typeface="Cambria Math" panose="02040503050406030204" pitchFamily="18" charset="0"/>
                      </a:rPr>
                      <m:t>=</m:t>
                    </m:r>
                    <m:f>
                      <m:f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fPr>
                      <m:num>
                        <m:r>
                          <a:rPr lang="en-US" b="0" i="1" smtClean="0">
                            <a:solidFill>
                              <a:schemeClr val="accent6">
                                <a:lumMod val="50000"/>
                              </a:schemeClr>
                            </a:solidFill>
                            <a:latin typeface="Cambria Math" panose="02040503050406030204" pitchFamily="18" charset="0"/>
                            <a:ea typeface="Cambria Math" panose="02040503050406030204" pitchFamily="18" charset="0"/>
                          </a:rPr>
                          <m:t>2</m:t>
                        </m:r>
                        <m:r>
                          <a:rPr lang="en-US" b="0" i="1" smtClean="0">
                            <a:solidFill>
                              <a:schemeClr val="accent6">
                                <a:lumMod val="50000"/>
                              </a:schemeClr>
                            </a:solidFill>
                            <a:latin typeface="Cambria Math" panose="02040503050406030204" pitchFamily="18" charset="0"/>
                            <a:ea typeface="Cambria Math" panose="02040503050406030204" pitchFamily="18" charset="0"/>
                          </a:rPr>
                          <m:t>𝜋</m:t>
                        </m:r>
                        <m:r>
                          <a:rPr lang="en-US" b="0" i="1" smtClean="0">
                            <a:solidFill>
                              <a:schemeClr val="accent6">
                                <a:lumMod val="50000"/>
                              </a:schemeClr>
                            </a:solidFill>
                            <a:latin typeface="Cambria Math" panose="02040503050406030204" pitchFamily="18" charset="0"/>
                            <a:ea typeface="Cambria Math" panose="02040503050406030204" pitchFamily="18" charset="0"/>
                          </a:rPr>
                          <m:t>𝑓𝐿</m:t>
                        </m:r>
                      </m:num>
                      <m:den>
                        <m:r>
                          <a:rPr lang="en-US" b="0" i="1" smtClean="0">
                            <a:solidFill>
                              <a:schemeClr val="accent6">
                                <a:lumMod val="50000"/>
                              </a:schemeClr>
                            </a:solidFill>
                            <a:latin typeface="Cambria Math" panose="02040503050406030204" pitchFamily="18" charset="0"/>
                            <a:ea typeface="Cambria Math" panose="02040503050406030204" pitchFamily="18" charset="0"/>
                          </a:rPr>
                          <m:t>𝑐</m:t>
                        </m:r>
                      </m:den>
                    </m:f>
                    <m:r>
                      <a:rPr lang="en-US" b="0" i="1" smtClean="0">
                        <a:solidFill>
                          <a:schemeClr val="accent6">
                            <a:lumMod val="50000"/>
                          </a:schemeClr>
                        </a:solidFill>
                        <a:latin typeface="Cambria Math" panose="02040503050406030204" pitchFamily="18" charset="0"/>
                        <a:ea typeface="Cambria Math" panose="02040503050406030204" pitchFamily="18" charset="0"/>
                      </a:rPr>
                      <m:t>∙</m:t>
                    </m:r>
                    <m:f>
                      <m:f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fPr>
                      <m:num>
                        <m:sSub>
                          <m:sSub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ea typeface="Cambria Math" panose="02040503050406030204" pitchFamily="18" charset="0"/>
                              </a:rPr>
                              <m:t>𝐸</m:t>
                            </m:r>
                          </m:e>
                          <m:sub>
                            <m:r>
                              <a:rPr lang="en-US" b="0" i="1" smtClean="0">
                                <a:solidFill>
                                  <a:schemeClr val="accent6">
                                    <a:lumMod val="50000"/>
                                  </a:schemeClr>
                                </a:solidFill>
                                <a:latin typeface="Cambria Math" panose="02040503050406030204" pitchFamily="18" charset="0"/>
                                <a:ea typeface="Cambria Math" panose="02040503050406030204" pitchFamily="18" charset="0"/>
                              </a:rPr>
                              <m:t>1</m:t>
                            </m:r>
                          </m:sub>
                        </m:sSub>
                        <m:r>
                          <a:rPr lang="en-US" b="0" i="1" smtClean="0">
                            <a:solidFill>
                              <a:schemeClr val="accent6">
                                <a:lumMod val="50000"/>
                              </a:schemeClr>
                            </a:solidFill>
                            <a:latin typeface="Cambria Math" panose="02040503050406030204" pitchFamily="18" charset="0"/>
                            <a:ea typeface="Cambria Math" panose="02040503050406030204" pitchFamily="18" charset="0"/>
                          </a:rPr>
                          <m:t>−</m:t>
                        </m:r>
                        <m:sSub>
                          <m:sSub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bPr>
                          <m:e>
                            <m:r>
                              <a:rPr lang="en-US" b="0" i="1" smtClean="0">
                                <a:solidFill>
                                  <a:schemeClr val="accent6">
                                    <a:lumMod val="50000"/>
                                  </a:schemeClr>
                                </a:solidFill>
                                <a:latin typeface="Cambria Math" panose="02040503050406030204" pitchFamily="18" charset="0"/>
                                <a:ea typeface="Cambria Math" panose="02040503050406030204" pitchFamily="18" charset="0"/>
                              </a:rPr>
                              <m:t>𝐸</m:t>
                            </m:r>
                          </m:e>
                          <m:sub>
                            <m:r>
                              <a:rPr lang="en-US" b="0" i="1" smtClean="0">
                                <a:solidFill>
                                  <a:schemeClr val="accent6">
                                    <a:lumMod val="50000"/>
                                  </a:schemeClr>
                                </a:solidFill>
                                <a:latin typeface="Cambria Math" panose="02040503050406030204" pitchFamily="18" charset="0"/>
                                <a:ea typeface="Cambria Math" panose="02040503050406030204" pitchFamily="18" charset="0"/>
                              </a:rPr>
                              <m:t>2</m:t>
                            </m:r>
                          </m:sub>
                        </m:sSub>
                      </m:num>
                      <m:den>
                        <m:r>
                          <a:rPr lang="en-US" b="0" i="1" smtClean="0">
                            <a:solidFill>
                              <a:schemeClr val="accent6">
                                <a:lumMod val="50000"/>
                              </a:schemeClr>
                            </a:solidFill>
                            <a:latin typeface="Cambria Math" panose="02040503050406030204" pitchFamily="18" charset="0"/>
                            <a:ea typeface="Cambria Math" panose="02040503050406030204" pitchFamily="18" charset="0"/>
                          </a:rPr>
                          <m:t>𝑝𝑐</m:t>
                        </m:r>
                      </m:den>
                    </m:f>
                    <m:r>
                      <a:rPr lang="en-US" b="0" i="1" smtClean="0">
                        <a:solidFill>
                          <a:schemeClr val="accent6">
                            <a:lumMod val="50000"/>
                          </a:schemeClr>
                        </a:solidFill>
                        <a:latin typeface="Cambria Math" panose="02040503050406030204" pitchFamily="18" charset="0"/>
                        <a:ea typeface="Cambria Math" panose="02040503050406030204" pitchFamily="18" charset="0"/>
                      </a:rPr>
                      <m:t>≈</m:t>
                    </m:r>
                    <m:f>
                      <m:f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fPr>
                      <m:num>
                        <m:r>
                          <a:rPr lang="en-US" b="0" i="1" smtClean="0">
                            <a:solidFill>
                              <a:schemeClr val="accent6">
                                <a:lumMod val="50000"/>
                              </a:schemeClr>
                            </a:solidFill>
                            <a:latin typeface="Cambria Math" panose="02040503050406030204" pitchFamily="18" charset="0"/>
                            <a:ea typeface="Cambria Math" panose="02040503050406030204" pitchFamily="18" charset="0"/>
                          </a:rPr>
                          <m:t>𝜋</m:t>
                        </m:r>
                        <m:r>
                          <a:rPr lang="en-US" b="0" i="1" smtClean="0">
                            <a:solidFill>
                              <a:schemeClr val="accent6">
                                <a:lumMod val="50000"/>
                              </a:schemeClr>
                            </a:solidFill>
                            <a:latin typeface="Cambria Math" panose="02040503050406030204" pitchFamily="18" charset="0"/>
                            <a:ea typeface="Cambria Math" panose="02040503050406030204" pitchFamily="18" charset="0"/>
                          </a:rPr>
                          <m:t>𝑓𝐿</m:t>
                        </m:r>
                      </m:num>
                      <m:den>
                        <m:r>
                          <a:rPr lang="en-US" b="0" i="1" smtClean="0">
                            <a:solidFill>
                              <a:schemeClr val="accent6">
                                <a:lumMod val="50000"/>
                              </a:schemeClr>
                            </a:solidFill>
                            <a:latin typeface="Cambria Math" panose="02040503050406030204" pitchFamily="18" charset="0"/>
                            <a:ea typeface="Cambria Math" panose="02040503050406030204" pitchFamily="18" charset="0"/>
                          </a:rPr>
                          <m:t>𝑐</m:t>
                        </m:r>
                      </m:den>
                    </m:f>
                    <m:r>
                      <a:rPr lang="en-US" b="0" i="1" smtClean="0">
                        <a:solidFill>
                          <a:schemeClr val="accent6">
                            <a:lumMod val="50000"/>
                          </a:schemeClr>
                        </a:solidFill>
                        <a:latin typeface="Cambria Math" panose="02040503050406030204" pitchFamily="18" charset="0"/>
                        <a:ea typeface="Cambria Math" panose="02040503050406030204" pitchFamily="18" charset="0"/>
                      </a:rPr>
                      <m:t>∙</m:t>
                    </m:r>
                    <m:f>
                      <m:f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fPr>
                      <m:num>
                        <m:d>
                          <m:d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dPr>
                          <m:e>
                            <m:sSubSup>
                              <m:sSubSup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bSupPr>
                              <m:e>
                                <m:r>
                                  <a:rPr lang="en-US" b="0" i="1" smtClean="0">
                                    <a:solidFill>
                                      <a:schemeClr val="accent6">
                                        <a:lumMod val="50000"/>
                                      </a:schemeClr>
                                    </a:solidFill>
                                    <a:latin typeface="Cambria Math" panose="02040503050406030204" pitchFamily="18" charset="0"/>
                                    <a:ea typeface="Cambria Math" panose="02040503050406030204" pitchFamily="18" charset="0"/>
                                  </a:rPr>
                                  <m:t>𝑚</m:t>
                                </m:r>
                              </m:e>
                              <m:sub>
                                <m:r>
                                  <a:rPr lang="en-US" b="0" i="1" smtClean="0">
                                    <a:solidFill>
                                      <a:schemeClr val="accent6">
                                        <a:lumMod val="50000"/>
                                      </a:schemeClr>
                                    </a:solidFill>
                                    <a:latin typeface="Cambria Math" panose="02040503050406030204" pitchFamily="18" charset="0"/>
                                    <a:ea typeface="Cambria Math" panose="02040503050406030204" pitchFamily="18" charset="0"/>
                                  </a:rPr>
                                  <m:t>1</m:t>
                                </m:r>
                              </m:sub>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bSup>
                            <m:r>
                              <a:rPr lang="en-US" b="0" i="1" smtClean="0">
                                <a:solidFill>
                                  <a:schemeClr val="accent6">
                                    <a:lumMod val="50000"/>
                                  </a:schemeClr>
                                </a:solidFill>
                                <a:latin typeface="Cambria Math" panose="02040503050406030204" pitchFamily="18" charset="0"/>
                                <a:ea typeface="Cambria Math" panose="02040503050406030204" pitchFamily="18" charset="0"/>
                              </a:rPr>
                              <m:t>−</m:t>
                            </m:r>
                            <m:sSubSup>
                              <m:sSubSup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bSupPr>
                              <m:e>
                                <m:r>
                                  <a:rPr lang="en-US" b="0" i="1" smtClean="0">
                                    <a:solidFill>
                                      <a:schemeClr val="accent6">
                                        <a:lumMod val="50000"/>
                                      </a:schemeClr>
                                    </a:solidFill>
                                    <a:latin typeface="Cambria Math" panose="02040503050406030204" pitchFamily="18" charset="0"/>
                                    <a:ea typeface="Cambria Math" panose="02040503050406030204" pitchFamily="18" charset="0"/>
                                  </a:rPr>
                                  <m:t>𝑚</m:t>
                                </m:r>
                              </m:e>
                              <m:sub>
                                <m:r>
                                  <a:rPr lang="en-US" b="0" i="1" smtClean="0">
                                    <a:solidFill>
                                      <a:schemeClr val="accent6">
                                        <a:lumMod val="50000"/>
                                      </a:schemeClr>
                                    </a:solidFill>
                                    <a:latin typeface="Cambria Math" panose="02040503050406030204" pitchFamily="18" charset="0"/>
                                    <a:ea typeface="Cambria Math" panose="02040503050406030204" pitchFamily="18" charset="0"/>
                                  </a:rPr>
                                  <m:t>2</m:t>
                                </m:r>
                              </m:sub>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bSup>
                          </m:e>
                        </m:d>
                        <m:sSup>
                          <m:sSup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pPr>
                          <m:e>
                            <m:r>
                              <a:rPr lang="en-US" b="0" i="1" smtClean="0">
                                <a:solidFill>
                                  <a:schemeClr val="accent6">
                                    <a:lumMod val="50000"/>
                                  </a:schemeClr>
                                </a:solidFill>
                                <a:latin typeface="Cambria Math" panose="02040503050406030204" pitchFamily="18" charset="0"/>
                                <a:ea typeface="Cambria Math" panose="02040503050406030204" pitchFamily="18" charset="0"/>
                              </a:rPr>
                              <m:t>𝑐</m:t>
                            </m:r>
                          </m:e>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p>
                      </m:num>
                      <m:den>
                        <m:sSup>
                          <m:sSupPr>
                            <m:ctrlPr>
                              <a:rPr lang="en-US" b="0" i="1" smtClean="0">
                                <a:solidFill>
                                  <a:schemeClr val="accent6">
                                    <a:lumMod val="50000"/>
                                  </a:schemeClr>
                                </a:solidFill>
                                <a:latin typeface="Cambria Math" panose="02040503050406030204" pitchFamily="18" charset="0"/>
                                <a:ea typeface="Cambria Math" panose="02040503050406030204" pitchFamily="18" charset="0"/>
                              </a:rPr>
                            </m:ctrlPr>
                          </m:sSupPr>
                          <m:e>
                            <m:r>
                              <a:rPr lang="en-US" b="0" i="1" smtClean="0">
                                <a:solidFill>
                                  <a:schemeClr val="accent6">
                                    <a:lumMod val="50000"/>
                                  </a:schemeClr>
                                </a:solidFill>
                                <a:latin typeface="Cambria Math" panose="02040503050406030204" pitchFamily="18" charset="0"/>
                                <a:ea typeface="Cambria Math" panose="02040503050406030204" pitchFamily="18" charset="0"/>
                              </a:rPr>
                              <m:t>𝑝</m:t>
                            </m:r>
                          </m:e>
                          <m:sup>
                            <m:r>
                              <a:rPr lang="en-US" b="0" i="1" smtClean="0">
                                <a:solidFill>
                                  <a:schemeClr val="accent6">
                                    <a:lumMod val="50000"/>
                                  </a:schemeClr>
                                </a:solidFill>
                                <a:latin typeface="Cambria Math" panose="02040503050406030204" pitchFamily="18" charset="0"/>
                                <a:ea typeface="Cambria Math" panose="02040503050406030204" pitchFamily="18" charset="0"/>
                              </a:rPr>
                              <m:t>2</m:t>
                            </m:r>
                          </m:sup>
                        </m:sSup>
                      </m:den>
                    </m:f>
                  </m:oMath>
                </a14:m>
                <a:endParaRPr lang="en-US" b="0" i="1" dirty="0">
                  <a:solidFill>
                    <a:schemeClr val="accent6">
                      <a:lumMod val="50000"/>
                    </a:schemeClr>
                  </a:solidFill>
                  <a:latin typeface="Cambria Math" panose="02040503050406030204" pitchFamily="18" charset="0"/>
                  <a:ea typeface="Cambria Math" panose="02040503050406030204" pitchFamily="18" charset="0"/>
                </a:endParaRPr>
              </a:p>
              <a:p>
                <a:pPr lvl="1"/>
                <a14:m>
                  <m:oMath xmlns:m="http://schemas.openxmlformats.org/officeDocument/2006/math">
                    <m:r>
                      <a:rPr lang="en-US" b="0" i="1" smtClean="0">
                        <a:solidFill>
                          <a:schemeClr val="accent6">
                            <a:lumMod val="50000"/>
                          </a:schemeClr>
                        </a:solidFill>
                        <a:latin typeface="Cambria Math" panose="02040503050406030204" pitchFamily="18" charset="0"/>
                      </a:rPr>
                      <m:t>𝑝</m:t>
                    </m:r>
                    <m:r>
                      <a:rPr lang="en-US" b="0" i="1" smtClean="0">
                        <a:solidFill>
                          <a:schemeClr val="accent6">
                            <a:lumMod val="50000"/>
                          </a:schemeClr>
                        </a:solidFill>
                        <a:latin typeface="Cambria Math" panose="02040503050406030204" pitchFamily="18" charset="0"/>
                        <a:ea typeface="Cambria Math" panose="02040503050406030204" pitchFamily="18" charset="0"/>
                      </a:rPr>
                      <m:t>≈</m:t>
                    </m:r>
                    <m:rad>
                      <m:radPr>
                        <m:degHide m:val="on"/>
                        <m:ctrlPr>
                          <a:rPr lang="en-US" b="0" i="1">
                            <a:solidFill>
                              <a:schemeClr val="accent6">
                                <a:lumMod val="50000"/>
                              </a:schemeClr>
                            </a:solidFill>
                            <a:latin typeface="Cambria Math" panose="02040503050406030204" pitchFamily="18" charset="0"/>
                          </a:rPr>
                        </m:ctrlPr>
                      </m:radPr>
                      <m:deg/>
                      <m:e>
                        <m:f>
                          <m:fPr>
                            <m:ctrlPr>
                              <a:rPr lang="en-US" b="0" i="1">
                                <a:solidFill>
                                  <a:schemeClr val="accent6">
                                    <a:lumMod val="50000"/>
                                  </a:schemeClr>
                                </a:solidFill>
                                <a:latin typeface="Cambria Math" panose="02040503050406030204" pitchFamily="18" charset="0"/>
                              </a:rPr>
                            </m:ctrlPr>
                          </m:fPr>
                          <m:num>
                            <m:r>
                              <a:rPr lang="en-US" b="0" i="1">
                                <a:solidFill>
                                  <a:schemeClr val="accent6">
                                    <a:lumMod val="50000"/>
                                  </a:schemeClr>
                                </a:solidFill>
                                <a:latin typeface="Cambria Math" panose="02040503050406030204" pitchFamily="18" charset="0"/>
                              </a:rPr>
                              <m:t>𝑓𝐿</m:t>
                            </m:r>
                          </m:num>
                          <m:den>
                            <m:r>
                              <a:rPr lang="en-US" b="0" i="1">
                                <a:solidFill>
                                  <a:schemeClr val="accent6">
                                    <a:lumMod val="50000"/>
                                  </a:schemeClr>
                                </a:solidFill>
                                <a:latin typeface="Cambria Math" panose="02040503050406030204" pitchFamily="18" charset="0"/>
                              </a:rPr>
                              <m:t>𝑐</m:t>
                            </m:r>
                          </m:den>
                        </m:f>
                        <m:f>
                          <m:fPr>
                            <m:ctrlPr>
                              <a:rPr lang="en-US" b="0" i="1">
                                <a:solidFill>
                                  <a:schemeClr val="accent6">
                                    <a:lumMod val="50000"/>
                                  </a:schemeClr>
                                </a:solidFill>
                                <a:latin typeface="Cambria Math" panose="02040503050406030204" pitchFamily="18" charset="0"/>
                              </a:rPr>
                            </m:ctrlPr>
                          </m:fPr>
                          <m:num>
                            <m:r>
                              <a:rPr lang="en-US" b="0" i="1">
                                <a:solidFill>
                                  <a:schemeClr val="accent6">
                                    <a:lumMod val="50000"/>
                                  </a:schemeClr>
                                </a:solidFill>
                                <a:latin typeface="Cambria Math" panose="02040503050406030204" pitchFamily="18" charset="0"/>
                                <a:ea typeface="Cambria Math" panose="02040503050406030204" pitchFamily="18" charset="0"/>
                              </a:rPr>
                              <m:t>𝜋</m:t>
                            </m:r>
                          </m:num>
                          <m:den>
                            <m:r>
                              <a:rPr lang="en-US" b="0" i="1">
                                <a:solidFill>
                                  <a:schemeClr val="accent6">
                                    <a:lumMod val="50000"/>
                                  </a:schemeClr>
                                </a:solidFill>
                                <a:latin typeface="Cambria Math" panose="02040503050406030204" pitchFamily="18" charset="0"/>
                                <a:ea typeface="Cambria Math" panose="02040503050406030204" pitchFamily="18" charset="0"/>
                              </a:rPr>
                              <m:t>∆</m:t>
                            </m:r>
                            <m:r>
                              <a:rPr lang="en-US" b="0" i="1">
                                <a:solidFill>
                                  <a:schemeClr val="accent6">
                                    <a:lumMod val="50000"/>
                                  </a:schemeClr>
                                </a:solidFill>
                                <a:latin typeface="Cambria Math" panose="02040503050406030204" pitchFamily="18" charset="0"/>
                                <a:ea typeface="Cambria Math" panose="02040503050406030204" pitchFamily="18" charset="0"/>
                              </a:rPr>
                              <m:t>𝜑</m:t>
                            </m:r>
                          </m:den>
                        </m:f>
                      </m:e>
                    </m:rad>
                    <m:r>
                      <a:rPr lang="en-US" b="0" i="1" smtClean="0">
                        <a:solidFill>
                          <a:schemeClr val="accent6">
                            <a:lumMod val="50000"/>
                          </a:schemeClr>
                        </a:solidFill>
                        <a:latin typeface="Cambria Math" panose="02040503050406030204" pitchFamily="18" charset="0"/>
                        <a:ea typeface="Cambria Math" panose="02040503050406030204" pitchFamily="18" charset="0"/>
                      </a:rPr>
                      <m:t>×</m:t>
                    </m:r>
                    <m:rad>
                      <m:radPr>
                        <m:degHide m:val="on"/>
                        <m:ctrlPr>
                          <a:rPr lang="en-US" b="0" i="1" smtClean="0">
                            <a:solidFill>
                              <a:schemeClr val="accent6">
                                <a:lumMod val="50000"/>
                              </a:schemeClr>
                            </a:solidFill>
                            <a:latin typeface="Cambria Math" panose="02040503050406030204" pitchFamily="18" charset="0"/>
                            <a:ea typeface="Cambria Math" panose="02040503050406030204" pitchFamily="18" charset="0"/>
                          </a:rPr>
                        </m:ctrlPr>
                      </m:radPr>
                      <m:deg/>
                      <m:e>
                        <m:sSup>
                          <m:sSupPr>
                            <m:ctrlPr>
                              <a:rPr lang="en-US" b="0" i="1">
                                <a:solidFill>
                                  <a:schemeClr val="accent6">
                                    <a:lumMod val="50000"/>
                                  </a:schemeClr>
                                </a:solidFill>
                                <a:latin typeface="Cambria Math" panose="02040503050406030204" pitchFamily="18" charset="0"/>
                              </a:rPr>
                            </m:ctrlPr>
                          </m:sSupPr>
                          <m:e>
                            <m:sSub>
                              <m:sSubPr>
                                <m:ctrlPr>
                                  <a:rPr lang="en-US" b="0"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m:t>
                                </m:r>
                                <m:r>
                                  <a:rPr lang="en-US" b="0" i="1">
                                    <a:solidFill>
                                      <a:schemeClr val="accent6">
                                        <a:lumMod val="50000"/>
                                      </a:schemeClr>
                                    </a:solidFill>
                                    <a:latin typeface="Cambria Math" panose="02040503050406030204" pitchFamily="18" charset="0"/>
                                  </a:rPr>
                                  <m:t>𝑚</m:t>
                                </m:r>
                              </m:e>
                              <m:sub>
                                <m:r>
                                  <a:rPr lang="en-US" b="0" i="1">
                                    <a:solidFill>
                                      <a:schemeClr val="accent6">
                                        <a:lumMod val="50000"/>
                                      </a:schemeClr>
                                    </a:solidFill>
                                    <a:latin typeface="Cambria Math" panose="02040503050406030204" pitchFamily="18" charset="0"/>
                                  </a:rPr>
                                  <m:t>1</m:t>
                                </m:r>
                              </m:sub>
                            </m:sSub>
                            <m:r>
                              <a:rPr lang="en-US" b="0" i="1">
                                <a:solidFill>
                                  <a:schemeClr val="accent6">
                                    <a:lumMod val="50000"/>
                                  </a:schemeClr>
                                </a:solidFill>
                                <a:latin typeface="Cambria Math" panose="02040503050406030204" pitchFamily="18" charset="0"/>
                              </a:rPr>
                              <m:t>𝑐</m:t>
                            </m:r>
                            <m:r>
                              <a:rPr lang="en-US" b="0" i="1">
                                <a:solidFill>
                                  <a:schemeClr val="accent6">
                                    <a:lumMod val="50000"/>
                                  </a:schemeClr>
                                </a:solidFill>
                                <a:latin typeface="Cambria Math" panose="02040503050406030204" pitchFamily="18" charset="0"/>
                              </a:rPr>
                              <m:t>)</m:t>
                            </m:r>
                          </m:e>
                          <m:sup>
                            <m:r>
                              <a:rPr lang="en-US" b="0" i="1">
                                <a:solidFill>
                                  <a:schemeClr val="accent6">
                                    <a:lumMod val="50000"/>
                                  </a:schemeClr>
                                </a:solidFill>
                                <a:latin typeface="Cambria Math" panose="02040503050406030204" pitchFamily="18" charset="0"/>
                              </a:rPr>
                              <m:t>2</m:t>
                            </m:r>
                          </m:sup>
                        </m:sSup>
                        <m:r>
                          <a:rPr lang="en-US" b="0" i="1">
                            <a:solidFill>
                              <a:schemeClr val="accent6">
                                <a:lumMod val="50000"/>
                              </a:schemeClr>
                            </a:solidFill>
                            <a:latin typeface="Cambria Math" panose="02040503050406030204" pitchFamily="18" charset="0"/>
                          </a:rPr>
                          <m:t>−</m:t>
                        </m:r>
                        <m:sSup>
                          <m:sSupPr>
                            <m:ctrlPr>
                              <a:rPr lang="en-US" i="1">
                                <a:solidFill>
                                  <a:schemeClr val="accent6">
                                    <a:lumMod val="50000"/>
                                  </a:schemeClr>
                                </a:solidFill>
                                <a:latin typeface="Cambria Math" panose="02040503050406030204" pitchFamily="18" charset="0"/>
                              </a:rPr>
                            </m:ctrlPr>
                          </m:sSupPr>
                          <m:e>
                            <m:sSub>
                              <m:sSubPr>
                                <m:ctrlPr>
                                  <a:rPr lang="en-US" i="1">
                                    <a:solidFill>
                                      <a:schemeClr val="accent6">
                                        <a:lumMod val="50000"/>
                                      </a:schemeClr>
                                    </a:solidFill>
                                    <a:latin typeface="Cambria Math" panose="02040503050406030204" pitchFamily="18" charset="0"/>
                                  </a:rPr>
                                </m:ctrlPr>
                              </m:sSubPr>
                              <m:e>
                                <m:r>
                                  <a:rPr lang="en-US" i="1">
                                    <a:solidFill>
                                      <a:schemeClr val="accent6">
                                        <a:lumMod val="50000"/>
                                      </a:schemeClr>
                                    </a:solidFill>
                                    <a:latin typeface="Cambria Math" panose="02040503050406030204" pitchFamily="18" charset="0"/>
                                  </a:rPr>
                                  <m:t>(</m:t>
                                </m:r>
                                <m:r>
                                  <a:rPr lang="en-US" i="1">
                                    <a:solidFill>
                                      <a:schemeClr val="accent6">
                                        <a:lumMod val="50000"/>
                                      </a:schemeClr>
                                    </a:solidFill>
                                    <a:latin typeface="Cambria Math" panose="02040503050406030204" pitchFamily="18" charset="0"/>
                                  </a:rPr>
                                  <m:t>𝑚</m:t>
                                </m:r>
                              </m:e>
                              <m:sub>
                                <m:r>
                                  <a:rPr lang="en-US" b="0" i="1">
                                    <a:solidFill>
                                      <a:schemeClr val="accent6">
                                        <a:lumMod val="50000"/>
                                      </a:schemeClr>
                                    </a:solidFill>
                                    <a:latin typeface="Cambria Math" panose="02040503050406030204" pitchFamily="18" charset="0"/>
                                  </a:rPr>
                                  <m:t>2</m:t>
                                </m:r>
                              </m:sub>
                            </m:sSub>
                            <m:r>
                              <a:rPr lang="en-US" i="1">
                                <a:solidFill>
                                  <a:schemeClr val="accent6">
                                    <a:lumMod val="50000"/>
                                  </a:schemeClr>
                                </a:solidFill>
                                <a:latin typeface="Cambria Math" panose="02040503050406030204" pitchFamily="18" charset="0"/>
                              </a:rPr>
                              <m:t>𝑐</m:t>
                            </m:r>
                            <m:r>
                              <a:rPr lang="en-US" i="1">
                                <a:solidFill>
                                  <a:schemeClr val="accent6">
                                    <a:lumMod val="50000"/>
                                  </a:schemeClr>
                                </a:solidFill>
                                <a:latin typeface="Cambria Math" panose="02040503050406030204" pitchFamily="18" charset="0"/>
                              </a:rPr>
                              <m:t>)</m:t>
                            </m:r>
                          </m:e>
                          <m:sup>
                            <m:r>
                              <a:rPr lang="en-US" i="1">
                                <a:solidFill>
                                  <a:schemeClr val="accent6">
                                    <a:lumMod val="50000"/>
                                  </a:schemeClr>
                                </a:solidFill>
                                <a:latin typeface="Cambria Math" panose="02040503050406030204" pitchFamily="18" charset="0"/>
                              </a:rPr>
                              <m:t>2</m:t>
                            </m:r>
                          </m:sup>
                        </m:sSup>
                      </m:e>
                    </m:rad>
                  </m:oMath>
                </a14:m>
                <a:endParaRPr lang="en-GB" dirty="0">
                  <a:solidFill>
                    <a:schemeClr val="accent6">
                      <a:lumMod val="50000"/>
                    </a:schemeClr>
                  </a:solidFill>
                </a:endParaRPr>
              </a:p>
              <a:p>
                <a:pPr lvl="1"/>
                <a14:m>
                  <m:oMath xmlns:m="http://schemas.openxmlformats.org/officeDocument/2006/math">
                    <m:sSup>
                      <m:sSupPr>
                        <m:ctrlPr>
                          <a:rPr lang="en-GB" i="1" smtClean="0">
                            <a:solidFill>
                              <a:schemeClr val="accent6">
                                <a:lumMod val="50000"/>
                              </a:schemeClr>
                            </a:solidFill>
                            <a:latin typeface="Cambria Math" panose="02040503050406030204" pitchFamily="18" charset="0"/>
                          </a:rPr>
                        </m:ctrlPr>
                      </m:sSupPr>
                      <m:e>
                        <m:r>
                          <a:rPr lang="en-US" b="0" i="1" smtClean="0">
                            <a:solidFill>
                              <a:schemeClr val="accent6">
                                <a:lumMod val="50000"/>
                              </a:schemeClr>
                            </a:solidFill>
                            <a:latin typeface="Cambria Math" panose="02040503050406030204" pitchFamily="18" charset="0"/>
                          </a:rPr>
                          <m:t>𝐾</m:t>
                        </m:r>
                      </m:e>
                      <m:sup>
                        <m:r>
                          <a:rPr lang="en-US" b="0" i="1" smtClean="0">
                            <a:solidFill>
                              <a:schemeClr val="accent6">
                                <a:lumMod val="50000"/>
                              </a:schemeClr>
                            </a:solidFill>
                            <a:latin typeface="Cambria Math" panose="02040503050406030204" pitchFamily="18" charset="0"/>
                          </a:rPr>
                          <m:t>−</m:t>
                        </m:r>
                      </m:sup>
                    </m:sSup>
                  </m:oMath>
                </a14:m>
                <a:r>
                  <a:rPr lang="en-GB" dirty="0">
                    <a:solidFill>
                      <a:schemeClr val="accent6">
                        <a:lumMod val="50000"/>
                      </a:schemeClr>
                    </a:solidFill>
                  </a:rPr>
                  <a:t>-beam: </a:t>
                </a:r>
                <a14:m>
                  <m:oMath xmlns:m="http://schemas.openxmlformats.org/officeDocument/2006/math">
                    <m:r>
                      <a:rPr lang="en-GB" i="1" smtClean="0">
                        <a:solidFill>
                          <a:schemeClr val="accent6">
                            <a:lumMod val="50000"/>
                          </a:schemeClr>
                        </a:solidFill>
                        <a:latin typeface="Cambria Math" panose="02040503050406030204" pitchFamily="18" charset="0"/>
                        <a:ea typeface="Cambria Math" panose="02040503050406030204" pitchFamily="18" charset="0"/>
                      </a:rPr>
                      <m:t>∆</m:t>
                    </m:r>
                    <m:sSubSup>
                      <m:sSubSupPr>
                        <m:ctrlPr>
                          <a:rPr lang="en-GB" i="1" smtClean="0">
                            <a:solidFill>
                              <a:schemeClr val="accent6">
                                <a:lumMod val="50000"/>
                              </a:schemeClr>
                            </a:solidFill>
                            <a:latin typeface="Cambria Math" panose="02040503050406030204" pitchFamily="18" charset="0"/>
                            <a:ea typeface="Cambria Math" panose="02040503050406030204" pitchFamily="18" charset="0"/>
                          </a:rPr>
                        </m:ctrlPr>
                      </m:sSubSupPr>
                      <m:e>
                        <m:r>
                          <a:rPr lang="en-GB" i="1" smtClean="0">
                            <a:solidFill>
                              <a:schemeClr val="accent6">
                                <a:lumMod val="50000"/>
                              </a:schemeClr>
                            </a:solidFill>
                            <a:latin typeface="Cambria Math" panose="02040503050406030204" pitchFamily="18" charset="0"/>
                            <a:ea typeface="Cambria Math" panose="02040503050406030204" pitchFamily="18" charset="0"/>
                          </a:rPr>
                          <m:t>𝜑</m:t>
                        </m:r>
                      </m:e>
                      <m:sub>
                        <m:sSup>
                          <m:sSupPr>
                            <m:ctrlPr>
                              <a:rPr lang="en-GB" i="1" smtClean="0">
                                <a:solidFill>
                                  <a:schemeClr val="accent6">
                                    <a:lumMod val="50000"/>
                                  </a:schemeClr>
                                </a:solidFill>
                                <a:latin typeface="Cambria Math" panose="02040503050406030204" pitchFamily="18" charset="0"/>
                                <a:ea typeface="Cambria Math" panose="02040503050406030204" pitchFamily="18" charset="0"/>
                              </a:rPr>
                            </m:ctrlPr>
                          </m:sSupPr>
                          <m:e>
                            <m:r>
                              <a:rPr lang="en-GB" i="1" smtClean="0">
                                <a:solidFill>
                                  <a:schemeClr val="accent6">
                                    <a:lumMod val="50000"/>
                                  </a:schemeClr>
                                </a:solidFill>
                                <a:latin typeface="Cambria Math" panose="02040503050406030204" pitchFamily="18" charset="0"/>
                                <a:ea typeface="Cambria Math" panose="02040503050406030204" pitchFamily="18" charset="0"/>
                              </a:rPr>
                              <m:t>𝜋</m:t>
                            </m:r>
                          </m:e>
                          <m:sup>
                            <m:r>
                              <a:rPr lang="en-US" b="0" i="1" smtClean="0">
                                <a:solidFill>
                                  <a:schemeClr val="accent6">
                                    <a:lumMod val="50000"/>
                                  </a:schemeClr>
                                </a:solidFill>
                                <a:latin typeface="Cambria Math" panose="02040503050406030204" pitchFamily="18" charset="0"/>
                                <a:ea typeface="Cambria Math" panose="02040503050406030204" pitchFamily="18" charset="0"/>
                              </a:rPr>
                              <m:t>−</m:t>
                            </m:r>
                          </m:sup>
                        </m:sSup>
                      </m:sub>
                      <m:sup>
                        <m:acc>
                          <m:accPr>
                            <m:chr m:val="̅"/>
                            <m:ctrlPr>
                              <a:rPr lang="en-US" b="0" i="1" smtClean="0">
                                <a:solidFill>
                                  <a:schemeClr val="accent6">
                                    <a:lumMod val="50000"/>
                                  </a:schemeClr>
                                </a:solidFill>
                                <a:latin typeface="Cambria Math" panose="02040503050406030204" pitchFamily="18" charset="0"/>
                                <a:ea typeface="Cambria Math" panose="02040503050406030204" pitchFamily="18" charset="0"/>
                              </a:rPr>
                            </m:ctrlPr>
                          </m:accPr>
                          <m:e>
                            <m:r>
                              <a:rPr lang="en-US" b="0" i="1" smtClean="0">
                                <a:solidFill>
                                  <a:schemeClr val="accent6">
                                    <a:lumMod val="50000"/>
                                  </a:schemeClr>
                                </a:solidFill>
                                <a:latin typeface="Cambria Math" panose="02040503050406030204" pitchFamily="18" charset="0"/>
                                <a:ea typeface="Cambria Math" panose="02040503050406030204" pitchFamily="18" charset="0"/>
                              </a:rPr>
                              <m:t>𝑝</m:t>
                            </m:r>
                          </m:e>
                        </m:acc>
                      </m:sup>
                    </m:sSubSup>
                    <m:r>
                      <a:rPr lang="en-US" b="0" i="1" smtClean="0">
                        <a:solidFill>
                          <a:schemeClr val="accent6">
                            <a:lumMod val="50000"/>
                          </a:schemeClr>
                        </a:solidFill>
                        <a:latin typeface="Cambria Math" panose="02040503050406030204" pitchFamily="18" charset="0"/>
                        <a:ea typeface="Cambria Math" panose="02040503050406030204" pitchFamily="18" charset="0"/>
                      </a:rPr>
                      <m:t>=2</m:t>
                    </m:r>
                    <m:r>
                      <a:rPr lang="en-US" b="0" i="1" smtClean="0">
                        <a:solidFill>
                          <a:schemeClr val="accent6">
                            <a:lumMod val="50000"/>
                          </a:schemeClr>
                        </a:solidFill>
                        <a:latin typeface="Cambria Math" panose="02040503050406030204" pitchFamily="18" charset="0"/>
                        <a:ea typeface="Cambria Math" panose="02040503050406030204" pitchFamily="18" charset="0"/>
                      </a:rPr>
                      <m:t>𝜋</m:t>
                    </m:r>
                    <m:r>
                      <a:rPr lang="en-GB" dirty="0" smtClean="0">
                        <a:solidFill>
                          <a:schemeClr val="accent6">
                            <a:lumMod val="50000"/>
                          </a:schemeClr>
                        </a:solidFill>
                        <a:latin typeface="Cambria Math" panose="02040503050406030204" pitchFamily="18" charset="0"/>
                      </a:rPr>
                      <m:t>⇒</m:t>
                    </m:r>
                    <m:r>
                      <a:rPr lang="en-US" b="0" i="1" dirty="0" smtClean="0">
                        <a:solidFill>
                          <a:schemeClr val="accent6">
                            <a:lumMod val="50000"/>
                          </a:schemeClr>
                        </a:solidFill>
                        <a:latin typeface="Cambria Math" panose="02040503050406030204" pitchFamily="18" charset="0"/>
                      </a:rPr>
                      <m:t>𝑝</m:t>
                    </m:r>
                    <m:r>
                      <a:rPr lang="en-US" b="0" i="1" dirty="0" smtClean="0">
                        <a:solidFill>
                          <a:schemeClr val="accent6">
                            <a:lumMod val="50000"/>
                          </a:schemeClr>
                        </a:solidFill>
                        <a:latin typeface="Cambria Math" panose="02040503050406030204" pitchFamily="18" charset="0"/>
                        <a:ea typeface="Cambria Math" panose="02040503050406030204" pitchFamily="18" charset="0"/>
                      </a:rPr>
                      <m:t>≈68</m:t>
                    </m:r>
                    <m:f>
                      <m:fPr>
                        <m:type m:val="skw"/>
                        <m:ctrlPr>
                          <a:rPr lang="en-US" i="1">
                            <a:solidFill>
                              <a:schemeClr val="accent6">
                                <a:lumMod val="50000"/>
                              </a:schemeClr>
                            </a:solidFill>
                            <a:latin typeface="Cambria Math" panose="02040503050406030204" pitchFamily="18" charset="0"/>
                          </a:rPr>
                        </m:ctrlPr>
                      </m:fPr>
                      <m:num>
                        <m:r>
                          <m:rPr>
                            <m:sty m:val="p"/>
                          </m:rPr>
                          <a:rPr lang="en-US" b="0" i="0" smtClean="0">
                            <a:solidFill>
                              <a:schemeClr val="accent6">
                                <a:lumMod val="50000"/>
                              </a:schemeClr>
                            </a:solidFill>
                            <a:latin typeface="Cambria Math" panose="02040503050406030204" pitchFamily="18" charset="0"/>
                          </a:rPr>
                          <m:t>G</m:t>
                        </m:r>
                        <m:r>
                          <m:rPr>
                            <m:sty m:val="p"/>
                          </m:rPr>
                          <a:rPr lang="en-US">
                            <a:solidFill>
                              <a:schemeClr val="accent6">
                                <a:lumMod val="50000"/>
                              </a:schemeClr>
                            </a:solidFill>
                            <a:latin typeface="Cambria Math" panose="02040503050406030204" pitchFamily="18" charset="0"/>
                          </a:rPr>
                          <m:t>eV</m:t>
                        </m:r>
                      </m:num>
                      <m:den>
                        <m:r>
                          <a:rPr lang="en-US" i="1">
                            <a:solidFill>
                              <a:schemeClr val="accent6">
                                <a:lumMod val="50000"/>
                              </a:schemeClr>
                            </a:solidFill>
                            <a:latin typeface="Cambria Math" panose="02040503050406030204" pitchFamily="18" charset="0"/>
                          </a:rPr>
                          <m:t>𝑐</m:t>
                        </m:r>
                      </m:den>
                    </m:f>
                  </m:oMath>
                </a14:m>
                <a:r>
                  <a:rPr lang="en-US" dirty="0">
                    <a:solidFill>
                      <a:schemeClr val="accent6">
                        <a:lumMod val="50000"/>
                      </a:schemeClr>
                    </a:solidFill>
                  </a:rPr>
                  <a:t> is fixed once and for all</a:t>
                </a:r>
              </a:p>
            </p:txBody>
          </p:sp>
        </mc:Choice>
        <mc:Fallback xmlns="">
          <p:sp>
            <p:nvSpPr>
              <p:cNvPr id="2" name="Inhaltsplatzhalter 1">
                <a:extLst>
                  <a:ext uri="{FF2B5EF4-FFF2-40B4-BE49-F238E27FC236}">
                    <a16:creationId xmlns:a16="http://schemas.microsoft.com/office/drawing/2014/main" id="{F20D34C4-3DFF-41C9-9AAA-AF152F89EA45}"/>
                  </a:ext>
                </a:extLst>
              </p:cNvPr>
              <p:cNvSpPr>
                <a:spLocks noGrp="1" noRot="1" noChangeAspect="1" noMove="1" noResize="1" noEditPoints="1" noAdjustHandles="1" noChangeArrowheads="1" noChangeShapeType="1" noTextEdit="1"/>
              </p:cNvSpPr>
              <p:nvPr>
                <p:ph idx="1"/>
              </p:nvPr>
            </p:nvSpPr>
            <p:spPr>
              <a:xfrm>
                <a:off x="412776" y="980728"/>
                <a:ext cx="11376024" cy="5039072"/>
              </a:xfrm>
              <a:blipFill>
                <a:blip r:embed="rId2"/>
                <a:stretch>
                  <a:fillRect l="-1340" t="-2418" b="-12213"/>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2678C92E-3363-4AB5-A25B-9AA1ADF90B8F}"/>
              </a:ext>
            </a:extLst>
          </p:cNvPr>
          <p:cNvSpPr>
            <a:spLocks noGrp="1"/>
          </p:cNvSpPr>
          <p:nvPr>
            <p:ph type="title"/>
          </p:nvPr>
        </p:nvSpPr>
        <p:spPr/>
        <p:txBody>
          <a:bodyPr/>
          <a:lstStyle/>
          <a:p>
            <a:r>
              <a:rPr lang="en-US" dirty="0"/>
              <a:t>Cavity parameters</a:t>
            </a:r>
            <a:endParaRPr lang="en-GB" dirty="0"/>
          </a:p>
        </p:txBody>
      </p:sp>
      <p:sp>
        <p:nvSpPr>
          <p:cNvPr id="4" name="Datumsplatzhalter 3">
            <a:extLst>
              <a:ext uri="{FF2B5EF4-FFF2-40B4-BE49-F238E27FC236}">
                <a16:creationId xmlns:a16="http://schemas.microsoft.com/office/drawing/2014/main" id="{89E1637C-8E24-4805-A83C-A78177E9FA82}"/>
              </a:ext>
            </a:extLst>
          </p:cNvPr>
          <p:cNvSpPr>
            <a:spLocks noGrp="1"/>
          </p:cNvSpPr>
          <p:nvPr>
            <p:ph type="dt" sz="half" idx="10"/>
          </p:nvPr>
        </p:nvSpPr>
        <p:spPr/>
        <p:txBody>
          <a:bodyPr/>
          <a:lstStyle/>
          <a:p>
            <a:r>
              <a:rPr lang="de-DE" dirty="0"/>
              <a:t>31.08.2022</a:t>
            </a:r>
            <a:endParaRPr lang="en-US" dirty="0"/>
          </a:p>
        </p:txBody>
      </p:sp>
      <p:sp>
        <p:nvSpPr>
          <p:cNvPr id="5" name="Fußzeilenplatzhalter 4">
            <a:extLst>
              <a:ext uri="{FF2B5EF4-FFF2-40B4-BE49-F238E27FC236}">
                <a16:creationId xmlns:a16="http://schemas.microsoft.com/office/drawing/2014/main" id="{346A1EE3-EBF1-4C44-9ED9-0B7896D49124}"/>
              </a:ext>
            </a:extLst>
          </p:cNvPr>
          <p:cNvSpPr>
            <a:spLocks noGrp="1"/>
          </p:cNvSpPr>
          <p:nvPr>
            <p:ph type="ftr" sz="quarter" idx="11"/>
          </p:nvPr>
        </p:nvSpPr>
        <p:spPr/>
        <p:txBody>
          <a:bodyPr/>
          <a:lstStyle/>
          <a:p>
            <a:r>
              <a:rPr lang="en-US" dirty="0"/>
              <a:t>Fabian Metzger | RF and conventional beams</a:t>
            </a:r>
          </a:p>
        </p:txBody>
      </p:sp>
      <p:sp>
        <p:nvSpPr>
          <p:cNvPr id="6" name="Foliennummernplatzhalter 5">
            <a:extLst>
              <a:ext uri="{FF2B5EF4-FFF2-40B4-BE49-F238E27FC236}">
                <a16:creationId xmlns:a16="http://schemas.microsoft.com/office/drawing/2014/main" id="{95200A03-83BC-469F-8752-8B34EF6180B2}"/>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Grafik 6">
            <a:extLst>
              <a:ext uri="{FF2B5EF4-FFF2-40B4-BE49-F238E27FC236}">
                <a16:creationId xmlns:a16="http://schemas.microsoft.com/office/drawing/2014/main" id="{D4DF60FB-3E48-409F-B8A6-D49F9DD515D3}"/>
              </a:ext>
            </a:extLst>
          </p:cNvPr>
          <p:cNvPicPr>
            <a:picLocks noChangeAspect="1"/>
          </p:cNvPicPr>
          <p:nvPr/>
        </p:nvPicPr>
        <p:blipFill>
          <a:blip r:embed="rId3"/>
          <a:stretch>
            <a:fillRect/>
          </a:stretch>
        </p:blipFill>
        <p:spPr>
          <a:xfrm>
            <a:off x="8721358" y="3158613"/>
            <a:ext cx="3470643" cy="3037762"/>
          </a:xfrm>
          <a:prstGeom prst="rect">
            <a:avLst/>
          </a:prstGeom>
        </p:spPr>
      </p:pic>
      <p:pic>
        <p:nvPicPr>
          <p:cNvPr id="8" name="Grafik 7">
            <a:extLst>
              <a:ext uri="{FF2B5EF4-FFF2-40B4-BE49-F238E27FC236}">
                <a16:creationId xmlns:a16="http://schemas.microsoft.com/office/drawing/2014/main" id="{CD32392D-D039-4FB0-A421-E88E506A1425}"/>
              </a:ext>
            </a:extLst>
          </p:cNvPr>
          <p:cNvPicPr>
            <a:picLocks noChangeAspect="1"/>
          </p:cNvPicPr>
          <p:nvPr/>
        </p:nvPicPr>
        <p:blipFill>
          <a:blip r:embed="rId4"/>
          <a:stretch>
            <a:fillRect/>
          </a:stretch>
        </p:blipFill>
        <p:spPr>
          <a:xfrm>
            <a:off x="8721357" y="0"/>
            <a:ext cx="3470643" cy="3037762"/>
          </a:xfrm>
          <a:prstGeom prst="rect">
            <a:avLst/>
          </a:prstGeom>
        </p:spPr>
      </p:pic>
      <mc:AlternateContent xmlns:mc="http://schemas.openxmlformats.org/markup-compatibility/2006" xmlns:a14="http://schemas.microsoft.com/office/drawing/2010/main">
        <mc:Choice Requires="a14">
          <p:sp>
            <p:nvSpPr>
              <p:cNvPr id="11" name="Textfeld 10">
                <a:extLst>
                  <a:ext uri="{FF2B5EF4-FFF2-40B4-BE49-F238E27FC236}">
                    <a16:creationId xmlns:a16="http://schemas.microsoft.com/office/drawing/2014/main" id="{BC31B0D6-F4EB-4277-B611-DD730C7830A5}"/>
                  </a:ext>
                </a:extLst>
              </p:cNvPr>
              <p:cNvSpPr txBox="1"/>
              <p:nvPr/>
            </p:nvSpPr>
            <p:spPr>
              <a:xfrm rot="16200000">
                <a:off x="7377624" y="4423674"/>
                <a:ext cx="1668662" cy="507639"/>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Sup>
                        <m:sSubSupPr>
                          <m:ctrlPr>
                            <a:rPr lang="en-GB" sz="2400" i="1" smtClean="0">
                              <a:solidFill>
                                <a:schemeClr val="accent6">
                                  <a:lumMod val="50000"/>
                                </a:schemeClr>
                              </a:solidFill>
                              <a:latin typeface="Cambria Math" panose="02040503050406030204" pitchFamily="18" charset="0"/>
                            </a:rPr>
                          </m:ctrlPr>
                        </m:sSubSupPr>
                        <m:e>
                          <m:r>
                            <a:rPr lang="en-GB" sz="2400" i="1" smtClean="0">
                              <a:solidFill>
                                <a:schemeClr val="accent6">
                                  <a:lumMod val="50000"/>
                                </a:schemeClr>
                              </a:solidFill>
                              <a:latin typeface="Cambria Math" panose="02040503050406030204" pitchFamily="18" charset="0"/>
                              <a:ea typeface="Cambria Math" panose="02040503050406030204" pitchFamily="18" charset="0"/>
                            </a:rPr>
                            <m:t>∆</m:t>
                          </m:r>
                          <m:r>
                            <a:rPr lang="en-GB" sz="2400" i="1" smtClean="0">
                              <a:solidFill>
                                <a:schemeClr val="accent6">
                                  <a:lumMod val="50000"/>
                                </a:schemeClr>
                              </a:solidFill>
                              <a:latin typeface="Cambria Math" panose="02040503050406030204" pitchFamily="18" charset="0"/>
                              <a:ea typeface="Cambria Math" panose="02040503050406030204" pitchFamily="18" charset="0"/>
                            </a:rPr>
                            <m:t>𝜑</m:t>
                          </m:r>
                        </m:e>
                        <m:sub>
                          <m:r>
                            <m:rPr>
                              <m:sty m:val="p"/>
                            </m:rPr>
                            <a:rPr lang="en-US" sz="2400" b="0" i="0" smtClean="0">
                              <a:solidFill>
                                <a:schemeClr val="accent6">
                                  <a:lumMod val="50000"/>
                                </a:schemeClr>
                              </a:solidFill>
                              <a:latin typeface="Cambria Math" panose="02040503050406030204" pitchFamily="18" charset="0"/>
                            </a:rPr>
                            <m:t>pion</m:t>
                          </m:r>
                        </m:sub>
                        <m:sup>
                          <m:r>
                            <m:rPr>
                              <m:sty m:val="p"/>
                            </m:rPr>
                            <a:rPr lang="en-US" sz="2400" b="0" i="0" smtClean="0">
                              <a:solidFill>
                                <a:schemeClr val="accent6">
                                  <a:lumMod val="50000"/>
                                </a:schemeClr>
                              </a:solidFill>
                              <a:latin typeface="Cambria Math" panose="02040503050406030204" pitchFamily="18" charset="0"/>
                            </a:rPr>
                            <m:t>antiproton</m:t>
                          </m:r>
                        </m:sup>
                      </m:sSubSup>
                    </m:oMath>
                  </m:oMathPara>
                </a14:m>
                <a:endParaRPr lang="en-GB" sz="2400" dirty="0">
                  <a:solidFill>
                    <a:schemeClr val="accent6"/>
                  </a:solidFill>
                </a:endParaRPr>
              </a:p>
            </p:txBody>
          </p:sp>
        </mc:Choice>
        <mc:Fallback xmlns="">
          <p:sp>
            <p:nvSpPr>
              <p:cNvPr id="11" name="Textfeld 10">
                <a:extLst>
                  <a:ext uri="{FF2B5EF4-FFF2-40B4-BE49-F238E27FC236}">
                    <a16:creationId xmlns:a16="http://schemas.microsoft.com/office/drawing/2014/main" id="{BC31B0D6-F4EB-4277-B611-DD730C7830A5}"/>
                  </a:ext>
                </a:extLst>
              </p:cNvPr>
              <p:cNvSpPr txBox="1">
                <a:spLocks noRot="1" noChangeAspect="1" noMove="1" noResize="1" noEditPoints="1" noAdjustHandles="1" noChangeArrowheads="1" noChangeShapeType="1" noTextEdit="1"/>
              </p:cNvSpPr>
              <p:nvPr/>
            </p:nvSpPr>
            <p:spPr>
              <a:xfrm rot="16200000">
                <a:off x="7377624" y="4423674"/>
                <a:ext cx="1668662" cy="50763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89BA1605-8642-4492-A7C4-C144CEC28723}"/>
                  </a:ext>
                </a:extLst>
              </p:cNvPr>
              <p:cNvSpPr txBox="1"/>
              <p:nvPr/>
            </p:nvSpPr>
            <p:spPr>
              <a:xfrm rot="16200000">
                <a:off x="7720546" y="1291991"/>
                <a:ext cx="1029063" cy="453779"/>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Sup>
                        <m:sSubSupPr>
                          <m:ctrlPr>
                            <a:rPr lang="en-GB" sz="2400" i="1" smtClean="0">
                              <a:solidFill>
                                <a:schemeClr val="accent6">
                                  <a:lumMod val="50000"/>
                                </a:schemeClr>
                              </a:solidFill>
                              <a:latin typeface="Cambria Math" panose="02040503050406030204" pitchFamily="18" charset="0"/>
                            </a:rPr>
                          </m:ctrlPr>
                        </m:sSubSupPr>
                        <m:e>
                          <m:r>
                            <a:rPr lang="en-GB" sz="2400" i="1" smtClean="0">
                              <a:solidFill>
                                <a:schemeClr val="accent6">
                                  <a:lumMod val="50000"/>
                                </a:schemeClr>
                              </a:solidFill>
                              <a:latin typeface="Cambria Math" panose="02040503050406030204" pitchFamily="18" charset="0"/>
                              <a:ea typeface="Cambria Math" panose="02040503050406030204" pitchFamily="18" charset="0"/>
                            </a:rPr>
                            <m:t>∆</m:t>
                          </m:r>
                          <m:r>
                            <a:rPr lang="en-GB" sz="2400" i="1" smtClean="0">
                              <a:solidFill>
                                <a:schemeClr val="accent6">
                                  <a:lumMod val="50000"/>
                                </a:schemeClr>
                              </a:solidFill>
                              <a:latin typeface="Cambria Math" panose="02040503050406030204" pitchFamily="18" charset="0"/>
                              <a:ea typeface="Cambria Math" panose="02040503050406030204" pitchFamily="18" charset="0"/>
                            </a:rPr>
                            <m:t>𝜑</m:t>
                          </m:r>
                        </m:e>
                        <m:sub>
                          <m:r>
                            <m:rPr>
                              <m:sty m:val="p"/>
                            </m:rPr>
                            <a:rPr lang="en-US" sz="2400" b="0" i="0" smtClean="0">
                              <a:solidFill>
                                <a:schemeClr val="accent6">
                                  <a:lumMod val="50000"/>
                                </a:schemeClr>
                              </a:solidFill>
                              <a:latin typeface="Cambria Math" panose="02040503050406030204" pitchFamily="18" charset="0"/>
                            </a:rPr>
                            <m:t>pion</m:t>
                          </m:r>
                        </m:sub>
                        <m:sup>
                          <m:r>
                            <m:rPr>
                              <m:sty m:val="p"/>
                            </m:rPr>
                            <a:rPr lang="en-US" sz="2400" b="0" i="0" smtClean="0">
                              <a:solidFill>
                                <a:schemeClr val="accent6">
                                  <a:lumMod val="50000"/>
                                </a:schemeClr>
                              </a:solidFill>
                              <a:latin typeface="Cambria Math" panose="02040503050406030204" pitchFamily="18" charset="0"/>
                            </a:rPr>
                            <m:t>kaon</m:t>
                          </m:r>
                        </m:sup>
                      </m:sSubSup>
                    </m:oMath>
                  </m:oMathPara>
                </a14:m>
                <a:endParaRPr lang="en-GB" sz="2400" dirty="0">
                  <a:solidFill>
                    <a:schemeClr val="accent6"/>
                  </a:solidFill>
                </a:endParaRPr>
              </a:p>
            </p:txBody>
          </p:sp>
        </mc:Choice>
        <mc:Fallback xmlns="">
          <p:sp>
            <p:nvSpPr>
              <p:cNvPr id="12" name="Textfeld 11">
                <a:extLst>
                  <a:ext uri="{FF2B5EF4-FFF2-40B4-BE49-F238E27FC236}">
                    <a16:creationId xmlns:a16="http://schemas.microsoft.com/office/drawing/2014/main" id="{89BA1605-8642-4492-A7C4-C144CEC28723}"/>
                  </a:ext>
                </a:extLst>
              </p:cNvPr>
              <p:cNvSpPr txBox="1">
                <a:spLocks noRot="1" noChangeAspect="1" noMove="1" noResize="1" noEditPoints="1" noAdjustHandles="1" noChangeArrowheads="1" noChangeShapeType="1" noTextEdit="1"/>
              </p:cNvSpPr>
              <p:nvPr/>
            </p:nvSpPr>
            <p:spPr>
              <a:xfrm rot="16200000">
                <a:off x="7720546" y="1291991"/>
                <a:ext cx="1029063" cy="453779"/>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312238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a:extLst>
              <a:ext uri="{FF2B5EF4-FFF2-40B4-BE49-F238E27FC236}">
                <a16:creationId xmlns:a16="http://schemas.microsoft.com/office/drawing/2014/main" id="{6D706470-FDCF-4341-8817-036DCC18E3B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46121" y="5580719"/>
            <a:ext cx="1673649" cy="676193"/>
          </a:xfrm>
          <a:prstGeom prst="rect">
            <a:avLst/>
          </a:prstGeom>
          <a:noFill/>
          <a:ln>
            <a:noFill/>
          </a:ln>
        </p:spPr>
      </p:pic>
      <p:sp>
        <p:nvSpPr>
          <p:cNvPr id="2" name="Titel 1">
            <a:extLst>
              <a:ext uri="{FF2B5EF4-FFF2-40B4-BE49-F238E27FC236}">
                <a16:creationId xmlns:a16="http://schemas.microsoft.com/office/drawing/2014/main" id="{4F385E76-1621-4E9E-A3B4-C180091DB679}"/>
              </a:ext>
            </a:extLst>
          </p:cNvPr>
          <p:cNvSpPr>
            <a:spLocks noGrp="1"/>
          </p:cNvSpPr>
          <p:nvPr>
            <p:ph type="title"/>
          </p:nvPr>
        </p:nvSpPr>
        <p:spPr>
          <a:xfrm>
            <a:off x="407988" y="227406"/>
            <a:ext cx="11376025" cy="607135"/>
          </a:xfrm>
        </p:spPr>
        <p:txBody>
          <a:bodyPr/>
          <a:lstStyle/>
          <a:p>
            <a:r>
              <a:rPr lang="en-US" dirty="0"/>
              <a:t>Focused vs. parallel beam in the cavities</a:t>
            </a:r>
            <a:endParaRPr lang="en-GB"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4C2FCEC1-DF80-45A5-931A-DC8C3C7BCB01}"/>
                  </a:ext>
                </a:extLst>
              </p:cNvPr>
              <p:cNvSpPr>
                <a:spLocks noGrp="1"/>
              </p:cNvSpPr>
              <p:nvPr>
                <p:ph sz="half" idx="1"/>
              </p:nvPr>
            </p:nvSpPr>
            <p:spPr>
              <a:xfrm>
                <a:off x="406240" y="955661"/>
                <a:ext cx="7347908" cy="5422688"/>
              </a:xfrm>
            </p:spPr>
            <p:txBody>
              <a:bodyPr/>
              <a:lstStyle/>
              <a:p>
                <a:pPr marL="342900" indent="-342900">
                  <a:buFont typeface="Arial" panose="020B0604020202020204" pitchFamily="34" charset="0"/>
                  <a:buChar char="•"/>
                </a:pPr>
                <a:r>
                  <a:rPr lang="en-US" dirty="0"/>
                  <a:t>Started with a focus in the cavities</a:t>
                </a:r>
              </a:p>
              <a:p>
                <a:pPr marL="342900" indent="-342900">
                  <a:buFont typeface="Arial" panose="020B0604020202020204" pitchFamily="34" charset="0"/>
                  <a:buChar char="•"/>
                </a:pPr>
                <a:r>
                  <a:rPr lang="en-US" dirty="0"/>
                  <a:t>Focused beam</a:t>
                </a:r>
              </a:p>
              <a:p>
                <a:pPr marL="666750" lvl="1" indent="-342900">
                  <a:buFont typeface="Arial" panose="020B0604020202020204" pitchFamily="34" charset="0"/>
                  <a:buChar char="•"/>
                </a:pPr>
                <a:r>
                  <a:rPr lang="en-US" dirty="0"/>
                  <a:t>Beam is large in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oMath>
                </a14:m>
                <a:r>
                  <a:rPr lang="en-GB" dirty="0"/>
                  <a:t>, but small in </a:t>
                </a:r>
                <a14:m>
                  <m:oMath xmlns:m="http://schemas.openxmlformats.org/officeDocument/2006/math">
                    <m:r>
                      <a:rPr lang="en-US" b="0" i="1" smtClean="0">
                        <a:latin typeface="Cambria Math" panose="02040503050406030204" pitchFamily="18" charset="0"/>
                      </a:rPr>
                      <m:t>𝑥</m:t>
                    </m:r>
                  </m:oMath>
                </a14:m>
                <a:endParaRPr lang="en-GB" dirty="0"/>
              </a:p>
              <a:p>
                <a:pPr marL="666750" lvl="1" indent="-342900">
                  <a:buFont typeface="Arial" panose="020B0604020202020204" pitchFamily="34" charset="0"/>
                  <a:buChar char="•"/>
                </a:pPr>
                <a:r>
                  <a:rPr lang="en-GB" dirty="0"/>
                  <a:t>Relative effect of the kick is small</a:t>
                </a:r>
              </a:p>
              <a:p>
                <a:pPr marL="666750" lvl="1" indent="-342900">
                  <a:buFont typeface="Arial" panose="020B0604020202020204" pitchFamily="34" charset="0"/>
                  <a:buChar char="•"/>
                </a:pPr>
                <a:r>
                  <a:rPr lang="en-GB" dirty="0"/>
                  <a:t>Beam fits well through the cavity apertures</a:t>
                </a:r>
              </a:p>
              <a:p>
                <a:pPr marL="342900" indent="-342900">
                  <a:buFont typeface="Arial" panose="020B0604020202020204" pitchFamily="34" charset="0"/>
                  <a:buChar char="•"/>
                </a:pPr>
                <a:r>
                  <a:rPr lang="en-GB" dirty="0"/>
                  <a:t>Parallel beam</a:t>
                </a:r>
              </a:p>
              <a:p>
                <a:pPr marL="666750" lvl="1" indent="-342900">
                  <a:buFont typeface="Arial" panose="020B0604020202020204" pitchFamily="34" charset="0"/>
                  <a:buChar char="•"/>
                </a:pPr>
                <a:r>
                  <a:rPr lang="en-US" dirty="0"/>
                  <a:t>Beam is small in </a:t>
                </a:r>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oMath>
                </a14:m>
                <a:r>
                  <a:rPr lang="en-GB" dirty="0"/>
                  <a:t>, but large in </a:t>
                </a:r>
                <a14:m>
                  <m:oMath xmlns:m="http://schemas.openxmlformats.org/officeDocument/2006/math">
                    <m:r>
                      <a:rPr lang="en-US" b="0" i="1" smtClean="0">
                        <a:latin typeface="Cambria Math" panose="02040503050406030204" pitchFamily="18" charset="0"/>
                      </a:rPr>
                      <m:t>𝑥</m:t>
                    </m:r>
                  </m:oMath>
                </a14:m>
                <a:endParaRPr lang="en-GB" dirty="0"/>
              </a:p>
              <a:p>
                <a:pPr marL="666750" lvl="1" indent="-342900">
                  <a:buFont typeface="Arial" panose="020B0604020202020204" pitchFamily="34" charset="0"/>
                  <a:buChar char="•"/>
                </a:pPr>
                <a:r>
                  <a:rPr lang="en-GB" dirty="0"/>
                  <a:t>Relative effect of the kick is larger </a:t>
                </a:r>
                <a14:m>
                  <m:oMath xmlns:m="http://schemas.openxmlformats.org/officeDocument/2006/math">
                    <m:r>
                      <a:rPr lang="en-GB" dirty="0" smtClean="0">
                        <a:latin typeface="Cambria Math" panose="02040503050406030204" pitchFamily="18" charset="0"/>
                      </a:rPr>
                      <m:t>⇒</m:t>
                    </m:r>
                  </m:oMath>
                </a14:m>
                <a:r>
                  <a:rPr lang="en-GB" dirty="0"/>
                  <a:t> Better separation</a:t>
                </a:r>
              </a:p>
              <a:p>
                <a:pPr marL="666750" lvl="1" indent="-342900">
                  <a:buFont typeface="Arial" panose="020B0604020202020204" pitchFamily="34" charset="0"/>
                  <a:buChar char="•"/>
                </a:pPr>
                <a:r>
                  <a:rPr lang="en-GB" dirty="0"/>
                  <a:t>Emittance is constant </a:t>
                </a:r>
                <a14:m>
                  <m:oMath xmlns:m="http://schemas.openxmlformats.org/officeDocument/2006/math">
                    <m:r>
                      <a:rPr lang="en-GB" dirty="0" smtClean="0">
                        <a:latin typeface="Cambria Math" panose="02040503050406030204" pitchFamily="18" charset="0"/>
                      </a:rPr>
                      <m:t>⇒</m:t>
                    </m:r>
                  </m:oMath>
                </a14:m>
                <a:r>
                  <a:rPr lang="en-GB" dirty="0"/>
                  <a:t> Smaller divergence means larger beam size</a:t>
                </a:r>
              </a:p>
              <a:p>
                <a:pPr marL="990900" lvl="2" indent="-342900"/>
                <a:r>
                  <a:rPr lang="en-GB" dirty="0"/>
                  <a:t>Define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12</m:t>
                        </m:r>
                      </m:sub>
                    </m:sSub>
                  </m:oMath>
                </a14:m>
                <a:r>
                  <a:rPr lang="en-GB" dirty="0"/>
                  <a:t> optical function by aperture and beam line acceptance to minimize losses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12</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Radius</m:t>
                        </m:r>
                        <m:r>
                          <a:rPr lang="en-US" b="0" i="0" smtClean="0">
                            <a:latin typeface="Cambria Math" panose="02040503050406030204" pitchFamily="18" charset="0"/>
                          </a:rPr>
                          <m:t> </m:t>
                        </m:r>
                        <m:r>
                          <m:rPr>
                            <m:sty m:val="p"/>
                          </m:rPr>
                          <a:rPr lang="en-US" b="0" i="0" smtClean="0">
                            <a:latin typeface="Cambria Math" panose="02040503050406030204" pitchFamily="18" charset="0"/>
                          </a:rPr>
                          <m:t>of</m:t>
                        </m:r>
                        <m:r>
                          <a:rPr lang="en-US" b="0" i="0" smtClean="0">
                            <a:latin typeface="Cambria Math" panose="02040503050406030204" pitchFamily="18" charset="0"/>
                          </a:rPr>
                          <m:t> </m:t>
                        </m:r>
                        <m:r>
                          <m:rPr>
                            <m:sty m:val="p"/>
                          </m:rPr>
                          <a:rPr lang="en-US" b="0" i="0" smtClean="0">
                            <a:latin typeface="Cambria Math" panose="02040503050406030204" pitchFamily="18" charset="0"/>
                          </a:rPr>
                          <m:t>the</m:t>
                        </m:r>
                        <m:r>
                          <a:rPr lang="en-US" b="0" i="0" smtClean="0">
                            <a:latin typeface="Cambria Math" panose="02040503050406030204" pitchFamily="18" charset="0"/>
                          </a:rPr>
                          <m:t> </m:t>
                        </m:r>
                        <m:r>
                          <m:rPr>
                            <m:sty m:val="p"/>
                          </m:rPr>
                          <a:rPr lang="en-US" b="0" i="0" smtClean="0">
                            <a:latin typeface="Cambria Math" panose="02040503050406030204" pitchFamily="18" charset="0"/>
                          </a:rPr>
                          <m:t>iris</m:t>
                        </m:r>
                      </m:num>
                      <m:den>
                        <m:r>
                          <m:rPr>
                            <m:sty m:val="p"/>
                          </m:rPr>
                          <a:rPr lang="en-US" b="0" i="0" smtClean="0">
                            <a:latin typeface="Cambria Math" panose="02040503050406030204" pitchFamily="18" charset="0"/>
                          </a:rPr>
                          <m:t>Acceptance</m:t>
                        </m:r>
                      </m:den>
                    </m:f>
                    <m:r>
                      <a:rPr lang="en-US" b="0" i="1" smtClean="0">
                        <a:latin typeface="Cambria Math" panose="02040503050406030204" pitchFamily="18" charset="0"/>
                      </a:rPr>
                      <m:t>=7.5</m:t>
                    </m:r>
                    <m:f>
                      <m:fPr>
                        <m:type m:val="skw"/>
                        <m:ctrlPr>
                          <a:rPr lang="en-US" b="0" i="1" smtClean="0">
                            <a:latin typeface="Cambria Math" panose="02040503050406030204" pitchFamily="18" charset="0"/>
                          </a:rPr>
                        </m:ctrlPr>
                      </m:fPr>
                      <m:num>
                        <m:r>
                          <m:rPr>
                            <m:sty m:val="p"/>
                          </m:rPr>
                          <a:rPr lang="en-US" b="0" i="0" smtClean="0">
                            <a:latin typeface="Cambria Math" panose="02040503050406030204" pitchFamily="18" charset="0"/>
                          </a:rPr>
                          <m:t>mm</m:t>
                        </m:r>
                      </m:num>
                      <m:den>
                        <m:r>
                          <m:rPr>
                            <m:sty m:val="p"/>
                          </m:rPr>
                          <a:rPr lang="en-US" b="0" i="0" smtClean="0">
                            <a:latin typeface="Cambria Math" panose="02040503050406030204" pitchFamily="18" charset="0"/>
                          </a:rPr>
                          <m:t>mrad</m:t>
                        </m:r>
                      </m:den>
                    </m:f>
                  </m:oMath>
                </a14:m>
                <a:endParaRPr lang="en-US" b="0" dirty="0"/>
              </a:p>
              <a:p>
                <a:pPr marL="990900" lvl="2" indent="-342900"/>
                <a:r>
                  <a:rPr lang="en-US" b="0" dirty="0"/>
                  <a:t>We considered the effective cavity aperture </a:t>
                </a:r>
              </a:p>
              <a:p>
                <a:pPr marL="990900" lvl="2" indent="-342900"/>
                <a:endParaRPr lang="en-GB" dirty="0"/>
              </a:p>
            </p:txBody>
          </p:sp>
        </mc:Choice>
        <mc:Fallback xmlns="">
          <p:sp>
            <p:nvSpPr>
              <p:cNvPr id="3" name="Inhaltsplatzhalter 2">
                <a:extLst>
                  <a:ext uri="{FF2B5EF4-FFF2-40B4-BE49-F238E27FC236}">
                    <a16:creationId xmlns:a16="http://schemas.microsoft.com/office/drawing/2014/main" id="{4C2FCEC1-DF80-45A5-931A-DC8C3C7BCB01}"/>
                  </a:ext>
                </a:extLst>
              </p:cNvPr>
              <p:cNvSpPr>
                <a:spLocks noGrp="1" noRot="1" noChangeAspect="1" noMove="1" noResize="1" noEditPoints="1" noAdjustHandles="1" noChangeArrowheads="1" noChangeShapeType="1" noTextEdit="1"/>
              </p:cNvSpPr>
              <p:nvPr>
                <p:ph sz="half" idx="1"/>
              </p:nvPr>
            </p:nvSpPr>
            <p:spPr>
              <a:xfrm>
                <a:off x="406240" y="955661"/>
                <a:ext cx="7347908" cy="5422688"/>
              </a:xfrm>
              <a:blipFill>
                <a:blip r:embed="rId3"/>
                <a:stretch>
                  <a:fillRect l="-2075" t="-2250" r="-1245"/>
                </a:stretch>
              </a:blipFill>
            </p:spPr>
            <p:txBody>
              <a:bodyPr/>
              <a:lstStyle/>
              <a:p>
                <a:r>
                  <a:rPr lang="en-GB">
                    <a:noFill/>
                  </a:rPr>
                  <a:t> </a:t>
                </a:r>
              </a:p>
            </p:txBody>
          </p:sp>
        </mc:Fallback>
      </mc:AlternateContent>
      <p:sp>
        <p:nvSpPr>
          <p:cNvPr id="5" name="Datumsplatzhalter 4">
            <a:extLst>
              <a:ext uri="{FF2B5EF4-FFF2-40B4-BE49-F238E27FC236}">
                <a16:creationId xmlns:a16="http://schemas.microsoft.com/office/drawing/2014/main" id="{1722D006-2933-4BF9-B678-5B138F560FE8}"/>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2A6C9E85-B2BF-4011-9FDF-762AA2933407}"/>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B02421FE-E5C6-4461-948D-DDF030B7B0C9}"/>
              </a:ext>
            </a:extLst>
          </p:cNvPr>
          <p:cNvSpPr>
            <a:spLocks noGrp="1"/>
          </p:cNvSpPr>
          <p:nvPr>
            <p:ph type="sldNum" sz="quarter" idx="12"/>
          </p:nvPr>
        </p:nvSpPr>
        <p:spPr/>
        <p:txBody>
          <a:bodyPr/>
          <a:lstStyle/>
          <a:p>
            <a:fld id="{36B5EA5A-BC32-A742-B11B-8E7414D5B535}" type="slidenum">
              <a:rPr lang="en-US" smtClean="0"/>
              <a:pPr/>
              <a:t>6</a:t>
            </a:fld>
            <a:endParaRPr lang="en-US" dirty="0"/>
          </a:p>
        </p:txBody>
      </p:sp>
      <p:grpSp>
        <p:nvGrpSpPr>
          <p:cNvPr id="4" name="Gruppieren 3">
            <a:extLst>
              <a:ext uri="{FF2B5EF4-FFF2-40B4-BE49-F238E27FC236}">
                <a16:creationId xmlns:a16="http://schemas.microsoft.com/office/drawing/2014/main" id="{3CFCA3E7-92B4-4D00-BB8E-459408D87FD1}"/>
              </a:ext>
            </a:extLst>
          </p:cNvPr>
          <p:cNvGrpSpPr/>
          <p:nvPr/>
        </p:nvGrpSpPr>
        <p:grpSpPr>
          <a:xfrm>
            <a:off x="7892729" y="762000"/>
            <a:ext cx="3555443" cy="5315692"/>
            <a:chOff x="6784129" y="762000"/>
            <a:chExt cx="4664044" cy="5315692"/>
          </a:xfrm>
        </p:grpSpPr>
        <p:grpSp>
          <p:nvGrpSpPr>
            <p:cNvPr id="8" name="Group 17">
              <a:extLst>
                <a:ext uri="{FF2B5EF4-FFF2-40B4-BE49-F238E27FC236}">
                  <a16:creationId xmlns:a16="http://schemas.microsoft.com/office/drawing/2014/main" id="{3EF42D01-43FA-4241-8E38-48321C74147F}"/>
                </a:ext>
              </a:extLst>
            </p:cNvPr>
            <p:cNvGrpSpPr/>
            <p:nvPr/>
          </p:nvGrpSpPr>
          <p:grpSpPr>
            <a:xfrm>
              <a:off x="6784129" y="762000"/>
              <a:ext cx="4664044" cy="2667000"/>
              <a:chOff x="3294371" y="1411034"/>
              <a:chExt cx="3020476" cy="2278662"/>
            </a:xfrm>
          </p:grpSpPr>
          <p:sp>
            <p:nvSpPr>
              <p:cNvPr id="9" name="Rectangle 6">
                <a:extLst>
                  <a:ext uri="{FF2B5EF4-FFF2-40B4-BE49-F238E27FC236}">
                    <a16:creationId xmlns:a16="http://schemas.microsoft.com/office/drawing/2014/main" id="{71A3847A-41E2-4627-ACFE-D751A1F98A5F}"/>
                  </a:ext>
                </a:extLst>
              </p:cNvPr>
              <p:cNvSpPr/>
              <p:nvPr/>
            </p:nvSpPr>
            <p:spPr>
              <a:xfrm rot="5400000">
                <a:off x="2657593" y="2301871"/>
                <a:ext cx="2009816" cy="6996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7">
                <a:extLst>
                  <a:ext uri="{FF2B5EF4-FFF2-40B4-BE49-F238E27FC236}">
                    <a16:creationId xmlns:a16="http://schemas.microsoft.com/office/drawing/2014/main" id="{94939D4F-5BB1-4F1C-80A2-63613763C18B}"/>
                  </a:ext>
                </a:extLst>
              </p:cNvPr>
              <p:cNvSpPr/>
              <p:nvPr/>
            </p:nvSpPr>
            <p:spPr>
              <a:xfrm rot="5400000">
                <a:off x="4616124" y="2327054"/>
                <a:ext cx="2025665" cy="6996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8">
                <a:extLst>
                  <a:ext uri="{FF2B5EF4-FFF2-40B4-BE49-F238E27FC236}">
                    <a16:creationId xmlns:a16="http://schemas.microsoft.com/office/drawing/2014/main" id="{43E55598-3E26-497C-B35E-5E41505F0C35}"/>
                  </a:ext>
                </a:extLst>
              </p:cNvPr>
              <p:cNvSpPr/>
              <p:nvPr/>
            </p:nvSpPr>
            <p:spPr>
              <a:xfrm>
                <a:off x="4513592" y="2021634"/>
                <a:ext cx="362551" cy="1480448"/>
              </a:xfrm>
              <a:prstGeom prst="ellipse">
                <a:avLst/>
              </a:prstGeom>
              <a:solidFill>
                <a:srgbClr val="B4D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9">
                <a:extLst>
                  <a:ext uri="{FF2B5EF4-FFF2-40B4-BE49-F238E27FC236}">
                    <a16:creationId xmlns:a16="http://schemas.microsoft.com/office/drawing/2014/main" id="{D0DD3EDE-BDF9-4A7E-9312-332DE9F90B7A}"/>
                  </a:ext>
                </a:extLst>
              </p:cNvPr>
              <p:cNvCxnSpPr/>
              <p:nvPr/>
            </p:nvCxnSpPr>
            <p:spPr>
              <a:xfrm flipV="1">
                <a:off x="4681218" y="1576496"/>
                <a:ext cx="0" cy="208009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0">
                <a:extLst>
                  <a:ext uri="{FF2B5EF4-FFF2-40B4-BE49-F238E27FC236}">
                    <a16:creationId xmlns:a16="http://schemas.microsoft.com/office/drawing/2014/main" id="{F044DF48-F1B0-4DAB-B447-73835EF0573A}"/>
                  </a:ext>
                </a:extLst>
              </p:cNvPr>
              <p:cNvCxnSpPr/>
              <p:nvPr/>
            </p:nvCxnSpPr>
            <p:spPr>
              <a:xfrm flipV="1">
                <a:off x="3294371" y="2725520"/>
                <a:ext cx="3002156" cy="399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1">
                <a:extLst>
                  <a:ext uri="{FF2B5EF4-FFF2-40B4-BE49-F238E27FC236}">
                    <a16:creationId xmlns:a16="http://schemas.microsoft.com/office/drawing/2014/main" id="{AD6D82E6-B436-4514-8E3F-56B8CDE71A3D}"/>
                  </a:ext>
                </a:extLst>
              </p:cNvPr>
              <p:cNvSpPr txBox="1"/>
              <p:nvPr/>
            </p:nvSpPr>
            <p:spPr>
              <a:xfrm>
                <a:off x="6019392" y="2356188"/>
                <a:ext cx="295455" cy="369332"/>
              </a:xfrm>
              <a:prstGeom prst="rect">
                <a:avLst/>
              </a:prstGeom>
              <a:noFill/>
            </p:spPr>
            <p:txBody>
              <a:bodyPr wrap="square" rtlCol="0">
                <a:spAutoFit/>
              </a:bodyPr>
              <a:lstStyle/>
              <a:p>
                <a:r>
                  <a:rPr lang="en-US" dirty="0"/>
                  <a:t>X</a:t>
                </a:r>
              </a:p>
            </p:txBody>
          </p:sp>
          <p:sp>
            <p:nvSpPr>
              <p:cNvPr id="15" name="TextBox 12">
                <a:extLst>
                  <a:ext uri="{FF2B5EF4-FFF2-40B4-BE49-F238E27FC236}">
                    <a16:creationId xmlns:a16="http://schemas.microsoft.com/office/drawing/2014/main" id="{284801E7-6AE5-4862-AA5D-BBF603E20052}"/>
                  </a:ext>
                </a:extLst>
              </p:cNvPr>
              <p:cNvSpPr txBox="1"/>
              <p:nvPr/>
            </p:nvSpPr>
            <p:spPr>
              <a:xfrm>
                <a:off x="4682116" y="1411034"/>
                <a:ext cx="445762" cy="369332"/>
              </a:xfrm>
              <a:prstGeom prst="rect">
                <a:avLst/>
              </a:prstGeom>
              <a:noFill/>
            </p:spPr>
            <p:txBody>
              <a:bodyPr wrap="square" rtlCol="0">
                <a:spAutoFit/>
              </a:bodyPr>
              <a:lstStyle/>
              <a:p>
                <a:r>
                  <a:rPr lang="en-US" dirty="0"/>
                  <a:t>X’</a:t>
                </a:r>
              </a:p>
            </p:txBody>
          </p:sp>
          <p:sp>
            <p:nvSpPr>
              <p:cNvPr id="16" name="Oval 13">
                <a:extLst>
                  <a:ext uri="{FF2B5EF4-FFF2-40B4-BE49-F238E27FC236}">
                    <a16:creationId xmlns:a16="http://schemas.microsoft.com/office/drawing/2014/main" id="{61B9EAD5-BF84-4DF4-8FDE-C8EC6523E2EA}"/>
                  </a:ext>
                </a:extLst>
              </p:cNvPr>
              <p:cNvSpPr/>
              <p:nvPr/>
            </p:nvSpPr>
            <p:spPr>
              <a:xfrm>
                <a:off x="4513592" y="1735807"/>
                <a:ext cx="362551" cy="1504698"/>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9">
                <a:extLst>
                  <a:ext uri="{FF2B5EF4-FFF2-40B4-BE49-F238E27FC236}">
                    <a16:creationId xmlns:a16="http://schemas.microsoft.com/office/drawing/2014/main" id="{73E40AC5-3C02-442D-A114-39EEB9D967BD}"/>
                  </a:ext>
                </a:extLst>
              </p:cNvPr>
              <p:cNvSpPr/>
              <p:nvPr/>
            </p:nvSpPr>
            <p:spPr>
              <a:xfrm rot="10800000">
                <a:off x="4601412" y="1749218"/>
                <a:ext cx="191696" cy="32762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20">
                <a:extLst>
                  <a:ext uri="{FF2B5EF4-FFF2-40B4-BE49-F238E27FC236}">
                    <a16:creationId xmlns:a16="http://schemas.microsoft.com/office/drawing/2014/main" id="{FD3AEC61-D298-4EC1-83B4-D30E3E1A75AB}"/>
                  </a:ext>
                </a:extLst>
              </p:cNvPr>
              <p:cNvSpPr txBox="1"/>
              <p:nvPr/>
            </p:nvSpPr>
            <p:spPr>
              <a:xfrm>
                <a:off x="4793108" y="1753470"/>
                <a:ext cx="1446230" cy="307777"/>
              </a:xfrm>
              <a:prstGeom prst="rect">
                <a:avLst/>
              </a:prstGeom>
              <a:noFill/>
            </p:spPr>
            <p:txBody>
              <a:bodyPr wrap="none" rtlCol="0">
                <a:spAutoFit/>
              </a:bodyPr>
              <a:lstStyle/>
              <a:p>
                <a:r>
                  <a:rPr lang="en-US" sz="1400" b="1" dirty="0">
                    <a:solidFill>
                      <a:srgbClr val="00B0F0"/>
                    </a:solidFill>
                  </a:rPr>
                  <a:t>Effect of a kick</a:t>
                </a:r>
              </a:p>
            </p:txBody>
          </p:sp>
        </p:grpSp>
        <p:grpSp>
          <p:nvGrpSpPr>
            <p:cNvPr id="19" name="Group 5">
              <a:extLst>
                <a:ext uri="{FF2B5EF4-FFF2-40B4-BE49-F238E27FC236}">
                  <a16:creationId xmlns:a16="http://schemas.microsoft.com/office/drawing/2014/main" id="{B0866025-F6DD-4C0E-95A4-503DF15AC884}"/>
                </a:ext>
              </a:extLst>
            </p:cNvPr>
            <p:cNvGrpSpPr/>
            <p:nvPr/>
          </p:nvGrpSpPr>
          <p:grpSpPr>
            <a:xfrm>
              <a:off x="6807800" y="3443868"/>
              <a:ext cx="4635754" cy="2633824"/>
              <a:chOff x="3291697" y="3640657"/>
              <a:chExt cx="3020476" cy="2212383"/>
            </a:xfrm>
          </p:grpSpPr>
          <p:sp>
            <p:nvSpPr>
              <p:cNvPr id="20" name="Oval 39">
                <a:extLst>
                  <a:ext uri="{FF2B5EF4-FFF2-40B4-BE49-F238E27FC236}">
                    <a16:creationId xmlns:a16="http://schemas.microsoft.com/office/drawing/2014/main" id="{56FA85EA-0378-4457-94A7-E20640534F05}"/>
                  </a:ext>
                </a:extLst>
              </p:cNvPr>
              <p:cNvSpPr/>
              <p:nvPr/>
            </p:nvSpPr>
            <p:spPr>
              <a:xfrm>
                <a:off x="3775242" y="4372295"/>
                <a:ext cx="1735221" cy="3011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34">
                <a:extLst>
                  <a:ext uri="{FF2B5EF4-FFF2-40B4-BE49-F238E27FC236}">
                    <a16:creationId xmlns:a16="http://schemas.microsoft.com/office/drawing/2014/main" id="{F212739B-2312-42FE-B000-760A2BC9F843}"/>
                  </a:ext>
                </a:extLst>
              </p:cNvPr>
              <p:cNvSpPr/>
              <p:nvPr/>
            </p:nvSpPr>
            <p:spPr>
              <a:xfrm>
                <a:off x="3775242" y="4707990"/>
                <a:ext cx="1735221" cy="416085"/>
              </a:xfrm>
              <a:prstGeom prst="ellipse">
                <a:avLst/>
              </a:prstGeom>
              <a:solidFill>
                <a:srgbClr val="B4D5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32">
                <a:extLst>
                  <a:ext uri="{FF2B5EF4-FFF2-40B4-BE49-F238E27FC236}">
                    <a16:creationId xmlns:a16="http://schemas.microsoft.com/office/drawing/2014/main" id="{3C4CEDAA-C5AE-44AC-98C1-5FB2B3D43062}"/>
                  </a:ext>
                </a:extLst>
              </p:cNvPr>
              <p:cNvSpPr/>
              <p:nvPr/>
            </p:nvSpPr>
            <p:spPr>
              <a:xfrm rot="5400000">
                <a:off x="2654919" y="4465215"/>
                <a:ext cx="2009816" cy="6996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33">
                <a:extLst>
                  <a:ext uri="{FF2B5EF4-FFF2-40B4-BE49-F238E27FC236}">
                    <a16:creationId xmlns:a16="http://schemas.microsoft.com/office/drawing/2014/main" id="{8311E804-B7D9-481E-AB77-45EED6426590}"/>
                  </a:ext>
                </a:extLst>
              </p:cNvPr>
              <p:cNvSpPr/>
              <p:nvPr/>
            </p:nvSpPr>
            <p:spPr>
              <a:xfrm rot="5400000">
                <a:off x="4613450" y="4490398"/>
                <a:ext cx="2025665" cy="69961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35">
                <a:extLst>
                  <a:ext uri="{FF2B5EF4-FFF2-40B4-BE49-F238E27FC236}">
                    <a16:creationId xmlns:a16="http://schemas.microsoft.com/office/drawing/2014/main" id="{D3A8B174-17AE-44F2-9AD9-3ABF060308B9}"/>
                  </a:ext>
                </a:extLst>
              </p:cNvPr>
              <p:cNvCxnSpPr/>
              <p:nvPr/>
            </p:nvCxnSpPr>
            <p:spPr>
              <a:xfrm flipV="1">
                <a:off x="4678544" y="3739840"/>
                <a:ext cx="0" cy="208009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36">
                <a:extLst>
                  <a:ext uri="{FF2B5EF4-FFF2-40B4-BE49-F238E27FC236}">
                    <a16:creationId xmlns:a16="http://schemas.microsoft.com/office/drawing/2014/main" id="{FE999691-5FBA-417A-A5A9-F507A26ADE7E}"/>
                  </a:ext>
                </a:extLst>
              </p:cNvPr>
              <p:cNvCxnSpPr/>
              <p:nvPr/>
            </p:nvCxnSpPr>
            <p:spPr>
              <a:xfrm flipV="1">
                <a:off x="3291697" y="4888864"/>
                <a:ext cx="3002156" cy="399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37">
                <a:extLst>
                  <a:ext uri="{FF2B5EF4-FFF2-40B4-BE49-F238E27FC236}">
                    <a16:creationId xmlns:a16="http://schemas.microsoft.com/office/drawing/2014/main" id="{04C8D596-97E8-415B-AA15-D497A81A73C2}"/>
                  </a:ext>
                </a:extLst>
              </p:cNvPr>
              <p:cNvSpPr txBox="1"/>
              <p:nvPr/>
            </p:nvSpPr>
            <p:spPr>
              <a:xfrm>
                <a:off x="6016718" y="4519532"/>
                <a:ext cx="295455" cy="369332"/>
              </a:xfrm>
              <a:prstGeom prst="rect">
                <a:avLst/>
              </a:prstGeom>
              <a:noFill/>
            </p:spPr>
            <p:txBody>
              <a:bodyPr wrap="square" rtlCol="0">
                <a:spAutoFit/>
              </a:bodyPr>
              <a:lstStyle/>
              <a:p>
                <a:r>
                  <a:rPr lang="en-US" dirty="0"/>
                  <a:t>X</a:t>
                </a:r>
              </a:p>
            </p:txBody>
          </p:sp>
          <p:sp>
            <p:nvSpPr>
              <p:cNvPr id="27" name="TextBox 38">
                <a:extLst>
                  <a:ext uri="{FF2B5EF4-FFF2-40B4-BE49-F238E27FC236}">
                    <a16:creationId xmlns:a16="http://schemas.microsoft.com/office/drawing/2014/main" id="{3F3E1233-5A1D-410A-8BE4-052010BC0241}"/>
                  </a:ext>
                </a:extLst>
              </p:cNvPr>
              <p:cNvSpPr txBox="1"/>
              <p:nvPr/>
            </p:nvSpPr>
            <p:spPr>
              <a:xfrm>
                <a:off x="4656436" y="3640657"/>
                <a:ext cx="389850" cy="369332"/>
              </a:xfrm>
              <a:prstGeom prst="rect">
                <a:avLst/>
              </a:prstGeom>
              <a:noFill/>
            </p:spPr>
            <p:txBody>
              <a:bodyPr wrap="none" rtlCol="0">
                <a:spAutoFit/>
              </a:bodyPr>
              <a:lstStyle/>
              <a:p>
                <a:r>
                  <a:rPr lang="en-US" dirty="0"/>
                  <a:t>X’</a:t>
                </a:r>
              </a:p>
            </p:txBody>
          </p:sp>
          <p:sp>
            <p:nvSpPr>
              <p:cNvPr id="28" name="Down Arrow 41">
                <a:extLst>
                  <a:ext uri="{FF2B5EF4-FFF2-40B4-BE49-F238E27FC236}">
                    <a16:creationId xmlns:a16="http://schemas.microsoft.com/office/drawing/2014/main" id="{228EDA38-0686-4985-9F93-7266FADFAF4C}"/>
                  </a:ext>
                </a:extLst>
              </p:cNvPr>
              <p:cNvSpPr/>
              <p:nvPr/>
            </p:nvSpPr>
            <p:spPr>
              <a:xfrm rot="10800000">
                <a:off x="4593391" y="4363389"/>
                <a:ext cx="191696" cy="32762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42">
                <a:extLst>
                  <a:ext uri="{FF2B5EF4-FFF2-40B4-BE49-F238E27FC236}">
                    <a16:creationId xmlns:a16="http://schemas.microsoft.com/office/drawing/2014/main" id="{BAF195FF-BF2D-45FF-9174-5FA732DAB7F1}"/>
                  </a:ext>
                </a:extLst>
              </p:cNvPr>
              <p:cNvSpPr txBox="1"/>
              <p:nvPr/>
            </p:nvSpPr>
            <p:spPr>
              <a:xfrm>
                <a:off x="4793108" y="4375662"/>
                <a:ext cx="1446230" cy="307777"/>
              </a:xfrm>
              <a:prstGeom prst="rect">
                <a:avLst/>
              </a:prstGeom>
              <a:noFill/>
            </p:spPr>
            <p:txBody>
              <a:bodyPr wrap="none" rtlCol="0">
                <a:spAutoFit/>
              </a:bodyPr>
              <a:lstStyle/>
              <a:p>
                <a:r>
                  <a:rPr lang="en-US" sz="1400" b="1" dirty="0">
                    <a:solidFill>
                      <a:srgbClr val="00B0F0"/>
                    </a:solidFill>
                  </a:rPr>
                  <a:t>Effect of a kick</a:t>
                </a:r>
              </a:p>
            </p:txBody>
          </p:sp>
        </p:grpSp>
      </p:grpSp>
    </p:spTree>
    <p:extLst>
      <p:ext uri="{BB962C8B-B14F-4D97-AF65-F5344CB8AC3E}">
        <p14:creationId xmlns:p14="http://schemas.microsoft.com/office/powerpoint/2010/main" val="3917619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a:extLst>
                  <a:ext uri="{FF2B5EF4-FFF2-40B4-BE49-F238E27FC236}">
                    <a16:creationId xmlns:a16="http://schemas.microsoft.com/office/drawing/2014/main" id="{00AB3AF5-D420-4EA6-ACD6-14E4C5048888}"/>
                  </a:ext>
                </a:extLst>
              </p:cNvPr>
              <p:cNvSpPr>
                <a:spLocks noGrp="1"/>
              </p:cNvSpPr>
              <p:nvPr>
                <p:ph type="title"/>
              </p:nvPr>
            </p:nvSpPr>
            <p:spPr>
              <a:xfrm>
                <a:off x="407988" y="312391"/>
                <a:ext cx="11376025" cy="607135"/>
              </a:xfrm>
            </p:spPr>
            <p:txBody>
              <a:bodyPr/>
              <a:lstStyle/>
              <a:p>
                <a:r>
                  <a:rPr lang="en-US" dirty="0"/>
                  <a:t>Phase space distribution after RF</a:t>
                </a:r>
                <a14:m>
                  <m:oMath xmlns:m="http://schemas.openxmlformats.org/officeDocument/2006/math">
                    <m:r>
                      <a:rPr lang="en-US" b="1" i="1" smtClean="0">
                        <a:latin typeface="Cambria Math" panose="02040503050406030204" pitchFamily="18" charset="0"/>
                      </a:rPr>
                      <m:t>𝟐</m:t>
                    </m:r>
                  </m:oMath>
                </a14:m>
                <a:endParaRPr lang="en-GB" dirty="0"/>
              </a:p>
            </p:txBody>
          </p:sp>
        </mc:Choice>
        <mc:Fallback xmlns="">
          <p:sp>
            <p:nvSpPr>
              <p:cNvPr id="2" name="Titel 1">
                <a:extLst>
                  <a:ext uri="{FF2B5EF4-FFF2-40B4-BE49-F238E27FC236}">
                    <a16:creationId xmlns:a16="http://schemas.microsoft.com/office/drawing/2014/main" id="{00AB3AF5-D420-4EA6-ACD6-14E4C5048888}"/>
                  </a:ext>
                </a:extLst>
              </p:cNvPr>
              <p:cNvSpPr>
                <a:spLocks noGrp="1" noRot="1" noChangeAspect="1" noMove="1" noResize="1" noEditPoints="1" noAdjustHandles="1" noChangeArrowheads="1" noChangeShapeType="1" noTextEdit="1"/>
              </p:cNvSpPr>
              <p:nvPr>
                <p:ph type="title"/>
              </p:nvPr>
            </p:nvSpPr>
            <p:spPr>
              <a:xfrm>
                <a:off x="407988" y="312391"/>
                <a:ext cx="11376025" cy="607135"/>
              </a:xfrm>
              <a:blipFill>
                <a:blip r:embed="rId2"/>
                <a:stretch>
                  <a:fillRect l="-2465" t="-32000" b="-27000"/>
                </a:stretch>
              </a:blipFill>
            </p:spPr>
            <p:txBody>
              <a:bodyPr/>
              <a:lstStyle/>
              <a:p>
                <a:r>
                  <a:rPr lang="en-GB">
                    <a:noFill/>
                  </a:rPr>
                  <a:t> </a:t>
                </a:r>
              </a:p>
            </p:txBody>
          </p:sp>
        </mc:Fallback>
      </mc:AlternateContent>
      <p:sp>
        <p:nvSpPr>
          <p:cNvPr id="5" name="Datumsplatzhalter 4">
            <a:extLst>
              <a:ext uri="{FF2B5EF4-FFF2-40B4-BE49-F238E27FC236}">
                <a16:creationId xmlns:a16="http://schemas.microsoft.com/office/drawing/2014/main" id="{AB309631-294F-449E-8699-268842ADE28D}"/>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ABBEA99F-7DA8-4D20-AE09-F6B65DF58856}"/>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16FE9599-91BD-4C64-A158-39B0CA891DAD}"/>
              </a:ext>
            </a:extLst>
          </p:cNvPr>
          <p:cNvSpPr>
            <a:spLocks noGrp="1"/>
          </p:cNvSpPr>
          <p:nvPr>
            <p:ph type="sldNum" sz="quarter" idx="12"/>
          </p:nvPr>
        </p:nvSpPr>
        <p:spPr/>
        <p:txBody>
          <a:bodyPr/>
          <a:lstStyle/>
          <a:p>
            <a:fld id="{36B5EA5A-BC32-A742-B11B-8E7414D5B535}" type="slidenum">
              <a:rPr lang="en-US" smtClean="0"/>
              <a:pPr/>
              <a:t>7</a:t>
            </a:fld>
            <a:endParaRPr lang="en-US" dirty="0"/>
          </a:p>
        </p:txBody>
      </p:sp>
      <mc:AlternateContent xmlns:mc="http://schemas.openxmlformats.org/markup-compatibility/2006" xmlns:a14="http://schemas.microsoft.com/office/drawing/2010/main">
        <mc:Choice Requires="a14">
          <p:sp>
            <p:nvSpPr>
              <p:cNvPr id="11" name="Textplatzhalter 2">
                <a:extLst>
                  <a:ext uri="{FF2B5EF4-FFF2-40B4-BE49-F238E27FC236}">
                    <a16:creationId xmlns:a16="http://schemas.microsoft.com/office/drawing/2014/main" id="{CFBE94D6-7352-4E75-8498-87FCBDE5C72F}"/>
                  </a:ext>
                </a:extLst>
              </p:cNvPr>
              <p:cNvSpPr txBox="1">
                <a:spLocks/>
              </p:cNvSpPr>
              <p:nvPr/>
            </p:nvSpPr>
            <p:spPr>
              <a:xfrm>
                <a:off x="200422" y="905672"/>
                <a:ext cx="5616575" cy="32212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14:m>
                  <m:oMath xmlns:m="http://schemas.openxmlformats.org/officeDocument/2006/math">
                    <m:sSup>
                      <m:sSupPr>
                        <m:ctrlPr>
                          <a:rPr lang="en-US" i="1" smtClean="0">
                            <a:latin typeface="Cambria Math" panose="02040503050406030204" pitchFamily="18" charset="0"/>
                          </a:rPr>
                        </m:ctrlPr>
                      </m:sSupPr>
                      <m:e>
                        <m:r>
                          <a:rPr lang="en-US" b="1" i="1" smtClean="0">
                            <a:latin typeface="Cambria Math" panose="02040503050406030204" pitchFamily="18" charset="0"/>
                          </a:rPr>
                          <m:t>𝑲</m:t>
                        </m:r>
                      </m:e>
                      <m:sup>
                        <m:r>
                          <a:rPr lang="en-US" b="1" i="1" smtClean="0">
                            <a:latin typeface="Cambria Math" panose="02040503050406030204" pitchFamily="18" charset="0"/>
                          </a:rPr>
                          <m:t>−</m:t>
                        </m:r>
                      </m:sup>
                    </m:sSup>
                  </m:oMath>
                </a14:m>
                <a:r>
                  <a:rPr lang="en-GB" dirty="0"/>
                  <a:t> phase space</a:t>
                </a:r>
              </a:p>
              <a:p>
                <a:pPr algn="ctr"/>
                <a:endParaRPr lang="en-GB" dirty="0"/>
              </a:p>
            </p:txBody>
          </p:sp>
        </mc:Choice>
        <mc:Fallback xmlns="">
          <p:sp>
            <p:nvSpPr>
              <p:cNvPr id="11" name="Textplatzhalter 2">
                <a:extLst>
                  <a:ext uri="{FF2B5EF4-FFF2-40B4-BE49-F238E27FC236}">
                    <a16:creationId xmlns:a16="http://schemas.microsoft.com/office/drawing/2014/main" id="{CFBE94D6-7352-4E75-8498-87FCBDE5C72F}"/>
                  </a:ext>
                </a:extLst>
              </p:cNvPr>
              <p:cNvSpPr txBox="1">
                <a:spLocks noRot="1" noChangeAspect="1" noMove="1" noResize="1" noEditPoints="1" noAdjustHandles="1" noChangeArrowheads="1" noChangeShapeType="1" noTextEdit="1"/>
              </p:cNvSpPr>
              <p:nvPr/>
            </p:nvSpPr>
            <p:spPr>
              <a:xfrm>
                <a:off x="200422" y="905672"/>
                <a:ext cx="5616575" cy="322124"/>
              </a:xfrm>
              <a:prstGeom prst="rect">
                <a:avLst/>
              </a:prstGeom>
              <a:blipFill>
                <a:blip r:embed="rId3"/>
                <a:stretch>
                  <a:fillRect t="-38462" b="-42308"/>
                </a:stretch>
              </a:blipFill>
            </p:spPr>
            <p:txBody>
              <a:bodyPr/>
              <a:lstStyle/>
              <a:p>
                <a:r>
                  <a:rPr lang="en-GB">
                    <a:noFill/>
                  </a:rPr>
                  <a:t> </a:t>
                </a:r>
              </a:p>
            </p:txBody>
          </p:sp>
        </mc:Fallback>
      </mc:AlternateContent>
      <p:pic>
        <p:nvPicPr>
          <p:cNvPr id="12" name="Inhaltsplatzhalter 10">
            <a:extLst>
              <a:ext uri="{FF2B5EF4-FFF2-40B4-BE49-F238E27FC236}">
                <a16:creationId xmlns:a16="http://schemas.microsoft.com/office/drawing/2014/main" id="{8C877C0E-B835-40B9-BA0F-C47B181439FF}"/>
              </a:ext>
            </a:extLst>
          </p:cNvPr>
          <p:cNvPicPr>
            <a:picLocks noChangeAspect="1"/>
          </p:cNvPicPr>
          <p:nvPr/>
        </p:nvPicPr>
        <p:blipFill>
          <a:blip r:embed="rId4"/>
          <a:stretch>
            <a:fillRect/>
          </a:stretch>
        </p:blipFill>
        <p:spPr>
          <a:xfrm>
            <a:off x="0" y="1227797"/>
            <a:ext cx="6017420" cy="3047936"/>
          </a:xfrm>
          <a:prstGeom prst="rect">
            <a:avLst/>
          </a:prstGeom>
        </p:spPr>
      </p:pic>
      <mc:AlternateContent xmlns:mc="http://schemas.openxmlformats.org/markup-compatibility/2006" xmlns:a14="http://schemas.microsoft.com/office/drawing/2010/main">
        <mc:Choice Requires="a14">
          <p:sp>
            <p:nvSpPr>
              <p:cNvPr id="13" name="Textplatzhalter 4">
                <a:extLst>
                  <a:ext uri="{FF2B5EF4-FFF2-40B4-BE49-F238E27FC236}">
                    <a16:creationId xmlns:a16="http://schemas.microsoft.com/office/drawing/2014/main" id="{38955B9C-C0CE-4DF8-9F49-57D12A627FEF}"/>
                  </a:ext>
                </a:extLst>
              </p:cNvPr>
              <p:cNvSpPr txBox="1">
                <a:spLocks/>
              </p:cNvSpPr>
              <p:nvPr/>
            </p:nvSpPr>
            <p:spPr>
              <a:xfrm>
                <a:off x="6375005" y="905671"/>
                <a:ext cx="5616600" cy="32592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14:m>
                  <m:oMath xmlns:m="http://schemas.openxmlformats.org/officeDocument/2006/math">
                    <m:sSup>
                      <m:sSupPr>
                        <m:ctrlPr>
                          <a:rPr lang="en-US" i="1" smtClean="0">
                            <a:latin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𝝅</m:t>
                        </m:r>
                      </m:e>
                      <m:sup>
                        <m:r>
                          <a:rPr lang="en-US" b="1" i="1" smtClean="0">
                            <a:latin typeface="Cambria Math" panose="02040503050406030204" pitchFamily="18" charset="0"/>
                          </a:rPr>
                          <m:t>−</m:t>
                        </m:r>
                      </m:sup>
                    </m:sSup>
                  </m:oMath>
                </a14:m>
                <a:r>
                  <a:rPr lang="en-GB" dirty="0"/>
                  <a:t> phase space</a:t>
                </a:r>
              </a:p>
              <a:p>
                <a:pPr algn="ctr"/>
                <a:endParaRPr lang="en-GB" dirty="0"/>
              </a:p>
            </p:txBody>
          </p:sp>
        </mc:Choice>
        <mc:Fallback xmlns="">
          <p:sp>
            <p:nvSpPr>
              <p:cNvPr id="13" name="Textplatzhalter 4">
                <a:extLst>
                  <a:ext uri="{FF2B5EF4-FFF2-40B4-BE49-F238E27FC236}">
                    <a16:creationId xmlns:a16="http://schemas.microsoft.com/office/drawing/2014/main" id="{38955B9C-C0CE-4DF8-9F49-57D12A627FEF}"/>
                  </a:ext>
                </a:extLst>
              </p:cNvPr>
              <p:cNvSpPr txBox="1">
                <a:spLocks noRot="1" noChangeAspect="1" noMove="1" noResize="1" noEditPoints="1" noAdjustHandles="1" noChangeArrowheads="1" noChangeShapeType="1" noTextEdit="1"/>
              </p:cNvSpPr>
              <p:nvPr/>
            </p:nvSpPr>
            <p:spPr>
              <a:xfrm>
                <a:off x="6375005" y="905671"/>
                <a:ext cx="5616600" cy="325927"/>
              </a:xfrm>
              <a:prstGeom prst="rect">
                <a:avLst/>
              </a:prstGeom>
              <a:blipFill>
                <a:blip r:embed="rId5"/>
                <a:stretch>
                  <a:fillRect t="-24528" b="-52830"/>
                </a:stretch>
              </a:blipFill>
            </p:spPr>
            <p:txBody>
              <a:bodyPr/>
              <a:lstStyle/>
              <a:p>
                <a:r>
                  <a:rPr lang="en-GB">
                    <a:noFill/>
                  </a:rPr>
                  <a:t> </a:t>
                </a:r>
              </a:p>
            </p:txBody>
          </p:sp>
        </mc:Fallback>
      </mc:AlternateContent>
      <p:pic>
        <p:nvPicPr>
          <p:cNvPr id="14" name="Inhaltsplatzhalter 12">
            <a:extLst>
              <a:ext uri="{FF2B5EF4-FFF2-40B4-BE49-F238E27FC236}">
                <a16:creationId xmlns:a16="http://schemas.microsoft.com/office/drawing/2014/main" id="{C648A3A5-D4B9-4E27-B5C5-8AC27EABFE67}"/>
              </a:ext>
            </a:extLst>
          </p:cNvPr>
          <p:cNvPicPr>
            <a:picLocks noChangeAspect="1"/>
          </p:cNvPicPr>
          <p:nvPr/>
        </p:nvPicPr>
        <p:blipFill>
          <a:blip r:embed="rId6"/>
          <a:stretch>
            <a:fillRect/>
          </a:stretch>
        </p:blipFill>
        <p:spPr>
          <a:xfrm>
            <a:off x="6172201" y="1227796"/>
            <a:ext cx="6015040" cy="3046731"/>
          </a:xfrm>
          <a:prstGeom prst="rect">
            <a:avLst/>
          </a:prstGeom>
        </p:spPr>
      </p:pic>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4404FF5B-082D-4A8A-B88B-0E8DF7C8C798}"/>
                  </a:ext>
                </a:extLst>
              </p:cNvPr>
              <p:cNvSpPr>
                <a:spLocks noGrp="1"/>
              </p:cNvSpPr>
              <p:nvPr>
                <p:ph sz="half" idx="2"/>
              </p:nvPr>
            </p:nvSpPr>
            <p:spPr>
              <a:xfrm>
                <a:off x="318294" y="4343401"/>
                <a:ext cx="11555412" cy="1912326"/>
              </a:xfrm>
            </p:spPr>
            <p:txBody>
              <a:bodyPr/>
              <a:lstStyle/>
              <a:p>
                <a:pPr marL="342900" indent="-342900">
                  <a:buFont typeface="Arial" panose="020B0604020202020204" pitchFamily="34" charset="0"/>
                  <a:buChar char="•"/>
                </a:pPr>
                <a:r>
                  <a:rPr lang="en-US" sz="1800" dirty="0"/>
                  <a:t>Cavity phase tuned such that </a:t>
                </a:r>
                <a14:m>
                  <m:oMath xmlns:m="http://schemas.openxmlformats.org/officeDocument/2006/math">
                    <m:sSup>
                      <m:sSupPr>
                        <m:ctrlPr>
                          <a:rPr lang="en-US" sz="1800" i="1" smtClean="0">
                            <a:latin typeface="Cambria Math" panose="02040503050406030204" pitchFamily="18" charset="0"/>
                          </a:rPr>
                        </m:ctrlPr>
                      </m:sSupPr>
                      <m:e>
                        <m:r>
                          <a:rPr lang="en-US" sz="1800" i="1" smtClean="0">
                            <a:latin typeface="Cambria Math" panose="02040503050406030204" pitchFamily="18" charset="0"/>
                            <a:ea typeface="Cambria Math" panose="02040503050406030204" pitchFamily="18" charset="0"/>
                          </a:rPr>
                          <m:t>𝝅</m:t>
                        </m:r>
                      </m:e>
                      <m:sup>
                        <m:r>
                          <a:rPr lang="en-US" sz="1800" b="1" i="1" smtClean="0">
                            <a:latin typeface="Cambria Math" panose="02040503050406030204" pitchFamily="18" charset="0"/>
                          </a:rPr>
                          <m:t>−</m:t>
                        </m:r>
                      </m:sup>
                    </m:sSup>
                  </m:oMath>
                </a14:m>
                <a:r>
                  <a:rPr lang="en-US" sz="1800" dirty="0"/>
                  <a:t>and </a:t>
                </a:r>
                <a14:m>
                  <m:oMath xmlns:m="http://schemas.openxmlformats.org/officeDocument/2006/math">
                    <m:acc>
                      <m:accPr>
                        <m:chr m:val="̅"/>
                        <m:ctrlPr>
                          <a:rPr lang="en-US" sz="1800" i="1" smtClean="0">
                            <a:latin typeface="Cambria Math" panose="02040503050406030204" pitchFamily="18" charset="0"/>
                          </a:rPr>
                        </m:ctrlPr>
                      </m:accPr>
                      <m:e>
                        <m:r>
                          <a:rPr lang="en-US" sz="1800" b="1" i="1" smtClean="0">
                            <a:latin typeface="Cambria Math" panose="02040503050406030204" pitchFamily="18" charset="0"/>
                          </a:rPr>
                          <m:t>𝒑</m:t>
                        </m:r>
                      </m:e>
                    </m:acc>
                  </m:oMath>
                </a14:m>
                <a:r>
                  <a:rPr lang="en-US" sz="1800" dirty="0"/>
                  <a:t> are not deflected</a:t>
                </a:r>
              </a:p>
              <a:p>
                <a:pPr marL="666750" lvl="1" indent="-342900">
                  <a:buFont typeface="Arial" panose="020B0604020202020204" pitchFamily="34" charset="0"/>
                  <a:buChar char="•"/>
                </a:pPr>
                <a:r>
                  <a:rPr lang="en-US" sz="1600" dirty="0"/>
                  <a:t>Angular distribution of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𝐾</m:t>
                        </m:r>
                      </m:e>
                      <m:sup>
                        <m:r>
                          <a:rPr lang="en-US" sz="1600" b="0" i="1" smtClean="0">
                            <a:latin typeface="Cambria Math" panose="02040503050406030204" pitchFamily="18" charset="0"/>
                          </a:rPr>
                          <m:t>−</m:t>
                        </m:r>
                      </m:sup>
                    </m:sSup>
                  </m:oMath>
                </a14:m>
                <a:r>
                  <a:rPr lang="en-US" sz="1600" dirty="0"/>
                  <a:t> shows peaks at </a:t>
                </a:r>
                <a14:m>
                  <m:oMath xmlns:m="http://schemas.openxmlformats.org/officeDocument/2006/math">
                    <m:r>
                      <a:rPr lang="en-US" sz="160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1</m:t>
                    </m:r>
                    <m:r>
                      <m:rPr>
                        <m:sty m:val="p"/>
                      </m:rPr>
                      <a:rPr lang="en-US" sz="1600" b="0" i="0" smtClean="0">
                        <a:latin typeface="Cambria Math" panose="02040503050406030204" pitchFamily="18" charset="0"/>
                        <a:ea typeface="Cambria Math" panose="02040503050406030204" pitchFamily="18" charset="0"/>
                      </a:rPr>
                      <m:t>mrad</m:t>
                    </m:r>
                  </m:oMath>
                </a14:m>
                <a:endParaRPr lang="en-GB" sz="1600" dirty="0"/>
              </a:p>
              <a:p>
                <a:pPr marL="666750" lvl="1" indent="-342900">
                  <a:buFont typeface="Arial" panose="020B0604020202020204" pitchFamily="34" charset="0"/>
                  <a:buChar char="•"/>
                </a:pPr>
                <a:r>
                  <a:rPr lang="en-GB" sz="1600" dirty="0"/>
                  <a:t>For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𝜋</m:t>
                        </m:r>
                      </m:e>
                      <m:sup>
                        <m:r>
                          <a:rPr lang="en-US" sz="1600" b="0" i="1" smtClean="0">
                            <a:latin typeface="Cambria Math" panose="02040503050406030204" pitchFamily="18" charset="0"/>
                          </a:rPr>
                          <m:t>−</m:t>
                        </m:r>
                      </m:sup>
                    </m:sSup>
                  </m:oMath>
                </a14:m>
                <a:r>
                  <a:rPr lang="en-US" sz="1600" dirty="0"/>
                  <a:t>and </a:t>
                </a:r>
                <a14:m>
                  <m:oMath xmlns:m="http://schemas.openxmlformats.org/officeDocument/2006/math">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𝑝</m:t>
                        </m:r>
                      </m:e>
                    </m:acc>
                  </m:oMath>
                </a14:m>
                <a:r>
                  <a:rPr lang="en-US" sz="1600" dirty="0"/>
                  <a:t> angles are distributed around </a:t>
                </a:r>
                <a14:m>
                  <m:oMath xmlns:m="http://schemas.openxmlformats.org/officeDocument/2006/math">
                    <m:r>
                      <a:rPr lang="en-US" sz="1600" b="0" i="1" smtClean="0">
                        <a:latin typeface="Cambria Math" panose="02040503050406030204" pitchFamily="18" charset="0"/>
                      </a:rPr>
                      <m:t>0</m:t>
                    </m:r>
                  </m:oMath>
                </a14:m>
                <a:endParaRPr lang="en-GB" sz="1600" dirty="0"/>
              </a:p>
              <a:p>
                <a:pPr marL="342900" indent="-342900">
                  <a:buFont typeface="Arial" panose="020B0604020202020204" pitchFamily="34" charset="0"/>
                  <a:buChar char="•"/>
                </a:pPr>
                <a:r>
                  <a:rPr lang="en-GB" sz="1800" dirty="0"/>
                  <a:t>Beam dump filters particles depending on their position</a:t>
                </a:r>
              </a:p>
              <a:p>
                <a:pPr marL="666750" lvl="1" indent="-342900">
                  <a:buFont typeface="Arial" panose="020B0604020202020204" pitchFamily="34" charset="0"/>
                  <a:buChar char="•"/>
                </a:pPr>
                <a:r>
                  <a:rPr lang="en-GB" sz="1600" dirty="0"/>
                  <a:t>Drift is needed to translate angular differences into spatial separation; currently, approximately </a:t>
                </a:r>
                <a14:m>
                  <m:oMath xmlns:m="http://schemas.openxmlformats.org/officeDocument/2006/math">
                    <m:r>
                      <a:rPr lang="en-US" sz="1600" b="0" i="1" smtClean="0">
                        <a:latin typeface="Cambria Math" panose="02040503050406030204" pitchFamily="18" charset="0"/>
                      </a:rPr>
                      <m:t>20</m:t>
                    </m:r>
                    <m:r>
                      <m:rPr>
                        <m:sty m:val="p"/>
                      </m:rPr>
                      <a:rPr lang="en-US" sz="1600" b="0" i="0" smtClean="0">
                        <a:latin typeface="Cambria Math" panose="02040503050406030204" pitchFamily="18" charset="0"/>
                      </a:rPr>
                      <m:t>m</m:t>
                    </m:r>
                  </m:oMath>
                </a14:m>
                <a:r>
                  <a:rPr lang="en-GB" sz="1600" dirty="0"/>
                  <a:t> of drift</a:t>
                </a:r>
              </a:p>
            </p:txBody>
          </p:sp>
        </mc:Choice>
        <mc:Fallback xmlns="">
          <p:sp>
            <p:nvSpPr>
              <p:cNvPr id="4" name="Inhaltsplatzhalter 3">
                <a:extLst>
                  <a:ext uri="{FF2B5EF4-FFF2-40B4-BE49-F238E27FC236}">
                    <a16:creationId xmlns:a16="http://schemas.microsoft.com/office/drawing/2014/main" id="{4404FF5B-082D-4A8A-B88B-0E8DF7C8C798}"/>
                  </a:ext>
                </a:extLst>
              </p:cNvPr>
              <p:cNvSpPr>
                <a:spLocks noGrp="1" noRot="1" noChangeAspect="1" noMove="1" noResize="1" noEditPoints="1" noAdjustHandles="1" noChangeArrowheads="1" noChangeShapeType="1" noTextEdit="1"/>
              </p:cNvSpPr>
              <p:nvPr>
                <p:ph sz="half" idx="2"/>
              </p:nvPr>
            </p:nvSpPr>
            <p:spPr>
              <a:xfrm>
                <a:off x="318294" y="4343401"/>
                <a:ext cx="11555412" cy="1912326"/>
              </a:xfrm>
              <a:blipFill>
                <a:blip r:embed="rId7"/>
                <a:stretch>
                  <a:fillRect l="-1108" t="-5431" b="-1917"/>
                </a:stretch>
              </a:blipFill>
            </p:spPr>
            <p:txBody>
              <a:bodyPr/>
              <a:lstStyle/>
              <a:p>
                <a:r>
                  <a:rPr lang="en-GB">
                    <a:noFill/>
                  </a:rPr>
                  <a:t> </a:t>
                </a:r>
              </a:p>
            </p:txBody>
          </p:sp>
        </mc:Fallback>
      </mc:AlternateContent>
    </p:spTree>
    <p:extLst>
      <p:ext uri="{BB962C8B-B14F-4D97-AF65-F5344CB8AC3E}">
        <p14:creationId xmlns:p14="http://schemas.microsoft.com/office/powerpoint/2010/main" val="147199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a:extLst>
                  <a:ext uri="{FF2B5EF4-FFF2-40B4-BE49-F238E27FC236}">
                    <a16:creationId xmlns:a16="http://schemas.microsoft.com/office/drawing/2014/main" id="{137BD40B-0A64-46BE-98B9-A3EDB69EA106}"/>
                  </a:ext>
                </a:extLst>
              </p:cNvPr>
              <p:cNvSpPr>
                <a:spLocks noGrp="1"/>
              </p:cNvSpPr>
              <p:nvPr>
                <p:ph type="title"/>
              </p:nvPr>
            </p:nvSpPr>
            <p:spPr>
              <a:xfrm>
                <a:off x="407988" y="365125"/>
                <a:ext cx="11380812" cy="549275"/>
              </a:xfrm>
            </p:spPr>
            <p:txBody>
              <a:bodyPr/>
              <a:lstStyle/>
              <a:p>
                <a:r>
                  <a:rPr lang="en-US" dirty="0"/>
                  <a:t>Phase space distribution </a:t>
                </a:r>
                <a14:m>
                  <m:oMath xmlns:m="http://schemas.openxmlformats.org/officeDocument/2006/math">
                    <m:r>
                      <a:rPr lang="en-US" b="1" i="1" smtClean="0">
                        <a:latin typeface="Cambria Math" panose="02040503050406030204" pitchFamily="18" charset="0"/>
                      </a:rPr>
                      <m:t>𝟐𝟎</m:t>
                    </m:r>
                    <m:r>
                      <a:rPr lang="en-US" b="1" i="0" smtClean="0">
                        <a:latin typeface="Cambria Math" panose="02040503050406030204" pitchFamily="18" charset="0"/>
                      </a:rPr>
                      <m:t>𝐦</m:t>
                    </m:r>
                  </m:oMath>
                </a14:m>
                <a:r>
                  <a:rPr lang="en-GB" dirty="0"/>
                  <a:t> after RF</a:t>
                </a:r>
                <a14:m>
                  <m:oMath xmlns:m="http://schemas.openxmlformats.org/officeDocument/2006/math">
                    <m:r>
                      <a:rPr lang="en-US" b="1" i="1" smtClean="0">
                        <a:latin typeface="Cambria Math" panose="02040503050406030204" pitchFamily="18" charset="0"/>
                      </a:rPr>
                      <m:t>𝟐</m:t>
                    </m:r>
                  </m:oMath>
                </a14:m>
                <a:r>
                  <a:rPr lang="en-GB" dirty="0"/>
                  <a:t> (dump)</a:t>
                </a:r>
              </a:p>
            </p:txBody>
          </p:sp>
        </mc:Choice>
        <mc:Fallback xmlns="">
          <p:sp>
            <p:nvSpPr>
              <p:cNvPr id="2" name="Titel 1">
                <a:extLst>
                  <a:ext uri="{FF2B5EF4-FFF2-40B4-BE49-F238E27FC236}">
                    <a16:creationId xmlns:a16="http://schemas.microsoft.com/office/drawing/2014/main" id="{137BD40B-0A64-46BE-98B9-A3EDB69EA106}"/>
                  </a:ext>
                </a:extLst>
              </p:cNvPr>
              <p:cNvSpPr>
                <a:spLocks noGrp="1" noRot="1" noChangeAspect="1" noMove="1" noResize="1" noEditPoints="1" noAdjustHandles="1" noChangeArrowheads="1" noChangeShapeType="1" noTextEdit="1"/>
              </p:cNvSpPr>
              <p:nvPr>
                <p:ph type="title"/>
              </p:nvPr>
            </p:nvSpPr>
            <p:spPr>
              <a:xfrm>
                <a:off x="407988" y="365125"/>
                <a:ext cx="11380812" cy="549275"/>
              </a:xfrm>
              <a:blipFill>
                <a:blip r:embed="rId2"/>
                <a:stretch>
                  <a:fillRect l="-2464" t="-35556" b="-4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platzhalter 2">
                <a:extLst>
                  <a:ext uri="{FF2B5EF4-FFF2-40B4-BE49-F238E27FC236}">
                    <a16:creationId xmlns:a16="http://schemas.microsoft.com/office/drawing/2014/main" id="{56C82892-CAB2-4BEC-ABF4-667E792A50C1}"/>
                  </a:ext>
                </a:extLst>
              </p:cNvPr>
              <p:cNvSpPr>
                <a:spLocks noGrp="1"/>
              </p:cNvSpPr>
              <p:nvPr>
                <p:ph type="body" idx="1"/>
              </p:nvPr>
            </p:nvSpPr>
            <p:spPr>
              <a:xfrm>
                <a:off x="1776917" y="983672"/>
                <a:ext cx="2470728" cy="375765"/>
              </a:xfrm>
            </p:spPr>
            <p:txBody>
              <a:bodyPr/>
              <a:lstStyle/>
              <a:p>
                <a:pPr algn="ctr"/>
                <a14:m>
                  <m:oMath xmlns:m="http://schemas.openxmlformats.org/officeDocument/2006/math">
                    <m:sSup>
                      <m:sSupPr>
                        <m:ctrlPr>
                          <a:rPr lang="en-US" i="1" smtClean="0">
                            <a:solidFill>
                              <a:srgbClr val="000000"/>
                            </a:solidFill>
                            <a:latin typeface="Cambria Math" panose="02040503050406030204" pitchFamily="18" charset="0"/>
                          </a:rPr>
                        </m:ctrlPr>
                      </m:sSupPr>
                      <m:e>
                        <m:r>
                          <a:rPr lang="en-US" b="1" i="1" smtClean="0">
                            <a:solidFill>
                              <a:srgbClr val="000000"/>
                            </a:solidFill>
                            <a:latin typeface="Cambria Math" panose="02040503050406030204" pitchFamily="18" charset="0"/>
                          </a:rPr>
                          <m:t>𝑲</m:t>
                        </m:r>
                      </m:e>
                      <m:sup>
                        <m:r>
                          <a:rPr lang="en-US" b="1" i="1" smtClean="0">
                            <a:solidFill>
                              <a:srgbClr val="000000"/>
                            </a:solidFill>
                            <a:latin typeface="Cambria Math" panose="02040503050406030204" pitchFamily="18" charset="0"/>
                          </a:rPr>
                          <m:t>−</m:t>
                        </m:r>
                      </m:sup>
                    </m:sSup>
                  </m:oMath>
                </a14:m>
                <a:r>
                  <a:rPr lang="en-GB" dirty="0">
                    <a:solidFill>
                      <a:srgbClr val="000000"/>
                    </a:solidFill>
                  </a:rPr>
                  <a:t> phase space</a:t>
                </a:r>
              </a:p>
            </p:txBody>
          </p:sp>
        </mc:Choice>
        <mc:Fallback xmlns="">
          <p:sp>
            <p:nvSpPr>
              <p:cNvPr id="3" name="Textplatzhalter 2">
                <a:extLst>
                  <a:ext uri="{FF2B5EF4-FFF2-40B4-BE49-F238E27FC236}">
                    <a16:creationId xmlns:a16="http://schemas.microsoft.com/office/drawing/2014/main" id="{56C82892-CAB2-4BEC-ABF4-667E792A50C1}"/>
                  </a:ext>
                </a:extLst>
              </p:cNvPr>
              <p:cNvSpPr>
                <a:spLocks noGrp="1" noRot="1" noChangeAspect="1" noMove="1" noResize="1" noEditPoints="1" noAdjustHandles="1" noChangeArrowheads="1" noChangeShapeType="1" noTextEdit="1"/>
              </p:cNvSpPr>
              <p:nvPr>
                <p:ph type="body" idx="1"/>
              </p:nvPr>
            </p:nvSpPr>
            <p:spPr>
              <a:xfrm>
                <a:off x="1776917" y="983672"/>
                <a:ext cx="2470728" cy="375765"/>
              </a:xfrm>
              <a:blipFill>
                <a:blip r:embed="rId3"/>
                <a:stretch>
                  <a:fillRect l="-1478" t="-32258" r="-4433" b="-3871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platzhalter 4">
                <a:extLst>
                  <a:ext uri="{FF2B5EF4-FFF2-40B4-BE49-F238E27FC236}">
                    <a16:creationId xmlns:a16="http://schemas.microsoft.com/office/drawing/2014/main" id="{EA88BF1C-4BA6-4654-A9F7-D554EACB7806}"/>
                  </a:ext>
                </a:extLst>
              </p:cNvPr>
              <p:cNvSpPr>
                <a:spLocks noGrp="1"/>
              </p:cNvSpPr>
              <p:nvPr>
                <p:ph type="body" sz="quarter" idx="3"/>
              </p:nvPr>
            </p:nvSpPr>
            <p:spPr>
              <a:xfrm>
                <a:off x="7944356" y="977896"/>
                <a:ext cx="2470727" cy="375765"/>
              </a:xfrm>
            </p:spPr>
            <p:txBody>
              <a:bodyPr/>
              <a:lstStyle/>
              <a:p>
                <a:pPr algn="ctr"/>
                <a14:m>
                  <m:oMath xmlns:m="http://schemas.openxmlformats.org/officeDocument/2006/math">
                    <m:sSup>
                      <m:sSupPr>
                        <m:ctrlPr>
                          <a:rPr lang="en-US" i="1" smtClean="0">
                            <a:solidFill>
                              <a:srgbClr val="000000"/>
                            </a:solidFill>
                            <a:latin typeface="Cambria Math" panose="02040503050406030204" pitchFamily="18" charset="0"/>
                          </a:rPr>
                        </m:ctrlPr>
                      </m:sSupPr>
                      <m:e>
                        <m:r>
                          <a:rPr lang="en-US" b="1" i="1" smtClean="0">
                            <a:solidFill>
                              <a:srgbClr val="000000"/>
                            </a:solidFill>
                            <a:latin typeface="Cambria Math" panose="02040503050406030204" pitchFamily="18" charset="0"/>
                            <a:ea typeface="Cambria Math" panose="02040503050406030204" pitchFamily="18" charset="0"/>
                          </a:rPr>
                          <m:t>𝝅</m:t>
                        </m:r>
                      </m:e>
                      <m:sup>
                        <m:r>
                          <a:rPr lang="en-US" b="1" i="1" smtClean="0">
                            <a:solidFill>
                              <a:srgbClr val="000000"/>
                            </a:solidFill>
                            <a:latin typeface="Cambria Math" panose="02040503050406030204" pitchFamily="18" charset="0"/>
                          </a:rPr>
                          <m:t>−</m:t>
                        </m:r>
                      </m:sup>
                    </m:sSup>
                  </m:oMath>
                </a14:m>
                <a:r>
                  <a:rPr lang="en-GB" dirty="0">
                    <a:solidFill>
                      <a:srgbClr val="000000"/>
                    </a:solidFill>
                  </a:rPr>
                  <a:t> phase space</a:t>
                </a:r>
              </a:p>
              <a:p>
                <a:pPr algn="ctr"/>
                <a:endParaRPr lang="en-GB" dirty="0"/>
              </a:p>
            </p:txBody>
          </p:sp>
        </mc:Choice>
        <mc:Fallback xmlns="">
          <p:sp>
            <p:nvSpPr>
              <p:cNvPr id="5" name="Textplatzhalter 4">
                <a:extLst>
                  <a:ext uri="{FF2B5EF4-FFF2-40B4-BE49-F238E27FC236}">
                    <a16:creationId xmlns:a16="http://schemas.microsoft.com/office/drawing/2014/main" id="{EA88BF1C-4BA6-4654-A9F7-D554EACB7806}"/>
                  </a:ext>
                </a:extLst>
              </p:cNvPr>
              <p:cNvSpPr>
                <a:spLocks noGrp="1" noRot="1" noChangeAspect="1" noMove="1" noResize="1" noEditPoints="1" noAdjustHandles="1" noChangeArrowheads="1" noChangeShapeType="1" noTextEdit="1"/>
              </p:cNvSpPr>
              <p:nvPr>
                <p:ph type="body" sz="quarter" idx="3"/>
              </p:nvPr>
            </p:nvSpPr>
            <p:spPr>
              <a:xfrm>
                <a:off x="7944356" y="977896"/>
                <a:ext cx="2470727" cy="375765"/>
              </a:xfrm>
              <a:blipFill>
                <a:blip r:embed="rId4"/>
                <a:stretch>
                  <a:fillRect t="-32258" r="-3941" b="-38710"/>
                </a:stretch>
              </a:blipFill>
            </p:spPr>
            <p:txBody>
              <a:bodyPr/>
              <a:lstStyle/>
              <a:p>
                <a:r>
                  <a:rPr lang="en-GB">
                    <a:noFill/>
                  </a:rPr>
                  <a:t> </a:t>
                </a:r>
              </a:p>
            </p:txBody>
          </p:sp>
        </mc:Fallback>
      </mc:AlternateContent>
      <p:sp>
        <p:nvSpPr>
          <p:cNvPr id="7" name="Datumsplatzhalter 6">
            <a:extLst>
              <a:ext uri="{FF2B5EF4-FFF2-40B4-BE49-F238E27FC236}">
                <a16:creationId xmlns:a16="http://schemas.microsoft.com/office/drawing/2014/main" id="{273DE799-851E-4289-82DF-2F37DF1073A4}"/>
              </a:ext>
            </a:extLst>
          </p:cNvPr>
          <p:cNvSpPr>
            <a:spLocks noGrp="1"/>
          </p:cNvSpPr>
          <p:nvPr>
            <p:ph type="dt" sz="half" idx="10"/>
          </p:nvPr>
        </p:nvSpPr>
        <p:spPr/>
        <p:txBody>
          <a:bodyPr/>
          <a:lstStyle/>
          <a:p>
            <a:r>
              <a:rPr lang="de-DE" dirty="0"/>
              <a:t>31.08.2022</a:t>
            </a:r>
            <a:endParaRPr lang="en-US" dirty="0"/>
          </a:p>
        </p:txBody>
      </p:sp>
      <p:sp>
        <p:nvSpPr>
          <p:cNvPr id="8" name="Fußzeilenplatzhalter 7">
            <a:extLst>
              <a:ext uri="{FF2B5EF4-FFF2-40B4-BE49-F238E27FC236}">
                <a16:creationId xmlns:a16="http://schemas.microsoft.com/office/drawing/2014/main" id="{77DF096D-190D-49A9-B6DF-3A99499135D8}"/>
              </a:ext>
            </a:extLst>
          </p:cNvPr>
          <p:cNvSpPr>
            <a:spLocks noGrp="1"/>
          </p:cNvSpPr>
          <p:nvPr>
            <p:ph type="ftr" sz="quarter" idx="11"/>
          </p:nvPr>
        </p:nvSpPr>
        <p:spPr/>
        <p:txBody>
          <a:bodyPr/>
          <a:lstStyle/>
          <a:p>
            <a:r>
              <a:rPr lang="en-US" dirty="0"/>
              <a:t>Fabian Metzger | RF and conventional beams</a:t>
            </a:r>
          </a:p>
        </p:txBody>
      </p:sp>
      <p:sp>
        <p:nvSpPr>
          <p:cNvPr id="9" name="Foliennummernplatzhalter 8">
            <a:extLst>
              <a:ext uri="{FF2B5EF4-FFF2-40B4-BE49-F238E27FC236}">
                <a16:creationId xmlns:a16="http://schemas.microsoft.com/office/drawing/2014/main" id="{39EF5251-8146-4AB9-A2D9-D6F80B9C06A1}"/>
              </a:ext>
            </a:extLst>
          </p:cNvPr>
          <p:cNvSpPr>
            <a:spLocks noGrp="1"/>
          </p:cNvSpPr>
          <p:nvPr>
            <p:ph type="sldNum" sz="quarter" idx="12"/>
          </p:nvPr>
        </p:nvSpPr>
        <p:spPr/>
        <p:txBody>
          <a:bodyPr/>
          <a:lstStyle/>
          <a:p>
            <a:fld id="{36B5EA5A-BC32-A742-B11B-8E7414D5B535}" type="slidenum">
              <a:rPr lang="en-US" smtClean="0"/>
              <a:pPr/>
              <a:t>8</a:t>
            </a:fld>
            <a:endParaRPr lang="en-US" dirty="0"/>
          </a:p>
        </p:txBody>
      </p:sp>
      <mc:AlternateContent xmlns:mc="http://schemas.openxmlformats.org/markup-compatibility/2006" xmlns:a14="http://schemas.microsoft.com/office/drawing/2010/main">
        <mc:Choice Requires="a14">
          <p:sp>
            <p:nvSpPr>
              <p:cNvPr id="12" name="Inhaltsplatzhalter 3">
                <a:extLst>
                  <a:ext uri="{FF2B5EF4-FFF2-40B4-BE49-F238E27FC236}">
                    <a16:creationId xmlns:a16="http://schemas.microsoft.com/office/drawing/2014/main" id="{1B61B0F7-CD1C-4A3A-94D1-77384D9C00EA}"/>
                  </a:ext>
                </a:extLst>
              </p:cNvPr>
              <p:cNvSpPr txBox="1">
                <a:spLocks/>
              </p:cNvSpPr>
              <p:nvPr/>
            </p:nvSpPr>
            <p:spPr>
              <a:xfrm>
                <a:off x="318294" y="4410991"/>
                <a:ext cx="11555412" cy="1844735"/>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r>
                  <a:rPr lang="en-US" sz="1800" dirty="0"/>
                  <a:t>Angular separation converted into spatial separation</a:t>
                </a:r>
              </a:p>
              <a:p>
                <a:pPr marL="342900" indent="-342900"/>
                <a:r>
                  <a:rPr lang="en-US" sz="1800" dirty="0"/>
                  <a:t>With a beam dump, one can optimize the intensity and the purity; here the share of </a:t>
                </a:r>
                <a14:m>
                  <m:oMath xmlns:m="http://schemas.openxmlformats.org/officeDocument/2006/math">
                    <m:sSup>
                      <m:sSupPr>
                        <m:ctrlPr>
                          <a:rPr lang="en-US" sz="1800" i="1" smtClean="0">
                            <a:latin typeface="Cambria Math" panose="02040503050406030204" pitchFamily="18" charset="0"/>
                          </a:rPr>
                        </m:ctrlPr>
                      </m:sSupPr>
                      <m:e>
                        <m:r>
                          <a:rPr lang="en-US" sz="1800" b="1" i="1" smtClean="0">
                            <a:latin typeface="Cambria Math" panose="02040503050406030204" pitchFamily="18" charset="0"/>
                          </a:rPr>
                          <m:t>𝑲</m:t>
                        </m:r>
                      </m:e>
                      <m:sup>
                        <m:r>
                          <a:rPr lang="en-US" sz="1800" b="1" i="1" smtClean="0">
                            <a:latin typeface="Cambria Math" panose="02040503050406030204" pitchFamily="18" charset="0"/>
                          </a:rPr>
                          <m:t>−</m:t>
                        </m:r>
                      </m:sup>
                    </m:sSup>
                  </m:oMath>
                </a14:m>
                <a:endParaRPr lang="en-GB" sz="1600" dirty="0"/>
              </a:p>
              <a:p>
                <a:pPr marL="342900" indent="-342900"/>
                <a:r>
                  <a:rPr lang="en-GB" sz="1800" dirty="0"/>
                  <a:t>For a given cavity kick, the drift needs to be limited; otherwise, particles are lost at the refocussing magnet</a:t>
                </a:r>
              </a:p>
            </p:txBody>
          </p:sp>
        </mc:Choice>
        <mc:Fallback xmlns="">
          <p:sp>
            <p:nvSpPr>
              <p:cNvPr id="12" name="Inhaltsplatzhalter 3">
                <a:extLst>
                  <a:ext uri="{FF2B5EF4-FFF2-40B4-BE49-F238E27FC236}">
                    <a16:creationId xmlns:a16="http://schemas.microsoft.com/office/drawing/2014/main" id="{1B61B0F7-CD1C-4A3A-94D1-77384D9C00EA}"/>
                  </a:ext>
                </a:extLst>
              </p:cNvPr>
              <p:cNvSpPr txBox="1">
                <a:spLocks noRot="1" noChangeAspect="1" noMove="1" noResize="1" noEditPoints="1" noAdjustHandles="1" noChangeArrowheads="1" noChangeShapeType="1" noTextEdit="1"/>
              </p:cNvSpPr>
              <p:nvPr/>
            </p:nvSpPr>
            <p:spPr>
              <a:xfrm>
                <a:off x="318294" y="4410991"/>
                <a:ext cx="11555412" cy="1844735"/>
              </a:xfrm>
              <a:prstGeom prst="rect">
                <a:avLst/>
              </a:prstGeom>
              <a:blipFill>
                <a:blip r:embed="rId5"/>
                <a:stretch>
                  <a:fillRect l="-1108" t="-5629"/>
                </a:stretch>
              </a:blipFill>
            </p:spPr>
            <p:txBody>
              <a:bodyPr/>
              <a:lstStyle/>
              <a:p>
                <a:r>
                  <a:rPr lang="en-GB">
                    <a:noFill/>
                  </a:rPr>
                  <a:t> </a:t>
                </a:r>
              </a:p>
            </p:txBody>
          </p:sp>
        </mc:Fallback>
      </mc:AlternateContent>
      <p:pic>
        <p:nvPicPr>
          <p:cNvPr id="16" name="Inhaltsplatzhalter 15">
            <a:extLst>
              <a:ext uri="{FF2B5EF4-FFF2-40B4-BE49-F238E27FC236}">
                <a16:creationId xmlns:a16="http://schemas.microsoft.com/office/drawing/2014/main" id="{7249A525-3855-4693-8B32-1430D6EC280B}"/>
              </a:ext>
            </a:extLst>
          </p:cNvPr>
          <p:cNvPicPr>
            <a:picLocks noGrp="1" noChangeAspect="1"/>
          </p:cNvPicPr>
          <p:nvPr>
            <p:ph sz="half" idx="2"/>
          </p:nvPr>
        </p:nvPicPr>
        <p:blipFill>
          <a:blip r:embed="rId6"/>
          <a:stretch>
            <a:fillRect/>
          </a:stretch>
        </p:blipFill>
        <p:spPr>
          <a:xfrm>
            <a:off x="203993" y="1332879"/>
            <a:ext cx="5616575" cy="2844901"/>
          </a:xfrm>
        </p:spPr>
      </p:pic>
      <p:pic>
        <p:nvPicPr>
          <p:cNvPr id="18" name="Inhaltsplatzhalter 17">
            <a:extLst>
              <a:ext uri="{FF2B5EF4-FFF2-40B4-BE49-F238E27FC236}">
                <a16:creationId xmlns:a16="http://schemas.microsoft.com/office/drawing/2014/main" id="{29ADAE20-FA48-47C3-99C0-69122BBA9AF8}"/>
              </a:ext>
            </a:extLst>
          </p:cNvPr>
          <p:cNvPicPr>
            <a:picLocks noGrp="1" noChangeAspect="1"/>
          </p:cNvPicPr>
          <p:nvPr>
            <p:ph sz="quarter" idx="4"/>
          </p:nvPr>
        </p:nvPicPr>
        <p:blipFill>
          <a:blip r:embed="rId7"/>
          <a:stretch>
            <a:fillRect/>
          </a:stretch>
        </p:blipFill>
        <p:spPr>
          <a:xfrm>
            <a:off x="6369125" y="1332879"/>
            <a:ext cx="5611813" cy="2842489"/>
          </a:xfrm>
        </p:spPr>
      </p:pic>
    </p:spTree>
    <p:extLst>
      <p:ext uri="{BB962C8B-B14F-4D97-AF65-F5344CB8AC3E}">
        <p14:creationId xmlns:p14="http://schemas.microsoft.com/office/powerpoint/2010/main" val="3889690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nhaltsplatzhalter 10">
            <a:extLst>
              <a:ext uri="{FF2B5EF4-FFF2-40B4-BE49-F238E27FC236}">
                <a16:creationId xmlns:a16="http://schemas.microsoft.com/office/drawing/2014/main" id="{A4E823CE-4A36-4706-8340-498778952106}"/>
              </a:ext>
            </a:extLst>
          </p:cNvPr>
          <p:cNvPicPr>
            <a:picLocks noGrp="1" noChangeAspect="1"/>
          </p:cNvPicPr>
          <p:nvPr>
            <p:ph sz="half" idx="1"/>
          </p:nvPr>
        </p:nvPicPr>
        <p:blipFill>
          <a:blip r:embed="rId2"/>
          <a:stretch>
            <a:fillRect/>
          </a:stretch>
        </p:blipFill>
        <p:spPr>
          <a:xfrm>
            <a:off x="0" y="914400"/>
            <a:ext cx="7822809" cy="3962400"/>
          </a:xfrm>
        </p:spPr>
      </p:pic>
      <p:sp>
        <p:nvSpPr>
          <p:cNvPr id="2" name="Titel 1">
            <a:extLst>
              <a:ext uri="{FF2B5EF4-FFF2-40B4-BE49-F238E27FC236}">
                <a16:creationId xmlns:a16="http://schemas.microsoft.com/office/drawing/2014/main" id="{2F5947D9-6ABF-4BE5-8128-13AF6B575151}"/>
              </a:ext>
            </a:extLst>
          </p:cNvPr>
          <p:cNvSpPr>
            <a:spLocks noGrp="1"/>
          </p:cNvSpPr>
          <p:nvPr>
            <p:ph type="title"/>
          </p:nvPr>
        </p:nvSpPr>
        <p:spPr/>
        <p:txBody>
          <a:bodyPr/>
          <a:lstStyle/>
          <a:p>
            <a:r>
              <a:rPr lang="en-US" dirty="0"/>
              <a:t>Separation power</a:t>
            </a:r>
            <a:endParaRPr lang="en-GB" dirty="0"/>
          </a:p>
        </p:txBody>
      </p:sp>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48E2B6AF-77EE-4D20-9BB7-64CCF7CE4C23}"/>
                  </a:ext>
                </a:extLst>
              </p:cNvPr>
              <p:cNvSpPr>
                <a:spLocks noGrp="1"/>
              </p:cNvSpPr>
              <p:nvPr>
                <p:ph sz="half" idx="2"/>
              </p:nvPr>
            </p:nvSpPr>
            <p:spPr>
              <a:xfrm>
                <a:off x="7162800" y="914400"/>
                <a:ext cx="4953000" cy="5267672"/>
              </a:xfrm>
            </p:spPr>
            <p:txBody>
              <a:bodyPr/>
              <a:lstStyle/>
              <a:p>
                <a:pPr marL="342900" indent="-342900">
                  <a:buFont typeface="Arial" panose="020B0604020202020204" pitchFamily="34" charset="0"/>
                  <a:buChar char="•"/>
                </a:pPr>
                <a:r>
                  <a:rPr lang="en-US" dirty="0"/>
                  <a:t>Everything above the solid red curve is currently limited due to radiation protection</a:t>
                </a:r>
              </a:p>
              <a:p>
                <a:pPr marL="342900" indent="-342900">
                  <a:buFont typeface="Arial" panose="020B0604020202020204" pitchFamily="34" charset="0"/>
                  <a:buChar char="•"/>
                </a:pPr>
                <a:r>
                  <a:rPr lang="en-US" dirty="0"/>
                  <a:t>Present status: We can deliver </a:t>
                </a:r>
                <a14:m>
                  <m:oMath xmlns:m="http://schemas.openxmlformats.org/officeDocument/2006/math">
                    <m:r>
                      <a:rPr lang="en-US" b="1" i="0" smtClean="0">
                        <a:latin typeface="Cambria Math" panose="02040503050406030204" pitchFamily="18" charset="0"/>
                        <a:ea typeface="Cambria Math" panose="02040503050406030204" pitchFamily="18" charset="0"/>
                      </a:rPr>
                      <m:t>𝟑</m:t>
                    </m:r>
                    <m:r>
                      <a:rPr lang="en-US" b="1" i="1" smtClean="0">
                        <a:latin typeface="Cambria Math" panose="02040503050406030204" pitchFamily="18" charset="0"/>
                        <a:ea typeface="Cambria Math" panose="02040503050406030204" pitchFamily="18" charset="0"/>
                      </a:rPr>
                      <m:t>×</m:t>
                    </m:r>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𝟏𝟎</m:t>
                        </m:r>
                      </m:e>
                      <m:sup>
                        <m:r>
                          <a:rPr lang="en-US" b="1" i="1" smtClean="0">
                            <a:latin typeface="Cambria Math" panose="02040503050406030204" pitchFamily="18" charset="0"/>
                            <a:ea typeface="Cambria Math" panose="02040503050406030204" pitchFamily="18" charset="0"/>
                          </a:rPr>
                          <m:t>𝟔</m:t>
                        </m:r>
                      </m:sup>
                    </m:sSup>
                  </m:oMath>
                </a14:m>
                <a:r>
                  <a:rPr lang="en-GB" dirty="0"/>
                  <a:t> kaons at </a:t>
                </a:r>
                <a14:m>
                  <m:oMath xmlns:m="http://schemas.openxmlformats.org/officeDocument/2006/math">
                    <m:r>
                      <a:rPr lang="en-US" b="1" i="0" smtClean="0">
                        <a:latin typeface="Cambria Math" panose="02040503050406030204" pitchFamily="18" charset="0"/>
                      </a:rPr>
                      <m:t>𝟐</m:t>
                    </m:r>
                    <m:r>
                      <a:rPr lang="en-US" b="1" i="1" smtClean="0">
                        <a:latin typeface="Cambria Math" panose="02040503050406030204" pitchFamily="18" charset="0"/>
                      </a:rPr>
                      <m:t>𝟎</m:t>
                    </m:r>
                    <m:r>
                      <a:rPr lang="en-US" b="1" i="1" smtClean="0">
                        <a:latin typeface="Cambria Math" panose="02040503050406030204" pitchFamily="18" charset="0"/>
                      </a:rPr>
                      <m:t>%</m:t>
                    </m:r>
                  </m:oMath>
                </a14:m>
                <a:r>
                  <a:rPr lang="en-GB" dirty="0"/>
                  <a:t> purity</a:t>
                </a:r>
              </a:p>
              <a:p>
                <a:pPr marL="342900" indent="-342900">
                  <a:buFont typeface="Arial" panose="020B0604020202020204" pitchFamily="34" charset="0"/>
                  <a:buChar char="•"/>
                </a:pPr>
                <a:r>
                  <a:rPr lang="en-GB" dirty="0"/>
                  <a:t>AMBER requires various beam intensities and purities for its different programs</a:t>
                </a:r>
              </a:p>
              <a:p>
                <a:pPr marL="666750" lvl="1" indent="-342900">
                  <a:buFont typeface="Arial" panose="020B0604020202020204" pitchFamily="34" charset="0"/>
                  <a:buChar char="•"/>
                </a:pPr>
                <a:r>
                  <a:rPr lang="en-GB" dirty="0"/>
                  <a:t>Open spectrometer: Total intensity needs to be limited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RF separation is an option to increase the kaon-intensity</a:t>
                </a:r>
              </a:p>
              <a:p>
                <a:pPr marL="666750" lvl="1" indent="-342900">
                  <a:buFont typeface="Arial" panose="020B0604020202020204" pitchFamily="34" charset="0"/>
                  <a:buChar char="•"/>
                </a:pPr>
                <a:r>
                  <a:rPr lang="en-GB" dirty="0"/>
                  <a:t>Drell-Yan: Highest intensities necessary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Not possible with RF separation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 Investigating other options besides RF separation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 Conventional beam</a:t>
                </a:r>
              </a:p>
              <a:p>
                <a:pPr lvl="1" indent="0">
                  <a:buNone/>
                </a:pPr>
                <a:endParaRPr lang="en-GB" dirty="0"/>
              </a:p>
            </p:txBody>
          </p:sp>
        </mc:Choice>
        <mc:Fallback xmlns="">
          <p:sp>
            <p:nvSpPr>
              <p:cNvPr id="4" name="Inhaltsplatzhalter 3">
                <a:extLst>
                  <a:ext uri="{FF2B5EF4-FFF2-40B4-BE49-F238E27FC236}">
                    <a16:creationId xmlns:a16="http://schemas.microsoft.com/office/drawing/2014/main" id="{48E2B6AF-77EE-4D20-9BB7-64CCF7CE4C23}"/>
                  </a:ext>
                </a:extLst>
              </p:cNvPr>
              <p:cNvSpPr>
                <a:spLocks noGrp="1" noRot="1" noChangeAspect="1" noMove="1" noResize="1" noEditPoints="1" noAdjustHandles="1" noChangeArrowheads="1" noChangeShapeType="1" noTextEdit="1"/>
              </p:cNvSpPr>
              <p:nvPr>
                <p:ph sz="half" idx="2"/>
              </p:nvPr>
            </p:nvSpPr>
            <p:spPr>
              <a:xfrm>
                <a:off x="7162800" y="914400"/>
                <a:ext cx="4953000" cy="5267672"/>
              </a:xfrm>
              <a:blipFill>
                <a:blip r:embed="rId3"/>
                <a:stretch>
                  <a:fillRect l="-3075" t="-2315" r="-2706"/>
                </a:stretch>
              </a:blipFill>
            </p:spPr>
            <p:txBody>
              <a:bodyPr/>
              <a:lstStyle/>
              <a:p>
                <a:r>
                  <a:rPr lang="en-GB">
                    <a:noFill/>
                  </a:rPr>
                  <a:t> </a:t>
                </a:r>
              </a:p>
            </p:txBody>
          </p:sp>
        </mc:Fallback>
      </mc:AlternateContent>
      <p:sp>
        <p:nvSpPr>
          <p:cNvPr id="5" name="Datumsplatzhalter 4">
            <a:extLst>
              <a:ext uri="{FF2B5EF4-FFF2-40B4-BE49-F238E27FC236}">
                <a16:creationId xmlns:a16="http://schemas.microsoft.com/office/drawing/2014/main" id="{525EACD6-2EE1-48C3-AA60-5C2AD8A6D7CF}"/>
              </a:ext>
            </a:extLst>
          </p:cNvPr>
          <p:cNvSpPr>
            <a:spLocks noGrp="1"/>
          </p:cNvSpPr>
          <p:nvPr>
            <p:ph type="dt" sz="half" idx="10"/>
          </p:nvPr>
        </p:nvSpPr>
        <p:spPr/>
        <p:txBody>
          <a:bodyPr/>
          <a:lstStyle/>
          <a:p>
            <a:r>
              <a:rPr lang="de-DE" dirty="0"/>
              <a:t>31.08.2022</a:t>
            </a:r>
            <a:endParaRPr lang="en-US" dirty="0"/>
          </a:p>
        </p:txBody>
      </p:sp>
      <p:sp>
        <p:nvSpPr>
          <p:cNvPr id="6" name="Fußzeilenplatzhalter 5">
            <a:extLst>
              <a:ext uri="{FF2B5EF4-FFF2-40B4-BE49-F238E27FC236}">
                <a16:creationId xmlns:a16="http://schemas.microsoft.com/office/drawing/2014/main" id="{FDEAFAFD-0ECA-4EF3-BE1E-984677E5BDD0}"/>
              </a:ext>
            </a:extLst>
          </p:cNvPr>
          <p:cNvSpPr>
            <a:spLocks noGrp="1"/>
          </p:cNvSpPr>
          <p:nvPr>
            <p:ph type="ftr" sz="quarter" idx="11"/>
          </p:nvPr>
        </p:nvSpPr>
        <p:spPr/>
        <p:txBody>
          <a:bodyPr/>
          <a:lstStyle/>
          <a:p>
            <a:r>
              <a:rPr lang="en-US" dirty="0"/>
              <a:t>Fabian Metzger | RF and conventional beams</a:t>
            </a:r>
          </a:p>
        </p:txBody>
      </p:sp>
      <p:sp>
        <p:nvSpPr>
          <p:cNvPr id="7" name="Foliennummernplatzhalter 6">
            <a:extLst>
              <a:ext uri="{FF2B5EF4-FFF2-40B4-BE49-F238E27FC236}">
                <a16:creationId xmlns:a16="http://schemas.microsoft.com/office/drawing/2014/main" id="{6B2C67C8-1692-4DEA-BE73-60AAEF4D1AA5}"/>
              </a:ext>
            </a:extLst>
          </p:cNvPr>
          <p:cNvSpPr>
            <a:spLocks noGrp="1"/>
          </p:cNvSpPr>
          <p:nvPr>
            <p:ph type="sldNum" sz="quarter" idx="12"/>
          </p:nvPr>
        </p:nvSpPr>
        <p:spPr/>
        <p:txBody>
          <a:bodyPr/>
          <a:lstStyle/>
          <a:p>
            <a:fld id="{36B5EA5A-BC32-A742-B11B-8E7414D5B535}" type="slidenum">
              <a:rPr lang="en-US" smtClean="0"/>
              <a:pPr/>
              <a:t>9</a:t>
            </a:fld>
            <a:endParaRPr lang="en-US" dirty="0"/>
          </a:p>
        </p:txBody>
      </p:sp>
      <mc:AlternateContent xmlns:mc="http://schemas.openxmlformats.org/markup-compatibility/2006" xmlns:a14="http://schemas.microsoft.com/office/drawing/2010/main">
        <mc:Choice Requires="a14">
          <p:sp>
            <p:nvSpPr>
              <p:cNvPr id="3" name="Textfeld 2">
                <a:extLst>
                  <a:ext uri="{FF2B5EF4-FFF2-40B4-BE49-F238E27FC236}">
                    <a16:creationId xmlns:a16="http://schemas.microsoft.com/office/drawing/2014/main" id="{BC24BEF0-8380-2F82-4FF3-E7B184890DD0}"/>
                  </a:ext>
                </a:extLst>
              </p:cNvPr>
              <p:cNvSpPr txBox="1"/>
              <p:nvPr/>
            </p:nvSpPr>
            <p:spPr>
              <a:xfrm>
                <a:off x="230173" y="5078576"/>
                <a:ext cx="7315199" cy="83721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b="1" dirty="0">
                    <a:solidFill>
                      <a:srgbClr val="000000"/>
                    </a:solidFill>
                  </a:rPr>
                  <a:t>Simulated with </a:t>
                </a:r>
                <a14:m>
                  <m:oMath xmlns:m="http://schemas.openxmlformats.org/officeDocument/2006/math">
                    <m:r>
                      <a:rPr lang="en-US" b="1" i="1" smtClean="0">
                        <a:solidFill>
                          <a:srgbClr val="000000"/>
                        </a:solidFill>
                        <a:latin typeface="Cambria Math" panose="02040503050406030204" pitchFamily="18" charset="0"/>
                      </a:rPr>
                      <m:t>𝟏𝟓𝟎</m:t>
                    </m:r>
                  </m:oMath>
                </a14:m>
                <a:r>
                  <a:rPr lang="en-GB" b="1" dirty="0">
                    <a:solidFill>
                      <a:srgbClr val="000000"/>
                    </a:solidFill>
                  </a:rPr>
                  <a:t> units on T</a:t>
                </a:r>
                <a14:m>
                  <m:oMath xmlns:m="http://schemas.openxmlformats.org/officeDocument/2006/math">
                    <m:r>
                      <a:rPr lang="en-US" b="1" i="1" smtClean="0">
                        <a:solidFill>
                          <a:srgbClr val="000000"/>
                        </a:solidFill>
                        <a:latin typeface="Cambria Math" panose="02040503050406030204" pitchFamily="18" charset="0"/>
                      </a:rPr>
                      <m:t>𝟔</m:t>
                    </m:r>
                  </m:oMath>
                </a14:m>
                <a:r>
                  <a:rPr lang="en-GB" b="1" dirty="0">
                    <a:solidFill>
                      <a:srgbClr val="000000"/>
                    </a:solidFill>
                  </a:rPr>
                  <a:t> (</a:t>
                </a:r>
                <a14:m>
                  <m:oMath xmlns:m="http://schemas.openxmlformats.org/officeDocument/2006/math">
                    <m:r>
                      <a:rPr lang="en-US" b="1" i="1" dirty="0" smtClean="0">
                        <a:solidFill>
                          <a:srgbClr val="000000"/>
                        </a:solidFill>
                        <a:latin typeface="Cambria Math" panose="02040503050406030204" pitchFamily="18" charset="0"/>
                      </a:rPr>
                      <m:t>𝟏</m:t>
                    </m:r>
                  </m:oMath>
                </a14:m>
                <a:r>
                  <a:rPr lang="en-GB" b="1" dirty="0">
                    <a:solidFill>
                      <a:srgbClr val="000000"/>
                    </a:solidFill>
                  </a:rPr>
                  <a:t> unit </a:t>
                </a:r>
                <a14:m>
                  <m:oMath xmlns:m="http://schemas.openxmlformats.org/officeDocument/2006/math">
                    <m:acc>
                      <m:accPr>
                        <m:chr m:val="̂"/>
                        <m:ctrlPr>
                          <a:rPr lang="en-GB" b="1" i="1" smtClean="0">
                            <a:solidFill>
                              <a:srgbClr val="000000"/>
                            </a:solidFill>
                            <a:latin typeface="Cambria Math" panose="02040503050406030204" pitchFamily="18" charset="0"/>
                          </a:rPr>
                        </m:ctrlPr>
                      </m:accPr>
                      <m:e>
                        <m:r>
                          <a:rPr lang="en-US" b="1" i="1" smtClean="0">
                            <a:solidFill>
                              <a:srgbClr val="000000"/>
                            </a:solidFill>
                            <a:latin typeface="Cambria Math" panose="02040503050406030204" pitchFamily="18" charset="0"/>
                          </a:rPr>
                          <m:t>=</m:t>
                        </m:r>
                      </m:e>
                    </m:acc>
                  </m:oMath>
                </a14:m>
                <a:r>
                  <a:rPr lang="en-GB" b="1" dirty="0">
                    <a:solidFill>
                      <a:srgbClr val="000000"/>
                    </a:solidFill>
                  </a:rPr>
                  <a:t> </a:t>
                </a:r>
                <a14:m>
                  <m:oMath xmlns:m="http://schemas.openxmlformats.org/officeDocument/2006/math">
                    <m:sSup>
                      <m:sSupPr>
                        <m:ctrlPr>
                          <a:rPr lang="en-GB" b="1" i="1" dirty="0" smtClean="0">
                            <a:solidFill>
                              <a:srgbClr val="000000"/>
                            </a:solidFill>
                            <a:latin typeface="Cambria Math" panose="02040503050406030204" pitchFamily="18" charset="0"/>
                          </a:rPr>
                        </m:ctrlPr>
                      </m:sSupPr>
                      <m:e>
                        <m:r>
                          <a:rPr lang="en-US" b="1" i="1" dirty="0" smtClean="0">
                            <a:solidFill>
                              <a:srgbClr val="000000"/>
                            </a:solidFill>
                            <a:latin typeface="Cambria Math" panose="02040503050406030204" pitchFamily="18" charset="0"/>
                          </a:rPr>
                          <m:t>𝟏𝟎</m:t>
                        </m:r>
                      </m:e>
                      <m:sup>
                        <m:r>
                          <a:rPr lang="en-US" b="1" i="1" dirty="0" smtClean="0">
                            <a:solidFill>
                              <a:srgbClr val="000000"/>
                            </a:solidFill>
                            <a:latin typeface="Cambria Math" panose="02040503050406030204" pitchFamily="18" charset="0"/>
                          </a:rPr>
                          <m:t>𝟏𝟏</m:t>
                        </m:r>
                      </m:sup>
                    </m:sSup>
                  </m:oMath>
                </a14:m>
                <a:r>
                  <a:rPr lang="en-GB" b="1" dirty="0">
                    <a:solidFill>
                      <a:srgbClr val="000000"/>
                    </a:solidFill>
                  </a:rPr>
                  <a:t> protons on target)</a:t>
                </a:r>
              </a:p>
              <a:p>
                <a:pPr marL="285750" indent="-285750" algn="l">
                  <a:buFont typeface="Arial" panose="020B0604020202020204" pitchFamily="34" charset="0"/>
                  <a:buChar char="•"/>
                </a:pPr>
                <a:r>
                  <a:rPr lang="en-GB" b="1" dirty="0">
                    <a:solidFill>
                      <a:srgbClr val="000000"/>
                    </a:solidFill>
                  </a:rPr>
                  <a:t>SPS spill length is </a:t>
                </a:r>
                <a14:m>
                  <m:oMath xmlns:m="http://schemas.openxmlformats.org/officeDocument/2006/math">
                    <m:r>
                      <a:rPr lang="en-US" b="0" i="1" smtClean="0">
                        <a:solidFill>
                          <a:srgbClr val="000000"/>
                        </a:solidFill>
                        <a:latin typeface="Cambria Math" panose="02040503050406030204" pitchFamily="18" charset="0"/>
                      </a:rPr>
                      <m:t>4.8</m:t>
                    </m:r>
                    <m:r>
                      <a:rPr lang="en-US" b="1" i="0" smtClean="0">
                        <a:solidFill>
                          <a:srgbClr val="000000"/>
                        </a:solidFill>
                        <a:latin typeface="Cambria Math" panose="02040503050406030204" pitchFamily="18" charset="0"/>
                      </a:rPr>
                      <m:t>𝐬</m:t>
                    </m:r>
                  </m:oMath>
                </a14:m>
                <a:r>
                  <a:rPr lang="en-GB" b="1" dirty="0">
                    <a:solidFill>
                      <a:srgbClr val="000000"/>
                    </a:solidFill>
                  </a:rPr>
                  <a:t> (beam constantly extracted over this period)</a:t>
                </a:r>
              </a:p>
            </p:txBody>
          </p:sp>
        </mc:Choice>
        <mc:Fallback xmlns="">
          <p:sp>
            <p:nvSpPr>
              <p:cNvPr id="3" name="Textfeld 2">
                <a:extLst>
                  <a:ext uri="{FF2B5EF4-FFF2-40B4-BE49-F238E27FC236}">
                    <a16:creationId xmlns:a16="http://schemas.microsoft.com/office/drawing/2014/main" id="{BC24BEF0-8380-2F82-4FF3-E7B184890DD0}"/>
                  </a:ext>
                </a:extLst>
              </p:cNvPr>
              <p:cNvSpPr txBox="1">
                <a:spLocks noRot="1" noChangeAspect="1" noMove="1" noResize="1" noEditPoints="1" noAdjustHandles="1" noChangeArrowheads="1" noChangeShapeType="1" noTextEdit="1"/>
              </p:cNvSpPr>
              <p:nvPr/>
            </p:nvSpPr>
            <p:spPr>
              <a:xfrm>
                <a:off x="230173" y="5078576"/>
                <a:ext cx="7315199" cy="837217"/>
              </a:xfrm>
              <a:prstGeom prst="rect">
                <a:avLst/>
              </a:prstGeom>
              <a:blipFill>
                <a:blip r:embed="rId4"/>
                <a:stretch>
                  <a:fillRect l="-1833" t="-8029" r="-917" b="-16788"/>
                </a:stretch>
              </a:blipFill>
            </p:spPr>
            <p:txBody>
              <a:bodyPr/>
              <a:lstStyle/>
              <a:p>
                <a:r>
                  <a:rPr lang="en-GB">
                    <a:noFill/>
                  </a:rPr>
                  <a:t> </a:t>
                </a:r>
              </a:p>
            </p:txBody>
          </p:sp>
        </mc:Fallback>
      </mc:AlternateContent>
    </p:spTree>
    <p:extLst>
      <p:ext uri="{BB962C8B-B14F-4D97-AF65-F5344CB8AC3E}">
        <p14:creationId xmlns:p14="http://schemas.microsoft.com/office/powerpoint/2010/main" val="3811173924"/>
      </p:ext>
    </p:extLst>
  </p:cSld>
  <p:clrMapOvr>
    <a:masterClrMapping/>
  </p:clrMapOvr>
</p:sld>
</file>

<file path=ppt/theme/theme1.xml><?xml version="1.0" encoding="utf-8"?>
<a:theme xmlns:a="http://schemas.openxmlformats.org/drawingml/2006/main" name="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äsentation1" id="{C07C2A32-0BF1-4F33-9C66-CDC0AA865C45}" vid="{13070F30-A86F-43BF-9C16-302DDD3B6E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EA-LE</Template>
  <TotalTime>17147</TotalTime>
  <Words>3172</Words>
  <Application>Microsoft Office PowerPoint</Application>
  <PresentationFormat>Breitbild</PresentationFormat>
  <Paragraphs>456</Paragraphs>
  <Slides>45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45</vt:i4>
      </vt:variant>
    </vt:vector>
  </HeadingPairs>
  <TitlesOfParts>
    <vt:vector size="49" baseType="lpstr">
      <vt:lpstr>Arial</vt:lpstr>
      <vt:lpstr>Calibri</vt:lpstr>
      <vt:lpstr>Cambria Math</vt:lpstr>
      <vt:lpstr>Office</vt:lpstr>
      <vt:lpstr>RF separated and conventional hadron beam in CERN’s secondary M2 beam line</vt:lpstr>
      <vt:lpstr>AMBER beam requirements</vt:lpstr>
      <vt:lpstr>RF separated beam</vt:lpstr>
      <vt:lpstr>Principle of RF separation</vt:lpstr>
      <vt:lpstr>Cavity parameters</vt:lpstr>
      <vt:lpstr>Focused vs. parallel beam in the cavities</vt:lpstr>
      <vt:lpstr>Phase space distribution after RF2</vt:lpstr>
      <vt:lpstr>Phase space distribution 20m after RF2 (dump)</vt:lpstr>
      <vt:lpstr>Separation power</vt:lpstr>
      <vt:lpstr>Summary</vt:lpstr>
      <vt:lpstr>Conventional hadron beam</vt:lpstr>
      <vt:lpstr>Current hadron beam</vt:lpstr>
      <vt:lpstr>M2 hadron beam</vt:lpstr>
      <vt:lpstr>Beam divergence at the CEDARs in 2018</vt:lpstr>
      <vt:lpstr>Beam divergence at the CEDARs with new optics</vt:lpstr>
      <vt:lpstr>Horizontal collimation</vt:lpstr>
      <vt:lpstr>Going to higher intensities</vt:lpstr>
      <vt:lpstr>High intensity runs</vt:lpstr>
      <vt:lpstr>Summary</vt:lpstr>
      <vt:lpstr>Conclusion</vt:lpstr>
      <vt:lpstr>PowerPoint-Präsentation</vt:lpstr>
      <vt:lpstr>Backup</vt:lpstr>
      <vt:lpstr>Contents</vt:lpstr>
      <vt:lpstr>AMBER at CERN’s M2 beam line</vt:lpstr>
      <vt:lpstr>How to tune the phases</vt:lpstr>
      <vt:lpstr>Optics development</vt:lpstr>
      <vt:lpstr>Kick of the cavities</vt:lpstr>
      <vt:lpstr>Field of the ILC crab cavities</vt:lpstr>
      <vt:lpstr>K^- and p ̅: intensities and fractions </vt:lpstr>
      <vt:lpstr>Beam momentum</vt:lpstr>
      <vt:lpstr>Kick in the first cavity</vt:lpstr>
      <vt:lpstr>Effect of the cavity kick</vt:lpstr>
      <vt:lpstr>RF separated beam</vt:lpstr>
      <vt:lpstr>Absorption</vt:lpstr>
      <vt:lpstr>CEDAR</vt:lpstr>
      <vt:lpstr>2018 hadron optics</vt:lpstr>
      <vt:lpstr>Influence of the vacuum windows</vt:lpstr>
      <vt:lpstr>Beam divergence in 2018</vt:lpstr>
      <vt:lpstr>Divergence in the new optics set</vt:lpstr>
      <vt:lpstr>New optics tighter collimated</vt:lpstr>
      <vt:lpstr>New optics tighter collimated</vt:lpstr>
      <vt:lpstr>PowerPoint-Präsentation</vt:lpstr>
      <vt:lpstr>PowerPoint-Präsentation</vt:lpstr>
      <vt:lpstr>Momentum resolution</vt:lpstr>
      <vt:lpstr>Beams from SPS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separated beams at M2 Beam dynamics</dc:title>
  <dc:creator>Fabian Metzger</dc:creator>
  <cp:lastModifiedBy>Fabian Metzger</cp:lastModifiedBy>
  <cp:revision>124</cp:revision>
  <cp:lastPrinted>2020-01-30T13:49:18Z</cp:lastPrinted>
  <dcterms:created xsi:type="dcterms:W3CDTF">2022-03-03T08:05:21Z</dcterms:created>
  <dcterms:modified xsi:type="dcterms:W3CDTF">2022-08-31T10:51:40Z</dcterms:modified>
</cp:coreProperties>
</file>