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449" r:id="rId2"/>
    <p:sldId id="679" r:id="rId3"/>
    <p:sldId id="345" r:id="rId4"/>
    <p:sldId id="689" r:id="rId5"/>
    <p:sldId id="677" r:id="rId6"/>
    <p:sldId id="691" r:id="rId7"/>
    <p:sldId id="693" r:id="rId8"/>
    <p:sldId id="698" r:id="rId9"/>
    <p:sldId id="705" r:id="rId10"/>
    <p:sldId id="513" r:id="rId11"/>
    <p:sldId id="702" r:id="rId12"/>
    <p:sldId id="684" r:id="rId13"/>
    <p:sldId id="699" r:id="rId14"/>
    <p:sldId id="552" r:id="rId15"/>
    <p:sldId id="700" r:id="rId16"/>
    <p:sldId id="704" r:id="rId17"/>
    <p:sldId id="696" r:id="rId18"/>
    <p:sldId id="701" r:id="rId19"/>
    <p:sldId id="694" r:id="rId20"/>
    <p:sldId id="695" r:id="rId21"/>
    <p:sldId id="703" r:id="rId22"/>
    <p:sldId id="697" r:id="rId23"/>
    <p:sldId id="692" r:id="rId24"/>
    <p:sldId id="454" r:id="rId25"/>
  </p:sldIdLst>
  <p:sldSz cx="9144000" cy="6858000" type="screen4x3"/>
  <p:notesSz cx="7010400" cy="93964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59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CC0000"/>
    <a:srgbClr val="CC0099"/>
    <a:srgbClr val="5A7BFF"/>
    <a:srgbClr val="3333FF"/>
    <a:srgbClr val="A50021"/>
    <a:srgbClr val="FF0000"/>
    <a:srgbClr val="0000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D9EA72-53C7-4982-A675-CAE8B05F6ACD}" v="63" dt="2022-08-29T07:51:35.2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3432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95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9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222783E-88FF-7A4D-85C9-67C9800D19FC}" type="datetimeFigureOut">
              <a:rPr lang="en-US"/>
              <a:pPr>
                <a:defRPr/>
              </a:pPr>
              <a:t>8/29/2022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24925"/>
            <a:ext cx="3038475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924925"/>
            <a:ext cx="3038475" cy="469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F4E1E6D6-E8DC-484A-9047-5CF0908618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079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71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5700" y="704850"/>
            <a:ext cx="4699000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471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64050"/>
            <a:ext cx="5607050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471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4925"/>
            <a:ext cx="30384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71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924925"/>
            <a:ext cx="30384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ABD7B9E-5ADE-864C-8373-0AF0F3EF44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5733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5700" y="704850"/>
            <a:ext cx="4699000" cy="3524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(9/27/11 07:19) ---</a:t>
            </a:r>
          </a:p>
          <a:p>
            <a:r>
              <a:rPr lang="en-US"/>
              <a:t>Many  thanks to organizers for invitation to participate in the conference and give this talk on GPD program at JLAB.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D7B9E-5ADE-864C-8373-0AF0F3EF448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066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5700" y="704850"/>
            <a:ext cx="4699000" cy="3524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Jefferson LAB is located in eastern US, ~200 km south of W.DC</a:t>
            </a:r>
          </a:p>
          <a:p>
            <a:r>
              <a:rPr lang="en-US"/>
              <a:t>You can see here birds view of the whole complex. Our machine is e- accelerator with two </a:t>
            </a:r>
            <a:r>
              <a:rPr lang="en-US" err="1"/>
              <a:t>linacs</a:t>
            </a:r>
            <a:r>
              <a:rPr lang="en-US"/>
              <a:t> the CEBAF complex includes 4 experimental halls, the original </a:t>
            </a:r>
            <a:r>
              <a:rPr lang="en-US" err="1"/>
              <a:t>hals</a:t>
            </a:r>
            <a:r>
              <a:rPr lang="en-US"/>
              <a:t> A, B, and C, and the Hall-D added after 12 GeV upgrade of the machine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81FD6-B490-4107-9C8B-5221BD3FBE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1863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5700" y="704850"/>
            <a:ext cx="4699000" cy="3524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Covers all aspects of nuclear physics, from meson spectroscopy, nucleon and nuclear structure </a:t>
            </a:r>
          </a:p>
          <a:p>
            <a:r>
              <a:rPr lang="en-US"/>
              <a:t>Program of electroweak physics existed since early 2000s, it has been only 10 years since first proposals for new experiments looking for physics beyond standard model, search for DM/dark photons  emerged (APEX and HPS)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BD7B9E-5ADE-864C-8373-0AF0F3EF448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742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5700" y="704850"/>
            <a:ext cx="4699000" cy="3524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(9/27/11 07:19) -----</a:t>
            </a:r>
          </a:p>
          <a:p>
            <a:r>
              <a:rPr lang="en-US"/>
              <a:t>we already heard about elastic form factors that characterize charge and magnetization distribution in hadrons</a:t>
            </a:r>
          </a:p>
          <a:p>
            <a:r>
              <a:rPr lang="en-US" err="1"/>
              <a:t>parton</a:t>
            </a:r>
            <a:r>
              <a:rPr lang="en-US"/>
              <a:t> distribution functions that have been studied extensively in DIS reveal quark-gluon substructure</a:t>
            </a:r>
            <a:r>
              <a:rPr lang="en-US" baseline="0"/>
              <a:t> of the nucleon </a:t>
            </a:r>
          </a:p>
          <a:p>
            <a:r>
              <a:rPr lang="en-US" baseline="0"/>
              <a:t>but these two are as 2-D projection of a complex, 3-D object</a:t>
            </a:r>
            <a:r>
              <a:rPr lang="en-US"/>
              <a:t>   </a:t>
            </a:r>
          </a:p>
          <a:p>
            <a:r>
              <a:rPr lang="en-US"/>
              <a:t>3-D imaging of the nucleon, that became now reality using </a:t>
            </a:r>
            <a:r>
              <a:rPr lang="en-US" err="1"/>
              <a:t>formaism</a:t>
            </a:r>
            <a:r>
              <a:rPr lang="en-US"/>
              <a:t> of generalized </a:t>
            </a:r>
            <a:r>
              <a:rPr lang="en-US" err="1"/>
              <a:t>parton</a:t>
            </a:r>
            <a:r>
              <a:rPr lang="en-US"/>
              <a:t> distributions and deeply exclusive reactions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D7B9E-5ADE-864C-8373-0AF0F3EF448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522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BD7B9E-5ADE-864C-8373-0AF0F3EF448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969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5700" y="704850"/>
            <a:ext cx="4699000" cy="3524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BD7B9E-5ADE-864C-8373-0AF0F3EF448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555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5700" y="704850"/>
            <a:ext cx="4699000" cy="3524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BD7B9E-5ADE-864C-8373-0AF0F3EF448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331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836127360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609603" y="3962400"/>
            <a:ext cx="78835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2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1" y="3962400"/>
            <a:ext cx="6553200" cy="1752600"/>
          </a:xfrm>
        </p:spPr>
        <p:txBody>
          <a:bodyPr/>
          <a:lstStyle>
            <a:lvl1pPr marL="0" indent="0">
              <a:buFont typeface="Wingdings" charset="0"/>
              <a:buNone/>
              <a:defRPr sz="2800"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BADD4-CD24-A945-BAAE-A91849A59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9" descr="JLab_logo_text_white1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6197600"/>
            <a:ext cx="2020888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 descr="jsa_tn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1654" y="6196021"/>
            <a:ext cx="576263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logo_180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2" y="6186014"/>
            <a:ext cx="5302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office_of_science3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4" y="6201881"/>
            <a:ext cx="12795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7305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</p:spTree>
    <p:extLst>
      <p:ext uri="{BB962C8B-B14F-4D97-AF65-F5344CB8AC3E}">
        <p14:creationId xmlns:p14="http://schemas.microsoft.com/office/powerpoint/2010/main" val="2974063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</p:spTree>
    <p:extLst>
      <p:ext uri="{BB962C8B-B14F-4D97-AF65-F5344CB8AC3E}">
        <p14:creationId xmlns:p14="http://schemas.microsoft.com/office/powerpoint/2010/main" val="1512199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</p:spTree>
    <p:extLst>
      <p:ext uri="{BB962C8B-B14F-4D97-AF65-F5344CB8AC3E}">
        <p14:creationId xmlns:p14="http://schemas.microsoft.com/office/powerpoint/2010/main" val="282958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03A47-27B7-AE49-B4DD-748D2D4DD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C64929-A0E5-804A-A4D7-E7B68F0E39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</p:spTree>
    <p:extLst>
      <p:ext uri="{BB962C8B-B14F-4D97-AF65-F5344CB8AC3E}">
        <p14:creationId xmlns:p14="http://schemas.microsoft.com/office/powerpoint/2010/main" val="1221085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</p:spTree>
    <p:extLst>
      <p:ext uri="{BB962C8B-B14F-4D97-AF65-F5344CB8AC3E}">
        <p14:creationId xmlns:p14="http://schemas.microsoft.com/office/powerpoint/2010/main" val="283266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21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0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371612160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4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5068" name="Text Box 12"/>
          <p:cNvSpPr txBox="1">
            <a:spLocks noChangeArrowheads="1"/>
          </p:cNvSpPr>
          <p:nvPr userDrawn="1"/>
        </p:nvSpPr>
        <p:spPr bwMode="auto">
          <a:xfrm>
            <a:off x="8610600" y="8"/>
            <a:ext cx="533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fld id="{9720EC9E-A843-3B41-91C8-68E632CF681B}" type="slidenum">
              <a:rPr lang="en-US">
                <a:cs typeface="+mn-cs"/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en-US">
              <a:cs typeface="+mn-cs"/>
            </a:endParaRPr>
          </a:p>
        </p:txBody>
      </p:sp>
      <p:pic>
        <p:nvPicPr>
          <p:cNvPr id="12" name="Picture 10" descr="logo_180"/>
          <p:cNvPicPr>
            <a:picLocks noChangeAspect="1" noChangeArrowheads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2" y="6186014"/>
            <a:ext cx="5302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" descr="office_of_science3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4" y="6201881"/>
            <a:ext cx="12795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 descr="JLab_logo_text_white1"/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5912" y="6197600"/>
            <a:ext cx="2020888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971800" y="62484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S. Stepanyan, IWHSS2022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4" r:id="rId4"/>
    <p:sldLayoutId id="2147483673" r:id="rId5"/>
    <p:sldLayoutId id="2147483655" r:id="rId6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  <a:ea typeface="ＭＳ Ｐゴシック" charset="0"/>
          <a:cs typeface="ＭＳ Ｐゴシック" charset="0"/>
        </a:defRPr>
      </a:lvl5pPr>
      <a:lvl6pPr marL="45722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  <a:ea typeface="ＭＳ Ｐゴシック" charset="0"/>
        </a:defRPr>
      </a:lvl6pPr>
      <a:lvl7pPr marL="914439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  <a:ea typeface="ＭＳ Ｐゴシック" charset="0"/>
        </a:defRPr>
      </a:lvl7pPr>
      <a:lvl8pPr marL="1371659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  <a:ea typeface="ＭＳ Ｐゴシック" charset="0"/>
        </a:defRPr>
      </a:lvl8pPr>
      <a:lvl9pPr marL="182888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  <a:ea typeface="ＭＳ Ｐゴシック" charset="0"/>
        </a:defRPr>
      </a:lvl9pPr>
    </p:titleStyle>
    <p:bodyStyle>
      <a:lvl1pPr marL="342915" indent="-34291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30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69954" indent="-32545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600">
          <a:solidFill>
            <a:schemeClr val="tx1"/>
          </a:solidFill>
          <a:latin typeface="+mn-lt"/>
          <a:ea typeface="+mn-ea"/>
        </a:defRPr>
      </a:lvl2pPr>
      <a:lvl3pPr marL="1022395" indent="-350854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200">
          <a:solidFill>
            <a:schemeClr val="tx1"/>
          </a:solidFill>
          <a:latin typeface="+mn-lt"/>
          <a:ea typeface="+mn-ea"/>
        </a:defRPr>
      </a:lvl3pPr>
      <a:lvl4pPr marL="1339907" indent="-315926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 sz="2000">
          <a:solidFill>
            <a:schemeClr val="tx1"/>
          </a:solidFill>
          <a:latin typeface="+mn-lt"/>
          <a:ea typeface="+mn-ea"/>
        </a:defRPr>
      </a:lvl4pPr>
      <a:lvl5pPr marL="1681235" indent="-339739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138455" indent="-339739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595674" indent="-339739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052894" indent="-339739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510115" indent="-339739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0" algn="l" defTabSz="457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39" algn="l" defTabSz="457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59" algn="l" defTabSz="457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80" algn="l" defTabSz="457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99" algn="l" defTabSz="457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18" algn="l" defTabSz="457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37" algn="l" defTabSz="457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57" algn="l" defTabSz="457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tif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oleObject" Target="../embeddings/oleObject4.bin"/><Relationship Id="rId18" Type="http://schemas.openxmlformats.org/officeDocument/2006/relationships/image" Target="../media/image44.wmf"/><Relationship Id="rId3" Type="http://schemas.openxmlformats.org/officeDocument/2006/relationships/image" Target="../media/image36.emf"/><Relationship Id="rId7" Type="http://schemas.openxmlformats.org/officeDocument/2006/relationships/image" Target="../media/image39.wmf"/><Relationship Id="rId12" Type="http://schemas.openxmlformats.org/officeDocument/2006/relationships/image" Target="../media/image41.wmf"/><Relationship Id="rId17" Type="http://schemas.openxmlformats.org/officeDocument/2006/relationships/oleObject" Target="../embeddings/oleObject6.bin"/><Relationship Id="rId2" Type="http://schemas.openxmlformats.org/officeDocument/2006/relationships/image" Target="../media/image35.emf"/><Relationship Id="rId16" Type="http://schemas.openxmlformats.org/officeDocument/2006/relationships/image" Target="../media/image43.w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.bin"/><Relationship Id="rId11" Type="http://schemas.openxmlformats.org/officeDocument/2006/relationships/oleObject" Target="../embeddings/oleObject3.bin"/><Relationship Id="rId5" Type="http://schemas.openxmlformats.org/officeDocument/2006/relationships/image" Target="../media/image38.wmf"/><Relationship Id="rId15" Type="http://schemas.openxmlformats.org/officeDocument/2006/relationships/oleObject" Target="../embeddings/oleObject5.bin"/><Relationship Id="rId10" Type="http://schemas.openxmlformats.org/officeDocument/2006/relationships/image" Target="../media/image40.wmf"/><Relationship Id="rId4" Type="http://schemas.openxmlformats.org/officeDocument/2006/relationships/image" Target="../media/image37.emf"/><Relationship Id="rId9" Type="http://schemas.openxmlformats.org/officeDocument/2006/relationships/oleObject" Target="../embeddings/oleObject2.bin"/><Relationship Id="rId14" Type="http://schemas.openxmlformats.org/officeDocument/2006/relationships/image" Target="../media/image42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tiff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tiff"/><Relationship Id="rId5" Type="http://schemas.openxmlformats.org/officeDocument/2006/relationships/image" Target="../media/image48.tiff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3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12" Type="http://schemas.openxmlformats.org/officeDocument/2006/relationships/image" Target="../media/image62.png"/><Relationship Id="rId2" Type="http://schemas.openxmlformats.org/officeDocument/2006/relationships/image" Target="../media/image5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tiff"/><Relationship Id="rId10" Type="http://schemas.openxmlformats.org/officeDocument/2006/relationships/image" Target="../media/image56.jpeg"/><Relationship Id="rId4" Type="http://schemas.openxmlformats.org/officeDocument/2006/relationships/image" Target="../media/image54.tiff"/><Relationship Id="rId9" Type="http://schemas.openxmlformats.org/officeDocument/2006/relationships/image" Target="../media/image59.png"/><Relationship Id="rId14" Type="http://schemas.openxmlformats.org/officeDocument/2006/relationships/image" Target="../media/image6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emf"/><Relationship Id="rId3" Type="http://schemas.openxmlformats.org/officeDocument/2006/relationships/image" Target="../media/image57.jpeg"/><Relationship Id="rId7" Type="http://schemas.openxmlformats.org/officeDocument/2006/relationships/hyperlink" Target="https://journals.aps.org/prl/abstract/10.1103/PhysRevLett.127.262501" TargetMode="External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emf"/><Relationship Id="rId5" Type="http://schemas.openxmlformats.org/officeDocument/2006/relationships/image" Target="../media/image59.emf"/><Relationship Id="rId10" Type="http://schemas.openxmlformats.org/officeDocument/2006/relationships/image" Target="../media/image63.jpeg"/><Relationship Id="rId4" Type="http://schemas.openxmlformats.org/officeDocument/2006/relationships/image" Target="../media/image58.jpeg"/><Relationship Id="rId9" Type="http://schemas.openxmlformats.org/officeDocument/2006/relationships/image" Target="../media/image6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tif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13" Type="http://schemas.openxmlformats.org/officeDocument/2006/relationships/image" Target="../media/image76.tiff"/><Relationship Id="rId3" Type="http://schemas.openxmlformats.org/officeDocument/2006/relationships/image" Target="../media/image70.tiff"/><Relationship Id="rId7" Type="http://schemas.openxmlformats.org/officeDocument/2006/relationships/image" Target="../media/image83.png"/><Relationship Id="rId12" Type="http://schemas.openxmlformats.org/officeDocument/2006/relationships/image" Target="../media/image75.emf"/><Relationship Id="rId2" Type="http://schemas.openxmlformats.org/officeDocument/2006/relationships/image" Target="../media/image69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11" Type="http://schemas.openxmlformats.org/officeDocument/2006/relationships/image" Target="../media/image87.png"/><Relationship Id="rId5" Type="http://schemas.openxmlformats.org/officeDocument/2006/relationships/image" Target="../media/image72.jpeg"/><Relationship Id="rId10" Type="http://schemas.openxmlformats.org/officeDocument/2006/relationships/image" Target="../media/image86.png"/><Relationship Id="rId4" Type="http://schemas.openxmlformats.org/officeDocument/2006/relationships/image" Target="../media/image71.jpeg"/><Relationship Id="rId9" Type="http://schemas.openxmlformats.org/officeDocument/2006/relationships/image" Target="../media/image7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78.jpeg"/><Relationship Id="rId7" Type="http://schemas.openxmlformats.org/officeDocument/2006/relationships/image" Target="../media/image95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80.png"/><Relationship Id="rId4" Type="http://schemas.openxmlformats.org/officeDocument/2006/relationships/image" Target="../media/image79.jpeg"/><Relationship Id="rId9" Type="http://schemas.openxmlformats.org/officeDocument/2006/relationships/image" Target="../media/image8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tiff"/><Relationship Id="rId7" Type="http://schemas.openxmlformats.org/officeDocument/2006/relationships/image" Target="../media/image89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13" Type="http://schemas.openxmlformats.org/officeDocument/2006/relationships/image" Target="../media/image113.png"/><Relationship Id="rId3" Type="http://schemas.openxmlformats.org/officeDocument/2006/relationships/image" Target="../media/image91.emf"/><Relationship Id="rId7" Type="http://schemas.openxmlformats.org/officeDocument/2006/relationships/image" Target="../media/image97.tiff"/><Relationship Id="rId12" Type="http://schemas.openxmlformats.org/officeDocument/2006/relationships/image" Target="../media/image112.png"/><Relationship Id="rId2" Type="http://schemas.openxmlformats.org/officeDocument/2006/relationships/image" Target="../media/image9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11" Type="http://schemas.openxmlformats.org/officeDocument/2006/relationships/image" Target="../media/image111.png"/><Relationship Id="rId5" Type="http://schemas.openxmlformats.org/officeDocument/2006/relationships/image" Target="../media/image93.png"/><Relationship Id="rId10" Type="http://schemas.openxmlformats.org/officeDocument/2006/relationships/image" Target="../media/image110.png"/><Relationship Id="rId4" Type="http://schemas.openxmlformats.org/officeDocument/2006/relationships/image" Target="../media/image92.jpeg"/><Relationship Id="rId9" Type="http://schemas.openxmlformats.org/officeDocument/2006/relationships/image" Target="../media/image109.png"/><Relationship Id="rId14" Type="http://schemas.openxmlformats.org/officeDocument/2006/relationships/image" Target="../media/image1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jpeg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116.png"/><Relationship Id="rId3" Type="http://schemas.openxmlformats.org/officeDocument/2006/relationships/image" Target="../media/image99.gif"/><Relationship Id="rId21" Type="http://schemas.openxmlformats.org/officeDocument/2006/relationships/image" Target="../media/image119.png"/><Relationship Id="rId7" Type="http://schemas.openxmlformats.org/officeDocument/2006/relationships/image" Target="../media/image120.png"/><Relationship Id="rId12" Type="http://schemas.openxmlformats.org/officeDocument/2006/relationships/image" Target="../media/image105.tiff"/><Relationship Id="rId17" Type="http://schemas.openxmlformats.org/officeDocument/2006/relationships/image" Target="../media/image115.png"/><Relationship Id="rId2" Type="http://schemas.openxmlformats.org/officeDocument/2006/relationships/image" Target="../media/image98.jpeg"/><Relationship Id="rId16" Type="http://schemas.openxmlformats.org/officeDocument/2006/relationships/image" Target="../media/image127.png"/><Relationship Id="rId20" Type="http://schemas.openxmlformats.org/officeDocument/2006/relationships/image" Target="../media/image118.tiff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04.jpeg"/><Relationship Id="rId15" Type="http://schemas.openxmlformats.org/officeDocument/2006/relationships/image" Target="../media/image107.jpeg"/><Relationship Id="rId10" Type="http://schemas.openxmlformats.org/officeDocument/2006/relationships/image" Target="../media/image103.jpeg"/><Relationship Id="rId19" Type="http://schemas.openxmlformats.org/officeDocument/2006/relationships/image" Target="../media/image117.tiff"/><Relationship Id="rId4" Type="http://schemas.openxmlformats.org/officeDocument/2006/relationships/image" Target="../media/image100.tiff"/><Relationship Id="rId9" Type="http://schemas.openxmlformats.org/officeDocument/2006/relationships/image" Target="../media/image102.jpeg"/><Relationship Id="rId14" Type="http://schemas.openxmlformats.org/officeDocument/2006/relationships/image" Target="../media/image106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tiff"/><Relationship Id="rId13" Type="http://schemas.openxmlformats.org/officeDocument/2006/relationships/image" Target="../media/image128.tiff"/><Relationship Id="rId3" Type="http://schemas.openxmlformats.org/officeDocument/2006/relationships/image" Target="../media/image121.jpeg"/><Relationship Id="rId7" Type="http://schemas.openxmlformats.org/officeDocument/2006/relationships/image" Target="../media/image124.jpeg"/><Relationship Id="rId12" Type="http://schemas.openxmlformats.org/officeDocument/2006/relationships/image" Target="../media/image142.png"/><Relationship Id="rId2" Type="http://schemas.openxmlformats.org/officeDocument/2006/relationships/image" Target="../media/image12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6.png"/><Relationship Id="rId11" Type="http://schemas.openxmlformats.org/officeDocument/2006/relationships/image" Target="../media/image141.png"/><Relationship Id="rId5" Type="http://schemas.openxmlformats.org/officeDocument/2006/relationships/image" Target="../media/image123.tiff"/><Relationship Id="rId10" Type="http://schemas.openxmlformats.org/officeDocument/2006/relationships/image" Target="../media/image127.tiff"/><Relationship Id="rId4" Type="http://schemas.openxmlformats.org/officeDocument/2006/relationships/image" Target="../media/image122.jpeg"/><Relationship Id="rId9" Type="http://schemas.openxmlformats.org/officeDocument/2006/relationships/image" Target="../media/image126.tiff"/><Relationship Id="rId14" Type="http://schemas.openxmlformats.org/officeDocument/2006/relationships/image" Target="../media/image12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jpeg"/><Relationship Id="rId3" Type="http://schemas.openxmlformats.org/officeDocument/2006/relationships/hyperlink" Target="https://www.jlab.org/conference/hews22" TargetMode="External"/><Relationship Id="rId7" Type="http://schemas.openxmlformats.org/officeDocument/2006/relationships/image" Target="../media/image1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1.jpeg"/><Relationship Id="rId5" Type="http://schemas.openxmlformats.org/officeDocument/2006/relationships/image" Target="../media/image145.png"/><Relationship Id="rId10" Type="http://schemas.openxmlformats.org/officeDocument/2006/relationships/image" Target="../media/image135.jpeg"/><Relationship Id="rId4" Type="http://schemas.openxmlformats.org/officeDocument/2006/relationships/image" Target="../media/image130.jpeg"/><Relationship Id="rId9" Type="http://schemas.openxmlformats.org/officeDocument/2006/relationships/image" Target="../media/image13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tiff"/><Relationship Id="rId4" Type="http://schemas.openxmlformats.org/officeDocument/2006/relationships/image" Target="../media/image10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112.00060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2.jpeg"/><Relationship Id="rId7" Type="http://schemas.openxmlformats.org/officeDocument/2006/relationships/image" Target="../media/image24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5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b="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1" y="1219201"/>
            <a:ext cx="7696200" cy="1752600"/>
          </a:xfrm>
        </p:spPr>
        <p:txBody>
          <a:bodyPr/>
          <a:lstStyle/>
          <a:p>
            <a:pPr lvl="0" algn="r">
              <a:spcBef>
                <a:spcPct val="20000"/>
              </a:spcBef>
              <a:buClr>
                <a:srgbClr val="CC9900"/>
              </a:buClr>
              <a:buSzPct val="65000"/>
            </a:pPr>
            <a:r>
              <a:rPr lang="en-US" sz="3200" b="1">
                <a:solidFill>
                  <a:schemeClr val="tx1"/>
                </a:solidFill>
                <a:latin typeface="Arial" charset="0"/>
                <a:cs typeface="+mj-cs"/>
              </a:rPr>
              <a:t>JLAB physics program: Overview</a:t>
            </a:r>
            <a:endParaRPr lang="en-US" sz="3200" b="1" baseline="24000">
              <a:solidFill>
                <a:schemeClr val="tx1"/>
              </a:solidFill>
              <a:latin typeface="Arial" charset="0"/>
              <a:cs typeface="+mj-cs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962400"/>
            <a:ext cx="8077200" cy="1752600"/>
          </a:xfrm>
        </p:spPr>
        <p:txBody>
          <a:bodyPr/>
          <a:lstStyle/>
          <a:p>
            <a:pPr algn="r" eaLnBrk="1" hangingPunct="1">
              <a:buClrTx/>
              <a:buSzTx/>
              <a:buFontTx/>
              <a:buNone/>
              <a:defRPr/>
            </a:pPr>
            <a:r>
              <a:rPr lang="en-US" sz="2000" dirty="0">
                <a:cs typeface="+mn-cs"/>
              </a:rPr>
              <a:t>S. Stepanyan</a:t>
            </a:r>
          </a:p>
          <a:p>
            <a:pPr algn="r" eaLnBrk="1" hangingPunct="1">
              <a:buClrTx/>
              <a:buSzTx/>
              <a:buFontTx/>
              <a:buNone/>
              <a:defRPr/>
            </a:pPr>
            <a:r>
              <a:rPr lang="en-US" sz="1600" i="1" dirty="0">
                <a:cs typeface="+mn-cs"/>
              </a:rPr>
              <a:t>Jefferson Lab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>
                <a:latin typeface="Arial" charset="0"/>
                <a:cs typeface="+mj-cs"/>
              </a:rPr>
              <a:t>3-D Structure of the Nucleon: TMDs and GPDs</a:t>
            </a:r>
          </a:p>
        </p:txBody>
      </p:sp>
      <p:pic>
        <p:nvPicPr>
          <p:cNvPr id="3" name="Picture 2" descr="cylinder.tif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26" t="4833" r="3048" b="17466"/>
          <a:stretch/>
        </p:blipFill>
        <p:spPr>
          <a:xfrm>
            <a:off x="2057404" y="1676401"/>
            <a:ext cx="5065017" cy="3429000"/>
          </a:xfrm>
          <a:prstGeom prst="rect">
            <a:avLst/>
          </a:prstGeom>
        </p:spPr>
      </p:pic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5943601" y="1295400"/>
            <a:ext cx="2514600" cy="369332"/>
          </a:xfrm>
          <a:prstGeom prst="rect">
            <a:avLst/>
          </a:prstGeom>
          <a:solidFill>
            <a:schemeClr val="accent1">
              <a:lumMod val="60000"/>
              <a:lumOff val="40000"/>
              <a:alpha val="4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>
                <a:cs typeface="+mn-cs"/>
              </a:rPr>
              <a:t>Elastic Form Factors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457201" y="1295401"/>
            <a:ext cx="3886200" cy="369332"/>
          </a:xfrm>
          <a:prstGeom prst="rect">
            <a:avLst/>
          </a:prstGeom>
          <a:solidFill>
            <a:srgbClr val="3366FF">
              <a:alpha val="53000"/>
            </a:srgb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>
                <a:cs typeface="+mn-cs"/>
              </a:rPr>
              <a:t>DIS Parton Distribution Functions</a:t>
            </a:r>
            <a:endParaRPr lang="en-US" sz="1600">
              <a:solidFill>
                <a:srgbClr val="000000"/>
              </a:solidFill>
              <a:cs typeface="+mn-cs"/>
            </a:endParaRPr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457201" y="5158027"/>
            <a:ext cx="8229600" cy="86177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/>
              <a:t>Transverse Momentum Distributions </a:t>
            </a:r>
            <a:r>
              <a:rPr lang="en-US"/>
              <a:t>&amp; </a:t>
            </a:r>
            <a:r>
              <a:rPr lang="en-US" b="1">
                <a:cs typeface="+mn-cs"/>
              </a:rPr>
              <a:t>Generalized Parton Distributions </a:t>
            </a:r>
          </a:p>
          <a:p>
            <a:pPr algn="ctr">
              <a:defRPr/>
            </a:pPr>
            <a:r>
              <a:rPr lang="en-US" sz="1600">
                <a:cs typeface="+mn-cs"/>
              </a:rPr>
              <a:t>3-D imaging of the nucleon,</a:t>
            </a:r>
            <a:r>
              <a:rPr lang="en-US" sz="1600" b="1">
                <a:cs typeface="+mn-cs"/>
              </a:rPr>
              <a:t> </a:t>
            </a:r>
            <a:r>
              <a:rPr lang="en-US" sz="1600">
                <a:cs typeface="+mn-cs"/>
              </a:rPr>
              <a:t>the correlation of quark/antiquark transverse spatial and longitudinal momentum distributions, and on the quark angular momentum distribution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  <p:pic>
        <p:nvPicPr>
          <p:cNvPr id="8" name="Picture 7" descr="elastic_diagram.tif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7603" y="1752601"/>
            <a:ext cx="1062777" cy="914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162800" y="2743204"/>
            <a:ext cx="1676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/>
              <a:t>No information about the underlying dynamics of the system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837" y="1752601"/>
            <a:ext cx="1168964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57200" y="2743203"/>
            <a:ext cx="160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/>
              <a:t>No information on the spatial location of the constituents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F02B034-6ADE-A843-9D13-67F03B4A66A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80939" y="304802"/>
            <a:ext cx="786863" cy="483993"/>
          </a:xfrm>
          <a:prstGeom prst="rect">
            <a:avLst/>
          </a:prstGeom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</p:spTree>
    <p:extLst>
      <p:ext uri="{BB962C8B-B14F-4D97-AF65-F5344CB8AC3E}">
        <p14:creationId xmlns:p14="http://schemas.microsoft.com/office/powerpoint/2010/main" val="157444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BC156-E7CD-8B4B-8D98-5A7FC59BD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6204"/>
            <a:ext cx="8229600" cy="629676"/>
          </a:xfrm>
        </p:spPr>
        <p:txBody>
          <a:bodyPr/>
          <a:lstStyle/>
          <a:p>
            <a:r>
              <a:rPr lang="en-US" sz="3200">
                <a:latin typeface="+mn-lt"/>
              </a:rPr>
              <a:t>Nucleon tomography: GPDs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7A18BF-0EC3-7045-BE73-139A7D3783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09C3302-A750-C748-9B75-17A95A784F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6956" y="5445409"/>
            <a:ext cx="3271421" cy="4572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5D61EE-6615-914B-83AC-6DF94185149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5534" y="4374499"/>
            <a:ext cx="3791163" cy="4572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357EADB-E0FF-0740-83B7-E1E6FC1544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297" y="4374498"/>
            <a:ext cx="2887090" cy="9144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5AF02D9-FF77-0040-9704-3CF6C266341A}"/>
              </a:ext>
            </a:extLst>
          </p:cNvPr>
          <p:cNvSpPr txBox="1"/>
          <p:nvPr/>
        </p:nvSpPr>
        <p:spPr>
          <a:xfrm>
            <a:off x="482368" y="4077361"/>
            <a:ext cx="35413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Link to the energy-momentum tensor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49A912E-5C4F-D34C-A431-BE36328DFD47}"/>
              </a:ext>
            </a:extLst>
          </p:cNvPr>
          <p:cNvSpPr txBox="1"/>
          <p:nvPr/>
        </p:nvSpPr>
        <p:spPr>
          <a:xfrm>
            <a:off x="377161" y="5319426"/>
            <a:ext cx="39844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the D-term characterizes the distribution of forces inside the nucleon </a:t>
            </a:r>
          </a:p>
          <a:p>
            <a:pPr algn="r"/>
            <a:r>
              <a:rPr lang="en-US" sz="1200" err="1"/>
              <a:t>Polyakov</a:t>
            </a:r>
            <a:r>
              <a:rPr lang="en-US" sz="1200"/>
              <a:t>, Physics Letters B, 2003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DD60E17-3440-B24E-ACF3-9E0144A04483}"/>
              </a:ext>
            </a:extLst>
          </p:cNvPr>
          <p:cNvSpPr txBox="1"/>
          <p:nvPr/>
        </p:nvSpPr>
        <p:spPr>
          <a:xfrm>
            <a:off x="5819516" y="3831882"/>
            <a:ext cx="2076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Nucleon tomography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4BC453-DECA-124B-9A53-D4D8D0445E2C}"/>
              </a:ext>
            </a:extLst>
          </p:cNvPr>
          <p:cNvSpPr txBox="1"/>
          <p:nvPr/>
        </p:nvSpPr>
        <p:spPr>
          <a:xfrm>
            <a:off x="6154029" y="4758764"/>
            <a:ext cx="2441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err="1"/>
              <a:t>Burkardt</a:t>
            </a:r>
            <a:r>
              <a:rPr lang="en-US" sz="1200"/>
              <a:t>, </a:t>
            </a:r>
            <a:r>
              <a:rPr lang="en-US" sz="1200" err="1"/>
              <a:t>Int.J.Mod.Phys.A</a:t>
            </a:r>
            <a:r>
              <a:rPr lang="en-US" sz="1200"/>
              <a:t>, 2002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F29EC92-CC43-934C-9209-F72CE47E4919}"/>
              </a:ext>
            </a:extLst>
          </p:cNvPr>
          <p:cNvSpPr txBox="1"/>
          <p:nvPr/>
        </p:nvSpPr>
        <p:spPr>
          <a:xfrm>
            <a:off x="6724021" y="5804637"/>
            <a:ext cx="184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Ji, Phys. Rev. Lett, 1997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75FF15D-FB42-E14B-86E8-6485494A76CA}"/>
              </a:ext>
            </a:extLst>
          </p:cNvPr>
          <p:cNvSpPr txBox="1"/>
          <p:nvPr/>
        </p:nvSpPr>
        <p:spPr>
          <a:xfrm>
            <a:off x="4978654" y="5087943"/>
            <a:ext cx="33185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Decomposition of the nucleon spin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CFD0761-CBA0-5247-B0D8-441F71BF6E65}"/>
              </a:ext>
            </a:extLst>
          </p:cNvPr>
          <p:cNvSpPr txBox="1"/>
          <p:nvPr/>
        </p:nvSpPr>
        <p:spPr>
          <a:xfrm>
            <a:off x="1450277" y="743955"/>
            <a:ext cx="58226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A major thrust of the </a:t>
            </a:r>
            <a:r>
              <a:rPr lang="en-US" sz="2400" err="1"/>
              <a:t>JLab</a:t>
            </a:r>
            <a:r>
              <a:rPr lang="en-US" sz="2400"/>
              <a:t> 12 GeV facility.</a:t>
            </a:r>
          </a:p>
        </p:txBody>
      </p:sp>
      <p:pic>
        <p:nvPicPr>
          <p:cNvPr id="28" name="Picture 10">
            <a:extLst>
              <a:ext uri="{FF2B5EF4-FFF2-40B4-BE49-F238E27FC236}">
                <a16:creationId xmlns:a16="http://schemas.microsoft.com/office/drawing/2014/main" id="{09B8B2E9-CA05-A346-BDF5-B994C76DED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297" y="1282813"/>
            <a:ext cx="2126938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9" name="Rectangle 5">
            <a:extLst>
              <a:ext uri="{FF2B5EF4-FFF2-40B4-BE49-F238E27FC236}">
                <a16:creationId xmlns:a16="http://schemas.microsoft.com/office/drawing/2014/main" id="{87E2462C-F9F4-4344-A2D9-02D4A686B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4980" y="1746624"/>
            <a:ext cx="1905881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9999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9525" indent="-9525">
              <a:spcBef>
                <a:spcPct val="50000"/>
              </a:spcBef>
              <a:buClr>
                <a:schemeClr val="accent1"/>
              </a:buClr>
              <a:buSzPct val="65000"/>
              <a:defRPr/>
            </a:pPr>
            <a:r>
              <a:rPr lang="en-US" sz="1600">
                <a:cs typeface="+mn-cs"/>
              </a:rPr>
              <a:t>Four leading-twist chiral-even GPDs:</a:t>
            </a:r>
          </a:p>
        </p:txBody>
      </p:sp>
      <p:graphicFrame>
        <p:nvGraphicFramePr>
          <p:cNvPr id="30" name="Object 99">
            <a:extLst>
              <a:ext uri="{FF2B5EF4-FFF2-40B4-BE49-F238E27FC236}">
                <a16:creationId xmlns:a16="http://schemas.microsoft.com/office/drawing/2014/main" id="{601CDA4A-AFA6-994D-A992-5D58B0049F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4464875"/>
              </p:ext>
            </p:extLst>
          </p:nvPr>
        </p:nvGraphicFramePr>
        <p:xfrm>
          <a:off x="2583759" y="2391765"/>
          <a:ext cx="1367556" cy="32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77900" imgH="228600" progId="Equation.3">
                  <p:embed/>
                </p:oleObj>
              </mc:Choice>
              <mc:Fallback>
                <p:oleObj name="Equation" r:id="rId6" imgW="977900" imgH="228600" progId="Equation.3">
                  <p:embed/>
                  <p:pic>
                    <p:nvPicPr>
                      <p:cNvPr id="30" name="Object 99">
                        <a:extLst>
                          <a:ext uri="{FF2B5EF4-FFF2-40B4-BE49-F238E27FC236}">
                            <a16:creationId xmlns:a16="http://schemas.microsoft.com/office/drawing/2014/main" id="{601CDA4A-AFA6-994D-A992-5D58B0049F8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3759" y="2391765"/>
                        <a:ext cx="1367556" cy="32004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12">
                <a:extLst>
                  <a:ext uri="{FF2B5EF4-FFF2-40B4-BE49-F238E27FC236}">
                    <a16:creationId xmlns:a16="http://schemas.microsoft.com/office/drawing/2014/main" id="{791F49F1-FBE5-8F44-8882-EB972D7E51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3501" y="1167723"/>
                <a:ext cx="3622188" cy="4770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231785" indent="-231785">
                  <a:buClr>
                    <a:schemeClr val="accent1"/>
                  </a:buClr>
                  <a:buSzPct val="65000"/>
                  <a:buFont typeface="Wingdings" charset="0"/>
                  <a:buChar char="n"/>
                  <a:defRPr/>
                </a:pPr>
                <a:r>
                  <a:rPr lang="en-US" sz="1600">
                    <a:solidFill>
                      <a:srgbClr val="FC230C"/>
                    </a:solidFill>
                    <a:cs typeface="+mn-cs"/>
                  </a:rPr>
                  <a:t>GPDs  </a:t>
                </a:r>
                <a:r>
                  <a:rPr lang="en-US" sz="1600">
                    <a:cs typeface="+mn-cs"/>
                  </a:rPr>
                  <a:t>→ PDFs (in the limit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cs typeface="+mn-cs"/>
                      </a:rPr>
                      <m:t>𝑡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→0</m:t>
                    </m:r>
                  </m:oMath>
                </a14:m>
                <a:r>
                  <a:rPr lang="en-US" sz="1600">
                    <a:cs typeface="+mn-cs"/>
                  </a:rPr>
                  <a:t>)</a:t>
                </a:r>
              </a:p>
            </p:txBody>
          </p:sp>
        </mc:Choice>
        <mc:Fallback xmlns="">
          <p:sp>
            <p:nvSpPr>
              <p:cNvPr id="31" name="Rectangle 12">
                <a:extLst>
                  <a:ext uri="{FF2B5EF4-FFF2-40B4-BE49-F238E27FC236}">
                    <a16:creationId xmlns:a16="http://schemas.microsoft.com/office/drawing/2014/main" id="{791F49F1-FBE5-8F44-8882-EB972D7E51C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53501" y="1167723"/>
                <a:ext cx="3622188" cy="477035"/>
              </a:xfrm>
              <a:prstGeom prst="rect">
                <a:avLst/>
              </a:prstGeom>
              <a:blipFill>
                <a:blip r:embed="rId8"/>
                <a:stretch>
                  <a:fillRect b="-128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Object 14">
            <a:extLst>
              <a:ext uri="{FF2B5EF4-FFF2-40B4-BE49-F238E27FC236}">
                <a16:creationId xmlns:a16="http://schemas.microsoft.com/office/drawing/2014/main" id="{A062E459-88A4-2F46-BB53-F09C71AF28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676499"/>
              </p:ext>
            </p:extLst>
          </p:nvPr>
        </p:nvGraphicFramePr>
        <p:xfrm>
          <a:off x="5687776" y="1562388"/>
          <a:ext cx="1979139" cy="548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739900" imgH="482600" progId="Equation.3">
                  <p:embed/>
                </p:oleObj>
              </mc:Choice>
              <mc:Fallback>
                <p:oleObj name="Equation" r:id="rId9" imgW="1739900" imgH="482600" progId="Equation.3">
                  <p:embed/>
                  <p:pic>
                    <p:nvPicPr>
                      <p:cNvPr id="32" name="Object 14">
                        <a:extLst>
                          <a:ext uri="{FF2B5EF4-FFF2-40B4-BE49-F238E27FC236}">
                            <a16:creationId xmlns:a16="http://schemas.microsoft.com/office/drawing/2014/main" id="{A062E459-88A4-2F46-BB53-F09C71AF289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7776" y="1562388"/>
                        <a:ext cx="1979139" cy="54864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89">
            <a:extLst>
              <a:ext uri="{FF2B5EF4-FFF2-40B4-BE49-F238E27FC236}">
                <a16:creationId xmlns:a16="http://schemas.microsoft.com/office/drawing/2014/main" id="{F7145086-430F-8249-8B5D-5130B6EAB6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8102085"/>
              </p:ext>
            </p:extLst>
          </p:nvPr>
        </p:nvGraphicFramePr>
        <p:xfrm>
          <a:off x="5037612" y="2766865"/>
          <a:ext cx="1699587" cy="365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524000" imgH="330200" progId="Equation.3">
                  <p:embed/>
                </p:oleObj>
              </mc:Choice>
              <mc:Fallback>
                <p:oleObj name="Equation" r:id="rId11" imgW="1524000" imgH="330200" progId="Equation.3">
                  <p:embed/>
                  <p:pic>
                    <p:nvPicPr>
                      <p:cNvPr id="33" name="Object 89">
                        <a:extLst>
                          <a:ext uri="{FF2B5EF4-FFF2-40B4-BE49-F238E27FC236}">
                            <a16:creationId xmlns:a16="http://schemas.microsoft.com/office/drawing/2014/main" id="{F7145086-430F-8249-8B5D-5130B6EAB64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7612" y="2766865"/>
                        <a:ext cx="1699587" cy="36576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90">
            <a:extLst>
              <a:ext uri="{FF2B5EF4-FFF2-40B4-BE49-F238E27FC236}">
                <a16:creationId xmlns:a16="http://schemas.microsoft.com/office/drawing/2014/main" id="{E6A75553-A33B-D641-9A82-271FD4724F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160957"/>
              </p:ext>
            </p:extLst>
          </p:nvPr>
        </p:nvGraphicFramePr>
        <p:xfrm>
          <a:off x="5037613" y="3214250"/>
          <a:ext cx="1686041" cy="365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511300" imgH="330200" progId="Equation.3">
                  <p:embed/>
                </p:oleObj>
              </mc:Choice>
              <mc:Fallback>
                <p:oleObj name="Equation" r:id="rId13" imgW="1511300" imgH="330200" progId="Equation.3">
                  <p:embed/>
                  <p:pic>
                    <p:nvPicPr>
                      <p:cNvPr id="34" name="Object 90">
                        <a:extLst>
                          <a:ext uri="{FF2B5EF4-FFF2-40B4-BE49-F238E27FC236}">
                            <a16:creationId xmlns:a16="http://schemas.microsoft.com/office/drawing/2014/main" id="{E6A75553-A33B-D641-9A82-271FD4724F3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7613" y="3214250"/>
                        <a:ext cx="1686041" cy="36576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91">
            <a:extLst>
              <a:ext uri="{FF2B5EF4-FFF2-40B4-BE49-F238E27FC236}">
                <a16:creationId xmlns:a16="http://schemas.microsoft.com/office/drawing/2014/main" id="{FD33EABB-A218-E649-809A-EECD2BC93E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9123280"/>
              </p:ext>
            </p:extLst>
          </p:nvPr>
        </p:nvGraphicFramePr>
        <p:xfrm>
          <a:off x="6973760" y="2747233"/>
          <a:ext cx="1686041" cy="365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1511300" imgH="330200" progId="Equation.3">
                  <p:embed/>
                </p:oleObj>
              </mc:Choice>
              <mc:Fallback>
                <p:oleObj name="Equation" r:id="rId15" imgW="1511300" imgH="330200" progId="Equation.3">
                  <p:embed/>
                  <p:pic>
                    <p:nvPicPr>
                      <p:cNvPr id="35" name="Object 91">
                        <a:extLst>
                          <a:ext uri="{FF2B5EF4-FFF2-40B4-BE49-F238E27FC236}">
                            <a16:creationId xmlns:a16="http://schemas.microsoft.com/office/drawing/2014/main" id="{FD33EABB-A218-E649-809A-EECD2BC93E7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3760" y="2747233"/>
                        <a:ext cx="1686041" cy="36576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92">
            <a:extLst>
              <a:ext uri="{FF2B5EF4-FFF2-40B4-BE49-F238E27FC236}">
                <a16:creationId xmlns:a16="http://schemas.microsoft.com/office/drawing/2014/main" id="{D9CA198A-7BC9-9340-B6F1-2C637ACEC0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4588842"/>
              </p:ext>
            </p:extLst>
          </p:nvPr>
        </p:nvGraphicFramePr>
        <p:xfrm>
          <a:off x="6971126" y="3177636"/>
          <a:ext cx="1643317" cy="365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1473200" imgH="330200" progId="Equation.3">
                  <p:embed/>
                </p:oleObj>
              </mc:Choice>
              <mc:Fallback>
                <p:oleObj name="Equation" r:id="rId17" imgW="1473200" imgH="330200" progId="Equation.3">
                  <p:embed/>
                  <p:pic>
                    <p:nvPicPr>
                      <p:cNvPr id="36" name="Object 92">
                        <a:extLst>
                          <a:ext uri="{FF2B5EF4-FFF2-40B4-BE49-F238E27FC236}">
                            <a16:creationId xmlns:a16="http://schemas.microsoft.com/office/drawing/2014/main" id="{D9CA198A-7BC9-9340-B6F1-2C637ACEC07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1126" y="3177636"/>
                        <a:ext cx="1643317" cy="36576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Rectangle 93">
            <a:extLst>
              <a:ext uri="{FF2B5EF4-FFF2-40B4-BE49-F238E27FC236}">
                <a16:creationId xmlns:a16="http://schemas.microsoft.com/office/drawing/2014/main" id="{B599720A-08FE-144E-B196-57F10D835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1899" y="2229905"/>
            <a:ext cx="4095549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231785" indent="-231785"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de-DE" sz="1600">
                <a:solidFill>
                  <a:srgbClr val="FC230C"/>
                </a:solidFill>
                <a:cs typeface="+mn-cs"/>
              </a:rPr>
              <a:t>GPDs  </a:t>
            </a:r>
            <a:r>
              <a:rPr lang="de-DE" sz="1600">
                <a:cs typeface="+mn-cs"/>
              </a:rPr>
              <a:t>→ FFs  (</a:t>
            </a:r>
            <a:r>
              <a:rPr lang="en-US" sz="1600">
                <a:cs typeface="+mn-cs"/>
              </a:rPr>
              <a:t>first moments of GPDs)</a:t>
            </a:r>
          </a:p>
        </p:txBody>
      </p:sp>
    </p:spTree>
    <p:extLst>
      <p:ext uri="{BB962C8B-B14F-4D97-AF65-F5344CB8AC3E}">
        <p14:creationId xmlns:p14="http://schemas.microsoft.com/office/powerpoint/2010/main" val="314187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E3FDA-7820-124F-8FD9-7A9B2E420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2"/>
            <a:ext cx="8229600" cy="684425"/>
          </a:xfrm>
        </p:spPr>
        <p:txBody>
          <a:bodyPr/>
          <a:lstStyle/>
          <a:p>
            <a:r>
              <a:rPr lang="en-US" sz="3200">
                <a:solidFill>
                  <a:srgbClr val="008000"/>
                </a:solidFill>
                <a:latin typeface="+mn-lt"/>
              </a:rPr>
              <a:t>Compton Scattering and GPDs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7F4082-59EB-4F49-B61C-DF34D6734CA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  <p:pic>
        <p:nvPicPr>
          <p:cNvPr id="5" name="Picture 4" descr="3proc.pdf">
            <a:extLst>
              <a:ext uri="{FF2B5EF4-FFF2-40B4-BE49-F238E27FC236}">
                <a16:creationId xmlns:a16="http://schemas.microsoft.com/office/drawing/2014/main" id="{2D4EE40E-B595-8C49-A6EE-9849C0EC87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73593" y="3893232"/>
            <a:ext cx="2080256" cy="16533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BD1B64-373B-5F47-A25E-54554569A70A}"/>
              </a:ext>
            </a:extLst>
          </p:cNvPr>
          <p:cNvSpPr txBox="1">
            <a:spLocks noChangeAspect="1"/>
          </p:cNvSpPr>
          <p:nvPr/>
        </p:nvSpPr>
        <p:spPr>
          <a:xfrm>
            <a:off x="1872786" y="3975565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DDVCS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3D0576-69E8-1D40-BD4C-46EC92D6DC4D}"/>
              </a:ext>
            </a:extLst>
          </p:cNvPr>
          <p:cNvSpPr txBox="1">
            <a:spLocks noChangeAspect="1"/>
          </p:cNvSpPr>
          <p:nvPr/>
        </p:nvSpPr>
        <p:spPr>
          <a:xfrm>
            <a:off x="1516692" y="4586389"/>
            <a:ext cx="2255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Both space-like and time-like photons can set the hard scale </a:t>
            </a:r>
          </a:p>
        </p:txBody>
      </p:sp>
      <p:pic>
        <p:nvPicPr>
          <p:cNvPr id="8" name="Picture 7" descr="3proc.pdf">
            <a:extLst>
              <a:ext uri="{FF2B5EF4-FFF2-40B4-BE49-F238E27FC236}">
                <a16:creationId xmlns:a16="http://schemas.microsoft.com/office/drawing/2014/main" id="{6E0DF647-A1B8-0A44-9625-BD95CD77D59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5360" y="2050471"/>
            <a:ext cx="2009146" cy="16472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3E7AF8-8B2F-BC4F-872A-560AB43F7B23}"/>
              </a:ext>
            </a:extLst>
          </p:cNvPr>
          <p:cNvSpPr txBox="1"/>
          <p:nvPr/>
        </p:nvSpPr>
        <p:spPr>
          <a:xfrm>
            <a:off x="7491377" y="1621565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DVCS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09880B-8FAD-8D49-B8C4-301D3A1A1CB8}"/>
              </a:ext>
            </a:extLst>
          </p:cNvPr>
          <p:cNvSpPr txBox="1"/>
          <p:nvPr/>
        </p:nvSpPr>
        <p:spPr>
          <a:xfrm>
            <a:off x="5163395" y="1602584"/>
            <a:ext cx="19076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Hard scale is defined by space-like photon 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A0382E45-E7B5-AC42-8673-2BD28EAE9667}"/>
              </a:ext>
            </a:extLst>
          </p:cNvPr>
          <p:cNvSpPr>
            <a:spLocks noChangeAspect="1"/>
          </p:cNvSpPr>
          <p:nvPr/>
        </p:nvSpPr>
        <p:spPr>
          <a:xfrm>
            <a:off x="4969210" y="1586179"/>
            <a:ext cx="3381117" cy="2194560"/>
          </a:xfrm>
          <a:prstGeom prst="roundRect">
            <a:avLst/>
          </a:prstGeom>
          <a:solidFill>
            <a:schemeClr val="accent6">
              <a:lumMod val="20000"/>
              <a:lumOff val="80000"/>
              <a:alpha val="3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3proc.pdf">
            <a:extLst>
              <a:ext uri="{FF2B5EF4-FFF2-40B4-BE49-F238E27FC236}">
                <a16:creationId xmlns:a16="http://schemas.microsoft.com/office/drawing/2014/main" id="{918D919A-C375-1845-AA2B-648C4E5EBD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8782" y="1844977"/>
            <a:ext cx="2000966" cy="173001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D1955EB-9A60-1E43-940E-2B8DE618EE3B}"/>
              </a:ext>
            </a:extLst>
          </p:cNvPr>
          <p:cNvSpPr txBox="1"/>
          <p:nvPr/>
        </p:nvSpPr>
        <p:spPr>
          <a:xfrm>
            <a:off x="2998902" y="1545768"/>
            <a:ext cx="1843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Hard scale is defined by time-like photons </a:t>
            </a:r>
          </a:p>
        </p:txBody>
      </p:sp>
      <p:sp>
        <p:nvSpPr>
          <p:cNvPr id="14" name="Text Box 19">
            <a:extLst>
              <a:ext uri="{FF2B5EF4-FFF2-40B4-BE49-F238E27FC236}">
                <a16:creationId xmlns:a16="http://schemas.microsoft.com/office/drawing/2014/main" id="{5A64695F-B0F7-C247-942C-4E0AA5B6EB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6577" y="1782471"/>
            <a:ext cx="7429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/>
              <a:t>TCS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DEFE82E8-BD53-9347-8366-D638471B2654}"/>
              </a:ext>
            </a:extLst>
          </p:cNvPr>
          <p:cNvSpPr>
            <a:spLocks noChangeAspect="1"/>
          </p:cNvSpPr>
          <p:nvPr/>
        </p:nvSpPr>
        <p:spPr>
          <a:xfrm>
            <a:off x="1439344" y="1600201"/>
            <a:ext cx="3463962" cy="2180538"/>
          </a:xfrm>
          <a:prstGeom prst="round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A10A289-7312-5946-A4E3-8613F9435B22}"/>
              </a:ext>
            </a:extLst>
          </p:cNvPr>
          <p:cNvSpPr>
            <a:spLocks noChangeAspect="1"/>
          </p:cNvSpPr>
          <p:nvPr/>
        </p:nvSpPr>
        <p:spPr>
          <a:xfrm>
            <a:off x="1460500" y="3810001"/>
            <a:ext cx="6921500" cy="1828800"/>
          </a:xfrm>
          <a:prstGeom prst="roundRect">
            <a:avLst/>
          </a:prstGeom>
          <a:solidFill>
            <a:srgbClr val="660066">
              <a:alpha val="10000"/>
            </a:srgb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cff_real.tiff">
            <a:extLst>
              <a:ext uri="{FF2B5EF4-FFF2-40B4-BE49-F238E27FC236}">
                <a16:creationId xmlns:a16="http://schemas.microsoft.com/office/drawing/2014/main" id="{F2C4FE60-037E-A241-9D66-92A5E7A420A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061" y="2686051"/>
            <a:ext cx="2342631" cy="411480"/>
          </a:xfrm>
          <a:prstGeom prst="rect">
            <a:avLst/>
          </a:prstGeom>
        </p:spPr>
      </p:pic>
      <p:pic>
        <p:nvPicPr>
          <p:cNvPr id="18" name="Picture 17" descr="cff_im.tiff">
            <a:extLst>
              <a:ext uri="{FF2B5EF4-FFF2-40B4-BE49-F238E27FC236}">
                <a16:creationId xmlns:a16="http://schemas.microsoft.com/office/drawing/2014/main" id="{963D6C11-A0ED-FA47-A277-96F73269759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6079" y="3048001"/>
            <a:ext cx="1640322" cy="27432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6340A27-B7C1-4449-AB89-EA5E13036F5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9290" y="4817836"/>
            <a:ext cx="2011109" cy="205740"/>
          </a:xfrm>
          <a:prstGeom prst="rect">
            <a:avLst/>
          </a:prstGeom>
        </p:spPr>
      </p:pic>
      <p:pic>
        <p:nvPicPr>
          <p:cNvPr id="20" name="Picture 19" descr="ddvcs_ampl.tiff">
            <a:extLst>
              <a:ext uri="{FF2B5EF4-FFF2-40B4-BE49-F238E27FC236}">
                <a16:creationId xmlns:a16="http://schemas.microsoft.com/office/drawing/2014/main" id="{6A13C39B-EE74-2F42-8D06-F7489397291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731" y="4113945"/>
            <a:ext cx="1615147" cy="37719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47A7B7E-4FCD-144F-86C7-72BBBB1C4DB0}"/>
              </a:ext>
            </a:extLst>
          </p:cNvPr>
          <p:cNvSpPr txBox="1">
            <a:spLocks noChangeAspect="1"/>
          </p:cNvSpPr>
          <p:nvPr/>
        </p:nvSpPr>
        <p:spPr>
          <a:xfrm>
            <a:off x="1714158" y="3387779"/>
            <a:ext cx="2114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Access to the Re-part of the Compton amplitude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3640AD-9FFE-BB4F-BD07-9054EF829BDF}"/>
              </a:ext>
            </a:extLst>
          </p:cNvPr>
          <p:cNvSpPr txBox="1"/>
          <p:nvPr/>
        </p:nvSpPr>
        <p:spPr>
          <a:xfrm rot="16200000">
            <a:off x="-9951" y="2444021"/>
            <a:ext cx="2042421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/>
              <a:t>CLAS12 GPD studies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909BA6A-446E-664C-A81C-5404FD2B3DD3}"/>
              </a:ext>
            </a:extLst>
          </p:cNvPr>
          <p:cNvSpPr txBox="1"/>
          <p:nvPr/>
        </p:nvSpPr>
        <p:spPr>
          <a:xfrm>
            <a:off x="1508782" y="1039153"/>
            <a:ext cx="3361436" cy="483989"/>
          </a:xfrm>
          <a:prstGeom prst="roundRect">
            <a:avLst>
              <a:gd name="adj" fmla="val 843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/>
              <a:t>First experimental measurement with CALS12 PRL 127, 262501 (2021)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6D5E6E5-71BB-A247-821C-971198840BAC}"/>
              </a:ext>
            </a:extLst>
          </p:cNvPr>
          <p:cNvSpPr txBox="1"/>
          <p:nvPr/>
        </p:nvSpPr>
        <p:spPr>
          <a:xfrm>
            <a:off x="5102491" y="1030406"/>
            <a:ext cx="3508113" cy="488454"/>
          </a:xfrm>
          <a:prstGeom prst="roundRect">
            <a:avLst>
              <a:gd name="adj" fmla="val 10323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/>
              <a:t>Started in 2001, PRL 87, 182002 </a:t>
            </a:r>
          </a:p>
          <a:p>
            <a:r>
              <a:rPr lang="en-US" sz="1200"/>
              <a:t>Is the large part of the CLAS12 physics program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5AB6B07-40C1-1E4B-8925-D6A0256BCAA5}"/>
              </a:ext>
            </a:extLst>
          </p:cNvPr>
          <p:cNvSpPr txBox="1"/>
          <p:nvPr/>
        </p:nvSpPr>
        <p:spPr>
          <a:xfrm rot="16200000">
            <a:off x="-193679" y="4543752"/>
            <a:ext cx="2206167" cy="7386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>
                <a:latin typeface="Symbol" pitchFamily="2" charset="2"/>
              </a:rPr>
              <a:t>m</a:t>
            </a:r>
            <a:r>
              <a:rPr lang="en-US" sz="1400" b="1"/>
              <a:t>CLAS12, one of two proposed facilities capable of measuring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7BBEE2B-8368-794B-909A-6BA497D5E1C7}"/>
              </a:ext>
            </a:extLst>
          </p:cNvPr>
          <p:cNvSpPr txBox="1"/>
          <p:nvPr/>
        </p:nvSpPr>
        <p:spPr>
          <a:xfrm>
            <a:off x="1981201" y="5562600"/>
            <a:ext cx="569899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>
                <a:latin typeface="Symbol" pitchFamily="2" charset="2"/>
              </a:rPr>
              <a:t>s</a:t>
            </a:r>
            <a:r>
              <a:rPr lang="en-US" sz="1600"/>
              <a:t>-DDVCS is three orders of magnitude smaller than </a:t>
            </a:r>
            <a:r>
              <a:rPr lang="en-US" sz="1600">
                <a:latin typeface="Symbol" pitchFamily="2" charset="2"/>
              </a:rPr>
              <a:t>s</a:t>
            </a:r>
            <a:r>
              <a:rPr lang="en-US" sz="1600"/>
              <a:t>-DVCS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16BB6F-51AE-E348-AEF8-5DCDCDE9B048}"/>
              </a:ext>
            </a:extLst>
          </p:cNvPr>
          <p:cNvSpPr txBox="1"/>
          <p:nvPr/>
        </p:nvSpPr>
        <p:spPr>
          <a:xfrm>
            <a:off x="2509265" y="5805043"/>
            <a:ext cx="4403770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The main driver of the high luminosity upgrade</a:t>
            </a:r>
          </a:p>
        </p:txBody>
      </p:sp>
    </p:spTree>
    <p:extLst>
      <p:ext uri="{BB962C8B-B14F-4D97-AF65-F5344CB8AC3E}">
        <p14:creationId xmlns:p14="http://schemas.microsoft.com/office/powerpoint/2010/main" val="3965804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2BEAF-BEB4-A24D-8E12-11A9711EC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2"/>
            <a:ext cx="8229600" cy="712787"/>
          </a:xfrm>
        </p:spPr>
        <p:txBody>
          <a:bodyPr/>
          <a:lstStyle/>
          <a:p>
            <a:r>
              <a:rPr lang="en-US" sz="3200">
                <a:solidFill>
                  <a:srgbClr val="006633"/>
                </a:solidFill>
                <a:latin typeface="Arial"/>
              </a:rPr>
              <a:t>DVCS program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FE2317-D25B-584F-A70D-E352C3A1BFF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0095DEA-9F40-9A4C-8984-6A427C23AD3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8404" y="2741327"/>
            <a:ext cx="2285039" cy="1463040"/>
          </a:xfrm>
          <a:prstGeom prst="rect">
            <a:avLst/>
          </a:prstGeom>
        </p:spPr>
      </p:pic>
      <p:pic>
        <p:nvPicPr>
          <p:cNvPr id="13" name="Picture 1" descr="page10image2954311728">
            <a:extLst>
              <a:ext uri="{FF2B5EF4-FFF2-40B4-BE49-F238E27FC236}">
                <a16:creationId xmlns:a16="http://schemas.microsoft.com/office/drawing/2014/main" id="{15723492-6E55-A44C-B200-BF29682932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47194" y="4536153"/>
            <a:ext cx="4841821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8CF2C56-DEA7-D348-BAD4-9147722F195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5335" y="2732700"/>
            <a:ext cx="2321372" cy="146304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11D245A-2AAC-FF48-B889-AC7AEC89997E}"/>
              </a:ext>
            </a:extLst>
          </p:cNvPr>
          <p:cNvSpPr txBox="1"/>
          <p:nvPr/>
        </p:nvSpPr>
        <p:spPr>
          <a:xfrm>
            <a:off x="4946778" y="2424889"/>
            <a:ext cx="31064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Fit with ANNs, constrained on 6 GeV data.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0DDB20-1322-484A-9F7E-020B894694CA}"/>
              </a:ext>
            </a:extLst>
          </p:cNvPr>
          <p:cNvSpPr txBox="1"/>
          <p:nvPr/>
        </p:nvSpPr>
        <p:spPr>
          <a:xfrm>
            <a:off x="4657540" y="4180272"/>
            <a:ext cx="3421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Comparisons with KM15 and VGG/GK models. </a:t>
            </a:r>
          </a:p>
        </p:txBody>
      </p:sp>
      <p:pic>
        <p:nvPicPr>
          <p:cNvPr id="21" name="Picture 20" descr="dvcs_diag.tiff">
            <a:extLst>
              <a:ext uri="{FF2B5EF4-FFF2-40B4-BE49-F238E27FC236}">
                <a16:creationId xmlns:a16="http://schemas.microsoft.com/office/drawing/2014/main" id="{AD1F7B13-A70D-5543-BEE2-17DD2EAD40D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280" y="1463107"/>
            <a:ext cx="2452624" cy="15544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1F04277-C84A-964B-917E-FCC2A278917E}"/>
                  </a:ext>
                </a:extLst>
              </p:cNvPr>
              <p:cNvSpPr txBox="1"/>
              <p:nvPr/>
            </p:nvSpPr>
            <p:spPr>
              <a:xfrm>
                <a:off x="757282" y="1538031"/>
                <a:ext cx="521553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10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1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00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1F04277-C84A-964B-917E-FCC2A27891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282" y="1538031"/>
                <a:ext cx="521553" cy="246221"/>
              </a:xfrm>
              <a:prstGeom prst="rect">
                <a:avLst/>
              </a:prstGeom>
              <a:blipFill>
                <a:blip r:embed="rId6"/>
                <a:stretch>
                  <a:fillRect b="-4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45029BD-212B-0442-86DC-7616905D2D03}"/>
                  </a:ext>
                </a:extLst>
              </p:cNvPr>
              <p:cNvSpPr txBox="1"/>
              <p:nvPr/>
            </p:nvSpPr>
            <p:spPr>
              <a:xfrm>
                <a:off x="2872375" y="1584197"/>
                <a:ext cx="337528" cy="1538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d>
                        <m:dPr>
                          <m:ctrlPr>
                            <a:rPr lang="en-US" sz="1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1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100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45029BD-212B-0442-86DC-7616905D2D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2375" y="1584197"/>
                <a:ext cx="337528" cy="153888"/>
              </a:xfrm>
              <a:prstGeom prst="rect">
                <a:avLst/>
              </a:prstGeom>
              <a:blipFill>
                <a:blip r:embed="rId7"/>
                <a:stretch>
                  <a:fillRect l="-7143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7EF1BDD-DEF2-E54B-B44E-B1CC358C97B3}"/>
                  </a:ext>
                </a:extLst>
              </p:cNvPr>
              <p:cNvSpPr txBox="1"/>
              <p:nvPr/>
            </p:nvSpPr>
            <p:spPr>
              <a:xfrm>
                <a:off x="5112576" y="1906806"/>
                <a:ext cx="2271648" cy="442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𝐿𝑈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𝑎</m:t>
                          </m:r>
                          <m:func>
                            <m:func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40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func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𝑐</m:t>
                          </m:r>
                          <m:func>
                            <m:func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40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func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𝑑</m:t>
                          </m:r>
                          <m:func>
                            <m:func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40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n-US" sz="140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7EF1BDD-DEF2-E54B-B44E-B1CC358C97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2576" y="1906806"/>
                <a:ext cx="2271648" cy="442878"/>
              </a:xfrm>
              <a:prstGeom prst="rect">
                <a:avLst/>
              </a:prstGeom>
              <a:blipFill>
                <a:blip r:embed="rId8"/>
                <a:stretch>
                  <a:fillRect l="-1344" t="-4167" r="-1882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42B3BC18-D9A4-7949-BA2F-E906502FF5A3}"/>
              </a:ext>
            </a:extLst>
          </p:cNvPr>
          <p:cNvSpPr txBox="1"/>
          <p:nvPr/>
        </p:nvSpPr>
        <p:spPr>
          <a:xfrm>
            <a:off x="350690" y="852693"/>
            <a:ext cx="8242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Program covers measurements of beam helicity, longitudinal and transverse polarized target asymmetries using detectors in Halls A, B, and C.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81E806-2660-EC43-850B-179D5A271C8F}"/>
              </a:ext>
            </a:extLst>
          </p:cNvPr>
          <p:cNvSpPr txBox="1"/>
          <p:nvPr/>
        </p:nvSpPr>
        <p:spPr>
          <a:xfrm>
            <a:off x="4578680" y="1560116"/>
            <a:ext cx="3339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First BSA results from CLAS12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5" name="Table 24">
                <a:extLst>
                  <a:ext uri="{FF2B5EF4-FFF2-40B4-BE49-F238E27FC236}">
                    <a16:creationId xmlns:a16="http://schemas.microsoft.com/office/drawing/2014/main" id="{519D5505-22EC-8741-8A8A-88A368E3742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53258591"/>
                  </p:ext>
                </p:extLst>
              </p:nvPr>
            </p:nvGraphicFramePr>
            <p:xfrm>
              <a:off x="327658" y="4656188"/>
              <a:ext cx="3472543" cy="1434449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576943">
                      <a:extLst>
                        <a:ext uri="{9D8B030D-6E8A-4147-A177-3AD203B41FA5}">
                          <a16:colId xmlns:a16="http://schemas.microsoft.com/office/drawing/2014/main" val="2409258885"/>
                        </a:ext>
                      </a:extLst>
                    </a:gridCol>
                    <a:gridCol w="1371600">
                      <a:extLst>
                        <a:ext uri="{9D8B030D-6E8A-4147-A177-3AD203B41FA5}">
                          <a16:colId xmlns:a16="http://schemas.microsoft.com/office/drawing/2014/main" val="559646371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594406709"/>
                        </a:ext>
                      </a:extLst>
                    </a:gridCol>
                  </a:tblGrid>
                  <a:tr h="321929">
                    <a:tc>
                      <a:txBody>
                        <a:bodyPr/>
                        <a:lstStyle/>
                        <a:p>
                          <a:endParaRPr lang="en-US" sz="140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i="1" err="1">
                              <a:solidFill>
                                <a:schemeClr val="tx1"/>
                              </a:solidFill>
                            </a:rPr>
                            <a:t>Im</a:t>
                          </a:r>
                          <a:r>
                            <a:rPr lang="en-US" sz="1200">
                              <a:solidFill>
                                <a:schemeClr val="tx1"/>
                              </a:solidFill>
                            </a:rPr>
                            <a:t> (DVCS, TCS)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i="1">
                              <a:solidFill>
                                <a:schemeClr val="tx1"/>
                              </a:solidFill>
                            </a:rPr>
                            <a:t>Re</a:t>
                          </a:r>
                          <a:r>
                            <a:rPr lang="en-US" sz="1200">
                              <a:solidFill>
                                <a:schemeClr val="tx1"/>
                              </a:solidFill>
                            </a:rPr>
                            <a:t> (DVCS, TCS)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312613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latin typeface="Cambria Math" panose="02040503050406030204" pitchFamily="18" charset="0"/>
                                  </a:rPr>
                                  <m:t>ℋ</m:t>
                                </m:r>
                              </m:oMath>
                            </m:oMathPara>
                          </a14:m>
                          <a:endParaRPr lang="en-US" sz="12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𝐿𝑈</m:t>
                                    </m:r>
                                  </m:sub>
                                </m:sSub>
                                <m:r>
                                  <a:rPr lang="en-US" sz="1200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⨀</m:t>
                                    </m:r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𝑈𝑈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981963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̃"/>
                                    <m:ctrlPr>
                                      <a:rPr lang="en-US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ℋ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2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𝑈𝐿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  <m:r>
                                  <a:rPr lang="en-US" sz="1200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200" b="0" i="0" smtClean="0">
                                        <a:latin typeface="Cambria Math" panose="02040503050406030204" pitchFamily="18" charset="0"/>
                                      </a:rPr>
                                      <m:t>L</m:t>
                                    </m:r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30180408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latin typeface="Cambria Math" panose="02040503050406030204" pitchFamily="18" charset="0"/>
                                  </a:rPr>
                                  <m:t>ℰ</m:t>
                                </m:r>
                              </m:oMath>
                            </m:oMathPara>
                          </a14:m>
                          <a:endParaRPr lang="en-US" sz="12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𝑈𝑇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 sz="14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6231031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5" name="Table 24">
                <a:extLst>
                  <a:ext uri="{FF2B5EF4-FFF2-40B4-BE49-F238E27FC236}">
                    <a16:creationId xmlns:a16="http://schemas.microsoft.com/office/drawing/2014/main" id="{519D5505-22EC-8741-8A8A-88A368E3742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53258591"/>
                  </p:ext>
                </p:extLst>
              </p:nvPr>
            </p:nvGraphicFramePr>
            <p:xfrm>
              <a:off x="327658" y="4656188"/>
              <a:ext cx="3472543" cy="1434449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576943">
                      <a:extLst>
                        <a:ext uri="{9D8B030D-6E8A-4147-A177-3AD203B41FA5}">
                          <a16:colId xmlns:a16="http://schemas.microsoft.com/office/drawing/2014/main" val="2409258885"/>
                        </a:ext>
                      </a:extLst>
                    </a:gridCol>
                    <a:gridCol w="1371600">
                      <a:extLst>
                        <a:ext uri="{9D8B030D-6E8A-4147-A177-3AD203B41FA5}">
                          <a16:colId xmlns:a16="http://schemas.microsoft.com/office/drawing/2014/main" val="559646371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594406709"/>
                        </a:ext>
                      </a:extLst>
                    </a:gridCol>
                  </a:tblGrid>
                  <a:tr h="321929">
                    <a:tc>
                      <a:txBody>
                        <a:bodyPr/>
                        <a:lstStyle/>
                        <a:p>
                          <a:endParaRPr lang="en-US" sz="140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i="1" err="1">
                              <a:solidFill>
                                <a:schemeClr val="tx1"/>
                              </a:solidFill>
                            </a:rPr>
                            <a:t>Im</a:t>
                          </a:r>
                          <a:r>
                            <a:rPr lang="en-US" sz="1200">
                              <a:solidFill>
                                <a:schemeClr val="tx1"/>
                              </a:solidFill>
                            </a:rPr>
                            <a:t> (DVCS, TCS)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i="1">
                              <a:solidFill>
                                <a:schemeClr val="tx1"/>
                              </a:solidFill>
                            </a:rPr>
                            <a:t>Re</a:t>
                          </a:r>
                          <a:r>
                            <a:rPr lang="en-US" sz="1200">
                              <a:solidFill>
                                <a:schemeClr val="tx1"/>
                              </a:solidFill>
                            </a:rPr>
                            <a:t> (DVCS, TCS)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312613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1053" t="-88525" r="-503158" b="-2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42667" t="-88525" r="-112444" b="-2049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127888" t="-88525" r="-797" b="-2049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981963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1053" t="-185484" r="-503158" b="-1016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42667" t="-185484" r="-112444" b="-101613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127888" t="-93496" r="-797" b="-16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0180408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1053" t="-290164" r="-503158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42667" t="-290164" r="-112444" b="-3279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 sz="14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6231031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26" name="Picture 25">
            <a:extLst>
              <a:ext uri="{FF2B5EF4-FFF2-40B4-BE49-F238E27FC236}">
                <a16:creationId xmlns:a16="http://schemas.microsoft.com/office/drawing/2014/main" id="{3866D316-1E7B-3044-A24B-D4BAD0A45D2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6250" y="3541473"/>
            <a:ext cx="2280621" cy="7315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B71FB63-6E87-E24D-B005-59EB9FF10ECA}"/>
                  </a:ext>
                </a:extLst>
              </p:cNvPr>
              <p:cNvSpPr txBox="1"/>
              <p:nvPr/>
            </p:nvSpPr>
            <p:spPr>
              <a:xfrm>
                <a:off x="1071031" y="3396451"/>
                <a:ext cx="1455142" cy="2857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𝑈𝐿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𝐼𝑚</m:t>
                      </m:r>
                      <m:acc>
                        <m:accPr>
                          <m:chr m:val="̃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ℋ</m:t>
                          </m:r>
                        </m:e>
                      </m:acc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B71FB63-6E87-E24D-B005-59EB9FF10E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1031" y="3396451"/>
                <a:ext cx="1455142" cy="285719"/>
              </a:xfrm>
              <a:prstGeom prst="rect">
                <a:avLst/>
              </a:prstGeom>
              <a:blipFill>
                <a:blip r:embed="rId11"/>
                <a:stretch>
                  <a:fillRect l="-3361" t="-23404" r="-28571" b="-191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C87ACAC-A04C-3047-8C8F-E712AABC7688}"/>
                  </a:ext>
                </a:extLst>
              </p:cNvPr>
              <p:cNvSpPr txBox="1"/>
              <p:nvPr/>
            </p:nvSpPr>
            <p:spPr>
              <a:xfrm>
                <a:off x="1123405" y="3775701"/>
                <a:ext cx="1404936" cy="2857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𝐿𝐿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𝑅𝑒</m:t>
                      </m:r>
                      <m:acc>
                        <m:accPr>
                          <m:chr m:val="̃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ℋ</m:t>
                          </m:r>
                        </m:e>
                      </m:acc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C87ACAC-A04C-3047-8C8F-E712AABC76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3405" y="3775701"/>
                <a:ext cx="1404936" cy="285719"/>
              </a:xfrm>
              <a:prstGeom prst="rect">
                <a:avLst/>
              </a:prstGeom>
              <a:blipFill>
                <a:blip r:embed="rId12"/>
                <a:stretch>
                  <a:fillRect l="-3030" t="-23404" r="-29437" b="-191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273B94C-EB70-4448-93C1-1A789FF10302}"/>
                  </a:ext>
                </a:extLst>
              </p:cNvPr>
              <p:cNvSpPr txBox="1"/>
              <p:nvPr/>
            </p:nvSpPr>
            <p:spPr>
              <a:xfrm>
                <a:off x="1103545" y="3072686"/>
                <a:ext cx="14509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𝐿𝑈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ℋ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273B94C-EB70-4448-93C1-1A789FF103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545" y="3072686"/>
                <a:ext cx="1450975" cy="276999"/>
              </a:xfrm>
              <a:prstGeom prst="rect">
                <a:avLst/>
              </a:prstGeom>
              <a:blipFill>
                <a:blip r:embed="rId13"/>
                <a:stretch>
                  <a:fillRect l="-2941" r="-2941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2310A01-8B88-834E-A03F-BECAD7BAB05A}"/>
                  </a:ext>
                </a:extLst>
              </p:cNvPr>
              <p:cNvSpPr txBox="1"/>
              <p:nvPr/>
            </p:nvSpPr>
            <p:spPr>
              <a:xfrm>
                <a:off x="1075067" y="4080795"/>
                <a:ext cx="138121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𝑈𝑇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ℰ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2310A01-8B88-834E-A03F-BECAD7BAB0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67" y="4080795"/>
                <a:ext cx="1381212" cy="276999"/>
              </a:xfrm>
              <a:prstGeom prst="rect">
                <a:avLst/>
              </a:prstGeom>
              <a:blipFill>
                <a:blip r:embed="rId14"/>
                <a:stretch>
                  <a:fillRect l="-3084" r="-3084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728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2BEAF-BEB4-A24D-8E12-11A9711EC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2"/>
            <a:ext cx="8229600" cy="712787"/>
          </a:xfrm>
        </p:spPr>
        <p:txBody>
          <a:bodyPr/>
          <a:lstStyle/>
          <a:p>
            <a:r>
              <a:rPr lang="en-US" sz="3200">
                <a:solidFill>
                  <a:srgbClr val="006633"/>
                </a:solidFill>
                <a:latin typeface="Arial"/>
              </a:rPr>
              <a:t>First measurements of TCS with CLAS12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FE2317-D25B-584F-A70D-E352C3A1BFF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60948C17-6F89-2E40-9C6B-8DB08A21890A}"/>
                  </a:ext>
                </a:extLst>
              </p:cNvPr>
              <p:cNvSpPr/>
              <p:nvPr/>
            </p:nvSpPr>
            <p:spPr>
              <a:xfrm>
                <a:off x="6304429" y="1022301"/>
                <a:ext cx="2559693" cy="14720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7808" indent="-177808">
                  <a:spcBef>
                    <a:spcPts val="600"/>
                  </a:spcBef>
                  <a:buFont typeface="Arial"/>
                  <a:buChar char="•"/>
                </a:pPr>
                <a:r>
                  <a:rPr lang="en-US" sz="1400"/>
                  <a:t>BHA,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unc>
                      <m:func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𝐼𝑚</m:t>
                        </m:r>
                        <m:sSup>
                          <m:sSup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e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−−</m:t>
                            </m:r>
                          </m:sup>
                        </m:sSup>
                      </m:e>
                    </m:func>
                  </m:oMath>
                </a14:m>
                <a:r>
                  <a:rPr lang="en-US" sz="1400"/>
                  <a:t>, universality of GPDs </a:t>
                </a:r>
              </a:p>
              <a:p>
                <a:pPr marL="177808" indent="-177808">
                  <a:spcBef>
                    <a:spcPts val="600"/>
                  </a:spcBef>
                  <a:buFont typeface="Arial"/>
                  <a:buChar char="•"/>
                </a:pPr>
                <a:r>
                  <a:rPr lang="en-US" sz="1400"/>
                  <a:t>FB asymmetry,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𝐹𝐵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unc>
                      <m:func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𝑅𝑒</m:t>
                        </m:r>
                        <m:sSup>
                          <m:sSup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e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−−</m:t>
                            </m:r>
                          </m:sup>
                        </m:sSup>
                      </m:e>
                    </m:func>
                  </m:oMath>
                </a14:m>
                <a:r>
                  <a:rPr lang="en-US" sz="1400"/>
                  <a:t>, access to the EM FF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𝑄</m:t>
                        </m:r>
                      </m:sup>
                    </m:sSup>
                    <m:r>
                      <a:rPr lang="en-US" sz="1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/>
                  <a:t> (D-term).</a:t>
                </a: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60948C17-6F89-2E40-9C6B-8DB08A2189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4429" y="1022301"/>
                <a:ext cx="2559693" cy="1472006"/>
              </a:xfrm>
              <a:prstGeom prst="rect">
                <a:avLst/>
              </a:prstGeom>
              <a:blipFill>
                <a:blip r:embed="rId2"/>
                <a:stretch>
                  <a:fillRect l="-238" t="-830" b="-37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F7402CFB-5FE8-374D-8746-7F398FC0AD2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404" y="3782415"/>
            <a:ext cx="3563969" cy="21031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42055F-B184-C74C-88BB-693545106F5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6254" y="3812298"/>
            <a:ext cx="3633048" cy="21031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F222CF0-4F89-0247-BFDF-56EF2368145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8878" y="2908783"/>
            <a:ext cx="5533844" cy="4572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63374C7-831B-0046-B78E-31C335F631B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7764" y="3368980"/>
            <a:ext cx="5772049" cy="41148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139D874-5BB1-8A43-82A0-D748766782FB}"/>
              </a:ext>
            </a:extLst>
          </p:cNvPr>
          <p:cNvSpPr/>
          <p:nvPr/>
        </p:nvSpPr>
        <p:spPr>
          <a:xfrm>
            <a:off x="3188663" y="5885538"/>
            <a:ext cx="5638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i="1">
                <a:solidFill>
                  <a:prstClr val="black"/>
                </a:solidFill>
              </a:rPr>
              <a:t>P. </a:t>
            </a:r>
            <a:r>
              <a:rPr lang="en-US" sz="1200" i="1" err="1">
                <a:solidFill>
                  <a:prstClr val="black"/>
                </a:solidFill>
              </a:rPr>
              <a:t>Chatagnon</a:t>
            </a:r>
            <a:r>
              <a:rPr lang="en-US" sz="1200" i="1">
                <a:solidFill>
                  <a:prstClr val="black"/>
                </a:solidFill>
              </a:rPr>
              <a:t>, et al. (CLAS Collaboration),"</a:t>
            </a:r>
            <a:r>
              <a:rPr lang="en-US" sz="1200" i="1">
                <a:solidFill>
                  <a:prstClr val="black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 Rev. Lett. 127, 262501 (2021)</a:t>
            </a:r>
            <a:r>
              <a:rPr lang="en-US" sz="1200" i="1">
                <a:solidFill>
                  <a:prstClr val="black"/>
                </a:solidFill>
              </a:rPr>
              <a:t>.</a:t>
            </a:r>
            <a:endParaRPr lang="en-US" sz="1600" i="1">
              <a:solidFill>
                <a:prstClr val="black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3F17728-CA3E-2F4C-9DDA-62A6FABD024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616" y="2389867"/>
            <a:ext cx="4268688" cy="274320"/>
          </a:xfrm>
          <a:prstGeom prst="rect">
            <a:avLst/>
          </a:prstGeom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id="{0FAE9353-ABA7-324C-A4BE-D9E2233B48B1}"/>
              </a:ext>
            </a:extLst>
          </p:cNvPr>
          <p:cNvSpPr/>
          <p:nvPr/>
        </p:nvSpPr>
        <p:spPr>
          <a:xfrm>
            <a:off x="4563563" y="2336566"/>
            <a:ext cx="843139" cy="431148"/>
          </a:xfrm>
          <a:prstGeom prst="ellipse">
            <a:avLst/>
          </a:prstGeom>
          <a:noFill/>
          <a:ln w="19050">
            <a:solidFill>
              <a:srgbClr val="CC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30" descr="tcs">
            <a:extLst>
              <a:ext uri="{FF2B5EF4-FFF2-40B4-BE49-F238E27FC236}">
                <a16:creationId xmlns:a16="http://schemas.microsoft.com/office/drawing/2014/main" id="{AA681C62-E594-4D44-B3BB-E21C1EB25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969" y="843864"/>
            <a:ext cx="1846787" cy="15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 Box 19">
            <a:extLst>
              <a:ext uri="{FF2B5EF4-FFF2-40B4-BE49-F238E27FC236}">
                <a16:creationId xmlns:a16="http://schemas.microsoft.com/office/drawing/2014/main" id="{78C5735C-2512-CD4A-8839-3C52DB9882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0017" y="1019151"/>
            <a:ext cx="76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/>
              <a:t>TCS</a:t>
            </a:r>
          </a:p>
        </p:txBody>
      </p:sp>
      <p:sp>
        <p:nvSpPr>
          <p:cNvPr id="31" name="Text Box 20">
            <a:extLst>
              <a:ext uri="{FF2B5EF4-FFF2-40B4-BE49-F238E27FC236}">
                <a16:creationId xmlns:a16="http://schemas.microsoft.com/office/drawing/2014/main" id="{5E4C7580-D368-CE4F-89B8-AC1585DE67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6429" y="978922"/>
            <a:ext cx="2133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/>
              <a:t>Bethe-</a:t>
            </a:r>
            <a:r>
              <a:rPr lang="en-US" sz="1800" err="1"/>
              <a:t>Heitler</a:t>
            </a:r>
            <a:r>
              <a:rPr lang="en-US" sz="1800"/>
              <a:t> (BH)</a:t>
            </a:r>
          </a:p>
        </p:txBody>
      </p:sp>
      <p:sp>
        <p:nvSpPr>
          <p:cNvPr id="32" name="Text Box 23">
            <a:extLst>
              <a:ext uri="{FF2B5EF4-FFF2-40B4-BE49-F238E27FC236}">
                <a16:creationId xmlns:a16="http://schemas.microsoft.com/office/drawing/2014/main" id="{5BAFC698-0238-AE41-9CDE-5CDAB82F71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7966" y="1605868"/>
            <a:ext cx="381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+</a:t>
            </a:r>
          </a:p>
        </p:txBody>
      </p:sp>
      <p:pic>
        <p:nvPicPr>
          <p:cNvPr id="33" name="Picture 29" descr="bh">
            <a:extLst>
              <a:ext uri="{FF2B5EF4-FFF2-40B4-BE49-F238E27FC236}">
                <a16:creationId xmlns:a16="http://schemas.microsoft.com/office/drawing/2014/main" id="{63F71217-0DA0-DE47-B36C-1054F0A3F9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8966" y="1301065"/>
            <a:ext cx="3345074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175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9689E-9D0B-D448-B0A8-4E58F579D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762000"/>
          </a:xfrm>
        </p:spPr>
        <p:txBody>
          <a:bodyPr/>
          <a:lstStyle/>
          <a:p>
            <a:r>
              <a:rPr lang="en-US" sz="3200">
                <a:latin typeface="+mn-lt"/>
              </a:rPr>
              <a:t>3D imaging in momentum space – SIDIS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5E3AC7-7097-2540-9A62-9465C2D9EE3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C55852-22C3-6F44-8D6C-49BE4451E2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4" y="2340997"/>
            <a:ext cx="2490355" cy="18288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91CE227-64EE-3240-93B1-861003FFDC07}"/>
              </a:ext>
            </a:extLst>
          </p:cNvPr>
          <p:cNvSpPr txBox="1"/>
          <p:nvPr/>
        </p:nvSpPr>
        <p:spPr>
          <a:xfrm>
            <a:off x="375200" y="946204"/>
            <a:ext cx="815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8" indent="-177808">
              <a:buFont typeface="Arial" panose="020B0604020202020204" pitchFamily="34" charset="0"/>
              <a:buChar char="•"/>
            </a:pPr>
            <a:r>
              <a:rPr lang="en-US"/>
              <a:t>Experiments in a wide kinematical region, with polarized beam and targets, variety of final states. </a:t>
            </a:r>
          </a:p>
          <a:p>
            <a:pPr marL="177808" indent="-177808">
              <a:buFont typeface="Arial" panose="020B0604020202020204" pitchFamily="34" charset="0"/>
              <a:buChar char="•"/>
            </a:pPr>
            <a:r>
              <a:rPr lang="en-US"/>
              <a:t>Will study hadronization in both the target and current fragmentation regions</a:t>
            </a:r>
          </a:p>
        </p:txBody>
      </p:sp>
      <p:pic>
        <p:nvPicPr>
          <p:cNvPr id="5" name="Picture 6" descr="muldtab1">
            <a:extLst>
              <a:ext uri="{FF2B5EF4-FFF2-40B4-BE49-F238E27FC236}">
                <a16:creationId xmlns:a16="http://schemas.microsoft.com/office/drawing/2014/main" id="{1D28B35E-0113-914A-9F2C-244A4519AD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4169800"/>
            <a:ext cx="2602622" cy="181882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E85BF3-64A7-8A4C-B768-0F38AE0542B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692" y="2003572"/>
            <a:ext cx="3867911" cy="27432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3E4ED0A-3644-D343-926B-17192F506D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681" y="2918112"/>
            <a:ext cx="3368845" cy="32004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40400F8-D1C8-BA4D-B64D-30FAD2C128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7227" y="1869533"/>
            <a:ext cx="0" cy="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44D24EF-80BB-124D-B4BA-E4FA3C8AF5A1}"/>
              </a:ext>
            </a:extLst>
          </p:cNvPr>
          <p:cNvSpPr txBox="1"/>
          <p:nvPr/>
        </p:nvSpPr>
        <p:spPr>
          <a:xfrm>
            <a:off x="4572000" y="2161180"/>
            <a:ext cx="4038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Projected precision of extracted tensor charge for u and d quark from </a:t>
            </a:r>
            <a:r>
              <a:rPr lang="en-US" sz="1400" dirty="0" err="1"/>
              <a:t>SoLID</a:t>
            </a:r>
            <a:r>
              <a:rPr lang="en-US" sz="1400" dirty="0"/>
              <a:t> experiments with transversely polarized proton and </a:t>
            </a:r>
            <a:r>
              <a:rPr lang="en-US" sz="1400" baseline="30000" dirty="0"/>
              <a:t>3</a:t>
            </a:r>
            <a:r>
              <a:rPr lang="en-US" sz="1400" dirty="0"/>
              <a:t>He targets.</a:t>
            </a:r>
          </a:p>
        </p:txBody>
      </p:sp>
    </p:spTree>
    <p:extLst>
      <p:ext uri="{BB962C8B-B14F-4D97-AF65-F5344CB8AC3E}">
        <p14:creationId xmlns:p14="http://schemas.microsoft.com/office/powerpoint/2010/main" val="3406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C3F94-919C-9643-B1E2-1FFA60846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2" y="228600"/>
            <a:ext cx="8353299" cy="685800"/>
          </a:xfrm>
        </p:spPr>
        <p:txBody>
          <a:bodyPr/>
          <a:lstStyle/>
          <a:p>
            <a:r>
              <a:rPr lang="en-US" sz="3200">
                <a:latin typeface="+mn-lt"/>
              </a:rPr>
              <a:t>Di-hadron production in SIDS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F7F7DD-D903-8642-B216-BACA116630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1D064A-F3C3-9D4A-9FA9-9AA020D62ED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445" y="1163301"/>
            <a:ext cx="2580774" cy="1371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E6B775-FA17-2C48-BE14-AB7581FACDB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585" y="3896317"/>
            <a:ext cx="2381756" cy="15544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80DC1B-FC78-0A43-8CE0-94A552D87B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1065" y="4312583"/>
            <a:ext cx="2889953" cy="1828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05DD501-B1C9-2342-9BA3-EA0EB4FA531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1017" y="4312583"/>
            <a:ext cx="2822613" cy="1828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12ED9FA-F9CC-5444-8907-107C436988A1}"/>
                  </a:ext>
                </a:extLst>
              </p:cNvPr>
              <p:cNvSpPr txBox="1"/>
              <p:nvPr/>
            </p:nvSpPr>
            <p:spPr>
              <a:xfrm>
                <a:off x="1648527" y="3592071"/>
                <a:ext cx="6858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/>
                  <a:t>BSA in back-to-back di-hadron production in the reaction</a:t>
                </a:r>
                <a:r>
                  <a:rPr lang="en-US" sz="160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𝑒𝑝</m:t>
                    </m:r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sz="1600"/>
                  <a:t> 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12ED9FA-F9CC-5444-8907-107C436988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8527" y="3592071"/>
                <a:ext cx="6858000" cy="338554"/>
              </a:xfrm>
              <a:prstGeom prst="rect">
                <a:avLst/>
              </a:prstGeom>
              <a:blipFill>
                <a:blip r:embed="rId6"/>
                <a:stretch>
                  <a:fillRect l="-444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1D2E0A9-7F40-2842-A828-E8EF314DEB70}"/>
                  </a:ext>
                </a:extLst>
              </p:cNvPr>
              <p:cNvSpPr txBox="1"/>
              <p:nvPr/>
            </p:nvSpPr>
            <p:spPr>
              <a:xfrm>
                <a:off x="332766" y="5450798"/>
                <a:ext cx="3455169" cy="6567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/>
                  <a:t>One of hadrons in CFR another in TFR, provides access to </a:t>
                </a:r>
                <a:r>
                  <a:rPr lang="en-US" sz="1200" i="1"/>
                  <a:t>leading twist</a:t>
                </a:r>
                <a:r>
                  <a:rPr lang="en-US" sz="1200"/>
                  <a:t> fracture functions,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</m:acc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sup>
                    </m:sSubSup>
                  </m:oMath>
                </a14:m>
                <a:r>
                  <a:rPr lang="en-US" sz="120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200"/>
                  <a:t>.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1D2E0A9-7F40-2842-A828-E8EF314DEB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766" y="5450798"/>
                <a:ext cx="3455169" cy="656718"/>
              </a:xfrm>
              <a:prstGeom prst="rect">
                <a:avLst/>
              </a:prstGeom>
              <a:blipFill>
                <a:blip r:embed="rId7"/>
                <a:stretch>
                  <a:fillRect l="-177" t="-926"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>
            <a:extLst>
              <a:ext uri="{FF2B5EF4-FFF2-40B4-BE49-F238E27FC236}">
                <a16:creationId xmlns:a16="http://schemas.microsoft.com/office/drawing/2014/main" id="{6E620934-6911-6C44-940E-A8153FC8D7A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32" y="3963974"/>
            <a:ext cx="2893671" cy="4572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77337A8-510D-7E45-BEB0-8F7E6A26DF8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5797" y="1122048"/>
            <a:ext cx="3891686" cy="5120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D196183-4256-4743-8C00-C2625AAE5E74}"/>
                  </a:ext>
                </a:extLst>
              </p:cNvPr>
              <p:cNvSpPr txBox="1"/>
              <p:nvPr/>
            </p:nvSpPr>
            <p:spPr>
              <a:xfrm>
                <a:off x="1980511" y="807663"/>
                <a:ext cx="478617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i="1"/>
                  <a:t>BSA in the Process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𝑒𝑝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sz="1600" i="1"/>
                  <a:t> with CLAS12</a:t>
                </a:r>
                <a:endParaRPr lang="en-US" sz="160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D196183-4256-4743-8C00-C2625AAE5E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511" y="807663"/>
                <a:ext cx="4786171" cy="338554"/>
              </a:xfrm>
              <a:prstGeom prst="rect">
                <a:avLst/>
              </a:prstGeom>
              <a:blipFill>
                <a:blip r:embed="rId10"/>
                <a:stretch>
                  <a:fillRect l="-764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78F8E9E-A318-EB41-BCF9-4502C2F2040A}"/>
                  </a:ext>
                </a:extLst>
              </p:cNvPr>
              <p:cNvSpPr/>
              <p:nvPr/>
            </p:nvSpPr>
            <p:spPr>
              <a:xfrm>
                <a:off x="356852" y="2560479"/>
                <a:ext cx="3384857" cy="9838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3041" indent="-173041">
                  <a:buFont typeface="Arial" panose="020B0604020202020204" pitchFamily="34" charset="0"/>
                  <a:buChar char="•"/>
                </a:pPr>
                <a:r>
                  <a:rPr lang="en-US" sz="1200"/>
                  <a:t>Extraction of twist-3 collinear PDF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𝐿𝑈</m:t>
                        </m:r>
                      </m:sub>
                      <m:sup>
                        <m:func>
                          <m:funcPr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20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1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sup>
                    </m:sSubSup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1200" b="1" i="1">
                        <a:latin typeface="Cambria Math" panose="02040503050406030204" pitchFamily="18" charset="0"/>
                      </a:rPr>
                      <m:t>𝒆</m:t>
                    </m:r>
                    <m:r>
                      <a:rPr lang="en-US" sz="1200" b="1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200" b="1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sz="1200" b="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200"/>
                  <a:t> </a:t>
                </a:r>
              </a:p>
              <a:p>
                <a:pPr marL="173041" indent="-173041">
                  <a:buFont typeface="Arial" panose="020B0604020202020204" pitchFamily="34" charset="0"/>
                  <a:buChar char="•"/>
                </a:pPr>
                <a:r>
                  <a:rPr lang="en-US" sz="1200"/>
                  <a:t>Sensitive to the helicity-dependent two-pion fragmentation function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𝐿𝑈</m:t>
                            </m:r>
                          </m:sub>
                          <m:sup>
                            <m:func>
                              <m:funcPr>
                                <m:ctrlPr>
                                  <a:rPr lang="en-US" sz="12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200">
                                    <a:latin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sub>
                                </m:sSub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⊥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func>
                          </m:sup>
                        </m:sSubSup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r>
                          <a:rPr lang="en-US" sz="1200" b="1" i="1"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  <m:sub>
                        <m:r>
                          <a:rPr lang="en-US" sz="1200" b="1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sz="1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p>
                    </m:sSubSup>
                  </m:oMath>
                </a14:m>
                <a:endParaRPr lang="en-US" sz="1200"/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78F8E9E-A318-EB41-BCF9-4502C2F204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852" y="2560479"/>
                <a:ext cx="3384857" cy="983859"/>
              </a:xfrm>
              <a:prstGeom prst="rect">
                <a:avLst/>
              </a:prstGeom>
              <a:blipFill>
                <a:blip r:embed="rId11"/>
                <a:stretch>
                  <a:fillRect t="-621" b="-18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:a16="http://schemas.microsoft.com/office/drawing/2014/main" id="{72116237-A367-0847-B963-A5A7F9F738F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5110" y="1596341"/>
            <a:ext cx="2667383" cy="173736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8FC2D13-CF85-184D-8880-779CF09216A7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6831" y="1636762"/>
            <a:ext cx="2694072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0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DF6D4-0923-2041-AEB5-5F36A845A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3"/>
            <a:ext cx="8229600" cy="585644"/>
          </a:xfrm>
        </p:spPr>
        <p:txBody>
          <a:bodyPr/>
          <a:lstStyle/>
          <a:p>
            <a:r>
              <a:rPr lang="en-US" sz="3200">
                <a:latin typeface="+mn-lt"/>
              </a:rPr>
              <a:t>Hadron spectroscopy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3E4399-E535-1041-A7BA-B3EA59ECF7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0356F3-976E-CB4F-8AD6-5E3A922BF689}"/>
              </a:ext>
            </a:extLst>
          </p:cNvPr>
          <p:cNvSpPr txBox="1"/>
          <p:nvPr/>
        </p:nvSpPr>
        <p:spPr>
          <a:xfrm>
            <a:off x="496928" y="1066407"/>
            <a:ext cx="52677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8" indent="-171458">
              <a:buFont typeface="Arial" panose="020B0604020202020204" pitchFamily="34" charset="0"/>
              <a:buChar char="•"/>
            </a:pPr>
            <a:r>
              <a:rPr lang="en-US" sz="1600"/>
              <a:t>Role of gluonic excitations, gluonic degrees of freedom – search for exotic states.</a:t>
            </a:r>
          </a:p>
          <a:p>
            <a:pPr marL="171458" indent="-171458">
              <a:buFont typeface="Arial" panose="020B0604020202020204" pitchFamily="34" charset="0"/>
              <a:buChar char="•"/>
            </a:pPr>
            <a:r>
              <a:rPr lang="en-US" sz="1600"/>
              <a:t>Spectrum of excited nucleon states, transition FF.</a:t>
            </a:r>
          </a:p>
          <a:p>
            <a:pPr marL="171458" indent="-171458">
              <a:buFont typeface="Arial" panose="020B0604020202020204" pitchFamily="34" charset="0"/>
              <a:buChar char="•"/>
            </a:pPr>
            <a:r>
              <a:rPr lang="en-US" sz="1600"/>
              <a:t>Strangeness production, polarization transfer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1D6E3C7-FC65-6846-BDA5-EFFBE75563F6}"/>
              </a:ext>
            </a:extLst>
          </p:cNvPr>
          <p:cNvGrpSpPr>
            <a:grpSpLocks noChangeAspect="1"/>
          </p:cNvGrpSpPr>
          <p:nvPr/>
        </p:nvGrpSpPr>
        <p:grpSpPr>
          <a:xfrm>
            <a:off x="5707074" y="2232140"/>
            <a:ext cx="2720016" cy="2031503"/>
            <a:chOff x="264815" y="4251884"/>
            <a:chExt cx="3624588" cy="2707100"/>
          </a:xfrm>
        </p:grpSpPr>
        <p:pic>
          <p:nvPicPr>
            <p:cNvPr id="13" name="Picture 12" descr="Chart, histogram&#10;&#10;Description automatically generated">
              <a:extLst>
                <a:ext uri="{FF2B5EF4-FFF2-40B4-BE49-F238E27FC236}">
                  <a16:creationId xmlns:a16="http://schemas.microsoft.com/office/drawing/2014/main" id="{D31C960C-D9E0-C147-8B39-7F835F5513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815" y="4278299"/>
              <a:ext cx="3624588" cy="2680685"/>
            </a:xfrm>
            <a:prstGeom prst="rect">
              <a:avLst/>
            </a:prstGeom>
          </p:spPr>
        </p:pic>
        <p:sp>
          <p:nvSpPr>
            <p:cNvPr id="14" name="ɣ p → p + π0 η…">
              <a:extLst>
                <a:ext uri="{FF2B5EF4-FFF2-40B4-BE49-F238E27FC236}">
                  <a16:creationId xmlns:a16="http://schemas.microsoft.com/office/drawing/2014/main" id="{8360E3F0-34A0-6F40-894D-82704E62F243}"/>
                </a:ext>
              </a:extLst>
            </p:cNvPr>
            <p:cNvSpPr txBox="1"/>
            <p:nvPr/>
          </p:nvSpPr>
          <p:spPr>
            <a:xfrm>
              <a:off x="2396328" y="6223395"/>
              <a:ext cx="1222812" cy="31757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35710" tIns="35710" rIns="35710" bIns="35710" anchor="ctr">
              <a:spAutoFit/>
            </a:bodyPr>
            <a:lstStyle/>
            <a:p>
              <a:pPr defTabSz="457063">
                <a:lnSpc>
                  <a:spcPct val="90000"/>
                </a:lnSpc>
                <a:defRPr sz="3200" b="1">
                  <a:solidFill>
                    <a:srgbClr val="5B9BD5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lang="en-US" sz="1200" b="1">
                  <a:solidFill>
                    <a:srgbClr val="5B9BD5"/>
                  </a:solidFill>
                  <a:latin typeface="Helvetica"/>
                  <a:sym typeface="Symbol" panose="05050102010706020507" pitchFamily="18" charset="2"/>
                </a:rPr>
                <a:t>p</a:t>
              </a:r>
              <a:r>
                <a:rPr lang="en-US" sz="1200" b="1" baseline="30000">
                  <a:solidFill>
                    <a:srgbClr val="5B9BD5"/>
                  </a:solidFill>
                  <a:latin typeface="Helvetica"/>
                  <a:sym typeface="Symbol" panose="05050102010706020507" pitchFamily="18" charset="2"/>
                </a:rPr>
                <a:t>-</a:t>
              </a:r>
              <a:r>
                <a:rPr lang="en-US" sz="1200" b="1">
                  <a:solidFill>
                    <a:srgbClr val="5B9BD5"/>
                  </a:solidFill>
                  <a:latin typeface="Helvetica"/>
                  <a:sym typeface="Symbol" panose="05050102010706020507" pitchFamily="18" charset="2"/>
                </a:rPr>
                <a:t></a:t>
              </a:r>
              <a:r>
                <a:rPr lang="en-US" sz="1200" b="1" baseline="30000">
                  <a:solidFill>
                    <a:srgbClr val="5B9BD5"/>
                  </a:solidFill>
                  <a:latin typeface="Helvetica"/>
                  <a:sym typeface="Symbol" panose="05050102010706020507" pitchFamily="18" charset="2"/>
                </a:rPr>
                <a:t>++</a:t>
              </a:r>
              <a:endParaRPr sz="1200" b="1">
                <a:solidFill>
                  <a:srgbClr val="5B9BD5"/>
                </a:solidFill>
                <a:latin typeface="Helvetica"/>
                <a:sym typeface="Helvetica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9E12212-ECFE-A541-9888-BC354E08F147}"/>
                </a:ext>
              </a:extLst>
            </p:cNvPr>
            <p:cNvSpPr txBox="1"/>
            <p:nvPr/>
          </p:nvSpPr>
          <p:spPr>
            <a:xfrm>
              <a:off x="745524" y="4251884"/>
              <a:ext cx="2785902" cy="32810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defTabSz="457063"/>
              <a:r>
                <a:rPr lang="en-US" sz="1000" b="1" i="1">
                  <a:solidFill>
                    <a:srgbClr val="0070C0"/>
                  </a:solidFill>
                  <a:latin typeface="Calibri" panose="020F0502020204030204"/>
                </a:rPr>
                <a:t>PRC 103, L02201 (2021) asymmetry</a:t>
              </a:r>
              <a:r>
                <a:rPr lang="en-US" sz="1000" b="1" i="1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endParaRPr lang="en-US" sz="1000" b="1" i="1">
                <a:solidFill>
                  <a:prstClr val="black"/>
                </a:solidFill>
                <a:latin typeface="Symbol" pitchFamily="2" charset="2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019415E-33B4-9641-9BFB-648C8D3B6882}"/>
                </a:ext>
              </a:extLst>
            </p:cNvPr>
            <p:cNvSpPr txBox="1"/>
            <p:nvPr/>
          </p:nvSpPr>
          <p:spPr>
            <a:xfrm>
              <a:off x="2358850" y="5153466"/>
              <a:ext cx="876228" cy="369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063"/>
              <a:r>
                <a:rPr lang="en-US" sz="1200" b="1" i="1">
                  <a:solidFill>
                    <a:srgbClr val="C00000"/>
                  </a:solidFill>
                  <a:latin typeface="Calibri" panose="020F0502020204030204"/>
                </a:rPr>
                <a:t>natural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48B5E61-EDEE-224B-ADFA-D789FE5DA0D6}"/>
                </a:ext>
              </a:extLst>
            </p:cNvPr>
            <p:cNvSpPr txBox="1"/>
            <p:nvPr/>
          </p:nvSpPr>
          <p:spPr>
            <a:xfrm>
              <a:off x="645123" y="5190980"/>
              <a:ext cx="1094111" cy="369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063"/>
              <a:r>
                <a:rPr lang="en-US" sz="1200" b="1" i="1">
                  <a:solidFill>
                    <a:srgbClr val="C00000"/>
                  </a:solidFill>
                  <a:latin typeface="Calibri" panose="020F0502020204030204"/>
                </a:rPr>
                <a:t>unnatural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18C7E5A1-7191-7144-B7BF-B72493E49E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771" y="3385388"/>
            <a:ext cx="2130151" cy="27432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A4E6204-F341-1249-8294-C903CA3A74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1311" y="3385388"/>
            <a:ext cx="2112578" cy="274320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CA21F82F-BFD9-A548-8C6E-20100527CCA0}"/>
              </a:ext>
            </a:extLst>
          </p:cNvPr>
          <p:cNvGrpSpPr>
            <a:grpSpLocks noChangeAspect="1"/>
          </p:cNvGrpSpPr>
          <p:nvPr/>
        </p:nvGrpSpPr>
        <p:grpSpPr>
          <a:xfrm>
            <a:off x="5711638" y="4147667"/>
            <a:ext cx="2702724" cy="1992403"/>
            <a:chOff x="7814605" y="4312521"/>
            <a:chExt cx="3135670" cy="2311563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B720A37C-31C8-0C44-B76F-D12A917685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14605" y="4485092"/>
              <a:ext cx="3013099" cy="2138992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F3EE4F1-AAEF-8B44-BB82-01C1CCB8A8AA}"/>
                </a:ext>
              </a:extLst>
            </p:cNvPr>
            <p:cNvSpPr txBox="1"/>
            <p:nvPr/>
          </p:nvSpPr>
          <p:spPr>
            <a:xfrm>
              <a:off x="7876129" y="4312521"/>
              <a:ext cx="3074146" cy="28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063"/>
              <a:r>
                <a:rPr lang="en-US" sz="1000" b="1" i="1">
                  <a:solidFill>
                    <a:srgbClr val="0070C0"/>
                  </a:solidFill>
                  <a:latin typeface="Calibri" panose="020F0502020204030204"/>
                </a:rPr>
                <a:t>PRC 105, 035201 (2022) SDME, </a:t>
              </a:r>
              <a:r>
                <a:rPr lang="en-US" sz="1000" b="1" i="1" err="1">
                  <a:solidFill>
                    <a:srgbClr val="0070C0"/>
                  </a:solidFill>
                  <a:latin typeface="Calibri" panose="020F0502020204030204"/>
                </a:rPr>
                <a:t>asymm</a:t>
              </a:r>
              <a:r>
                <a:rPr lang="en-US" sz="1000" b="1" i="1">
                  <a:solidFill>
                    <a:srgbClr val="0070C0"/>
                  </a:solidFill>
                  <a:latin typeface="Calibri" panose="020F0502020204030204"/>
                </a:rPr>
                <a:t>. </a:t>
              </a:r>
              <a:r>
                <a:rPr lang="en-US" sz="1000" b="1" i="1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endParaRPr lang="en-US" sz="1000" b="1" i="1">
                <a:solidFill>
                  <a:prstClr val="black"/>
                </a:solidFill>
                <a:latin typeface="Symbol" pitchFamily="2" charset="2"/>
              </a:endParaRPr>
            </a:p>
          </p:txBody>
        </p:sp>
        <p:sp>
          <p:nvSpPr>
            <p:cNvPr id="24" name="ɣ p → p + π0 η…">
              <a:extLst>
                <a:ext uri="{FF2B5EF4-FFF2-40B4-BE49-F238E27FC236}">
                  <a16:creationId xmlns:a16="http://schemas.microsoft.com/office/drawing/2014/main" id="{0BB816FD-228F-A448-9C99-B62C955149A7}"/>
                </a:ext>
              </a:extLst>
            </p:cNvPr>
            <p:cNvSpPr txBox="1"/>
            <p:nvPr/>
          </p:nvSpPr>
          <p:spPr>
            <a:xfrm>
              <a:off x="8548030" y="5214941"/>
              <a:ext cx="1542833" cy="26042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35710" tIns="35710" rIns="35710" bIns="35710" anchor="ctr">
              <a:spAutoFit/>
            </a:bodyPr>
            <a:lstStyle/>
            <a:p>
              <a:pPr defTabSz="457063">
                <a:lnSpc>
                  <a:spcPct val="90000"/>
                </a:lnSpc>
                <a:defRPr sz="3200" b="1">
                  <a:solidFill>
                    <a:srgbClr val="5B9BD5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lang="en-US" sz="1100" b="1">
                  <a:solidFill>
                    <a:srgbClr val="5B9BD5"/>
                  </a:solidFill>
                  <a:latin typeface="Helvetica"/>
                  <a:sym typeface="Symbol" panose="05050102010706020507" pitchFamily="18" charset="2"/>
                </a:rPr>
                <a:t></a:t>
              </a:r>
              <a:r>
                <a:rPr lang="en-US" sz="1100" b="1" err="1">
                  <a:solidFill>
                    <a:srgbClr val="5B9BD5"/>
                  </a:solidFill>
                  <a:latin typeface="Helvetica"/>
                  <a:sym typeface="Symbol" panose="05050102010706020507" pitchFamily="18" charset="2"/>
                </a:rPr>
                <a:t>pK</a:t>
              </a:r>
              <a:r>
                <a:rPr lang="en-US" sz="1100" b="1" baseline="30000">
                  <a:solidFill>
                    <a:srgbClr val="5B9BD5"/>
                  </a:solidFill>
                  <a:latin typeface="Helvetica"/>
                  <a:sym typeface="Symbol" panose="05050102010706020507" pitchFamily="18" charset="2"/>
                </a:rPr>
                <a:t>+</a:t>
              </a:r>
              <a:r>
                <a:rPr lang="en-US" sz="1100" b="1">
                  <a:solidFill>
                    <a:srgbClr val="5B9BD5"/>
                  </a:solidFill>
                  <a:latin typeface="Helvetica"/>
                  <a:sym typeface="Symbol" panose="05050102010706020507" pitchFamily="18" charset="2"/>
                </a:rPr>
                <a:t>(1520</a:t>
              </a:r>
              <a:r>
                <a:rPr lang="en-US" sz="1100" b="1" baseline="30000">
                  <a:solidFill>
                    <a:srgbClr val="5B9BD5"/>
                  </a:solidFill>
                  <a:latin typeface="Helvetica"/>
                  <a:sym typeface="Symbol" panose="05050102010706020507" pitchFamily="18" charset="2"/>
                </a:rPr>
                <a:t>)</a:t>
              </a:r>
              <a:endParaRPr sz="1100" b="1">
                <a:solidFill>
                  <a:srgbClr val="5B9BD5"/>
                </a:solidFill>
                <a:latin typeface="Helvetica"/>
                <a:sym typeface="Helvetica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D50F73E-B6DA-0948-A2F6-4A43E58678D0}"/>
              </a:ext>
            </a:extLst>
          </p:cNvPr>
          <p:cNvSpPr txBox="1"/>
          <p:nvPr/>
        </p:nvSpPr>
        <p:spPr>
          <a:xfrm>
            <a:off x="1631967" y="3213870"/>
            <a:ext cx="357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>
                <a:solidFill>
                  <a:prstClr val="black"/>
                </a:solidFill>
                <a:latin typeface="Symbol" pitchFamily="2" charset="2"/>
              </a:rPr>
              <a:t>S</a:t>
            </a:r>
            <a:r>
              <a:rPr lang="en-US" sz="1400" i="1" baseline="30000">
                <a:solidFill>
                  <a:prstClr val="black"/>
                </a:solidFill>
              </a:rPr>
              <a:t>0</a:t>
            </a:r>
            <a:endParaRPr lang="en-US" sz="14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F644C0C-466E-7544-AA97-63D89DCA1E84}"/>
              </a:ext>
            </a:extLst>
          </p:cNvPr>
          <p:cNvSpPr txBox="1"/>
          <p:nvPr/>
        </p:nvSpPr>
        <p:spPr>
          <a:xfrm>
            <a:off x="4059151" y="3111679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>
                <a:solidFill>
                  <a:prstClr val="black"/>
                </a:solidFill>
                <a:latin typeface="Symbol" pitchFamily="2" charset="2"/>
              </a:rPr>
              <a:t>L</a:t>
            </a:r>
            <a:endParaRPr lang="en-US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0BFB2AB-A41D-B044-9E41-EBBD535C5F0F}"/>
                  </a:ext>
                </a:extLst>
              </p:cNvPr>
              <p:cNvSpPr txBox="1"/>
              <p:nvPr/>
            </p:nvSpPr>
            <p:spPr>
              <a:xfrm>
                <a:off x="1827935" y="2406375"/>
                <a:ext cx="2330253" cy="4944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func>
                            <m:func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func>
                        </m:den>
                      </m:f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sSub>
                            <m:sSub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𝑌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func>
                            <m:func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func>
                        </m:e>
                      </m:d>
                    </m:oMath>
                  </m:oMathPara>
                </a14:m>
                <a:endParaRPr lang="en-US" sz="120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0BFB2AB-A41D-B044-9E41-EBBD535C5F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7935" y="2406375"/>
                <a:ext cx="2330253" cy="4944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B9A8CA8-E406-2A49-A015-E14466988E78}"/>
                  </a:ext>
                </a:extLst>
              </p:cNvPr>
              <p:cNvSpPr txBox="1"/>
              <p:nvPr/>
            </p:nvSpPr>
            <p:spPr>
              <a:xfrm>
                <a:off x="1717356" y="2758590"/>
                <a:ext cx="2667910" cy="5213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sSubSup>
                        <m:sSub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func>
                        <m:func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sz="140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B9A8CA8-E406-2A49-A015-E14466988E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7356" y="2758590"/>
                <a:ext cx="2667910" cy="521361"/>
              </a:xfrm>
              <a:prstGeom prst="rect">
                <a:avLst/>
              </a:prstGeom>
              <a:blipFill>
                <a:blip r:embed="rId7"/>
                <a:stretch>
                  <a:fillRect b="-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30">
            <a:extLst>
              <a:ext uri="{FF2B5EF4-FFF2-40B4-BE49-F238E27FC236}">
                <a16:creationId xmlns:a16="http://schemas.microsoft.com/office/drawing/2014/main" id="{E164D31A-C17A-4A47-94F2-02F8408E9E1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50889" y="5656077"/>
            <a:ext cx="786863" cy="483993"/>
          </a:xfrm>
          <a:prstGeom prst="rect">
            <a:avLst/>
          </a:prstGeom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32" name="Picture 31" descr="Diagram&#10;&#10;Description automatically generated">
            <a:extLst>
              <a:ext uri="{FF2B5EF4-FFF2-40B4-BE49-F238E27FC236}">
                <a16:creationId xmlns:a16="http://schemas.microsoft.com/office/drawing/2014/main" id="{0BFFFFCF-24FA-4646-BAB7-A3AA133D30F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3861" y="432477"/>
            <a:ext cx="1911691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53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2958-EEEB-694B-AFEA-57A0C26FF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2"/>
            <a:ext cx="8229600" cy="636585"/>
          </a:xfrm>
        </p:spPr>
        <p:txBody>
          <a:bodyPr/>
          <a:lstStyle/>
          <a:p>
            <a:r>
              <a:rPr lang="en-US" sz="3200">
                <a:latin typeface="+mn-lt"/>
              </a:rPr>
              <a:t>QCD and nuclei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183F98-FF9D-9E4E-8C92-76C02B0A1A7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92212B-7E3A-6E49-A8D6-22A87B3662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586" y="2088458"/>
            <a:ext cx="2320214" cy="17373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59D9A25-6761-704B-8F54-FF58D26AE1A1}"/>
              </a:ext>
            </a:extLst>
          </p:cNvPr>
          <p:cNvSpPr txBox="1"/>
          <p:nvPr/>
        </p:nvSpPr>
        <p:spPr>
          <a:xfrm>
            <a:off x="381000" y="961975"/>
            <a:ext cx="38006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8" indent="-177808">
              <a:buFont typeface="Arial" panose="020B0604020202020204" pitchFamily="34" charset="0"/>
              <a:buChar char="•"/>
            </a:pPr>
            <a:r>
              <a:rPr lang="en-US" sz="1600"/>
              <a:t>Nucleon modification, tagged EMC.</a:t>
            </a:r>
          </a:p>
          <a:p>
            <a:pPr marL="177808" indent="-177808">
              <a:buFont typeface="Arial" panose="020B0604020202020204" pitchFamily="34" charset="0"/>
              <a:buChar char="•"/>
            </a:pPr>
            <a:r>
              <a:rPr lang="en-US" sz="1600"/>
              <a:t>Short range NN correlations.</a:t>
            </a:r>
          </a:p>
          <a:p>
            <a:pPr marL="177808" indent="-177808">
              <a:buFont typeface="Arial" panose="020B0604020202020204" pitchFamily="34" charset="0"/>
              <a:buChar char="•"/>
            </a:pPr>
            <a:r>
              <a:rPr lang="en-US" sz="1600"/>
              <a:t>Quark/hadron propagation and CT.</a:t>
            </a:r>
          </a:p>
          <a:p>
            <a:pPr marL="177808" indent="-177808">
              <a:buFont typeface="Arial" panose="020B0604020202020204" pitchFamily="34" charset="0"/>
              <a:buChar char="•"/>
            </a:pPr>
            <a:r>
              <a:rPr lang="en-US" sz="1600"/>
              <a:t>Nuclear DVCS</a:t>
            </a:r>
          </a:p>
        </p:txBody>
      </p:sp>
      <p:pic>
        <p:nvPicPr>
          <p:cNvPr id="8" name="Picture 10">
            <a:extLst>
              <a:ext uri="{FF2B5EF4-FFF2-40B4-BE49-F238E27FC236}">
                <a16:creationId xmlns:a16="http://schemas.microsoft.com/office/drawing/2014/main" id="{8F8DCB1C-DB9F-5F4B-8F85-760DC288EB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7314" y="1018754"/>
            <a:ext cx="2994406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F4D446F-DA08-DE43-96F4-38E12C9490C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581" r="7233"/>
          <a:stretch/>
        </p:blipFill>
        <p:spPr>
          <a:xfrm>
            <a:off x="5381436" y="3411124"/>
            <a:ext cx="3183467" cy="2344666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BC314621-4CA7-A94B-8754-ACD24D634639}"/>
              </a:ext>
            </a:extLst>
          </p:cNvPr>
          <p:cNvGrpSpPr>
            <a:grpSpLocks noChangeAspect="1"/>
          </p:cNvGrpSpPr>
          <p:nvPr/>
        </p:nvGrpSpPr>
        <p:grpSpPr>
          <a:xfrm>
            <a:off x="2157856" y="3430367"/>
            <a:ext cx="3093982" cy="2743200"/>
            <a:chOff x="657236" y="2930932"/>
            <a:chExt cx="3506513" cy="310896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2FE6213-FB42-2448-BC48-F89251FCB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7236" y="2930932"/>
              <a:ext cx="3487616" cy="310896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BAF1B0E-44AE-264B-84BB-85E713FA55D5}"/>
                </a:ext>
              </a:extLst>
            </p:cNvPr>
            <p:cNvSpPr txBox="1"/>
            <p:nvPr/>
          </p:nvSpPr>
          <p:spPr>
            <a:xfrm>
              <a:off x="1677761" y="3546973"/>
              <a:ext cx="206941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defTabSz="914141"/>
              <a:r>
                <a:rPr lang="en-US" sz="1000">
                  <a:solidFill>
                    <a:srgbClr val="000000"/>
                  </a:solidFill>
                  <a:latin typeface="Calibri" panose="020F0502020204030204"/>
                </a:rPr>
                <a:t>Prediction with Color Transparency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91FDF7D-2954-E34E-A311-DA934257FF52}"/>
                </a:ext>
              </a:extLst>
            </p:cNvPr>
            <p:cNvCxnSpPr>
              <a:cxnSpLocks/>
            </p:cNvCxnSpPr>
            <p:nvPr/>
          </p:nvCxnSpPr>
          <p:spPr>
            <a:xfrm>
              <a:off x="2712467" y="3754472"/>
              <a:ext cx="110017" cy="319528"/>
            </a:xfrm>
            <a:prstGeom prst="straightConnector1">
              <a:avLst/>
            </a:prstGeom>
            <a:ln w="412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380D8E0-888E-B84F-A005-D47FCD25527B}"/>
                </a:ext>
              </a:extLst>
            </p:cNvPr>
            <p:cNvSpPr txBox="1"/>
            <p:nvPr/>
          </p:nvSpPr>
          <p:spPr>
            <a:xfrm>
              <a:off x="2300982" y="4598601"/>
              <a:ext cx="1862767" cy="4534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141"/>
              <a:r>
                <a:rPr lang="en-US" sz="1000">
                  <a:solidFill>
                    <a:srgbClr val="000000"/>
                  </a:solidFill>
                  <a:latin typeface="Calibri" panose="020F0502020204030204"/>
                </a:rPr>
                <a:t>Data has flat dependence</a:t>
              </a:r>
            </a:p>
            <a:p>
              <a:pPr defTabSz="914141"/>
              <a:r>
                <a:rPr lang="en-US" sz="1000" b="1">
                  <a:solidFill>
                    <a:srgbClr val="BE1D1D"/>
                  </a:solidFill>
                  <a:latin typeface="Calibri" panose="020F0502020204030204"/>
                </a:rPr>
                <a:t>No Color Transparency !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2B477AF-5C0E-DE46-8765-D8E9987EFCE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16906" y="4373156"/>
              <a:ext cx="211155" cy="253453"/>
            </a:xfrm>
            <a:prstGeom prst="straightConnector1">
              <a:avLst/>
            </a:prstGeom>
            <a:ln w="412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0668D0E7-B863-2149-8A63-11E1572CB4D8}"/>
              </a:ext>
            </a:extLst>
          </p:cNvPr>
          <p:cNvSpPr txBox="1"/>
          <p:nvPr/>
        </p:nvSpPr>
        <p:spPr>
          <a:xfrm>
            <a:off x="5562972" y="3037279"/>
            <a:ext cx="3251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PREX and CREX experiments: electroweak asymmetry in elastic </a:t>
            </a:r>
            <a:r>
              <a:rPr lang="en-US" sz="1200" i="1" err="1"/>
              <a:t>eA</a:t>
            </a:r>
            <a:r>
              <a:rPr lang="en-US" sz="1200"/>
              <a:t> scattering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9751DAA-4E33-1C48-B427-BDF9A1742B14}"/>
              </a:ext>
            </a:extLst>
          </p:cNvPr>
          <p:cNvSpPr/>
          <p:nvPr/>
        </p:nvSpPr>
        <p:spPr>
          <a:xfrm>
            <a:off x="5791200" y="5637060"/>
            <a:ext cx="20107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1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48</a:t>
            </a: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 :   thin skin</a:t>
            </a:r>
          </a:p>
          <a:p>
            <a:pPr marL="0" marR="0" lvl="0" indent="0" defTabSz="9141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1200" b="1" i="0" u="none" strike="noStrike" kern="0" cap="none" spc="0" normalizeH="0" baseline="300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208</a:t>
            </a: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Pb :  thick  skin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8CF7F69-ED3A-5145-B6FD-92C2291C9755}"/>
              </a:ext>
            </a:extLst>
          </p:cNvPr>
          <p:cNvSpPr/>
          <p:nvPr/>
        </p:nvSpPr>
        <p:spPr>
          <a:xfrm>
            <a:off x="7112306" y="5642702"/>
            <a:ext cx="1702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>
                <a:solidFill>
                  <a:srgbClr val="002060"/>
                </a:solidFill>
                <a:latin typeface="Calibri"/>
              </a:rPr>
              <a:t>Implications for the EOS of neutron matter </a:t>
            </a:r>
            <a:endParaRPr lang="en-US" sz="120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86E23E8-1E2A-124D-A3E9-6D3179E35D4E}"/>
              </a:ext>
            </a:extLst>
          </p:cNvPr>
          <p:cNvSpPr/>
          <p:nvPr/>
        </p:nvSpPr>
        <p:spPr>
          <a:xfrm>
            <a:off x="353134" y="4424786"/>
            <a:ext cx="17880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>
                <a:solidFill>
                  <a:srgbClr val="000000"/>
                </a:solidFill>
                <a:latin typeface="Calibri" panose="020F0502020204030204"/>
              </a:rPr>
              <a:t>Ruling out color transparency in quasi-elastic 12C(</a:t>
            </a:r>
            <a:r>
              <a:rPr lang="en-US" sz="1400" i="1" err="1">
                <a:solidFill>
                  <a:srgbClr val="000000"/>
                </a:solidFill>
                <a:latin typeface="Calibri" panose="020F0502020204030204"/>
              </a:rPr>
              <a:t>e,ep</a:t>
            </a:r>
            <a:r>
              <a:rPr lang="en-US" sz="1400" i="1">
                <a:solidFill>
                  <a:srgbClr val="000000"/>
                </a:solidFill>
                <a:latin typeface="Calibri" panose="020F0502020204030204"/>
              </a:rPr>
              <a:t>) up to Q</a:t>
            </a:r>
            <a:r>
              <a:rPr lang="en-US" sz="1400" i="1" baseline="30000">
                <a:solidFill>
                  <a:srgbClr val="000000"/>
                </a:solidFill>
                <a:latin typeface="Calibri" panose="020F0502020204030204"/>
              </a:rPr>
              <a:t>2</a:t>
            </a:r>
            <a:r>
              <a:rPr lang="en-US" sz="1400" i="1">
                <a:solidFill>
                  <a:srgbClr val="000000"/>
                </a:solidFill>
                <a:latin typeface="Calibri" panose="020F0502020204030204"/>
              </a:rPr>
              <a:t> of 14.2 (GeV/c)2</a:t>
            </a:r>
            <a:endParaRPr lang="en-US" sz="14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5F3CD32-DE0C-5047-9179-F8CF6527435F}"/>
              </a:ext>
            </a:extLst>
          </p:cNvPr>
          <p:cNvSpPr txBox="1"/>
          <p:nvPr/>
        </p:nvSpPr>
        <p:spPr>
          <a:xfrm>
            <a:off x="5987267" y="746788"/>
            <a:ext cx="21547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EMC-SRC correlation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DD7E909-FD8C-FF46-94D2-0DB15FCE062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4180" y="1530881"/>
            <a:ext cx="2343240" cy="146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757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5CE51-BDEA-8946-BE56-345154AF8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949"/>
            <a:ext cx="8229600" cy="670452"/>
          </a:xfrm>
        </p:spPr>
        <p:txBody>
          <a:bodyPr/>
          <a:lstStyle/>
          <a:p>
            <a:r>
              <a:rPr lang="en-US" sz="2800">
                <a:latin typeface="+mn-lt"/>
              </a:rPr>
              <a:t>Precision test of the SM electroweak interactions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E75D1C-8DA6-3E4B-B47E-8EEF0C7795E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EF5891-C737-3E49-BCF7-06B16A43BC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6965" y="3542885"/>
            <a:ext cx="2265698" cy="26517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5065FE7-D7F2-5B42-BF7B-9E6C4B074B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4770" y="1132769"/>
            <a:ext cx="3253227" cy="20116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156484-5F24-D443-AE4C-513DD0EC67B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2175" y="4362379"/>
            <a:ext cx="2042595" cy="914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75648D8-6EA7-F94B-BD4F-AC400E36AEB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5333" y="1216104"/>
            <a:ext cx="2331418" cy="6400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48A4E74-290C-C740-9B0D-2485447E75E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986" y="1150071"/>
            <a:ext cx="2370495" cy="18288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B9EF7B5-348D-4449-BA45-E9A38F3AA7FC}"/>
              </a:ext>
            </a:extLst>
          </p:cNvPr>
          <p:cNvSpPr/>
          <p:nvPr/>
        </p:nvSpPr>
        <p:spPr>
          <a:xfrm>
            <a:off x="1134712" y="1137894"/>
            <a:ext cx="16113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i="1" err="1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sz="800" b="1" i="1" baseline="-25000" err="1">
                <a:solidFill>
                  <a:schemeClr val="accent6">
                    <a:lumMod val="75000"/>
                  </a:schemeClr>
                </a:solidFill>
              </a:rPr>
              <a:t>b</a:t>
            </a:r>
            <a:r>
              <a:rPr lang="en-US" sz="800" b="1" i="1">
                <a:solidFill>
                  <a:schemeClr val="accent6">
                    <a:lumMod val="75000"/>
                  </a:schemeClr>
                </a:solidFill>
              </a:rPr>
              <a:t> = 11 GeV</a:t>
            </a:r>
          </a:p>
          <a:p>
            <a:r>
              <a:rPr lang="en-US" sz="800" b="1" i="1">
                <a:solidFill>
                  <a:schemeClr val="accent6">
                    <a:lumMod val="75000"/>
                  </a:schemeClr>
                </a:solidFill>
              </a:rPr>
              <a:t>75 </a:t>
            </a:r>
            <a:r>
              <a:rPr lang="en-US" sz="800" b="1" i="1" err="1">
                <a:solidFill>
                  <a:schemeClr val="accent6">
                    <a:lumMod val="75000"/>
                  </a:schemeClr>
                </a:solidFill>
              </a:rPr>
              <a:t>μA</a:t>
            </a:r>
            <a:r>
              <a:rPr lang="en-US" sz="800" b="1" i="1">
                <a:solidFill>
                  <a:schemeClr val="accent6">
                    <a:lumMod val="75000"/>
                  </a:schemeClr>
                </a:solidFill>
              </a:rPr>
              <a:t> 80% polarized</a:t>
            </a:r>
          </a:p>
          <a:p>
            <a:r>
              <a:rPr lang="en-US" sz="800" b="1" i="1">
                <a:solidFill>
                  <a:schemeClr val="accent6">
                    <a:lumMod val="75000"/>
                  </a:schemeClr>
                </a:solidFill>
              </a:rPr>
              <a:t>Luminosity: 3x10</a:t>
            </a:r>
            <a:r>
              <a:rPr lang="en-US" sz="800" b="1" i="1" baseline="30000">
                <a:solidFill>
                  <a:schemeClr val="accent6">
                    <a:lumMod val="75000"/>
                  </a:schemeClr>
                </a:solidFill>
              </a:rPr>
              <a:t>39</a:t>
            </a:r>
            <a:r>
              <a:rPr lang="en-US" sz="800" b="1" i="1">
                <a:solidFill>
                  <a:schemeClr val="accent6">
                    <a:lumMod val="75000"/>
                  </a:schemeClr>
                </a:solidFill>
              </a:rPr>
              <a:t> cm</a:t>
            </a:r>
            <a:r>
              <a:rPr lang="en-US" sz="800" b="1" i="1" baseline="30000">
                <a:solidFill>
                  <a:schemeClr val="accent6">
                    <a:lumMod val="75000"/>
                  </a:schemeClr>
                </a:solidFill>
              </a:rPr>
              <a:t>-2 </a:t>
            </a:r>
            <a:r>
              <a:rPr lang="en-US" sz="800" b="1" i="1">
                <a:solidFill>
                  <a:schemeClr val="accent6">
                    <a:lumMod val="75000"/>
                  </a:schemeClr>
                </a:solidFill>
              </a:rPr>
              <a:t>sec</a:t>
            </a:r>
            <a:r>
              <a:rPr lang="en-US" sz="800" b="1" i="1" baseline="30000">
                <a:solidFill>
                  <a:schemeClr val="accent6">
                    <a:lumMod val="75000"/>
                  </a:schemeClr>
                </a:solidFill>
              </a:rPr>
              <a:t>-1</a:t>
            </a:r>
            <a:endParaRPr lang="en-US" sz="80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59CEB4F-58D3-9F43-9D12-720C2E780D3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590" y="3595655"/>
            <a:ext cx="2516677" cy="19202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F5A5C59-A678-4141-842C-190F04B4FA60}"/>
                  </a:ext>
                </a:extLst>
              </p:cNvPr>
              <p:cNvSpPr/>
              <p:nvPr/>
            </p:nvSpPr>
            <p:spPr>
              <a:xfrm>
                <a:off x="351971" y="2478949"/>
                <a:ext cx="205740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800" b="1" i="1">
                    <a:solidFill>
                      <a:srgbClr val="000090"/>
                    </a:solidFill>
                  </a:rPr>
                  <a:t>APV = 35.6 ppb</a:t>
                </a:r>
              </a:p>
              <a:p>
                <a:r>
                  <a:rPr lang="en-US" sz="800" b="1" i="1" err="1">
                    <a:solidFill>
                      <a:srgbClr val="000090"/>
                    </a:solidFill>
                  </a:rPr>
                  <a:t>δ</a:t>
                </a:r>
                <a:r>
                  <a:rPr lang="en-US" sz="800" b="1" i="1">
                    <a:solidFill>
                      <a:srgbClr val="000090"/>
                    </a:solidFill>
                  </a:rPr>
                  <a:t>(APV) = 0.73 parts per billion</a:t>
                </a:r>
              </a:p>
              <a:p>
                <a:r>
                  <a:rPr lang="el-GR" sz="800" b="1" i="1">
                    <a:solidFill>
                      <a:srgbClr val="000090"/>
                    </a:solidFill>
                  </a:rPr>
                  <a:t>δ(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800" b="1" i="1">
                            <a:solidFill>
                              <a:srgbClr val="00009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800" b="1" i="1">
                            <a:solidFill>
                              <a:srgbClr val="000090"/>
                            </a:solidFill>
                            <a:latin typeface="Cambria Math" charset="0"/>
                          </a:rPr>
                          <m:t>𝑸</m:t>
                        </m:r>
                      </m:e>
                      <m:sub>
                        <m:r>
                          <a:rPr lang="en-US" sz="800" b="1" i="1">
                            <a:solidFill>
                              <a:srgbClr val="000090"/>
                            </a:solidFill>
                            <a:latin typeface="Cambria Math" charset="0"/>
                          </a:rPr>
                          <m:t>𝑾</m:t>
                        </m:r>
                      </m:sub>
                      <m:sup>
                        <m:r>
                          <a:rPr lang="en-US" sz="800" b="1" i="1">
                            <a:solidFill>
                              <a:srgbClr val="000090"/>
                            </a:solidFill>
                            <a:latin typeface="Cambria Math" charset="0"/>
                          </a:rPr>
                          <m:t>𝒆</m:t>
                        </m:r>
                      </m:sup>
                    </m:sSubSup>
                  </m:oMath>
                </a14:m>
                <a:r>
                  <a:rPr lang="el-GR" sz="800" b="1" i="1">
                    <a:solidFill>
                      <a:srgbClr val="000090"/>
                    </a:solidFill>
                  </a:rPr>
                  <a:t>) = ± 2.1 % (</a:t>
                </a:r>
                <a:r>
                  <a:rPr lang="el-GR" sz="800" b="1" i="1" err="1">
                    <a:solidFill>
                      <a:srgbClr val="000090"/>
                    </a:solidFill>
                  </a:rPr>
                  <a:t>stat</a:t>
                </a:r>
                <a:r>
                  <a:rPr lang="el-GR" sz="800" b="1" i="1">
                    <a:solidFill>
                      <a:srgbClr val="000090"/>
                    </a:solidFill>
                  </a:rPr>
                  <a:t>.) ± 1.0 % (</a:t>
                </a:r>
                <a:r>
                  <a:rPr lang="el-GR" sz="800" b="1" i="1" err="1">
                    <a:solidFill>
                      <a:srgbClr val="000090"/>
                    </a:solidFill>
                  </a:rPr>
                  <a:t>syst</a:t>
                </a:r>
                <a:r>
                  <a:rPr lang="el-GR" sz="800" b="1" i="1">
                    <a:solidFill>
                      <a:srgbClr val="000090"/>
                    </a:solidFill>
                  </a:rPr>
                  <a:t>.)</a:t>
                </a: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F5A5C59-A678-4141-842C-190F04B4FA6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971" y="2478949"/>
                <a:ext cx="2057400" cy="461665"/>
              </a:xfrm>
              <a:prstGeom prst="rect">
                <a:avLst/>
              </a:prstGeom>
              <a:blipFill>
                <a:blip r:embed="rId8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F91F91D-8CC5-3346-8F6A-9810FC1DF28A}"/>
                  </a:ext>
                </a:extLst>
              </p:cNvPr>
              <p:cNvSpPr txBox="1"/>
              <p:nvPr/>
            </p:nvSpPr>
            <p:spPr>
              <a:xfrm>
                <a:off x="2913325" y="1865609"/>
                <a:ext cx="2453429" cy="2897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9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900" i="1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en-US" sz="900" i="1">
                              <a:latin typeface="Cambria Math" charset="0"/>
                            </a:rPr>
                            <m:t>𝑃𝑉</m:t>
                          </m:r>
                        </m:sub>
                      </m:sSub>
                      <m:r>
                        <a:rPr lang="en-US" sz="90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9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9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900" i="1">
                                  <a:latin typeface="Cambria Math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sz="900" i="1">
                              <a:latin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9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900" i="1">
                                  <a:latin typeface="Cambria Math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9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900" i="1">
                                  <a:latin typeface="Cambria Math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sz="900" i="1">
                              <a:latin typeface="Cambria Math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9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900" i="1">
                                  <a:latin typeface="Cambria Math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  <m:r>
                        <a:rPr lang="en-US" sz="900" i="1">
                          <a:latin typeface="Cambria Math" charset="0"/>
                        </a:rPr>
                        <m:t>=</m:t>
                      </m:r>
                      <m:r>
                        <a:rPr lang="en-US" sz="900" i="1">
                          <a:latin typeface="Cambria Math" charset="0"/>
                        </a:rPr>
                        <m:t>𝑚𝐸</m:t>
                      </m:r>
                      <m:f>
                        <m:fPr>
                          <m:ctrlPr>
                            <a:rPr lang="mr-IN" sz="9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9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i="1">
                                  <a:latin typeface="Cambria Math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900" i="1">
                                  <a:latin typeface="Cambria Math" charset="0"/>
                                </a:rPr>
                                <m:t>𝐹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mr-IN" sz="9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900" i="1">
                                  <a:latin typeface="Cambria Math" charset="0"/>
                                </a:rPr>
                                <m:t>2</m:t>
                              </m:r>
                            </m:e>
                          </m:rad>
                          <m:r>
                            <a:rPr lang="mr-IN" sz="9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𝜋𝛼</m:t>
                          </m:r>
                        </m:den>
                      </m:f>
                      <m:f>
                        <m:fPr>
                          <m:ctrlPr>
                            <a:rPr lang="mr-IN" sz="9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00" i="1">
                              <a:latin typeface="Cambria Math" charset="0"/>
                            </a:rPr>
                            <m:t>2</m:t>
                          </m:r>
                          <m:r>
                            <a:rPr lang="en-US" sz="900" i="1">
                              <a:latin typeface="Cambria Math" charset="0"/>
                            </a:rPr>
                            <m:t>𝑦</m:t>
                          </m:r>
                          <m:r>
                            <a:rPr lang="en-US" sz="900" i="1">
                              <a:latin typeface="Cambria Math" charset="0"/>
                            </a:rPr>
                            <m:t>(1−</m:t>
                          </m:r>
                          <m:r>
                            <a:rPr lang="en-US" sz="900" i="1">
                              <a:latin typeface="Cambria Math" charset="0"/>
                            </a:rPr>
                            <m:t>𝑦</m:t>
                          </m:r>
                          <m:r>
                            <a:rPr lang="en-US" sz="900" i="1">
                              <a:latin typeface="Cambria Math" charset="0"/>
                            </a:rPr>
                            <m:t>)</m:t>
                          </m:r>
                        </m:num>
                        <m:den>
                          <m:r>
                            <a:rPr lang="en-US" sz="900" i="1">
                              <a:latin typeface="Cambria Math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9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900" i="1">
                                  <a:latin typeface="Cambria Math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900" i="1">
                                  <a:latin typeface="Cambria Math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sz="900" i="1">
                              <a:latin typeface="Cambria Math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9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900" i="1">
                                  <a:latin typeface="Cambria Math" charset="0"/>
                                </a:rPr>
                                <m:t>(1−</m:t>
                              </m:r>
                              <m:r>
                                <a:rPr lang="en-US" sz="900" i="1">
                                  <a:latin typeface="Cambria Math" charset="0"/>
                                </a:rPr>
                                <m:t>𝑦</m:t>
                              </m:r>
                              <m:r>
                                <a:rPr lang="en-US" sz="900" i="1">
                                  <a:latin typeface="Cambria Math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900" i="1">
                                  <a:latin typeface="Cambria Math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sSubSup>
                        <m:sSubSupPr>
                          <m:ctrlPr>
                            <a:rPr lang="en-US" sz="9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900" i="1">
                              <a:latin typeface="Cambria Math" charset="0"/>
                            </a:rPr>
                            <m:t>𝑄</m:t>
                          </m:r>
                        </m:e>
                        <m:sub>
                          <m:r>
                            <a:rPr lang="en-US" sz="900" i="1">
                              <a:latin typeface="Cambria Math" charset="0"/>
                            </a:rPr>
                            <m:t>𝑊</m:t>
                          </m:r>
                        </m:sub>
                        <m:sup>
                          <m:r>
                            <a:rPr lang="en-US" sz="900" i="1">
                              <a:latin typeface="Cambria Math" charset="0"/>
                            </a:rPr>
                            <m:t>𝑒</m:t>
                          </m:r>
                        </m:sup>
                      </m:sSubSup>
                    </m:oMath>
                  </m:oMathPara>
                </a14:m>
                <a:endParaRPr lang="en-US" sz="90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F91F91D-8CC5-3346-8F6A-9810FC1DF2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3325" y="1865609"/>
                <a:ext cx="2453429" cy="289759"/>
              </a:xfrm>
              <a:prstGeom prst="rect">
                <a:avLst/>
              </a:prstGeom>
              <a:blipFill>
                <a:blip r:embed="rId9"/>
                <a:stretch>
                  <a:fillRect l="-746" t="-4167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660C369-9A36-AD42-A0C7-35038D35B19F}"/>
                  </a:ext>
                </a:extLst>
              </p:cNvPr>
              <p:cNvSpPr txBox="1"/>
              <p:nvPr/>
            </p:nvSpPr>
            <p:spPr>
              <a:xfrm>
                <a:off x="3263261" y="2269403"/>
                <a:ext cx="1943481" cy="1555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000" i="1">
                              <a:latin typeface="Cambria Math" charset="0"/>
                            </a:rPr>
                            <m:t>𝑄</m:t>
                          </m:r>
                        </m:e>
                        <m:sub>
                          <m:r>
                            <a:rPr lang="en-US" sz="1000" i="1">
                              <a:latin typeface="Cambria Math" charset="0"/>
                            </a:rPr>
                            <m:t>𝑊</m:t>
                          </m:r>
                        </m:sub>
                        <m:sup>
                          <m:r>
                            <a:rPr lang="en-US" sz="1000" i="1">
                              <a:latin typeface="Cambria Math" charset="0"/>
                            </a:rPr>
                            <m:t>𝑒</m:t>
                          </m:r>
                        </m:sup>
                      </m:sSubSup>
                      <m:r>
                        <a:rPr lang="en-US" sz="1000" i="1">
                          <a:latin typeface="Cambria Math" charset="0"/>
                        </a:rPr>
                        <m:t>=−4</m:t>
                      </m:r>
                      <m:sSubSup>
                        <m:sSubSup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000" i="1">
                              <a:latin typeface="Cambria Math" charset="0"/>
                            </a:rPr>
                            <m:t>𝑔</m:t>
                          </m:r>
                        </m:e>
                        <m:sub>
                          <m:r>
                            <a:rPr lang="en-US" sz="1000" i="1">
                              <a:latin typeface="Cambria Math" charset="0"/>
                            </a:rPr>
                            <m:t>𝑒</m:t>
                          </m:r>
                        </m:sub>
                        <m:sup>
                          <m:r>
                            <a:rPr lang="en-US" sz="1000" i="1">
                              <a:latin typeface="Cambria Math" charset="0"/>
                            </a:rPr>
                            <m:t>𝑉</m:t>
                          </m:r>
                        </m:sup>
                      </m:sSubSup>
                      <m:sSubSup>
                        <m:sSubSup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000" i="1">
                              <a:latin typeface="Cambria Math" charset="0"/>
                            </a:rPr>
                            <m:t>𝑔</m:t>
                          </m:r>
                        </m:e>
                        <m:sub>
                          <m:r>
                            <a:rPr lang="en-US" sz="1000" i="1">
                              <a:latin typeface="Cambria Math" charset="0"/>
                            </a:rPr>
                            <m:t>𝑒</m:t>
                          </m:r>
                        </m:sub>
                        <m:sup>
                          <m:r>
                            <a:rPr lang="en-US" sz="1000" i="1">
                              <a:latin typeface="Cambria Math" charset="0"/>
                            </a:rPr>
                            <m:t>𝐴</m:t>
                          </m:r>
                        </m:sup>
                      </m:sSubSup>
                      <m:r>
                        <a:rPr lang="en-US" sz="1000" i="1">
                          <a:latin typeface="Cambria Math" charset="0"/>
                        </a:rPr>
                        <m:t>=−(1−</m:t>
                      </m:r>
                      <m:func>
                        <m:func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1000">
                              <a:latin typeface="Cambria Math" charset="0"/>
                            </a:rPr>
                            <m:t>4 </m:t>
                          </m:r>
                          <m:r>
                            <m:rPr>
                              <m:sty m:val="p"/>
                            </m:rPr>
                            <a:rPr lang="en-US" sz="1000">
                              <a:latin typeface="Cambria Math" charset="0"/>
                            </a:rPr>
                            <m:t>sin</m:t>
                          </m:r>
                          <m:r>
                            <a:rPr lang="en-US" sz="1000" baseline="30000">
                              <a:latin typeface="Cambria Math" charset="0"/>
                            </a:rPr>
                            <m:t>2</m:t>
                          </m:r>
                        </m:fName>
                        <m:e>
                          <m:sSub>
                            <m:sSubPr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1000" i="1">
                                  <a:latin typeface="Cambria Math" charset="0"/>
                                </a:rPr>
                                <m:t>𝑊</m:t>
                              </m:r>
                            </m:sub>
                          </m:sSub>
                          <m:r>
                            <a:rPr lang="en-US" sz="1000" i="1">
                              <a:latin typeface="Cambria Math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sz="100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660C369-9A36-AD42-A0C7-35038D35B1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3261" y="2269403"/>
                <a:ext cx="1943481" cy="155555"/>
              </a:xfrm>
              <a:prstGeom prst="rect">
                <a:avLst/>
              </a:prstGeom>
              <a:blipFill>
                <a:blip r:embed="rId10"/>
                <a:stretch>
                  <a:fillRect l="-1567" t="-3846" r="-2194" b="-38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17BA6B7-8E17-0E45-B30C-2DB372F7CFC1}"/>
                  </a:ext>
                </a:extLst>
              </p:cNvPr>
              <p:cNvSpPr txBox="1"/>
              <p:nvPr/>
            </p:nvSpPr>
            <p:spPr>
              <a:xfrm>
                <a:off x="1627361" y="821752"/>
                <a:ext cx="49258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/>
                  <a:t>PV Moller scattering: Purely leptonic probe </a:t>
                </a:r>
                <a:r>
                  <a:rPr lang="mr-IN" sz="1400"/>
                  <a:t>–</a:t>
                </a:r>
                <a:r>
                  <a:rPr lang="en-US" sz="1400"/>
                  <a:t> test of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400">
                            <a:latin typeface="Cambria Math" charset="0"/>
                          </a:rPr>
                          <m:t>sin</m:t>
                        </m:r>
                        <m:r>
                          <a:rPr lang="en-US" sz="1400" baseline="30000">
                            <a:latin typeface="Cambria Math" charset="0"/>
                          </a:rPr>
                          <m:t>2</m:t>
                        </m:r>
                      </m:fName>
                      <m:e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400" i="1">
                                <a:latin typeface="Cambria Math" charset="0"/>
                              </a:rPr>
                              <m:t>𝑊</m:t>
                            </m:r>
                          </m:sub>
                        </m:sSub>
                      </m:e>
                    </m:func>
                    <m:r>
                      <a:rPr lang="en-US" sz="1400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140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17BA6B7-8E17-0E45-B30C-2DB372F7CF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7361" y="821752"/>
                <a:ext cx="4925836" cy="307777"/>
              </a:xfrm>
              <a:prstGeom prst="rect">
                <a:avLst/>
              </a:prstGeom>
              <a:blipFill>
                <a:blip r:embed="rId11"/>
                <a:stretch>
                  <a:fillRect l="-371"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9D3918FD-3A45-D94F-B565-14910C9B5F3F}"/>
              </a:ext>
            </a:extLst>
          </p:cNvPr>
          <p:cNvSpPr/>
          <p:nvPr/>
        </p:nvSpPr>
        <p:spPr>
          <a:xfrm>
            <a:off x="2945701" y="2511229"/>
            <a:ext cx="2819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The most precise measurement of weak mixing angle at low Q</a:t>
            </a:r>
            <a:r>
              <a:rPr lang="en-US" sz="1400" baseline="30000"/>
              <a:t>2</a:t>
            </a:r>
            <a:endParaRPr lang="en-US" sz="14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31988C-9B7F-FB4F-A86A-96535CE6A19A}"/>
              </a:ext>
            </a:extLst>
          </p:cNvPr>
          <p:cNvSpPr txBox="1"/>
          <p:nvPr/>
        </p:nvSpPr>
        <p:spPr>
          <a:xfrm>
            <a:off x="609382" y="3244633"/>
            <a:ext cx="82686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PV deep inelastic scattering:</a:t>
            </a:r>
            <a:r>
              <a:rPr lang="en-US" sz="1400">
                <a:latin typeface="Helvetica" charset="0"/>
              </a:rPr>
              <a:t> precision test of the SM prediction for hadronic axial-vector currents</a:t>
            </a:r>
            <a:endParaRPr lang="en-US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D92E643-ED98-584A-B374-3FF6EB025594}"/>
                  </a:ext>
                </a:extLst>
              </p:cNvPr>
              <p:cNvSpPr txBox="1"/>
              <p:nvPr/>
            </p:nvSpPr>
            <p:spPr>
              <a:xfrm>
                <a:off x="2937935" y="3674651"/>
                <a:ext cx="3509935" cy="3038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9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900" i="1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en-US" sz="900" i="1">
                              <a:latin typeface="Cambria Math" charset="0"/>
                            </a:rPr>
                            <m:t>𝑃𝑉</m:t>
                          </m:r>
                        </m:sub>
                      </m:sSub>
                      <m:r>
                        <a:rPr lang="en-US" sz="90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9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9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900" i="1">
                                  <a:latin typeface="Cambria Math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sz="900" i="1">
                              <a:latin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9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900" i="1">
                                  <a:latin typeface="Cambria Math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9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900" i="1">
                                  <a:latin typeface="Cambria Math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sz="900" i="1">
                              <a:latin typeface="Cambria Math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9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900" i="1">
                                  <a:latin typeface="Cambria Math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  <m:r>
                        <a:rPr lang="en-US" sz="90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9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9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i="1">
                                  <a:latin typeface="Cambria Math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900" i="1">
                                  <a:latin typeface="Cambria Math" charset="0"/>
                                </a:rPr>
                                <m:t>𝐹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9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900" i="1">
                                  <a:latin typeface="Cambria Math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sz="900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900" i="1">
                              <a:latin typeface="Cambria Math" charset="0"/>
                            </a:rPr>
                            <m:t>4</m:t>
                          </m:r>
                          <m:rad>
                            <m:radPr>
                              <m:degHide m:val="on"/>
                              <m:ctrlPr>
                                <a:rPr lang="mr-IN" sz="9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900" i="1">
                                  <a:latin typeface="Cambria Math" charset="0"/>
                                </a:rPr>
                                <m:t>2</m:t>
                              </m:r>
                            </m:e>
                          </m:rad>
                          <m:r>
                            <a:rPr lang="mr-IN" sz="9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𝜋𝛼</m:t>
                          </m:r>
                        </m:den>
                      </m:f>
                      <m:d>
                        <m:dPr>
                          <m:ctrlPr>
                            <a:rPr lang="mr-IN" sz="9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9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i="1">
                                  <a:latin typeface="Cambria Math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900" i="1">
                                  <a:latin typeface="Cambria Math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mr-IN" sz="9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900" i="1">
                                  <a:latin typeface="Cambria Math" charset="0"/>
                                </a:rPr>
                                <m:t>𝑥</m:t>
                              </m:r>
                              <m:r>
                                <a:rPr lang="en-US" sz="900" i="1">
                                  <a:latin typeface="Cambria Math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sz="9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00" i="1">
                                      <a:latin typeface="Cambria Math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en-US" sz="9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sSub>
                            <m:sSubPr>
                              <m:ctrlPr>
                                <a:rPr lang="en-US" sz="9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i="1">
                                  <a:latin typeface="Cambria Math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sz="900" i="1">
                                  <a:latin typeface="Cambria Math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mr-IN" sz="9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900" i="1">
                                  <a:latin typeface="Cambria Math" charset="0"/>
                                </a:rPr>
                                <m:t>𝑥</m:t>
                              </m:r>
                              <m:r>
                                <a:rPr lang="en-US" sz="900" i="1">
                                  <a:latin typeface="Cambria Math" charset="0"/>
                                </a:rPr>
                                <m:t>,</m:t>
                              </m:r>
                              <m:r>
                                <a:rPr lang="en-US" sz="900" i="1">
                                  <a:latin typeface="Cambria Math" charset="0"/>
                                </a:rPr>
                                <m:t>𝑦</m:t>
                              </m:r>
                              <m:r>
                                <a:rPr lang="en-US" sz="900" i="1">
                                  <a:latin typeface="Cambria Math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sz="9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00" i="1">
                                      <a:latin typeface="Cambria Math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en-US" sz="9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900" i="1">
                              <a:latin typeface="Cambria Math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9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i="1">
                                  <a:latin typeface="Cambria Math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900" i="1">
                                  <a:latin typeface="Cambria Math" charset="0"/>
                                </a:rPr>
                                <m:t>3</m:t>
                              </m:r>
                            </m:sub>
                          </m:sSub>
                          <m:d>
                            <m:dPr>
                              <m:ctrlPr>
                                <a:rPr lang="mr-IN" sz="9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900" i="1">
                                  <a:latin typeface="Cambria Math" charset="0"/>
                                </a:rPr>
                                <m:t>𝑥</m:t>
                              </m:r>
                              <m:r>
                                <a:rPr lang="en-US" sz="900" i="1">
                                  <a:latin typeface="Cambria Math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sz="9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00" i="1">
                                      <a:latin typeface="Cambria Math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en-US" sz="9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sSub>
                            <m:sSubPr>
                              <m:ctrlPr>
                                <a:rPr lang="en-US" sz="9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i="1">
                                  <a:latin typeface="Cambria Math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sz="900" i="1">
                                  <a:latin typeface="Cambria Math" charset="0"/>
                                </a:rPr>
                                <m:t>3</m:t>
                              </m:r>
                            </m:sub>
                          </m:sSub>
                          <m:d>
                            <m:dPr>
                              <m:ctrlPr>
                                <a:rPr lang="mr-IN" sz="9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900" i="1">
                                  <a:latin typeface="Cambria Math" charset="0"/>
                                </a:rPr>
                                <m:t>𝑥</m:t>
                              </m:r>
                              <m:r>
                                <a:rPr lang="en-US" sz="900" i="1">
                                  <a:latin typeface="Cambria Math" charset="0"/>
                                </a:rPr>
                                <m:t>,</m:t>
                              </m:r>
                              <m:r>
                                <a:rPr lang="en-US" sz="900" i="1">
                                  <a:latin typeface="Cambria Math" charset="0"/>
                                </a:rPr>
                                <m:t>𝑦</m:t>
                              </m:r>
                              <m:r>
                                <a:rPr lang="en-US" sz="900" i="1">
                                  <a:latin typeface="Cambria Math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sz="9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00" i="1">
                                      <a:latin typeface="Cambria Math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en-US" sz="9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</m:d>
                    </m:oMath>
                  </m:oMathPara>
                </a14:m>
                <a:endParaRPr lang="en-US" sz="90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D92E643-ED98-584A-B374-3FF6EB0255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7935" y="3674651"/>
                <a:ext cx="3509935" cy="303866"/>
              </a:xfrm>
              <a:prstGeom prst="rect">
                <a:avLst/>
              </a:prstGeom>
              <a:blipFill>
                <a:blip r:embed="rId12"/>
                <a:stretch>
                  <a:fillRect l="-347" t="-2000"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3F2D13DB-6D03-5143-A3A6-23DD94E385E0}"/>
              </a:ext>
            </a:extLst>
          </p:cNvPr>
          <p:cNvSpPr txBox="1"/>
          <p:nvPr/>
        </p:nvSpPr>
        <p:spPr>
          <a:xfrm>
            <a:off x="244952" y="5436679"/>
            <a:ext cx="2790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A Large Acceptance Detector, can handle high luminosity, 10</a:t>
            </a:r>
            <a:r>
              <a:rPr lang="en-US" sz="1200" baseline="30000"/>
              <a:t>39 </a:t>
            </a:r>
            <a:r>
              <a:rPr lang="en-US" sz="1200"/>
              <a:t>cm</a:t>
            </a:r>
            <a:r>
              <a:rPr lang="en-US" sz="1200" baseline="30000"/>
              <a:t>-2 </a:t>
            </a:r>
            <a:r>
              <a:rPr lang="en-US" sz="1200"/>
              <a:t>sec</a:t>
            </a:r>
            <a:r>
              <a:rPr lang="en-US" sz="1200" baseline="30000"/>
              <a:t>-1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E67525A-7F2C-D942-91FB-080AC38F9944}"/>
                  </a:ext>
                </a:extLst>
              </p:cNvPr>
              <p:cNvSpPr txBox="1"/>
              <p:nvPr/>
            </p:nvSpPr>
            <p:spPr>
              <a:xfrm>
                <a:off x="3505880" y="4023224"/>
                <a:ext cx="1016112" cy="2601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9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900" i="1">
                              <a:latin typeface="Cambria Math" charset="0"/>
                            </a:rPr>
                            <m:t>𝑎</m:t>
                          </m:r>
                        </m:e>
                        <m:sub>
                          <m:r>
                            <a:rPr lang="en-US" sz="900" i="1">
                              <a:latin typeface="Cambria Math" charset="0"/>
                            </a:rPr>
                            <m:t>1</m:t>
                          </m:r>
                        </m:sub>
                      </m:sSub>
                      <m:r>
                        <a:rPr lang="en-US" sz="90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9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00" i="1">
                              <a:latin typeface="Cambria Math" charset="0"/>
                            </a:rPr>
                            <m:t>6</m:t>
                          </m:r>
                        </m:num>
                        <m:den>
                          <m:r>
                            <a:rPr lang="en-US" sz="900" i="1">
                              <a:latin typeface="Cambria Math" charset="0"/>
                            </a:rPr>
                            <m:t>5</m:t>
                          </m:r>
                        </m:den>
                      </m:f>
                      <m:d>
                        <m:dPr>
                          <m:ctrlPr>
                            <a:rPr lang="mr-IN" sz="9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900" i="1">
                              <a:latin typeface="Cambria Math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9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i="1">
                                  <a:latin typeface="Cambria Math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900" i="1">
                                  <a:latin typeface="Cambria Math" charset="0"/>
                                </a:rPr>
                                <m:t>1</m:t>
                              </m:r>
                              <m:r>
                                <a:rPr lang="en-US" sz="900" i="1">
                                  <a:latin typeface="Cambria Math" charset="0"/>
                                </a:rPr>
                                <m:t>𝑢</m:t>
                              </m:r>
                            </m:sub>
                          </m:sSub>
                          <m:r>
                            <a:rPr lang="en-US" sz="900" i="1">
                              <a:latin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9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i="1">
                                  <a:latin typeface="Cambria Math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900" i="1">
                                  <a:latin typeface="Cambria Math" charset="0"/>
                                </a:rPr>
                                <m:t>1</m:t>
                              </m:r>
                              <m:r>
                                <a:rPr lang="en-US" sz="900" i="1">
                                  <a:latin typeface="Cambria Math" charset="0"/>
                                </a:rPr>
                                <m:t>𝑑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90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E67525A-7F2C-D942-91FB-080AC38F99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880" y="4023224"/>
                <a:ext cx="1016112" cy="260199"/>
              </a:xfrm>
              <a:prstGeom prst="rect">
                <a:avLst/>
              </a:prstGeom>
              <a:blipFill>
                <a:blip r:embed="rId13"/>
                <a:stretch>
                  <a:fillRect l="-1198" t="-2326" b="-16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8FECD70-0BC5-294E-A849-AEABF5EA77C4}"/>
                  </a:ext>
                </a:extLst>
              </p:cNvPr>
              <p:cNvSpPr txBox="1"/>
              <p:nvPr/>
            </p:nvSpPr>
            <p:spPr>
              <a:xfrm>
                <a:off x="4730448" y="3999762"/>
                <a:ext cx="1024191" cy="2601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9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900" i="1">
                              <a:latin typeface="Cambria Math" charset="0"/>
                            </a:rPr>
                            <m:t>𝑎</m:t>
                          </m:r>
                        </m:e>
                        <m:sub>
                          <m:r>
                            <a:rPr lang="en-US" sz="900" i="1">
                              <a:latin typeface="Cambria Math" charset="0"/>
                            </a:rPr>
                            <m:t>3</m:t>
                          </m:r>
                        </m:sub>
                      </m:sSub>
                      <m:r>
                        <a:rPr lang="en-US" sz="90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9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00" i="1">
                              <a:latin typeface="Cambria Math" charset="0"/>
                            </a:rPr>
                            <m:t>6</m:t>
                          </m:r>
                        </m:num>
                        <m:den>
                          <m:r>
                            <a:rPr lang="en-US" sz="900" i="1">
                              <a:latin typeface="Cambria Math" charset="0"/>
                            </a:rPr>
                            <m:t>5</m:t>
                          </m:r>
                        </m:den>
                      </m:f>
                      <m:d>
                        <m:dPr>
                          <m:ctrlPr>
                            <a:rPr lang="mr-IN" sz="9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900" i="1">
                              <a:latin typeface="Cambria Math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9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i="1">
                                  <a:latin typeface="Cambria Math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900" i="1">
                                  <a:latin typeface="Cambria Math" charset="0"/>
                                </a:rPr>
                                <m:t>2</m:t>
                              </m:r>
                              <m:r>
                                <a:rPr lang="en-US" sz="900" i="1">
                                  <a:latin typeface="Cambria Math" charset="0"/>
                                </a:rPr>
                                <m:t>𝑢</m:t>
                              </m:r>
                            </m:sub>
                          </m:sSub>
                          <m:r>
                            <a:rPr lang="en-US" sz="900" i="1">
                              <a:latin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9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900" i="1">
                                  <a:latin typeface="Cambria Math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900" i="1">
                                  <a:latin typeface="Cambria Math" charset="0"/>
                                </a:rPr>
                                <m:t>2</m:t>
                              </m:r>
                              <m:r>
                                <a:rPr lang="en-US" sz="900" i="1">
                                  <a:latin typeface="Cambria Math" charset="0"/>
                                </a:rPr>
                                <m:t>𝑑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90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8FECD70-0BC5-294E-A849-AEABF5EA77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0448" y="3999762"/>
                <a:ext cx="1024191" cy="260199"/>
              </a:xfrm>
              <a:prstGeom prst="rect">
                <a:avLst/>
              </a:prstGeom>
              <a:blipFill>
                <a:blip r:embed="rId14"/>
                <a:stretch>
                  <a:fillRect l="-1190" t="-2326" b="-18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18B230DE-1377-E94D-BB00-6168AD07A75D}"/>
              </a:ext>
            </a:extLst>
          </p:cNvPr>
          <p:cNvSpPr/>
          <p:nvPr/>
        </p:nvSpPr>
        <p:spPr>
          <a:xfrm>
            <a:off x="2903454" y="5378739"/>
            <a:ext cx="365398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480" indent="-117480">
              <a:buFont typeface="Arial" panose="020B0604020202020204" pitchFamily="34" charset="0"/>
              <a:buChar char="•"/>
            </a:pPr>
            <a:r>
              <a:rPr lang="en-US" sz="1100">
                <a:latin typeface="Helvetica" pitchFamily="2" charset="0"/>
              </a:rPr>
              <a:t>BSM physics search - </a:t>
            </a:r>
            <a:r>
              <a:rPr lang="en-US" sz="1100"/>
              <a:t>sensitive to contact interaction of high mass particles (~20 </a:t>
            </a:r>
            <a:r>
              <a:rPr lang="en-US" sz="1100" err="1"/>
              <a:t>TeV</a:t>
            </a:r>
            <a:r>
              <a:rPr lang="en-US" sz="1100"/>
              <a:t> – 40 </a:t>
            </a:r>
            <a:r>
              <a:rPr lang="en-US" sz="1100" err="1"/>
              <a:t>TeV</a:t>
            </a:r>
            <a:r>
              <a:rPr lang="en-US" sz="1100"/>
              <a:t>).</a:t>
            </a:r>
          </a:p>
          <a:p>
            <a:pPr marL="117480" indent="-117480">
              <a:buFont typeface="Arial" panose="020B0604020202020204" pitchFamily="34" charset="0"/>
              <a:buChar char="•"/>
            </a:pPr>
            <a:r>
              <a:rPr lang="en-US" sz="1100">
                <a:latin typeface="Helvetica" pitchFamily="2" charset="0"/>
              </a:rPr>
              <a:t>Will help to disentangle dimension-6 from dimension-8 SM Effective Field Theory couplings.</a:t>
            </a:r>
          </a:p>
        </p:txBody>
      </p:sp>
    </p:spTree>
    <p:extLst>
      <p:ext uri="{BB962C8B-B14F-4D97-AF65-F5344CB8AC3E}">
        <p14:creationId xmlns:p14="http://schemas.microsoft.com/office/powerpoint/2010/main" val="346964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E85A5-DCD1-104A-AA34-ED1F5C5B4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50032"/>
            <a:ext cx="8229600" cy="636585"/>
          </a:xfrm>
        </p:spPr>
        <p:txBody>
          <a:bodyPr/>
          <a:lstStyle/>
          <a:p>
            <a:r>
              <a:rPr lang="en-US" sz="3200"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A7EC75-67E9-E244-8A14-EB29DB4CC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76307"/>
            <a:ext cx="7772400" cy="4530725"/>
          </a:xfrm>
        </p:spPr>
        <p:txBody>
          <a:bodyPr/>
          <a:lstStyle/>
          <a:p>
            <a:pPr marL="230198" indent="-230198">
              <a:buClr>
                <a:schemeClr val="tx1"/>
              </a:buClr>
            </a:pPr>
            <a:r>
              <a:rPr lang="en-US" sz="2400"/>
              <a:t>Jefferson Lab CEBAF </a:t>
            </a:r>
          </a:p>
          <a:p>
            <a:pPr marL="230198" indent="-230198">
              <a:buClr>
                <a:schemeClr val="tx1"/>
              </a:buClr>
            </a:pPr>
            <a:r>
              <a:rPr lang="en-US" sz="2400"/>
              <a:t>Overview of physics program</a:t>
            </a:r>
          </a:p>
          <a:p>
            <a:pPr marL="557237" lvl="1" indent="-230198">
              <a:buClr>
                <a:schemeClr val="tx1"/>
              </a:buClr>
            </a:pPr>
            <a:r>
              <a:rPr lang="en-US" sz="2000"/>
              <a:t>Elastic FF and polarized and unpolarized structure functions </a:t>
            </a:r>
          </a:p>
          <a:p>
            <a:pPr marL="557237" lvl="1" indent="-230198">
              <a:buClr>
                <a:schemeClr val="tx1"/>
              </a:buClr>
            </a:pPr>
            <a:r>
              <a:rPr lang="en-US" sz="2000"/>
              <a:t>3-D structure, GPDs and TMDs </a:t>
            </a:r>
          </a:p>
          <a:p>
            <a:pPr marL="557237" lvl="1" indent="-230198">
              <a:buClr>
                <a:schemeClr val="tx1"/>
              </a:buClr>
            </a:pPr>
            <a:r>
              <a:rPr lang="en-US" sz="2000"/>
              <a:t>Hadron spectroscopy</a:t>
            </a:r>
          </a:p>
          <a:p>
            <a:pPr marL="557237" lvl="1" indent="-230198">
              <a:buClr>
                <a:schemeClr val="tx1"/>
              </a:buClr>
            </a:pPr>
            <a:r>
              <a:rPr lang="en-US" sz="2000"/>
              <a:t>QCD and nuclei</a:t>
            </a:r>
          </a:p>
          <a:p>
            <a:pPr marL="557237" lvl="1" indent="-230198">
              <a:buClr>
                <a:schemeClr val="tx1"/>
              </a:buClr>
            </a:pPr>
            <a:r>
              <a:rPr lang="en-US" sz="2000"/>
              <a:t>Physics beyond the Standard model</a:t>
            </a:r>
          </a:p>
          <a:p>
            <a:pPr marL="230198" indent="-230198">
              <a:buClr>
                <a:schemeClr val="tx1"/>
              </a:buClr>
            </a:pPr>
            <a:r>
              <a:rPr lang="en-US" sz="2400"/>
              <a:t>Physics opportunities with positron beams </a:t>
            </a:r>
          </a:p>
          <a:p>
            <a:pPr marL="230198" indent="-230198">
              <a:buClr>
                <a:schemeClr val="tx1"/>
              </a:buClr>
            </a:pPr>
            <a:r>
              <a:rPr lang="en-US" sz="2400"/>
              <a:t>Future energy upgrade</a:t>
            </a:r>
          </a:p>
          <a:p>
            <a:pPr marL="230198" indent="-230198">
              <a:buClr>
                <a:schemeClr val="tx1"/>
              </a:buClr>
            </a:pPr>
            <a:r>
              <a:rPr lang="en-US" sz="2400"/>
              <a:t>Conclusion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F93A46-6B47-8248-AE02-E64A0B30C7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</p:spTree>
    <p:extLst>
      <p:ext uri="{BB962C8B-B14F-4D97-AF65-F5344CB8AC3E}">
        <p14:creationId xmlns:p14="http://schemas.microsoft.com/office/powerpoint/2010/main" val="460003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64BCD-7D00-9743-A3BE-EB5B82728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467" y="242127"/>
            <a:ext cx="8229600" cy="712785"/>
          </a:xfrm>
        </p:spPr>
        <p:txBody>
          <a:bodyPr/>
          <a:lstStyle/>
          <a:p>
            <a:r>
              <a:rPr lang="en-US" sz="3200">
                <a:latin typeface="+mn-lt"/>
              </a:rPr>
              <a:t>Search for dark sectors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8696F5-46D2-DD4A-8559-BFFAB25BE32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978859" y="6172692"/>
            <a:ext cx="2895600" cy="365125"/>
          </a:xfrm>
        </p:spPr>
        <p:txBody>
          <a:bodyPr/>
          <a:lstStyle/>
          <a:p>
            <a:r>
              <a:rPr lang="en-US"/>
              <a:t>S. Stepanyan, IWHSS2022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B58D64-FEDE-8340-85D6-150AF9F584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303" y="3581400"/>
            <a:ext cx="2485588" cy="2468880"/>
          </a:xfrm>
          <a:prstGeom prst="rect">
            <a:avLst/>
          </a:prstGeom>
        </p:spPr>
      </p:pic>
      <p:pic>
        <p:nvPicPr>
          <p:cNvPr id="10" name="Picture 9" descr="heavy_photon_logo.gif">
            <a:extLst>
              <a:ext uri="{FF2B5EF4-FFF2-40B4-BE49-F238E27FC236}">
                <a16:creationId xmlns:a16="http://schemas.microsoft.com/office/drawing/2014/main" id="{E7B1D136-1817-0041-84BC-FE9CEA808A6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9442" y="925446"/>
            <a:ext cx="2241251" cy="13716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CE2EEBE-32F9-BD46-9E0D-341AD4AB1326}"/>
              </a:ext>
            </a:extLst>
          </p:cNvPr>
          <p:cNvSpPr/>
          <p:nvPr/>
        </p:nvSpPr>
        <p:spPr>
          <a:xfrm>
            <a:off x="352428" y="1253980"/>
            <a:ext cx="1342034" cy="584775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DA0B00"/>
                </a:solidFill>
                <a:latin typeface="Apple Chancery"/>
                <a:cs typeface="Apple Chancery"/>
              </a:rPr>
              <a:t>APEX</a:t>
            </a:r>
            <a:endParaRPr lang="en-US" sz="3200" b="1">
              <a:latin typeface="Apple Chancery"/>
              <a:cs typeface="Apple Chancery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C2110E-2BAF-5F4D-B998-09FA9797E102}"/>
              </a:ext>
            </a:extLst>
          </p:cNvPr>
          <p:cNvSpPr txBox="1"/>
          <p:nvPr/>
        </p:nvSpPr>
        <p:spPr>
          <a:xfrm>
            <a:off x="560820" y="942156"/>
            <a:ext cx="925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Hall-A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588974-3E1A-C741-9A25-FBA4351B1FEB}"/>
              </a:ext>
            </a:extLst>
          </p:cNvPr>
          <p:cNvSpPr txBox="1"/>
          <p:nvPr/>
        </p:nvSpPr>
        <p:spPr>
          <a:xfrm>
            <a:off x="4904982" y="1099084"/>
            <a:ext cx="925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Hall-B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B9B9224-DD72-5A4C-A0E7-95EB6C4ADB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619" y="3318518"/>
            <a:ext cx="1454219" cy="64008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0BE7802-89AC-2B4C-8407-91E62D89E2F3}"/>
              </a:ext>
            </a:extLst>
          </p:cNvPr>
          <p:cNvSpPr/>
          <p:nvPr/>
        </p:nvSpPr>
        <p:spPr>
          <a:xfrm>
            <a:off x="1924695" y="3329128"/>
            <a:ext cx="16592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>
                <a:latin typeface="Helvetica" charset="0"/>
              </a:rPr>
              <a:t>Beyond Hall A beam dump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FA79C0-B1A8-0A46-8FF7-0C5655D04237}"/>
              </a:ext>
            </a:extLst>
          </p:cNvPr>
          <p:cNvSpPr txBox="1"/>
          <p:nvPr/>
        </p:nvSpPr>
        <p:spPr>
          <a:xfrm>
            <a:off x="1096927" y="1933577"/>
            <a:ext cx="2573652" cy="95410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Direct Detection Search for X17</a:t>
            </a:r>
          </a:p>
          <a:p>
            <a:pPr algn="ctr">
              <a:spcBef>
                <a:spcPts val="0"/>
              </a:spcBef>
            </a:pPr>
            <a:r>
              <a:rPr lang="en-US" sz="1600" b="1" i="1"/>
              <a:t>PRAD in Hall-B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90F2C8F-920A-2948-AEA9-B3518FA2622C}"/>
                  </a:ext>
                </a:extLst>
              </p:cNvPr>
              <p:cNvSpPr txBox="1"/>
              <p:nvPr/>
            </p:nvSpPr>
            <p:spPr>
              <a:xfrm>
                <a:off x="4051075" y="3557016"/>
                <a:ext cx="2238389" cy="688586"/>
              </a:xfrm>
              <a:prstGeom prst="rect">
                <a:avLst/>
              </a:prstGeom>
              <a:noFill/>
              <a:ln>
                <a:solidFill>
                  <a:schemeClr val="bg2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b="1">
                    <a:ln w="9525">
                      <a:solidFill>
                        <a:schemeClr val="bg1"/>
                      </a:solidFill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a:t>JEF with </a:t>
                </a:r>
                <a:r>
                  <a:rPr lang="en-US" sz="2000" b="1" err="1">
                    <a:ln w="9525">
                      <a:solidFill>
                        <a:schemeClr val="bg1"/>
                      </a:solidFill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a:t>GluEx</a:t>
                </a:r>
                <a:endParaRPr lang="en-US" sz="2000" b="1">
                  <a:ln w="9525">
                    <a:solidFill>
                      <a:schemeClr val="bg1"/>
                    </a:solidFill>
                    <a:prstDash val="solid"/>
                  </a:ln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(′)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i="1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in Hall-D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90F2C8F-920A-2948-AEA9-B3518FA26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1075" y="3557016"/>
                <a:ext cx="2238389" cy="688586"/>
              </a:xfrm>
              <a:prstGeom prst="rect">
                <a:avLst/>
              </a:prstGeom>
              <a:blipFill>
                <a:blip r:embed="rId7"/>
                <a:stretch>
                  <a:fillRect r="-2168" b="-15789"/>
                </a:stretch>
              </a:blipFill>
              <a:ln>
                <a:solidFill>
                  <a:schemeClr val="bg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91D0C61E-53C3-BD41-AA5E-6D548F3B666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3325" y="4533458"/>
            <a:ext cx="2138045" cy="32004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845BC7F-7B58-EA48-B406-9E5AEB01118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1015" y="4998721"/>
            <a:ext cx="1112108" cy="1828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92C7752-07A3-E642-9EF7-BD58CC2CE258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9050" y="5387305"/>
            <a:ext cx="2303257" cy="31089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5EBE091-1900-284B-BE74-494A8320FB9E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0834" y="5905407"/>
            <a:ext cx="1524896" cy="16459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A028D90-8986-854C-9E95-BF7A8E8D6C1B}"/>
              </a:ext>
            </a:extLst>
          </p:cNvPr>
          <p:cNvSpPr txBox="1"/>
          <p:nvPr/>
        </p:nvSpPr>
        <p:spPr>
          <a:xfrm>
            <a:off x="3934777" y="4326906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/>
              <a:t>Leptophobic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1D961D-9563-DB41-A785-00BE07E0BE06}"/>
              </a:ext>
            </a:extLst>
          </p:cNvPr>
          <p:cNvSpPr txBox="1"/>
          <p:nvPr/>
        </p:nvSpPr>
        <p:spPr>
          <a:xfrm>
            <a:off x="3961169" y="4800603"/>
            <a:ext cx="915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/>
              <a:t>Leptophilic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D0EB7-7AB4-B649-A56C-8B9313D7AC19}"/>
              </a:ext>
            </a:extLst>
          </p:cNvPr>
          <p:cNvSpPr txBox="1"/>
          <p:nvPr/>
        </p:nvSpPr>
        <p:spPr>
          <a:xfrm>
            <a:off x="3962403" y="5153922"/>
            <a:ext cx="9492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err="1"/>
              <a:t>Hadrophilic</a:t>
            </a:r>
            <a:endParaRPr lang="en-US" sz="1200" i="1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BA7AB4F-3156-C445-9CF9-585796E866B1}"/>
              </a:ext>
            </a:extLst>
          </p:cNvPr>
          <p:cNvSpPr txBox="1"/>
          <p:nvPr/>
        </p:nvSpPr>
        <p:spPr>
          <a:xfrm>
            <a:off x="3985213" y="5742805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/>
              <a:t>Axion-like: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DAAE050-6FC3-114F-BEEF-5F4B260AB077}"/>
              </a:ext>
            </a:extLst>
          </p:cNvPr>
          <p:cNvGrpSpPr>
            <a:grpSpLocks noChangeAspect="1"/>
          </p:cNvGrpSpPr>
          <p:nvPr/>
        </p:nvGrpSpPr>
        <p:grpSpPr>
          <a:xfrm>
            <a:off x="1924695" y="987043"/>
            <a:ext cx="1462637" cy="914400"/>
            <a:chOff x="765996" y="2514600"/>
            <a:chExt cx="2583380" cy="1615057"/>
          </a:xfrm>
        </p:grpSpPr>
        <p:pic>
          <p:nvPicPr>
            <p:cNvPr id="33" name="Picture 32" descr="trident_bh_background.tiff">
              <a:extLst>
                <a:ext uri="{FF2B5EF4-FFF2-40B4-BE49-F238E27FC236}">
                  <a16:creationId xmlns:a16="http://schemas.microsoft.com/office/drawing/2014/main" id="{0DE0E49B-1CD2-4F43-A250-0399FCD9AA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50969" b="19716"/>
            <a:stretch/>
          </p:blipFill>
          <p:spPr>
            <a:xfrm>
              <a:off x="765996" y="2514600"/>
              <a:ext cx="2583380" cy="1615057"/>
            </a:xfrm>
            <a:prstGeom prst="rect">
              <a:avLst/>
            </a:prstGeom>
          </p:spPr>
        </p:pic>
        <p:graphicFrame>
          <p:nvGraphicFramePr>
            <p:cNvPr id="34" name="Object 33">
              <a:extLst>
                <a:ext uri="{FF2B5EF4-FFF2-40B4-BE49-F238E27FC236}">
                  <a16:creationId xmlns:a16="http://schemas.microsoft.com/office/drawing/2014/main" id="{DB5C086F-96AD-464F-9049-EDAAB5DBF56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77201128"/>
                </p:ext>
              </p:extLst>
            </p:nvPr>
          </p:nvGraphicFramePr>
          <p:xfrm>
            <a:off x="2133600" y="2753910"/>
            <a:ext cx="232117" cy="201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3" imgW="190500" imgH="165100" progId="Equation.3">
                    <p:embed/>
                  </p:oleObj>
                </mc:Choice>
                <mc:Fallback>
                  <p:oleObj name="Equation" r:id="rId13" imgW="190500" imgH="165100" progId="Equation.3">
                    <p:embed/>
                    <p:pic>
                      <p:nvPicPr>
                        <p:cNvPr id="34" name="Object 33">
                          <a:extLst>
                            <a:ext uri="{FF2B5EF4-FFF2-40B4-BE49-F238E27FC236}">
                              <a16:creationId xmlns:a16="http://schemas.microsoft.com/office/drawing/2014/main" id="{DB5C086F-96AD-464F-9049-EDAAB5DBF563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2133600" y="2753910"/>
                          <a:ext cx="232117" cy="20116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E03BBCD1-19A6-C140-A786-5AA35AD6DE84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936" y="3956409"/>
            <a:ext cx="2761232" cy="21945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BA886AC-BA41-CB49-9171-96973CB07A7F}"/>
                  </a:ext>
                </a:extLst>
              </p:cNvPr>
              <p:cNvSpPr txBox="1"/>
              <p:nvPr/>
            </p:nvSpPr>
            <p:spPr>
              <a:xfrm>
                <a:off x="1255510" y="5446807"/>
                <a:ext cx="158940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2.56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/>
                  <a:t>EOT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BA886AC-BA41-CB49-9171-96973CB07A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5510" y="5446807"/>
                <a:ext cx="1589409" cy="338554"/>
              </a:xfrm>
              <a:prstGeom prst="rect">
                <a:avLst/>
              </a:prstGeom>
              <a:blipFill>
                <a:blip r:embed="rId16"/>
                <a:stretch>
                  <a:fillRect t="-5455" r="-6897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" name="Google Shape;891;p52">
            <a:extLst>
              <a:ext uri="{FF2B5EF4-FFF2-40B4-BE49-F238E27FC236}">
                <a16:creationId xmlns:a16="http://schemas.microsoft.com/office/drawing/2014/main" id="{CCE2C5FE-03AF-294D-80CF-A5FC9FD8E259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1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7115" y="2393273"/>
            <a:ext cx="2079911" cy="274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933;p54">
            <a:extLst>
              <a:ext uri="{FF2B5EF4-FFF2-40B4-BE49-F238E27FC236}">
                <a16:creationId xmlns:a16="http://schemas.microsoft.com/office/drawing/2014/main" id="{E289B688-13B5-6E4D-A1E0-384C37B3E831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1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7052" y="2694142"/>
            <a:ext cx="681689" cy="3108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6302FCEE-82F2-D343-B58D-24E2D6A6E6E7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41695" y="4340048"/>
            <a:ext cx="987608" cy="54864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E61D274B-8B3C-EB4B-B492-111D20D2A4D5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95200" y="4939099"/>
            <a:ext cx="1252209" cy="5486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72B4C6-AEB7-2BBD-69D4-4C283DA78213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128244" y="732754"/>
            <a:ext cx="2778257" cy="265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61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1C232-5DAE-D94A-BAC6-299ADD02E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568" y="233860"/>
            <a:ext cx="8229600" cy="712785"/>
          </a:xfrm>
        </p:spPr>
        <p:txBody>
          <a:bodyPr/>
          <a:lstStyle/>
          <a:p>
            <a:r>
              <a:rPr lang="en-US" sz="3200">
                <a:latin typeface="+mn-lt"/>
              </a:rPr>
              <a:t>Physics with polarized positrons beams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3A3E6E-6936-5F46-9E87-5B84DA98E3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D3192E-5721-9C48-B023-480EEF6A8F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6563" y="3128924"/>
            <a:ext cx="2523916" cy="301752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C1B7B05-7DD0-A54D-9C49-805AC002AA1C}"/>
              </a:ext>
            </a:extLst>
          </p:cNvPr>
          <p:cNvSpPr/>
          <p:nvPr/>
        </p:nvSpPr>
        <p:spPr>
          <a:xfrm>
            <a:off x="418824" y="984688"/>
            <a:ext cx="54234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latin typeface="Helvetica" pitchFamily="2" charset="0"/>
              </a:rPr>
              <a:t>A rich and exiting experimental program, will account for about five years of CEBAF running.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6357A0E-1CE6-6340-B1A9-D20D1E4B95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2279" y="1533528"/>
            <a:ext cx="2408667" cy="18288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73A2FDD-12D0-1343-B409-80558B3989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535" y="1670687"/>
            <a:ext cx="4020837" cy="33832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5641E9-CB49-1F4D-B044-B1D0F150C33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6587" y="837940"/>
            <a:ext cx="2227072" cy="7315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7F584CF-3429-7244-8CE2-D1EAD14C360D}"/>
                  </a:ext>
                </a:extLst>
              </p:cNvPr>
              <p:cNvSpPr txBox="1"/>
              <p:nvPr/>
            </p:nvSpPr>
            <p:spPr>
              <a:xfrm>
                <a:off x="3518894" y="2449200"/>
                <a:ext cx="1625766" cy="4038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</m:den>
                      </m:f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≈1+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lang="en-US" sz="140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7F584CF-3429-7244-8CE2-D1EAD14C36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8894" y="2449200"/>
                <a:ext cx="1625766" cy="403828"/>
              </a:xfrm>
              <a:prstGeom prst="rect">
                <a:avLst/>
              </a:prstGeom>
              <a:blipFill>
                <a:blip r:embed="rId6"/>
                <a:stretch>
                  <a:fillRect l="-1873" r="-375" b="-6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>
            <a:extLst>
              <a:ext uri="{FF2B5EF4-FFF2-40B4-BE49-F238E27FC236}">
                <a16:creationId xmlns:a16="http://schemas.microsoft.com/office/drawing/2014/main" id="{1CAEA54D-7741-8B4C-A243-36B2214D5F7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8598" y="3333723"/>
            <a:ext cx="1867301" cy="54864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FF988EA-C25F-A148-A120-0F613C483D10}"/>
              </a:ext>
            </a:extLst>
          </p:cNvPr>
          <p:cNvSpPr txBox="1"/>
          <p:nvPr/>
        </p:nvSpPr>
        <p:spPr>
          <a:xfrm>
            <a:off x="3658598" y="3130197"/>
            <a:ext cx="20649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Weak neutral-current coupling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3DC7B47-A343-B54E-846F-044DA9B60D6B}"/>
              </a:ext>
            </a:extLst>
          </p:cNvPr>
          <p:cNvSpPr txBox="1"/>
          <p:nvPr/>
        </p:nvSpPr>
        <p:spPr>
          <a:xfrm>
            <a:off x="3479795" y="2294232"/>
            <a:ext cx="1697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Two-photon contribution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69C5D2C-EBA1-A74B-A449-1C07BA8D864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1060" y="4316743"/>
            <a:ext cx="1049984" cy="54864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955CE92-2850-9545-9C02-EBCF6C525BB1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0913" y="4198126"/>
            <a:ext cx="1169043" cy="9144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1C0F667-B206-7143-99BE-30468345977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480" y="4865383"/>
            <a:ext cx="1735741" cy="5486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D3F13DA-AF42-EA4E-8BC8-28C4B053BFE5}"/>
                  </a:ext>
                </a:extLst>
              </p:cNvPr>
              <p:cNvSpPr txBox="1"/>
              <p:nvPr/>
            </p:nvSpPr>
            <p:spPr>
              <a:xfrm>
                <a:off x="1194293" y="5475513"/>
                <a:ext cx="1204048" cy="1869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en-US" sz="12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200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US" sz="120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D3F13DA-AF42-EA4E-8BC8-28C4B053BF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4293" y="5475513"/>
                <a:ext cx="1204048" cy="186974"/>
              </a:xfrm>
              <a:prstGeom prst="rect">
                <a:avLst/>
              </a:prstGeom>
              <a:blipFill>
                <a:blip r:embed="rId11"/>
                <a:stretch>
                  <a:fillRect l="-1523" r="-2030" b="-258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A9EA2B9-9474-E040-8EF2-D36CD1A69523}"/>
                  </a:ext>
                </a:extLst>
              </p:cNvPr>
              <p:cNvSpPr txBox="1"/>
              <p:nvPr/>
            </p:nvSpPr>
            <p:spPr>
              <a:xfrm>
                <a:off x="1157849" y="5723976"/>
                <a:ext cx="1366784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39</m:t>
                          </m:r>
                        </m:sup>
                      </m:sSup>
                      <m:sSup>
                        <m:sSupPr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𝑠𝑒𝑐</m:t>
                          </m:r>
                        </m:e>
                        <m:sup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120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A9EA2B9-9474-E040-8EF2-D36CD1A695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7849" y="5723976"/>
                <a:ext cx="1366784" cy="184666"/>
              </a:xfrm>
              <a:prstGeom prst="rect">
                <a:avLst/>
              </a:prstGeom>
              <a:blipFill>
                <a:blip r:embed="rId12"/>
                <a:stretch>
                  <a:fillRect l="-2232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>
            <a:extLst>
              <a:ext uri="{FF2B5EF4-FFF2-40B4-BE49-F238E27FC236}">
                <a16:creationId xmlns:a16="http://schemas.microsoft.com/office/drawing/2014/main" id="{A78ECFD5-C48D-704C-999D-B7F4F3DE5684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19" y="5102536"/>
            <a:ext cx="1668544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6E9AD2-817F-4B1C-1902-695102B085E1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55914" t="59711"/>
          <a:stretch/>
        </p:blipFill>
        <p:spPr>
          <a:xfrm>
            <a:off x="195715" y="2888933"/>
            <a:ext cx="1123187" cy="4572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3BDCDE3-467A-3BDB-05C0-03465D466CA9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t="59711" r="55400"/>
          <a:stretch/>
        </p:blipFill>
        <p:spPr>
          <a:xfrm>
            <a:off x="467338" y="2237295"/>
            <a:ext cx="1136283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65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76FE5-D395-B144-B17B-403FCF1EE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53207"/>
            <a:ext cx="8229600" cy="712785"/>
          </a:xfrm>
        </p:spPr>
        <p:txBody>
          <a:bodyPr/>
          <a:lstStyle/>
          <a:p>
            <a:r>
              <a:rPr lang="en-US" sz="3200">
                <a:latin typeface="+mn-lt"/>
              </a:rPr>
              <a:t>CEBAF energy upgrade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35B3CC-0A98-EC44-B9A0-1838827B80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421F8E-795E-A74B-B5CA-ECFB40089D4F}"/>
              </a:ext>
            </a:extLst>
          </p:cNvPr>
          <p:cNvSpPr/>
          <p:nvPr/>
        </p:nvSpPr>
        <p:spPr>
          <a:xfrm>
            <a:off x="4158339" y="845571"/>
            <a:ext cx="4546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cap="all">
                <a:solidFill>
                  <a:srgbClr val="AD172B"/>
                </a:solidFill>
                <a:latin typeface="avenir-medium" panose="02000503020000020003" pitchFamily="2" charset="0"/>
                <a:hlinkClick r:id="rId3"/>
              </a:rPr>
              <a:t>HIGH ENERGY WORKSHOP SERIES 2022</a:t>
            </a:r>
            <a:endParaRPr lang="en-US" b="0" i="0" u="none" strike="noStrike" cap="all">
              <a:solidFill>
                <a:srgbClr val="AD172B"/>
              </a:solidFill>
              <a:effectLst/>
              <a:latin typeface="avenir-medium" panose="02000503020000020003" pitchFamily="2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6B64B14-61E0-D545-9BEE-994F066D58C1}"/>
              </a:ext>
            </a:extLst>
          </p:cNvPr>
          <p:cNvGrpSpPr>
            <a:grpSpLocks noChangeAspect="1"/>
          </p:cNvGrpSpPr>
          <p:nvPr/>
        </p:nvGrpSpPr>
        <p:grpSpPr>
          <a:xfrm>
            <a:off x="838201" y="1003225"/>
            <a:ext cx="2868292" cy="2743200"/>
            <a:chOff x="2774200" y="1301849"/>
            <a:chExt cx="5231388" cy="500323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21236E1-65CC-F14B-830C-024C3D8D02D6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4200" y="1301849"/>
              <a:ext cx="4947567" cy="5003237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4356A2A-38BF-AD40-9278-743F6394D986}"/>
                </a:ext>
              </a:extLst>
            </p:cNvPr>
            <p:cNvGrpSpPr/>
            <p:nvPr/>
          </p:nvGrpSpPr>
          <p:grpSpPr>
            <a:xfrm>
              <a:off x="3201948" y="4161562"/>
              <a:ext cx="2118665" cy="1160472"/>
              <a:chOff x="2695430" y="3676847"/>
              <a:chExt cx="2118665" cy="1160472"/>
            </a:xfrm>
          </p:grpSpPr>
          <p:sp>
            <p:nvSpPr>
              <p:cNvPr id="32" name="Arc 31">
                <a:extLst>
                  <a:ext uri="{FF2B5EF4-FFF2-40B4-BE49-F238E27FC236}">
                    <a16:creationId xmlns:a16="http://schemas.microsoft.com/office/drawing/2014/main" id="{6520AF49-A296-2049-966C-8F56ABCB2577}"/>
                  </a:ext>
                </a:extLst>
              </p:cNvPr>
              <p:cNvSpPr/>
              <p:nvPr/>
            </p:nvSpPr>
            <p:spPr>
              <a:xfrm rot="10350655">
                <a:off x="2695430" y="3676847"/>
                <a:ext cx="1952612" cy="1160472"/>
              </a:xfrm>
              <a:prstGeom prst="arc">
                <a:avLst>
                  <a:gd name="adj1" fmla="val 16464433"/>
                  <a:gd name="adj2" fmla="val 2637663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B050"/>
                  </a:solidFill>
                </a:endParaRPr>
              </a:p>
            </p:txBody>
          </p:sp>
          <p:sp>
            <p:nvSpPr>
              <p:cNvPr id="33" name="Arc 32">
                <a:extLst>
                  <a:ext uri="{FF2B5EF4-FFF2-40B4-BE49-F238E27FC236}">
                    <a16:creationId xmlns:a16="http://schemas.microsoft.com/office/drawing/2014/main" id="{D1807CFB-278C-1042-A26F-394D63395FAD}"/>
                  </a:ext>
                </a:extLst>
              </p:cNvPr>
              <p:cNvSpPr/>
              <p:nvPr/>
            </p:nvSpPr>
            <p:spPr>
              <a:xfrm rot="9585910">
                <a:off x="3425002" y="4259682"/>
                <a:ext cx="1347473" cy="498464"/>
              </a:xfrm>
              <a:prstGeom prst="arc">
                <a:avLst>
                  <a:gd name="adj1" fmla="val 15802743"/>
                  <a:gd name="adj2" fmla="val 20513079"/>
                </a:avLst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Freeform: Shape 330">
                <a:extLst>
                  <a:ext uri="{FF2B5EF4-FFF2-40B4-BE49-F238E27FC236}">
                    <a16:creationId xmlns:a16="http://schemas.microsoft.com/office/drawing/2014/main" id="{BC449E6F-1EAF-724D-AB5E-D62A0815EA4A}"/>
                  </a:ext>
                </a:extLst>
              </p:cNvPr>
              <p:cNvSpPr/>
              <p:nvPr/>
            </p:nvSpPr>
            <p:spPr>
              <a:xfrm>
                <a:off x="3093255" y="3755747"/>
                <a:ext cx="263361" cy="78517"/>
              </a:xfrm>
              <a:custGeom>
                <a:avLst/>
                <a:gdLst>
                  <a:gd name="connsiteX0" fmla="*/ 0 w 240460"/>
                  <a:gd name="connsiteY0" fmla="*/ 78517 h 78517"/>
                  <a:gd name="connsiteX1" fmla="*/ 101419 w 240460"/>
                  <a:gd name="connsiteY1" fmla="*/ 39259 h 78517"/>
                  <a:gd name="connsiteX2" fmla="*/ 240460 w 240460"/>
                  <a:gd name="connsiteY2" fmla="*/ 0 h 78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0460" h="78517">
                    <a:moveTo>
                      <a:pt x="0" y="78517"/>
                    </a:moveTo>
                    <a:cubicBezTo>
                      <a:pt x="30671" y="65431"/>
                      <a:pt x="61342" y="52345"/>
                      <a:pt x="101419" y="39259"/>
                    </a:cubicBezTo>
                    <a:cubicBezTo>
                      <a:pt x="141496" y="26173"/>
                      <a:pt x="190978" y="13086"/>
                      <a:pt x="240460" y="0"/>
                    </a:cubicBezTo>
                  </a:path>
                </a:pathLst>
              </a:cu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Freeform: Shape 331">
                <a:extLst>
                  <a:ext uri="{FF2B5EF4-FFF2-40B4-BE49-F238E27FC236}">
                    <a16:creationId xmlns:a16="http://schemas.microsoft.com/office/drawing/2014/main" id="{F9D379F5-85E9-A54E-B068-6C436E0AA4BB}"/>
                  </a:ext>
                </a:extLst>
              </p:cNvPr>
              <p:cNvSpPr/>
              <p:nvPr/>
            </p:nvSpPr>
            <p:spPr>
              <a:xfrm>
                <a:off x="4360985" y="4423144"/>
                <a:ext cx="453110" cy="243731"/>
              </a:xfrm>
              <a:custGeom>
                <a:avLst/>
                <a:gdLst>
                  <a:gd name="connsiteX0" fmla="*/ 0 w 453110"/>
                  <a:gd name="connsiteY0" fmla="*/ 243731 h 243731"/>
                  <a:gd name="connsiteX1" fmla="*/ 317341 w 453110"/>
                  <a:gd name="connsiteY1" fmla="*/ 49074 h 243731"/>
                  <a:gd name="connsiteX2" fmla="*/ 453110 w 453110"/>
                  <a:gd name="connsiteY2" fmla="*/ 0 h 243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3110" h="243731">
                    <a:moveTo>
                      <a:pt x="0" y="243731"/>
                    </a:moveTo>
                    <a:cubicBezTo>
                      <a:pt x="120911" y="166713"/>
                      <a:pt x="241823" y="89696"/>
                      <a:pt x="317341" y="49074"/>
                    </a:cubicBezTo>
                    <a:cubicBezTo>
                      <a:pt x="392859" y="8452"/>
                      <a:pt x="422984" y="4226"/>
                      <a:pt x="453110" y="0"/>
                    </a:cubicBezTo>
                  </a:path>
                </a:pathLst>
              </a:cu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632ABB7-8056-B643-A9A5-4343592F1A41}"/>
                </a:ext>
              </a:extLst>
            </p:cNvPr>
            <p:cNvGrpSpPr/>
            <p:nvPr/>
          </p:nvGrpSpPr>
          <p:grpSpPr>
            <a:xfrm>
              <a:off x="5060270" y="2757741"/>
              <a:ext cx="2645556" cy="1556724"/>
              <a:chOff x="4551483" y="2266219"/>
              <a:chExt cx="2645556" cy="1556724"/>
            </a:xfrm>
          </p:grpSpPr>
          <p:sp>
            <p:nvSpPr>
              <p:cNvPr id="28" name="Arc 27">
                <a:extLst>
                  <a:ext uri="{FF2B5EF4-FFF2-40B4-BE49-F238E27FC236}">
                    <a16:creationId xmlns:a16="http://schemas.microsoft.com/office/drawing/2014/main" id="{9D745B76-A4C7-6B4E-912F-22A04CDFF89C}"/>
                  </a:ext>
                </a:extLst>
              </p:cNvPr>
              <p:cNvSpPr/>
              <p:nvPr/>
            </p:nvSpPr>
            <p:spPr>
              <a:xfrm rot="19996885">
                <a:off x="4551483" y="2378660"/>
                <a:ext cx="2492990" cy="1444283"/>
              </a:xfrm>
              <a:prstGeom prst="arc">
                <a:avLst>
                  <a:gd name="adj1" fmla="val 16183185"/>
                  <a:gd name="adj2" fmla="val 20355686"/>
                </a:avLst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B050"/>
                  </a:solidFill>
                </a:endParaRPr>
              </a:p>
            </p:txBody>
          </p:sp>
          <p:sp>
            <p:nvSpPr>
              <p:cNvPr id="29" name="Arc 28">
                <a:extLst>
                  <a:ext uri="{FF2B5EF4-FFF2-40B4-BE49-F238E27FC236}">
                    <a16:creationId xmlns:a16="http://schemas.microsoft.com/office/drawing/2014/main" id="{068C82F8-478E-D74E-ABE1-422318D6869B}"/>
                  </a:ext>
                </a:extLst>
              </p:cNvPr>
              <p:cNvSpPr/>
              <p:nvPr/>
            </p:nvSpPr>
            <p:spPr>
              <a:xfrm rot="21395713">
                <a:off x="5556020" y="2266219"/>
                <a:ext cx="1641019" cy="1082295"/>
              </a:xfrm>
              <a:prstGeom prst="arc">
                <a:avLst>
                  <a:gd name="adj1" fmla="val 17179224"/>
                  <a:gd name="adj2" fmla="val 1735560"/>
                </a:avLst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Freeform: Shape 326">
                <a:extLst>
                  <a:ext uri="{FF2B5EF4-FFF2-40B4-BE49-F238E27FC236}">
                    <a16:creationId xmlns:a16="http://schemas.microsoft.com/office/drawing/2014/main" id="{114EE927-B61C-E04D-B920-FEA70F86BA9A}"/>
                  </a:ext>
                </a:extLst>
              </p:cNvPr>
              <p:cNvSpPr/>
              <p:nvPr/>
            </p:nvSpPr>
            <p:spPr>
              <a:xfrm rot="10800000">
                <a:off x="6605818" y="3116202"/>
                <a:ext cx="421422" cy="245476"/>
              </a:xfrm>
              <a:custGeom>
                <a:avLst/>
                <a:gdLst>
                  <a:gd name="connsiteX0" fmla="*/ 0 w 240460"/>
                  <a:gd name="connsiteY0" fmla="*/ 78517 h 78517"/>
                  <a:gd name="connsiteX1" fmla="*/ 101419 w 240460"/>
                  <a:gd name="connsiteY1" fmla="*/ 39259 h 78517"/>
                  <a:gd name="connsiteX2" fmla="*/ 240460 w 240460"/>
                  <a:gd name="connsiteY2" fmla="*/ 0 h 78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0460" h="78517">
                    <a:moveTo>
                      <a:pt x="0" y="78517"/>
                    </a:moveTo>
                    <a:cubicBezTo>
                      <a:pt x="30671" y="65431"/>
                      <a:pt x="61342" y="52345"/>
                      <a:pt x="101419" y="39259"/>
                    </a:cubicBezTo>
                    <a:cubicBezTo>
                      <a:pt x="141496" y="26173"/>
                      <a:pt x="190978" y="13086"/>
                      <a:pt x="240460" y="0"/>
                    </a:cubicBezTo>
                  </a:path>
                </a:pathLst>
              </a:cu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Freeform: Shape 327">
                <a:extLst>
                  <a:ext uri="{FF2B5EF4-FFF2-40B4-BE49-F238E27FC236}">
                    <a16:creationId xmlns:a16="http://schemas.microsoft.com/office/drawing/2014/main" id="{363323D5-2254-E24B-84CD-2875ED3C88F3}"/>
                  </a:ext>
                </a:extLst>
              </p:cNvPr>
              <p:cNvSpPr/>
              <p:nvPr/>
            </p:nvSpPr>
            <p:spPr>
              <a:xfrm rot="21342817">
                <a:off x="5112545" y="2460497"/>
                <a:ext cx="397020" cy="217397"/>
              </a:xfrm>
              <a:custGeom>
                <a:avLst/>
                <a:gdLst>
                  <a:gd name="connsiteX0" fmla="*/ 0 w 453110"/>
                  <a:gd name="connsiteY0" fmla="*/ 243731 h 243731"/>
                  <a:gd name="connsiteX1" fmla="*/ 317341 w 453110"/>
                  <a:gd name="connsiteY1" fmla="*/ 49074 h 243731"/>
                  <a:gd name="connsiteX2" fmla="*/ 453110 w 453110"/>
                  <a:gd name="connsiteY2" fmla="*/ 0 h 243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3110" h="243731">
                    <a:moveTo>
                      <a:pt x="0" y="243731"/>
                    </a:moveTo>
                    <a:cubicBezTo>
                      <a:pt x="120911" y="166713"/>
                      <a:pt x="241823" y="89696"/>
                      <a:pt x="317341" y="49074"/>
                    </a:cubicBezTo>
                    <a:cubicBezTo>
                      <a:pt x="392859" y="8452"/>
                      <a:pt x="422984" y="4226"/>
                      <a:pt x="453110" y="0"/>
                    </a:cubicBezTo>
                  </a:path>
                </a:pathLst>
              </a:cu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: Diagonal Corners Snipped 315">
              <a:extLst>
                <a:ext uri="{FF2B5EF4-FFF2-40B4-BE49-F238E27FC236}">
                  <a16:creationId xmlns:a16="http://schemas.microsoft.com/office/drawing/2014/main" id="{5C94F59D-A2F7-9B4C-94CC-6576505DFAD8}"/>
                </a:ext>
              </a:extLst>
            </p:cNvPr>
            <p:cNvSpPr/>
            <p:nvPr/>
          </p:nvSpPr>
          <p:spPr>
            <a:xfrm rot="19941800">
              <a:off x="7264957" y="3672433"/>
              <a:ext cx="274298" cy="103307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: Diagonal Corners Snipped 316">
              <a:extLst>
                <a:ext uri="{FF2B5EF4-FFF2-40B4-BE49-F238E27FC236}">
                  <a16:creationId xmlns:a16="http://schemas.microsoft.com/office/drawing/2014/main" id="{CEA83BFC-F3D6-4643-A8E9-AFD6F171F84F}"/>
                </a:ext>
              </a:extLst>
            </p:cNvPr>
            <p:cNvSpPr/>
            <p:nvPr/>
          </p:nvSpPr>
          <p:spPr>
            <a:xfrm rot="19941800">
              <a:off x="3462624" y="4298187"/>
              <a:ext cx="274298" cy="103307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BCB0B58-345C-4A48-BA61-AC8E40CFE972}"/>
                </a:ext>
              </a:extLst>
            </p:cNvPr>
            <p:cNvSpPr txBox="1"/>
            <p:nvPr/>
          </p:nvSpPr>
          <p:spPr>
            <a:xfrm rot="19687819">
              <a:off x="3406958" y="3869809"/>
              <a:ext cx="558646" cy="1178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TOF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DB90893-E04B-F746-B22D-A686EE7ADE3F}"/>
                </a:ext>
              </a:extLst>
            </p:cNvPr>
            <p:cNvSpPr txBox="1"/>
            <p:nvPr/>
          </p:nvSpPr>
          <p:spPr>
            <a:xfrm rot="20004956">
              <a:off x="7249370" y="3683158"/>
              <a:ext cx="756218" cy="392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TOF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4E1A1F4-9E92-3B42-8E4B-4C890D65B3F6}"/>
                </a:ext>
              </a:extLst>
            </p:cNvPr>
            <p:cNvSpPr txBox="1"/>
            <p:nvPr/>
          </p:nvSpPr>
          <p:spPr>
            <a:xfrm>
              <a:off x="6477102" y="2769597"/>
              <a:ext cx="859757" cy="617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FFA Arcs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FC08988-59DD-2A49-859C-EF20C6D832CF}"/>
                </a:ext>
              </a:extLst>
            </p:cNvPr>
            <p:cNvSpPr txBox="1"/>
            <p:nvPr/>
          </p:nvSpPr>
          <p:spPr>
            <a:xfrm>
              <a:off x="3409444" y="5305836"/>
              <a:ext cx="883360" cy="617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FFA Arcs</a:t>
              </a:r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AB0B9269-32EB-2B4F-BDF8-83D4F79F79A6}"/>
                </a:ext>
              </a:extLst>
            </p:cNvPr>
            <p:cNvSpPr/>
            <p:nvPr/>
          </p:nvSpPr>
          <p:spPr>
            <a:xfrm rot="19996885">
              <a:off x="5034600" y="2757882"/>
              <a:ext cx="2492990" cy="1444283"/>
            </a:xfrm>
            <a:prstGeom prst="arc">
              <a:avLst>
                <a:gd name="adj1" fmla="val 16183185"/>
                <a:gd name="adj2" fmla="val 20355686"/>
              </a:avLst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AB61343B-CF7B-BA4A-B8B3-97D7BB8F28CF}"/>
                </a:ext>
              </a:extLst>
            </p:cNvPr>
            <p:cNvSpPr/>
            <p:nvPr/>
          </p:nvSpPr>
          <p:spPr>
            <a:xfrm rot="21395713">
              <a:off x="6039137" y="2645441"/>
              <a:ext cx="1641019" cy="1082295"/>
            </a:xfrm>
            <a:prstGeom prst="arc">
              <a:avLst>
                <a:gd name="adj1" fmla="val 17179224"/>
                <a:gd name="adj2" fmla="val 1735560"/>
              </a:avLst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32">
              <a:extLst>
                <a:ext uri="{FF2B5EF4-FFF2-40B4-BE49-F238E27FC236}">
                  <a16:creationId xmlns:a16="http://schemas.microsoft.com/office/drawing/2014/main" id="{5F9A1444-C44F-FF47-A4DC-4CDB3C2DA63D}"/>
                </a:ext>
              </a:extLst>
            </p:cNvPr>
            <p:cNvSpPr/>
            <p:nvPr/>
          </p:nvSpPr>
          <p:spPr>
            <a:xfrm rot="10800000">
              <a:off x="7358276" y="3495517"/>
              <a:ext cx="152077" cy="120835"/>
            </a:xfrm>
            <a:custGeom>
              <a:avLst/>
              <a:gdLst>
                <a:gd name="connsiteX0" fmla="*/ 0 w 240460"/>
                <a:gd name="connsiteY0" fmla="*/ 78517 h 78517"/>
                <a:gd name="connsiteX1" fmla="*/ 101419 w 240460"/>
                <a:gd name="connsiteY1" fmla="*/ 39259 h 78517"/>
                <a:gd name="connsiteX2" fmla="*/ 240460 w 240460"/>
                <a:gd name="connsiteY2" fmla="*/ 0 h 7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0460" h="78517">
                  <a:moveTo>
                    <a:pt x="0" y="78517"/>
                  </a:moveTo>
                  <a:cubicBezTo>
                    <a:pt x="30671" y="65431"/>
                    <a:pt x="61342" y="52345"/>
                    <a:pt x="101419" y="39259"/>
                  </a:cubicBezTo>
                  <a:cubicBezTo>
                    <a:pt x="141496" y="26173"/>
                    <a:pt x="190978" y="13086"/>
                    <a:pt x="240460" y="0"/>
                  </a:cubicBezTo>
                </a:path>
              </a:pathLst>
            </a:cu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33">
              <a:extLst>
                <a:ext uri="{FF2B5EF4-FFF2-40B4-BE49-F238E27FC236}">
                  <a16:creationId xmlns:a16="http://schemas.microsoft.com/office/drawing/2014/main" id="{8BE00F24-B075-DF4B-97F2-391273027A9B}"/>
                </a:ext>
              </a:extLst>
            </p:cNvPr>
            <p:cNvSpPr/>
            <p:nvPr/>
          </p:nvSpPr>
          <p:spPr>
            <a:xfrm rot="20296785">
              <a:off x="5565073" y="2903880"/>
              <a:ext cx="467998" cy="216057"/>
            </a:xfrm>
            <a:custGeom>
              <a:avLst/>
              <a:gdLst>
                <a:gd name="connsiteX0" fmla="*/ 0 w 453110"/>
                <a:gd name="connsiteY0" fmla="*/ 243731 h 243731"/>
                <a:gd name="connsiteX1" fmla="*/ 317341 w 453110"/>
                <a:gd name="connsiteY1" fmla="*/ 49074 h 243731"/>
                <a:gd name="connsiteX2" fmla="*/ 453110 w 453110"/>
                <a:gd name="connsiteY2" fmla="*/ 0 h 243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3110" h="243731">
                  <a:moveTo>
                    <a:pt x="0" y="243731"/>
                  </a:moveTo>
                  <a:cubicBezTo>
                    <a:pt x="120911" y="166713"/>
                    <a:pt x="241823" y="89696"/>
                    <a:pt x="317341" y="49074"/>
                  </a:cubicBezTo>
                  <a:cubicBezTo>
                    <a:pt x="392859" y="8452"/>
                    <a:pt x="422984" y="4226"/>
                    <a:pt x="453110" y="0"/>
                  </a:cubicBezTo>
                </a:path>
              </a:pathLst>
            </a:cu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34">
              <a:extLst>
                <a:ext uri="{FF2B5EF4-FFF2-40B4-BE49-F238E27FC236}">
                  <a16:creationId xmlns:a16="http://schemas.microsoft.com/office/drawing/2014/main" id="{B53EF774-CC37-8542-AF88-184B025E777F}"/>
                </a:ext>
              </a:extLst>
            </p:cNvPr>
            <p:cNvSpPr/>
            <p:nvPr/>
          </p:nvSpPr>
          <p:spPr>
            <a:xfrm rot="9206215">
              <a:off x="7085590" y="3677091"/>
              <a:ext cx="319740" cy="87368"/>
            </a:xfrm>
            <a:custGeom>
              <a:avLst/>
              <a:gdLst>
                <a:gd name="connsiteX0" fmla="*/ 0 w 240460"/>
                <a:gd name="connsiteY0" fmla="*/ 78517 h 78517"/>
                <a:gd name="connsiteX1" fmla="*/ 101419 w 240460"/>
                <a:gd name="connsiteY1" fmla="*/ 39259 h 78517"/>
                <a:gd name="connsiteX2" fmla="*/ 240460 w 240460"/>
                <a:gd name="connsiteY2" fmla="*/ 0 h 7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0460" h="78517">
                  <a:moveTo>
                    <a:pt x="0" y="78517"/>
                  </a:moveTo>
                  <a:cubicBezTo>
                    <a:pt x="30671" y="65431"/>
                    <a:pt x="61342" y="52345"/>
                    <a:pt x="101419" y="39259"/>
                  </a:cubicBezTo>
                  <a:cubicBezTo>
                    <a:pt x="141496" y="26173"/>
                    <a:pt x="190978" y="13086"/>
                    <a:pt x="240460" y="0"/>
                  </a:cubicBezTo>
                </a:path>
              </a:pathLst>
            </a:cu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: Diagonal Corners Snipped 35">
              <a:extLst>
                <a:ext uri="{FF2B5EF4-FFF2-40B4-BE49-F238E27FC236}">
                  <a16:creationId xmlns:a16="http://schemas.microsoft.com/office/drawing/2014/main" id="{C0DEAD7F-C7CE-C74F-BE6E-54DF75B403F5}"/>
                </a:ext>
              </a:extLst>
            </p:cNvPr>
            <p:cNvSpPr/>
            <p:nvPr/>
          </p:nvSpPr>
          <p:spPr>
            <a:xfrm rot="19941800">
              <a:off x="7309341" y="3509496"/>
              <a:ext cx="274298" cy="103307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F187052B-DB23-844A-A8DC-7AFC4127B93D}"/>
                </a:ext>
              </a:extLst>
            </p:cNvPr>
            <p:cNvSpPr/>
            <p:nvPr/>
          </p:nvSpPr>
          <p:spPr>
            <a:xfrm rot="10350655">
              <a:off x="3215152" y="4067698"/>
              <a:ext cx="1952612" cy="1160472"/>
            </a:xfrm>
            <a:prstGeom prst="arc">
              <a:avLst>
                <a:gd name="adj1" fmla="val 16464433"/>
                <a:gd name="adj2" fmla="val 2620371"/>
              </a:avLst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23" name="Arc 22">
              <a:extLst>
                <a:ext uri="{FF2B5EF4-FFF2-40B4-BE49-F238E27FC236}">
                  <a16:creationId xmlns:a16="http://schemas.microsoft.com/office/drawing/2014/main" id="{CF006F4D-DD77-6B44-8080-0EEC9F1864CA}"/>
                </a:ext>
              </a:extLst>
            </p:cNvPr>
            <p:cNvSpPr/>
            <p:nvPr/>
          </p:nvSpPr>
          <p:spPr>
            <a:xfrm rot="9585910">
              <a:off x="3944724" y="4650533"/>
              <a:ext cx="1347473" cy="498464"/>
            </a:xfrm>
            <a:prstGeom prst="arc">
              <a:avLst>
                <a:gd name="adj1" fmla="val 15802743"/>
                <a:gd name="adj2" fmla="val 20513079"/>
              </a:avLst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40">
              <a:extLst>
                <a:ext uri="{FF2B5EF4-FFF2-40B4-BE49-F238E27FC236}">
                  <a16:creationId xmlns:a16="http://schemas.microsoft.com/office/drawing/2014/main" id="{E1DEAC36-5A2D-1941-83B9-805A144F6DB5}"/>
                </a:ext>
              </a:extLst>
            </p:cNvPr>
            <p:cNvSpPr/>
            <p:nvPr/>
          </p:nvSpPr>
          <p:spPr>
            <a:xfrm rot="603393">
              <a:off x="3607933" y="4180765"/>
              <a:ext cx="263361" cy="75278"/>
            </a:xfrm>
            <a:custGeom>
              <a:avLst/>
              <a:gdLst>
                <a:gd name="connsiteX0" fmla="*/ 0 w 240460"/>
                <a:gd name="connsiteY0" fmla="*/ 78517 h 78517"/>
                <a:gd name="connsiteX1" fmla="*/ 101419 w 240460"/>
                <a:gd name="connsiteY1" fmla="*/ 39259 h 78517"/>
                <a:gd name="connsiteX2" fmla="*/ 240460 w 240460"/>
                <a:gd name="connsiteY2" fmla="*/ 0 h 7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0460" h="78517">
                  <a:moveTo>
                    <a:pt x="0" y="78517"/>
                  </a:moveTo>
                  <a:cubicBezTo>
                    <a:pt x="30671" y="65431"/>
                    <a:pt x="61342" y="52345"/>
                    <a:pt x="101419" y="39259"/>
                  </a:cubicBezTo>
                  <a:cubicBezTo>
                    <a:pt x="141496" y="26173"/>
                    <a:pt x="190978" y="13086"/>
                    <a:pt x="240460" y="0"/>
                  </a:cubicBezTo>
                </a:path>
              </a:pathLst>
            </a:cu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41">
              <a:extLst>
                <a:ext uri="{FF2B5EF4-FFF2-40B4-BE49-F238E27FC236}">
                  <a16:creationId xmlns:a16="http://schemas.microsoft.com/office/drawing/2014/main" id="{8444FCA6-1847-3141-9FB0-7669F95BCE96}"/>
                </a:ext>
              </a:extLst>
            </p:cNvPr>
            <p:cNvSpPr/>
            <p:nvPr/>
          </p:nvSpPr>
          <p:spPr>
            <a:xfrm rot="21441523">
              <a:off x="4728724" y="4904949"/>
              <a:ext cx="491743" cy="201978"/>
            </a:xfrm>
            <a:custGeom>
              <a:avLst/>
              <a:gdLst>
                <a:gd name="connsiteX0" fmla="*/ 0 w 453110"/>
                <a:gd name="connsiteY0" fmla="*/ 243731 h 243731"/>
                <a:gd name="connsiteX1" fmla="*/ 317341 w 453110"/>
                <a:gd name="connsiteY1" fmla="*/ 49074 h 243731"/>
                <a:gd name="connsiteX2" fmla="*/ 453110 w 453110"/>
                <a:gd name="connsiteY2" fmla="*/ 0 h 243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3110" h="243731">
                  <a:moveTo>
                    <a:pt x="0" y="243731"/>
                  </a:moveTo>
                  <a:cubicBezTo>
                    <a:pt x="120911" y="166713"/>
                    <a:pt x="241823" y="89696"/>
                    <a:pt x="317341" y="49074"/>
                  </a:cubicBezTo>
                  <a:cubicBezTo>
                    <a:pt x="392859" y="8452"/>
                    <a:pt x="422984" y="4226"/>
                    <a:pt x="453110" y="0"/>
                  </a:cubicBezTo>
                </a:path>
              </a:pathLst>
            </a:cu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42">
              <a:extLst>
                <a:ext uri="{FF2B5EF4-FFF2-40B4-BE49-F238E27FC236}">
                  <a16:creationId xmlns:a16="http://schemas.microsoft.com/office/drawing/2014/main" id="{C5E449DE-5E8D-7B45-BF16-D30A9A21C4A2}"/>
                </a:ext>
              </a:extLst>
            </p:cNvPr>
            <p:cNvSpPr/>
            <p:nvPr/>
          </p:nvSpPr>
          <p:spPr>
            <a:xfrm rot="856082">
              <a:off x="5182688" y="4848244"/>
              <a:ext cx="134726" cy="78517"/>
            </a:xfrm>
            <a:custGeom>
              <a:avLst/>
              <a:gdLst>
                <a:gd name="connsiteX0" fmla="*/ 0 w 240460"/>
                <a:gd name="connsiteY0" fmla="*/ 78517 h 78517"/>
                <a:gd name="connsiteX1" fmla="*/ 101419 w 240460"/>
                <a:gd name="connsiteY1" fmla="*/ 39259 h 78517"/>
                <a:gd name="connsiteX2" fmla="*/ 240460 w 240460"/>
                <a:gd name="connsiteY2" fmla="*/ 0 h 7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0460" h="78517">
                  <a:moveTo>
                    <a:pt x="0" y="78517"/>
                  </a:moveTo>
                  <a:cubicBezTo>
                    <a:pt x="30671" y="65431"/>
                    <a:pt x="61342" y="52345"/>
                    <a:pt x="101419" y="39259"/>
                  </a:cubicBezTo>
                  <a:cubicBezTo>
                    <a:pt x="141496" y="26173"/>
                    <a:pt x="190978" y="13086"/>
                    <a:pt x="240460" y="0"/>
                  </a:cubicBezTo>
                </a:path>
              </a:pathLst>
            </a:cu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Diagonal Corners Snipped 44">
              <a:extLst>
                <a:ext uri="{FF2B5EF4-FFF2-40B4-BE49-F238E27FC236}">
                  <a16:creationId xmlns:a16="http://schemas.microsoft.com/office/drawing/2014/main" id="{33327F9C-4BD6-AF41-B5B4-0DF6BC370B18}"/>
                </a:ext>
              </a:extLst>
            </p:cNvPr>
            <p:cNvSpPr/>
            <p:nvPr/>
          </p:nvSpPr>
          <p:spPr>
            <a:xfrm rot="19941800">
              <a:off x="3358512" y="4216075"/>
              <a:ext cx="274298" cy="103307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1E388A3-891F-5945-8664-39F21AF25573}"/>
              </a:ext>
            </a:extLst>
          </p:cNvPr>
          <p:cNvSpPr txBox="1"/>
          <p:nvPr/>
        </p:nvSpPr>
        <p:spPr>
          <a:xfrm>
            <a:off x="514682" y="1288581"/>
            <a:ext cx="21733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9068" lvl="2" indent="-112718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3 passes with the current CEBAF (Arcs 1-6) </a:t>
            </a:r>
          </a:p>
          <a:p>
            <a:pPr marL="119068" lvl="2" indent="-112718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8 passes through a pair non-scaling FFAs (4 + 4)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034B981-7F3E-EA4E-AB22-A19F202F77C2}"/>
                  </a:ext>
                </a:extLst>
              </p:cNvPr>
              <p:cNvSpPr txBox="1"/>
              <p:nvPr/>
            </p:nvSpPr>
            <p:spPr>
              <a:xfrm>
                <a:off x="2062978" y="3124469"/>
                <a:ext cx="177529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≈20 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𝐺𝑒𝑉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−24 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US" sz="140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034B981-7F3E-EA4E-AB22-A19F202F77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2978" y="3124469"/>
                <a:ext cx="1775294" cy="215444"/>
              </a:xfrm>
              <a:prstGeom prst="rect">
                <a:avLst/>
              </a:prstGeom>
              <a:blipFill>
                <a:blip r:embed="rId5"/>
                <a:stretch>
                  <a:fillRect l="-1712" r="-685" b="-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 37">
            <a:extLst>
              <a:ext uri="{FF2B5EF4-FFF2-40B4-BE49-F238E27FC236}">
                <a16:creationId xmlns:a16="http://schemas.microsoft.com/office/drawing/2014/main" id="{CCBFB0F7-151E-F940-93C2-3382B3ADB359}"/>
              </a:ext>
            </a:extLst>
          </p:cNvPr>
          <p:cNvSpPr/>
          <p:nvPr/>
        </p:nvSpPr>
        <p:spPr>
          <a:xfrm>
            <a:off x="3684158" y="1296160"/>
            <a:ext cx="52312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latin typeface="avenir-light" panose="02000503020000020003" pitchFamily="2" charset="0"/>
              </a:rPr>
              <a:t>With the goal to probe the science that would be opened up by a higher energy electron beam (~20-24 GeV) at Jefferson Lab.</a:t>
            </a:r>
            <a:endParaRPr lang="en-US" sz="140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7555DA6B-20D2-C246-9EA6-6DE48809721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446" y="5171818"/>
            <a:ext cx="6035040" cy="9144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1C2B6F63-F978-EF44-BC7C-A39D830F138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680" y="2733779"/>
            <a:ext cx="4902076" cy="128016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32B4B61E-9C3B-D64F-BA27-CA6EBC5C865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191" y="3879059"/>
            <a:ext cx="4075613" cy="128016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3767B8AE-B228-0D41-A235-52D59FFAEF5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0080" y="1819379"/>
            <a:ext cx="4921857" cy="9144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40A875F-0CCC-904D-A8E3-EF9A7746E705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2917" y="4250281"/>
            <a:ext cx="4512743" cy="128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42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DF4F8-0DDC-374F-86A9-118A58B4A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662942"/>
          </a:xfrm>
        </p:spPr>
        <p:txBody>
          <a:bodyPr/>
          <a:lstStyle/>
          <a:p>
            <a:r>
              <a:rPr lang="en-US" sz="3200" dirty="0">
                <a:latin typeface="+mn-lt"/>
              </a:rPr>
              <a:t>Complementarity with facilities worldwide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8B185F-0FDE-1A42-8CA1-D97565B9CA4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3CFF2E6-0573-714E-9A7D-3151B21CF8B9}"/>
                  </a:ext>
                </a:extLst>
              </p:cNvPr>
              <p:cNvSpPr txBox="1"/>
              <p:nvPr/>
            </p:nvSpPr>
            <p:spPr>
              <a:xfrm>
                <a:off x="392058" y="1068522"/>
                <a:ext cx="847909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Jefferson Lab stays very relevant and complementary to other facilities with the high luminosity 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39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𝑠𝑒𝑐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), high x reach of fixed target experiments.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3CFF2E6-0573-714E-9A7D-3151B21CF8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058" y="1068522"/>
                <a:ext cx="8479094" cy="646331"/>
              </a:xfrm>
              <a:prstGeom prst="rect">
                <a:avLst/>
              </a:prstGeom>
              <a:blipFill>
                <a:blip r:embed="rId2"/>
                <a:stretch>
                  <a:fillRect l="-575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13CF4868-C020-B54D-A804-F11D5B9BE6EA}"/>
              </a:ext>
            </a:extLst>
          </p:cNvPr>
          <p:cNvSpPr txBox="1"/>
          <p:nvPr/>
        </p:nvSpPr>
        <p:spPr>
          <a:xfrm>
            <a:off x="5236031" y="2412309"/>
            <a:ext cx="345077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8" indent="-177808">
              <a:buFont typeface="Arial" panose="020B0604020202020204" pitchFamily="34" charset="0"/>
              <a:buChar char="•"/>
            </a:pPr>
            <a:r>
              <a:rPr lang="en-US"/>
              <a:t>Precision measurements in the valence quark region requiring high luminosity are clearly the purview of CEBAF.</a:t>
            </a:r>
          </a:p>
          <a:p>
            <a:pPr marL="177808" indent="-177808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/>
              <a:t>The 20+ GeV energy upgrade will provide important overlap into the sea quark region where the EIC is designed to probe at low 𝑥.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AC5FB0-9EF5-8341-911B-ABB0B56EA12D}"/>
              </a:ext>
            </a:extLst>
          </p:cNvPr>
          <p:cNvSpPr/>
          <p:nvPr/>
        </p:nvSpPr>
        <p:spPr>
          <a:xfrm>
            <a:off x="685800" y="5574887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>
                <a:latin typeface="Helvetica" pitchFamily="2" charset="0"/>
              </a:rPr>
              <a:t>Kinematic regions of Deep Inelastic Scattering and the comparative reach of different facilities.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0A90DF-5ECB-DD84-95B9-DA573CE44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851" y="1799734"/>
            <a:ext cx="4878180" cy="374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696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7815"/>
            <a:ext cx="8229600" cy="636587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>
                <a:latin typeface="Arial" charset="0"/>
                <a:cs typeface="+mj-cs"/>
              </a:rPr>
              <a:t>To conclude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2533" y="1219200"/>
            <a:ext cx="8458200" cy="4638922"/>
          </a:xfrm>
        </p:spPr>
        <p:txBody>
          <a:bodyPr/>
          <a:lstStyle/>
          <a:p>
            <a:pPr marL="230198" indent="-230198">
              <a:spcBef>
                <a:spcPts val="1200"/>
              </a:spcBef>
              <a:buClr>
                <a:srgbClr val="CC9900"/>
              </a:buClr>
            </a:pPr>
            <a:r>
              <a:rPr lang="en-US" sz="1800"/>
              <a:t>Jefferson lab is the home of high luminosity experiments and will remain the prime facility for fixed target electron scattering for decades to come.</a:t>
            </a:r>
          </a:p>
          <a:p>
            <a:pPr marL="230198" indent="-230198">
              <a:spcBef>
                <a:spcPts val="1200"/>
              </a:spcBef>
              <a:buClr>
                <a:srgbClr val="CC9900"/>
              </a:buClr>
            </a:pPr>
            <a:r>
              <a:rPr lang="en-US" sz="1800"/>
              <a:t>JLAB started the execution of a vibrant physics program with up to 12 GeV electron beams and will continue for the next 10 years or so.</a:t>
            </a:r>
          </a:p>
          <a:p>
            <a:pPr marL="230198" indent="-230198">
              <a:spcBef>
                <a:spcPts val="1200"/>
              </a:spcBef>
              <a:buClr>
                <a:srgbClr val="CC9900"/>
              </a:buClr>
            </a:pPr>
            <a:r>
              <a:rPr lang="en-US" sz="1800" kern="1200">
                <a:solidFill>
                  <a:sysClr val="windowText" lastClr="000000"/>
                </a:solidFill>
              </a:rPr>
              <a:t>New experiments yielded ground-breaking Nuclear Physics results in 3-D imaging of the nucleon, isospin decomposition of nucleon structure functions, near-threshold J/</a:t>
            </a:r>
            <a:r>
              <a:rPr lang="en-US" sz="1800" kern="1200">
                <a:solidFill>
                  <a:sysClr val="windowText" lastClr="000000"/>
                </a:solidFill>
                <a:latin typeface="Symbol" pitchFamily="2" charset="2"/>
              </a:rPr>
              <a:t>y</a:t>
            </a:r>
            <a:r>
              <a:rPr lang="en-US" sz="1800" kern="1200">
                <a:solidFill>
                  <a:sysClr val="windowText" lastClr="000000"/>
                </a:solidFill>
              </a:rPr>
              <a:t> production, proton charge radius measurement, and new information on neutron matter.  </a:t>
            </a:r>
            <a:endParaRPr lang="en-US" sz="1800"/>
          </a:p>
          <a:p>
            <a:pPr marL="230198" indent="-230198">
              <a:spcBef>
                <a:spcPts val="1200"/>
              </a:spcBef>
              <a:buClr>
                <a:srgbClr val="CC9900"/>
              </a:buClr>
            </a:pPr>
            <a:r>
              <a:rPr lang="en-US" sz="1800"/>
              <a:t>There are exciting physics opportunities with positron beams, and machine upgrade is now under study.</a:t>
            </a:r>
          </a:p>
          <a:p>
            <a:pPr marL="230198" indent="-230198">
              <a:spcBef>
                <a:spcPts val="1200"/>
              </a:spcBef>
              <a:buClr>
                <a:srgbClr val="CC9900"/>
              </a:buClr>
            </a:pPr>
            <a:r>
              <a:rPr lang="en-US" sz="1800"/>
              <a:t>Looking forward to a new round of upgrades, building a case for high energy, ~24 GeV, machine.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265152"/>
          </a:xfrm>
        </p:spPr>
        <p:txBody>
          <a:bodyPr/>
          <a:lstStyle/>
          <a:p>
            <a:r>
              <a:rPr lang="en-US" sz="4400">
                <a:solidFill>
                  <a:srgbClr val="008000"/>
                </a:solidFill>
                <a:latin typeface="+mn-lt"/>
              </a:rPr>
              <a:t>Jefferson Lab</a:t>
            </a:r>
          </a:p>
        </p:txBody>
      </p:sp>
      <p:sp>
        <p:nvSpPr>
          <p:cNvPr id="4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43200" y="6172202"/>
            <a:ext cx="2874116" cy="483451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srgbClr val="000000">
                    <a:tint val="75000"/>
                  </a:srgbClr>
                </a:solidFill>
                <a:latin typeface="Arial"/>
                <a:ea typeface="+mn-ea"/>
                <a:cs typeface="+mn-cs"/>
              </a:rPr>
              <a:t>S. Stepanyan, IWHSS2022</a:t>
            </a:r>
          </a:p>
        </p:txBody>
      </p:sp>
      <p:pic>
        <p:nvPicPr>
          <p:cNvPr id="32" name="Picture 2" descr="C:\Users\stewartm\Desktop\aerial March2015-aerialTweaked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566" y="363331"/>
            <a:ext cx="8406621" cy="5521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area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9588" y="418501"/>
            <a:ext cx="3302944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6068" y="3182892"/>
            <a:ext cx="2938625" cy="461665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defTabSz="4572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rgbClr val="A20000"/>
                </a:solidFill>
                <a:latin typeface="Arial"/>
                <a:ea typeface="+mn-ea"/>
                <a:cs typeface="+mn-cs"/>
              </a:rPr>
              <a:t>Experimental Halls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1362504" y="4655031"/>
            <a:ext cx="1315806" cy="94468"/>
          </a:xfrm>
          <a:prstGeom prst="straightConnector1">
            <a:avLst/>
          </a:prstGeom>
          <a:ln>
            <a:solidFill>
              <a:srgbClr val="FFD147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1408517" y="4478546"/>
            <a:ext cx="1283022" cy="112196"/>
          </a:xfrm>
          <a:prstGeom prst="straightConnector1">
            <a:avLst/>
          </a:prstGeom>
          <a:ln w="28575" cmpd="sng">
            <a:solidFill>
              <a:srgbClr val="FFD147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1619782" y="4207598"/>
            <a:ext cx="1071870" cy="337103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4291297">
            <a:off x="2737049" y="3762996"/>
            <a:ext cx="791241" cy="920985"/>
          </a:xfrm>
          <a:prstGeom prst="arc">
            <a:avLst>
              <a:gd name="adj1" fmla="val 13816746"/>
              <a:gd name="adj2" fmla="val 2352903"/>
            </a:avLst>
          </a:prstGeom>
          <a:ln w="381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2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Arc 30"/>
          <p:cNvSpPr/>
          <p:nvPr/>
        </p:nvSpPr>
        <p:spPr>
          <a:xfrm rot="4148306">
            <a:off x="7295379" y="4071015"/>
            <a:ext cx="876109" cy="920985"/>
          </a:xfrm>
          <a:prstGeom prst="arc">
            <a:avLst>
              <a:gd name="adj1" fmla="val 12426280"/>
              <a:gd name="adj2" fmla="val 1423655"/>
            </a:avLst>
          </a:prstGeom>
          <a:ln w="381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2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3745757" y="3744035"/>
            <a:ext cx="3529758" cy="214144"/>
          </a:xfrm>
          <a:prstGeom prst="line">
            <a:avLst/>
          </a:prstGeom>
          <a:ln w="381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60000">
            <a:off x="3666390" y="4738739"/>
            <a:ext cx="3529758" cy="214144"/>
          </a:xfrm>
          <a:prstGeom prst="line">
            <a:avLst/>
          </a:prstGeom>
          <a:ln w="38100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629902" y="3282375"/>
            <a:ext cx="1056700" cy="461665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defTabSz="4572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rgbClr val="A20000"/>
                </a:solidFill>
                <a:latin typeface="Arial"/>
                <a:ea typeface="+mn-ea"/>
                <a:cs typeface="+mn-cs"/>
              </a:rPr>
              <a:t>Hall D</a:t>
            </a:r>
          </a:p>
        </p:txBody>
      </p:sp>
      <p:cxnSp>
        <p:nvCxnSpPr>
          <p:cNvPr id="38" name="Elbow Connector 37"/>
          <p:cNvCxnSpPr/>
          <p:nvPr/>
        </p:nvCxnSpPr>
        <p:spPr>
          <a:xfrm flipV="1">
            <a:off x="7407801" y="3849874"/>
            <a:ext cx="529129" cy="108306"/>
          </a:xfrm>
          <a:prstGeom prst="bentConnector3">
            <a:avLst/>
          </a:prstGeom>
          <a:ln w="28575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883260" y="5237292"/>
            <a:ext cx="7131889" cy="461665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defTabSz="4572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rgbClr val="A20000"/>
                </a:solidFill>
                <a:latin typeface="Arial"/>
                <a:ea typeface="+mn-ea"/>
                <a:cs typeface="+mn-cs"/>
              </a:rPr>
              <a:t>Continuous Electron Beam Accelerator Facility 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101453" y="4340757"/>
            <a:ext cx="987771" cy="461665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defTabSz="4572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rgbClr val="A20000"/>
                </a:solidFill>
                <a:latin typeface="Arial"/>
                <a:ea typeface="+mn-ea"/>
                <a:cs typeface="+mn-cs"/>
              </a:rPr>
              <a:t>LERF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124894" y="3743070"/>
            <a:ext cx="351378" cy="369332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defTabSz="4572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solidFill>
                  <a:srgbClr val="A20000"/>
                </a:solidFill>
                <a:latin typeface="Arial"/>
                <a:ea typeface="+mn-ea"/>
                <a:cs typeface="+mn-cs"/>
              </a:rPr>
              <a:t>A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08992" y="4109491"/>
            <a:ext cx="351378" cy="369332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defTabSz="4572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solidFill>
                  <a:srgbClr val="A20000"/>
                </a:solidFill>
                <a:latin typeface="Arial"/>
                <a:ea typeface="+mn-ea"/>
                <a:cs typeface="+mn-cs"/>
              </a:rPr>
              <a:t>B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70376" y="4592642"/>
            <a:ext cx="351378" cy="369332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defTabSz="4572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solidFill>
                  <a:srgbClr val="A20000"/>
                </a:solidFill>
                <a:latin typeface="Arial"/>
                <a:ea typeface="+mn-ea"/>
                <a:cs typeface="+mn-cs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559900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4C6954-BBAD-1548-8240-306FDAE9F31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AB0AF1-D182-0B45-82B7-6DA27BF452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463" y="899156"/>
            <a:ext cx="3606521" cy="26974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AE1736B-4C80-F54B-AB7E-4E1C83C17C3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1" y="853437"/>
            <a:ext cx="4114800" cy="2743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BD01FA-5880-6746-B49D-D9CB6827288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045" y="3733800"/>
            <a:ext cx="3589936" cy="23774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57BAC4-4B3B-484E-BFA2-B9F7CFA88BA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7428" y="3745653"/>
            <a:ext cx="4145280" cy="23317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FDD147-F862-8247-BDAF-826148097D62}"/>
              </a:ext>
            </a:extLst>
          </p:cNvPr>
          <p:cNvSpPr txBox="1"/>
          <p:nvPr/>
        </p:nvSpPr>
        <p:spPr>
          <a:xfrm>
            <a:off x="1001196" y="3227306"/>
            <a:ext cx="2095445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Hall-A: SBS &amp; BB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F5C5B7-021D-624E-9A40-1ECEE6090C75}"/>
              </a:ext>
            </a:extLst>
          </p:cNvPr>
          <p:cNvSpPr txBox="1"/>
          <p:nvPr/>
        </p:nvSpPr>
        <p:spPr>
          <a:xfrm>
            <a:off x="5334004" y="3227306"/>
            <a:ext cx="1877437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Hall-B: CLAS12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30005E-A599-2D4E-B385-F1121E8B1DDA}"/>
              </a:ext>
            </a:extLst>
          </p:cNvPr>
          <p:cNvSpPr txBox="1"/>
          <p:nvPr/>
        </p:nvSpPr>
        <p:spPr>
          <a:xfrm>
            <a:off x="1206173" y="5741907"/>
            <a:ext cx="2467342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Hall-C: HMS &amp; SHMS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B13CE3-F904-E14B-8DEF-1454D5AD1866}"/>
              </a:ext>
            </a:extLst>
          </p:cNvPr>
          <p:cNvSpPr txBox="1"/>
          <p:nvPr/>
        </p:nvSpPr>
        <p:spPr>
          <a:xfrm>
            <a:off x="5257804" y="5708041"/>
            <a:ext cx="1659429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Hall-D: </a:t>
            </a:r>
            <a:r>
              <a:rPr lang="en-US" b="1" err="1">
                <a:solidFill>
                  <a:srgbClr val="FFFF00"/>
                </a:solidFill>
              </a:rPr>
              <a:t>GlueX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F835765-8414-FC46-8D6B-9FA07BBF5BE3}"/>
              </a:ext>
            </a:extLst>
          </p:cNvPr>
          <p:cNvSpPr txBox="1">
            <a:spLocks/>
          </p:cNvSpPr>
          <p:nvPr/>
        </p:nvSpPr>
        <p:spPr>
          <a:xfrm>
            <a:off x="381000" y="238947"/>
            <a:ext cx="8229600" cy="712787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6pPr>
            <a:lvl7pPr marL="914399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7pPr>
            <a:lvl8pPr marL="1371599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8pPr>
            <a:lvl9pPr marL="1828799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9pPr>
          </a:lstStyle>
          <a:p>
            <a:r>
              <a:rPr lang="en-US" sz="3200" kern="0">
                <a:latin typeface="+mn-lt"/>
              </a:rPr>
              <a:t>Experimental Setups</a:t>
            </a:r>
          </a:p>
        </p:txBody>
      </p:sp>
    </p:spTree>
    <p:extLst>
      <p:ext uri="{BB962C8B-B14F-4D97-AF65-F5344CB8AC3E}">
        <p14:creationId xmlns:p14="http://schemas.microsoft.com/office/powerpoint/2010/main" val="223724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7FECF-9809-164A-BC11-22F04218B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38947"/>
            <a:ext cx="8229600" cy="712787"/>
          </a:xfrm>
        </p:spPr>
        <p:txBody>
          <a:bodyPr/>
          <a:lstStyle/>
          <a:p>
            <a:r>
              <a:rPr lang="en-US" sz="3200">
                <a:latin typeface="+mn-lt"/>
              </a:rPr>
              <a:t>JLAB Physics program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70EB1-C828-B340-B424-E90D68484F0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895602" y="6172200"/>
            <a:ext cx="2982149" cy="457200"/>
          </a:xfrm>
        </p:spPr>
        <p:txBody>
          <a:bodyPr/>
          <a:lstStyle/>
          <a:p>
            <a:r>
              <a:rPr lang="en-US" altLang="en-US"/>
              <a:t>S. Stepanyan, IWHSS2022</a:t>
            </a:r>
          </a:p>
        </p:txBody>
      </p:sp>
      <p:pic>
        <p:nvPicPr>
          <p:cNvPr id="7" name="Picture 27" descr="Picture 27">
            <a:extLst>
              <a:ext uri="{FF2B5EF4-FFF2-40B4-BE49-F238E27FC236}">
                <a16:creationId xmlns:a16="http://schemas.microsoft.com/office/drawing/2014/main" id="{D724F4DF-4309-1F4F-99AC-A1C8D66FF74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45794" y="3534988"/>
            <a:ext cx="1531528" cy="128016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1" descr="Picture 1">
            <a:extLst>
              <a:ext uri="{FF2B5EF4-FFF2-40B4-BE49-F238E27FC236}">
                <a16:creationId xmlns:a16="http://schemas.microsoft.com/office/drawing/2014/main" id="{3751940D-74AB-D14C-95BF-4D1B999DE3C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3232" y="1903164"/>
            <a:ext cx="1447800" cy="1463040"/>
          </a:xfrm>
          <a:prstGeom prst="rect">
            <a:avLst/>
          </a:prstGeom>
          <a:ln w="12700">
            <a:miter lim="400000"/>
          </a:ln>
          <a:effectLst>
            <a:outerShdw blurRad="292100" dist="139700" dir="2700000" rotWithShape="0">
              <a:srgbClr val="333333">
                <a:alpha val="64999"/>
              </a:srgbClr>
            </a:outerShdw>
          </a:effectLst>
        </p:spPr>
      </p:pic>
      <p:pic>
        <p:nvPicPr>
          <p:cNvPr id="9" name="Picture 12" descr="Picture 12">
            <a:extLst>
              <a:ext uri="{FF2B5EF4-FFF2-40B4-BE49-F238E27FC236}">
                <a16:creationId xmlns:a16="http://schemas.microsoft.com/office/drawing/2014/main" id="{24021940-706A-5443-A7D3-F617E32E063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0599" y="2071175"/>
            <a:ext cx="1554480" cy="120208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9E1CD5E-3A7E-0944-BD43-F651EE257755}"/>
              </a:ext>
            </a:extLst>
          </p:cNvPr>
          <p:cNvSpPr/>
          <p:nvPr/>
        </p:nvSpPr>
        <p:spPr>
          <a:xfrm>
            <a:off x="5638802" y="911292"/>
            <a:ext cx="28956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33" indent="-17463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>
                <a:latin typeface="ArialMT"/>
              </a:rPr>
              <a:t>Cold nuclear matter, NN correlations, hadronization, color transparency…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BC833E-4354-574D-B0A1-21B5DDC4F482}"/>
              </a:ext>
            </a:extLst>
          </p:cNvPr>
          <p:cNvSpPr/>
          <p:nvPr/>
        </p:nvSpPr>
        <p:spPr>
          <a:xfrm>
            <a:off x="283598" y="911290"/>
            <a:ext cx="34290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33" indent="-17463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>
                <a:latin typeface="ArialMT"/>
              </a:rPr>
              <a:t>Nucleon and nuclear structure studies, spatial and momentum tomography, form-factors …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81B5BE-B1FA-BD49-AD28-8B084CACEA6F}"/>
              </a:ext>
            </a:extLst>
          </p:cNvPr>
          <p:cNvSpPr/>
          <p:nvPr/>
        </p:nvSpPr>
        <p:spPr>
          <a:xfrm>
            <a:off x="4495800" y="5232036"/>
            <a:ext cx="4145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>
                <a:latin typeface="ArialMT"/>
              </a:rPr>
              <a:t>Total of 86 approved experiments, 33 completed to date. 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F31238C-BD83-C84E-BE4A-7E481DBD4BAA}"/>
              </a:ext>
            </a:extLst>
          </p:cNvPr>
          <p:cNvSpPr/>
          <p:nvPr/>
        </p:nvSpPr>
        <p:spPr>
          <a:xfrm>
            <a:off x="381001" y="3502607"/>
            <a:ext cx="2971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33" indent="-17463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>
                <a:latin typeface="ArialMT"/>
              </a:rPr>
              <a:t>Low-energy test of the Standard Model and fundamental symmetries.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FF26974-0BE8-9E4C-9C5E-1E226995439A}"/>
              </a:ext>
            </a:extLst>
          </p:cNvPr>
          <p:cNvSpPr/>
          <p:nvPr/>
        </p:nvSpPr>
        <p:spPr>
          <a:xfrm>
            <a:off x="3678058" y="2243359"/>
            <a:ext cx="266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33" indent="-174633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>
                <a:latin typeface="ArialMT"/>
              </a:rPr>
              <a:t>Exploring origin of confinement – meson and baryon spectroscopy, exotics …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014264C-5CA3-834F-95DF-34195E450C6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299" y="4317636"/>
            <a:ext cx="207213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88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48619E4-256A-5D4A-8FBB-270FD6C037C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70D08D-C034-8445-9FEA-9053294205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3800" y="1118393"/>
            <a:ext cx="5153100" cy="5029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268318A-5785-104D-AB50-3A83252FB71B}"/>
              </a:ext>
            </a:extLst>
          </p:cNvPr>
          <p:cNvSpPr txBox="1"/>
          <p:nvPr/>
        </p:nvSpPr>
        <p:spPr>
          <a:xfrm>
            <a:off x="6553204" y="904885"/>
            <a:ext cx="23547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hlinkClick r:id="rId3"/>
              </a:rPr>
              <a:t>https://</a:t>
            </a:r>
            <a:r>
              <a:rPr lang="en-US" sz="1200" err="1">
                <a:hlinkClick r:id="rId3"/>
              </a:rPr>
              <a:t>arxiv.org</a:t>
            </a:r>
            <a:r>
              <a:rPr lang="en-US" sz="1200">
                <a:hlinkClick r:id="rId3"/>
              </a:rPr>
              <a:t>/abs/2112.00060</a:t>
            </a:r>
            <a:endParaRPr lang="en-US" sz="12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BAA346-510B-A544-9ECF-2E9915BFE6C0}"/>
              </a:ext>
            </a:extLst>
          </p:cNvPr>
          <p:cNvSpPr txBox="1"/>
          <p:nvPr/>
        </p:nvSpPr>
        <p:spPr>
          <a:xfrm>
            <a:off x="366212" y="1600202"/>
            <a:ext cx="334322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8" indent="-171458">
              <a:buFont typeface="Arial" panose="020B0604020202020204" pitchFamily="34" charset="0"/>
              <a:buChar char="•"/>
            </a:pPr>
            <a:r>
              <a:rPr lang="en-US"/>
              <a:t>The 12 GeV Experimental Program is now in full swing.</a:t>
            </a:r>
          </a:p>
          <a:p>
            <a:pPr marL="171458" indent="-171458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/>
              <a:t>The overview includes recent results, updated projections, and plans for the future.  </a:t>
            </a:r>
          </a:p>
          <a:p>
            <a:pPr marL="171458" indent="-171458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/>
              <a:t>It emphasizes the need for high-luminosity facilities (</a:t>
            </a:r>
            <a:r>
              <a:rPr lang="en-US" err="1"/>
              <a:t>SoLID</a:t>
            </a:r>
            <a:r>
              <a:rPr lang="en-US"/>
              <a:t> and CLAS12).</a:t>
            </a:r>
          </a:p>
          <a:p>
            <a:pPr marL="171458" indent="-171458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/>
              <a:t>Discusses the program with positron beams, and the possible energy upgrade to 20+ GeV.</a:t>
            </a:r>
          </a:p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E7B74C2-1578-7842-A5F3-48CF777DE2ED}"/>
              </a:ext>
            </a:extLst>
          </p:cNvPr>
          <p:cNvSpPr txBox="1">
            <a:spLocks/>
          </p:cNvSpPr>
          <p:nvPr/>
        </p:nvSpPr>
        <p:spPr>
          <a:xfrm>
            <a:off x="381000" y="228602"/>
            <a:ext cx="8229600" cy="78898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6pPr>
            <a:lvl7pPr marL="914399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7pPr>
            <a:lvl8pPr marL="1371599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8pPr>
            <a:lvl9pPr marL="1828799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9pPr>
          </a:lstStyle>
          <a:p>
            <a:r>
              <a:rPr lang="en-US" sz="3200" kern="0">
                <a:latin typeface="+mn-lt"/>
              </a:rPr>
              <a:t>Recent overview and plans for future</a:t>
            </a:r>
          </a:p>
        </p:txBody>
      </p:sp>
    </p:spTree>
    <p:extLst>
      <p:ext uri="{BB962C8B-B14F-4D97-AF65-F5344CB8AC3E}">
        <p14:creationId xmlns:p14="http://schemas.microsoft.com/office/powerpoint/2010/main" val="71334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9E03A-4CAA-F444-83EB-2866D87C0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2"/>
            <a:ext cx="8229600" cy="636585"/>
          </a:xfrm>
        </p:spPr>
        <p:txBody>
          <a:bodyPr/>
          <a:lstStyle/>
          <a:p>
            <a:r>
              <a:rPr lang="en-US" sz="3200">
                <a:latin typeface="+mn-lt"/>
              </a:rPr>
              <a:t>EM form factors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DDBFA3-DE79-1441-A7CF-06BA586EE0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0FD5DB-876F-BA46-95FA-526F7B6417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2552" y="1147436"/>
            <a:ext cx="3618173" cy="20499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BE6A98F-15D6-3942-B615-BE4A88BF52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4041" y="3937606"/>
            <a:ext cx="4788179" cy="22050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8B419AA-C2CD-8E4D-ABC4-A4D14605D7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630" y="4107822"/>
            <a:ext cx="2861234" cy="201168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240F4FD-24A1-E64D-AE2C-6E8D8CA4D816}"/>
              </a:ext>
            </a:extLst>
          </p:cNvPr>
          <p:cNvSpPr/>
          <p:nvPr/>
        </p:nvSpPr>
        <p:spPr>
          <a:xfrm>
            <a:off x="317223" y="1410685"/>
            <a:ext cx="4788179" cy="183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8" indent="-171458">
              <a:spcBef>
                <a:spcPts val="6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600"/>
              <a:t>However, at each new stage of experimental investigation, new challenges and inconsistencies arose.</a:t>
            </a:r>
          </a:p>
          <a:p>
            <a:pPr marL="171458" indent="-171458">
              <a:spcBef>
                <a:spcPts val="6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600"/>
              <a:t>New experiments at Jefferson Lab address most of discrepancies, but some issues still remain:</a:t>
            </a:r>
          </a:p>
          <a:p>
            <a:pPr marL="342915" lvl="1" indent="-171458">
              <a:spcBef>
                <a:spcPts val="0"/>
              </a:spcBef>
              <a:spcAft>
                <a:spcPts val="0"/>
              </a:spcAft>
              <a:buSzPct val="100000"/>
              <a:buFont typeface="System Font Regular"/>
              <a:buChar char="−"/>
              <a:defRPr/>
            </a:pPr>
            <a:r>
              <a:rPr lang="en-US" sz="1400"/>
              <a:t>the ‘‘proton radius puzzle’’, discrepancy between muonic-hydrogen and electron scattering; 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100A02-E92D-5245-8980-011EB0B727BD}"/>
              </a:ext>
            </a:extLst>
          </p:cNvPr>
          <p:cNvSpPr/>
          <p:nvPr/>
        </p:nvSpPr>
        <p:spPr>
          <a:xfrm>
            <a:off x="317224" y="849437"/>
            <a:ext cx="82933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8" indent="-171458">
              <a:spcBef>
                <a:spcPts val="6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600">
                <a:solidFill>
                  <a:srgbClr val="000000"/>
                </a:solidFill>
              </a:rPr>
              <a:t>Electron scattering has been a tool of choice for many decades for studies of the structure of the nucleon.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5058048-C899-7F4C-B7D6-CF643AB34C1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980" y="3528878"/>
            <a:ext cx="2578076" cy="5486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6F2118A-572B-2F46-8FA9-12EDA2ACF7D2}"/>
                  </a:ext>
                </a:extLst>
              </p:cNvPr>
              <p:cNvSpPr/>
              <p:nvPr/>
            </p:nvSpPr>
            <p:spPr>
              <a:xfrm>
                <a:off x="304802" y="3197427"/>
                <a:ext cx="835499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15" lvl="1" indent="-171458">
                  <a:spcBef>
                    <a:spcPts val="600"/>
                  </a:spcBef>
                  <a:spcAft>
                    <a:spcPts val="0"/>
                  </a:spcAft>
                  <a:buSzPct val="100000"/>
                  <a:buFont typeface="System Font Regular"/>
                  <a:buChar char="−"/>
                  <a:defRPr/>
                </a:pPr>
                <a:r>
                  <a:rPr lang="en-US" sz="1400"/>
                  <a:t>the high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400"/>
                  <a:t> behavior of the proton elastic form factors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40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1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/>
                  <a:t>has also been a puzzle.</a:t>
                </a: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6F2118A-572B-2F46-8FA9-12EDA2ACF7D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2" y="3197427"/>
                <a:ext cx="8354997" cy="307777"/>
              </a:xfrm>
              <a:prstGeom prst="rect">
                <a:avLst/>
              </a:prstGeom>
              <a:blipFill>
                <a:blip r:embed="rId6"/>
                <a:stretch>
                  <a:fillRect t="-4000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ED6388FF-ACF8-3A46-A6FB-D3594C9765D4}"/>
              </a:ext>
            </a:extLst>
          </p:cNvPr>
          <p:cNvSpPr txBox="1"/>
          <p:nvPr/>
        </p:nvSpPr>
        <p:spPr>
          <a:xfrm>
            <a:off x="4876803" y="3660607"/>
            <a:ext cx="3124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The SBS (Hall-A) form factor experiments.</a:t>
            </a:r>
          </a:p>
        </p:txBody>
      </p:sp>
    </p:spTree>
    <p:extLst>
      <p:ext uri="{BB962C8B-B14F-4D97-AF65-F5344CB8AC3E}">
        <p14:creationId xmlns:p14="http://schemas.microsoft.com/office/powerpoint/2010/main" val="64828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44533-BA7D-3044-9060-C5301BDDD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104" y="233402"/>
            <a:ext cx="8229600" cy="712785"/>
          </a:xfrm>
        </p:spPr>
        <p:txBody>
          <a:bodyPr/>
          <a:lstStyle/>
          <a:p>
            <a:r>
              <a:rPr lang="en-US" sz="3200">
                <a:latin typeface="+mn-lt"/>
              </a:rPr>
              <a:t>Structure of the valence quark distributions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4D191C-1133-D045-BBB4-CB030DD6DE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FF707C-C8C2-2648-BB2F-E17D8AA0F98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0280" y="942444"/>
            <a:ext cx="2953820" cy="21031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CE776F1-B793-6C4B-9F26-45280AE787F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406" y="3678447"/>
            <a:ext cx="1952206" cy="23774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B14BA8-B181-AB43-9AC0-E53AEB6693D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9998" y="3674832"/>
            <a:ext cx="2119722" cy="23774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4ADDE96-9927-944F-8128-594C3831AB0E}"/>
                  </a:ext>
                </a:extLst>
              </p:cNvPr>
              <p:cNvSpPr txBox="1"/>
              <p:nvPr/>
            </p:nvSpPr>
            <p:spPr>
              <a:xfrm>
                <a:off x="382104" y="883479"/>
                <a:ext cx="5485296" cy="21144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/>
                  <a:t>Precision measurements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  <m:r>
                      <a:rPr lang="en-US" sz="1600" i="1">
                        <a:latin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bSup>
                  </m:oMath>
                </a14:m>
                <a:r>
                  <a:rPr lang="en-US" sz="1600"/>
                  <a:t> in the unpolarized DIS to constrain models for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  <m:r>
                      <a:rPr lang="en-US" sz="1600" i="1">
                        <a:latin typeface="Cambria Math" panose="02040503050406030204" pitchFamily="18" charset="0"/>
                      </a:rPr>
                      <m:t>)/(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acc>
                    <m:r>
                      <a:rPr lang="en-US" sz="16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/>
                  <a:t>. The SU(6) symmetry predicts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  <m:r>
                      <a:rPr lang="en-US" sz="1600" i="1">
                        <a:latin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bSup>
                  </m:oMath>
                </a14:m>
                <a:r>
                  <a:rPr lang="en-US" sz="1600"/>
                  <a:t>=2/3, the </a:t>
                </a:r>
                <a:r>
                  <a:rPr lang="en-US" sz="1600" err="1"/>
                  <a:t>pQCD</a:t>
                </a:r>
                <a:r>
                  <a:rPr lang="en-US" sz="1600"/>
                  <a:t> =3/7 at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1600"/>
                  <a:t>. </a:t>
                </a:r>
              </a:p>
              <a:p>
                <a:pPr marL="171458" indent="-171458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400" err="1"/>
                  <a:t>BoNus</a:t>
                </a:r>
                <a:r>
                  <a:rPr lang="en-US" sz="1400"/>
                  <a:t> in Hall-B uses the low-energy spectator proton tagging: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𝑒𝑛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sz="1400"/>
                  <a:t>. New experiment with 11 GeV beam extends reach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~0.8</m:t>
                    </m:r>
                  </m:oMath>
                </a14:m>
                <a:r>
                  <a:rPr lang="en-US" sz="1400"/>
                  <a:t>. </a:t>
                </a:r>
              </a:p>
              <a:p>
                <a:pPr marL="171458" indent="-171458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400"/>
                  <a:t>The </a:t>
                </a:r>
                <a:r>
                  <a:rPr lang="en-US" sz="1400" i="1"/>
                  <a:t>Marathon</a:t>
                </a:r>
                <a:r>
                  <a:rPr lang="en-US" sz="1400"/>
                  <a:t> experiment in Hall A measure inclusive scattering on two mirror nuclei with very similar wave functions, </a:t>
                </a:r>
                <a:r>
                  <a:rPr lang="en-US" sz="1400" baseline="30000"/>
                  <a:t>3</a:t>
                </a:r>
                <a:r>
                  <a:rPr lang="en-US" sz="1400"/>
                  <a:t>He and </a:t>
                </a:r>
                <a:r>
                  <a:rPr lang="en-US" sz="1400" baseline="30000"/>
                  <a:t>3</a:t>
                </a:r>
                <a:r>
                  <a:rPr lang="en-US" sz="1400"/>
                  <a:t>H.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4ADDE96-9927-944F-8128-594C3831AB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104" y="883479"/>
                <a:ext cx="5485296" cy="2114490"/>
              </a:xfrm>
              <a:prstGeom prst="rect">
                <a:avLst/>
              </a:prstGeom>
              <a:blipFill>
                <a:blip r:embed="rId5"/>
                <a:stretch>
                  <a:fillRect l="-667" t="-288" b="-20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5E20B06-2165-E54C-94BA-8B66CF5C6B67}"/>
                  </a:ext>
                </a:extLst>
              </p:cNvPr>
              <p:cNvSpPr txBox="1"/>
              <p:nvPr/>
            </p:nvSpPr>
            <p:spPr>
              <a:xfrm>
                <a:off x="4741461" y="3663960"/>
                <a:ext cx="4072643" cy="5509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/>
                  <a:t>Use global analysis to extract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1400"/>
                  <a:t> and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1400"/>
                  <a:t>, and the asymmetry of polarized see,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begChr m:val="["/>
                        <m:endChr m:val="]"/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acc>
                          <m:accPr>
                            <m:chr m:val="̅"/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  <m:d>
                          <m:d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acc>
                          <m:accPr>
                            <m:chr m:val="̅"/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r>
                  <a:rPr lang="en-US" sz="1400"/>
                  <a:t>.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5E20B06-2165-E54C-94BA-8B66CF5C6B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1461" y="3663960"/>
                <a:ext cx="4072643" cy="550920"/>
              </a:xfrm>
              <a:prstGeom prst="rect">
                <a:avLst/>
              </a:prstGeom>
              <a:blipFill>
                <a:blip r:embed="rId6"/>
                <a:stretch>
                  <a:fillRect l="-449" t="-2222" r="-1048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5210E1DF-95A3-4B4F-88C9-B312C6FFA90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1106" y="4223472"/>
            <a:ext cx="4222994" cy="1828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C702298-9C2A-2F42-B2BA-6DE8DFE4125C}"/>
                  </a:ext>
                </a:extLst>
              </p:cNvPr>
              <p:cNvSpPr txBox="1"/>
              <p:nvPr/>
            </p:nvSpPr>
            <p:spPr>
              <a:xfrm>
                <a:off x="457200" y="3104453"/>
                <a:ext cx="8377694" cy="607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/>
                  <a:t>Study polarized </a:t>
                </a:r>
                <a:r>
                  <a:rPr lang="en-US" sz="1600" err="1"/>
                  <a:t>parton</a:t>
                </a:r>
                <a:r>
                  <a:rPr lang="en-US" sz="1600"/>
                  <a:t> distributions with high precision measurements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bSup>
                  </m:oMath>
                </a14:m>
                <a:r>
                  <a:rPr lang="en-US" sz="160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𝑑</m:t>
                        </m:r>
                      </m:sup>
                    </m:sSubSup>
                  </m:oMath>
                </a14:m>
                <a:r>
                  <a:rPr lang="en-US" sz="1600"/>
                  <a:t>,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𝐻𝑒</m:t>
                        </m:r>
                      </m:sup>
                    </m:sSubSup>
                  </m:oMath>
                </a14:m>
                <a:r>
                  <a:rPr lang="en-US" sz="1600"/>
                  <a:t> (Hall-A, B and C)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≈0.8</m:t>
                    </m:r>
                  </m:oMath>
                </a14:m>
                <a:r>
                  <a:rPr lang="en-US" sz="160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~10</m:t>
                    </m:r>
                  </m:oMath>
                </a14:m>
                <a:r>
                  <a:rPr lang="en-US" sz="1600"/>
                  <a:t> GeV</a:t>
                </a:r>
                <a:r>
                  <a:rPr lang="en-US" sz="1600" baseline="30000"/>
                  <a:t>2</a:t>
                </a:r>
                <a:r>
                  <a:rPr lang="en-US" sz="1600"/>
                  <a:t>. 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C702298-9C2A-2F42-B2BA-6DE8DFE412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104453"/>
                <a:ext cx="8377694" cy="607987"/>
              </a:xfrm>
              <a:prstGeom prst="rect">
                <a:avLst/>
              </a:prstGeom>
              <a:blipFill>
                <a:blip r:embed="rId8"/>
                <a:stretch>
                  <a:fillRect l="-364" t="-1000"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03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824AB-636D-271C-00F2-3D79E4176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624" y="244467"/>
            <a:ext cx="8313176" cy="774231"/>
          </a:xfrm>
        </p:spPr>
        <p:txBody>
          <a:bodyPr/>
          <a:lstStyle/>
          <a:p>
            <a:r>
              <a:rPr lang="en-US" sz="2800" dirty="0">
                <a:latin typeface="+mn-lt"/>
              </a:rPr>
              <a:t>Protons gluonic FF – near threshold J/</a:t>
            </a:r>
            <a:r>
              <a:rPr lang="en-US" sz="2800" dirty="0">
                <a:latin typeface="Symbol" panose="05050102010706020507" pitchFamily="18" charset="2"/>
              </a:rPr>
              <a:t>y</a:t>
            </a:r>
            <a:r>
              <a:rPr lang="en-US" sz="2800" dirty="0">
                <a:latin typeface="+mn-lt"/>
              </a:rPr>
              <a:t> production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719E95-11C6-2BD9-5013-5251F2C65FC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Stepanyan, IWHSS2022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876DB7-01CD-B630-A90F-C07252B78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0212" y="4267511"/>
            <a:ext cx="4404573" cy="1828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DADD14-7F5E-28A7-BCD3-9700972C0E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132" y="2935239"/>
            <a:ext cx="4196080" cy="3200400"/>
          </a:xfrm>
          <a:prstGeom prst="rect">
            <a:avLst/>
          </a:prstGeom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6C98527B-7DEC-5802-8A5F-CEE9D14214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1" r="7481"/>
          <a:stretch/>
        </p:blipFill>
        <p:spPr>
          <a:xfrm>
            <a:off x="5191432" y="915014"/>
            <a:ext cx="3495368" cy="32004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9B2D209-BB8E-DFAF-4B4C-7C110629E033}"/>
              </a:ext>
            </a:extLst>
          </p:cNvPr>
          <p:cNvSpPr txBox="1"/>
          <p:nvPr/>
        </p:nvSpPr>
        <p:spPr>
          <a:xfrm>
            <a:off x="344128" y="947359"/>
            <a:ext cx="484730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D</a:t>
            </a:r>
            <a:r>
              <a:rPr lang="en-US" dirty="0">
                <a:effectLst/>
                <a:latin typeface="Arial" panose="020B0604020202020204" pitchFamily="34" charset="0"/>
              </a:rPr>
              <a:t>irectly probe nucleon’s gluonic field, access to the matter distribution, mass radius, and the trace anomaly of the EMT.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Experiments in Hall C, and D (</a:t>
            </a:r>
            <a:r>
              <a:rPr lang="en-US" dirty="0" err="1">
                <a:latin typeface="Arial" panose="020B0604020202020204" pitchFamily="34" charset="0"/>
              </a:rPr>
              <a:t>GlueX</a:t>
            </a:r>
            <a:r>
              <a:rPr lang="en-US" dirty="0">
                <a:latin typeface="Arial" panose="020B0604020202020204" pitchFamily="34" charset="0"/>
              </a:rPr>
              <a:t>) already published results, the Hall-B CLAS12 (p, n) will follow.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24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{0BDD671C-611D-2742-AB19-D695D964DFD2}tf16401369</Template>
  <TotalTime>10</TotalTime>
  <Words>2132</Words>
  <Application>Microsoft Office PowerPoint</Application>
  <PresentationFormat>On-screen Show (4:3)</PresentationFormat>
  <Paragraphs>259</Paragraphs>
  <Slides>24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8" baseType="lpstr">
      <vt:lpstr>Apple Chancery</vt:lpstr>
      <vt:lpstr>Arial</vt:lpstr>
      <vt:lpstr>ArialMT</vt:lpstr>
      <vt:lpstr>avenir-light</vt:lpstr>
      <vt:lpstr>avenir-medium</vt:lpstr>
      <vt:lpstr>Calibri</vt:lpstr>
      <vt:lpstr>Cambria Math</vt:lpstr>
      <vt:lpstr>Garamond</vt:lpstr>
      <vt:lpstr>Helvetica</vt:lpstr>
      <vt:lpstr>Symbol</vt:lpstr>
      <vt:lpstr>System Font Regular</vt:lpstr>
      <vt:lpstr>Wingdings</vt:lpstr>
      <vt:lpstr>Edge</vt:lpstr>
      <vt:lpstr>Equation</vt:lpstr>
      <vt:lpstr>JLAB physics program: Overview</vt:lpstr>
      <vt:lpstr>Outline</vt:lpstr>
      <vt:lpstr>Jefferson Lab</vt:lpstr>
      <vt:lpstr>PowerPoint Presentation</vt:lpstr>
      <vt:lpstr>JLAB Physics program</vt:lpstr>
      <vt:lpstr>PowerPoint Presentation</vt:lpstr>
      <vt:lpstr>EM form factors</vt:lpstr>
      <vt:lpstr>Structure of the valence quark distributions </vt:lpstr>
      <vt:lpstr>Protons gluonic FF – near threshold J/y production</vt:lpstr>
      <vt:lpstr>3-D Structure of the Nucleon: TMDs and GPDs</vt:lpstr>
      <vt:lpstr>Nucleon tomography: GPDs</vt:lpstr>
      <vt:lpstr>Compton Scattering and GPDs</vt:lpstr>
      <vt:lpstr>DVCS program</vt:lpstr>
      <vt:lpstr>First measurements of TCS with CLAS12</vt:lpstr>
      <vt:lpstr>3D imaging in momentum space – SIDIS</vt:lpstr>
      <vt:lpstr>Di-hadron production in SIDS</vt:lpstr>
      <vt:lpstr>Hadron spectroscopy</vt:lpstr>
      <vt:lpstr>QCD and nuclei</vt:lpstr>
      <vt:lpstr>Precision test of the SM electroweak interactions</vt:lpstr>
      <vt:lpstr>Search for dark sectors</vt:lpstr>
      <vt:lpstr>Physics with polarized positrons beams</vt:lpstr>
      <vt:lpstr>CEBAF energy upgrade</vt:lpstr>
      <vt:lpstr>Complementarity with facilities worldwide</vt:lpstr>
      <vt:lpstr>To conclude</vt:lpstr>
    </vt:vector>
  </TitlesOfParts>
  <Company>Jefferson 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Dave Gaskell</dc:creator>
  <cp:lastModifiedBy>Stepan Stepanyan</cp:lastModifiedBy>
  <cp:revision>3</cp:revision>
  <cp:lastPrinted>2022-08-26T21:55:31Z</cp:lastPrinted>
  <dcterms:created xsi:type="dcterms:W3CDTF">2011-09-27T10:07:37Z</dcterms:created>
  <dcterms:modified xsi:type="dcterms:W3CDTF">2022-08-29T15:35:23Z</dcterms:modified>
</cp:coreProperties>
</file>