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4" r:id="rId3"/>
    <p:sldId id="282" r:id="rId4"/>
    <p:sldId id="283" r:id="rId5"/>
    <p:sldId id="284" r:id="rId6"/>
    <p:sldId id="285" r:id="rId7"/>
    <p:sldId id="279" r:id="rId8"/>
    <p:sldId id="277" r:id="rId9"/>
    <p:sldId id="27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498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ag.com/fr/sites/the-hive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ISAB-G Annual Meeting February 11, 2022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1796527" y="4408486"/>
            <a:ext cx="6089937" cy="658365"/>
          </a:xfrm>
        </p:spPr>
        <p:txBody>
          <a:bodyPr lIns="45720" tIns="0" rIns="45720" bIns="0" anchor="t">
            <a:normAutofit fontScale="40000" lnSpcReduction="2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fr-CH" sz="2500" b="1" dirty="0"/>
          </a:p>
          <a:p>
            <a:pPr lvl="0" eaLnBrk="1" latinLnBrk="0" hangingPunct="1"/>
            <a:endParaRPr kumimoji="0" lang="fr-CH" dirty="0"/>
          </a:p>
          <a:p>
            <a:pPr lvl="0"/>
            <a:r>
              <a:rPr lang="en-GB" sz="2900" dirty="0"/>
              <a:t>UPDATE STRATEGY PLAN 2022 - 2025</a:t>
            </a:r>
          </a:p>
          <a:p>
            <a:pPr lvl="0"/>
            <a:r>
              <a:rPr kumimoji="0" lang="en-GB" sz="2900" dirty="0"/>
              <a:t>Markus Nordberg</a:t>
            </a:r>
            <a:endParaRPr kumimoji="0" lang="fr-CH" sz="2900" dirty="0"/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55065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fr-CH" dirty="0"/>
              <a:t>STRATEGY PLAN 2022 - 2025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325331"/>
            <a:ext cx="7567086" cy="345349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AutoNum type="arabicParenR"/>
            </a:pPr>
            <a:r>
              <a:rPr lang="en-US" dirty="0"/>
              <a:t>Key activity drivers: ATTRACT (incl. CBI), Crowd4SDG, CERN-offerings (new GRADE initiatives; tech courses/WSs and support to CERN people; Science Gateway; SPARKS)</a:t>
            </a:r>
          </a:p>
          <a:p>
            <a:pPr>
              <a:lnSpc>
                <a:spcPct val="120000"/>
              </a:lnSpc>
              <a:buAutoNum type="arabicParenR"/>
            </a:pPr>
            <a:r>
              <a:rPr lang="en-US" dirty="0"/>
              <a:t>Key goals: More visible role in CERN activities/goals; developing ATTRACT; re-inventing CBI by 2025 (“Terraforming”)  </a:t>
            </a:r>
          </a:p>
          <a:p>
            <a:pPr>
              <a:lnSpc>
                <a:spcPct val="120000"/>
              </a:lnSpc>
              <a:buAutoNum type="arabicParenR"/>
            </a:pPr>
            <a:r>
              <a:rPr lang="en-US" dirty="0"/>
              <a:t>Key resources: ATTRACT, budget from CERN (2021 and 2022 assured), additional income still needed by 2024 (exec mgmt. courses; investors?) 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10287" y="464723"/>
            <a:ext cx="6092224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POSITIONING IDEASQUARE (FIG. 9)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E87B72-EF3A-4473-9797-90503F832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287" y="1383100"/>
            <a:ext cx="6789499" cy="259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8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7589890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EVOLUTION OF ID2 ACTIVITIES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772474-3FE1-4C07-9F9C-1ED285D5E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33" y="1519369"/>
            <a:ext cx="7733333" cy="2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7589890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ID2 UPDATED BUDGET PLAN, </a:t>
            </a:r>
            <a:r>
              <a:rPr lang="fr-CH" dirty="0" err="1"/>
              <a:t>kCHF</a:t>
            </a:r>
            <a:r>
              <a:rPr lang="fr-CH" dirty="0"/>
              <a:t> in FIG. 11)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7FDA68-C9ED-414D-BCCF-B42744954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878"/>
            <a:ext cx="9144000" cy="24111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97C7EA-476D-411D-9BBB-C1C388F91C8D}"/>
              </a:ext>
            </a:extLst>
          </p:cNvPr>
          <p:cNvSpPr txBox="1"/>
          <p:nvPr/>
        </p:nvSpPr>
        <p:spPr>
          <a:xfrm>
            <a:off x="767751" y="4399458"/>
            <a:ext cx="732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ID2 Team: O. </a:t>
            </a:r>
            <a:r>
              <a:rPr lang="fr-CH" sz="1200" dirty="0" err="1"/>
              <a:t>Lillelokken</a:t>
            </a:r>
            <a:r>
              <a:rPr lang="fr-CH" sz="1200" dirty="0"/>
              <a:t>, L. Mabiala, C. Marcelloni, R. Muller, J. </a:t>
            </a:r>
            <a:r>
              <a:rPr lang="fr-CH" sz="1200" dirty="0" err="1"/>
              <a:t>Sarnikorpi</a:t>
            </a:r>
            <a:r>
              <a:rPr lang="fr-CH" sz="1200" dirty="0"/>
              <a:t>,  P. Tello,  L. Veyrat, L. Wirtavuori; Strong support </a:t>
            </a:r>
            <a:r>
              <a:rPr lang="fr-CH" sz="1200" dirty="0" err="1"/>
              <a:t>from</a:t>
            </a:r>
            <a:r>
              <a:rPr lang="fr-CH" sz="1200" dirty="0"/>
              <a:t>: V. </a:t>
            </a:r>
            <a:r>
              <a:rPr lang="fr-CH" sz="1200"/>
              <a:t>Brancolini, O</a:t>
            </a:r>
            <a:r>
              <a:rPr lang="fr-CH" sz="1200" dirty="0"/>
              <a:t>. Darwich, L. Leveratto, S. </a:t>
            </a:r>
            <a:r>
              <a:rPr lang="fr-CH" sz="1200" dirty="0" err="1"/>
              <a:t>Makinen</a:t>
            </a:r>
            <a:r>
              <a:rPr lang="fr-CH" sz="1200" dirty="0"/>
              <a:t>, T. Utriainen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5244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7805988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/>
              <a:t>MEASURING IMPACT IN TERMS OF RELATIONAL VALUE?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99D310-BC8E-45DF-900C-1BDA675C4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2" y="1511114"/>
            <a:ext cx="9102975" cy="33116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37DA12-D975-410D-87D7-1B712E14C2C6}"/>
              </a:ext>
            </a:extLst>
          </p:cNvPr>
          <p:cNvSpPr txBox="1"/>
          <p:nvPr/>
        </p:nvSpPr>
        <p:spPr>
          <a:xfrm>
            <a:off x="2799979" y="4848042"/>
            <a:ext cx="5481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/>
            <a:r>
              <a:rPr lang="en-US" sz="1200" b="1" i="0" spc="-41" baseline="0" dirty="0">
                <a:solidFill>
                  <a:srgbClr val="465F7E"/>
                </a:solidFill>
                <a:latin typeface="Calibri-Bold"/>
              </a:rPr>
              <a:t>K</a:t>
            </a:r>
            <a:r>
              <a:rPr lang="en-US" sz="1200" b="1" i="0" spc="-22" baseline="0" dirty="0">
                <a:solidFill>
                  <a:srgbClr val="465F7E"/>
                </a:solidFill>
                <a:latin typeface="Calibri-Bold"/>
              </a:rPr>
              <a:t>a</a:t>
            </a:r>
            <a:r>
              <a:rPr lang="en-US" sz="1200" b="1" i="0" spc="0" baseline="0" dirty="0">
                <a:solidFill>
                  <a:srgbClr val="465F7E"/>
                </a:solidFill>
                <a:latin typeface="Calibri-Bold"/>
              </a:rPr>
              <a:t>therine </a:t>
            </a:r>
            <a:r>
              <a:rPr lang="en-US" sz="1200" b="1" i="0" spc="-180" baseline="0" dirty="0">
                <a:solidFill>
                  <a:srgbClr val="465F7E"/>
                </a:solidFill>
                <a:latin typeface="Calibri-Bold"/>
              </a:rPr>
              <a:t>T</a:t>
            </a:r>
            <a:r>
              <a:rPr lang="en-US" sz="1200" b="1" i="0" spc="-22" baseline="0" dirty="0">
                <a:solidFill>
                  <a:srgbClr val="465F7E"/>
                </a:solidFill>
                <a:latin typeface="Calibri-Bold"/>
              </a:rPr>
              <a:t>a</a:t>
            </a:r>
            <a:r>
              <a:rPr lang="en-US" sz="1200" b="1" i="0" spc="-29" baseline="0" dirty="0">
                <a:solidFill>
                  <a:srgbClr val="465F7E"/>
                </a:solidFill>
                <a:latin typeface="Calibri-Bold"/>
              </a:rPr>
              <a:t>t</a:t>
            </a:r>
            <a:r>
              <a:rPr lang="en-US" sz="1200" b="1" i="0" spc="0" baseline="0" dirty="0">
                <a:solidFill>
                  <a:srgbClr val="465F7E"/>
                </a:solidFill>
                <a:latin typeface="Calibri-Bold"/>
              </a:rPr>
              <a:t>arin</a:t>
            </a:r>
            <a:r>
              <a:rPr lang="en-US" sz="1200" b="1" i="0" spc="-12" baseline="0" dirty="0">
                <a:solidFill>
                  <a:srgbClr val="465F7E"/>
                </a:solidFill>
                <a:latin typeface="Calibri-Bold"/>
              </a:rPr>
              <a:t>ov, </a:t>
            </a:r>
            <a:r>
              <a:rPr lang="en-US" sz="1200" b="1" i="0" spc="0" baseline="0" dirty="0">
                <a:solidFill>
                  <a:srgbClr val="465F7E"/>
                </a:solidFill>
                <a:latin typeface="Calibri-Bold"/>
              </a:rPr>
              <a:t>Tina Ambos, Julian </a:t>
            </a:r>
            <a:r>
              <a:rPr lang="en-US" sz="1200" b="1" i="0" spc="0" baseline="0" dirty="0" err="1">
                <a:solidFill>
                  <a:srgbClr val="465F7E"/>
                </a:solidFill>
                <a:latin typeface="Calibri-Bold"/>
              </a:rPr>
              <a:t>Birkinshaw</a:t>
            </a:r>
            <a:endParaRPr lang="en-US" sz="1200" b="1" i="0" spc="0" baseline="0" dirty="0">
              <a:solidFill>
                <a:srgbClr val="465F7E"/>
              </a:solidFill>
              <a:latin typeface="Calibri-Bold"/>
            </a:endParaRPr>
          </a:p>
          <a:p>
            <a:pPr marL="0"/>
            <a:endParaRPr lang="en-US" sz="1200" b="1" i="0" spc="0" baseline="0" dirty="0">
              <a:solidFill>
                <a:srgbClr val="465F7E"/>
              </a:solidFill>
              <a:latin typeface="Calibri-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10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6237" cy="6118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3963" y="301024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087" y="582141"/>
            <a:ext cx="5743388" cy="705332"/>
          </a:xfrm>
        </p:spPr>
        <p:txBody>
          <a:bodyPr>
            <a:normAutofit/>
          </a:bodyPr>
          <a:lstStyle/>
          <a:p>
            <a:r>
              <a:rPr lang="fr-CH" dirty="0"/>
              <a:t>KEY CHALLENGES FOR 2022 - 2023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287473"/>
            <a:ext cx="5171702" cy="3344291"/>
          </a:xfrm>
        </p:spPr>
        <p:txBody>
          <a:bodyPr>
            <a:normAutofit lnSpcReduction="10000"/>
          </a:bodyPr>
          <a:lstStyle/>
          <a:p>
            <a:r>
              <a:rPr lang="fr-CH" dirty="0"/>
              <a:t>On-</a:t>
            </a:r>
            <a:r>
              <a:rPr lang="fr-CH" dirty="0" err="1"/>
              <a:t>going</a:t>
            </a:r>
            <a:r>
              <a:rPr lang="fr-CH" dirty="0"/>
              <a:t> COVID-restrictions: Can </a:t>
            </a:r>
            <a:r>
              <a:rPr lang="fr-CH" dirty="0" err="1"/>
              <a:t>we</a:t>
            </a:r>
            <a:r>
              <a:rPr lang="fr-CH" dirty="0"/>
              <a:t> host in 2022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student</a:t>
            </a:r>
            <a:r>
              <a:rPr lang="fr-CH" dirty="0"/>
              <a:t> </a:t>
            </a:r>
            <a:r>
              <a:rPr lang="fr-CH" dirty="0" err="1"/>
              <a:t>projects</a:t>
            </a:r>
            <a:r>
              <a:rPr lang="fr-CH" dirty="0"/>
              <a:t> as </a:t>
            </a:r>
            <a:r>
              <a:rPr lang="fr-CH" dirty="0" err="1"/>
              <a:t>planned</a:t>
            </a:r>
            <a:r>
              <a:rPr lang="fr-CH" dirty="0"/>
              <a:t>? Use of </a:t>
            </a:r>
            <a:r>
              <a:rPr lang="fr-CH" dirty="0" err="1"/>
              <a:t>rental</a:t>
            </a:r>
            <a:r>
              <a:rPr lang="fr-CH" dirty="0"/>
              <a:t>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outside</a:t>
            </a:r>
            <a:r>
              <a:rPr lang="fr-CH" dirty="0"/>
              <a:t> (e.g. </a:t>
            </a:r>
            <a:r>
              <a:rPr lang="fr-CH" dirty="0" err="1">
                <a:hlinkClick r:id="rId3"/>
              </a:rPr>
              <a:t>Hive</a:t>
            </a:r>
            <a:r>
              <a:rPr lang="fr-CH" dirty="0"/>
              <a:t>)</a:t>
            </a:r>
          </a:p>
          <a:p>
            <a:r>
              <a:rPr lang="fr-CH" dirty="0"/>
              <a:t>Budget: Can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execute</a:t>
            </a:r>
            <a:r>
              <a:rPr lang="fr-CH" dirty="0"/>
              <a:t> 2023 programs as </a:t>
            </a:r>
            <a:r>
              <a:rPr lang="fr-CH" dirty="0" err="1"/>
              <a:t>planned</a:t>
            </a:r>
            <a:r>
              <a:rPr lang="fr-CH" dirty="0"/>
              <a:t> (</a:t>
            </a:r>
            <a:r>
              <a:rPr lang="fr-CH" dirty="0" err="1"/>
              <a:t>including</a:t>
            </a:r>
            <a:r>
              <a:rPr lang="fr-CH" dirty="0"/>
              <a:t> ATTRACT-</a:t>
            </a:r>
            <a:r>
              <a:rPr lang="fr-CH" dirty="0" err="1"/>
              <a:t>CBIs</a:t>
            </a:r>
            <a:r>
              <a:rPr lang="fr-CH" dirty="0"/>
              <a:t>)?</a:t>
            </a:r>
          </a:p>
          <a:p>
            <a:r>
              <a:rPr lang="fr-CH" dirty="0" err="1"/>
              <a:t>Adapting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on the </a:t>
            </a:r>
            <a:r>
              <a:rPr lang="fr-CH" i="1" dirty="0"/>
              <a:t>public </a:t>
            </a:r>
            <a:r>
              <a:rPr lang="fr-CH" i="1" dirty="0" err="1"/>
              <a:t>side</a:t>
            </a:r>
            <a:r>
              <a:rPr lang="fr-CH" i="1" dirty="0"/>
              <a:t> </a:t>
            </a:r>
            <a:r>
              <a:rPr lang="fr-CH" dirty="0"/>
              <a:t>of the CERN </a:t>
            </a:r>
            <a:r>
              <a:rPr lang="fr-CH" dirty="0" err="1"/>
              <a:t>fences</a:t>
            </a:r>
            <a:r>
              <a:rPr lang="fr-CH" dirty="0"/>
              <a:t> as part of the Science Gateway Campus</a:t>
            </a:r>
          </a:p>
          <a:p>
            <a:pPr lvl="1"/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rules</a:t>
            </a:r>
            <a:r>
              <a:rPr lang="fr-CH" dirty="0"/>
              <a:t> to follow (EP/IPT/</a:t>
            </a:r>
            <a:r>
              <a:rPr lang="fr-CH" dirty="0" err="1"/>
              <a:t>other</a:t>
            </a:r>
            <a:r>
              <a:rPr lang="fr-CH" dirty="0"/>
              <a:t>?)</a:t>
            </a:r>
          </a:p>
          <a:p>
            <a:pPr lvl="2"/>
            <a:r>
              <a:rPr lang="fr-CH" dirty="0" err="1"/>
              <a:t>Operation</a:t>
            </a:r>
            <a:r>
              <a:rPr lang="fr-CH" dirty="0"/>
              <a:t>; </a:t>
            </a:r>
            <a:r>
              <a:rPr lang="fr-CH" dirty="0" err="1"/>
              <a:t>access</a:t>
            </a:r>
            <a:r>
              <a:rPr lang="fr-CH" dirty="0"/>
              <a:t>; </a:t>
            </a:r>
            <a:r>
              <a:rPr lang="fr-CH" dirty="0" err="1"/>
              <a:t>security</a:t>
            </a:r>
            <a:r>
              <a:rPr lang="fr-CH" dirty="0"/>
              <a:t>;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procedures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67155" y="4956464"/>
            <a:ext cx="1693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bg1"/>
                </a:solidFill>
              </a:rPr>
              <a:t>www.attract-eu.com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07F463-A243-4ECA-9811-70F2059EAC0F}"/>
              </a:ext>
            </a:extLst>
          </p:cNvPr>
          <p:cNvSpPr txBox="1"/>
          <p:nvPr/>
        </p:nvSpPr>
        <p:spPr>
          <a:xfrm>
            <a:off x="5469144" y="3756306"/>
            <a:ext cx="3216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New </a:t>
            </a:r>
            <a:r>
              <a:rPr lang="fr-CH" sz="1100" dirty="0" err="1"/>
              <a:t>barrier</a:t>
            </a:r>
            <a:r>
              <a:rPr lang="fr-CH" sz="1100" dirty="0"/>
              <a:t> (in </a:t>
            </a:r>
            <a:r>
              <a:rPr lang="fr-CH" sz="1100" dirty="0" err="1"/>
              <a:t>red</a:t>
            </a:r>
            <a:r>
              <a:rPr lang="fr-CH" sz="1100" dirty="0"/>
              <a:t>) </a:t>
            </a:r>
            <a:r>
              <a:rPr lang="fr-CH" sz="1100" dirty="0" err="1"/>
              <a:t>is</a:t>
            </a:r>
            <a:r>
              <a:rPr lang="fr-CH" sz="1100" dirty="0"/>
              <a:t> </a:t>
            </a:r>
            <a:r>
              <a:rPr lang="fr-CH" sz="1100" dirty="0" err="1"/>
              <a:t>now</a:t>
            </a:r>
            <a:r>
              <a:rPr lang="fr-CH" sz="1100" dirty="0"/>
              <a:t> in place </a:t>
            </a:r>
            <a:r>
              <a:rPr lang="fr-CH" sz="1100" dirty="0" err="1"/>
              <a:t>moving</a:t>
            </a:r>
            <a:r>
              <a:rPr lang="fr-CH" sz="1100" dirty="0"/>
              <a:t> ID2 </a:t>
            </a:r>
            <a:r>
              <a:rPr lang="fr-CH" sz="1100" dirty="0" err="1"/>
              <a:t>outside</a:t>
            </a:r>
            <a:r>
              <a:rPr lang="fr-CH" sz="1100" dirty="0"/>
              <a:t> the CERN </a:t>
            </a:r>
            <a:r>
              <a:rPr lang="fr-CH" sz="1100" dirty="0" err="1"/>
              <a:t>perimeters</a:t>
            </a:r>
            <a:endParaRPr lang="en-US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CA14B0-354B-4DDF-BE35-150D26410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473" y="1492575"/>
            <a:ext cx="3216903" cy="213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4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282" y="449953"/>
            <a:ext cx="8087430" cy="705332"/>
          </a:xfrm>
        </p:spPr>
        <p:txBody>
          <a:bodyPr/>
          <a:lstStyle/>
          <a:p>
            <a:r>
              <a:rPr lang="fr-CH" dirty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fr-CH" dirty="0" err="1"/>
              <a:t>Similar</a:t>
            </a:r>
            <a:r>
              <a:rPr lang="fr-CH" dirty="0"/>
              <a:t> to 2020, ID2 </a:t>
            </a:r>
            <a:r>
              <a:rPr lang="fr-CH" dirty="0" err="1"/>
              <a:t>activities</a:t>
            </a:r>
            <a:r>
              <a:rPr lang="fr-CH" dirty="0"/>
              <a:t> in 2021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strongly</a:t>
            </a:r>
            <a:r>
              <a:rPr lang="fr-CH" dirty="0"/>
              <a:t> </a:t>
            </a:r>
            <a:r>
              <a:rPr lang="fr-CH" dirty="0" err="1"/>
              <a:t>affected</a:t>
            </a:r>
            <a:r>
              <a:rPr lang="fr-CH" dirty="0"/>
              <a:t> by COVID-restrictions. ID2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basically</a:t>
            </a:r>
            <a:r>
              <a:rPr lang="fr-CH" dirty="0"/>
              <a:t> </a:t>
            </a:r>
            <a:r>
              <a:rPr lang="fr-CH" dirty="0" err="1"/>
              <a:t>closed</a:t>
            </a:r>
            <a:r>
              <a:rPr lang="fr-CH" dirty="0"/>
              <a:t> up all </a:t>
            </a:r>
            <a:r>
              <a:rPr lang="fr-CH" dirty="0" err="1"/>
              <a:t>year</a:t>
            </a:r>
            <a:r>
              <a:rPr lang="fr-CH" dirty="0"/>
              <a:t> – but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managed</a:t>
            </a:r>
            <a:r>
              <a:rPr lang="fr-CH" dirty="0"/>
              <a:t> to run 10 of the 15 </a:t>
            </a:r>
            <a:r>
              <a:rPr lang="fr-CH" dirty="0" err="1"/>
              <a:t>scheduled</a:t>
            </a:r>
            <a:r>
              <a:rPr lang="fr-CH" dirty="0"/>
              <a:t> CBI-like courses online, </a:t>
            </a:r>
            <a:r>
              <a:rPr lang="fr-CH" dirty="0" err="1"/>
              <a:t>engaging</a:t>
            </a:r>
            <a:r>
              <a:rPr lang="fr-CH" dirty="0"/>
              <a:t> 200+ </a:t>
            </a:r>
            <a:r>
              <a:rPr lang="fr-CH" dirty="0" err="1"/>
              <a:t>students</a:t>
            </a:r>
            <a:r>
              <a:rPr lang="fr-CH" dirty="0"/>
              <a:t> …</a:t>
            </a:r>
          </a:p>
          <a:p>
            <a:r>
              <a:rPr lang="fr-CH" dirty="0"/>
              <a:t>As of 2021, </a:t>
            </a:r>
            <a:r>
              <a:rPr lang="fr-CH" dirty="0" err="1"/>
              <a:t>primary</a:t>
            </a:r>
            <a:r>
              <a:rPr lang="fr-CH" dirty="0"/>
              <a:t> focus has been </a:t>
            </a:r>
            <a:r>
              <a:rPr lang="fr-CH" dirty="0" err="1"/>
              <a:t>supporting</a:t>
            </a:r>
            <a:r>
              <a:rPr lang="fr-CH" dirty="0"/>
              <a:t> ATTRACT Phase 2,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incorporates</a:t>
            </a:r>
            <a:r>
              <a:rPr lang="fr-CH" dirty="0"/>
              <a:t> CBI. CERN-</a:t>
            </a:r>
            <a:r>
              <a:rPr lang="fr-CH" dirty="0" err="1"/>
              <a:t>connection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stronger</a:t>
            </a:r>
            <a:r>
              <a:rPr lang="fr-CH" dirty="0"/>
              <a:t>, but …</a:t>
            </a:r>
          </a:p>
          <a:p>
            <a:r>
              <a:rPr lang="fr-CH" dirty="0"/>
              <a:t>… more </a:t>
            </a:r>
            <a:r>
              <a:rPr lang="fr-CH" dirty="0" err="1"/>
              <a:t>needs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, and 2023-2025 budgets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secured</a:t>
            </a:r>
            <a:endParaRPr lang="fr-CH" dirty="0"/>
          </a:p>
          <a:p>
            <a:r>
              <a:rPr lang="fr-CH" dirty="0" err="1"/>
              <a:t>Easing</a:t>
            </a:r>
            <a:r>
              <a:rPr lang="fr-CH" dirty="0"/>
              <a:t> up of </a:t>
            </a:r>
            <a:r>
              <a:rPr lang="fr-CH" dirty="0" err="1"/>
              <a:t>current</a:t>
            </a:r>
            <a:r>
              <a:rPr lang="fr-CH" dirty="0"/>
              <a:t> COVID-restrictions?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rules</a:t>
            </a:r>
            <a:r>
              <a:rPr lang="fr-CH" dirty="0"/>
              <a:t> ID2 </a:t>
            </a:r>
            <a:r>
              <a:rPr lang="fr-CH" dirty="0" err="1"/>
              <a:t>is</a:t>
            </a:r>
            <a:r>
              <a:rPr lang="fr-CH" dirty="0"/>
              <a:t> to follow, (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included</a:t>
            </a:r>
            <a:r>
              <a:rPr lang="fr-CH" dirty="0"/>
              <a:t> on the public </a:t>
            </a:r>
            <a:r>
              <a:rPr lang="fr-CH" dirty="0" err="1"/>
              <a:t>side</a:t>
            </a:r>
            <a:r>
              <a:rPr lang="fr-CH" dirty="0"/>
              <a:t> of the CERN </a:t>
            </a:r>
            <a:r>
              <a:rPr lang="fr-CH" dirty="0" err="1"/>
              <a:t>fence</a:t>
            </a:r>
            <a:r>
              <a:rPr lang="fr-CH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/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Skype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it happen!</a:t>
            </a: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4839</TotalTime>
  <Words>427</Words>
  <Application>Microsoft Office PowerPoint</Application>
  <PresentationFormat>On-screen Show (16:9)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Calibri-Bold</vt:lpstr>
      <vt:lpstr>CERNCorporate16-9</vt:lpstr>
      <vt:lpstr>ISAB-G Annual Meeting February 11, 2022</vt:lpstr>
      <vt:lpstr>STRATEGY PLAN 2022 - 2025</vt:lpstr>
      <vt:lpstr>PowerPoint Presentation</vt:lpstr>
      <vt:lpstr>PowerPoint Presentation</vt:lpstr>
      <vt:lpstr>PowerPoint Presentation</vt:lpstr>
      <vt:lpstr>PowerPoint Presentation</vt:lpstr>
      <vt:lpstr>KEY CHALLENGES FOR 2022 - 2023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304</cp:revision>
  <dcterms:created xsi:type="dcterms:W3CDTF">2012-11-30T11:04:26Z</dcterms:created>
  <dcterms:modified xsi:type="dcterms:W3CDTF">2022-02-11T09:37:01Z</dcterms:modified>
</cp:coreProperties>
</file>