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7" r:id="rId2"/>
    <p:sldId id="297" r:id="rId3"/>
    <p:sldId id="299" r:id="rId4"/>
    <p:sldId id="301" r:id="rId5"/>
    <p:sldId id="265" r:id="rId6"/>
    <p:sldId id="321" r:id="rId7"/>
    <p:sldId id="320" r:id="rId8"/>
    <p:sldId id="316" r:id="rId9"/>
    <p:sldId id="304" r:id="rId10"/>
    <p:sldId id="323" r:id="rId11"/>
    <p:sldId id="305" r:id="rId12"/>
    <p:sldId id="324" r:id="rId13"/>
    <p:sldId id="325" r:id="rId14"/>
    <p:sldId id="326" r:id="rId15"/>
    <p:sldId id="307" r:id="rId16"/>
    <p:sldId id="329" r:id="rId17"/>
    <p:sldId id="308" r:id="rId18"/>
    <p:sldId id="330" r:id="rId19"/>
    <p:sldId id="309" r:id="rId20"/>
    <p:sldId id="331" r:id="rId21"/>
    <p:sldId id="310" r:id="rId22"/>
    <p:sldId id="317" r:id="rId23"/>
    <p:sldId id="314" r:id="rId24"/>
    <p:sldId id="315" r:id="rId25"/>
    <p:sldId id="313" r:id="rId26"/>
    <p:sldId id="291" r:id="rId27"/>
    <p:sldId id="327" r:id="rId28"/>
    <p:sldId id="264" r:id="rId29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20"/>
    <p:restoredTop sz="85714"/>
  </p:normalViewPr>
  <p:slideViewPr>
    <p:cSldViewPr snapToGrid="0" snapToObjects="1">
      <p:cViewPr varScale="1">
        <p:scale>
          <a:sx n="130" d="100"/>
          <a:sy n="130" d="100"/>
        </p:scale>
        <p:origin x="106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Alignment with the Strategy Document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0028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22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6459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907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832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127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902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121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356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255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762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540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docs.google.com/document/d/1N_EF7Hkvy-UMXlkr2_2SXftlwqoljYUNJ1M0Hy0wlzY/edit" TargetMode="Externa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docs.google.com/document/d/1kTgnRuJFZs1-xlDNPNZ8i4KBbFVpASPG68IJhi5kTDU/edit" TargetMode="Externa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feed/update/urn:li:activity:6807593053222662144/" TargetMode="External"/><Relationship Id="rId7" Type="http://schemas.openxmlformats.org/officeDocument/2006/relationships/hyperlink" Target="https://www.linkedin.com/feed/update/urn:li:activity:6856264817846566912/" TargetMode="External"/><Relationship Id="rId2" Type="http://schemas.openxmlformats.org/officeDocument/2006/relationships/hyperlink" Target="https://www.linkedin.com/feed/update/urn:li:activity:6771846411152576512/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linkedin.com/feed/update/urn:li:activity:6856967803543535616/" TargetMode="External"/><Relationship Id="rId5" Type="http://schemas.openxmlformats.org/officeDocument/2006/relationships/hyperlink" Target="https://www.linkedin.com/feed/update/urn:li:activity:6816641635972091904/" TargetMode="External"/><Relationship Id="rId4" Type="http://schemas.openxmlformats.org/officeDocument/2006/relationships/hyperlink" Target="https://www.linkedin.com/feed/update/urn:li:activity:6777941746673311744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hs08TJS7_hhD6El1iKl5EIetYX2cEh23K2xeHQ-eMGU/edi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Comms</a:t>
            </a:r>
            <a:br>
              <a:rPr lang="en-GB" dirty="0"/>
            </a:br>
            <a:r>
              <a:rPr lang="en-GB" dirty="0"/>
              <a:t>#</a:t>
            </a:r>
            <a:r>
              <a:rPr lang="en-GB" dirty="0" err="1"/>
              <a:t>CERNIdeaSquare</a:t>
            </a:r>
            <a:br>
              <a:rPr lang="en-GB" dirty="0"/>
            </a:b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26 January 2022</a:t>
            </a:r>
          </a:p>
          <a:p>
            <a:r>
              <a:rPr lang="en-GB" dirty="0"/>
              <a:t>By </a:t>
            </a:r>
            <a:r>
              <a:rPr lang="en-GB" dirty="0" err="1"/>
              <a:t>Claudia.Marcelloni@cern.ch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327366-8C7E-EB48-B6EA-2FC006502C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9A419F-10E4-894A-A019-49C1E9726D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R&amp;D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Focus on Neutrino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Link to KT</a:t>
            </a:r>
          </a:p>
          <a:p>
            <a:endParaRPr lang="en-US" dirty="0"/>
          </a:p>
        </p:txBody>
      </p:sp>
      <p:pic>
        <p:nvPicPr>
          <p:cNvPr id="8" name="Picture 7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EE323921-CC2A-9A4E-B8CC-AFA1800F80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484" y="0"/>
            <a:ext cx="2059371" cy="5143500"/>
          </a:xfrm>
          <a:prstGeom prst="rect">
            <a:avLst/>
          </a:prstGeom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DAEA6C8-A6B4-8C48-ADAF-3ADA16CAE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294" y="28535"/>
            <a:ext cx="208575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3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327366-8C7E-EB48-B6EA-2FC006502C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9A419F-10E4-894A-A019-49C1E9726D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Educational </a:t>
            </a:r>
            <a:r>
              <a:rPr lang="en-US" dirty="0" err="1"/>
              <a:t>Programmes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Merge the CBI website to ID2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Feature all the different Educational </a:t>
            </a:r>
            <a:r>
              <a:rPr lang="en-US" dirty="0" err="1"/>
              <a:t>Programmes</a:t>
            </a:r>
            <a:r>
              <a:rPr lang="en-US" dirty="0"/>
              <a:t> under one umbrella. </a:t>
            </a:r>
          </a:p>
        </p:txBody>
      </p:sp>
      <p:pic>
        <p:nvPicPr>
          <p:cNvPr id="10" name="Picture 9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6F968F43-14B7-0B43-B966-9F37047543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484" y="0"/>
            <a:ext cx="180717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407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327366-8C7E-EB48-B6EA-2FC006502C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9A419F-10E4-894A-A019-49C1E9726D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Opportunity to feature the prototyping of the CERN internal audience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Feature workshops such as the FPGA </a:t>
            </a:r>
          </a:p>
        </p:txBody>
      </p:sp>
      <p:pic>
        <p:nvPicPr>
          <p:cNvPr id="10" name="Picture 9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6F968F43-14B7-0B43-B966-9F370475431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484" y="0"/>
            <a:ext cx="1807176" cy="5143500"/>
          </a:xfrm>
          <a:prstGeom prst="rect">
            <a:avLst/>
          </a:prstGeom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C99819F-7D2D-FF44-9A07-C18705DDD2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6483" y="0"/>
            <a:ext cx="2161471" cy="5143500"/>
          </a:xfrm>
          <a:prstGeom prst="rect">
            <a:avLst/>
          </a:prstGeom>
        </p:spPr>
      </p:pic>
      <p:pic>
        <p:nvPicPr>
          <p:cNvPr id="7" name="Picture Placeholder 8">
            <a:extLst>
              <a:ext uri="{FF2B5EF4-FFF2-40B4-BE49-F238E27FC236}">
                <a16:creationId xmlns:a16="http://schemas.microsoft.com/office/drawing/2014/main" id="{5045D542-D6E3-FB41-B535-5BB13858E4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5659" y="3731216"/>
            <a:ext cx="1603117" cy="691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5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327366-8C7E-EB48-B6EA-2FC006502C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9A419F-10E4-894A-A019-49C1E9726D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Feature agenda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Will also feature workshops for Science Gateway</a:t>
            </a:r>
          </a:p>
        </p:txBody>
      </p:sp>
      <p:pic>
        <p:nvPicPr>
          <p:cNvPr id="7" name="Picture Placeholder 8">
            <a:extLst>
              <a:ext uri="{FF2B5EF4-FFF2-40B4-BE49-F238E27FC236}">
                <a16:creationId xmlns:a16="http://schemas.microsoft.com/office/drawing/2014/main" id="{5045D542-D6E3-FB41-B535-5BB13858E4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5659" y="3731216"/>
            <a:ext cx="1603117" cy="691604"/>
          </a:xfrm>
          <a:prstGeom prst="rect">
            <a:avLst/>
          </a:prstGeom>
        </p:spPr>
      </p:pic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99EC136-4C01-C34C-9ECA-6E371DE21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2443" y="0"/>
            <a:ext cx="208954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843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327366-8C7E-EB48-B6EA-2FC006502C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9A419F-10E4-894A-A019-49C1E9726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3600" y="1282633"/>
            <a:ext cx="3993137" cy="2578234"/>
          </a:xfrm>
        </p:spPr>
        <p:txBody>
          <a:bodyPr/>
          <a:lstStyle/>
          <a:p>
            <a:r>
              <a:rPr lang="en-US" dirty="0"/>
              <a:t>Innovation 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Feature CIJ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Blogs – invitation to partners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Potential new formats</a:t>
            </a:r>
          </a:p>
        </p:txBody>
      </p:sp>
      <p:pic>
        <p:nvPicPr>
          <p:cNvPr id="7" name="Picture Placeholder 8">
            <a:extLst>
              <a:ext uri="{FF2B5EF4-FFF2-40B4-BE49-F238E27FC236}">
                <a16:creationId xmlns:a16="http://schemas.microsoft.com/office/drawing/2014/main" id="{5045D542-D6E3-FB41-B535-5BB13858E4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5659" y="3731216"/>
            <a:ext cx="1603117" cy="691604"/>
          </a:xfrm>
          <a:prstGeom prst="rect">
            <a:avLst/>
          </a:prstGeom>
        </p:spPr>
      </p:pic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99EC136-4C01-C34C-9ECA-6E371DE212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2443" y="0"/>
            <a:ext cx="2089547" cy="5143500"/>
          </a:xfrm>
          <a:prstGeom prst="rect">
            <a:avLst/>
          </a:prstGeom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F085F1B-7BFC-7B45-976A-F8F3FC468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2442" y="-1"/>
            <a:ext cx="2089547" cy="511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04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EAF80-E64F-2A40-B9C1-8D8FAFDA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002868" cy="500549"/>
          </a:xfrm>
        </p:spPr>
        <p:txBody>
          <a:bodyPr/>
          <a:lstStyle/>
          <a:p>
            <a:r>
              <a:rPr lang="en-US" sz="2400" dirty="0"/>
              <a:t>3) Social Media – Twitter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74C58-D539-7C4D-B201-61BAC2A39D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CC59D0-EFFB-164B-BBE3-193D6C6DE4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Audience: Partners and organizations. Ex: EU partners and CERN</a:t>
            </a:r>
          </a:p>
          <a:p>
            <a:r>
              <a:rPr lang="en-US" dirty="0"/>
              <a:t>Type: punctual with tweet-ups of events</a:t>
            </a:r>
          </a:p>
          <a:p>
            <a:r>
              <a:rPr lang="en-US" dirty="0"/>
              <a:t>Followers: 855</a:t>
            </a:r>
          </a:p>
          <a:p>
            <a:r>
              <a:rPr lang="en-US" dirty="0"/>
              <a:t>Impressions: around 1-2K/post</a:t>
            </a:r>
          </a:p>
          <a:p>
            <a:r>
              <a:rPr lang="en-US" dirty="0"/>
              <a:t>Top activity: 13K impressions</a:t>
            </a:r>
          </a:p>
          <a:p>
            <a:r>
              <a:rPr lang="en-US" dirty="0">
                <a:hlinkClick r:id="rId2"/>
              </a:rPr>
              <a:t>Full Stats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Placeholder 7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B98A3758-3346-2E47-BFC0-C669B0058E0C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2778" y="1317810"/>
            <a:ext cx="3993137" cy="334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800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B830E1D-25EE-A446-A0D9-410A35C838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2755" y="0"/>
            <a:ext cx="577466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48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EAF80-E64F-2A40-B9C1-8D8FAFDA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638487" cy="500549"/>
          </a:xfrm>
        </p:spPr>
        <p:txBody>
          <a:bodyPr/>
          <a:lstStyle/>
          <a:p>
            <a:r>
              <a:rPr lang="en-US" sz="2400" dirty="0"/>
              <a:t>Social Media – LinkedIn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74C58-D539-7C4D-B201-61BAC2A39D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CC59D0-EFFB-164B-BBE3-193D6C6DE4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Audience: Partners, organizations and external users. Ex: universities</a:t>
            </a:r>
          </a:p>
          <a:p>
            <a:r>
              <a:rPr lang="en-US" dirty="0"/>
              <a:t>Type: focus on the initiative and outcomes</a:t>
            </a:r>
          </a:p>
          <a:p>
            <a:r>
              <a:rPr lang="en-US" dirty="0"/>
              <a:t>Followers: 1006</a:t>
            </a:r>
          </a:p>
          <a:p>
            <a:r>
              <a:rPr lang="en-US" dirty="0"/>
              <a:t>Impressions: around 500/post</a:t>
            </a:r>
          </a:p>
          <a:p>
            <a:r>
              <a:rPr lang="en-US" dirty="0"/>
              <a:t>Top activity: 14K impressions</a:t>
            </a:r>
          </a:p>
          <a:p>
            <a:r>
              <a:rPr lang="en-US" dirty="0">
                <a:hlinkClick r:id="rId2"/>
              </a:rPr>
              <a:t>Full stats</a:t>
            </a:r>
            <a:endParaRPr lang="en-US" dirty="0"/>
          </a:p>
          <a:p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322B98AD-C318-3F46-B221-21A86D3EEB77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245"/>
          <a:stretch/>
        </p:blipFill>
        <p:spPr>
          <a:xfrm>
            <a:off x="565200" y="1118091"/>
            <a:ext cx="3720715" cy="365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365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C974F-18A7-454C-9ACA-1CEEFAF6D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posts LinkedIn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496565-E94F-0E4B-B017-1DC6DCFD9D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We are back into business – 2K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College des ingenieurs workshop </a:t>
            </a:r>
            <a:r>
              <a:rPr lang="en-US" dirty="0"/>
              <a:t>– 1.2K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VIP visit to IdeaSQuare </a:t>
            </a:r>
            <a:r>
              <a:rPr lang="en-US" dirty="0"/>
              <a:t>– 3.8K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Innovation 4 change Torino </a:t>
            </a:r>
            <a:r>
              <a:rPr lang="en-US" dirty="0"/>
              <a:t>– 2.4K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6"/>
              </a:rPr>
              <a:t>Design the Future</a:t>
            </a:r>
            <a:r>
              <a:rPr lang="en-US" dirty="0"/>
              <a:t> – 1.3K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7"/>
              </a:rPr>
              <a:t>FDGA workshop at ID2</a:t>
            </a:r>
            <a:r>
              <a:rPr lang="en-US" dirty="0"/>
              <a:t> - 2.4K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937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EAF80-E64F-2A40-B9C1-8D8FAFDA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822316" cy="500549"/>
          </a:xfrm>
        </p:spPr>
        <p:txBody>
          <a:bodyPr/>
          <a:lstStyle/>
          <a:p>
            <a:r>
              <a:rPr lang="en-US" sz="2400" dirty="0"/>
              <a:t>Social Media – Facebook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C74C58-D539-7C4D-B201-61BAC2A39DA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CC59D0-EFFB-164B-BBE3-193D6C6DE4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Audience: Partners and internal users Type: focus on groups and individual accomplishments</a:t>
            </a:r>
          </a:p>
          <a:p>
            <a:r>
              <a:rPr lang="en-US" dirty="0"/>
              <a:t>Followers: 1.2K</a:t>
            </a:r>
          </a:p>
          <a:p>
            <a:r>
              <a:rPr lang="en-US" dirty="0"/>
              <a:t>Impressions: 100/post</a:t>
            </a:r>
          </a:p>
          <a:p>
            <a:r>
              <a:rPr lang="en-US" dirty="0"/>
              <a:t>Top activity: 668 impressions</a:t>
            </a:r>
          </a:p>
          <a:p>
            <a:r>
              <a:rPr lang="en-US" dirty="0">
                <a:hlinkClick r:id="rId3"/>
              </a:rPr>
              <a:t>Full stats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366F00C-D5BD-7341-8828-2704681E4E58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00" y="1317810"/>
            <a:ext cx="3720715" cy="334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391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1BC07-E314-F442-9AEF-FEB3C6EFA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6BB35-9EBA-B54D-A59A-57DE1CABA1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Communication Strategy Plan Goals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Branding and Graphic Charter application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Channels and audiences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Open Doors Event for the CERN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Link to Science Gateway</a:t>
            </a:r>
          </a:p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09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09C9F-883A-8F46-953C-905CE0DD9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 Posts Facebook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BFB0ECE-CE0B-D44F-B4E4-5F0053DD30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380134"/>
            <a:ext cx="79248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AEF85B77-A53C-AD47-AA60-70F917D73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027834"/>
            <a:ext cx="79248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BCB0C56-4993-7846-8670-29FE82155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715069"/>
            <a:ext cx="7924800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14FEABE3-2F4F-0445-B742-4B88F2C1B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450310"/>
            <a:ext cx="7924800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6A5F97ED-1534-F046-9E8F-48182E5D1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00" y="4147451"/>
            <a:ext cx="7924800" cy="62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192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66E29-11B3-4649-892F-C789939DC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593883" cy="500549"/>
          </a:xfrm>
        </p:spPr>
        <p:txBody>
          <a:bodyPr/>
          <a:lstStyle/>
          <a:p>
            <a:r>
              <a:rPr lang="en-US" dirty="0"/>
              <a:t>Newsletter (with KT)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3D31B3-7DF7-CE46-B3B6-99F7C9CBFF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D791725-E532-5F48-A015-1BCE77231E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Audience: internal, management and key stakeholders</a:t>
            </a:r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C0C699A-8167-1045-94C5-806FCCED7CE2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98"/>
          <a:stretch/>
        </p:blipFill>
        <p:spPr>
          <a:xfrm>
            <a:off x="565200" y="1317810"/>
            <a:ext cx="3720715" cy="334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1866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02E3F-31C8-AD46-9357-E16B5BDF2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90957F-2CFB-1B43-B1AE-03AB7DFED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0" y="1302202"/>
            <a:ext cx="4021192" cy="3368043"/>
          </a:xfrm>
        </p:spPr>
        <p:txBody>
          <a:bodyPr/>
          <a:lstStyle/>
          <a:p>
            <a:r>
              <a:rPr lang="en-US" dirty="0"/>
              <a:t>Audience: CERN Management, current and future partners</a:t>
            </a:r>
          </a:p>
        </p:txBody>
      </p:sp>
      <p:pic>
        <p:nvPicPr>
          <p:cNvPr id="4" name="Picture 3" descr="A group of people around a firetruck&#10;&#10;Description automatically generated with low confidence">
            <a:extLst>
              <a:ext uri="{FF2B5EF4-FFF2-40B4-BE49-F238E27FC236}">
                <a16:creationId xmlns:a16="http://schemas.microsoft.com/office/drawing/2014/main" id="{B3E2AD83-4A21-C744-AA85-1EF0563AF1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00" y="1081854"/>
            <a:ext cx="2740565" cy="380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6579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3D2B8CF8-345B-B048-A912-90D032A780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329675" y="0"/>
            <a:ext cx="3665649" cy="5143500"/>
          </a:xfrm>
          <a:prstGeom prst="rect">
            <a:avLst/>
          </a:prstGeom>
        </p:spPr>
      </p:pic>
      <p:pic>
        <p:nvPicPr>
          <p:cNvPr id="7" name="Picture 6" descr="Table&#10;&#10;Description automatically generated with medium confidence">
            <a:extLst>
              <a:ext uri="{FF2B5EF4-FFF2-40B4-BE49-F238E27FC236}">
                <a16:creationId xmlns:a16="http://schemas.microsoft.com/office/drawing/2014/main" id="{8BEA51CE-4A1E-FB4B-9F9E-85FB2550AA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026" y="-2782"/>
            <a:ext cx="3665649" cy="514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9596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096CCEBE-F305-0B43-A13E-6A375B4E44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940" y="85400"/>
            <a:ext cx="1719069" cy="2438942"/>
          </a:xfrm>
          <a:prstGeom prst="rect">
            <a:avLst/>
          </a:prstGeom>
        </p:spPr>
      </p:pic>
      <p:pic>
        <p:nvPicPr>
          <p:cNvPr id="4" name="Picture 3" descr="Polygon&#10;&#10;Description automatically generated">
            <a:extLst>
              <a:ext uri="{FF2B5EF4-FFF2-40B4-BE49-F238E27FC236}">
                <a16:creationId xmlns:a16="http://schemas.microsoft.com/office/drawing/2014/main" id="{897965B0-6E04-9944-BF21-F549260398E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4894" y="85400"/>
            <a:ext cx="1744049" cy="2441216"/>
          </a:xfrm>
          <a:prstGeom prst="rect">
            <a:avLst/>
          </a:prstGeom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22A3B2D-A00F-0F40-A4BE-4841D0E4D44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669" y="2619159"/>
            <a:ext cx="1721340" cy="2441216"/>
          </a:xfrm>
          <a:prstGeom prst="rect">
            <a:avLst/>
          </a:prstGeom>
        </p:spPr>
      </p:pic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6C489129-9EFB-324B-BCCA-E4BED2BA268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4894" y="2605196"/>
            <a:ext cx="1734965" cy="2438943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58B64F5F-338C-BA40-AF77-2B0F79BEB75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819" y="2605196"/>
            <a:ext cx="1725882" cy="2441216"/>
          </a:xfrm>
          <a:prstGeom prst="rect">
            <a:avLst/>
          </a:prstGeom>
        </p:spPr>
      </p:pic>
      <p:pic>
        <p:nvPicPr>
          <p:cNvPr id="8" name="Picture 7" descr="Diagram&#10;&#10;Description automatically generated with low confidence">
            <a:extLst>
              <a:ext uri="{FF2B5EF4-FFF2-40B4-BE49-F238E27FC236}">
                <a16:creationId xmlns:a16="http://schemas.microsoft.com/office/drawing/2014/main" id="{BC11295D-8DF3-144B-AD7E-D6607251DF7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0006" y="83128"/>
            <a:ext cx="1716798" cy="244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0424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picture containing text&#10;&#10;Description automatically generated">
            <a:extLst>
              <a:ext uri="{FF2B5EF4-FFF2-40B4-BE49-F238E27FC236}">
                <a16:creationId xmlns:a16="http://schemas.microsoft.com/office/drawing/2014/main" id="{570D36A2-2EE6-9C4F-9BC6-CA7728453A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0380" y="26594"/>
            <a:ext cx="3601844" cy="511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0704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B761070-667A-46C6-A283-EE50433AE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668195" cy="500549"/>
          </a:xfrm>
        </p:spPr>
        <p:txBody>
          <a:bodyPr/>
          <a:lstStyle/>
          <a:p>
            <a:r>
              <a:rPr lang="en-US" sz="2400" dirty="0"/>
              <a:t>Open Doors Event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4F5621C2-69C4-4FBE-9FFC-162560984F1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93600" y="4174055"/>
            <a:ext cx="2793916" cy="497530"/>
          </a:xfrm>
        </p:spPr>
        <p:txBody>
          <a:bodyPr/>
          <a:lstStyle/>
          <a:p>
            <a:r>
              <a:rPr lang="en-US" dirty="0" err="1"/>
              <a:t>IdeaSquare</a:t>
            </a:r>
            <a:r>
              <a:rPr lang="en-US" dirty="0"/>
              <a:t> Open Doors event 2018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50C1B8-0816-3A46-BF7D-C016528D1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311168"/>
            <a:ext cx="3993137" cy="2578234"/>
          </a:xfrm>
        </p:spPr>
        <p:txBody>
          <a:bodyPr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Stakeholder interviews to identify potential use of the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Offer of workshops form ID2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week of events to promote and invite people to the space</a:t>
            </a:r>
          </a:p>
          <a:p>
            <a:endParaRPr lang="en-US" dirty="0"/>
          </a:p>
          <a:p>
            <a:r>
              <a:rPr lang="en-US" dirty="0"/>
              <a:t>IF COVID ALLOW US </a:t>
            </a:r>
            <a:r>
              <a:rPr lang="en-US" dirty="0">
                <a:sym typeface="Wingdings" pitchFamily="2" charset="2"/>
              </a:rPr>
              <a:t> </a:t>
            </a:r>
            <a:endParaRPr lang="en-US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CE07121-4D41-F847-9819-443B65DDC018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233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725E7-6632-E949-B7CE-5EB0AB122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 to Science Gateway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B134E8-A697-7B49-A6ED-B329CB85CE1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33394" y="4174055"/>
            <a:ext cx="2154121" cy="497530"/>
          </a:xfrm>
        </p:spPr>
        <p:txBody>
          <a:bodyPr/>
          <a:lstStyle/>
          <a:p>
            <a:r>
              <a:rPr lang="en-US" dirty="0"/>
              <a:t>Sparks! Forum 1</a:t>
            </a:r>
            <a:r>
              <a:rPr lang="en-US" baseline="30000" dirty="0"/>
              <a:t>st</a:t>
            </a:r>
            <a:r>
              <a:rPr lang="en-US" dirty="0"/>
              <a:t> edition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E5F9C3-9D57-4344-BC79-ADD26DE878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51502" y="1311168"/>
            <a:ext cx="3536687" cy="257823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Sparks! Forum and Public Event – annual flagship event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Workshops for Science Gateway visitors – Wednesdays and Saturdays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Window of the Science Gateway campus of innovation at CERN (ID2 and KT) </a:t>
            </a:r>
          </a:p>
          <a:p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F29551D4-C5D2-644B-8225-CE4CFBC0333E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8"/>
          <a:stretch/>
        </p:blipFill>
        <p:spPr>
          <a:xfrm>
            <a:off x="565200" y="1317810"/>
            <a:ext cx="4486302" cy="334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8365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504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B5F58-333F-5443-83AC-B9B01569F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Strategy - Goals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E7EDE6-C140-D84E-B845-3DC9E61F80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key goal of the communications plan is to complement and support the implementation of the </a:t>
            </a:r>
            <a:r>
              <a:rPr lang="en-US" dirty="0" err="1"/>
              <a:t>IdeaSquare</a:t>
            </a:r>
            <a:r>
              <a:rPr lang="en-US" dirty="0"/>
              <a:t> strategy for the next four years (spring 2021-spring2025):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dirty="0"/>
              <a:t>Establish clear and consistent communication of ID2 identity, establishing it as the innovation space at CERN  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dirty="0"/>
              <a:t>Clarifying ID2 current offers and activities to its audiences, 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dirty="0"/>
              <a:t>Revamp all its communications channels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dirty="0"/>
              <a:t>Show the added value as a testbed to European-funded projects, specifically through ATTRACT and Crowd4SDG. 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dirty="0"/>
              <a:t>Support the development of innovative educational </a:t>
            </a:r>
            <a:r>
              <a:rPr lang="en-US" dirty="0" err="1"/>
              <a:t>programmes</a:t>
            </a:r>
            <a:endParaRPr lang="en-US" dirty="0"/>
          </a:p>
          <a:p>
            <a:pPr marL="342900" indent="-342900" fontAlgn="base">
              <a:buFont typeface="+mj-lt"/>
              <a:buAutoNum type="arabicPeriod"/>
            </a:pPr>
            <a:r>
              <a:rPr lang="en-US" dirty="0"/>
              <a:t>Strengthen the link and communicate the value proposition of ID2 to CERN internal stakeholders through prototypes and events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dirty="0"/>
              <a:t>Develop platforms and projects to harvest knowledge in innovation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en-US" dirty="0"/>
              <a:t>Explore links with Science Gateway complementing the offer of the CERN's ECO group to the general public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928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A5776-F379-0846-B72C-8E767343F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Identity</a:t>
            </a:r>
          </a:p>
        </p:txBody>
      </p:sp>
    </p:spTree>
    <p:extLst>
      <p:ext uri="{BB962C8B-B14F-4D97-AF65-F5344CB8AC3E}">
        <p14:creationId xmlns:p14="http://schemas.microsoft.com/office/powerpoint/2010/main" val="2385318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7C9C0-8299-0449-A703-F1BFECFB9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Activities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430058-5811-3D41-8F7F-20E11486E6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1400" dirty="0" err="1"/>
              <a:t>IdeaSquare</a:t>
            </a:r>
            <a:r>
              <a:rPr lang="en-GB" sz="1400" dirty="0"/>
              <a:t> is the innovation space at CERN, that uses collaborative methodologies, access to CERN expertise and cross-connectivity to ideate solutions for the future of humankind. A place where people have the licence to dream. </a:t>
            </a:r>
          </a:p>
        </p:txBody>
      </p:sp>
    </p:spTree>
    <p:extLst>
      <p:ext uri="{BB962C8B-B14F-4D97-AF65-F5344CB8AC3E}">
        <p14:creationId xmlns:p14="http://schemas.microsoft.com/office/powerpoint/2010/main" val="3479265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EF48696-8924-554C-8F9C-FD6FA1F8F0B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17538"/>
            <a:ext cx="6697663" cy="500062"/>
          </a:xfrm>
        </p:spPr>
        <p:txBody>
          <a:bodyPr>
            <a:normAutofit fontScale="90000"/>
          </a:bodyPr>
          <a:lstStyle/>
          <a:p>
            <a:r>
              <a:rPr lang="en-US" dirty="0"/>
              <a:t>Space</a:t>
            </a:r>
          </a:p>
        </p:txBody>
      </p:sp>
      <p:pic>
        <p:nvPicPr>
          <p:cNvPr id="10" name="Picture 9" descr="Rectangle&#10;&#10;Description automatically generated with low confidence">
            <a:extLst>
              <a:ext uri="{FF2B5EF4-FFF2-40B4-BE49-F238E27FC236}">
                <a16:creationId xmlns:a16="http://schemas.microsoft.com/office/drawing/2014/main" id="{01C19762-A854-2A49-86AA-7CDBB8D8DC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51152"/>
            <a:ext cx="9144000" cy="304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466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4B2C2348-6C05-5640-BBC5-036BA070D6C6}"/>
              </a:ext>
            </a:extLst>
          </p:cNvPr>
          <p:cNvPicPr>
            <a:picLocks noGrp="1" noChangeAspect="1"/>
          </p:cNvPicPr>
          <p:nvPr>
            <p:ph type="pic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D5B35B-0226-3044-B3C7-1E55B2DB01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EF48696-8924-554C-8F9C-FD6FA1F8F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</a:t>
            </a:r>
          </a:p>
        </p:txBody>
      </p:sp>
    </p:spTree>
    <p:extLst>
      <p:ext uri="{BB962C8B-B14F-4D97-AF65-F5344CB8AC3E}">
        <p14:creationId xmlns:p14="http://schemas.microsoft.com/office/powerpoint/2010/main" val="3894202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142A2-35B8-8A45-9A5B-3766CD322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9302E7-FE15-8847-B0BC-EAAA5F361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0" y="1302202"/>
            <a:ext cx="4021192" cy="3368043"/>
          </a:xfrm>
        </p:spPr>
        <p:txBody>
          <a:bodyPr/>
          <a:lstStyle/>
          <a:p>
            <a:r>
              <a:rPr lang="en-US" dirty="0"/>
              <a:t>Audience: 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Innovation Space at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News on all 5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link to Science Gateway</a:t>
            </a:r>
          </a:p>
          <a:p>
            <a:endParaRPr lang="en-US" dirty="0"/>
          </a:p>
        </p:txBody>
      </p:sp>
      <p:pic>
        <p:nvPicPr>
          <p:cNvPr id="4" name="Picture 3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7FC8DCB6-575C-7E4F-BA6B-7846CD4E90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7526" y="0"/>
            <a:ext cx="197764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429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327366-8C7E-EB48-B6EA-2FC006502C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9A419F-10E4-894A-A019-49C1E9726D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EU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Overall description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Links to external websites: Ex: ATTRACT and Crowd4SDG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Featured video about the 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Latest news updates or blogs</a:t>
            </a:r>
          </a:p>
        </p:txBody>
      </p:sp>
      <p:pic>
        <p:nvPicPr>
          <p:cNvPr id="8" name="Picture 7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EE323921-CC2A-9A4E-B8CC-AFA1800F80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484" y="0"/>
            <a:ext cx="205937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366699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1709</TotalTime>
  <Words>602</Words>
  <Application>Microsoft Macintosh PowerPoint</Application>
  <PresentationFormat>On-screen Show (16:9)</PresentationFormat>
  <Paragraphs>111</Paragraphs>
  <Slides>28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Helvetica</vt:lpstr>
      <vt:lpstr>Helvetica 75</vt:lpstr>
      <vt:lpstr>Opcion Foto</vt:lpstr>
      <vt:lpstr>Comms #CERNIdeaSquare </vt:lpstr>
      <vt:lpstr>Items</vt:lpstr>
      <vt:lpstr>Communication Strategy - Goals</vt:lpstr>
      <vt:lpstr>Identity</vt:lpstr>
      <vt:lpstr>Activities</vt:lpstr>
      <vt:lpstr>Space</vt:lpstr>
      <vt:lpstr>Space</vt:lpstr>
      <vt:lpstr>Website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3) Social Media – Twitter</vt:lpstr>
      <vt:lpstr>PowerPoint Presentation</vt:lpstr>
      <vt:lpstr>Social Media – LinkedIn </vt:lpstr>
      <vt:lpstr>Top posts LinkedIn</vt:lpstr>
      <vt:lpstr>Social Media – Facebook  </vt:lpstr>
      <vt:lpstr>Top Posts Facebook</vt:lpstr>
      <vt:lpstr>Newsletter (with KT) </vt:lpstr>
      <vt:lpstr>Report</vt:lpstr>
      <vt:lpstr>PowerPoint Presentation</vt:lpstr>
      <vt:lpstr>PowerPoint Presentation</vt:lpstr>
      <vt:lpstr>PowerPoint Presentation</vt:lpstr>
      <vt:lpstr>Open Doors Event</vt:lpstr>
      <vt:lpstr>Link to Science Gateway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Claudia Marcelloni</cp:lastModifiedBy>
  <cp:revision>9</cp:revision>
  <dcterms:created xsi:type="dcterms:W3CDTF">2022-01-18T18:56:13Z</dcterms:created>
  <dcterms:modified xsi:type="dcterms:W3CDTF">2022-01-27T17:39:43Z</dcterms:modified>
  <cp:category/>
</cp:coreProperties>
</file>