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6"/>
  </p:notesMasterIdLst>
  <p:sldIdLst>
    <p:sldId id="256" r:id="rId2"/>
    <p:sldId id="261" r:id="rId3"/>
    <p:sldId id="266" r:id="rId4"/>
    <p:sldId id="267" r:id="rId5"/>
    <p:sldId id="302" r:id="rId6"/>
    <p:sldId id="263" r:id="rId7"/>
    <p:sldId id="298" r:id="rId8"/>
    <p:sldId id="295" r:id="rId9"/>
    <p:sldId id="271" r:id="rId10"/>
    <p:sldId id="272" r:id="rId11"/>
    <p:sldId id="273" r:id="rId12"/>
    <p:sldId id="308" r:id="rId13"/>
    <p:sldId id="274" r:id="rId14"/>
    <p:sldId id="270" r:id="rId15"/>
    <p:sldId id="275" r:id="rId16"/>
    <p:sldId id="297" r:id="rId17"/>
    <p:sldId id="276" r:id="rId18"/>
    <p:sldId id="278" r:id="rId19"/>
    <p:sldId id="277" r:id="rId20"/>
    <p:sldId id="268" r:id="rId21"/>
    <p:sldId id="269" r:id="rId22"/>
    <p:sldId id="306" r:id="rId23"/>
    <p:sldId id="304" r:id="rId24"/>
    <p:sldId id="265" r:id="rId25"/>
    <p:sldId id="309" r:id="rId26"/>
    <p:sldId id="305" r:id="rId27"/>
    <p:sldId id="279" r:id="rId28"/>
    <p:sldId id="296" r:id="rId29"/>
    <p:sldId id="259" r:id="rId30"/>
    <p:sldId id="287" r:id="rId31"/>
    <p:sldId id="310" r:id="rId32"/>
    <p:sldId id="283" r:id="rId33"/>
    <p:sldId id="284" r:id="rId34"/>
    <p:sldId id="282" r:id="rId35"/>
    <p:sldId id="281" r:id="rId36"/>
    <p:sldId id="292" r:id="rId37"/>
    <p:sldId id="293" r:id="rId38"/>
    <p:sldId id="285" r:id="rId39"/>
    <p:sldId id="288" r:id="rId40"/>
    <p:sldId id="290" r:id="rId41"/>
    <p:sldId id="291" r:id="rId42"/>
    <p:sldId id="299" r:id="rId43"/>
    <p:sldId id="300" r:id="rId44"/>
    <p:sldId id="289"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56" d="100"/>
          <a:sy n="56" d="100"/>
        </p:scale>
        <p:origin x="-702" y="-96"/>
      </p:cViewPr>
      <p:guideLst>
        <p:guide orient="horz" pos="2160"/>
        <p:guide pos="2880"/>
      </p:guideLst>
    </p:cSldViewPr>
  </p:slideViewPr>
  <p:notesTextViewPr>
    <p:cViewPr>
      <p:scale>
        <a:sx n="1" d="1"/>
        <a:sy n="1" d="1"/>
      </p:scale>
      <p:origin x="0" y="0"/>
    </p:cViewPr>
  </p:notesTextViewPr>
  <p:gridSpacing cx="90012" cy="90012"/>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88B45E-2F49-4CAF-AEB1-E3FC1EF70518}" type="datetimeFigureOut">
              <a:rPr lang="en-US" smtClean="0"/>
              <a:t>3/10/2011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565125-A5F7-4143-84DC-E9E279F92F0D}" type="slidenum">
              <a:rPr lang="en-US" smtClean="0"/>
              <a:t>‹#›</a:t>
            </a:fld>
            <a:endParaRPr lang="en-US"/>
          </a:p>
        </p:txBody>
      </p:sp>
    </p:spTree>
    <p:extLst>
      <p:ext uri="{BB962C8B-B14F-4D97-AF65-F5344CB8AC3E}">
        <p14:creationId xmlns:p14="http://schemas.microsoft.com/office/powerpoint/2010/main" val="864076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A28DA4-2CE6-4124-9873-8D5719835D01}" type="slidenum">
              <a:rPr lang="en-US"/>
              <a:pPr/>
              <a:t>43</a:t>
            </a:fld>
            <a:endParaRPr lang="en-US"/>
          </a:p>
        </p:txBody>
      </p:sp>
      <p:sp>
        <p:nvSpPr>
          <p:cNvPr id="152578" name="Rectangle 2"/>
          <p:cNvSpPr>
            <a:spLocks noGrp="1" noRot="1" noChangeAspect="1" noChangeArrowheads="1" noTextEdit="1"/>
          </p:cNvSpPr>
          <p:nvPr>
            <p:ph type="sldImg"/>
          </p:nvPr>
        </p:nvSpPr>
        <p:spPr>
          <a:xfrm>
            <a:off x="1144588" y="684213"/>
            <a:ext cx="4573587" cy="3430587"/>
          </a:xfrm>
          <a:ln/>
        </p:spPr>
      </p:sp>
      <p:sp>
        <p:nvSpPr>
          <p:cNvPr id="152579" name="Rectangle 3"/>
          <p:cNvSpPr>
            <a:spLocks noGrp="1" noChangeArrowheads="1"/>
          </p:cNvSpPr>
          <p:nvPr>
            <p:ph type="body" idx="1"/>
          </p:nvPr>
        </p:nvSpPr>
        <p:spPr>
          <a:xfrm>
            <a:off x="915988" y="4344988"/>
            <a:ext cx="5026025" cy="4114800"/>
          </a:xfrm>
        </p:spPr>
        <p:txBody>
          <a:bodyPr/>
          <a:lstStyle/>
          <a:p>
            <a:r>
              <a:rPr lang="en-US"/>
              <a:t>Chamber design considerations: Signal speed and robustness against ageing (and loss of chamber gas)</a:t>
            </a:r>
          </a:p>
          <a:p>
            <a:r>
              <a:rPr lang="en-US"/>
              <a:t>BLMB: Planned to use standard ACEM detectors (or photo-multipliers), and acquisition systems of LHC BCT. Not part of baseline scenario, for refined beam observation.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baseline="0"/>
            </a:lvl1pPr>
          </a:lstStyle>
          <a:p>
            <a:r>
              <a:rPr lang="de-DE" dirty="0" smtClean="0"/>
              <a:t>Instrumentation </a:t>
            </a:r>
            <a:r>
              <a:rPr lang="de-DE" dirty="0" err="1" smtClean="0"/>
              <a:t>for</a:t>
            </a:r>
            <a:r>
              <a:rPr lang="de-DE" dirty="0" smtClean="0"/>
              <a:t> high </a:t>
            </a:r>
            <a:r>
              <a:rPr lang="de-DE" dirty="0" err="1" smtClean="0"/>
              <a:t>intensity</a:t>
            </a:r>
            <a:r>
              <a:rPr lang="de-DE" dirty="0" smtClean="0"/>
              <a:t> </a:t>
            </a:r>
            <a:r>
              <a:rPr lang="de-DE" dirty="0" err="1" smtClean="0"/>
              <a:t>proton</a:t>
            </a:r>
            <a:r>
              <a:rPr lang="de-DE" dirty="0" smtClean="0"/>
              <a:t> </a:t>
            </a:r>
            <a:r>
              <a:rPr lang="de-DE" dirty="0" err="1" smtClean="0"/>
              <a:t>accelerators</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smtClean="0"/>
              <a:t>Uli </a:t>
            </a:r>
            <a:r>
              <a:rPr lang="de-DE" dirty="0" err="1" smtClean="0"/>
              <a:t>Raich</a:t>
            </a:r>
            <a:endParaRPr lang="de-DE" dirty="0" smtClean="0"/>
          </a:p>
          <a:p>
            <a:r>
              <a:rPr lang="de-DE" dirty="0" smtClean="0"/>
              <a:t>CERN</a:t>
            </a:r>
            <a:r>
              <a:rPr lang="en-US" dirty="0" smtClean="0"/>
              <a:t> BE/BI</a:t>
            </a:r>
            <a:endParaRPr lang="de-DE" dirty="0" smtClean="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11472181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3449936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3719763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32216358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436640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Uli Raich CERN BE/BI</a:t>
            </a:r>
            <a:endParaRPr lang="en-US"/>
          </a:p>
        </p:txBody>
      </p:sp>
      <p:sp>
        <p:nvSpPr>
          <p:cNvPr id="6" name="Footer Placeholder 5"/>
          <p:cNvSpPr>
            <a:spLocks noGrp="1"/>
          </p:cNvSpPr>
          <p:nvPr>
            <p:ph type="ftr" sz="quarter" idx="11"/>
          </p:nvPr>
        </p:nvSpPr>
        <p:spPr/>
        <p:txBody>
          <a:bodyPr/>
          <a:lstStyle/>
          <a:p>
            <a:r>
              <a:rPr lang="en-US" smtClean="0"/>
              <a:t>Ditanet School on Beam Instrumentation Stockholm 7-11. March 2011 </a:t>
            </a:r>
            <a:endParaRPr lang="en-US"/>
          </a:p>
        </p:txBody>
      </p:sp>
      <p:sp>
        <p:nvSpPr>
          <p:cNvPr id="7" name="Slide Number Placeholder 6"/>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1040631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Uli Raich CERN BE/BI</a:t>
            </a:r>
            <a:endParaRPr lang="en-US"/>
          </a:p>
        </p:txBody>
      </p:sp>
      <p:sp>
        <p:nvSpPr>
          <p:cNvPr id="8" name="Footer Placeholder 7"/>
          <p:cNvSpPr>
            <a:spLocks noGrp="1"/>
          </p:cNvSpPr>
          <p:nvPr>
            <p:ph type="ftr" sz="quarter" idx="11"/>
          </p:nvPr>
        </p:nvSpPr>
        <p:spPr/>
        <p:txBody>
          <a:bodyPr/>
          <a:lstStyle/>
          <a:p>
            <a:r>
              <a:rPr lang="en-US" smtClean="0"/>
              <a:t>Ditanet School on Beam Instrumentation Stockholm 7-11. March 2011 </a:t>
            </a:r>
            <a:endParaRPr lang="en-US"/>
          </a:p>
        </p:txBody>
      </p:sp>
      <p:sp>
        <p:nvSpPr>
          <p:cNvPr id="9" name="Slide Number Placeholder 8"/>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2723766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Uli Raich CERN BE/BI</a:t>
            </a:r>
            <a:endParaRPr lang="en-US"/>
          </a:p>
        </p:txBody>
      </p:sp>
      <p:sp>
        <p:nvSpPr>
          <p:cNvPr id="4" name="Footer Placeholder 3"/>
          <p:cNvSpPr>
            <a:spLocks noGrp="1"/>
          </p:cNvSpPr>
          <p:nvPr>
            <p:ph type="ftr" sz="quarter" idx="11"/>
          </p:nvPr>
        </p:nvSpPr>
        <p:spPr/>
        <p:txBody>
          <a:bodyPr/>
          <a:lstStyle/>
          <a:p>
            <a:r>
              <a:rPr lang="en-US" smtClean="0"/>
              <a:t>Ditanet School on Beam Instrumentation Stockholm 7-11. March 2011 </a:t>
            </a:r>
            <a:endParaRPr lang="en-US"/>
          </a:p>
        </p:txBody>
      </p:sp>
      <p:sp>
        <p:nvSpPr>
          <p:cNvPr id="5" name="Slide Number Placeholder 4"/>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1827397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Uli Raich CERN BE/BI</a:t>
            </a:r>
            <a:endParaRPr lang="en-US"/>
          </a:p>
        </p:txBody>
      </p:sp>
      <p:sp>
        <p:nvSpPr>
          <p:cNvPr id="3" name="Footer Placeholder 2"/>
          <p:cNvSpPr>
            <a:spLocks noGrp="1"/>
          </p:cNvSpPr>
          <p:nvPr>
            <p:ph type="ftr" sz="quarter" idx="11"/>
          </p:nvPr>
        </p:nvSpPr>
        <p:spPr/>
        <p:txBody>
          <a:bodyPr/>
          <a:lstStyle/>
          <a:p>
            <a:r>
              <a:rPr lang="en-US" smtClean="0"/>
              <a:t>Ditanet School on Beam Instrumentation Stockholm 7-11. March 2011 </a:t>
            </a:r>
            <a:endParaRPr lang="en-US"/>
          </a:p>
        </p:txBody>
      </p:sp>
      <p:sp>
        <p:nvSpPr>
          <p:cNvPr id="4" name="Slide Number Placeholder 3"/>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2864583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Uli Raich CERN BE/BI</a:t>
            </a:r>
            <a:endParaRPr lang="en-US"/>
          </a:p>
        </p:txBody>
      </p:sp>
      <p:sp>
        <p:nvSpPr>
          <p:cNvPr id="6" name="Footer Placeholder 5"/>
          <p:cNvSpPr>
            <a:spLocks noGrp="1"/>
          </p:cNvSpPr>
          <p:nvPr>
            <p:ph type="ftr" sz="quarter" idx="11"/>
          </p:nvPr>
        </p:nvSpPr>
        <p:spPr/>
        <p:txBody>
          <a:bodyPr/>
          <a:lstStyle/>
          <a:p>
            <a:r>
              <a:rPr lang="en-US" smtClean="0"/>
              <a:t>Ditanet School on Beam Instrumentation Stockholm 7-11. March 2011 </a:t>
            </a:r>
            <a:endParaRPr lang="en-US"/>
          </a:p>
        </p:txBody>
      </p:sp>
      <p:sp>
        <p:nvSpPr>
          <p:cNvPr id="7" name="Slide Number Placeholder 6"/>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3169738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Uli Raich CERN BE/BI</a:t>
            </a:r>
            <a:endParaRPr lang="en-US"/>
          </a:p>
        </p:txBody>
      </p:sp>
      <p:sp>
        <p:nvSpPr>
          <p:cNvPr id="6" name="Footer Placeholder 5"/>
          <p:cNvSpPr>
            <a:spLocks noGrp="1"/>
          </p:cNvSpPr>
          <p:nvPr>
            <p:ph type="ftr" sz="quarter" idx="11"/>
          </p:nvPr>
        </p:nvSpPr>
        <p:spPr/>
        <p:txBody>
          <a:bodyPr/>
          <a:lstStyle/>
          <a:p>
            <a:r>
              <a:rPr lang="en-US" smtClean="0"/>
              <a:t>Ditanet School on Beam Instrumentation Stockholm 7-11. March 2011 </a:t>
            </a:r>
            <a:endParaRPr lang="en-US"/>
          </a:p>
        </p:txBody>
      </p:sp>
      <p:sp>
        <p:nvSpPr>
          <p:cNvPr id="7" name="Slide Number Placeholder 6"/>
          <p:cNvSpPr>
            <a:spLocks noGrp="1"/>
          </p:cNvSpPr>
          <p:nvPr>
            <p:ph type="sldNum" sz="quarter" idx="12"/>
          </p:nvPr>
        </p:nvSpPr>
        <p:spPr/>
        <p:txBody>
          <a:bodyPr/>
          <a:lstStyle/>
          <a:p>
            <a:fld id="{0AFEABF4-EAB0-4501-94E2-AC1928E5EAA0}" type="slidenum">
              <a:rPr lang="en-US" smtClean="0"/>
              <a:t>‹#›</a:t>
            </a:fld>
            <a:endParaRPr lang="en-US"/>
          </a:p>
        </p:txBody>
      </p:sp>
    </p:spTree>
    <p:extLst>
      <p:ext uri="{BB962C8B-B14F-4D97-AF65-F5344CB8AC3E}">
        <p14:creationId xmlns:p14="http://schemas.microsoft.com/office/powerpoint/2010/main" val="500643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15616" y="545108"/>
            <a:ext cx="7571183" cy="872529"/>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314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Uli Raich CERN BE/BI</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Ditanet School on Beam Instrumentation Stockholm 7-11. March 2011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FEABF4-EAB0-4501-94E2-AC1928E5EAA0}"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5600205" y="-12700"/>
            <a:ext cx="3543795" cy="695422"/>
          </a:xfrm>
          <a:prstGeom prst="rect">
            <a:avLst/>
          </a:prstGeom>
        </p:spPr>
      </p:pic>
      <p:pic>
        <p:nvPicPr>
          <p:cNvPr id="1026"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 y="-12699"/>
            <a:ext cx="1115616" cy="1115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6351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4.jp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3.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8.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4.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de-DE" dirty="0" smtClean="0"/>
              <a:t>Instrumentation </a:t>
            </a:r>
            <a:r>
              <a:rPr lang="de-DE" dirty="0" err="1" smtClean="0"/>
              <a:t>for</a:t>
            </a:r>
            <a:r>
              <a:rPr lang="de-DE" dirty="0" smtClean="0"/>
              <a:t/>
            </a:r>
            <a:br>
              <a:rPr lang="de-DE" dirty="0" smtClean="0"/>
            </a:br>
            <a:r>
              <a:rPr lang="de-DE" dirty="0" smtClean="0"/>
              <a:t>High </a:t>
            </a:r>
            <a:r>
              <a:rPr lang="de-DE" dirty="0" err="1" smtClean="0"/>
              <a:t>Intensity</a:t>
            </a:r>
            <a:r>
              <a:rPr lang="de-DE" dirty="0" smtClean="0"/>
              <a:t> Proton Machines</a:t>
            </a:r>
            <a:endParaRPr lang="en-US" dirty="0"/>
          </a:p>
        </p:txBody>
      </p:sp>
      <p:sp>
        <p:nvSpPr>
          <p:cNvPr id="3" name="Subtitle 2"/>
          <p:cNvSpPr>
            <a:spLocks noGrp="1"/>
          </p:cNvSpPr>
          <p:nvPr>
            <p:ph type="subTitle" idx="1"/>
          </p:nvPr>
        </p:nvSpPr>
        <p:spPr/>
        <p:txBody>
          <a:bodyPr/>
          <a:lstStyle/>
          <a:p>
            <a:r>
              <a:rPr lang="de-DE" dirty="0" smtClean="0"/>
              <a:t>Uli </a:t>
            </a:r>
            <a:r>
              <a:rPr lang="de-DE" dirty="0" err="1" smtClean="0"/>
              <a:t>Raich</a:t>
            </a:r>
            <a:endParaRPr lang="de-DE" dirty="0" smtClean="0"/>
          </a:p>
          <a:p>
            <a:r>
              <a:rPr lang="de-DE" dirty="0" smtClean="0"/>
              <a:t>CERN BE/BI</a:t>
            </a:r>
            <a:endParaRPr lang="en-US" dirty="0"/>
          </a:p>
        </p:txBody>
      </p:sp>
    </p:spTree>
    <p:extLst>
      <p:ext uri="{BB962C8B-B14F-4D97-AF65-F5344CB8AC3E}">
        <p14:creationId xmlns:p14="http://schemas.microsoft.com/office/powerpoint/2010/main" val="4209513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pPr eaLnBrk="1" hangingPunct="1"/>
            <a:r>
              <a:rPr lang="en-US" smtClean="0"/>
              <a:t>Emittance measurements</a:t>
            </a:r>
          </a:p>
        </p:txBody>
      </p:sp>
      <p:sp>
        <p:nvSpPr>
          <p:cNvPr id="36868" name="Rectangle 3"/>
          <p:cNvSpPr>
            <a:spLocks noGrp="1" noChangeArrowheads="1"/>
          </p:cNvSpPr>
          <p:nvPr>
            <p:ph type="body" idx="1"/>
          </p:nvPr>
        </p:nvSpPr>
        <p:spPr>
          <a:xfrm>
            <a:off x="505941" y="1772816"/>
            <a:ext cx="4648200" cy="4372818"/>
          </a:xfrm>
        </p:spPr>
        <p:txBody>
          <a:bodyPr>
            <a:normAutofit/>
          </a:bodyPr>
          <a:lstStyle/>
          <a:p>
            <a:pPr eaLnBrk="1" hangingPunct="1"/>
            <a:r>
              <a:rPr lang="en-US" sz="2800" dirty="0" smtClean="0"/>
              <a:t>If for each beam particle we plot its position and its transverse angle we get a particle distribution who’s boundary is an usually ellipse.  </a:t>
            </a:r>
          </a:p>
          <a:p>
            <a:pPr eaLnBrk="1" hangingPunct="1"/>
            <a:r>
              <a:rPr lang="en-US" sz="2800" dirty="0" smtClean="0"/>
              <a:t>The projection onto the x axis is the beam size</a:t>
            </a:r>
          </a:p>
        </p:txBody>
      </p:sp>
      <p:grpSp>
        <p:nvGrpSpPr>
          <p:cNvPr id="36869" name="Group 4"/>
          <p:cNvGrpSpPr>
            <a:grpSpLocks/>
          </p:cNvGrpSpPr>
          <p:nvPr/>
        </p:nvGrpSpPr>
        <p:grpSpPr bwMode="auto">
          <a:xfrm>
            <a:off x="5791200" y="1484313"/>
            <a:ext cx="2895600" cy="3886200"/>
            <a:chOff x="3648" y="576"/>
            <a:chExt cx="1824" cy="2448"/>
          </a:xfrm>
        </p:grpSpPr>
        <p:sp>
          <p:nvSpPr>
            <p:cNvPr id="36871" name="Oval 5"/>
            <p:cNvSpPr>
              <a:spLocks noChangeArrowheads="1"/>
            </p:cNvSpPr>
            <p:nvPr/>
          </p:nvSpPr>
          <p:spPr bwMode="auto">
            <a:xfrm rot="1763454">
              <a:off x="3744" y="576"/>
              <a:ext cx="1536" cy="2448"/>
            </a:xfrm>
            <a:prstGeom prst="ellipse">
              <a:avLst/>
            </a:prstGeom>
            <a:gradFill rotWithShape="0">
              <a:gsLst>
                <a:gs pos="0">
                  <a:schemeClr val="accent1"/>
                </a:gs>
                <a:gs pos="100000">
                  <a:schemeClr val="bg1"/>
                </a:gs>
              </a:gsLst>
              <a:path path="shape">
                <a:fillToRect l="50000" t="50000" r="50000" b="50000"/>
              </a:path>
            </a:gradFill>
            <a:ln w="9525">
              <a:solidFill>
                <a:schemeClr val="bg1"/>
              </a:solidFill>
              <a:round/>
              <a:headEnd/>
              <a:tailEnd/>
            </a:ln>
          </p:spPr>
          <p:txBody>
            <a:bodyPr wrap="none" anchor="ctr"/>
            <a:lstStyle/>
            <a:p>
              <a:endParaRPr lang="en-US"/>
            </a:p>
          </p:txBody>
        </p:sp>
        <p:sp>
          <p:nvSpPr>
            <p:cNvPr id="36872" name="Line 6"/>
            <p:cNvSpPr>
              <a:spLocks noChangeShapeType="1"/>
            </p:cNvSpPr>
            <p:nvPr/>
          </p:nvSpPr>
          <p:spPr bwMode="auto">
            <a:xfrm flipV="1">
              <a:off x="4512" y="912"/>
              <a:ext cx="0" cy="153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73" name="Line 7"/>
            <p:cNvSpPr>
              <a:spLocks noChangeShapeType="1"/>
            </p:cNvSpPr>
            <p:nvPr/>
          </p:nvSpPr>
          <p:spPr bwMode="auto">
            <a:xfrm>
              <a:off x="3648" y="1728"/>
              <a:ext cx="182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6874" name="Text Box 8"/>
            <p:cNvSpPr txBox="1">
              <a:spLocks noChangeArrowheads="1"/>
            </p:cNvSpPr>
            <p:nvPr/>
          </p:nvSpPr>
          <p:spPr bwMode="auto">
            <a:xfrm>
              <a:off x="4299" y="935"/>
              <a:ext cx="2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a:t>x’</a:t>
              </a:r>
            </a:p>
          </p:txBody>
        </p:sp>
        <p:sp>
          <p:nvSpPr>
            <p:cNvPr id="36875" name="Text Box 9"/>
            <p:cNvSpPr txBox="1">
              <a:spLocks noChangeArrowheads="1"/>
            </p:cNvSpPr>
            <p:nvPr/>
          </p:nvSpPr>
          <p:spPr bwMode="auto">
            <a:xfrm>
              <a:off x="5180" y="1728"/>
              <a:ext cx="19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a:t>x</a:t>
              </a:r>
            </a:p>
          </p:txBody>
        </p:sp>
        <p:sp>
          <p:nvSpPr>
            <p:cNvPr id="36876" name="Oval 10"/>
            <p:cNvSpPr>
              <a:spLocks noChangeArrowheads="1"/>
            </p:cNvSpPr>
            <p:nvPr/>
          </p:nvSpPr>
          <p:spPr bwMode="auto">
            <a:xfrm rot="1978856">
              <a:off x="4032" y="1008"/>
              <a:ext cx="960" cy="153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6877" name="Line 11"/>
            <p:cNvSpPr>
              <a:spLocks noChangeShapeType="1"/>
            </p:cNvSpPr>
            <p:nvPr/>
          </p:nvSpPr>
          <p:spPr bwMode="auto">
            <a:xfrm flipV="1">
              <a:off x="3936" y="1728"/>
              <a:ext cx="0" cy="33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8" name="Line 12"/>
            <p:cNvSpPr>
              <a:spLocks noChangeShapeType="1"/>
            </p:cNvSpPr>
            <p:nvPr/>
          </p:nvSpPr>
          <p:spPr bwMode="auto">
            <a:xfrm>
              <a:off x="5088" y="1440"/>
              <a:ext cx="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79" name="Line 13"/>
            <p:cNvSpPr>
              <a:spLocks noChangeShapeType="1"/>
            </p:cNvSpPr>
            <p:nvPr/>
          </p:nvSpPr>
          <p:spPr bwMode="auto">
            <a:xfrm>
              <a:off x="3936" y="1680"/>
              <a:ext cx="1152" cy="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6880" name="Text Box 14"/>
            <p:cNvSpPr txBox="1">
              <a:spLocks noChangeArrowheads="1"/>
            </p:cNvSpPr>
            <p:nvPr/>
          </p:nvSpPr>
          <p:spPr bwMode="auto">
            <a:xfrm>
              <a:off x="3648" y="1392"/>
              <a:ext cx="7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a:t>Beam size</a:t>
              </a:r>
            </a:p>
          </p:txBody>
        </p:sp>
      </p:grpSp>
      <p:sp>
        <p:nvSpPr>
          <p:cNvPr id="2" name="Date Placeholder 1"/>
          <p:cNvSpPr>
            <a:spLocks noGrp="1"/>
          </p:cNvSpPr>
          <p:nvPr>
            <p:ph type="dt" sz="half" idx="10"/>
          </p:nvPr>
        </p:nvSpPr>
        <p:spPr/>
        <p:txBody>
          <a:bodyPr/>
          <a:lstStyle/>
          <a:p>
            <a:r>
              <a:rPr lang="en-US" smtClean="0"/>
              <a:t>Uli Raich CERN BE/BI</a:t>
            </a:r>
            <a:endParaRPr lang="en-US"/>
          </a:p>
        </p:txBody>
      </p:sp>
      <p:sp>
        <p:nvSpPr>
          <p:cNvPr id="3" name="Footer Placeholder 2"/>
          <p:cNvSpPr>
            <a:spLocks noGrp="1"/>
          </p:cNvSpPr>
          <p:nvPr>
            <p:ph type="ftr" sz="quarter" idx="11"/>
          </p:nvPr>
        </p:nvSpPr>
        <p:spPr/>
        <p:txBody>
          <a:bodyPr/>
          <a:lstStyle/>
          <a:p>
            <a:r>
              <a:rPr lang="en-US" smtClean="0"/>
              <a:t>Ditanet School on Beam Instrumentation Stockholm 7-11. March 2011 </a:t>
            </a:r>
            <a:endParaRPr lang="en-US"/>
          </a:p>
        </p:txBody>
      </p:sp>
      <p:sp>
        <p:nvSpPr>
          <p:cNvPr id="4" name="Slide Number Placeholder 3"/>
          <p:cNvSpPr>
            <a:spLocks noGrp="1"/>
          </p:cNvSpPr>
          <p:nvPr>
            <p:ph type="sldNum" sz="quarter" idx="12"/>
          </p:nvPr>
        </p:nvSpPr>
        <p:spPr/>
        <p:txBody>
          <a:bodyPr/>
          <a:lstStyle/>
          <a:p>
            <a:fld id="{0AFEABF4-EAB0-4501-94E2-AC1928E5EAA0}" type="slidenum">
              <a:rPr lang="en-US" smtClean="0"/>
              <a:t>10</a:t>
            </a:fld>
            <a:endParaRPr lang="en-US"/>
          </a:p>
        </p:txBody>
      </p:sp>
    </p:spTree>
    <p:extLst>
      <p:ext uri="{BB962C8B-B14F-4D97-AF65-F5344CB8AC3E}">
        <p14:creationId xmlns:p14="http://schemas.microsoft.com/office/powerpoint/2010/main" val="4255774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1295400" y="332656"/>
            <a:ext cx="6172200" cy="838200"/>
          </a:xfrm>
        </p:spPr>
        <p:txBody>
          <a:bodyPr/>
          <a:lstStyle/>
          <a:p>
            <a:pPr eaLnBrk="1" hangingPunct="1"/>
            <a:r>
              <a:rPr lang="en-US" dirty="0" smtClean="0"/>
              <a:t>The slit method</a:t>
            </a:r>
          </a:p>
        </p:txBody>
      </p:sp>
      <p:sp>
        <p:nvSpPr>
          <p:cNvPr id="37892" name="Rectangle 3"/>
          <p:cNvSpPr>
            <a:spLocks noGrp="1" noChangeArrowheads="1"/>
          </p:cNvSpPr>
          <p:nvPr>
            <p:ph type="body" idx="1"/>
          </p:nvPr>
        </p:nvSpPr>
        <p:spPr>
          <a:xfrm>
            <a:off x="0" y="1851025"/>
            <a:ext cx="5867400" cy="3954240"/>
          </a:xfrm>
        </p:spPr>
        <p:txBody>
          <a:bodyPr>
            <a:normAutofit/>
          </a:bodyPr>
          <a:lstStyle/>
          <a:p>
            <a:pPr eaLnBrk="1" hangingPunct="1"/>
            <a:r>
              <a:rPr lang="en-US" sz="2800" dirty="0" smtClean="0"/>
              <a:t>If we place a slit into the beam we cut out a small vertical slice of phase space</a:t>
            </a:r>
          </a:p>
          <a:p>
            <a:pPr eaLnBrk="1" hangingPunct="1"/>
            <a:r>
              <a:rPr lang="en-US" sz="2800" dirty="0" smtClean="0"/>
              <a:t>Converting the angles into position through a drift space allows to reconstruct the angular distribution at the position defined by the slit</a:t>
            </a:r>
          </a:p>
        </p:txBody>
      </p:sp>
      <p:sp>
        <p:nvSpPr>
          <p:cNvPr id="37893" name="Oval 4"/>
          <p:cNvSpPr>
            <a:spLocks noChangeArrowheads="1"/>
          </p:cNvSpPr>
          <p:nvPr/>
        </p:nvSpPr>
        <p:spPr bwMode="auto">
          <a:xfrm rot="1763454">
            <a:off x="5943600" y="914400"/>
            <a:ext cx="2438400" cy="3886200"/>
          </a:xfrm>
          <a:prstGeom prst="ellipse">
            <a:avLst/>
          </a:prstGeom>
          <a:gradFill rotWithShape="0">
            <a:gsLst>
              <a:gs pos="0">
                <a:schemeClr val="accent1"/>
              </a:gs>
              <a:gs pos="100000">
                <a:schemeClr val="bg1"/>
              </a:gs>
            </a:gsLst>
            <a:path path="shape">
              <a:fillToRect l="50000" t="50000" r="50000" b="50000"/>
            </a:path>
          </a:gradFill>
          <a:ln w="9525">
            <a:solidFill>
              <a:schemeClr val="bg1"/>
            </a:solidFill>
            <a:round/>
            <a:headEnd/>
            <a:tailEnd/>
          </a:ln>
        </p:spPr>
        <p:txBody>
          <a:bodyPr wrap="none" anchor="ctr"/>
          <a:lstStyle/>
          <a:p>
            <a:endParaRPr lang="en-US"/>
          </a:p>
        </p:txBody>
      </p:sp>
      <p:sp>
        <p:nvSpPr>
          <p:cNvPr id="37894" name="Line 5"/>
          <p:cNvSpPr>
            <a:spLocks noChangeShapeType="1"/>
          </p:cNvSpPr>
          <p:nvPr/>
        </p:nvSpPr>
        <p:spPr bwMode="auto">
          <a:xfrm flipV="1">
            <a:off x="7162800" y="1447800"/>
            <a:ext cx="0" cy="2438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7895" name="Line 6"/>
          <p:cNvSpPr>
            <a:spLocks noChangeShapeType="1"/>
          </p:cNvSpPr>
          <p:nvPr/>
        </p:nvSpPr>
        <p:spPr bwMode="auto">
          <a:xfrm>
            <a:off x="5791200" y="2743200"/>
            <a:ext cx="28956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7896" name="Text Box 7"/>
          <p:cNvSpPr txBox="1">
            <a:spLocks noChangeArrowheads="1"/>
          </p:cNvSpPr>
          <p:nvPr/>
        </p:nvSpPr>
        <p:spPr bwMode="auto">
          <a:xfrm>
            <a:off x="6824663" y="1484313"/>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a:t>x’</a:t>
            </a:r>
          </a:p>
        </p:txBody>
      </p:sp>
      <p:sp>
        <p:nvSpPr>
          <p:cNvPr id="37897" name="Text Box 8"/>
          <p:cNvSpPr txBox="1">
            <a:spLocks noChangeArrowheads="1"/>
          </p:cNvSpPr>
          <p:nvPr/>
        </p:nvSpPr>
        <p:spPr bwMode="auto">
          <a:xfrm>
            <a:off x="8223250" y="27432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a:t>x</a:t>
            </a:r>
          </a:p>
        </p:txBody>
      </p:sp>
      <p:sp>
        <p:nvSpPr>
          <p:cNvPr id="37898" name="Oval 9"/>
          <p:cNvSpPr>
            <a:spLocks noChangeArrowheads="1"/>
          </p:cNvSpPr>
          <p:nvPr/>
        </p:nvSpPr>
        <p:spPr bwMode="auto">
          <a:xfrm rot="1978856">
            <a:off x="6400800" y="1600200"/>
            <a:ext cx="1524000" cy="24384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7899" name="Text Box 10"/>
          <p:cNvSpPr txBox="1">
            <a:spLocks noChangeArrowheads="1"/>
          </p:cNvSpPr>
          <p:nvPr/>
        </p:nvSpPr>
        <p:spPr bwMode="auto">
          <a:xfrm>
            <a:off x="7467600" y="4191000"/>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a:t>slit</a:t>
            </a:r>
          </a:p>
        </p:txBody>
      </p:sp>
      <p:sp>
        <p:nvSpPr>
          <p:cNvPr id="37900" name="Freeform 11"/>
          <p:cNvSpPr>
            <a:spLocks/>
          </p:cNvSpPr>
          <p:nvPr/>
        </p:nvSpPr>
        <p:spPr bwMode="auto">
          <a:xfrm>
            <a:off x="5853113" y="1500188"/>
            <a:ext cx="1350962" cy="2246312"/>
          </a:xfrm>
          <a:custGeom>
            <a:avLst/>
            <a:gdLst>
              <a:gd name="T0" fmla="*/ 802 w 851"/>
              <a:gd name="T1" fmla="*/ 1415 h 1415"/>
              <a:gd name="T2" fmla="*/ 680 w 851"/>
              <a:gd name="T3" fmla="*/ 1024 h 1415"/>
              <a:gd name="T4" fmla="*/ 7 w 851"/>
              <a:gd name="T5" fmla="*/ 676 h 1415"/>
              <a:gd name="T6" fmla="*/ 720 w 851"/>
              <a:gd name="T7" fmla="*/ 381 h 1415"/>
              <a:gd name="T8" fmla="*/ 795 w 851"/>
              <a:gd name="T9" fmla="*/ 0 h 1415"/>
              <a:gd name="T10" fmla="*/ 0 60000 65536"/>
              <a:gd name="T11" fmla="*/ 0 60000 65536"/>
              <a:gd name="T12" fmla="*/ 0 60000 65536"/>
              <a:gd name="T13" fmla="*/ 0 60000 65536"/>
              <a:gd name="T14" fmla="*/ 0 60000 65536"/>
              <a:gd name="T15" fmla="*/ 0 w 851"/>
              <a:gd name="T16" fmla="*/ 0 h 1415"/>
              <a:gd name="T17" fmla="*/ 851 w 851"/>
              <a:gd name="T18" fmla="*/ 1415 h 1415"/>
            </a:gdLst>
            <a:ahLst/>
            <a:cxnLst>
              <a:cxn ang="T10">
                <a:pos x="T0" y="T1"/>
              </a:cxn>
              <a:cxn ang="T11">
                <a:pos x="T2" y="T3"/>
              </a:cxn>
              <a:cxn ang="T12">
                <a:pos x="T4" y="T5"/>
              </a:cxn>
              <a:cxn ang="T13">
                <a:pos x="T6" y="T7"/>
              </a:cxn>
              <a:cxn ang="T14">
                <a:pos x="T8" y="T9"/>
              </a:cxn>
            </a:cxnLst>
            <a:rect l="T15" t="T16" r="T17" b="T18"/>
            <a:pathLst>
              <a:path w="851" h="1415">
                <a:moveTo>
                  <a:pt x="802" y="1415"/>
                </a:moveTo>
                <a:cubicBezTo>
                  <a:pt x="782" y="1350"/>
                  <a:pt x="813" y="1147"/>
                  <a:pt x="680" y="1024"/>
                </a:cubicBezTo>
                <a:cubicBezTo>
                  <a:pt x="547" y="901"/>
                  <a:pt x="0" y="783"/>
                  <a:pt x="7" y="676"/>
                </a:cubicBezTo>
                <a:cubicBezTo>
                  <a:pt x="14" y="569"/>
                  <a:pt x="589" y="494"/>
                  <a:pt x="720" y="381"/>
                </a:cubicBezTo>
                <a:cubicBezTo>
                  <a:pt x="851" y="268"/>
                  <a:pt x="780" y="79"/>
                  <a:pt x="795" y="0"/>
                </a:cubicBezTo>
              </a:path>
            </a:pathLst>
          </a:custGeom>
          <a:noFill/>
          <a:ln w="38100" cap="flat" cmpd="sng">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7901" name="Rectangle 12" descr="Light downward diagonal"/>
          <p:cNvSpPr>
            <a:spLocks noChangeArrowheads="1"/>
          </p:cNvSpPr>
          <p:nvPr/>
        </p:nvSpPr>
        <p:spPr bwMode="auto">
          <a:xfrm>
            <a:off x="7732713" y="1447800"/>
            <a:ext cx="152400" cy="2438400"/>
          </a:xfrm>
          <a:prstGeom prst="rect">
            <a:avLst/>
          </a:prstGeom>
          <a:pattFill prst="ltDnDiag">
            <a:fgClr>
              <a:schemeClr val="accent1"/>
            </a:fgClr>
            <a:bgClr>
              <a:schemeClr val="bg1"/>
            </a:bgClr>
          </a:pattFill>
          <a:ln w="9525">
            <a:solidFill>
              <a:schemeClr val="tx1"/>
            </a:solidFill>
            <a:miter lim="800000"/>
            <a:headEnd/>
            <a:tailEnd/>
          </a:ln>
        </p:spPr>
        <p:txBody>
          <a:bodyPr wrap="none" anchor="ctr"/>
          <a:lstStyle/>
          <a:p>
            <a:endParaRPr lang="en-US"/>
          </a:p>
        </p:txBody>
      </p:sp>
      <p:sp>
        <p:nvSpPr>
          <p:cNvPr id="2" name="Date Placeholder 1"/>
          <p:cNvSpPr>
            <a:spLocks noGrp="1"/>
          </p:cNvSpPr>
          <p:nvPr>
            <p:ph type="dt" sz="half" idx="10"/>
          </p:nvPr>
        </p:nvSpPr>
        <p:spPr/>
        <p:txBody>
          <a:bodyPr/>
          <a:lstStyle/>
          <a:p>
            <a:r>
              <a:rPr lang="en-US" smtClean="0"/>
              <a:t>Uli Raich CERN BE/BI</a:t>
            </a:r>
            <a:endParaRPr lang="en-US"/>
          </a:p>
        </p:txBody>
      </p:sp>
      <p:sp>
        <p:nvSpPr>
          <p:cNvPr id="3" name="Footer Placeholder 2"/>
          <p:cNvSpPr>
            <a:spLocks noGrp="1"/>
          </p:cNvSpPr>
          <p:nvPr>
            <p:ph type="ftr" sz="quarter" idx="11"/>
          </p:nvPr>
        </p:nvSpPr>
        <p:spPr/>
        <p:txBody>
          <a:bodyPr/>
          <a:lstStyle/>
          <a:p>
            <a:r>
              <a:rPr lang="en-US" smtClean="0"/>
              <a:t>Ditanet School on Beam Instrumentation Stockholm 7-11. March 2011 </a:t>
            </a:r>
            <a:endParaRPr lang="en-US"/>
          </a:p>
        </p:txBody>
      </p:sp>
      <p:sp>
        <p:nvSpPr>
          <p:cNvPr id="4" name="Slide Number Placeholder 3"/>
          <p:cNvSpPr>
            <a:spLocks noGrp="1"/>
          </p:cNvSpPr>
          <p:nvPr>
            <p:ph type="sldNum" sz="quarter" idx="12"/>
          </p:nvPr>
        </p:nvSpPr>
        <p:spPr/>
        <p:txBody>
          <a:bodyPr/>
          <a:lstStyle/>
          <a:p>
            <a:fld id="{0AFEABF4-EAB0-4501-94E2-AC1928E5EAA0}" type="slidenum">
              <a:rPr lang="en-US" smtClean="0"/>
              <a:t>11</a:t>
            </a:fld>
            <a:endParaRPr lang="en-US"/>
          </a:p>
        </p:txBody>
      </p:sp>
    </p:spTree>
    <p:extLst>
      <p:ext uri="{BB962C8B-B14F-4D97-AF65-F5344CB8AC3E}">
        <p14:creationId xmlns:p14="http://schemas.microsoft.com/office/powerpoint/2010/main" val="21674496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nvPr>
        </p:nvSpPr>
        <p:spPr/>
        <p:txBody>
          <a:bodyPr>
            <a:normAutofit/>
          </a:bodyPr>
          <a:lstStyle/>
          <a:p>
            <a:pPr eaLnBrk="1" hangingPunct="1"/>
            <a:r>
              <a:rPr lang="en-GB" sz="3200" dirty="0" smtClean="0"/>
              <a:t>Transforming angular distribution to profile</a:t>
            </a:r>
          </a:p>
        </p:txBody>
      </p:sp>
      <p:sp>
        <p:nvSpPr>
          <p:cNvPr id="38917" name="Rectangle 4"/>
          <p:cNvSpPr>
            <a:spLocks noGrp="1" noChangeArrowheads="1"/>
          </p:cNvSpPr>
          <p:nvPr>
            <p:ph type="body" idx="1"/>
          </p:nvPr>
        </p:nvSpPr>
        <p:spPr>
          <a:xfrm>
            <a:off x="0" y="2014538"/>
            <a:ext cx="3352800" cy="4310062"/>
          </a:xfrm>
        </p:spPr>
        <p:txBody>
          <a:bodyPr/>
          <a:lstStyle/>
          <a:p>
            <a:pPr eaLnBrk="1" hangingPunct="1"/>
            <a:r>
              <a:rPr lang="en-GB" sz="2000" smtClean="0"/>
              <a:t>When moving through a </a:t>
            </a:r>
            <a:r>
              <a:rPr lang="en-GB" sz="2000" smtClean="0">
                <a:solidFill>
                  <a:schemeClr val="hlink"/>
                </a:solidFill>
              </a:rPr>
              <a:t>drift space</a:t>
            </a:r>
            <a:r>
              <a:rPr lang="en-GB" sz="2000" smtClean="0"/>
              <a:t> the angles don</a:t>
            </a:r>
            <a:r>
              <a:rPr lang="fr-CH" sz="2000" smtClean="0"/>
              <a:t>’t change (</a:t>
            </a:r>
            <a:r>
              <a:rPr lang="fr-CH" sz="2000" smtClean="0">
                <a:solidFill>
                  <a:schemeClr val="hlink"/>
                </a:solidFill>
              </a:rPr>
              <a:t>horizontal move</a:t>
            </a:r>
            <a:r>
              <a:rPr lang="fr-CH" sz="2000" smtClean="0"/>
              <a:t> in phase space)</a:t>
            </a:r>
          </a:p>
          <a:p>
            <a:pPr eaLnBrk="1" hangingPunct="1"/>
            <a:r>
              <a:rPr lang="en-US" sz="2000" smtClean="0"/>
              <a:t>When moving through a </a:t>
            </a:r>
            <a:r>
              <a:rPr lang="en-US" sz="2000" smtClean="0">
                <a:solidFill>
                  <a:schemeClr val="hlink"/>
                </a:solidFill>
              </a:rPr>
              <a:t>quadrupole</a:t>
            </a:r>
            <a:r>
              <a:rPr lang="en-US" sz="2000" smtClean="0"/>
              <a:t> the position does not change but the angle does (</a:t>
            </a:r>
            <a:r>
              <a:rPr lang="en-US" sz="2000" smtClean="0">
                <a:solidFill>
                  <a:schemeClr val="hlink"/>
                </a:solidFill>
              </a:rPr>
              <a:t>vertical move</a:t>
            </a:r>
            <a:r>
              <a:rPr lang="en-US" sz="2000" smtClean="0"/>
              <a:t> in phase space)</a:t>
            </a:r>
          </a:p>
        </p:txBody>
      </p:sp>
      <p:sp>
        <p:nvSpPr>
          <p:cNvPr id="38919" name="Line 6"/>
          <p:cNvSpPr>
            <a:spLocks noChangeShapeType="1"/>
          </p:cNvSpPr>
          <p:nvPr/>
        </p:nvSpPr>
        <p:spPr bwMode="auto">
          <a:xfrm>
            <a:off x="3548063" y="2219325"/>
            <a:ext cx="19319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45" name="Text Box 32"/>
          <p:cNvSpPr txBox="1">
            <a:spLocks noChangeArrowheads="1"/>
          </p:cNvSpPr>
          <p:nvPr/>
        </p:nvSpPr>
        <p:spPr bwMode="auto">
          <a:xfrm>
            <a:off x="5903119" y="3957635"/>
            <a:ext cx="2762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GB" sz="1800" dirty="0"/>
              <a:t>Influence of a </a:t>
            </a:r>
            <a:r>
              <a:rPr lang="en-GB" sz="1800" dirty="0" err="1"/>
              <a:t>quadrupole</a:t>
            </a:r>
            <a:endParaRPr lang="en-GB" sz="1800" dirty="0"/>
          </a:p>
        </p:txBody>
      </p:sp>
      <p:sp>
        <p:nvSpPr>
          <p:cNvPr id="38939" name="Text Box 26"/>
          <p:cNvSpPr txBox="1">
            <a:spLocks noChangeArrowheads="1"/>
          </p:cNvSpPr>
          <p:nvPr/>
        </p:nvSpPr>
        <p:spPr bwMode="auto">
          <a:xfrm>
            <a:off x="6944519" y="6157910"/>
            <a:ext cx="46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a:t>slit</a:t>
            </a:r>
          </a:p>
        </p:txBody>
      </p:sp>
      <p:sp>
        <p:nvSpPr>
          <p:cNvPr id="38941" name="Text Box 28"/>
          <p:cNvSpPr txBox="1">
            <a:spLocks noChangeArrowheads="1"/>
          </p:cNvSpPr>
          <p:nvPr/>
        </p:nvSpPr>
        <p:spPr bwMode="auto">
          <a:xfrm>
            <a:off x="5992019" y="1390647"/>
            <a:ext cx="2673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GB" sz="1800"/>
              <a:t>Influence of a drift space</a:t>
            </a:r>
          </a:p>
        </p:txBody>
      </p:sp>
      <p:sp>
        <p:nvSpPr>
          <p:cNvPr id="38915" name="Line 2"/>
          <p:cNvSpPr>
            <a:spLocks noChangeShapeType="1"/>
          </p:cNvSpPr>
          <p:nvPr/>
        </p:nvSpPr>
        <p:spPr bwMode="auto">
          <a:xfrm>
            <a:off x="6609557" y="2573335"/>
            <a:ext cx="1377950" cy="1587"/>
          </a:xfrm>
          <a:prstGeom prst="line">
            <a:avLst/>
          </a:prstGeom>
          <a:noFill/>
          <a:ln w="38100">
            <a:solidFill>
              <a:srgbClr val="3366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8918" name="Line 5"/>
          <p:cNvSpPr>
            <a:spLocks noChangeShapeType="1"/>
          </p:cNvSpPr>
          <p:nvPr/>
        </p:nvSpPr>
        <p:spPr bwMode="auto">
          <a:xfrm flipV="1">
            <a:off x="4593697" y="1339053"/>
            <a:ext cx="0" cy="1520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20" name="Text Box 7"/>
          <p:cNvSpPr txBox="1">
            <a:spLocks noChangeArrowheads="1"/>
          </p:cNvSpPr>
          <p:nvPr/>
        </p:nvSpPr>
        <p:spPr bwMode="auto">
          <a:xfrm>
            <a:off x="4101307" y="1339053"/>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dirty="0"/>
              <a:t>x’</a:t>
            </a:r>
          </a:p>
        </p:txBody>
      </p:sp>
      <p:sp>
        <p:nvSpPr>
          <p:cNvPr id="38921" name="Text Box 8"/>
          <p:cNvSpPr txBox="1">
            <a:spLocks noChangeArrowheads="1"/>
          </p:cNvSpPr>
          <p:nvPr/>
        </p:nvSpPr>
        <p:spPr bwMode="auto">
          <a:xfrm>
            <a:off x="5231607" y="2670172"/>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a:t>x</a:t>
            </a:r>
          </a:p>
        </p:txBody>
      </p:sp>
      <p:sp>
        <p:nvSpPr>
          <p:cNvPr id="38922" name="Text Box 9"/>
          <p:cNvSpPr txBox="1">
            <a:spLocks noChangeArrowheads="1"/>
          </p:cNvSpPr>
          <p:nvPr/>
        </p:nvSpPr>
        <p:spPr bwMode="auto">
          <a:xfrm>
            <a:off x="4761972" y="3182141"/>
            <a:ext cx="463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dirty="0"/>
              <a:t>slit</a:t>
            </a:r>
          </a:p>
        </p:txBody>
      </p:sp>
      <p:sp>
        <p:nvSpPr>
          <p:cNvPr id="38923" name="Rectangle 10" descr="Light downward diagonal"/>
          <p:cNvSpPr>
            <a:spLocks noChangeArrowheads="1"/>
          </p:cNvSpPr>
          <p:nvPr/>
        </p:nvSpPr>
        <p:spPr bwMode="auto">
          <a:xfrm>
            <a:off x="4955382" y="1410487"/>
            <a:ext cx="101600" cy="1520825"/>
          </a:xfrm>
          <a:prstGeom prst="rect">
            <a:avLst/>
          </a:prstGeom>
          <a:pattFill prst="ltDnDiag">
            <a:fgClr>
              <a:schemeClr val="accent1"/>
            </a:fgClr>
            <a:bgClr>
              <a:schemeClr val="bg1"/>
            </a:bgClr>
          </a:pattFill>
          <a:ln w="9525">
            <a:solidFill>
              <a:schemeClr val="tx1"/>
            </a:solidFill>
            <a:miter lim="800000"/>
            <a:headEnd/>
            <a:tailEnd/>
          </a:ln>
        </p:spPr>
        <p:txBody>
          <a:bodyPr wrap="none" anchor="ctr"/>
          <a:lstStyle/>
          <a:p>
            <a:endParaRPr lang="en-US"/>
          </a:p>
        </p:txBody>
      </p:sp>
      <p:sp>
        <p:nvSpPr>
          <p:cNvPr id="38924" name="Line 11"/>
          <p:cNvSpPr>
            <a:spLocks noChangeShapeType="1"/>
          </p:cNvSpPr>
          <p:nvPr/>
        </p:nvSpPr>
        <p:spPr bwMode="auto">
          <a:xfrm flipV="1">
            <a:off x="6860382" y="1868485"/>
            <a:ext cx="1587" cy="1520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25" name="Line 12"/>
          <p:cNvSpPr>
            <a:spLocks noChangeShapeType="1"/>
          </p:cNvSpPr>
          <p:nvPr/>
        </p:nvSpPr>
        <p:spPr bwMode="auto">
          <a:xfrm flipV="1">
            <a:off x="5945982" y="2676522"/>
            <a:ext cx="2479675" cy="15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26" name="Text Box 13"/>
          <p:cNvSpPr txBox="1">
            <a:spLocks noChangeArrowheads="1"/>
          </p:cNvSpPr>
          <p:nvPr/>
        </p:nvSpPr>
        <p:spPr bwMode="auto">
          <a:xfrm>
            <a:off x="6574632" y="1890710"/>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a:t>x’</a:t>
            </a:r>
          </a:p>
        </p:txBody>
      </p:sp>
      <p:sp>
        <p:nvSpPr>
          <p:cNvPr id="38927" name="Text Box 14"/>
          <p:cNvSpPr txBox="1">
            <a:spLocks noChangeArrowheads="1"/>
          </p:cNvSpPr>
          <p:nvPr/>
        </p:nvSpPr>
        <p:spPr bwMode="auto">
          <a:xfrm>
            <a:off x="7517607" y="2676522"/>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a:t>x</a:t>
            </a:r>
          </a:p>
        </p:txBody>
      </p:sp>
      <p:sp>
        <p:nvSpPr>
          <p:cNvPr id="38928" name="Text Box 15"/>
          <p:cNvSpPr txBox="1">
            <a:spLocks noChangeArrowheads="1"/>
          </p:cNvSpPr>
          <p:nvPr/>
        </p:nvSpPr>
        <p:spPr bwMode="auto">
          <a:xfrm>
            <a:off x="7255669" y="3603622"/>
            <a:ext cx="463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a:t>slit</a:t>
            </a:r>
          </a:p>
        </p:txBody>
      </p:sp>
      <p:sp>
        <p:nvSpPr>
          <p:cNvPr id="38929" name="Rectangle 16" descr="Light downward diagonal"/>
          <p:cNvSpPr>
            <a:spLocks noChangeArrowheads="1"/>
          </p:cNvSpPr>
          <p:nvPr/>
        </p:nvSpPr>
        <p:spPr bwMode="auto">
          <a:xfrm>
            <a:off x="7230269" y="1881185"/>
            <a:ext cx="101600" cy="1520825"/>
          </a:xfrm>
          <a:prstGeom prst="rect">
            <a:avLst/>
          </a:prstGeom>
          <a:pattFill prst="ltDnDiag">
            <a:fgClr>
              <a:schemeClr val="accent1"/>
            </a:fgClr>
            <a:bgClr>
              <a:schemeClr val="bg1"/>
            </a:bgClr>
          </a:pattFill>
          <a:ln w="9525">
            <a:solidFill>
              <a:schemeClr val="tx1"/>
            </a:solidFill>
            <a:miter lim="800000"/>
            <a:headEnd/>
            <a:tailEnd/>
          </a:ln>
        </p:spPr>
        <p:txBody>
          <a:bodyPr wrap="none" anchor="ctr"/>
          <a:lstStyle/>
          <a:p>
            <a:endParaRPr lang="en-US"/>
          </a:p>
        </p:txBody>
      </p:sp>
      <p:sp>
        <p:nvSpPr>
          <p:cNvPr id="38930" name="Rectangle 17" descr="Light downward diagonal"/>
          <p:cNvSpPr>
            <a:spLocks noChangeArrowheads="1"/>
          </p:cNvSpPr>
          <p:nvPr/>
        </p:nvSpPr>
        <p:spPr bwMode="auto">
          <a:xfrm rot="2418009">
            <a:off x="7242969" y="1650997"/>
            <a:ext cx="128588" cy="1985963"/>
          </a:xfrm>
          <a:prstGeom prst="rect">
            <a:avLst/>
          </a:prstGeom>
          <a:pattFill prst="ltDnDiag">
            <a:fgClr>
              <a:schemeClr val="accent1"/>
            </a:fgClr>
            <a:bgClr>
              <a:schemeClr val="bg1"/>
            </a:bgClr>
          </a:pattFill>
          <a:ln w="9525">
            <a:solidFill>
              <a:schemeClr val="tx1"/>
            </a:solidFill>
            <a:miter lim="800000"/>
            <a:headEnd/>
            <a:tailEnd/>
          </a:ln>
        </p:spPr>
        <p:txBody>
          <a:bodyPr wrap="none" anchor="ctr"/>
          <a:lstStyle/>
          <a:p>
            <a:endParaRPr lang="en-US"/>
          </a:p>
        </p:txBody>
      </p:sp>
      <p:sp>
        <p:nvSpPr>
          <p:cNvPr id="38931" name="Line 18"/>
          <p:cNvSpPr>
            <a:spLocks noChangeShapeType="1"/>
          </p:cNvSpPr>
          <p:nvPr/>
        </p:nvSpPr>
        <p:spPr bwMode="auto">
          <a:xfrm>
            <a:off x="7330282" y="1878010"/>
            <a:ext cx="558800" cy="15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32" name="Line 19"/>
          <p:cNvSpPr>
            <a:spLocks noChangeShapeType="1"/>
          </p:cNvSpPr>
          <p:nvPr/>
        </p:nvSpPr>
        <p:spPr bwMode="auto">
          <a:xfrm flipH="1" flipV="1">
            <a:off x="6720682" y="3405185"/>
            <a:ext cx="498475" cy="95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33" name="Line 20"/>
          <p:cNvSpPr>
            <a:spLocks noChangeShapeType="1"/>
          </p:cNvSpPr>
          <p:nvPr/>
        </p:nvSpPr>
        <p:spPr bwMode="auto">
          <a:xfrm flipV="1">
            <a:off x="6622257" y="2682872"/>
            <a:ext cx="1587" cy="6826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8934" name="Line 21"/>
          <p:cNvSpPr>
            <a:spLocks noChangeShapeType="1"/>
          </p:cNvSpPr>
          <p:nvPr/>
        </p:nvSpPr>
        <p:spPr bwMode="auto">
          <a:xfrm>
            <a:off x="7987507" y="1927222"/>
            <a:ext cx="1587" cy="742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8935" name="Line 22"/>
          <p:cNvSpPr>
            <a:spLocks noChangeShapeType="1"/>
          </p:cNvSpPr>
          <p:nvPr/>
        </p:nvSpPr>
        <p:spPr bwMode="auto">
          <a:xfrm flipV="1">
            <a:off x="6817519" y="4446585"/>
            <a:ext cx="1588" cy="15208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36" name="Line 23"/>
          <p:cNvSpPr>
            <a:spLocks noChangeShapeType="1"/>
          </p:cNvSpPr>
          <p:nvPr/>
        </p:nvSpPr>
        <p:spPr bwMode="auto">
          <a:xfrm flipV="1">
            <a:off x="5903119" y="5254622"/>
            <a:ext cx="2479675" cy="15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37" name="Text Box 24"/>
          <p:cNvSpPr txBox="1">
            <a:spLocks noChangeArrowheads="1"/>
          </p:cNvSpPr>
          <p:nvPr/>
        </p:nvSpPr>
        <p:spPr bwMode="auto">
          <a:xfrm>
            <a:off x="6531769" y="4468810"/>
            <a:ext cx="374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a:t>x’</a:t>
            </a:r>
          </a:p>
        </p:txBody>
      </p:sp>
      <p:sp>
        <p:nvSpPr>
          <p:cNvPr id="38938" name="Text Box 25"/>
          <p:cNvSpPr txBox="1">
            <a:spLocks noChangeArrowheads="1"/>
          </p:cNvSpPr>
          <p:nvPr/>
        </p:nvSpPr>
        <p:spPr bwMode="auto">
          <a:xfrm>
            <a:off x="7474744" y="5254622"/>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r>
              <a:rPr lang="en-US" sz="1800" b="1"/>
              <a:t>x</a:t>
            </a:r>
          </a:p>
        </p:txBody>
      </p:sp>
      <p:sp>
        <p:nvSpPr>
          <p:cNvPr id="38940" name="Rectangle 27" descr="Light downward diagonal"/>
          <p:cNvSpPr>
            <a:spLocks noChangeArrowheads="1"/>
          </p:cNvSpPr>
          <p:nvPr/>
        </p:nvSpPr>
        <p:spPr bwMode="auto">
          <a:xfrm rot="2418009">
            <a:off x="7093744" y="4313235"/>
            <a:ext cx="138113" cy="1985962"/>
          </a:xfrm>
          <a:prstGeom prst="rect">
            <a:avLst/>
          </a:prstGeom>
          <a:pattFill prst="ltDnDiag">
            <a:fgClr>
              <a:schemeClr val="accent1"/>
            </a:fgClr>
            <a:bgClr>
              <a:schemeClr val="bg1"/>
            </a:bgClr>
          </a:pattFill>
          <a:ln w="9525">
            <a:solidFill>
              <a:schemeClr val="tx1"/>
            </a:solidFill>
            <a:miter lim="800000"/>
            <a:headEnd/>
            <a:tailEnd/>
          </a:ln>
        </p:spPr>
        <p:txBody>
          <a:bodyPr wrap="none" anchor="ctr"/>
          <a:lstStyle/>
          <a:p>
            <a:endParaRPr lang="en-US"/>
          </a:p>
        </p:txBody>
      </p:sp>
      <p:sp>
        <p:nvSpPr>
          <p:cNvPr id="38942" name="Rectangle 29" descr="Light downward diagonal"/>
          <p:cNvSpPr>
            <a:spLocks noChangeArrowheads="1"/>
          </p:cNvSpPr>
          <p:nvPr/>
        </p:nvSpPr>
        <p:spPr bwMode="auto">
          <a:xfrm rot="5400000">
            <a:off x="7100094" y="4525960"/>
            <a:ext cx="142875" cy="1447800"/>
          </a:xfrm>
          <a:prstGeom prst="rect">
            <a:avLst/>
          </a:prstGeom>
          <a:pattFill prst="ltDnDiag">
            <a:fgClr>
              <a:schemeClr val="accent1"/>
            </a:fgClr>
            <a:bgClr>
              <a:schemeClr val="bg1"/>
            </a:bgClr>
          </a:pattFill>
          <a:ln w="9525">
            <a:solidFill>
              <a:schemeClr val="tx1"/>
            </a:solidFill>
            <a:miter lim="800000"/>
            <a:headEnd/>
            <a:tailEnd/>
          </a:ln>
        </p:spPr>
        <p:txBody>
          <a:bodyPr wrap="none" anchor="ctr"/>
          <a:lstStyle/>
          <a:p>
            <a:endParaRPr lang="en-US"/>
          </a:p>
        </p:txBody>
      </p:sp>
      <p:sp>
        <p:nvSpPr>
          <p:cNvPr id="38943" name="Line 30"/>
          <p:cNvSpPr>
            <a:spLocks noChangeShapeType="1"/>
          </p:cNvSpPr>
          <p:nvPr/>
        </p:nvSpPr>
        <p:spPr bwMode="auto">
          <a:xfrm flipV="1">
            <a:off x="6463507" y="537686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44" name="Line 31"/>
          <p:cNvSpPr>
            <a:spLocks noChangeShapeType="1"/>
          </p:cNvSpPr>
          <p:nvPr/>
        </p:nvSpPr>
        <p:spPr bwMode="auto">
          <a:xfrm>
            <a:off x="7890669" y="4621210"/>
            <a:ext cx="0" cy="4873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8946" name="Line 33"/>
          <p:cNvSpPr>
            <a:spLocks noChangeShapeType="1"/>
          </p:cNvSpPr>
          <p:nvPr/>
        </p:nvSpPr>
        <p:spPr bwMode="auto">
          <a:xfrm>
            <a:off x="6463507" y="5072060"/>
            <a:ext cx="1414462" cy="0"/>
          </a:xfrm>
          <a:prstGeom prst="line">
            <a:avLst/>
          </a:prstGeom>
          <a:noFill/>
          <a:ln w="38100">
            <a:solidFill>
              <a:srgbClr val="3366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 name="Date Placeholder 2"/>
          <p:cNvSpPr>
            <a:spLocks noGrp="1"/>
          </p:cNvSpPr>
          <p:nvPr>
            <p:ph type="dt" sz="half" idx="10"/>
          </p:nvPr>
        </p:nvSpPr>
        <p:spPr/>
        <p:txBody>
          <a:bodyPr/>
          <a:lstStyle/>
          <a:p>
            <a:r>
              <a:rPr lang="en-US" smtClean="0"/>
              <a:t>Uli Raich CERN BE/BI</a:t>
            </a:r>
            <a:endParaRPr lang="en-US"/>
          </a:p>
        </p:txBody>
      </p:sp>
      <p:sp>
        <p:nvSpPr>
          <p:cNvPr id="4" name="Footer Placeholder 3"/>
          <p:cNvSpPr>
            <a:spLocks noGrp="1"/>
          </p:cNvSpPr>
          <p:nvPr>
            <p:ph type="ftr" sz="quarter" idx="11"/>
          </p:nvPr>
        </p:nvSpPr>
        <p:spPr/>
        <p:txBody>
          <a:bodyPr/>
          <a:lstStyle/>
          <a:p>
            <a:r>
              <a:rPr lang="en-US" smtClean="0"/>
              <a:t>Ditanet School on Beam Instrumentation Stockholm 7-11. March 2011 </a:t>
            </a:r>
            <a:endParaRPr lang="en-US"/>
          </a:p>
        </p:txBody>
      </p:sp>
      <p:sp>
        <p:nvSpPr>
          <p:cNvPr id="5" name="Slide Number Placeholder 4"/>
          <p:cNvSpPr>
            <a:spLocks noGrp="1"/>
          </p:cNvSpPr>
          <p:nvPr>
            <p:ph type="sldNum" sz="quarter" idx="12"/>
          </p:nvPr>
        </p:nvSpPr>
        <p:spPr/>
        <p:txBody>
          <a:bodyPr/>
          <a:lstStyle/>
          <a:p>
            <a:fld id="{0AFEABF4-EAB0-4501-94E2-AC1928E5EAA0}" type="slidenum">
              <a:rPr lang="en-US" smtClean="0"/>
              <a:t>12</a:t>
            </a:fld>
            <a:endParaRPr lang="en-US"/>
          </a:p>
        </p:txBody>
      </p:sp>
    </p:spTree>
    <p:extLst>
      <p:ext uri="{BB962C8B-B14F-4D97-AF65-F5344CB8AC3E}">
        <p14:creationId xmlns:p14="http://schemas.microsoft.com/office/powerpoint/2010/main" val="2003612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Freeform 2"/>
          <p:cNvSpPr>
            <a:spLocks/>
          </p:cNvSpPr>
          <p:nvPr/>
        </p:nvSpPr>
        <p:spPr bwMode="auto">
          <a:xfrm rot="-5400000">
            <a:off x="7945437" y="2722563"/>
            <a:ext cx="715963" cy="300038"/>
          </a:xfrm>
          <a:custGeom>
            <a:avLst/>
            <a:gdLst>
              <a:gd name="T0" fmla="*/ 0 w 1056"/>
              <a:gd name="T1" fmla="*/ 641 h 667"/>
              <a:gd name="T2" fmla="*/ 336 w 1056"/>
              <a:gd name="T3" fmla="*/ 545 h 667"/>
              <a:gd name="T4" fmla="*/ 558 w 1056"/>
              <a:gd name="T5" fmla="*/ 2 h 667"/>
              <a:gd name="T6" fmla="*/ 783 w 1056"/>
              <a:gd name="T7" fmla="*/ 560 h 667"/>
              <a:gd name="T8" fmla="*/ 1056 w 1056"/>
              <a:gd name="T9" fmla="*/ 641 h 667"/>
              <a:gd name="T10" fmla="*/ 0 60000 65536"/>
              <a:gd name="T11" fmla="*/ 0 60000 65536"/>
              <a:gd name="T12" fmla="*/ 0 60000 65536"/>
              <a:gd name="T13" fmla="*/ 0 60000 65536"/>
              <a:gd name="T14" fmla="*/ 0 60000 65536"/>
              <a:gd name="T15" fmla="*/ 0 w 1056"/>
              <a:gd name="T16" fmla="*/ 0 h 667"/>
              <a:gd name="T17" fmla="*/ 1056 w 1056"/>
              <a:gd name="T18" fmla="*/ 667 h 667"/>
            </a:gdLst>
            <a:ahLst/>
            <a:cxnLst>
              <a:cxn ang="T10">
                <a:pos x="T0" y="T1"/>
              </a:cxn>
              <a:cxn ang="T11">
                <a:pos x="T2" y="T3"/>
              </a:cxn>
              <a:cxn ang="T12">
                <a:pos x="T4" y="T5"/>
              </a:cxn>
              <a:cxn ang="T13">
                <a:pos x="T6" y="T7"/>
              </a:cxn>
              <a:cxn ang="T14">
                <a:pos x="T8" y="T9"/>
              </a:cxn>
            </a:cxnLst>
            <a:rect l="T15" t="T16" r="T17" b="T18"/>
            <a:pathLst>
              <a:path w="1056" h="667">
                <a:moveTo>
                  <a:pt x="0" y="641"/>
                </a:moveTo>
                <a:cubicBezTo>
                  <a:pt x="120" y="645"/>
                  <a:pt x="243" y="651"/>
                  <a:pt x="336" y="545"/>
                </a:cubicBezTo>
                <a:cubicBezTo>
                  <a:pt x="429" y="439"/>
                  <a:pt x="484" y="0"/>
                  <a:pt x="558" y="2"/>
                </a:cubicBezTo>
                <a:cubicBezTo>
                  <a:pt x="632" y="4"/>
                  <a:pt x="700" y="453"/>
                  <a:pt x="783" y="560"/>
                </a:cubicBezTo>
                <a:cubicBezTo>
                  <a:pt x="866" y="667"/>
                  <a:pt x="999" y="624"/>
                  <a:pt x="1056" y="641"/>
                </a:cubicBezTo>
              </a:path>
            </a:pathLst>
          </a:custGeom>
          <a:solidFill>
            <a:schemeClr val="bg1"/>
          </a:solidFill>
          <a:ln w="9525" cap="flat" cmpd="sng">
            <a:solidFill>
              <a:schemeClr val="tx1"/>
            </a:solidFill>
            <a:prstDash val="solid"/>
            <a:round/>
            <a:headEnd/>
            <a:tailEnd/>
          </a:ln>
        </p:spPr>
        <p:txBody>
          <a:bodyPr wrap="none" anchor="ctr"/>
          <a:lstStyle/>
          <a:p>
            <a:endParaRPr lang="en-US"/>
          </a:p>
        </p:txBody>
      </p:sp>
      <p:sp>
        <p:nvSpPr>
          <p:cNvPr id="17411" name="Freeform 3"/>
          <p:cNvSpPr>
            <a:spLocks/>
          </p:cNvSpPr>
          <p:nvPr/>
        </p:nvSpPr>
        <p:spPr bwMode="auto">
          <a:xfrm rot="-5400000">
            <a:off x="7831137" y="2913063"/>
            <a:ext cx="868363" cy="376238"/>
          </a:xfrm>
          <a:custGeom>
            <a:avLst/>
            <a:gdLst>
              <a:gd name="T0" fmla="*/ 0 w 1056"/>
              <a:gd name="T1" fmla="*/ 641 h 667"/>
              <a:gd name="T2" fmla="*/ 336 w 1056"/>
              <a:gd name="T3" fmla="*/ 545 h 667"/>
              <a:gd name="T4" fmla="*/ 558 w 1056"/>
              <a:gd name="T5" fmla="*/ 2 h 667"/>
              <a:gd name="T6" fmla="*/ 783 w 1056"/>
              <a:gd name="T7" fmla="*/ 560 h 667"/>
              <a:gd name="T8" fmla="*/ 1056 w 1056"/>
              <a:gd name="T9" fmla="*/ 641 h 667"/>
              <a:gd name="T10" fmla="*/ 0 60000 65536"/>
              <a:gd name="T11" fmla="*/ 0 60000 65536"/>
              <a:gd name="T12" fmla="*/ 0 60000 65536"/>
              <a:gd name="T13" fmla="*/ 0 60000 65536"/>
              <a:gd name="T14" fmla="*/ 0 60000 65536"/>
              <a:gd name="T15" fmla="*/ 0 w 1056"/>
              <a:gd name="T16" fmla="*/ 0 h 667"/>
              <a:gd name="T17" fmla="*/ 1056 w 1056"/>
              <a:gd name="T18" fmla="*/ 667 h 667"/>
            </a:gdLst>
            <a:ahLst/>
            <a:cxnLst>
              <a:cxn ang="T10">
                <a:pos x="T0" y="T1"/>
              </a:cxn>
              <a:cxn ang="T11">
                <a:pos x="T2" y="T3"/>
              </a:cxn>
              <a:cxn ang="T12">
                <a:pos x="T4" y="T5"/>
              </a:cxn>
              <a:cxn ang="T13">
                <a:pos x="T6" y="T7"/>
              </a:cxn>
              <a:cxn ang="T14">
                <a:pos x="T8" y="T9"/>
              </a:cxn>
            </a:cxnLst>
            <a:rect l="T15" t="T16" r="T17" b="T18"/>
            <a:pathLst>
              <a:path w="1056" h="667">
                <a:moveTo>
                  <a:pt x="0" y="641"/>
                </a:moveTo>
                <a:cubicBezTo>
                  <a:pt x="120" y="645"/>
                  <a:pt x="243" y="651"/>
                  <a:pt x="336" y="545"/>
                </a:cubicBezTo>
                <a:cubicBezTo>
                  <a:pt x="429" y="439"/>
                  <a:pt x="484" y="0"/>
                  <a:pt x="558" y="2"/>
                </a:cubicBezTo>
                <a:cubicBezTo>
                  <a:pt x="632" y="4"/>
                  <a:pt x="700" y="453"/>
                  <a:pt x="783" y="560"/>
                </a:cubicBezTo>
                <a:cubicBezTo>
                  <a:pt x="866" y="667"/>
                  <a:pt x="999" y="624"/>
                  <a:pt x="1056" y="641"/>
                </a:cubicBezTo>
              </a:path>
            </a:pathLst>
          </a:custGeom>
          <a:solidFill>
            <a:schemeClr val="bg1"/>
          </a:solidFill>
          <a:ln w="9525" cap="flat" cmpd="sng">
            <a:solidFill>
              <a:schemeClr val="tx1"/>
            </a:solidFill>
            <a:prstDash val="solid"/>
            <a:round/>
            <a:headEnd/>
            <a:tailEnd/>
          </a:ln>
        </p:spPr>
        <p:txBody>
          <a:bodyPr wrap="none" anchor="ctr"/>
          <a:lstStyle/>
          <a:p>
            <a:endParaRPr lang="en-US"/>
          </a:p>
        </p:txBody>
      </p:sp>
      <p:sp>
        <p:nvSpPr>
          <p:cNvPr id="39941" name="Rectangle 4"/>
          <p:cNvSpPr>
            <a:spLocks noGrp="1" noChangeArrowheads="1"/>
          </p:cNvSpPr>
          <p:nvPr>
            <p:ph type="title"/>
          </p:nvPr>
        </p:nvSpPr>
        <p:spPr/>
        <p:txBody>
          <a:bodyPr/>
          <a:lstStyle/>
          <a:p>
            <a:pPr eaLnBrk="1" hangingPunct="1"/>
            <a:r>
              <a:rPr lang="en-US" smtClean="0"/>
              <a:t>The Slit Method</a:t>
            </a:r>
          </a:p>
        </p:txBody>
      </p:sp>
      <p:sp>
        <p:nvSpPr>
          <p:cNvPr id="17413" name="Oval 5"/>
          <p:cNvSpPr>
            <a:spLocks noChangeArrowheads="1"/>
          </p:cNvSpPr>
          <p:nvPr/>
        </p:nvSpPr>
        <p:spPr bwMode="auto">
          <a:xfrm>
            <a:off x="2743200" y="3124200"/>
            <a:ext cx="2590800" cy="1447800"/>
          </a:xfrm>
          <a:prstGeom prst="ellipse">
            <a:avLst/>
          </a:prstGeom>
          <a:gradFill rotWithShape="1">
            <a:gsLst>
              <a:gs pos="0">
                <a:schemeClr val="accent1"/>
              </a:gs>
              <a:gs pos="100000">
                <a:srgbClr val="FFFFFF"/>
              </a:gs>
            </a:gsLst>
            <a:path path="shape">
              <a:fillToRect l="50000" t="50000" r="50000" b="50000"/>
            </a:path>
          </a:gradFill>
          <a:ln w="9525">
            <a:solidFill>
              <a:schemeClr val="bg1"/>
            </a:solidFill>
            <a:prstDash val="dash"/>
            <a:round/>
            <a:headEnd/>
            <a:tailEnd/>
          </a:ln>
        </p:spPr>
        <p:txBody>
          <a:bodyPr wrap="none" anchor="ctr"/>
          <a:lstStyle/>
          <a:p>
            <a:endParaRPr lang="en-US"/>
          </a:p>
        </p:txBody>
      </p:sp>
      <p:grpSp>
        <p:nvGrpSpPr>
          <p:cNvPr id="2" name="Group 6"/>
          <p:cNvGrpSpPr>
            <a:grpSpLocks/>
          </p:cNvGrpSpPr>
          <p:nvPr/>
        </p:nvGrpSpPr>
        <p:grpSpPr bwMode="auto">
          <a:xfrm>
            <a:off x="5334000" y="1905000"/>
            <a:ext cx="0" cy="3124200"/>
            <a:chOff x="3360" y="1392"/>
            <a:chExt cx="0" cy="1968"/>
          </a:xfrm>
        </p:grpSpPr>
        <p:sp>
          <p:nvSpPr>
            <p:cNvPr id="39975" name="Line 7"/>
            <p:cNvSpPr>
              <a:spLocks noChangeShapeType="1"/>
            </p:cNvSpPr>
            <p:nvPr/>
          </p:nvSpPr>
          <p:spPr bwMode="auto">
            <a:xfrm flipV="1">
              <a:off x="3360" y="1392"/>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76" name="Line 8"/>
            <p:cNvSpPr>
              <a:spLocks noChangeShapeType="1"/>
            </p:cNvSpPr>
            <p:nvPr/>
          </p:nvSpPr>
          <p:spPr bwMode="auto">
            <a:xfrm flipV="1">
              <a:off x="3360" y="2448"/>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39944" name="Line 9"/>
          <p:cNvSpPr>
            <a:spLocks noChangeShapeType="1"/>
          </p:cNvSpPr>
          <p:nvPr/>
        </p:nvSpPr>
        <p:spPr bwMode="auto">
          <a:xfrm>
            <a:off x="8458200" y="2209800"/>
            <a:ext cx="0" cy="2819400"/>
          </a:xfrm>
          <a:prstGeom prst="line">
            <a:avLst/>
          </a:prstGeom>
          <a:noFill/>
          <a:ln w="76200">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7418" name="Oval 10"/>
          <p:cNvSpPr>
            <a:spLocks noChangeArrowheads="1"/>
          </p:cNvSpPr>
          <p:nvPr/>
        </p:nvSpPr>
        <p:spPr bwMode="auto">
          <a:xfrm>
            <a:off x="5410200" y="3352800"/>
            <a:ext cx="609600" cy="1524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7419" name="Freeform 11"/>
          <p:cNvSpPr>
            <a:spLocks/>
          </p:cNvSpPr>
          <p:nvPr/>
        </p:nvSpPr>
        <p:spPr bwMode="auto">
          <a:xfrm rot="-5400000">
            <a:off x="7503319" y="3088481"/>
            <a:ext cx="1219200" cy="681038"/>
          </a:xfrm>
          <a:custGeom>
            <a:avLst/>
            <a:gdLst>
              <a:gd name="T0" fmla="*/ 0 w 1056"/>
              <a:gd name="T1" fmla="*/ 641 h 667"/>
              <a:gd name="T2" fmla="*/ 336 w 1056"/>
              <a:gd name="T3" fmla="*/ 545 h 667"/>
              <a:gd name="T4" fmla="*/ 558 w 1056"/>
              <a:gd name="T5" fmla="*/ 2 h 667"/>
              <a:gd name="T6" fmla="*/ 783 w 1056"/>
              <a:gd name="T7" fmla="*/ 560 h 667"/>
              <a:gd name="T8" fmla="*/ 1056 w 1056"/>
              <a:gd name="T9" fmla="*/ 641 h 667"/>
              <a:gd name="T10" fmla="*/ 0 60000 65536"/>
              <a:gd name="T11" fmla="*/ 0 60000 65536"/>
              <a:gd name="T12" fmla="*/ 0 60000 65536"/>
              <a:gd name="T13" fmla="*/ 0 60000 65536"/>
              <a:gd name="T14" fmla="*/ 0 60000 65536"/>
              <a:gd name="T15" fmla="*/ 0 w 1056"/>
              <a:gd name="T16" fmla="*/ 0 h 667"/>
              <a:gd name="T17" fmla="*/ 1056 w 1056"/>
              <a:gd name="T18" fmla="*/ 667 h 667"/>
            </a:gdLst>
            <a:ahLst/>
            <a:cxnLst>
              <a:cxn ang="T10">
                <a:pos x="T0" y="T1"/>
              </a:cxn>
              <a:cxn ang="T11">
                <a:pos x="T2" y="T3"/>
              </a:cxn>
              <a:cxn ang="T12">
                <a:pos x="T4" y="T5"/>
              </a:cxn>
              <a:cxn ang="T13">
                <a:pos x="T6" y="T7"/>
              </a:cxn>
              <a:cxn ang="T14">
                <a:pos x="T8" y="T9"/>
              </a:cxn>
            </a:cxnLst>
            <a:rect l="T15" t="T16" r="T17" b="T18"/>
            <a:pathLst>
              <a:path w="1056" h="667">
                <a:moveTo>
                  <a:pt x="0" y="641"/>
                </a:moveTo>
                <a:cubicBezTo>
                  <a:pt x="120" y="645"/>
                  <a:pt x="243" y="651"/>
                  <a:pt x="336" y="545"/>
                </a:cubicBezTo>
                <a:cubicBezTo>
                  <a:pt x="429" y="439"/>
                  <a:pt x="484" y="0"/>
                  <a:pt x="558" y="2"/>
                </a:cubicBezTo>
                <a:cubicBezTo>
                  <a:pt x="632" y="4"/>
                  <a:pt x="700" y="453"/>
                  <a:pt x="783" y="560"/>
                </a:cubicBezTo>
                <a:cubicBezTo>
                  <a:pt x="866" y="667"/>
                  <a:pt x="999" y="624"/>
                  <a:pt x="1056" y="641"/>
                </a:cubicBezTo>
              </a:path>
            </a:pathLst>
          </a:custGeom>
          <a:solidFill>
            <a:schemeClr val="bg1"/>
          </a:solidFill>
          <a:ln w="9525" cap="flat" cmpd="sng">
            <a:solidFill>
              <a:schemeClr val="tx1"/>
            </a:solidFill>
            <a:prstDash val="solid"/>
            <a:round/>
            <a:headEnd/>
            <a:tailEnd/>
          </a:ln>
        </p:spPr>
        <p:txBody>
          <a:bodyPr wrap="none" anchor="ctr"/>
          <a:lstStyle/>
          <a:p>
            <a:endParaRPr lang="en-US"/>
          </a:p>
        </p:txBody>
      </p:sp>
      <p:sp>
        <p:nvSpPr>
          <p:cNvPr id="17420" name="Freeform 12"/>
          <p:cNvSpPr>
            <a:spLocks/>
          </p:cNvSpPr>
          <p:nvPr/>
        </p:nvSpPr>
        <p:spPr bwMode="auto">
          <a:xfrm>
            <a:off x="7391400" y="3048000"/>
            <a:ext cx="1062038" cy="1530350"/>
          </a:xfrm>
          <a:custGeom>
            <a:avLst/>
            <a:gdLst>
              <a:gd name="T0" fmla="*/ 645 w 669"/>
              <a:gd name="T1" fmla="*/ 964 h 964"/>
              <a:gd name="T2" fmla="*/ 547 w 669"/>
              <a:gd name="T3" fmla="*/ 655 h 964"/>
              <a:gd name="T4" fmla="*/ 2 w 669"/>
              <a:gd name="T5" fmla="*/ 453 h 964"/>
              <a:gd name="T6" fmla="*/ 562 w 669"/>
              <a:gd name="T7" fmla="*/ 248 h 964"/>
              <a:gd name="T8" fmla="*/ 643 w 669"/>
              <a:gd name="T9" fmla="*/ 0 h 964"/>
              <a:gd name="T10" fmla="*/ 0 60000 65536"/>
              <a:gd name="T11" fmla="*/ 0 60000 65536"/>
              <a:gd name="T12" fmla="*/ 0 60000 65536"/>
              <a:gd name="T13" fmla="*/ 0 60000 65536"/>
              <a:gd name="T14" fmla="*/ 0 60000 65536"/>
              <a:gd name="T15" fmla="*/ 0 w 669"/>
              <a:gd name="T16" fmla="*/ 0 h 964"/>
              <a:gd name="T17" fmla="*/ 669 w 669"/>
              <a:gd name="T18" fmla="*/ 964 h 964"/>
            </a:gdLst>
            <a:ahLst/>
            <a:cxnLst>
              <a:cxn ang="T10">
                <a:pos x="T0" y="T1"/>
              </a:cxn>
              <a:cxn ang="T11">
                <a:pos x="T2" y="T3"/>
              </a:cxn>
              <a:cxn ang="T12">
                <a:pos x="T4" y="T5"/>
              </a:cxn>
              <a:cxn ang="T13">
                <a:pos x="T6" y="T7"/>
              </a:cxn>
              <a:cxn ang="T14">
                <a:pos x="T8" y="T9"/>
              </a:cxn>
            </a:cxnLst>
            <a:rect l="T15" t="T16" r="T17" b="T18"/>
            <a:pathLst>
              <a:path w="669" h="964">
                <a:moveTo>
                  <a:pt x="645" y="964"/>
                </a:moveTo>
                <a:cubicBezTo>
                  <a:pt x="630" y="913"/>
                  <a:pt x="654" y="740"/>
                  <a:pt x="547" y="655"/>
                </a:cubicBezTo>
                <a:cubicBezTo>
                  <a:pt x="440" y="570"/>
                  <a:pt x="0" y="520"/>
                  <a:pt x="2" y="453"/>
                </a:cubicBezTo>
                <a:cubicBezTo>
                  <a:pt x="4" y="385"/>
                  <a:pt x="454" y="324"/>
                  <a:pt x="562" y="248"/>
                </a:cubicBezTo>
                <a:cubicBezTo>
                  <a:pt x="669" y="173"/>
                  <a:pt x="626" y="52"/>
                  <a:pt x="643" y="0"/>
                </a:cubicBezTo>
              </a:path>
            </a:pathLst>
          </a:custGeom>
          <a:solidFill>
            <a:schemeClr val="bg1"/>
          </a:solidFill>
          <a:ln w="9525" cap="flat" cmpd="sng">
            <a:solidFill>
              <a:schemeClr val="tx1"/>
            </a:solidFill>
            <a:prstDash val="solid"/>
            <a:round/>
            <a:headEnd/>
            <a:tailEnd/>
          </a:ln>
        </p:spPr>
        <p:txBody>
          <a:bodyPr wrap="none" anchor="ctr"/>
          <a:lstStyle/>
          <a:p>
            <a:endParaRPr lang="en-US"/>
          </a:p>
        </p:txBody>
      </p:sp>
      <p:sp>
        <p:nvSpPr>
          <p:cNvPr id="17421" name="Freeform 13"/>
          <p:cNvSpPr>
            <a:spLocks/>
          </p:cNvSpPr>
          <p:nvPr/>
        </p:nvSpPr>
        <p:spPr bwMode="auto">
          <a:xfrm rot="-5400000">
            <a:off x="7503319" y="3698081"/>
            <a:ext cx="1219200" cy="681038"/>
          </a:xfrm>
          <a:custGeom>
            <a:avLst/>
            <a:gdLst>
              <a:gd name="T0" fmla="*/ 0 w 1056"/>
              <a:gd name="T1" fmla="*/ 641 h 667"/>
              <a:gd name="T2" fmla="*/ 336 w 1056"/>
              <a:gd name="T3" fmla="*/ 545 h 667"/>
              <a:gd name="T4" fmla="*/ 558 w 1056"/>
              <a:gd name="T5" fmla="*/ 2 h 667"/>
              <a:gd name="T6" fmla="*/ 783 w 1056"/>
              <a:gd name="T7" fmla="*/ 560 h 667"/>
              <a:gd name="T8" fmla="*/ 1056 w 1056"/>
              <a:gd name="T9" fmla="*/ 641 h 667"/>
              <a:gd name="T10" fmla="*/ 0 60000 65536"/>
              <a:gd name="T11" fmla="*/ 0 60000 65536"/>
              <a:gd name="T12" fmla="*/ 0 60000 65536"/>
              <a:gd name="T13" fmla="*/ 0 60000 65536"/>
              <a:gd name="T14" fmla="*/ 0 60000 65536"/>
              <a:gd name="T15" fmla="*/ 0 w 1056"/>
              <a:gd name="T16" fmla="*/ 0 h 667"/>
              <a:gd name="T17" fmla="*/ 1056 w 1056"/>
              <a:gd name="T18" fmla="*/ 667 h 667"/>
            </a:gdLst>
            <a:ahLst/>
            <a:cxnLst>
              <a:cxn ang="T10">
                <a:pos x="T0" y="T1"/>
              </a:cxn>
              <a:cxn ang="T11">
                <a:pos x="T2" y="T3"/>
              </a:cxn>
              <a:cxn ang="T12">
                <a:pos x="T4" y="T5"/>
              </a:cxn>
              <a:cxn ang="T13">
                <a:pos x="T6" y="T7"/>
              </a:cxn>
              <a:cxn ang="T14">
                <a:pos x="T8" y="T9"/>
              </a:cxn>
            </a:cxnLst>
            <a:rect l="T15" t="T16" r="T17" b="T18"/>
            <a:pathLst>
              <a:path w="1056" h="667">
                <a:moveTo>
                  <a:pt x="0" y="641"/>
                </a:moveTo>
                <a:cubicBezTo>
                  <a:pt x="120" y="645"/>
                  <a:pt x="243" y="651"/>
                  <a:pt x="336" y="545"/>
                </a:cubicBezTo>
                <a:cubicBezTo>
                  <a:pt x="429" y="439"/>
                  <a:pt x="484" y="0"/>
                  <a:pt x="558" y="2"/>
                </a:cubicBezTo>
                <a:cubicBezTo>
                  <a:pt x="632" y="4"/>
                  <a:pt x="700" y="453"/>
                  <a:pt x="783" y="560"/>
                </a:cubicBezTo>
                <a:cubicBezTo>
                  <a:pt x="866" y="667"/>
                  <a:pt x="999" y="624"/>
                  <a:pt x="1056" y="641"/>
                </a:cubicBezTo>
              </a:path>
            </a:pathLst>
          </a:custGeom>
          <a:solidFill>
            <a:schemeClr val="bg1"/>
          </a:solidFill>
          <a:ln w="9525" cap="flat" cmpd="sng">
            <a:solidFill>
              <a:schemeClr val="tx1"/>
            </a:solidFill>
            <a:prstDash val="solid"/>
            <a:round/>
            <a:headEnd/>
            <a:tailEnd/>
          </a:ln>
        </p:spPr>
        <p:txBody>
          <a:bodyPr wrap="none" anchor="ctr"/>
          <a:lstStyle/>
          <a:p>
            <a:endParaRPr lang="en-US"/>
          </a:p>
        </p:txBody>
      </p:sp>
      <p:sp>
        <p:nvSpPr>
          <p:cNvPr id="17422" name="Freeform 14"/>
          <p:cNvSpPr>
            <a:spLocks/>
          </p:cNvSpPr>
          <p:nvPr/>
        </p:nvSpPr>
        <p:spPr bwMode="auto">
          <a:xfrm rot="-5400000">
            <a:off x="7793037" y="4094163"/>
            <a:ext cx="868363" cy="452438"/>
          </a:xfrm>
          <a:custGeom>
            <a:avLst/>
            <a:gdLst>
              <a:gd name="T0" fmla="*/ 0 w 1056"/>
              <a:gd name="T1" fmla="*/ 641 h 667"/>
              <a:gd name="T2" fmla="*/ 336 w 1056"/>
              <a:gd name="T3" fmla="*/ 545 h 667"/>
              <a:gd name="T4" fmla="*/ 558 w 1056"/>
              <a:gd name="T5" fmla="*/ 2 h 667"/>
              <a:gd name="T6" fmla="*/ 783 w 1056"/>
              <a:gd name="T7" fmla="*/ 560 h 667"/>
              <a:gd name="T8" fmla="*/ 1056 w 1056"/>
              <a:gd name="T9" fmla="*/ 641 h 667"/>
              <a:gd name="T10" fmla="*/ 0 60000 65536"/>
              <a:gd name="T11" fmla="*/ 0 60000 65536"/>
              <a:gd name="T12" fmla="*/ 0 60000 65536"/>
              <a:gd name="T13" fmla="*/ 0 60000 65536"/>
              <a:gd name="T14" fmla="*/ 0 60000 65536"/>
              <a:gd name="T15" fmla="*/ 0 w 1056"/>
              <a:gd name="T16" fmla="*/ 0 h 667"/>
              <a:gd name="T17" fmla="*/ 1056 w 1056"/>
              <a:gd name="T18" fmla="*/ 667 h 667"/>
            </a:gdLst>
            <a:ahLst/>
            <a:cxnLst>
              <a:cxn ang="T10">
                <a:pos x="T0" y="T1"/>
              </a:cxn>
              <a:cxn ang="T11">
                <a:pos x="T2" y="T3"/>
              </a:cxn>
              <a:cxn ang="T12">
                <a:pos x="T4" y="T5"/>
              </a:cxn>
              <a:cxn ang="T13">
                <a:pos x="T6" y="T7"/>
              </a:cxn>
              <a:cxn ang="T14">
                <a:pos x="T8" y="T9"/>
              </a:cxn>
            </a:cxnLst>
            <a:rect l="T15" t="T16" r="T17" b="T18"/>
            <a:pathLst>
              <a:path w="1056" h="667">
                <a:moveTo>
                  <a:pt x="0" y="641"/>
                </a:moveTo>
                <a:cubicBezTo>
                  <a:pt x="120" y="645"/>
                  <a:pt x="243" y="651"/>
                  <a:pt x="336" y="545"/>
                </a:cubicBezTo>
                <a:cubicBezTo>
                  <a:pt x="429" y="439"/>
                  <a:pt x="484" y="0"/>
                  <a:pt x="558" y="2"/>
                </a:cubicBezTo>
                <a:cubicBezTo>
                  <a:pt x="632" y="4"/>
                  <a:pt x="700" y="453"/>
                  <a:pt x="783" y="560"/>
                </a:cubicBezTo>
                <a:cubicBezTo>
                  <a:pt x="866" y="667"/>
                  <a:pt x="999" y="624"/>
                  <a:pt x="1056" y="641"/>
                </a:cubicBezTo>
              </a:path>
            </a:pathLst>
          </a:custGeom>
          <a:solidFill>
            <a:schemeClr val="bg1"/>
          </a:solidFill>
          <a:ln w="9525" cap="flat" cmpd="sng">
            <a:solidFill>
              <a:schemeClr val="tx1"/>
            </a:solidFill>
            <a:prstDash val="solid"/>
            <a:round/>
            <a:headEnd/>
            <a:tailEnd/>
          </a:ln>
        </p:spPr>
        <p:txBody>
          <a:bodyPr wrap="none" anchor="ctr"/>
          <a:lstStyle/>
          <a:p>
            <a:endParaRPr lang="en-US"/>
          </a:p>
        </p:txBody>
      </p:sp>
      <p:sp>
        <p:nvSpPr>
          <p:cNvPr id="17423" name="Freeform 15"/>
          <p:cNvSpPr>
            <a:spLocks/>
          </p:cNvSpPr>
          <p:nvPr/>
        </p:nvSpPr>
        <p:spPr bwMode="auto">
          <a:xfrm rot="-5400000">
            <a:off x="7945437" y="4398963"/>
            <a:ext cx="715963" cy="300038"/>
          </a:xfrm>
          <a:custGeom>
            <a:avLst/>
            <a:gdLst>
              <a:gd name="T0" fmla="*/ 0 w 1056"/>
              <a:gd name="T1" fmla="*/ 641 h 667"/>
              <a:gd name="T2" fmla="*/ 336 w 1056"/>
              <a:gd name="T3" fmla="*/ 545 h 667"/>
              <a:gd name="T4" fmla="*/ 558 w 1056"/>
              <a:gd name="T5" fmla="*/ 2 h 667"/>
              <a:gd name="T6" fmla="*/ 783 w 1056"/>
              <a:gd name="T7" fmla="*/ 560 h 667"/>
              <a:gd name="T8" fmla="*/ 1056 w 1056"/>
              <a:gd name="T9" fmla="*/ 641 h 667"/>
              <a:gd name="T10" fmla="*/ 0 60000 65536"/>
              <a:gd name="T11" fmla="*/ 0 60000 65536"/>
              <a:gd name="T12" fmla="*/ 0 60000 65536"/>
              <a:gd name="T13" fmla="*/ 0 60000 65536"/>
              <a:gd name="T14" fmla="*/ 0 60000 65536"/>
              <a:gd name="T15" fmla="*/ 0 w 1056"/>
              <a:gd name="T16" fmla="*/ 0 h 667"/>
              <a:gd name="T17" fmla="*/ 1056 w 1056"/>
              <a:gd name="T18" fmla="*/ 667 h 667"/>
            </a:gdLst>
            <a:ahLst/>
            <a:cxnLst>
              <a:cxn ang="T10">
                <a:pos x="T0" y="T1"/>
              </a:cxn>
              <a:cxn ang="T11">
                <a:pos x="T2" y="T3"/>
              </a:cxn>
              <a:cxn ang="T12">
                <a:pos x="T4" y="T5"/>
              </a:cxn>
              <a:cxn ang="T13">
                <a:pos x="T6" y="T7"/>
              </a:cxn>
              <a:cxn ang="T14">
                <a:pos x="T8" y="T9"/>
              </a:cxn>
            </a:cxnLst>
            <a:rect l="T15" t="T16" r="T17" b="T18"/>
            <a:pathLst>
              <a:path w="1056" h="667">
                <a:moveTo>
                  <a:pt x="0" y="641"/>
                </a:moveTo>
                <a:cubicBezTo>
                  <a:pt x="120" y="645"/>
                  <a:pt x="243" y="651"/>
                  <a:pt x="336" y="545"/>
                </a:cubicBezTo>
                <a:cubicBezTo>
                  <a:pt x="429" y="439"/>
                  <a:pt x="484" y="0"/>
                  <a:pt x="558" y="2"/>
                </a:cubicBezTo>
                <a:cubicBezTo>
                  <a:pt x="632" y="4"/>
                  <a:pt x="700" y="453"/>
                  <a:pt x="783" y="560"/>
                </a:cubicBezTo>
                <a:cubicBezTo>
                  <a:pt x="866" y="667"/>
                  <a:pt x="999" y="624"/>
                  <a:pt x="1056" y="641"/>
                </a:cubicBezTo>
              </a:path>
            </a:pathLst>
          </a:custGeom>
          <a:solidFill>
            <a:schemeClr val="bg1"/>
          </a:solidFill>
          <a:ln w="9525" cap="flat" cmpd="sng">
            <a:solidFill>
              <a:schemeClr val="tx1"/>
            </a:solidFill>
            <a:prstDash val="solid"/>
            <a:round/>
            <a:headEnd/>
            <a:tailEnd/>
          </a:ln>
        </p:spPr>
        <p:txBody>
          <a:bodyPr wrap="none" anchor="ctr"/>
          <a:lstStyle/>
          <a:p>
            <a:endParaRPr lang="en-US"/>
          </a:p>
        </p:txBody>
      </p:sp>
      <p:sp>
        <p:nvSpPr>
          <p:cNvPr id="17424" name="Oval 16"/>
          <p:cNvSpPr>
            <a:spLocks noChangeArrowheads="1"/>
          </p:cNvSpPr>
          <p:nvPr/>
        </p:nvSpPr>
        <p:spPr bwMode="auto">
          <a:xfrm>
            <a:off x="5410200" y="3505200"/>
            <a:ext cx="609600" cy="2286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7425" name="Oval 17"/>
          <p:cNvSpPr>
            <a:spLocks noChangeArrowheads="1"/>
          </p:cNvSpPr>
          <p:nvPr/>
        </p:nvSpPr>
        <p:spPr bwMode="auto">
          <a:xfrm>
            <a:off x="5410200" y="3657600"/>
            <a:ext cx="685800" cy="228600"/>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3" name="Group 18"/>
          <p:cNvGrpSpPr>
            <a:grpSpLocks/>
          </p:cNvGrpSpPr>
          <p:nvPr/>
        </p:nvGrpSpPr>
        <p:grpSpPr bwMode="auto">
          <a:xfrm>
            <a:off x="5334000" y="2057400"/>
            <a:ext cx="0" cy="3124200"/>
            <a:chOff x="3360" y="1392"/>
            <a:chExt cx="0" cy="1968"/>
          </a:xfrm>
        </p:grpSpPr>
        <p:sp>
          <p:nvSpPr>
            <p:cNvPr id="39973" name="Line 19"/>
            <p:cNvSpPr>
              <a:spLocks noChangeShapeType="1"/>
            </p:cNvSpPr>
            <p:nvPr/>
          </p:nvSpPr>
          <p:spPr bwMode="auto">
            <a:xfrm flipV="1">
              <a:off x="3360" y="1392"/>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74" name="Line 20"/>
            <p:cNvSpPr>
              <a:spLocks noChangeShapeType="1"/>
            </p:cNvSpPr>
            <p:nvPr/>
          </p:nvSpPr>
          <p:spPr bwMode="auto">
            <a:xfrm flipV="1">
              <a:off x="3360" y="2448"/>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 name="Group 21"/>
          <p:cNvGrpSpPr>
            <a:grpSpLocks/>
          </p:cNvGrpSpPr>
          <p:nvPr/>
        </p:nvGrpSpPr>
        <p:grpSpPr bwMode="auto">
          <a:xfrm>
            <a:off x="5334000" y="2209800"/>
            <a:ext cx="0" cy="3124200"/>
            <a:chOff x="3360" y="1392"/>
            <a:chExt cx="0" cy="1968"/>
          </a:xfrm>
        </p:grpSpPr>
        <p:sp>
          <p:nvSpPr>
            <p:cNvPr id="39971" name="Line 22"/>
            <p:cNvSpPr>
              <a:spLocks noChangeShapeType="1"/>
            </p:cNvSpPr>
            <p:nvPr/>
          </p:nvSpPr>
          <p:spPr bwMode="auto">
            <a:xfrm flipV="1">
              <a:off x="3360" y="1392"/>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72" name="Line 23"/>
            <p:cNvSpPr>
              <a:spLocks noChangeShapeType="1"/>
            </p:cNvSpPr>
            <p:nvPr/>
          </p:nvSpPr>
          <p:spPr bwMode="auto">
            <a:xfrm flipV="1">
              <a:off x="3360" y="2448"/>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5" name="Group 24"/>
          <p:cNvGrpSpPr>
            <a:grpSpLocks/>
          </p:cNvGrpSpPr>
          <p:nvPr/>
        </p:nvGrpSpPr>
        <p:grpSpPr bwMode="auto">
          <a:xfrm>
            <a:off x="5334000" y="2362200"/>
            <a:ext cx="0" cy="3124200"/>
            <a:chOff x="3360" y="1392"/>
            <a:chExt cx="0" cy="1968"/>
          </a:xfrm>
        </p:grpSpPr>
        <p:sp>
          <p:nvSpPr>
            <p:cNvPr id="39969" name="Line 25"/>
            <p:cNvSpPr>
              <a:spLocks noChangeShapeType="1"/>
            </p:cNvSpPr>
            <p:nvPr/>
          </p:nvSpPr>
          <p:spPr bwMode="auto">
            <a:xfrm flipV="1">
              <a:off x="3360" y="1392"/>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70" name="Line 26"/>
            <p:cNvSpPr>
              <a:spLocks noChangeShapeType="1"/>
            </p:cNvSpPr>
            <p:nvPr/>
          </p:nvSpPr>
          <p:spPr bwMode="auto">
            <a:xfrm flipV="1">
              <a:off x="3360" y="2448"/>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35" name="Oval 27"/>
          <p:cNvSpPr>
            <a:spLocks noChangeArrowheads="1"/>
          </p:cNvSpPr>
          <p:nvPr/>
        </p:nvSpPr>
        <p:spPr bwMode="auto">
          <a:xfrm>
            <a:off x="5410200" y="3733800"/>
            <a:ext cx="838200" cy="381000"/>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6" name="Group 28"/>
          <p:cNvGrpSpPr>
            <a:grpSpLocks/>
          </p:cNvGrpSpPr>
          <p:nvPr/>
        </p:nvGrpSpPr>
        <p:grpSpPr bwMode="auto">
          <a:xfrm>
            <a:off x="5334000" y="2514600"/>
            <a:ext cx="0" cy="3124200"/>
            <a:chOff x="3360" y="1392"/>
            <a:chExt cx="0" cy="1968"/>
          </a:xfrm>
        </p:grpSpPr>
        <p:sp>
          <p:nvSpPr>
            <p:cNvPr id="39967" name="Line 29"/>
            <p:cNvSpPr>
              <a:spLocks noChangeShapeType="1"/>
            </p:cNvSpPr>
            <p:nvPr/>
          </p:nvSpPr>
          <p:spPr bwMode="auto">
            <a:xfrm flipV="1">
              <a:off x="3360" y="1392"/>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68" name="Line 30"/>
            <p:cNvSpPr>
              <a:spLocks noChangeShapeType="1"/>
            </p:cNvSpPr>
            <p:nvPr/>
          </p:nvSpPr>
          <p:spPr bwMode="auto">
            <a:xfrm flipV="1">
              <a:off x="3360" y="2448"/>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17439" name="Oval 31"/>
          <p:cNvSpPr>
            <a:spLocks noChangeArrowheads="1"/>
          </p:cNvSpPr>
          <p:nvPr/>
        </p:nvSpPr>
        <p:spPr bwMode="auto">
          <a:xfrm>
            <a:off x="5410200" y="3886200"/>
            <a:ext cx="762000" cy="2286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7440" name="Oval 32"/>
          <p:cNvSpPr>
            <a:spLocks noChangeArrowheads="1"/>
          </p:cNvSpPr>
          <p:nvPr/>
        </p:nvSpPr>
        <p:spPr bwMode="auto">
          <a:xfrm>
            <a:off x="5410200" y="4114800"/>
            <a:ext cx="762000" cy="22860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7441" name="Oval 33"/>
          <p:cNvSpPr>
            <a:spLocks noChangeArrowheads="1"/>
          </p:cNvSpPr>
          <p:nvPr/>
        </p:nvSpPr>
        <p:spPr bwMode="auto">
          <a:xfrm>
            <a:off x="5410200" y="4267200"/>
            <a:ext cx="609600" cy="152400"/>
          </a:xfrm>
          <a:prstGeom prst="ellipse">
            <a:avLst/>
          </a:prstGeom>
          <a:solidFill>
            <a:schemeClr val="accent1"/>
          </a:solidFill>
          <a:ln w="9525">
            <a:solidFill>
              <a:schemeClr val="tx1"/>
            </a:solidFill>
            <a:round/>
            <a:headEnd/>
            <a:tailEnd/>
          </a:ln>
        </p:spPr>
        <p:txBody>
          <a:bodyPr wrap="none" anchor="ctr"/>
          <a:lstStyle/>
          <a:p>
            <a:endParaRPr lang="en-US"/>
          </a:p>
        </p:txBody>
      </p:sp>
      <p:grpSp>
        <p:nvGrpSpPr>
          <p:cNvPr id="7" name="Group 34"/>
          <p:cNvGrpSpPr>
            <a:grpSpLocks/>
          </p:cNvGrpSpPr>
          <p:nvPr/>
        </p:nvGrpSpPr>
        <p:grpSpPr bwMode="auto">
          <a:xfrm>
            <a:off x="5334000" y="2667000"/>
            <a:ext cx="0" cy="3124200"/>
            <a:chOff x="3360" y="1392"/>
            <a:chExt cx="0" cy="1968"/>
          </a:xfrm>
        </p:grpSpPr>
        <p:sp>
          <p:nvSpPr>
            <p:cNvPr id="39965" name="Line 35"/>
            <p:cNvSpPr>
              <a:spLocks noChangeShapeType="1"/>
            </p:cNvSpPr>
            <p:nvPr/>
          </p:nvSpPr>
          <p:spPr bwMode="auto">
            <a:xfrm flipV="1">
              <a:off x="3360" y="1392"/>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9966" name="Line 36"/>
            <p:cNvSpPr>
              <a:spLocks noChangeShapeType="1"/>
            </p:cNvSpPr>
            <p:nvPr/>
          </p:nvSpPr>
          <p:spPr bwMode="auto">
            <a:xfrm flipV="1">
              <a:off x="3360" y="2448"/>
              <a:ext cx="0" cy="91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sp>
        <p:nvSpPr>
          <p:cNvPr id="8" name="Date Placeholder 7"/>
          <p:cNvSpPr>
            <a:spLocks noGrp="1"/>
          </p:cNvSpPr>
          <p:nvPr>
            <p:ph type="dt" sz="half" idx="10"/>
          </p:nvPr>
        </p:nvSpPr>
        <p:spPr/>
        <p:txBody>
          <a:bodyPr/>
          <a:lstStyle/>
          <a:p>
            <a:r>
              <a:rPr lang="en-US" smtClean="0"/>
              <a:t>Uli Raich CERN BE/BI</a:t>
            </a:r>
            <a:endParaRPr lang="en-US"/>
          </a:p>
        </p:txBody>
      </p:sp>
      <p:sp>
        <p:nvSpPr>
          <p:cNvPr id="9" name="Footer Placeholder 8"/>
          <p:cNvSpPr>
            <a:spLocks noGrp="1"/>
          </p:cNvSpPr>
          <p:nvPr>
            <p:ph type="ftr" sz="quarter" idx="11"/>
          </p:nvPr>
        </p:nvSpPr>
        <p:spPr/>
        <p:txBody>
          <a:bodyPr/>
          <a:lstStyle/>
          <a:p>
            <a:r>
              <a:rPr lang="en-US" smtClean="0"/>
              <a:t>Ditanet School on Beam Instrumentation Stockholm 7-11. March 2011 </a:t>
            </a:r>
            <a:endParaRPr lang="en-US"/>
          </a:p>
        </p:txBody>
      </p:sp>
      <p:sp>
        <p:nvSpPr>
          <p:cNvPr id="10" name="Slide Number Placeholder 9"/>
          <p:cNvSpPr>
            <a:spLocks noGrp="1"/>
          </p:cNvSpPr>
          <p:nvPr>
            <p:ph type="sldNum" sz="quarter" idx="12"/>
          </p:nvPr>
        </p:nvSpPr>
        <p:spPr/>
        <p:txBody>
          <a:bodyPr/>
          <a:lstStyle/>
          <a:p>
            <a:fld id="{0AFEABF4-EAB0-4501-94E2-AC1928E5EAA0}" type="slidenum">
              <a:rPr lang="en-US" smtClean="0"/>
              <a:t>13</a:t>
            </a:fld>
            <a:endParaRPr lang="en-US"/>
          </a:p>
        </p:txBody>
      </p:sp>
      <p:pic>
        <p:nvPicPr>
          <p:cNvPr id="13" name="Content Placeholder 1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2324100"/>
            <a:ext cx="4259909" cy="3162300"/>
          </a:xfrm>
        </p:spPr>
      </p:pic>
    </p:spTree>
    <p:extLst>
      <p:ext uri="{BB962C8B-B14F-4D97-AF65-F5344CB8AC3E}">
        <p14:creationId xmlns:p14="http://schemas.microsoft.com/office/powerpoint/2010/main" val="6578570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4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7413"/>
                                        </p:tgtEl>
                                        <p:attrNameLst>
                                          <p:attrName>style.visibility</p:attrName>
                                        </p:attrNameLst>
                                      </p:cBhvr>
                                      <p:to>
                                        <p:strVal val="hidden"/>
                                      </p:to>
                                    </p:set>
                                  </p:childTnLst>
                                </p:cTn>
                              </p:par>
                              <p:par>
                                <p:cTn id="11" presetID="2" presetClass="entr" presetSubtype="8" fill="hold" grpId="2" nodeType="withEffect">
                                  <p:stCondLst>
                                    <p:cond delay="1000"/>
                                  </p:stCondLst>
                                  <p:childTnLst>
                                    <p:set>
                                      <p:cBhvr>
                                        <p:cTn id="12" dur="1" fill="hold">
                                          <p:stCondLst>
                                            <p:cond delay="0"/>
                                          </p:stCondLst>
                                        </p:cTn>
                                        <p:tgtEl>
                                          <p:spTgt spid="17413"/>
                                        </p:tgtEl>
                                        <p:attrNameLst>
                                          <p:attrName>style.visibility</p:attrName>
                                        </p:attrNameLst>
                                      </p:cBhvr>
                                      <p:to>
                                        <p:strVal val="visible"/>
                                      </p:to>
                                    </p:set>
                                    <p:anim calcmode="lin" valueType="num">
                                      <p:cBhvr additive="base">
                                        <p:cTn id="13" dur="500" fill="hold"/>
                                        <p:tgtEl>
                                          <p:spTgt spid="17413"/>
                                        </p:tgtEl>
                                        <p:attrNameLst>
                                          <p:attrName>ppt_x</p:attrName>
                                        </p:attrNameLst>
                                      </p:cBhvr>
                                      <p:tavLst>
                                        <p:tav tm="0">
                                          <p:val>
                                            <p:strVal val="0-#ppt_w/2"/>
                                          </p:val>
                                        </p:tav>
                                        <p:tav tm="100000">
                                          <p:val>
                                            <p:strVal val="#ppt_x"/>
                                          </p:val>
                                        </p:tav>
                                      </p:tavLst>
                                    </p:anim>
                                    <p:anim calcmode="lin" valueType="num">
                                      <p:cBhvr additive="base">
                                        <p:cTn id="14" dur="500" fill="hold"/>
                                        <p:tgtEl>
                                          <p:spTgt spid="17413"/>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500"/>
                            </p:stCondLst>
                            <p:childTnLst>
                              <p:par>
                                <p:cTn id="16" presetID="1" presetClass="entr" presetSubtype="0" fill="hold" grpId="0" nodeType="afterEffect">
                                  <p:stCondLst>
                                    <p:cond delay="0"/>
                                  </p:stCondLst>
                                  <p:childTnLst>
                                    <p:set>
                                      <p:cBhvr>
                                        <p:cTn id="17" dur="1" fill="hold">
                                          <p:stCondLst>
                                            <p:cond delay="0"/>
                                          </p:stCondLst>
                                        </p:cTn>
                                        <p:tgtEl>
                                          <p:spTgt spid="17418"/>
                                        </p:tgtEl>
                                        <p:attrNameLst>
                                          <p:attrName>style.visibility</p:attrName>
                                        </p:attrNameLst>
                                      </p:cBhvr>
                                      <p:to>
                                        <p:strVal val="visible"/>
                                      </p:to>
                                    </p:set>
                                  </p:childTnLst>
                                </p:cTn>
                              </p:par>
                            </p:childTnLst>
                          </p:cTn>
                        </p:par>
                        <p:par>
                          <p:cTn id="18" fill="hold" nodeType="afterGroup">
                            <p:stCondLst>
                              <p:cond delay="1500"/>
                            </p:stCondLst>
                            <p:childTnLst>
                              <p:par>
                                <p:cTn id="19" presetID="9" presetClass="entr" presetSubtype="0" fill="hold" grpId="3" nodeType="afterEffect">
                                  <p:stCondLst>
                                    <p:cond delay="0"/>
                                  </p:stCondLst>
                                  <p:childTnLst>
                                    <p:set>
                                      <p:cBhvr>
                                        <p:cTn id="20" dur="1" fill="hold">
                                          <p:stCondLst>
                                            <p:cond delay="0"/>
                                          </p:stCondLst>
                                        </p:cTn>
                                        <p:tgtEl>
                                          <p:spTgt spid="17413"/>
                                        </p:tgtEl>
                                        <p:attrNameLst>
                                          <p:attrName>style.visibility</p:attrName>
                                        </p:attrNameLst>
                                      </p:cBhvr>
                                      <p:to>
                                        <p:strVal val="visible"/>
                                      </p:to>
                                    </p:set>
                                    <p:animEffect transition="in" filter="dissolve">
                                      <p:cBhvr>
                                        <p:cTn id="21" dur="500"/>
                                        <p:tgtEl>
                                          <p:spTgt spid="17413"/>
                                        </p:tgtEl>
                                      </p:cBhvr>
                                    </p:animEffect>
                                  </p:childTnLst>
                                  <p:subTnLst>
                                    <p:set>
                                      <p:cBhvr override="childStyle">
                                        <p:cTn dur="1" fill="hold" display="0" masterRel="sameClick" afterEffect="1">
                                          <p:stCondLst>
                                            <p:cond evt="end" delay="0">
                                              <p:tn val="19"/>
                                            </p:cond>
                                          </p:stCondLst>
                                        </p:cTn>
                                        <p:tgtEl>
                                          <p:spTgt spid="17413"/>
                                        </p:tgtEl>
                                        <p:attrNameLst>
                                          <p:attrName>style.visibility</p:attrName>
                                        </p:attrNameLst>
                                      </p:cBhvr>
                                      <p:to>
                                        <p:strVal val="hidden"/>
                                      </p:to>
                                    </p:set>
                                  </p:subTnLst>
                                </p:cTn>
                              </p:par>
                            </p:childTnLst>
                          </p:cTn>
                        </p:par>
                        <p:par>
                          <p:cTn id="22" fill="hold" nodeType="afterGroup">
                            <p:stCondLst>
                              <p:cond delay="2000"/>
                            </p:stCondLst>
                            <p:childTnLst>
                              <p:par>
                                <p:cTn id="23" presetID="0" presetClass="path" presetSubtype="0" accel="50000" decel="50000" fill="hold" grpId="1" nodeType="afterEffect">
                                  <p:stCondLst>
                                    <p:cond delay="0"/>
                                  </p:stCondLst>
                                  <p:childTnLst>
                                    <p:animMotion origin="layout" path="M 3.33333E-6 0.0 L 0.3 -0.08889 " pathEditMode="relative" rAng="0" ptsTypes="AA">
                                      <p:cBhvr>
                                        <p:cTn id="24" dur="500" fill="hold"/>
                                        <p:tgtEl>
                                          <p:spTgt spid="17418"/>
                                        </p:tgtEl>
                                        <p:attrNameLst>
                                          <p:attrName>ppt_x</p:attrName>
                                          <p:attrName>ppt_y</p:attrName>
                                        </p:attrNameLst>
                                      </p:cBhvr>
                                      <p:rCtr x="15000" y="-4444"/>
                                    </p:animMotion>
                                  </p:childTnLst>
                                </p:cTn>
                              </p:par>
                            </p:childTnLst>
                          </p:cTn>
                        </p:par>
                        <p:par>
                          <p:cTn id="25" fill="hold" nodeType="afterGroup">
                            <p:stCondLst>
                              <p:cond delay="2500"/>
                            </p:stCondLst>
                            <p:childTnLst>
                              <p:par>
                                <p:cTn id="26" presetID="3" presetClass="exit" presetSubtype="10" fill="hold" grpId="2" nodeType="afterEffect">
                                  <p:stCondLst>
                                    <p:cond delay="0"/>
                                  </p:stCondLst>
                                  <p:childTnLst>
                                    <p:animEffect transition="out" filter="blinds(horizontal)">
                                      <p:cBhvr>
                                        <p:cTn id="27" dur="500"/>
                                        <p:tgtEl>
                                          <p:spTgt spid="17418"/>
                                        </p:tgtEl>
                                      </p:cBhvr>
                                    </p:animEffect>
                                    <p:set>
                                      <p:cBhvr>
                                        <p:cTn id="28" dur="1" fill="hold">
                                          <p:stCondLst>
                                            <p:cond delay="499"/>
                                          </p:stCondLst>
                                        </p:cTn>
                                        <p:tgtEl>
                                          <p:spTgt spid="17418"/>
                                        </p:tgtEl>
                                        <p:attrNameLst>
                                          <p:attrName>style.visibility</p:attrName>
                                        </p:attrNameLst>
                                      </p:cBhvr>
                                      <p:to>
                                        <p:strVal val="hidden"/>
                                      </p:to>
                                    </p:set>
                                  </p:childTnLst>
                                </p:cTn>
                              </p:par>
                            </p:childTnLst>
                          </p:cTn>
                        </p:par>
                        <p:par>
                          <p:cTn id="29" fill="hold" nodeType="afterGroup">
                            <p:stCondLst>
                              <p:cond delay="3000"/>
                            </p:stCondLst>
                            <p:childTnLst>
                              <p:par>
                                <p:cTn id="30" presetID="1" presetClass="entr" presetSubtype="0" fill="hold" grpId="0" nodeType="afterEffect">
                                  <p:stCondLst>
                                    <p:cond delay="0"/>
                                  </p:stCondLst>
                                  <p:childTnLst>
                                    <p:set>
                                      <p:cBhvr>
                                        <p:cTn id="31" dur="1" fill="hold">
                                          <p:stCondLst>
                                            <p:cond delay="0"/>
                                          </p:stCondLst>
                                        </p:cTn>
                                        <p:tgtEl>
                                          <p:spTgt spid="17410"/>
                                        </p:tgtEl>
                                        <p:attrNameLst>
                                          <p:attrName>style.visibility</p:attrName>
                                        </p:attrNameLst>
                                      </p:cBhvr>
                                      <p:to>
                                        <p:strVal val="visible"/>
                                      </p:to>
                                    </p:set>
                                  </p:childTnLst>
                                </p:cTn>
                              </p:par>
                            </p:childTnLst>
                          </p:cTn>
                        </p:par>
                        <p:par>
                          <p:cTn id="32" fill="hold" nodeType="afterGroup">
                            <p:stCondLst>
                              <p:cond delay="3000"/>
                            </p:stCondLst>
                            <p:childTnLst>
                              <p:par>
                                <p:cTn id="33" presetID="1" presetClass="exit" presetSubtype="0" fill="hold" nodeType="afterEffect">
                                  <p:stCondLst>
                                    <p:cond delay="0"/>
                                  </p:stCondLst>
                                  <p:childTnLst>
                                    <p:set>
                                      <p:cBhvr>
                                        <p:cTn id="34" dur="1" fill="hold">
                                          <p:stCondLst>
                                            <p:cond delay="0"/>
                                          </p:stCondLst>
                                        </p:cTn>
                                        <p:tgtEl>
                                          <p:spTgt spid="2"/>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3"/>
                                        </p:tgtEl>
                                        <p:attrNameLst>
                                          <p:attrName>style.visibility</p:attrName>
                                        </p:attrNameLst>
                                      </p:cBhvr>
                                      <p:to>
                                        <p:strVal val="visible"/>
                                      </p:to>
                                    </p:set>
                                  </p:childTnLst>
                                </p:cTn>
                              </p:par>
                            </p:childTnLst>
                          </p:cTn>
                        </p:par>
                        <p:par>
                          <p:cTn id="37" fill="hold" nodeType="afterGroup">
                            <p:stCondLst>
                              <p:cond delay="3000"/>
                            </p:stCondLst>
                            <p:childTnLst>
                              <p:par>
                                <p:cTn id="38" presetID="2" presetClass="entr" presetSubtype="8" fill="hold" grpId="4" nodeType="afterEffect">
                                  <p:stCondLst>
                                    <p:cond delay="0"/>
                                  </p:stCondLst>
                                  <p:childTnLst>
                                    <p:set>
                                      <p:cBhvr>
                                        <p:cTn id="39" dur="1" fill="hold">
                                          <p:stCondLst>
                                            <p:cond delay="0"/>
                                          </p:stCondLst>
                                        </p:cTn>
                                        <p:tgtEl>
                                          <p:spTgt spid="17413"/>
                                        </p:tgtEl>
                                        <p:attrNameLst>
                                          <p:attrName>style.visibility</p:attrName>
                                        </p:attrNameLst>
                                      </p:cBhvr>
                                      <p:to>
                                        <p:strVal val="visible"/>
                                      </p:to>
                                    </p:set>
                                    <p:anim calcmode="lin" valueType="num">
                                      <p:cBhvr additive="base">
                                        <p:cTn id="40" dur="500" fill="hold"/>
                                        <p:tgtEl>
                                          <p:spTgt spid="17413"/>
                                        </p:tgtEl>
                                        <p:attrNameLst>
                                          <p:attrName>ppt_x</p:attrName>
                                        </p:attrNameLst>
                                      </p:cBhvr>
                                      <p:tavLst>
                                        <p:tav tm="0">
                                          <p:val>
                                            <p:strVal val="0-#ppt_w/2"/>
                                          </p:val>
                                        </p:tav>
                                        <p:tav tm="100000">
                                          <p:val>
                                            <p:strVal val="#ppt_x"/>
                                          </p:val>
                                        </p:tav>
                                      </p:tavLst>
                                    </p:anim>
                                    <p:anim calcmode="lin" valueType="num">
                                      <p:cBhvr additive="base">
                                        <p:cTn id="41" dur="500" fill="hold"/>
                                        <p:tgtEl>
                                          <p:spTgt spid="17413"/>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3500"/>
                            </p:stCondLst>
                            <p:childTnLst>
                              <p:par>
                                <p:cTn id="43" presetID="9" presetClass="entr" presetSubtype="0" fill="hold" grpId="5" nodeType="afterEffect">
                                  <p:stCondLst>
                                    <p:cond delay="0"/>
                                  </p:stCondLst>
                                  <p:childTnLst>
                                    <p:set>
                                      <p:cBhvr>
                                        <p:cTn id="44" dur="1" fill="hold">
                                          <p:stCondLst>
                                            <p:cond delay="0"/>
                                          </p:stCondLst>
                                        </p:cTn>
                                        <p:tgtEl>
                                          <p:spTgt spid="17413"/>
                                        </p:tgtEl>
                                        <p:attrNameLst>
                                          <p:attrName>style.visibility</p:attrName>
                                        </p:attrNameLst>
                                      </p:cBhvr>
                                      <p:to>
                                        <p:strVal val="visible"/>
                                      </p:to>
                                    </p:set>
                                    <p:animEffect transition="in" filter="dissolve">
                                      <p:cBhvr>
                                        <p:cTn id="45" dur="500"/>
                                        <p:tgtEl>
                                          <p:spTgt spid="17413"/>
                                        </p:tgtEl>
                                      </p:cBhvr>
                                    </p:animEffect>
                                  </p:childTnLst>
                                </p:cTn>
                              </p:par>
                            </p:childTnLst>
                          </p:cTn>
                        </p:par>
                        <p:par>
                          <p:cTn id="46" fill="hold" nodeType="afterGroup">
                            <p:stCondLst>
                              <p:cond delay="4000"/>
                            </p:stCondLst>
                            <p:childTnLst>
                              <p:par>
                                <p:cTn id="47" presetID="1" presetClass="entr" presetSubtype="0" fill="hold" grpId="0" nodeType="afterEffect">
                                  <p:stCondLst>
                                    <p:cond delay="0"/>
                                  </p:stCondLst>
                                  <p:childTnLst>
                                    <p:set>
                                      <p:cBhvr>
                                        <p:cTn id="48" dur="1" fill="hold">
                                          <p:stCondLst>
                                            <p:cond delay="0"/>
                                          </p:stCondLst>
                                        </p:cTn>
                                        <p:tgtEl>
                                          <p:spTgt spid="17424"/>
                                        </p:tgtEl>
                                        <p:attrNameLst>
                                          <p:attrName>style.visibility</p:attrName>
                                        </p:attrNameLst>
                                      </p:cBhvr>
                                      <p:to>
                                        <p:strVal val="visible"/>
                                      </p:to>
                                    </p:set>
                                  </p:childTnLst>
                                </p:cTn>
                              </p:par>
                            </p:childTnLst>
                          </p:cTn>
                        </p:par>
                        <p:par>
                          <p:cTn id="49" fill="hold" nodeType="afterGroup">
                            <p:stCondLst>
                              <p:cond delay="4000"/>
                            </p:stCondLst>
                            <p:childTnLst>
                              <p:par>
                                <p:cTn id="50" presetID="0" presetClass="path" presetSubtype="0" accel="50000" decel="50000" fill="hold" grpId="1" nodeType="afterEffect">
                                  <p:stCondLst>
                                    <p:cond delay="0"/>
                                  </p:stCondLst>
                                  <p:childTnLst>
                                    <p:animMotion origin="layout" path="M 1.11022E-16 -2.22222E-6 L 0.30833 -0.08889 " pathEditMode="relative" rAng="0" ptsTypes="AA">
                                      <p:cBhvr>
                                        <p:cTn id="51" dur="500" fill="hold"/>
                                        <p:tgtEl>
                                          <p:spTgt spid="17424"/>
                                        </p:tgtEl>
                                        <p:attrNameLst>
                                          <p:attrName>ppt_x</p:attrName>
                                          <p:attrName>ppt_y</p:attrName>
                                        </p:attrNameLst>
                                      </p:cBhvr>
                                      <p:rCtr x="15417" y="-4444"/>
                                    </p:animMotion>
                                  </p:childTnLst>
                                </p:cTn>
                              </p:par>
                            </p:childTnLst>
                          </p:cTn>
                        </p:par>
                        <p:par>
                          <p:cTn id="52" fill="hold" nodeType="afterGroup">
                            <p:stCondLst>
                              <p:cond delay="4500"/>
                            </p:stCondLst>
                            <p:childTnLst>
                              <p:par>
                                <p:cTn id="53" presetID="3" presetClass="exit" presetSubtype="10" fill="hold" grpId="2" nodeType="afterEffect">
                                  <p:stCondLst>
                                    <p:cond delay="0"/>
                                  </p:stCondLst>
                                  <p:childTnLst>
                                    <p:animEffect transition="out" filter="blinds(horizontal)">
                                      <p:cBhvr>
                                        <p:cTn id="54" dur="500"/>
                                        <p:tgtEl>
                                          <p:spTgt spid="17424"/>
                                        </p:tgtEl>
                                      </p:cBhvr>
                                    </p:animEffect>
                                    <p:set>
                                      <p:cBhvr>
                                        <p:cTn id="55" dur="1" fill="hold">
                                          <p:stCondLst>
                                            <p:cond delay="499"/>
                                          </p:stCondLst>
                                        </p:cTn>
                                        <p:tgtEl>
                                          <p:spTgt spid="17424"/>
                                        </p:tgtEl>
                                        <p:attrNameLst>
                                          <p:attrName>style.visibility</p:attrName>
                                        </p:attrNameLst>
                                      </p:cBhvr>
                                      <p:to>
                                        <p:strVal val="hidden"/>
                                      </p:to>
                                    </p:set>
                                  </p:childTnLst>
                                </p:cTn>
                              </p:par>
                            </p:childTnLst>
                          </p:cTn>
                        </p:par>
                        <p:par>
                          <p:cTn id="56" fill="hold" nodeType="afterGroup">
                            <p:stCondLst>
                              <p:cond delay="5000"/>
                            </p:stCondLst>
                            <p:childTnLst>
                              <p:par>
                                <p:cTn id="57" presetID="1" presetClass="entr" presetSubtype="0" fill="hold" grpId="0" nodeType="afterEffect">
                                  <p:stCondLst>
                                    <p:cond delay="0"/>
                                  </p:stCondLst>
                                  <p:childTnLst>
                                    <p:set>
                                      <p:cBhvr>
                                        <p:cTn id="58" dur="1" fill="hold">
                                          <p:stCondLst>
                                            <p:cond delay="0"/>
                                          </p:stCondLst>
                                        </p:cTn>
                                        <p:tgtEl>
                                          <p:spTgt spid="17411"/>
                                        </p:tgtEl>
                                        <p:attrNameLst>
                                          <p:attrName>style.visibility</p:attrName>
                                        </p:attrNameLst>
                                      </p:cBhvr>
                                      <p:to>
                                        <p:strVal val="visible"/>
                                      </p:to>
                                    </p:set>
                                  </p:childTnLst>
                                </p:cTn>
                              </p:par>
                            </p:childTnLst>
                          </p:cTn>
                        </p:par>
                        <p:par>
                          <p:cTn id="59" fill="hold" nodeType="afterGroup">
                            <p:stCondLst>
                              <p:cond delay="5000"/>
                            </p:stCondLst>
                            <p:childTnLst>
                              <p:par>
                                <p:cTn id="60" presetID="1" presetClass="exit" presetSubtype="0" fill="hold" nodeType="afterEffect">
                                  <p:stCondLst>
                                    <p:cond delay="0"/>
                                  </p:stCondLst>
                                  <p:childTnLst>
                                    <p:set>
                                      <p:cBhvr>
                                        <p:cTn id="61" dur="1" fill="hold">
                                          <p:stCondLst>
                                            <p:cond delay="0"/>
                                          </p:stCondLst>
                                        </p:cTn>
                                        <p:tgtEl>
                                          <p:spTgt spid="3"/>
                                        </p:tgtEl>
                                        <p:attrNameLst>
                                          <p:attrName>style.visibility</p:attrName>
                                        </p:attrNameLst>
                                      </p:cBhvr>
                                      <p:to>
                                        <p:strVal val="hidden"/>
                                      </p:to>
                                    </p:set>
                                  </p:childTnLst>
                                </p:cTn>
                              </p:par>
                            </p:childTnLst>
                          </p:cTn>
                        </p:par>
                        <p:par>
                          <p:cTn id="62" fill="hold" nodeType="afterGroup">
                            <p:stCondLst>
                              <p:cond delay="5000"/>
                            </p:stCondLst>
                            <p:childTnLst>
                              <p:par>
                                <p:cTn id="63" presetID="1" presetClass="entr" presetSubtype="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childTnLst>
                                </p:cTn>
                              </p:par>
                            </p:childTnLst>
                          </p:cTn>
                        </p:par>
                        <p:par>
                          <p:cTn id="65" fill="hold" nodeType="afterGroup">
                            <p:stCondLst>
                              <p:cond delay="5000"/>
                            </p:stCondLst>
                            <p:childTnLst>
                              <p:par>
                                <p:cTn id="66" presetID="2" presetClass="entr" presetSubtype="8" fill="hold" grpId="6" nodeType="afterEffect">
                                  <p:stCondLst>
                                    <p:cond delay="0"/>
                                  </p:stCondLst>
                                  <p:childTnLst>
                                    <p:set>
                                      <p:cBhvr>
                                        <p:cTn id="67" dur="1" fill="hold">
                                          <p:stCondLst>
                                            <p:cond delay="0"/>
                                          </p:stCondLst>
                                        </p:cTn>
                                        <p:tgtEl>
                                          <p:spTgt spid="17413"/>
                                        </p:tgtEl>
                                        <p:attrNameLst>
                                          <p:attrName>style.visibility</p:attrName>
                                        </p:attrNameLst>
                                      </p:cBhvr>
                                      <p:to>
                                        <p:strVal val="visible"/>
                                      </p:to>
                                    </p:set>
                                    <p:anim calcmode="lin" valueType="num">
                                      <p:cBhvr additive="base">
                                        <p:cTn id="68" dur="500" fill="hold"/>
                                        <p:tgtEl>
                                          <p:spTgt spid="17413"/>
                                        </p:tgtEl>
                                        <p:attrNameLst>
                                          <p:attrName>ppt_x</p:attrName>
                                        </p:attrNameLst>
                                      </p:cBhvr>
                                      <p:tavLst>
                                        <p:tav tm="0">
                                          <p:val>
                                            <p:strVal val="0-#ppt_w/2"/>
                                          </p:val>
                                        </p:tav>
                                        <p:tav tm="100000">
                                          <p:val>
                                            <p:strVal val="#ppt_x"/>
                                          </p:val>
                                        </p:tav>
                                      </p:tavLst>
                                    </p:anim>
                                    <p:anim calcmode="lin" valueType="num">
                                      <p:cBhvr additive="base">
                                        <p:cTn id="69" dur="500" fill="hold"/>
                                        <p:tgtEl>
                                          <p:spTgt spid="17413"/>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5500"/>
                            </p:stCondLst>
                            <p:childTnLst>
                              <p:par>
                                <p:cTn id="71" presetID="9" presetClass="exit" presetSubtype="0" fill="hold" grpId="7" nodeType="afterEffect">
                                  <p:stCondLst>
                                    <p:cond delay="0"/>
                                  </p:stCondLst>
                                  <p:childTnLst>
                                    <p:animEffect transition="out" filter="dissolve">
                                      <p:cBhvr>
                                        <p:cTn id="72" dur="500"/>
                                        <p:tgtEl>
                                          <p:spTgt spid="17413"/>
                                        </p:tgtEl>
                                      </p:cBhvr>
                                    </p:animEffect>
                                    <p:set>
                                      <p:cBhvr>
                                        <p:cTn id="73" dur="1" fill="hold">
                                          <p:stCondLst>
                                            <p:cond delay="499"/>
                                          </p:stCondLst>
                                        </p:cTn>
                                        <p:tgtEl>
                                          <p:spTgt spid="17413"/>
                                        </p:tgtEl>
                                        <p:attrNameLst>
                                          <p:attrName>style.visibility</p:attrName>
                                        </p:attrNameLst>
                                      </p:cBhvr>
                                      <p:to>
                                        <p:strVal val="hidden"/>
                                      </p:to>
                                    </p:set>
                                  </p:childTnLst>
                                </p:cTn>
                              </p:par>
                            </p:childTnLst>
                          </p:cTn>
                        </p:par>
                        <p:par>
                          <p:cTn id="74" fill="hold" nodeType="afterGroup">
                            <p:stCondLst>
                              <p:cond delay="6000"/>
                            </p:stCondLst>
                            <p:childTnLst>
                              <p:par>
                                <p:cTn id="75" presetID="1" presetClass="entr" presetSubtype="0" fill="hold" grpId="0" nodeType="afterEffect">
                                  <p:stCondLst>
                                    <p:cond delay="0"/>
                                  </p:stCondLst>
                                  <p:childTnLst>
                                    <p:set>
                                      <p:cBhvr>
                                        <p:cTn id="76" dur="1" fill="hold">
                                          <p:stCondLst>
                                            <p:cond delay="0"/>
                                          </p:stCondLst>
                                        </p:cTn>
                                        <p:tgtEl>
                                          <p:spTgt spid="17425"/>
                                        </p:tgtEl>
                                        <p:attrNameLst>
                                          <p:attrName>style.visibility</p:attrName>
                                        </p:attrNameLst>
                                      </p:cBhvr>
                                      <p:to>
                                        <p:strVal val="visible"/>
                                      </p:to>
                                    </p:set>
                                  </p:childTnLst>
                                </p:cTn>
                              </p:par>
                            </p:childTnLst>
                          </p:cTn>
                        </p:par>
                        <p:par>
                          <p:cTn id="77" fill="hold" nodeType="afterGroup">
                            <p:stCondLst>
                              <p:cond delay="6000"/>
                            </p:stCondLst>
                            <p:childTnLst>
                              <p:par>
                                <p:cTn id="78" presetID="0" presetClass="path" presetSubtype="0" accel="50000" decel="50000" fill="hold" grpId="1" nodeType="afterEffect">
                                  <p:stCondLst>
                                    <p:cond delay="0"/>
                                  </p:stCondLst>
                                  <p:childTnLst>
                                    <p:animMotion origin="layout" path="M 3.33333E-6 -4.44444E-6 L 0.30833 -0.06666 " pathEditMode="relative" rAng="0" ptsTypes="AA">
                                      <p:cBhvr>
                                        <p:cTn id="79" dur="500" fill="hold"/>
                                        <p:tgtEl>
                                          <p:spTgt spid="17425"/>
                                        </p:tgtEl>
                                        <p:attrNameLst>
                                          <p:attrName>ppt_x</p:attrName>
                                          <p:attrName>ppt_y</p:attrName>
                                        </p:attrNameLst>
                                      </p:cBhvr>
                                      <p:rCtr x="15417" y="-3333"/>
                                    </p:animMotion>
                                  </p:childTnLst>
                                </p:cTn>
                              </p:par>
                            </p:childTnLst>
                          </p:cTn>
                        </p:par>
                        <p:par>
                          <p:cTn id="80" fill="hold" nodeType="afterGroup">
                            <p:stCondLst>
                              <p:cond delay="6500"/>
                            </p:stCondLst>
                            <p:childTnLst>
                              <p:par>
                                <p:cTn id="81" presetID="3" presetClass="exit" presetSubtype="10" fill="hold" grpId="2" nodeType="afterEffect">
                                  <p:stCondLst>
                                    <p:cond delay="0"/>
                                  </p:stCondLst>
                                  <p:childTnLst>
                                    <p:animEffect transition="out" filter="blinds(horizontal)">
                                      <p:cBhvr>
                                        <p:cTn id="82" dur="500"/>
                                        <p:tgtEl>
                                          <p:spTgt spid="17425"/>
                                        </p:tgtEl>
                                      </p:cBhvr>
                                    </p:animEffect>
                                    <p:set>
                                      <p:cBhvr>
                                        <p:cTn id="83" dur="1" fill="hold">
                                          <p:stCondLst>
                                            <p:cond delay="499"/>
                                          </p:stCondLst>
                                        </p:cTn>
                                        <p:tgtEl>
                                          <p:spTgt spid="17425"/>
                                        </p:tgtEl>
                                        <p:attrNameLst>
                                          <p:attrName>style.visibility</p:attrName>
                                        </p:attrNameLst>
                                      </p:cBhvr>
                                      <p:to>
                                        <p:strVal val="hidden"/>
                                      </p:to>
                                    </p:set>
                                  </p:childTnLst>
                                </p:cTn>
                              </p:par>
                            </p:childTnLst>
                          </p:cTn>
                        </p:par>
                        <p:par>
                          <p:cTn id="84" fill="hold" nodeType="afterGroup">
                            <p:stCondLst>
                              <p:cond delay="7000"/>
                            </p:stCondLst>
                            <p:childTnLst>
                              <p:par>
                                <p:cTn id="85" presetID="1" presetClass="entr" presetSubtype="0" fill="hold" grpId="0" nodeType="afterEffect">
                                  <p:stCondLst>
                                    <p:cond delay="0"/>
                                  </p:stCondLst>
                                  <p:childTnLst>
                                    <p:set>
                                      <p:cBhvr>
                                        <p:cTn id="86" dur="1" fill="hold">
                                          <p:stCondLst>
                                            <p:cond delay="0"/>
                                          </p:stCondLst>
                                        </p:cTn>
                                        <p:tgtEl>
                                          <p:spTgt spid="17419"/>
                                        </p:tgtEl>
                                        <p:attrNameLst>
                                          <p:attrName>style.visibility</p:attrName>
                                        </p:attrNameLst>
                                      </p:cBhvr>
                                      <p:to>
                                        <p:strVal val="visible"/>
                                      </p:to>
                                    </p:set>
                                  </p:childTnLst>
                                </p:cTn>
                              </p:par>
                            </p:childTnLst>
                          </p:cTn>
                        </p:par>
                        <p:par>
                          <p:cTn id="87" fill="hold" nodeType="afterGroup">
                            <p:stCondLst>
                              <p:cond delay="7000"/>
                            </p:stCondLst>
                            <p:childTnLst>
                              <p:par>
                                <p:cTn id="88" presetID="1" presetClass="exit" presetSubtype="0" fill="hold" nodeType="afterEffect">
                                  <p:stCondLst>
                                    <p:cond delay="0"/>
                                  </p:stCondLst>
                                  <p:childTnLst>
                                    <p:set>
                                      <p:cBhvr>
                                        <p:cTn id="89" dur="1" fill="hold">
                                          <p:stCondLst>
                                            <p:cond delay="0"/>
                                          </p:stCondLst>
                                        </p:cTn>
                                        <p:tgtEl>
                                          <p:spTgt spid="4"/>
                                        </p:tgtEl>
                                        <p:attrNameLst>
                                          <p:attrName>style.visibility</p:attrName>
                                        </p:attrNameLst>
                                      </p:cBhvr>
                                      <p:to>
                                        <p:strVal val="hidden"/>
                                      </p:to>
                                    </p:set>
                                  </p:childTnLst>
                                </p:cTn>
                              </p:par>
                            </p:childTnLst>
                          </p:cTn>
                        </p:par>
                        <p:par>
                          <p:cTn id="90" fill="hold" nodeType="afterGroup">
                            <p:stCondLst>
                              <p:cond delay="7000"/>
                            </p:stCondLst>
                            <p:childTnLst>
                              <p:par>
                                <p:cTn id="91" presetID="1" presetClass="entr" presetSubtype="0" fill="hold" nodeType="afterEffect">
                                  <p:stCondLst>
                                    <p:cond delay="0"/>
                                  </p:stCondLst>
                                  <p:childTnLst>
                                    <p:set>
                                      <p:cBhvr>
                                        <p:cTn id="92" dur="1" fill="hold">
                                          <p:stCondLst>
                                            <p:cond delay="0"/>
                                          </p:stCondLst>
                                        </p:cTn>
                                        <p:tgtEl>
                                          <p:spTgt spid="5"/>
                                        </p:tgtEl>
                                        <p:attrNameLst>
                                          <p:attrName>style.visibility</p:attrName>
                                        </p:attrNameLst>
                                      </p:cBhvr>
                                      <p:to>
                                        <p:strVal val="visible"/>
                                      </p:to>
                                    </p:set>
                                  </p:childTnLst>
                                </p:cTn>
                              </p:par>
                            </p:childTnLst>
                          </p:cTn>
                        </p:par>
                        <p:par>
                          <p:cTn id="93" fill="hold" nodeType="afterGroup">
                            <p:stCondLst>
                              <p:cond delay="7000"/>
                            </p:stCondLst>
                            <p:childTnLst>
                              <p:par>
                                <p:cTn id="94" presetID="2" presetClass="entr" presetSubtype="8" fill="hold" grpId="8" nodeType="afterEffect">
                                  <p:stCondLst>
                                    <p:cond delay="0"/>
                                  </p:stCondLst>
                                  <p:childTnLst>
                                    <p:set>
                                      <p:cBhvr>
                                        <p:cTn id="95" dur="1" fill="hold">
                                          <p:stCondLst>
                                            <p:cond delay="0"/>
                                          </p:stCondLst>
                                        </p:cTn>
                                        <p:tgtEl>
                                          <p:spTgt spid="17413"/>
                                        </p:tgtEl>
                                        <p:attrNameLst>
                                          <p:attrName>style.visibility</p:attrName>
                                        </p:attrNameLst>
                                      </p:cBhvr>
                                      <p:to>
                                        <p:strVal val="visible"/>
                                      </p:to>
                                    </p:set>
                                    <p:anim calcmode="lin" valueType="num">
                                      <p:cBhvr additive="base">
                                        <p:cTn id="96" dur="500" fill="hold"/>
                                        <p:tgtEl>
                                          <p:spTgt spid="17413"/>
                                        </p:tgtEl>
                                        <p:attrNameLst>
                                          <p:attrName>ppt_x</p:attrName>
                                        </p:attrNameLst>
                                      </p:cBhvr>
                                      <p:tavLst>
                                        <p:tav tm="0">
                                          <p:val>
                                            <p:strVal val="0-#ppt_w/2"/>
                                          </p:val>
                                        </p:tav>
                                        <p:tav tm="100000">
                                          <p:val>
                                            <p:strVal val="#ppt_x"/>
                                          </p:val>
                                        </p:tav>
                                      </p:tavLst>
                                    </p:anim>
                                    <p:anim calcmode="lin" valueType="num">
                                      <p:cBhvr additive="base">
                                        <p:cTn id="97" dur="500" fill="hold"/>
                                        <p:tgtEl>
                                          <p:spTgt spid="17413"/>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7500"/>
                            </p:stCondLst>
                            <p:childTnLst>
                              <p:par>
                                <p:cTn id="99" presetID="9" presetClass="exit" presetSubtype="0" fill="hold" grpId="9" nodeType="afterEffect">
                                  <p:stCondLst>
                                    <p:cond delay="0"/>
                                  </p:stCondLst>
                                  <p:childTnLst>
                                    <p:animEffect transition="out" filter="dissolve">
                                      <p:cBhvr>
                                        <p:cTn id="100" dur="500"/>
                                        <p:tgtEl>
                                          <p:spTgt spid="17413"/>
                                        </p:tgtEl>
                                      </p:cBhvr>
                                    </p:animEffect>
                                    <p:set>
                                      <p:cBhvr>
                                        <p:cTn id="101" dur="1" fill="hold">
                                          <p:stCondLst>
                                            <p:cond delay="499"/>
                                          </p:stCondLst>
                                        </p:cTn>
                                        <p:tgtEl>
                                          <p:spTgt spid="17413"/>
                                        </p:tgtEl>
                                        <p:attrNameLst>
                                          <p:attrName>style.visibility</p:attrName>
                                        </p:attrNameLst>
                                      </p:cBhvr>
                                      <p:to>
                                        <p:strVal val="hidden"/>
                                      </p:to>
                                    </p:set>
                                  </p:childTnLst>
                                </p:cTn>
                              </p:par>
                            </p:childTnLst>
                          </p:cTn>
                        </p:par>
                        <p:par>
                          <p:cTn id="102" fill="hold" nodeType="afterGroup">
                            <p:stCondLst>
                              <p:cond delay="8000"/>
                            </p:stCondLst>
                            <p:childTnLst>
                              <p:par>
                                <p:cTn id="103" presetID="1" presetClass="entr" presetSubtype="0" fill="hold" grpId="0" nodeType="afterEffect">
                                  <p:stCondLst>
                                    <p:cond delay="0"/>
                                  </p:stCondLst>
                                  <p:childTnLst>
                                    <p:set>
                                      <p:cBhvr>
                                        <p:cTn id="104" dur="1" fill="hold">
                                          <p:stCondLst>
                                            <p:cond delay="0"/>
                                          </p:stCondLst>
                                        </p:cTn>
                                        <p:tgtEl>
                                          <p:spTgt spid="17435"/>
                                        </p:tgtEl>
                                        <p:attrNameLst>
                                          <p:attrName>style.visibility</p:attrName>
                                        </p:attrNameLst>
                                      </p:cBhvr>
                                      <p:to>
                                        <p:strVal val="visible"/>
                                      </p:to>
                                    </p:set>
                                  </p:childTnLst>
                                </p:cTn>
                              </p:par>
                            </p:childTnLst>
                          </p:cTn>
                        </p:par>
                        <p:par>
                          <p:cTn id="105" fill="hold" nodeType="afterGroup">
                            <p:stCondLst>
                              <p:cond delay="8000"/>
                            </p:stCondLst>
                            <p:childTnLst>
                              <p:par>
                                <p:cTn id="106" presetID="0" presetClass="path" presetSubtype="0" accel="50000" decel="50000" fill="hold" grpId="1" nodeType="afterEffect">
                                  <p:stCondLst>
                                    <p:cond delay="0"/>
                                  </p:stCondLst>
                                  <p:childTnLst>
                                    <p:animMotion origin="layout" path="M 3.33333E-6 3.33333E-6 L 0.30833 -0.03334 " pathEditMode="relative" rAng="0" ptsTypes="AA">
                                      <p:cBhvr>
                                        <p:cTn id="107" dur="500" fill="hold"/>
                                        <p:tgtEl>
                                          <p:spTgt spid="17435"/>
                                        </p:tgtEl>
                                        <p:attrNameLst>
                                          <p:attrName>ppt_x</p:attrName>
                                          <p:attrName>ppt_y</p:attrName>
                                        </p:attrNameLst>
                                      </p:cBhvr>
                                      <p:rCtr x="15417" y="-1667"/>
                                    </p:animMotion>
                                  </p:childTnLst>
                                </p:cTn>
                              </p:par>
                            </p:childTnLst>
                          </p:cTn>
                        </p:par>
                        <p:par>
                          <p:cTn id="108" fill="hold" nodeType="afterGroup">
                            <p:stCondLst>
                              <p:cond delay="8500"/>
                            </p:stCondLst>
                            <p:childTnLst>
                              <p:par>
                                <p:cTn id="109" presetID="3" presetClass="exit" presetSubtype="10" fill="hold" grpId="2" nodeType="afterEffect">
                                  <p:stCondLst>
                                    <p:cond delay="0"/>
                                  </p:stCondLst>
                                  <p:childTnLst>
                                    <p:animEffect transition="out" filter="blinds(horizontal)">
                                      <p:cBhvr>
                                        <p:cTn id="110" dur="500"/>
                                        <p:tgtEl>
                                          <p:spTgt spid="17435"/>
                                        </p:tgtEl>
                                      </p:cBhvr>
                                    </p:animEffect>
                                    <p:set>
                                      <p:cBhvr>
                                        <p:cTn id="111" dur="1" fill="hold">
                                          <p:stCondLst>
                                            <p:cond delay="499"/>
                                          </p:stCondLst>
                                        </p:cTn>
                                        <p:tgtEl>
                                          <p:spTgt spid="17435"/>
                                        </p:tgtEl>
                                        <p:attrNameLst>
                                          <p:attrName>style.visibility</p:attrName>
                                        </p:attrNameLst>
                                      </p:cBhvr>
                                      <p:to>
                                        <p:strVal val="hidden"/>
                                      </p:to>
                                    </p:set>
                                  </p:childTnLst>
                                </p:cTn>
                              </p:par>
                            </p:childTnLst>
                          </p:cTn>
                        </p:par>
                        <p:par>
                          <p:cTn id="112" fill="hold" nodeType="afterGroup">
                            <p:stCondLst>
                              <p:cond delay="9000"/>
                            </p:stCondLst>
                            <p:childTnLst>
                              <p:par>
                                <p:cTn id="113" presetID="1" presetClass="entr" presetSubtype="0" fill="hold" grpId="0" nodeType="afterEffect">
                                  <p:stCondLst>
                                    <p:cond delay="0"/>
                                  </p:stCondLst>
                                  <p:childTnLst>
                                    <p:set>
                                      <p:cBhvr>
                                        <p:cTn id="114" dur="1" fill="hold">
                                          <p:stCondLst>
                                            <p:cond delay="0"/>
                                          </p:stCondLst>
                                        </p:cTn>
                                        <p:tgtEl>
                                          <p:spTgt spid="17420"/>
                                        </p:tgtEl>
                                        <p:attrNameLst>
                                          <p:attrName>style.visibility</p:attrName>
                                        </p:attrNameLst>
                                      </p:cBhvr>
                                      <p:to>
                                        <p:strVal val="visible"/>
                                      </p:to>
                                    </p:set>
                                  </p:childTnLst>
                                </p:cTn>
                              </p:par>
                            </p:childTnLst>
                          </p:cTn>
                        </p:par>
                        <p:par>
                          <p:cTn id="115" fill="hold" nodeType="afterGroup">
                            <p:stCondLst>
                              <p:cond delay="9000"/>
                            </p:stCondLst>
                            <p:childTnLst>
                              <p:par>
                                <p:cTn id="116" presetID="1" presetClass="exit" presetSubtype="0" fill="hold" nodeType="afterEffect">
                                  <p:stCondLst>
                                    <p:cond delay="0"/>
                                  </p:stCondLst>
                                  <p:childTnLst>
                                    <p:set>
                                      <p:cBhvr>
                                        <p:cTn id="117" dur="1" fill="hold">
                                          <p:stCondLst>
                                            <p:cond delay="0"/>
                                          </p:stCondLst>
                                        </p:cTn>
                                        <p:tgtEl>
                                          <p:spTgt spid="5"/>
                                        </p:tgtEl>
                                        <p:attrNameLst>
                                          <p:attrName>style.visibility</p:attrName>
                                        </p:attrNameLst>
                                      </p:cBhvr>
                                      <p:to>
                                        <p:strVal val="hidden"/>
                                      </p:to>
                                    </p:set>
                                  </p:childTnLst>
                                </p:cTn>
                              </p:par>
                            </p:childTnLst>
                          </p:cTn>
                        </p:par>
                        <p:par>
                          <p:cTn id="118" fill="hold" nodeType="afterGroup">
                            <p:stCondLst>
                              <p:cond delay="9000"/>
                            </p:stCondLst>
                            <p:childTnLst>
                              <p:par>
                                <p:cTn id="119" presetID="1" presetClass="entr" presetSubtype="0" fill="hold" nodeType="afterEffect">
                                  <p:stCondLst>
                                    <p:cond delay="0"/>
                                  </p:stCondLst>
                                  <p:childTnLst>
                                    <p:set>
                                      <p:cBhvr>
                                        <p:cTn id="120" dur="1" fill="hold">
                                          <p:stCondLst>
                                            <p:cond delay="0"/>
                                          </p:stCondLst>
                                        </p:cTn>
                                        <p:tgtEl>
                                          <p:spTgt spid="6"/>
                                        </p:tgtEl>
                                        <p:attrNameLst>
                                          <p:attrName>style.visibility</p:attrName>
                                        </p:attrNameLst>
                                      </p:cBhvr>
                                      <p:to>
                                        <p:strVal val="visible"/>
                                      </p:to>
                                    </p:set>
                                  </p:childTnLst>
                                </p:cTn>
                              </p:par>
                            </p:childTnLst>
                          </p:cTn>
                        </p:par>
                        <p:par>
                          <p:cTn id="121" fill="hold" nodeType="afterGroup">
                            <p:stCondLst>
                              <p:cond delay="9000"/>
                            </p:stCondLst>
                            <p:childTnLst>
                              <p:par>
                                <p:cTn id="122" presetID="2" presetClass="entr" presetSubtype="8" fill="hold" grpId="10" nodeType="afterEffect">
                                  <p:stCondLst>
                                    <p:cond delay="0"/>
                                  </p:stCondLst>
                                  <p:childTnLst>
                                    <p:set>
                                      <p:cBhvr>
                                        <p:cTn id="123" dur="1" fill="hold">
                                          <p:stCondLst>
                                            <p:cond delay="0"/>
                                          </p:stCondLst>
                                        </p:cTn>
                                        <p:tgtEl>
                                          <p:spTgt spid="17413"/>
                                        </p:tgtEl>
                                        <p:attrNameLst>
                                          <p:attrName>style.visibility</p:attrName>
                                        </p:attrNameLst>
                                      </p:cBhvr>
                                      <p:to>
                                        <p:strVal val="visible"/>
                                      </p:to>
                                    </p:set>
                                    <p:anim calcmode="lin" valueType="num">
                                      <p:cBhvr additive="base">
                                        <p:cTn id="124" dur="500" fill="hold"/>
                                        <p:tgtEl>
                                          <p:spTgt spid="17413"/>
                                        </p:tgtEl>
                                        <p:attrNameLst>
                                          <p:attrName>ppt_x</p:attrName>
                                        </p:attrNameLst>
                                      </p:cBhvr>
                                      <p:tavLst>
                                        <p:tav tm="0">
                                          <p:val>
                                            <p:strVal val="0-#ppt_w/2"/>
                                          </p:val>
                                        </p:tav>
                                        <p:tav tm="100000">
                                          <p:val>
                                            <p:strVal val="#ppt_x"/>
                                          </p:val>
                                        </p:tav>
                                      </p:tavLst>
                                    </p:anim>
                                    <p:anim calcmode="lin" valueType="num">
                                      <p:cBhvr additive="base">
                                        <p:cTn id="125" dur="500" fill="hold"/>
                                        <p:tgtEl>
                                          <p:spTgt spid="17413"/>
                                        </p:tgtEl>
                                        <p:attrNameLst>
                                          <p:attrName>ppt_y</p:attrName>
                                        </p:attrNameLst>
                                      </p:cBhvr>
                                      <p:tavLst>
                                        <p:tav tm="0">
                                          <p:val>
                                            <p:strVal val="#ppt_y"/>
                                          </p:val>
                                        </p:tav>
                                        <p:tav tm="100000">
                                          <p:val>
                                            <p:strVal val="#ppt_y"/>
                                          </p:val>
                                        </p:tav>
                                      </p:tavLst>
                                    </p:anim>
                                  </p:childTnLst>
                                </p:cTn>
                              </p:par>
                            </p:childTnLst>
                          </p:cTn>
                        </p:par>
                        <p:par>
                          <p:cTn id="126" fill="hold" nodeType="afterGroup">
                            <p:stCondLst>
                              <p:cond delay="9500"/>
                            </p:stCondLst>
                            <p:childTnLst>
                              <p:par>
                                <p:cTn id="127" presetID="9" presetClass="exit" presetSubtype="0" fill="hold" grpId="11" nodeType="afterEffect">
                                  <p:stCondLst>
                                    <p:cond delay="0"/>
                                  </p:stCondLst>
                                  <p:childTnLst>
                                    <p:animEffect transition="out" filter="dissolve">
                                      <p:cBhvr>
                                        <p:cTn id="128" dur="500"/>
                                        <p:tgtEl>
                                          <p:spTgt spid="17413"/>
                                        </p:tgtEl>
                                      </p:cBhvr>
                                    </p:animEffect>
                                    <p:set>
                                      <p:cBhvr>
                                        <p:cTn id="129" dur="1" fill="hold">
                                          <p:stCondLst>
                                            <p:cond delay="499"/>
                                          </p:stCondLst>
                                        </p:cTn>
                                        <p:tgtEl>
                                          <p:spTgt spid="17413"/>
                                        </p:tgtEl>
                                        <p:attrNameLst>
                                          <p:attrName>style.visibility</p:attrName>
                                        </p:attrNameLst>
                                      </p:cBhvr>
                                      <p:to>
                                        <p:strVal val="hidden"/>
                                      </p:to>
                                    </p:set>
                                  </p:childTnLst>
                                </p:cTn>
                              </p:par>
                            </p:childTnLst>
                          </p:cTn>
                        </p:par>
                        <p:par>
                          <p:cTn id="130" fill="hold" nodeType="afterGroup">
                            <p:stCondLst>
                              <p:cond delay="10000"/>
                            </p:stCondLst>
                            <p:childTnLst>
                              <p:par>
                                <p:cTn id="131" presetID="1" presetClass="entr" presetSubtype="0" fill="hold" grpId="0" nodeType="afterEffect">
                                  <p:stCondLst>
                                    <p:cond delay="0"/>
                                  </p:stCondLst>
                                  <p:childTnLst>
                                    <p:set>
                                      <p:cBhvr>
                                        <p:cTn id="132" dur="1" fill="hold">
                                          <p:stCondLst>
                                            <p:cond delay="0"/>
                                          </p:stCondLst>
                                        </p:cTn>
                                        <p:tgtEl>
                                          <p:spTgt spid="17439"/>
                                        </p:tgtEl>
                                        <p:attrNameLst>
                                          <p:attrName>style.visibility</p:attrName>
                                        </p:attrNameLst>
                                      </p:cBhvr>
                                      <p:to>
                                        <p:strVal val="visible"/>
                                      </p:to>
                                    </p:set>
                                  </p:childTnLst>
                                </p:cTn>
                              </p:par>
                            </p:childTnLst>
                          </p:cTn>
                        </p:par>
                        <p:par>
                          <p:cTn id="133" fill="hold" nodeType="afterGroup">
                            <p:stCondLst>
                              <p:cond delay="10000"/>
                            </p:stCondLst>
                            <p:childTnLst>
                              <p:par>
                                <p:cTn id="134" presetID="0" presetClass="path" presetSubtype="0" accel="50000" decel="50000" fill="hold" grpId="1" nodeType="afterEffect">
                                  <p:stCondLst>
                                    <p:cond delay="0"/>
                                  </p:stCondLst>
                                  <p:childTnLst>
                                    <p:animMotion origin="layout" path="M -3.33333E-6 0.00556 L 0.30834 0.00556 " pathEditMode="relative" rAng="0" ptsTypes="AA">
                                      <p:cBhvr>
                                        <p:cTn id="135" dur="500" fill="hold"/>
                                        <p:tgtEl>
                                          <p:spTgt spid="17439"/>
                                        </p:tgtEl>
                                        <p:attrNameLst>
                                          <p:attrName>ppt_x</p:attrName>
                                          <p:attrName>ppt_y</p:attrName>
                                        </p:attrNameLst>
                                      </p:cBhvr>
                                      <p:rCtr x="15417" y="0"/>
                                    </p:animMotion>
                                  </p:childTnLst>
                                </p:cTn>
                              </p:par>
                            </p:childTnLst>
                          </p:cTn>
                        </p:par>
                        <p:par>
                          <p:cTn id="136" fill="hold" nodeType="afterGroup">
                            <p:stCondLst>
                              <p:cond delay="10500"/>
                            </p:stCondLst>
                            <p:childTnLst>
                              <p:par>
                                <p:cTn id="137" presetID="3" presetClass="exit" presetSubtype="10" fill="hold" grpId="2" nodeType="afterEffect">
                                  <p:stCondLst>
                                    <p:cond delay="0"/>
                                  </p:stCondLst>
                                  <p:childTnLst>
                                    <p:animEffect transition="out" filter="blinds(horizontal)">
                                      <p:cBhvr>
                                        <p:cTn id="138" dur="500"/>
                                        <p:tgtEl>
                                          <p:spTgt spid="17439"/>
                                        </p:tgtEl>
                                      </p:cBhvr>
                                    </p:animEffect>
                                    <p:set>
                                      <p:cBhvr>
                                        <p:cTn id="139" dur="1" fill="hold">
                                          <p:stCondLst>
                                            <p:cond delay="499"/>
                                          </p:stCondLst>
                                        </p:cTn>
                                        <p:tgtEl>
                                          <p:spTgt spid="17439"/>
                                        </p:tgtEl>
                                        <p:attrNameLst>
                                          <p:attrName>style.visibility</p:attrName>
                                        </p:attrNameLst>
                                      </p:cBhvr>
                                      <p:to>
                                        <p:strVal val="hidden"/>
                                      </p:to>
                                    </p:set>
                                  </p:childTnLst>
                                </p:cTn>
                              </p:par>
                            </p:childTnLst>
                          </p:cTn>
                        </p:par>
                        <p:par>
                          <p:cTn id="140" fill="hold" nodeType="afterGroup">
                            <p:stCondLst>
                              <p:cond delay="11000"/>
                            </p:stCondLst>
                            <p:childTnLst>
                              <p:par>
                                <p:cTn id="141" presetID="1" presetClass="entr" presetSubtype="0" fill="hold" grpId="0" nodeType="afterEffect">
                                  <p:stCondLst>
                                    <p:cond delay="0"/>
                                  </p:stCondLst>
                                  <p:childTnLst>
                                    <p:set>
                                      <p:cBhvr>
                                        <p:cTn id="142" dur="1" fill="hold">
                                          <p:stCondLst>
                                            <p:cond delay="0"/>
                                          </p:stCondLst>
                                        </p:cTn>
                                        <p:tgtEl>
                                          <p:spTgt spid="17421"/>
                                        </p:tgtEl>
                                        <p:attrNameLst>
                                          <p:attrName>style.visibility</p:attrName>
                                        </p:attrNameLst>
                                      </p:cBhvr>
                                      <p:to>
                                        <p:strVal val="visible"/>
                                      </p:to>
                                    </p:set>
                                  </p:childTnLst>
                                </p:cTn>
                              </p:par>
                            </p:childTnLst>
                          </p:cTn>
                        </p:par>
                        <p:par>
                          <p:cTn id="143" fill="hold" nodeType="afterGroup">
                            <p:stCondLst>
                              <p:cond delay="11000"/>
                            </p:stCondLst>
                            <p:childTnLst>
                              <p:par>
                                <p:cTn id="144" presetID="1" presetClass="exit" presetSubtype="0" fill="hold" nodeType="afterEffect">
                                  <p:stCondLst>
                                    <p:cond delay="0"/>
                                  </p:stCondLst>
                                  <p:childTnLst>
                                    <p:set>
                                      <p:cBhvr>
                                        <p:cTn id="145" dur="1" fill="hold">
                                          <p:stCondLst>
                                            <p:cond delay="0"/>
                                          </p:stCondLst>
                                        </p:cTn>
                                        <p:tgtEl>
                                          <p:spTgt spid="6"/>
                                        </p:tgtEl>
                                        <p:attrNameLst>
                                          <p:attrName>style.visibility</p:attrName>
                                        </p:attrNameLst>
                                      </p:cBhvr>
                                      <p:to>
                                        <p:strVal val="hidden"/>
                                      </p:to>
                                    </p:set>
                                  </p:childTnLst>
                                </p:cTn>
                              </p:par>
                            </p:childTnLst>
                          </p:cTn>
                        </p:par>
                        <p:par>
                          <p:cTn id="146" fill="hold" nodeType="afterGroup">
                            <p:stCondLst>
                              <p:cond delay="11000"/>
                            </p:stCondLst>
                            <p:childTnLst>
                              <p:par>
                                <p:cTn id="147" presetID="1" presetClass="entr" presetSubtype="0" fill="hold" nodeType="afterEffect">
                                  <p:stCondLst>
                                    <p:cond delay="0"/>
                                  </p:stCondLst>
                                  <p:childTnLst>
                                    <p:set>
                                      <p:cBhvr>
                                        <p:cTn id="148" dur="1" fill="hold">
                                          <p:stCondLst>
                                            <p:cond delay="0"/>
                                          </p:stCondLst>
                                        </p:cTn>
                                        <p:tgtEl>
                                          <p:spTgt spid="7"/>
                                        </p:tgtEl>
                                        <p:attrNameLst>
                                          <p:attrName>style.visibility</p:attrName>
                                        </p:attrNameLst>
                                      </p:cBhvr>
                                      <p:to>
                                        <p:strVal val="visible"/>
                                      </p:to>
                                    </p:set>
                                  </p:childTnLst>
                                </p:cTn>
                              </p:par>
                            </p:childTnLst>
                          </p:cTn>
                        </p:par>
                        <p:par>
                          <p:cTn id="149" fill="hold" nodeType="afterGroup">
                            <p:stCondLst>
                              <p:cond delay="11000"/>
                            </p:stCondLst>
                            <p:childTnLst>
                              <p:par>
                                <p:cTn id="150" presetID="2" presetClass="entr" presetSubtype="8" fill="hold" grpId="12" nodeType="afterEffect">
                                  <p:stCondLst>
                                    <p:cond delay="0"/>
                                  </p:stCondLst>
                                  <p:childTnLst>
                                    <p:set>
                                      <p:cBhvr>
                                        <p:cTn id="151" dur="1" fill="hold">
                                          <p:stCondLst>
                                            <p:cond delay="0"/>
                                          </p:stCondLst>
                                        </p:cTn>
                                        <p:tgtEl>
                                          <p:spTgt spid="17413"/>
                                        </p:tgtEl>
                                        <p:attrNameLst>
                                          <p:attrName>style.visibility</p:attrName>
                                        </p:attrNameLst>
                                      </p:cBhvr>
                                      <p:to>
                                        <p:strVal val="visible"/>
                                      </p:to>
                                    </p:set>
                                    <p:anim calcmode="lin" valueType="num">
                                      <p:cBhvr additive="base">
                                        <p:cTn id="152" dur="500" fill="hold"/>
                                        <p:tgtEl>
                                          <p:spTgt spid="17413"/>
                                        </p:tgtEl>
                                        <p:attrNameLst>
                                          <p:attrName>ppt_x</p:attrName>
                                        </p:attrNameLst>
                                      </p:cBhvr>
                                      <p:tavLst>
                                        <p:tav tm="0">
                                          <p:val>
                                            <p:strVal val="0-#ppt_w/2"/>
                                          </p:val>
                                        </p:tav>
                                        <p:tav tm="100000">
                                          <p:val>
                                            <p:strVal val="#ppt_x"/>
                                          </p:val>
                                        </p:tav>
                                      </p:tavLst>
                                    </p:anim>
                                    <p:anim calcmode="lin" valueType="num">
                                      <p:cBhvr additive="base">
                                        <p:cTn id="153" dur="500" fill="hold"/>
                                        <p:tgtEl>
                                          <p:spTgt spid="17413"/>
                                        </p:tgtEl>
                                        <p:attrNameLst>
                                          <p:attrName>ppt_y</p:attrName>
                                        </p:attrNameLst>
                                      </p:cBhvr>
                                      <p:tavLst>
                                        <p:tav tm="0">
                                          <p:val>
                                            <p:strVal val="#ppt_y"/>
                                          </p:val>
                                        </p:tav>
                                        <p:tav tm="100000">
                                          <p:val>
                                            <p:strVal val="#ppt_y"/>
                                          </p:val>
                                        </p:tav>
                                      </p:tavLst>
                                    </p:anim>
                                  </p:childTnLst>
                                </p:cTn>
                              </p:par>
                            </p:childTnLst>
                          </p:cTn>
                        </p:par>
                        <p:par>
                          <p:cTn id="154" fill="hold" nodeType="afterGroup">
                            <p:stCondLst>
                              <p:cond delay="11500"/>
                            </p:stCondLst>
                            <p:childTnLst>
                              <p:par>
                                <p:cTn id="155" presetID="9" presetClass="exit" presetSubtype="0" fill="hold" grpId="13" nodeType="afterEffect">
                                  <p:stCondLst>
                                    <p:cond delay="0"/>
                                  </p:stCondLst>
                                  <p:childTnLst>
                                    <p:animEffect transition="out" filter="dissolve">
                                      <p:cBhvr>
                                        <p:cTn id="156" dur="500"/>
                                        <p:tgtEl>
                                          <p:spTgt spid="17413"/>
                                        </p:tgtEl>
                                      </p:cBhvr>
                                    </p:animEffect>
                                    <p:set>
                                      <p:cBhvr>
                                        <p:cTn id="157" dur="1" fill="hold">
                                          <p:stCondLst>
                                            <p:cond delay="499"/>
                                          </p:stCondLst>
                                        </p:cTn>
                                        <p:tgtEl>
                                          <p:spTgt spid="17413"/>
                                        </p:tgtEl>
                                        <p:attrNameLst>
                                          <p:attrName>style.visibility</p:attrName>
                                        </p:attrNameLst>
                                      </p:cBhvr>
                                      <p:to>
                                        <p:strVal val="hidden"/>
                                      </p:to>
                                    </p:set>
                                  </p:childTnLst>
                                </p:cTn>
                              </p:par>
                            </p:childTnLst>
                          </p:cTn>
                        </p:par>
                        <p:par>
                          <p:cTn id="158" fill="hold" nodeType="afterGroup">
                            <p:stCondLst>
                              <p:cond delay="12000"/>
                            </p:stCondLst>
                            <p:childTnLst>
                              <p:par>
                                <p:cTn id="159" presetID="1" presetClass="entr" presetSubtype="0" fill="hold" grpId="0" nodeType="afterEffect">
                                  <p:stCondLst>
                                    <p:cond delay="0"/>
                                  </p:stCondLst>
                                  <p:childTnLst>
                                    <p:set>
                                      <p:cBhvr>
                                        <p:cTn id="160" dur="1" fill="hold">
                                          <p:stCondLst>
                                            <p:cond delay="0"/>
                                          </p:stCondLst>
                                        </p:cTn>
                                        <p:tgtEl>
                                          <p:spTgt spid="17440"/>
                                        </p:tgtEl>
                                        <p:attrNameLst>
                                          <p:attrName>style.visibility</p:attrName>
                                        </p:attrNameLst>
                                      </p:cBhvr>
                                      <p:to>
                                        <p:strVal val="visible"/>
                                      </p:to>
                                    </p:set>
                                  </p:childTnLst>
                                </p:cTn>
                              </p:par>
                            </p:childTnLst>
                          </p:cTn>
                        </p:par>
                        <p:par>
                          <p:cTn id="161" fill="hold" nodeType="afterGroup">
                            <p:stCondLst>
                              <p:cond delay="12000"/>
                            </p:stCondLst>
                            <p:childTnLst>
                              <p:par>
                                <p:cTn id="162" presetID="0" presetClass="path" presetSubtype="0" accel="50000" decel="50000" fill="hold" grpId="1" nodeType="afterEffect">
                                  <p:stCondLst>
                                    <p:cond delay="0"/>
                                  </p:stCondLst>
                                  <p:childTnLst>
                                    <p:animMotion origin="layout" path="M 3.33333E-6 -1.11111E-6 L 0.30833 0.02222 " pathEditMode="relative" rAng="0" ptsTypes="AA">
                                      <p:cBhvr>
                                        <p:cTn id="163" dur="500" fill="hold"/>
                                        <p:tgtEl>
                                          <p:spTgt spid="17440"/>
                                        </p:tgtEl>
                                        <p:attrNameLst>
                                          <p:attrName>ppt_x</p:attrName>
                                          <p:attrName>ppt_y</p:attrName>
                                        </p:attrNameLst>
                                      </p:cBhvr>
                                      <p:rCtr x="15417" y="1111"/>
                                    </p:animMotion>
                                  </p:childTnLst>
                                </p:cTn>
                              </p:par>
                            </p:childTnLst>
                          </p:cTn>
                        </p:par>
                        <p:par>
                          <p:cTn id="164" fill="hold" nodeType="afterGroup">
                            <p:stCondLst>
                              <p:cond delay="12500"/>
                            </p:stCondLst>
                            <p:childTnLst>
                              <p:par>
                                <p:cTn id="165" presetID="3" presetClass="exit" presetSubtype="10" fill="hold" grpId="2" nodeType="afterEffect">
                                  <p:stCondLst>
                                    <p:cond delay="0"/>
                                  </p:stCondLst>
                                  <p:childTnLst>
                                    <p:animEffect transition="out" filter="blinds(horizontal)">
                                      <p:cBhvr>
                                        <p:cTn id="166" dur="500"/>
                                        <p:tgtEl>
                                          <p:spTgt spid="17440"/>
                                        </p:tgtEl>
                                      </p:cBhvr>
                                    </p:animEffect>
                                    <p:set>
                                      <p:cBhvr>
                                        <p:cTn id="167" dur="1" fill="hold">
                                          <p:stCondLst>
                                            <p:cond delay="499"/>
                                          </p:stCondLst>
                                        </p:cTn>
                                        <p:tgtEl>
                                          <p:spTgt spid="17440"/>
                                        </p:tgtEl>
                                        <p:attrNameLst>
                                          <p:attrName>style.visibility</p:attrName>
                                        </p:attrNameLst>
                                      </p:cBhvr>
                                      <p:to>
                                        <p:strVal val="hidden"/>
                                      </p:to>
                                    </p:set>
                                  </p:childTnLst>
                                </p:cTn>
                              </p:par>
                            </p:childTnLst>
                          </p:cTn>
                        </p:par>
                        <p:par>
                          <p:cTn id="168" fill="hold" nodeType="afterGroup">
                            <p:stCondLst>
                              <p:cond delay="13000"/>
                            </p:stCondLst>
                            <p:childTnLst>
                              <p:par>
                                <p:cTn id="169" presetID="1" presetClass="entr" presetSubtype="0" fill="hold" grpId="0" nodeType="afterEffect">
                                  <p:stCondLst>
                                    <p:cond delay="0"/>
                                  </p:stCondLst>
                                  <p:childTnLst>
                                    <p:set>
                                      <p:cBhvr>
                                        <p:cTn id="170" dur="1" fill="hold">
                                          <p:stCondLst>
                                            <p:cond delay="0"/>
                                          </p:stCondLst>
                                        </p:cTn>
                                        <p:tgtEl>
                                          <p:spTgt spid="17422"/>
                                        </p:tgtEl>
                                        <p:attrNameLst>
                                          <p:attrName>style.visibility</p:attrName>
                                        </p:attrNameLst>
                                      </p:cBhvr>
                                      <p:to>
                                        <p:strVal val="visible"/>
                                      </p:to>
                                    </p:set>
                                  </p:childTnLst>
                                </p:cTn>
                              </p:par>
                            </p:childTnLst>
                          </p:cTn>
                        </p:par>
                        <p:par>
                          <p:cTn id="171" fill="hold" nodeType="afterGroup">
                            <p:stCondLst>
                              <p:cond delay="13000"/>
                            </p:stCondLst>
                            <p:childTnLst>
                              <p:par>
                                <p:cTn id="172" presetID="2" presetClass="entr" presetSubtype="8" fill="hold" grpId="14" nodeType="afterEffect">
                                  <p:stCondLst>
                                    <p:cond delay="0"/>
                                  </p:stCondLst>
                                  <p:childTnLst>
                                    <p:set>
                                      <p:cBhvr>
                                        <p:cTn id="173" dur="1" fill="hold">
                                          <p:stCondLst>
                                            <p:cond delay="0"/>
                                          </p:stCondLst>
                                        </p:cTn>
                                        <p:tgtEl>
                                          <p:spTgt spid="17413"/>
                                        </p:tgtEl>
                                        <p:attrNameLst>
                                          <p:attrName>style.visibility</p:attrName>
                                        </p:attrNameLst>
                                      </p:cBhvr>
                                      <p:to>
                                        <p:strVal val="visible"/>
                                      </p:to>
                                    </p:set>
                                    <p:anim calcmode="lin" valueType="num">
                                      <p:cBhvr additive="base">
                                        <p:cTn id="174" dur="500" fill="hold"/>
                                        <p:tgtEl>
                                          <p:spTgt spid="17413"/>
                                        </p:tgtEl>
                                        <p:attrNameLst>
                                          <p:attrName>ppt_x</p:attrName>
                                        </p:attrNameLst>
                                      </p:cBhvr>
                                      <p:tavLst>
                                        <p:tav tm="0">
                                          <p:val>
                                            <p:strVal val="0-#ppt_w/2"/>
                                          </p:val>
                                        </p:tav>
                                        <p:tav tm="100000">
                                          <p:val>
                                            <p:strVal val="#ppt_x"/>
                                          </p:val>
                                        </p:tav>
                                      </p:tavLst>
                                    </p:anim>
                                    <p:anim calcmode="lin" valueType="num">
                                      <p:cBhvr additive="base">
                                        <p:cTn id="175" dur="500" fill="hold"/>
                                        <p:tgtEl>
                                          <p:spTgt spid="17413"/>
                                        </p:tgtEl>
                                        <p:attrNameLst>
                                          <p:attrName>ppt_y</p:attrName>
                                        </p:attrNameLst>
                                      </p:cBhvr>
                                      <p:tavLst>
                                        <p:tav tm="0">
                                          <p:val>
                                            <p:strVal val="#ppt_y"/>
                                          </p:val>
                                        </p:tav>
                                        <p:tav tm="100000">
                                          <p:val>
                                            <p:strVal val="#ppt_y"/>
                                          </p:val>
                                        </p:tav>
                                      </p:tavLst>
                                    </p:anim>
                                  </p:childTnLst>
                                </p:cTn>
                              </p:par>
                            </p:childTnLst>
                          </p:cTn>
                        </p:par>
                        <p:par>
                          <p:cTn id="176" fill="hold" nodeType="afterGroup">
                            <p:stCondLst>
                              <p:cond delay="13500"/>
                            </p:stCondLst>
                            <p:childTnLst>
                              <p:par>
                                <p:cTn id="177" presetID="9" presetClass="exit" presetSubtype="0" fill="hold" grpId="15" nodeType="afterEffect">
                                  <p:stCondLst>
                                    <p:cond delay="0"/>
                                  </p:stCondLst>
                                  <p:childTnLst>
                                    <p:animEffect transition="out" filter="dissolve">
                                      <p:cBhvr>
                                        <p:cTn id="178" dur="500"/>
                                        <p:tgtEl>
                                          <p:spTgt spid="17413"/>
                                        </p:tgtEl>
                                      </p:cBhvr>
                                    </p:animEffect>
                                    <p:set>
                                      <p:cBhvr>
                                        <p:cTn id="179" dur="1" fill="hold">
                                          <p:stCondLst>
                                            <p:cond delay="499"/>
                                          </p:stCondLst>
                                        </p:cTn>
                                        <p:tgtEl>
                                          <p:spTgt spid="17413"/>
                                        </p:tgtEl>
                                        <p:attrNameLst>
                                          <p:attrName>style.visibility</p:attrName>
                                        </p:attrNameLst>
                                      </p:cBhvr>
                                      <p:to>
                                        <p:strVal val="hidden"/>
                                      </p:to>
                                    </p:set>
                                  </p:childTnLst>
                                </p:cTn>
                              </p:par>
                              <p:par>
                                <p:cTn id="180" presetID="1" presetClass="entr" presetSubtype="0" fill="hold" grpId="0" nodeType="withEffect">
                                  <p:stCondLst>
                                    <p:cond delay="0"/>
                                  </p:stCondLst>
                                  <p:childTnLst>
                                    <p:set>
                                      <p:cBhvr>
                                        <p:cTn id="181" dur="1" fill="hold">
                                          <p:stCondLst>
                                            <p:cond delay="0"/>
                                          </p:stCondLst>
                                        </p:cTn>
                                        <p:tgtEl>
                                          <p:spTgt spid="17441"/>
                                        </p:tgtEl>
                                        <p:attrNameLst>
                                          <p:attrName>style.visibility</p:attrName>
                                        </p:attrNameLst>
                                      </p:cBhvr>
                                      <p:to>
                                        <p:strVal val="visible"/>
                                      </p:to>
                                    </p:set>
                                  </p:childTnLst>
                                </p:cTn>
                              </p:par>
                            </p:childTnLst>
                          </p:cTn>
                        </p:par>
                        <p:par>
                          <p:cTn id="182" fill="hold" nodeType="afterGroup">
                            <p:stCondLst>
                              <p:cond delay="14000"/>
                            </p:stCondLst>
                            <p:childTnLst>
                              <p:par>
                                <p:cTn id="183" presetID="0" presetClass="path" presetSubtype="0" accel="50000" decel="50000" fill="hold" grpId="1" nodeType="afterEffect">
                                  <p:stCondLst>
                                    <p:cond delay="0"/>
                                  </p:stCondLst>
                                  <p:childTnLst>
                                    <p:animMotion origin="layout" path="M 3.33333E-6 -3.33333E-6 L 0.30833 0.03334 " pathEditMode="relative" rAng="0" ptsTypes="AA">
                                      <p:cBhvr>
                                        <p:cTn id="184" dur="500" fill="hold"/>
                                        <p:tgtEl>
                                          <p:spTgt spid="17441"/>
                                        </p:tgtEl>
                                        <p:attrNameLst>
                                          <p:attrName>ppt_x</p:attrName>
                                          <p:attrName>ppt_y</p:attrName>
                                        </p:attrNameLst>
                                      </p:cBhvr>
                                      <p:rCtr x="15417" y="1667"/>
                                    </p:animMotion>
                                  </p:childTnLst>
                                </p:cTn>
                              </p:par>
                            </p:childTnLst>
                          </p:cTn>
                        </p:par>
                        <p:par>
                          <p:cTn id="185" fill="hold" nodeType="afterGroup">
                            <p:stCondLst>
                              <p:cond delay="14500"/>
                            </p:stCondLst>
                            <p:childTnLst>
                              <p:par>
                                <p:cTn id="186" presetID="3" presetClass="exit" presetSubtype="10" fill="hold" grpId="2" nodeType="afterEffect">
                                  <p:stCondLst>
                                    <p:cond delay="0"/>
                                  </p:stCondLst>
                                  <p:childTnLst>
                                    <p:animEffect transition="out" filter="blinds(horizontal)">
                                      <p:cBhvr>
                                        <p:cTn id="187" dur="500"/>
                                        <p:tgtEl>
                                          <p:spTgt spid="17441"/>
                                        </p:tgtEl>
                                      </p:cBhvr>
                                    </p:animEffect>
                                    <p:set>
                                      <p:cBhvr>
                                        <p:cTn id="188" dur="1" fill="hold">
                                          <p:stCondLst>
                                            <p:cond delay="499"/>
                                          </p:stCondLst>
                                        </p:cTn>
                                        <p:tgtEl>
                                          <p:spTgt spid="17441"/>
                                        </p:tgtEl>
                                        <p:attrNameLst>
                                          <p:attrName>style.visibility</p:attrName>
                                        </p:attrNameLst>
                                      </p:cBhvr>
                                      <p:to>
                                        <p:strVal val="hidden"/>
                                      </p:to>
                                    </p:set>
                                  </p:childTnLst>
                                </p:cTn>
                              </p:par>
                            </p:childTnLst>
                          </p:cTn>
                        </p:par>
                        <p:par>
                          <p:cTn id="189" fill="hold" nodeType="afterGroup">
                            <p:stCondLst>
                              <p:cond delay="15000"/>
                            </p:stCondLst>
                            <p:childTnLst>
                              <p:par>
                                <p:cTn id="190" presetID="1" presetClass="entr" presetSubtype="0" fill="hold" grpId="0" nodeType="afterEffect">
                                  <p:stCondLst>
                                    <p:cond delay="0"/>
                                  </p:stCondLst>
                                  <p:childTnLst>
                                    <p:set>
                                      <p:cBhvr>
                                        <p:cTn id="191" dur="1" fill="hold">
                                          <p:stCondLst>
                                            <p:cond delay="0"/>
                                          </p:stCondLst>
                                        </p:cTn>
                                        <p:tgtEl>
                                          <p:spTgt spid="17423"/>
                                        </p:tgtEl>
                                        <p:attrNameLst>
                                          <p:attrName>style.visibility</p:attrName>
                                        </p:attrNameLst>
                                      </p:cBhvr>
                                      <p:to>
                                        <p:strVal val="visible"/>
                                      </p:to>
                                    </p:set>
                                  </p:childTnLst>
                                </p:cTn>
                              </p:par>
                            </p:childTnLst>
                          </p:cTn>
                        </p:par>
                        <p:par>
                          <p:cTn id="192" fill="hold" nodeType="afterGroup">
                            <p:stCondLst>
                              <p:cond delay="15000"/>
                            </p:stCondLst>
                            <p:childTnLst>
                              <p:par>
                                <p:cTn id="193" presetID="1" presetClass="entr" presetSubtype="0" fill="hold" nodeType="afterEffect">
                                  <p:stCondLst>
                                    <p:cond delay="0"/>
                                  </p:stCondLst>
                                  <p:childTnLst>
                                    <p:set>
                                      <p:cBhvr>
                                        <p:cTn id="194" dur="1" fill="hold">
                                          <p:stCondLst>
                                            <p:cond delay="0"/>
                                          </p:stCondLst>
                                        </p:cTn>
                                        <p:tgtEl>
                                          <p:spTgt spid="7"/>
                                        </p:tgtEl>
                                        <p:attrNameLst>
                                          <p:attrName>style.visibility</p:attrName>
                                        </p:attrNameLst>
                                      </p:cBhvr>
                                      <p:to>
                                        <p:strVal val="visible"/>
                                      </p:to>
                                    </p:set>
                                  </p:childTnLst>
                                </p:cTn>
                              </p:par>
                            </p:childTnLst>
                          </p:cTn>
                        </p:par>
                        <p:par>
                          <p:cTn id="195" fill="hold">
                            <p:stCondLst>
                              <p:cond delay="15000"/>
                            </p:stCondLst>
                            <p:childTnLst>
                              <p:par>
                                <p:cTn id="196" presetID="10" presetClass="entr" presetSubtype="0" fill="hold" nodeType="afterEffect">
                                  <p:stCondLst>
                                    <p:cond delay="0"/>
                                  </p:stCondLst>
                                  <p:childTnLst>
                                    <p:set>
                                      <p:cBhvr>
                                        <p:cTn id="197" dur="1" fill="hold">
                                          <p:stCondLst>
                                            <p:cond delay="0"/>
                                          </p:stCondLst>
                                        </p:cTn>
                                        <p:tgtEl>
                                          <p:spTgt spid="13"/>
                                        </p:tgtEl>
                                        <p:attrNameLst>
                                          <p:attrName>style.visibility</p:attrName>
                                        </p:attrNameLst>
                                      </p:cBhvr>
                                      <p:to>
                                        <p:strVal val="visible"/>
                                      </p:to>
                                    </p:set>
                                    <p:animEffect transition="in" filter="fade">
                                      <p:cBhvr>
                                        <p:cTn id="19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p:bldP spid="17411" grpId="0" animBg="1"/>
      <p:bldP spid="17413" grpId="0" animBg="1"/>
      <p:bldP spid="17413" grpId="1" animBg="1"/>
      <p:bldP spid="17413" grpId="2" animBg="1"/>
      <p:bldP spid="17413" grpId="3" animBg="1"/>
      <p:bldP spid="17413" grpId="4" animBg="1"/>
      <p:bldP spid="17413" grpId="5" animBg="1"/>
      <p:bldP spid="17413" grpId="6" animBg="1"/>
      <p:bldP spid="17413" grpId="7" animBg="1"/>
      <p:bldP spid="17413" grpId="8" animBg="1"/>
      <p:bldP spid="17413" grpId="9" animBg="1"/>
      <p:bldP spid="17413" grpId="10" animBg="1"/>
      <p:bldP spid="17413" grpId="11" animBg="1"/>
      <p:bldP spid="17413" grpId="12" animBg="1"/>
      <p:bldP spid="17413" grpId="13" animBg="1"/>
      <p:bldP spid="17413" grpId="14" animBg="1"/>
      <p:bldP spid="17413" grpId="15" animBg="1"/>
      <p:bldP spid="17418" grpId="0" animBg="1"/>
      <p:bldP spid="17418" grpId="1" animBg="1"/>
      <p:bldP spid="17418" grpId="2" animBg="1"/>
      <p:bldP spid="17419" grpId="0" animBg="1"/>
      <p:bldP spid="17420" grpId="0" animBg="1"/>
      <p:bldP spid="17421" grpId="0" animBg="1"/>
      <p:bldP spid="17422" grpId="0" animBg="1"/>
      <p:bldP spid="17423" grpId="0" animBg="1"/>
      <p:bldP spid="17424" grpId="0" animBg="1"/>
      <p:bldP spid="17424" grpId="1" animBg="1"/>
      <p:bldP spid="17424" grpId="2" animBg="1"/>
      <p:bldP spid="17425" grpId="0" animBg="1"/>
      <p:bldP spid="17425" grpId="1" animBg="1"/>
      <p:bldP spid="17425" grpId="2" animBg="1"/>
      <p:bldP spid="17435" grpId="0" animBg="1"/>
      <p:bldP spid="17435" grpId="1" animBg="1"/>
      <p:bldP spid="17435" grpId="2" animBg="1"/>
      <p:bldP spid="17439" grpId="0" animBg="1"/>
      <p:bldP spid="17439" grpId="1" animBg="1"/>
      <p:bldP spid="17439" grpId="2" animBg="1"/>
      <p:bldP spid="17440" grpId="0" animBg="1"/>
      <p:bldP spid="17440" grpId="1" animBg="1"/>
      <p:bldP spid="17440" grpId="2" animBg="1"/>
      <p:bldP spid="17441" grpId="0" animBg="1"/>
      <p:bldP spid="17441" grpId="1" animBg="1"/>
      <p:bldP spid="17441" grpId="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Transverse </a:t>
            </a:r>
            <a:r>
              <a:rPr lang="de-DE" dirty="0" err="1" smtClean="0"/>
              <a:t>Emittance</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54691" y="1600200"/>
            <a:ext cx="6034617" cy="4525963"/>
          </a:xfrm>
        </p:spPr>
      </p:pic>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14</a:t>
            </a:fld>
            <a:endParaRPr lang="en-US"/>
          </a:p>
        </p:txBody>
      </p:sp>
      <p:sp>
        <p:nvSpPr>
          <p:cNvPr id="7" name="Date Placeholder 6"/>
          <p:cNvSpPr>
            <a:spLocks noGrp="1"/>
          </p:cNvSpPr>
          <p:nvPr>
            <p:ph type="dt" sz="half" idx="10"/>
          </p:nvPr>
        </p:nvSpPr>
        <p:spPr/>
        <p:txBody>
          <a:bodyPr/>
          <a:lstStyle/>
          <a:p>
            <a:r>
              <a:rPr lang="en-US" smtClean="0"/>
              <a:t>Uli Raich CERN BE/BI</a:t>
            </a:r>
            <a:endParaRPr lang="en-US"/>
          </a:p>
        </p:txBody>
      </p:sp>
      <p:cxnSp>
        <p:nvCxnSpPr>
          <p:cNvPr id="9" name="Straight Arrow Connector 8"/>
          <p:cNvCxnSpPr/>
          <p:nvPr/>
        </p:nvCxnSpPr>
        <p:spPr>
          <a:xfrm flipV="1">
            <a:off x="827584" y="2996952"/>
            <a:ext cx="1440160" cy="3600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87996" y="3395547"/>
            <a:ext cx="1359668" cy="369332"/>
          </a:xfrm>
          <a:prstGeom prst="rect">
            <a:avLst/>
          </a:prstGeom>
          <a:noFill/>
        </p:spPr>
        <p:txBody>
          <a:bodyPr wrap="none" rtlCol="0">
            <a:spAutoFit/>
          </a:bodyPr>
          <a:lstStyle/>
          <a:p>
            <a:r>
              <a:rPr lang="de-DE" dirty="0" smtClean="0"/>
              <a:t>L-</a:t>
            </a:r>
            <a:r>
              <a:rPr lang="de-DE" dirty="0" err="1" smtClean="0"/>
              <a:t>shaped</a:t>
            </a:r>
            <a:r>
              <a:rPr lang="de-DE" dirty="0" smtClean="0"/>
              <a:t> </a:t>
            </a:r>
            <a:r>
              <a:rPr lang="de-DE" dirty="0" err="1" smtClean="0"/>
              <a:t>slit</a:t>
            </a:r>
            <a:endParaRPr lang="en-US" dirty="0"/>
          </a:p>
        </p:txBody>
      </p:sp>
      <p:cxnSp>
        <p:nvCxnSpPr>
          <p:cNvPr id="12" name="Straight Arrow Connector 11"/>
          <p:cNvCxnSpPr/>
          <p:nvPr/>
        </p:nvCxnSpPr>
        <p:spPr>
          <a:xfrm flipH="1">
            <a:off x="5004048" y="1916832"/>
            <a:ext cx="2880320" cy="7920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6444208" y="2060848"/>
            <a:ext cx="1440160" cy="20162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781042" y="2089696"/>
            <a:ext cx="1342996" cy="646331"/>
          </a:xfrm>
          <a:prstGeom prst="rect">
            <a:avLst/>
          </a:prstGeom>
          <a:noFill/>
        </p:spPr>
        <p:txBody>
          <a:bodyPr wrap="none" rtlCol="0">
            <a:spAutoFit/>
          </a:bodyPr>
          <a:lstStyle/>
          <a:p>
            <a:r>
              <a:rPr lang="de-DE" dirty="0" err="1"/>
              <a:t>h</a:t>
            </a:r>
            <a:r>
              <a:rPr lang="de-DE" dirty="0" err="1" smtClean="0"/>
              <a:t>or</a:t>
            </a:r>
            <a:r>
              <a:rPr lang="de-DE" dirty="0" smtClean="0"/>
              <a:t> </a:t>
            </a:r>
            <a:r>
              <a:rPr lang="de-DE" dirty="0" err="1" smtClean="0"/>
              <a:t>and</a:t>
            </a:r>
            <a:r>
              <a:rPr lang="de-DE" dirty="0" smtClean="0"/>
              <a:t> </a:t>
            </a:r>
            <a:r>
              <a:rPr lang="de-DE" dirty="0" err="1" smtClean="0"/>
              <a:t>vert</a:t>
            </a:r>
            <a:endParaRPr lang="de-DE" dirty="0" smtClean="0"/>
          </a:p>
          <a:p>
            <a:r>
              <a:rPr lang="de-DE" dirty="0" err="1"/>
              <a:t>w</a:t>
            </a:r>
            <a:r>
              <a:rPr lang="de-DE" dirty="0" err="1" smtClean="0"/>
              <a:t>ire</a:t>
            </a:r>
            <a:r>
              <a:rPr lang="de-DE" dirty="0" smtClean="0"/>
              <a:t> </a:t>
            </a:r>
            <a:r>
              <a:rPr lang="de-DE" dirty="0" err="1" smtClean="0"/>
              <a:t>grid</a:t>
            </a:r>
            <a:endParaRPr lang="en-US" dirty="0"/>
          </a:p>
        </p:txBody>
      </p:sp>
    </p:spTree>
    <p:extLst>
      <p:ext uri="{BB962C8B-B14F-4D97-AF65-F5344CB8AC3E}">
        <p14:creationId xmlns:p14="http://schemas.microsoft.com/office/powerpoint/2010/main" val="1001339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SEMGrid</a:t>
            </a:r>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15</a:t>
            </a:fld>
            <a:endParaRPr lang="en-US"/>
          </a:p>
        </p:txBody>
      </p:sp>
      <p:pic>
        <p:nvPicPr>
          <p:cNvPr id="10" name="Picture 3" descr="?displaypic=Secondary%20Emitance%20Monitor%2FSem%20Fil%2032%2F27008"/>
          <p:cNvPicPr>
            <a:picLocks noChangeAspect="1" noChangeArrowheads="1"/>
          </p:cNvPicPr>
          <p:nvPr/>
        </p:nvPicPr>
        <p:blipFill>
          <a:blip r:embed="rId2" cstate="print"/>
          <a:srcRect/>
          <a:stretch>
            <a:fillRect/>
          </a:stretch>
        </p:blipFill>
        <p:spPr bwMode="auto">
          <a:xfrm>
            <a:off x="3923928" y="2852936"/>
            <a:ext cx="4962525" cy="3333750"/>
          </a:xfrm>
          <a:prstGeom prst="rect">
            <a:avLst/>
          </a:prstGeom>
          <a:noFill/>
          <a:ln w="9525">
            <a:noFill/>
            <a:miter lim="800000"/>
            <a:headEnd/>
            <a:tailEnd/>
          </a:ln>
        </p:spPr>
      </p:pic>
      <p:pic>
        <p:nvPicPr>
          <p:cNvPr id="9" name="Picture 4" descr="?displaypic=Secondary%20Emitance%20Monitor%2FSem%20Fil%2032%2F27013"/>
          <p:cNvPicPr>
            <a:picLocks noGrp="1" noChangeAspect="1" noChangeArrowheads="1"/>
          </p:cNvPicPr>
          <p:nvPr>
            <p:ph idx="1"/>
          </p:nvPr>
        </p:nvPicPr>
        <p:blipFill>
          <a:blip r:embed="rId3" cstate="print"/>
          <a:srcRect/>
          <a:stretch>
            <a:fillRect/>
          </a:stretch>
        </p:blipFill>
        <p:spPr>
          <a:xfrm>
            <a:off x="251520" y="1412776"/>
            <a:ext cx="4171528" cy="2716708"/>
          </a:xfrm>
          <a:noFill/>
          <a:ln/>
        </p:spPr>
      </p:pic>
      <p:sp>
        <p:nvSpPr>
          <p:cNvPr id="3" name="TextBox 2"/>
          <p:cNvSpPr txBox="1"/>
          <p:nvPr/>
        </p:nvSpPr>
        <p:spPr>
          <a:xfrm>
            <a:off x="323528" y="4519811"/>
            <a:ext cx="2317494" cy="1754326"/>
          </a:xfrm>
          <a:prstGeom prst="rect">
            <a:avLst/>
          </a:prstGeom>
          <a:noFill/>
        </p:spPr>
        <p:txBody>
          <a:bodyPr wrap="none" rtlCol="0">
            <a:spAutoFit/>
          </a:bodyPr>
          <a:lstStyle/>
          <a:p>
            <a:r>
              <a:rPr lang="en-US" dirty="0" smtClean="0"/>
              <a:t>Signal generation:</a:t>
            </a:r>
          </a:p>
          <a:p>
            <a:pPr marL="285750" indent="-285750">
              <a:buFont typeface="Arial" pitchFamily="34" charset="0"/>
              <a:buChar char="•"/>
            </a:pPr>
            <a:r>
              <a:rPr lang="en-US" dirty="0" smtClean="0"/>
              <a:t>secondary emission</a:t>
            </a:r>
          </a:p>
          <a:p>
            <a:pPr marL="285750" indent="-285750">
              <a:buFont typeface="Arial" pitchFamily="34" charset="0"/>
              <a:buChar char="•"/>
            </a:pPr>
            <a:r>
              <a:rPr lang="en-US" dirty="0" smtClean="0"/>
              <a:t>charge collection</a:t>
            </a:r>
          </a:p>
          <a:p>
            <a:r>
              <a:rPr lang="en-US" dirty="0" smtClean="0"/>
              <a:t>depends on </a:t>
            </a:r>
          </a:p>
          <a:p>
            <a:pPr marL="285750" indent="-285750">
              <a:buFont typeface="Arial" pitchFamily="34" charset="0"/>
              <a:buChar char="•"/>
            </a:pPr>
            <a:r>
              <a:rPr lang="en-US" dirty="0" smtClean="0"/>
              <a:t>target material</a:t>
            </a:r>
          </a:p>
          <a:p>
            <a:pPr marL="285750" indent="-285750">
              <a:buFont typeface="Arial" pitchFamily="34" charset="0"/>
              <a:buChar char="•"/>
            </a:pPr>
            <a:r>
              <a:rPr lang="en-US" dirty="0" smtClean="0"/>
              <a:t>particle energy</a:t>
            </a:r>
            <a:endParaRPr lang="en-US" dirty="0"/>
          </a:p>
        </p:txBody>
      </p:sp>
      <p:sp>
        <p:nvSpPr>
          <p:cNvPr id="7" name="TextBox 6"/>
          <p:cNvSpPr txBox="1"/>
          <p:nvPr/>
        </p:nvSpPr>
        <p:spPr>
          <a:xfrm>
            <a:off x="4788024" y="1700808"/>
            <a:ext cx="3687228" cy="923330"/>
          </a:xfrm>
          <a:prstGeom prst="rect">
            <a:avLst/>
          </a:prstGeom>
          <a:noFill/>
        </p:spPr>
        <p:txBody>
          <a:bodyPr wrap="none" rtlCol="0">
            <a:spAutoFit/>
          </a:bodyPr>
          <a:lstStyle/>
          <a:p>
            <a:r>
              <a:rPr lang="en-US" dirty="0" smtClean="0"/>
              <a:t>Need different materials for the wire:</a:t>
            </a:r>
          </a:p>
          <a:p>
            <a:pPr marL="285750" indent="-285750">
              <a:buFont typeface="Arial" pitchFamily="34" charset="0"/>
              <a:buChar char="•"/>
            </a:pPr>
            <a:r>
              <a:rPr lang="en-US" dirty="0" smtClean="0"/>
              <a:t>Tungsten at higher energies</a:t>
            </a:r>
          </a:p>
          <a:p>
            <a:pPr marL="285750" indent="-285750">
              <a:buFont typeface="Arial" pitchFamily="34" charset="0"/>
              <a:buChar char="•"/>
            </a:pPr>
            <a:r>
              <a:rPr lang="en-US" dirty="0" smtClean="0"/>
              <a:t>Carbon at lower energies</a:t>
            </a:r>
            <a:endParaRPr lang="en-US" dirty="0"/>
          </a:p>
        </p:txBody>
      </p:sp>
    </p:spTree>
    <p:extLst>
      <p:ext uri="{BB962C8B-B14F-4D97-AF65-F5344CB8AC3E}">
        <p14:creationId xmlns:p14="http://schemas.microsoft.com/office/powerpoint/2010/main" val="2006889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SEMGrids</a:t>
            </a:r>
            <a:endParaRPr lang="en-US" dirty="0"/>
          </a:p>
        </p:txBody>
      </p:sp>
      <p:sp>
        <p:nvSpPr>
          <p:cNvPr id="3" name="Content Placeholder 2"/>
          <p:cNvSpPr>
            <a:spLocks noGrp="1"/>
          </p:cNvSpPr>
          <p:nvPr>
            <p:ph idx="1"/>
          </p:nvPr>
        </p:nvSpPr>
        <p:spPr>
          <a:xfrm>
            <a:off x="457200" y="1905000"/>
            <a:ext cx="3581400" cy="4193977"/>
          </a:xfrm>
        </p:spPr>
        <p:txBody>
          <a:bodyPr>
            <a:normAutofit/>
          </a:bodyPr>
          <a:lstStyle/>
          <a:p>
            <a:r>
              <a:rPr lang="en-US" sz="2800" dirty="0" smtClean="0"/>
              <a:t>Simulations of energy deposition </a:t>
            </a:r>
          </a:p>
          <a:p>
            <a:r>
              <a:rPr lang="en-US" sz="2800" dirty="0" smtClean="0"/>
              <a:t>Simulation of signal levels to be expected</a:t>
            </a:r>
          </a:p>
          <a:p>
            <a:r>
              <a:rPr lang="en-US" sz="2800" dirty="0" smtClean="0"/>
              <a:t>time resolved  electronics (200 kHz</a:t>
            </a:r>
          </a:p>
          <a:p>
            <a:r>
              <a:rPr lang="en-US" sz="2800" dirty="0" smtClean="0"/>
              <a:t>Fabrication of grids with carbon wires</a:t>
            </a:r>
          </a:p>
        </p:txBody>
      </p:sp>
      <p:sp>
        <p:nvSpPr>
          <p:cNvPr id="4" name="Date Placeholder 3"/>
          <p:cNvSpPr>
            <a:spLocks noGrp="1"/>
          </p:cNvSpPr>
          <p:nvPr>
            <p:ph type="dt" sz="half" idx="10"/>
          </p:nvPr>
        </p:nvSpPr>
        <p:spPr/>
        <p:txBody>
          <a:bodyPr/>
          <a:lstStyle/>
          <a:p>
            <a:pPr>
              <a:defRPr/>
            </a:pPr>
            <a:r>
              <a:rPr lang="en-US" altLang="ko-KR" smtClean="0"/>
              <a:t>Uli Raich CERN BE/BI</a:t>
            </a:r>
            <a:endParaRPr lang="en-US"/>
          </a:p>
        </p:txBody>
      </p:sp>
      <p:sp>
        <p:nvSpPr>
          <p:cNvPr id="5" name="Footer Placeholder 4"/>
          <p:cNvSpPr>
            <a:spLocks noGrp="1"/>
          </p:cNvSpPr>
          <p:nvPr>
            <p:ph type="ftr" sz="quarter" idx="11"/>
          </p:nvPr>
        </p:nvSpPr>
        <p:spPr/>
        <p:txBody>
          <a:bodyPr/>
          <a:lstStyle/>
          <a:p>
            <a:pPr>
              <a:defRPr/>
            </a:pPr>
            <a:r>
              <a:rPr lang="en-US" altLang="ko-KR" smtClean="0"/>
              <a:t>Ditanet School on Beam Instrumentation Stockholm 7-11. March 2011 </a:t>
            </a:r>
            <a:endParaRPr lang="en-US"/>
          </a:p>
        </p:txBody>
      </p:sp>
      <p:pic>
        <p:nvPicPr>
          <p:cNvPr id="58370" name="Picture 2"/>
          <p:cNvPicPr>
            <a:picLocks noChangeAspect="1" noChangeArrowheads="1"/>
          </p:cNvPicPr>
          <p:nvPr/>
        </p:nvPicPr>
        <p:blipFill>
          <a:blip r:embed="rId2" cstate="print"/>
          <a:srcRect/>
          <a:stretch>
            <a:fillRect/>
          </a:stretch>
        </p:blipFill>
        <p:spPr bwMode="auto">
          <a:xfrm>
            <a:off x="4038600" y="2057400"/>
            <a:ext cx="4696930" cy="3476625"/>
          </a:xfrm>
          <a:prstGeom prst="rect">
            <a:avLst/>
          </a:prstGeom>
          <a:noFill/>
          <a:ln w="9525">
            <a:noFill/>
            <a:miter lim="800000"/>
            <a:headEnd/>
            <a:tailEnd/>
          </a:ln>
        </p:spPr>
      </p:pic>
      <p:sp>
        <p:nvSpPr>
          <p:cNvPr id="7" name="TextBox 6"/>
          <p:cNvSpPr txBox="1"/>
          <p:nvPr/>
        </p:nvSpPr>
        <p:spPr>
          <a:xfrm>
            <a:off x="4953000" y="5791200"/>
            <a:ext cx="2996333" cy="307777"/>
          </a:xfrm>
          <a:prstGeom prst="rect">
            <a:avLst/>
          </a:prstGeom>
          <a:noFill/>
        </p:spPr>
        <p:txBody>
          <a:bodyPr wrap="none" rtlCol="0">
            <a:spAutoFit/>
          </a:bodyPr>
          <a:lstStyle/>
          <a:p>
            <a:r>
              <a:rPr lang="en-US" dirty="0" smtClean="0"/>
              <a:t>40 </a:t>
            </a:r>
            <a:r>
              <a:rPr lang="en-US" dirty="0" err="1" smtClean="0"/>
              <a:t>mA</a:t>
            </a:r>
            <a:r>
              <a:rPr lang="en-US" dirty="0" smtClean="0"/>
              <a:t>, 400 µs, </a:t>
            </a:r>
            <a:r>
              <a:rPr lang="el-GR" dirty="0" smtClean="0"/>
              <a:t>σ</a:t>
            </a:r>
            <a:r>
              <a:rPr lang="en-US" baseline="-25000" dirty="0" smtClean="0"/>
              <a:t>x</a:t>
            </a:r>
            <a:r>
              <a:rPr lang="en-US" dirty="0" smtClean="0"/>
              <a:t>=1mm, </a:t>
            </a:r>
            <a:r>
              <a:rPr lang="el-GR" dirty="0" smtClean="0"/>
              <a:t>σ</a:t>
            </a:r>
            <a:r>
              <a:rPr lang="en-US" baseline="-25000" dirty="0" smtClean="0"/>
              <a:t>y</a:t>
            </a:r>
            <a:r>
              <a:rPr lang="en-US" dirty="0" smtClean="0"/>
              <a:t>=2mm </a:t>
            </a:r>
            <a:endParaRPr lang="en-US" dirty="0"/>
          </a:p>
        </p:txBody>
      </p:sp>
      <p:sp>
        <p:nvSpPr>
          <p:cNvPr id="8" name="Slide Number Placeholder 7"/>
          <p:cNvSpPr>
            <a:spLocks noGrp="1"/>
          </p:cNvSpPr>
          <p:nvPr>
            <p:ph type="sldNum" sz="quarter" idx="12"/>
          </p:nvPr>
        </p:nvSpPr>
        <p:spPr/>
        <p:txBody>
          <a:bodyPr/>
          <a:lstStyle/>
          <a:p>
            <a:pPr>
              <a:defRPr/>
            </a:pPr>
            <a:fld id="{BF2A6183-6C34-4DB6-8644-7A86FFD20FB2}" type="slidenum">
              <a:rPr lang="en-US" smtClean="0"/>
              <a:pPr>
                <a:defRPr/>
              </a:pPr>
              <a:t>16</a:t>
            </a:fld>
            <a:endParaRPr lang="en-US"/>
          </a:p>
        </p:txBody>
      </p:sp>
    </p:spTree>
    <p:extLst>
      <p:ext uri="{BB962C8B-B14F-4D97-AF65-F5344CB8AC3E}">
        <p14:creationId xmlns:p14="http://schemas.microsoft.com/office/powerpoint/2010/main" val="39141755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ection3_smaller.JPG"/>
          <p:cNvPicPr>
            <a:picLocks noChangeAspect="1"/>
          </p:cNvPicPr>
          <p:nvPr/>
        </p:nvPicPr>
        <p:blipFill>
          <a:blip r:embed="rId2" cstate="print"/>
          <a:stretch>
            <a:fillRect/>
          </a:stretch>
        </p:blipFill>
        <p:spPr>
          <a:xfrm>
            <a:off x="4283968" y="1484784"/>
            <a:ext cx="4917874" cy="4356079"/>
          </a:xfrm>
          <a:prstGeom prst="rect">
            <a:avLst/>
          </a:prstGeom>
        </p:spPr>
      </p:pic>
      <p:sp>
        <p:nvSpPr>
          <p:cNvPr id="2" name="Title 1"/>
          <p:cNvSpPr>
            <a:spLocks noGrp="1"/>
          </p:cNvSpPr>
          <p:nvPr>
            <p:ph type="title"/>
          </p:nvPr>
        </p:nvSpPr>
        <p:spPr/>
        <p:txBody>
          <a:bodyPr/>
          <a:lstStyle/>
          <a:p>
            <a:r>
              <a:rPr lang="de-DE" dirty="0" err="1" smtClean="0"/>
              <a:t>Slit</a:t>
            </a:r>
            <a:r>
              <a:rPr lang="de-DE" dirty="0" smtClean="0"/>
              <a:t> </a:t>
            </a:r>
            <a:r>
              <a:rPr lang="de-DE" dirty="0" err="1" smtClean="0"/>
              <a:t>at</a:t>
            </a:r>
            <a:r>
              <a:rPr lang="de-DE" dirty="0" smtClean="0"/>
              <a:t> 12 </a:t>
            </a:r>
            <a:r>
              <a:rPr lang="de-DE" dirty="0" err="1" smtClean="0"/>
              <a:t>MeV</a:t>
            </a:r>
            <a:endParaRPr lang="en-US" dirty="0"/>
          </a:p>
        </p:txBody>
      </p:sp>
      <p:sp>
        <p:nvSpPr>
          <p:cNvPr id="3" name="Content Placeholder 2"/>
          <p:cNvSpPr>
            <a:spLocks noGrp="1"/>
          </p:cNvSpPr>
          <p:nvPr>
            <p:ph idx="1"/>
          </p:nvPr>
        </p:nvSpPr>
        <p:spPr>
          <a:xfrm>
            <a:off x="169168" y="1504917"/>
            <a:ext cx="6275040" cy="4525963"/>
          </a:xfrm>
        </p:spPr>
        <p:txBody>
          <a:bodyPr/>
          <a:lstStyle/>
          <a:p>
            <a:pPr marL="0" indent="0">
              <a:buNone/>
            </a:pPr>
            <a:r>
              <a:rPr lang="en-US" dirty="0" smtClean="0"/>
              <a:t>At higher particle energy the thermal energy deposition becomes critical:</a:t>
            </a:r>
          </a:p>
          <a:p>
            <a:r>
              <a:rPr lang="en-US" dirty="0" smtClean="0"/>
              <a:t>shorten pulse length4</a:t>
            </a:r>
          </a:p>
          <a:p>
            <a:r>
              <a:rPr lang="de-DE" dirty="0" err="1"/>
              <a:t>c</a:t>
            </a:r>
            <a:r>
              <a:rPr lang="de-DE" dirty="0" err="1" smtClean="0"/>
              <a:t>ooled</a:t>
            </a:r>
            <a:r>
              <a:rPr lang="de-DE" dirty="0" smtClean="0"/>
              <a:t> </a:t>
            </a:r>
            <a:r>
              <a:rPr lang="de-DE" dirty="0" err="1" smtClean="0"/>
              <a:t>slit</a:t>
            </a:r>
            <a:r>
              <a:rPr lang="de-DE" dirty="0" smtClean="0"/>
              <a:t> design</a:t>
            </a:r>
            <a:endParaRPr lang="en-US" dirty="0" smtClean="0"/>
          </a:p>
        </p:txBody>
      </p:sp>
      <p:sp>
        <p:nvSpPr>
          <p:cNvPr id="4" name="Date Placeholder 3"/>
          <p:cNvSpPr>
            <a:spLocks noGrp="1"/>
          </p:cNvSpPr>
          <p:nvPr>
            <p:ph type="dt" sz="half" idx="10"/>
          </p:nvPr>
        </p:nvSpPr>
        <p:spPr/>
        <p:txBody>
          <a:bodyPr/>
          <a:lstStyle/>
          <a:p>
            <a:r>
              <a:rPr lang="en-US" smtClean="0"/>
              <a:t>Uli Raich CERN BE/BI</a:t>
            </a:r>
            <a:endParaRPr lang="en-US" dirty="0"/>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17</a:t>
            </a:fld>
            <a:endParaRPr lang="en-US"/>
          </a:p>
        </p:txBody>
      </p:sp>
    </p:spTree>
    <p:extLst>
      <p:ext uri="{BB962C8B-B14F-4D97-AF65-F5344CB8AC3E}">
        <p14:creationId xmlns:p14="http://schemas.microsoft.com/office/powerpoint/2010/main" val="22881059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Bunch</a:t>
            </a:r>
            <a:r>
              <a:rPr lang="de-DE" dirty="0" smtClean="0"/>
              <a:t> </a:t>
            </a:r>
            <a:r>
              <a:rPr lang="de-DE" dirty="0" err="1" smtClean="0"/>
              <a:t>shape</a:t>
            </a:r>
            <a:r>
              <a:rPr lang="de-DE" dirty="0" smtClean="0"/>
              <a:t> </a:t>
            </a:r>
            <a:r>
              <a:rPr lang="de-DE" dirty="0" err="1" smtClean="0"/>
              <a:t>measurements</a:t>
            </a:r>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18</a:t>
            </a:fld>
            <a:endParaRPr lang="en-US"/>
          </a:p>
        </p:txBody>
      </p:sp>
      <p:pic>
        <p:nvPicPr>
          <p:cNvPr id="7" name="Content Placeholder 6" descr="ith_mtr25"/>
          <p:cNvPicPr>
            <a:picLocks noGrp="1" noChangeAspect="1" noChangeArrowheads="1"/>
          </p:cNvPicPr>
          <p:nvPr>
            <p:ph idx="1"/>
          </p:nvPr>
        </p:nvPicPr>
        <p:blipFill>
          <a:blip r:embed="rId2" cstate="print"/>
          <a:srcRect/>
          <a:stretch>
            <a:fillRect/>
          </a:stretch>
        </p:blipFill>
        <p:spPr bwMode="auto">
          <a:xfrm>
            <a:off x="202652" y="1773934"/>
            <a:ext cx="5587112" cy="4525963"/>
          </a:xfrm>
          <a:prstGeom prst="rect">
            <a:avLst/>
          </a:prstGeom>
          <a:noFill/>
          <a:ln w="9525">
            <a:noFill/>
            <a:miter lim="800000"/>
            <a:headEnd/>
            <a:tailEnd/>
          </a:ln>
        </p:spPr>
      </p:pic>
      <p:sp>
        <p:nvSpPr>
          <p:cNvPr id="39" name="TextBox 38"/>
          <p:cNvSpPr txBox="1"/>
          <p:nvPr/>
        </p:nvSpPr>
        <p:spPr>
          <a:xfrm>
            <a:off x="6012160" y="5733256"/>
            <a:ext cx="2401363" cy="646331"/>
          </a:xfrm>
          <a:prstGeom prst="rect">
            <a:avLst/>
          </a:prstGeom>
          <a:noFill/>
        </p:spPr>
        <p:txBody>
          <a:bodyPr wrap="none" rtlCol="0">
            <a:spAutoFit/>
          </a:bodyPr>
          <a:lstStyle/>
          <a:p>
            <a:r>
              <a:rPr lang="de-DE" dirty="0"/>
              <a:t>z</a:t>
            </a:r>
            <a:r>
              <a:rPr lang="de-DE" dirty="0" smtClean="0"/>
              <a:t>oom </a:t>
            </a:r>
            <a:r>
              <a:rPr lang="de-DE" dirty="0" err="1"/>
              <a:t>w</a:t>
            </a:r>
            <a:r>
              <a:rPr lang="de-DE" dirty="0" err="1" smtClean="0"/>
              <a:t>ith</a:t>
            </a:r>
            <a:r>
              <a:rPr lang="de-DE" dirty="0" smtClean="0"/>
              <a:t> </a:t>
            </a:r>
            <a:r>
              <a:rPr lang="de-DE" dirty="0" err="1" smtClean="0"/>
              <a:t>much</a:t>
            </a:r>
            <a:r>
              <a:rPr lang="de-DE" dirty="0" smtClean="0"/>
              <a:t> </a:t>
            </a:r>
            <a:r>
              <a:rPr lang="de-DE" dirty="0" err="1" smtClean="0"/>
              <a:t>higher</a:t>
            </a:r>
            <a:endParaRPr lang="de-DE" dirty="0" smtClean="0"/>
          </a:p>
          <a:p>
            <a:r>
              <a:rPr lang="de-DE" dirty="0" smtClean="0"/>
              <a:t> </a:t>
            </a:r>
            <a:r>
              <a:rPr lang="de-DE" dirty="0" err="1" smtClean="0"/>
              <a:t>bandwidth</a:t>
            </a:r>
            <a:endParaRPr lang="en-US" dirty="0"/>
          </a:p>
        </p:txBody>
      </p:sp>
      <p:cxnSp>
        <p:nvCxnSpPr>
          <p:cNvPr id="41" name="Straight Connector 40"/>
          <p:cNvCxnSpPr/>
          <p:nvPr/>
        </p:nvCxnSpPr>
        <p:spPr>
          <a:xfrm>
            <a:off x="2843808" y="2780928"/>
            <a:ext cx="0" cy="2511979"/>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996208" y="2780927"/>
            <a:ext cx="0" cy="2511979"/>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2996208" y="3429000"/>
            <a:ext cx="3015952"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683568" y="1648191"/>
            <a:ext cx="3867277" cy="369332"/>
          </a:xfrm>
          <a:prstGeom prst="rect">
            <a:avLst/>
          </a:prstGeom>
          <a:noFill/>
        </p:spPr>
        <p:txBody>
          <a:bodyPr wrap="none" rtlCol="0">
            <a:spAutoFit/>
          </a:bodyPr>
          <a:lstStyle/>
          <a:p>
            <a:r>
              <a:rPr lang="de-DE" dirty="0" smtClean="0"/>
              <a:t>After </a:t>
            </a:r>
            <a:r>
              <a:rPr lang="de-DE" dirty="0" err="1" smtClean="0"/>
              <a:t>the</a:t>
            </a:r>
            <a:r>
              <a:rPr lang="de-DE" dirty="0" smtClean="0"/>
              <a:t> </a:t>
            </a:r>
            <a:r>
              <a:rPr lang="de-DE" dirty="0" err="1" smtClean="0"/>
              <a:t>first</a:t>
            </a:r>
            <a:r>
              <a:rPr lang="de-DE" dirty="0" smtClean="0"/>
              <a:t> </a:t>
            </a:r>
            <a:r>
              <a:rPr lang="de-DE" dirty="0" err="1" smtClean="0"/>
              <a:t>accelerating</a:t>
            </a:r>
            <a:r>
              <a:rPr lang="de-DE" dirty="0" smtClean="0"/>
              <a:t> </a:t>
            </a:r>
            <a:r>
              <a:rPr lang="de-DE" dirty="0" err="1" smtClean="0"/>
              <a:t>cavity</a:t>
            </a:r>
            <a:r>
              <a:rPr lang="de-DE" dirty="0" smtClean="0"/>
              <a:t> (RFQ):</a:t>
            </a:r>
            <a:endParaRPr lang="en-US" dirty="0"/>
          </a:p>
        </p:txBody>
      </p:sp>
      <p:grpSp>
        <p:nvGrpSpPr>
          <p:cNvPr id="3" name="Group 2"/>
          <p:cNvGrpSpPr/>
          <p:nvPr/>
        </p:nvGrpSpPr>
        <p:grpSpPr>
          <a:xfrm>
            <a:off x="6012160" y="1619508"/>
            <a:ext cx="2664296" cy="3681700"/>
            <a:chOff x="6012160" y="1619508"/>
            <a:chExt cx="2664296" cy="3681700"/>
          </a:xfrm>
        </p:grpSpPr>
        <p:cxnSp>
          <p:nvCxnSpPr>
            <p:cNvPr id="10" name="Straight Connector 9"/>
            <p:cNvCxnSpPr/>
            <p:nvPr/>
          </p:nvCxnSpPr>
          <p:spPr>
            <a:xfrm>
              <a:off x="6012160" y="5301208"/>
              <a:ext cx="2664296" cy="0"/>
            </a:xfrm>
            <a:prstGeom prst="line">
              <a:avLst/>
            </a:prstGeom>
            <a:ln>
              <a:headEnd w="med" len="lg"/>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6156176" y="1988840"/>
              <a:ext cx="0" cy="3312368"/>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6444208" y="2132856"/>
              <a:ext cx="144016" cy="3168352"/>
              <a:chOff x="6444208" y="2132856"/>
              <a:chExt cx="144016" cy="3168352"/>
            </a:xfrm>
          </p:grpSpPr>
          <p:cxnSp>
            <p:nvCxnSpPr>
              <p:cNvPr id="14" name="Straight Connector 13"/>
              <p:cNvCxnSpPr/>
              <p:nvPr/>
            </p:nvCxnSpPr>
            <p:spPr>
              <a:xfrm flipV="1">
                <a:off x="6444208" y="2132856"/>
                <a:ext cx="0" cy="31683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444208" y="2132856"/>
                <a:ext cx="144016" cy="316835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6804248" y="2132856"/>
              <a:ext cx="144016" cy="3168352"/>
              <a:chOff x="6444208" y="2132856"/>
              <a:chExt cx="144016" cy="3168352"/>
            </a:xfrm>
          </p:grpSpPr>
          <p:cxnSp>
            <p:nvCxnSpPr>
              <p:cNvPr id="24" name="Straight Connector 23"/>
              <p:cNvCxnSpPr/>
              <p:nvPr/>
            </p:nvCxnSpPr>
            <p:spPr>
              <a:xfrm flipV="1">
                <a:off x="6444208" y="2132856"/>
                <a:ext cx="0" cy="31683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444208" y="2132856"/>
                <a:ext cx="144016" cy="316835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6" name="Group 25"/>
            <p:cNvGrpSpPr/>
            <p:nvPr/>
          </p:nvGrpSpPr>
          <p:grpSpPr>
            <a:xfrm>
              <a:off x="7164288" y="2124555"/>
              <a:ext cx="144016" cy="3168352"/>
              <a:chOff x="6444208" y="2132856"/>
              <a:chExt cx="144016" cy="3168352"/>
            </a:xfrm>
          </p:grpSpPr>
          <p:cxnSp>
            <p:nvCxnSpPr>
              <p:cNvPr id="27" name="Straight Connector 26"/>
              <p:cNvCxnSpPr/>
              <p:nvPr/>
            </p:nvCxnSpPr>
            <p:spPr>
              <a:xfrm flipV="1">
                <a:off x="6444208" y="2132856"/>
                <a:ext cx="0" cy="31683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444208" y="2132856"/>
                <a:ext cx="144016" cy="316835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7524328" y="2132856"/>
              <a:ext cx="144016" cy="3168352"/>
              <a:chOff x="6444208" y="2132856"/>
              <a:chExt cx="144016" cy="3168352"/>
            </a:xfrm>
          </p:grpSpPr>
          <p:cxnSp>
            <p:nvCxnSpPr>
              <p:cNvPr id="30" name="Straight Connector 29"/>
              <p:cNvCxnSpPr/>
              <p:nvPr/>
            </p:nvCxnSpPr>
            <p:spPr>
              <a:xfrm flipV="1">
                <a:off x="6444208" y="2132856"/>
                <a:ext cx="0" cy="3168352"/>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444208" y="2132856"/>
                <a:ext cx="144016" cy="316835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7812360" y="2124555"/>
              <a:ext cx="144016" cy="3168352"/>
              <a:chOff x="6444208" y="2132856"/>
              <a:chExt cx="144016" cy="3168352"/>
            </a:xfrm>
          </p:grpSpPr>
          <p:cxnSp>
            <p:nvCxnSpPr>
              <p:cNvPr id="33" name="Straight Connector 32"/>
              <p:cNvCxnSpPr/>
              <p:nvPr/>
            </p:nvCxnSpPr>
            <p:spPr>
              <a:xfrm flipV="1">
                <a:off x="6444208" y="2132856"/>
                <a:ext cx="0" cy="316835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444208" y="2132856"/>
                <a:ext cx="144016" cy="316835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8135935" y="2132856"/>
              <a:ext cx="144016" cy="3168352"/>
              <a:chOff x="6444208" y="2132856"/>
              <a:chExt cx="144016" cy="3168352"/>
            </a:xfrm>
          </p:grpSpPr>
          <p:cxnSp>
            <p:nvCxnSpPr>
              <p:cNvPr id="36" name="Straight Connector 35"/>
              <p:cNvCxnSpPr/>
              <p:nvPr/>
            </p:nvCxnSpPr>
            <p:spPr>
              <a:xfrm flipV="1">
                <a:off x="6444208" y="2132856"/>
                <a:ext cx="0" cy="3168352"/>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444208" y="2132856"/>
                <a:ext cx="144016" cy="316835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49" name="Straight Arrow Connector 48"/>
            <p:cNvCxnSpPr/>
            <p:nvPr/>
          </p:nvCxnSpPr>
          <p:spPr>
            <a:xfrm>
              <a:off x="6804248" y="1988840"/>
              <a:ext cx="36004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6766003" y="1619508"/>
              <a:ext cx="740908" cy="369332"/>
            </a:xfrm>
            <a:prstGeom prst="rect">
              <a:avLst/>
            </a:prstGeom>
            <a:noFill/>
          </p:spPr>
          <p:txBody>
            <a:bodyPr wrap="none" rtlCol="0">
              <a:spAutoFit/>
            </a:bodyPr>
            <a:lstStyle/>
            <a:p>
              <a:r>
                <a:rPr lang="de-DE" dirty="0" smtClean="0"/>
                <a:t>2.8 </a:t>
              </a:r>
              <a:r>
                <a:rPr lang="de-DE" dirty="0" err="1" smtClean="0"/>
                <a:t>ns</a:t>
              </a:r>
              <a:endParaRPr lang="en-US" dirty="0"/>
            </a:p>
          </p:txBody>
        </p:sp>
      </p:grpSp>
    </p:spTree>
    <p:extLst>
      <p:ext uri="{BB962C8B-B14F-4D97-AF65-F5344CB8AC3E}">
        <p14:creationId xmlns:p14="http://schemas.microsoft.com/office/powerpoint/2010/main" val="12801824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Measuring</a:t>
            </a:r>
            <a:r>
              <a:rPr lang="de-DE" dirty="0" smtClean="0"/>
              <a:t> </a:t>
            </a:r>
            <a:r>
              <a:rPr lang="de-DE" dirty="0" err="1" smtClean="0"/>
              <a:t>the</a:t>
            </a:r>
            <a:r>
              <a:rPr lang="de-DE" dirty="0" smtClean="0"/>
              <a:t> </a:t>
            </a:r>
            <a:r>
              <a:rPr lang="de-DE" dirty="0" err="1" smtClean="0"/>
              <a:t>Bunch</a:t>
            </a:r>
            <a:r>
              <a:rPr lang="de-DE" dirty="0" smtClean="0"/>
              <a:t> Shape</a:t>
            </a:r>
            <a:endParaRPr lang="en-US" dirty="0"/>
          </a:p>
        </p:txBody>
      </p:sp>
      <p:sp>
        <p:nvSpPr>
          <p:cNvPr id="3" name="Content Placeholder 2"/>
          <p:cNvSpPr>
            <a:spLocks noGrp="1"/>
          </p:cNvSpPr>
          <p:nvPr>
            <p:ph idx="1"/>
          </p:nvPr>
        </p:nvSpPr>
        <p:spPr/>
        <p:txBody>
          <a:bodyPr/>
          <a:lstStyle/>
          <a:p>
            <a:pPr marL="0" indent="0">
              <a:buNone/>
            </a:pPr>
            <a:r>
              <a:rPr lang="en-US" dirty="0" smtClean="0"/>
              <a:t>A very crude estimation:</a:t>
            </a:r>
          </a:p>
          <a:p>
            <a:r>
              <a:rPr lang="en-US" dirty="0" smtClean="0"/>
              <a:t>RF at 352 MHz -&gt; RF-cycle: ~ 2.7 ns</a:t>
            </a:r>
          </a:p>
          <a:p>
            <a:r>
              <a:rPr lang="en-US" dirty="0" smtClean="0"/>
              <a:t>Bunch width ~ 20%: 540 </a:t>
            </a:r>
            <a:r>
              <a:rPr lang="en-US" dirty="0" err="1" smtClean="0"/>
              <a:t>ps</a:t>
            </a:r>
            <a:endParaRPr lang="en-US" dirty="0" smtClean="0"/>
          </a:p>
          <a:p>
            <a:r>
              <a:rPr lang="en-US" dirty="0" smtClean="0"/>
              <a:t>want at least 20 points: resolution in the order of some ten </a:t>
            </a:r>
            <a:r>
              <a:rPr lang="en-US" dirty="0" err="1" smtClean="0"/>
              <a:t>ps</a:t>
            </a:r>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19</a:t>
            </a:fld>
            <a:endParaRPr lang="en-US"/>
          </a:p>
        </p:txBody>
      </p:sp>
    </p:spTree>
    <p:extLst>
      <p:ext uri="{BB962C8B-B14F-4D97-AF65-F5344CB8AC3E}">
        <p14:creationId xmlns:p14="http://schemas.microsoft.com/office/powerpoint/2010/main" val="6994231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692696"/>
            <a:ext cx="7571183" cy="872529"/>
          </a:xfrm>
        </p:spPr>
        <p:txBody>
          <a:bodyPr>
            <a:normAutofit fontScale="90000"/>
          </a:bodyPr>
          <a:lstStyle/>
          <a:p>
            <a:r>
              <a:rPr lang="en-US" dirty="0" smtClean="0"/>
              <a:t>Typical high intensity accelerator front end </a:t>
            </a:r>
            <a:endParaRPr lang="en-US" dirty="0"/>
          </a:p>
        </p:txBody>
      </p:sp>
      <p:sp>
        <p:nvSpPr>
          <p:cNvPr id="3" name="Content Placeholder 2"/>
          <p:cNvSpPr>
            <a:spLocks noGrp="1"/>
          </p:cNvSpPr>
          <p:nvPr>
            <p:ph idx="1"/>
          </p:nvPr>
        </p:nvSpPr>
        <p:spPr>
          <a:xfrm>
            <a:off x="323528" y="3025924"/>
            <a:ext cx="8229600" cy="3056831"/>
          </a:xfrm>
        </p:spPr>
        <p:txBody>
          <a:bodyPr/>
          <a:lstStyle/>
          <a:p>
            <a:r>
              <a:rPr lang="en-US" dirty="0" smtClean="0"/>
              <a:t>Ion source</a:t>
            </a:r>
          </a:p>
          <a:p>
            <a:r>
              <a:rPr lang="en-US" dirty="0" smtClean="0"/>
              <a:t>Radio Frequency </a:t>
            </a:r>
            <a:r>
              <a:rPr lang="en-US" dirty="0" err="1" smtClean="0"/>
              <a:t>Quadrupole</a:t>
            </a:r>
            <a:endParaRPr lang="en-US" dirty="0" smtClean="0"/>
          </a:p>
          <a:p>
            <a:r>
              <a:rPr lang="en-US" dirty="0" smtClean="0"/>
              <a:t>Chopper</a:t>
            </a:r>
          </a:p>
          <a:p>
            <a:r>
              <a:rPr lang="en-US" dirty="0" smtClean="0"/>
              <a:t>Different linear accelerator structures</a:t>
            </a:r>
          </a:p>
          <a:p>
            <a:r>
              <a:rPr lang="de-DE" dirty="0" smtClean="0"/>
              <a:t>Transfer </a:t>
            </a:r>
            <a:r>
              <a:rPr lang="de-DE" dirty="0" err="1" smtClean="0"/>
              <a:t>line</a:t>
            </a:r>
            <a:r>
              <a:rPr lang="de-DE" dirty="0" smtClean="0"/>
              <a:t> </a:t>
            </a:r>
            <a:r>
              <a:rPr lang="en-US" dirty="0" smtClean="0"/>
              <a:t>to</a:t>
            </a:r>
            <a:r>
              <a:rPr lang="de-DE" dirty="0" smtClean="0"/>
              <a:t> </a:t>
            </a:r>
            <a:r>
              <a:rPr lang="de-DE" dirty="0" err="1" smtClean="0"/>
              <a:t>circular</a:t>
            </a:r>
            <a:r>
              <a:rPr lang="de-DE" dirty="0" smtClean="0"/>
              <a:t> </a:t>
            </a:r>
            <a:r>
              <a:rPr lang="de-DE" dirty="0" err="1" smtClean="0"/>
              <a:t>accelerators</a:t>
            </a:r>
            <a:endParaRPr lang="en-US" dirty="0"/>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dirty="0"/>
          </a:p>
        </p:txBody>
      </p:sp>
      <p:sp>
        <p:nvSpPr>
          <p:cNvPr id="6" name="Slide Number Placeholder 5"/>
          <p:cNvSpPr>
            <a:spLocks noGrp="1"/>
          </p:cNvSpPr>
          <p:nvPr>
            <p:ph type="sldNum" sz="quarter" idx="12"/>
          </p:nvPr>
        </p:nvSpPr>
        <p:spPr/>
        <p:txBody>
          <a:bodyPr/>
          <a:lstStyle/>
          <a:p>
            <a:fld id="{0AFEABF4-EAB0-4501-94E2-AC1928E5EAA0}" type="slidenum">
              <a:rPr lang="en-US" smtClean="0"/>
              <a:t>2</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4927" y="1844824"/>
            <a:ext cx="5295900"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Date Placeholder 6"/>
          <p:cNvSpPr>
            <a:spLocks noGrp="1"/>
          </p:cNvSpPr>
          <p:nvPr>
            <p:ph type="dt" sz="half" idx="10"/>
          </p:nvPr>
        </p:nvSpPr>
        <p:spPr/>
        <p:txBody>
          <a:bodyPr/>
          <a:lstStyle/>
          <a:p>
            <a:r>
              <a:rPr lang="en-US" smtClean="0"/>
              <a:t>Uli Raich CERN BE/BI</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784731"/>
            <a:ext cx="800100" cy="819150"/>
          </a:xfrm>
          <a:prstGeom prst="rect">
            <a:avLst/>
          </a:prstGeom>
        </p:spPr>
      </p:pic>
    </p:spTree>
    <p:extLst>
      <p:ext uri="{BB962C8B-B14F-4D97-AF65-F5344CB8AC3E}">
        <p14:creationId xmlns:p14="http://schemas.microsoft.com/office/powerpoint/2010/main" val="31828717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61" y="1700809"/>
            <a:ext cx="6077749" cy="4247316"/>
          </a:xfr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82091"/>
            <a:ext cx="6192216" cy="4327309"/>
          </a:xfrm>
          <a:prstGeom prst="rect">
            <a:avLst/>
          </a:prstGeom>
        </p:spPr>
      </p:pic>
      <p:sp>
        <p:nvSpPr>
          <p:cNvPr id="2" name="Title 1"/>
          <p:cNvSpPr>
            <a:spLocks noGrp="1"/>
          </p:cNvSpPr>
          <p:nvPr>
            <p:ph type="title"/>
          </p:nvPr>
        </p:nvSpPr>
        <p:spPr/>
        <p:txBody>
          <a:bodyPr/>
          <a:lstStyle/>
          <a:p>
            <a:r>
              <a:rPr lang="en-US" dirty="0" smtClean="0"/>
              <a:t>Principle of the BSM</a:t>
            </a:r>
            <a:endParaRPr lang="en-US" dirty="0"/>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20</a:t>
            </a:fld>
            <a:endParaRPr lang="en-US"/>
          </a:p>
        </p:txBody>
      </p:sp>
      <p:sp>
        <p:nvSpPr>
          <p:cNvPr id="12" name="TextBox 11"/>
          <p:cNvSpPr txBox="1"/>
          <p:nvPr/>
        </p:nvSpPr>
        <p:spPr>
          <a:xfrm>
            <a:off x="5934415" y="1700808"/>
            <a:ext cx="3248744" cy="4247317"/>
          </a:xfrm>
          <a:prstGeom prst="rect">
            <a:avLst/>
          </a:prstGeom>
          <a:noFill/>
        </p:spPr>
        <p:txBody>
          <a:bodyPr wrap="square" rtlCol="0">
            <a:spAutoFit/>
          </a:bodyPr>
          <a:lstStyle/>
          <a:p>
            <a:r>
              <a:rPr lang="en-US" dirty="0"/>
              <a:t>Put a target wire into the beam (100 </a:t>
            </a:r>
            <a:r>
              <a:rPr lang="en-US" dirty="0" err="1"/>
              <a:t>μm</a:t>
            </a:r>
            <a:r>
              <a:rPr lang="en-US" dirty="0"/>
              <a:t> Tungsten wire).</a:t>
            </a:r>
          </a:p>
          <a:p>
            <a:r>
              <a:rPr lang="en-US" dirty="0"/>
              <a:t>Secondary electrons are created and accelerated due to HV on the target wire</a:t>
            </a:r>
          </a:p>
          <a:p>
            <a:r>
              <a:rPr lang="en-US" dirty="0"/>
              <a:t>The electrons  pass through a slit followed by an RF deflector synchronous to the accelerator </a:t>
            </a:r>
            <a:r>
              <a:rPr lang="en-US" dirty="0" smtClean="0"/>
              <a:t>RF</a:t>
            </a:r>
          </a:p>
          <a:p>
            <a:endParaRPr lang="de-DE" dirty="0"/>
          </a:p>
          <a:p>
            <a:endParaRPr lang="en-US" dirty="0"/>
          </a:p>
          <a:p>
            <a:r>
              <a:rPr lang="en-US" dirty="0"/>
              <a:t>An electron detector detects particles with a defined phase</a:t>
            </a:r>
          </a:p>
          <a:p>
            <a:r>
              <a:rPr lang="en-US" dirty="0"/>
              <a:t>The deflector RF is shifted with a phase shifter</a:t>
            </a:r>
          </a:p>
        </p:txBody>
      </p:sp>
      <p:sp>
        <p:nvSpPr>
          <p:cNvPr id="3" name="Date Placeholder 2"/>
          <p:cNvSpPr>
            <a:spLocks noGrp="1"/>
          </p:cNvSpPr>
          <p:nvPr>
            <p:ph type="dt" sz="half" idx="10"/>
          </p:nvPr>
        </p:nvSpPr>
        <p:spPr/>
        <p:txBody>
          <a:bodyPr/>
          <a:lstStyle/>
          <a:p>
            <a:r>
              <a:rPr lang="en-US" smtClean="0"/>
              <a:t>Uli Raich CERN BE/BI</a:t>
            </a:r>
            <a:endParaRPr lang="en-US"/>
          </a:p>
        </p:txBody>
      </p:sp>
      <p:sp>
        <p:nvSpPr>
          <p:cNvPr id="10" name="Snip Single Corner Rectangle 9"/>
          <p:cNvSpPr/>
          <p:nvPr/>
        </p:nvSpPr>
        <p:spPr>
          <a:xfrm>
            <a:off x="5121984" y="3566952"/>
            <a:ext cx="720096" cy="414642"/>
          </a:xfrm>
          <a:prstGeom prst="snip1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6092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Photo</a:t>
            </a:r>
            <a:r>
              <a:rPr lang="de-DE" dirty="0" smtClean="0"/>
              <a:t> </a:t>
            </a:r>
            <a:r>
              <a:rPr lang="de-DE" dirty="0" err="1" smtClean="0"/>
              <a:t>of</a:t>
            </a:r>
            <a:r>
              <a:rPr lang="de-DE" dirty="0" smtClean="0"/>
              <a:t> Linac-4 BSM</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48922" y="1600200"/>
            <a:ext cx="8046156" cy="4525963"/>
          </a:xfrm>
        </p:spPr>
      </p:pic>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21</a:t>
            </a:fld>
            <a:endParaRPr lang="en-US"/>
          </a:p>
        </p:txBody>
      </p:sp>
      <p:sp>
        <p:nvSpPr>
          <p:cNvPr id="3" name="Date Placeholder 2"/>
          <p:cNvSpPr>
            <a:spLocks noGrp="1"/>
          </p:cNvSpPr>
          <p:nvPr>
            <p:ph type="dt" sz="half" idx="10"/>
          </p:nvPr>
        </p:nvSpPr>
        <p:spPr/>
        <p:txBody>
          <a:bodyPr/>
          <a:lstStyle/>
          <a:p>
            <a:r>
              <a:rPr lang="en-US" smtClean="0"/>
              <a:t>Uli Raich CERN BE/BI</a:t>
            </a:r>
            <a:endParaRPr 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2801" y="4432881"/>
            <a:ext cx="2811765" cy="1581618"/>
          </a:xfrm>
          <a:prstGeom prst="rect">
            <a:avLst/>
          </a:prstGeom>
        </p:spPr>
      </p:pic>
    </p:spTree>
    <p:extLst>
      <p:ext uri="{BB962C8B-B14F-4D97-AF65-F5344CB8AC3E}">
        <p14:creationId xmlns:p14="http://schemas.microsoft.com/office/powerpoint/2010/main" val="390376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Typical</a:t>
            </a:r>
            <a:r>
              <a:rPr lang="de-DE" dirty="0" smtClean="0"/>
              <a:t> BSM </a:t>
            </a:r>
            <a:r>
              <a:rPr lang="de-DE" dirty="0" err="1" smtClean="0"/>
              <a:t>results</a:t>
            </a:r>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22</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1940" y="1236818"/>
            <a:ext cx="5035574" cy="3182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189" y="4265285"/>
            <a:ext cx="7143750" cy="216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31448" y="3609024"/>
            <a:ext cx="1295547" cy="369332"/>
          </a:xfrm>
          <a:prstGeom prst="rect">
            <a:avLst/>
          </a:prstGeom>
          <a:noFill/>
        </p:spPr>
        <p:txBody>
          <a:bodyPr wrap="none" rtlCol="0">
            <a:spAutoFit/>
          </a:bodyPr>
          <a:lstStyle/>
          <a:p>
            <a:r>
              <a:rPr lang="de-DE" dirty="0" smtClean="0"/>
              <a:t>Pulse </a:t>
            </a:r>
            <a:r>
              <a:rPr lang="de-DE" dirty="0" err="1" smtClean="0"/>
              <a:t>shape</a:t>
            </a:r>
            <a:endParaRPr lang="en-US" dirty="0"/>
          </a:p>
        </p:txBody>
      </p:sp>
      <p:cxnSp>
        <p:nvCxnSpPr>
          <p:cNvPr id="9" name="Straight Arrow Connector 8"/>
          <p:cNvCxnSpPr/>
          <p:nvPr/>
        </p:nvCxnSpPr>
        <p:spPr>
          <a:xfrm>
            <a:off x="1331568" y="3978356"/>
            <a:ext cx="270036" cy="4407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973570" y="3609024"/>
            <a:ext cx="1942648" cy="369332"/>
          </a:xfrm>
          <a:prstGeom prst="rect">
            <a:avLst/>
          </a:prstGeom>
          <a:noFill/>
        </p:spPr>
        <p:txBody>
          <a:bodyPr wrap="none" rtlCol="0">
            <a:spAutoFit/>
          </a:bodyPr>
          <a:lstStyle/>
          <a:p>
            <a:r>
              <a:rPr lang="de-DE" dirty="0" err="1" smtClean="0"/>
              <a:t>Longitidinal</a:t>
            </a:r>
            <a:r>
              <a:rPr lang="de-DE" dirty="0" smtClean="0"/>
              <a:t> </a:t>
            </a:r>
            <a:r>
              <a:rPr lang="de-DE" dirty="0" err="1" smtClean="0"/>
              <a:t>profile</a:t>
            </a:r>
            <a:endParaRPr lang="en-US" dirty="0"/>
          </a:p>
        </p:txBody>
      </p:sp>
      <p:cxnSp>
        <p:nvCxnSpPr>
          <p:cNvPr id="12" name="Straight Arrow Connector 11"/>
          <p:cNvCxnSpPr/>
          <p:nvPr/>
        </p:nvCxnSpPr>
        <p:spPr>
          <a:xfrm>
            <a:off x="3401844" y="4059084"/>
            <a:ext cx="1710228" cy="2062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16189" y="1988808"/>
            <a:ext cx="1732013" cy="369332"/>
          </a:xfrm>
          <a:prstGeom prst="rect">
            <a:avLst/>
          </a:prstGeom>
          <a:noFill/>
        </p:spPr>
        <p:txBody>
          <a:bodyPr wrap="none" rtlCol="0">
            <a:spAutoFit/>
          </a:bodyPr>
          <a:lstStyle/>
          <a:p>
            <a:r>
              <a:rPr lang="de-DE" dirty="0" err="1" smtClean="0"/>
              <a:t>Typical</a:t>
            </a:r>
            <a:r>
              <a:rPr lang="de-DE" dirty="0" smtClean="0"/>
              <a:t> BSM </a:t>
            </a:r>
            <a:r>
              <a:rPr lang="de-DE" dirty="0" err="1" smtClean="0"/>
              <a:t>plot</a:t>
            </a:r>
            <a:endParaRPr lang="en-US" dirty="0"/>
          </a:p>
        </p:txBody>
      </p:sp>
      <p:cxnSp>
        <p:nvCxnSpPr>
          <p:cNvPr id="15" name="Straight Arrow Connector 14"/>
          <p:cNvCxnSpPr>
            <a:stCxn id="13" idx="3"/>
          </p:cNvCxnSpPr>
          <p:nvPr/>
        </p:nvCxnSpPr>
        <p:spPr>
          <a:xfrm>
            <a:off x="2448202" y="2173474"/>
            <a:ext cx="2033786" cy="4454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43007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BSM </a:t>
            </a:r>
            <a:r>
              <a:rPr lang="de-DE" dirty="0" err="1" smtClean="0"/>
              <a:t>results</a:t>
            </a:r>
            <a:r>
              <a:rPr lang="de-DE" dirty="0" smtClean="0"/>
              <a:t> </a:t>
            </a:r>
            <a:r>
              <a:rPr lang="de-DE" dirty="0" err="1" smtClean="0"/>
              <a:t>from</a:t>
            </a:r>
            <a:r>
              <a:rPr lang="de-DE" dirty="0" smtClean="0"/>
              <a:t> SNS</a:t>
            </a:r>
            <a:endParaRPr lang="en-US" dirty="0"/>
          </a:p>
        </p:txBody>
      </p:sp>
      <p:sp>
        <p:nvSpPr>
          <p:cNvPr id="3" name="Content Placeholder 2"/>
          <p:cNvSpPr>
            <a:spLocks noGrp="1"/>
          </p:cNvSpPr>
          <p:nvPr>
            <p:ph idx="1"/>
          </p:nvPr>
        </p:nvSpPr>
        <p:spPr/>
        <p:txBody>
          <a:bodyPr>
            <a:normAutofit/>
          </a:bodyPr>
          <a:lstStyle/>
          <a:p>
            <a:pPr marL="0" indent="0">
              <a:buNone/>
            </a:pPr>
            <a:r>
              <a:rPr lang="de-DE" sz="2400" dirty="0" smtClean="0"/>
              <a:t>Bad beam </a:t>
            </a:r>
            <a:r>
              <a:rPr lang="de-DE" sz="2400" dirty="0" err="1" smtClean="0"/>
              <a:t>loading</a:t>
            </a:r>
            <a:r>
              <a:rPr lang="de-DE" sz="2400" dirty="0" smtClean="0"/>
              <a:t> </a:t>
            </a:r>
            <a:r>
              <a:rPr lang="de-DE" sz="2400" dirty="0" err="1" smtClean="0"/>
              <a:t>compensation</a:t>
            </a:r>
            <a:endParaRPr lang="en-US" sz="2400"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23</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412" y="2105776"/>
            <a:ext cx="8868378" cy="3796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01884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Adjusting</a:t>
            </a:r>
            <a:r>
              <a:rPr lang="de-DE" dirty="0" smtClean="0"/>
              <a:t> RF </a:t>
            </a:r>
            <a:r>
              <a:rPr lang="de-DE" dirty="0" err="1" smtClean="0"/>
              <a:t>phase</a:t>
            </a:r>
            <a:endParaRPr lang="en-US" dirty="0"/>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24</a:t>
            </a:fld>
            <a:endParaRPr lang="en-US"/>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1020" y="1629257"/>
            <a:ext cx="7401959" cy="4467849"/>
          </a:xfrm>
        </p:spPr>
      </p:pic>
      <p:sp>
        <p:nvSpPr>
          <p:cNvPr id="3" name="Date Placeholder 2"/>
          <p:cNvSpPr>
            <a:spLocks noGrp="1"/>
          </p:cNvSpPr>
          <p:nvPr>
            <p:ph type="dt" sz="half" idx="10"/>
          </p:nvPr>
        </p:nvSpPr>
        <p:spPr/>
        <p:txBody>
          <a:bodyPr/>
          <a:lstStyle/>
          <a:p>
            <a:r>
              <a:rPr lang="en-US" smtClean="0"/>
              <a:t>Uli Raich CERN BE/BI</a:t>
            </a:r>
            <a:endParaRPr lang="en-US"/>
          </a:p>
        </p:txBody>
      </p:sp>
    </p:spTree>
    <p:extLst>
      <p:ext uri="{BB962C8B-B14F-4D97-AF65-F5344CB8AC3E}">
        <p14:creationId xmlns:p14="http://schemas.microsoft.com/office/powerpoint/2010/main" val="784538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Multiple </a:t>
            </a:r>
            <a:r>
              <a:rPr lang="de-DE" dirty="0" err="1" smtClean="0"/>
              <a:t>transverse</a:t>
            </a:r>
            <a:r>
              <a:rPr lang="de-DE" dirty="0" smtClean="0"/>
              <a:t> </a:t>
            </a:r>
            <a:r>
              <a:rPr lang="de-DE" dirty="0"/>
              <a:t>P</a:t>
            </a:r>
            <a:r>
              <a:rPr lang="de-DE" dirty="0" smtClean="0"/>
              <a:t>rofile </a:t>
            </a:r>
            <a:r>
              <a:rPr lang="de-DE" dirty="0" err="1"/>
              <a:t>M</a:t>
            </a:r>
            <a:r>
              <a:rPr lang="de-DE" dirty="0" err="1" smtClean="0"/>
              <a:t>easurements</a:t>
            </a:r>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25</a:t>
            </a:fld>
            <a:endParaRPr lang="en-US"/>
          </a:p>
        </p:txBody>
      </p:sp>
      <p:pic>
        <p:nvPicPr>
          <p:cNvPr id="2050" name="Picture 2" descr="C:\uspas\threeProf.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31928" y="1808784"/>
            <a:ext cx="4362923" cy="4525963"/>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p:cNvGrpSpPr/>
          <p:nvPr/>
        </p:nvGrpSpPr>
        <p:grpSpPr>
          <a:xfrm>
            <a:off x="881508" y="1973412"/>
            <a:ext cx="2430324" cy="2610348"/>
            <a:chOff x="881508" y="2168832"/>
            <a:chExt cx="2430324" cy="2610348"/>
          </a:xfrm>
        </p:grpSpPr>
        <p:cxnSp>
          <p:nvCxnSpPr>
            <p:cNvPr id="8" name="Straight Arrow Connector 7"/>
            <p:cNvCxnSpPr/>
            <p:nvPr/>
          </p:nvCxnSpPr>
          <p:spPr>
            <a:xfrm>
              <a:off x="881508" y="3699036"/>
              <a:ext cx="24303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2096670" y="2168832"/>
              <a:ext cx="0" cy="26103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rot="2163081">
              <a:off x="1691616" y="2798916"/>
              <a:ext cx="810108" cy="17102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a:off x="1511592" y="2888928"/>
              <a:ext cx="0" cy="169483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2636742" y="2724300"/>
              <a:ext cx="90012" cy="205488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492825" y="2554601"/>
              <a:ext cx="1117229" cy="369332"/>
            </a:xfrm>
            <a:prstGeom prst="rect">
              <a:avLst/>
            </a:prstGeom>
            <a:noFill/>
          </p:spPr>
          <p:txBody>
            <a:bodyPr wrap="none" rtlCol="0">
              <a:spAutoFit/>
            </a:bodyPr>
            <a:lstStyle/>
            <a:p>
              <a:r>
                <a:rPr lang="de-DE" dirty="0" smtClean="0"/>
                <a:t>Beam </a:t>
              </a:r>
              <a:r>
                <a:rPr lang="de-DE" dirty="0" err="1" smtClean="0"/>
                <a:t>size</a:t>
              </a:r>
              <a:endParaRPr lang="en-US" dirty="0"/>
            </a:p>
          </p:txBody>
        </p:sp>
      </p:grpSp>
      <p:sp>
        <p:nvSpPr>
          <p:cNvPr id="17" name="TextBox 16"/>
          <p:cNvSpPr txBox="1"/>
          <p:nvPr/>
        </p:nvSpPr>
        <p:spPr>
          <a:xfrm>
            <a:off x="357155" y="4787397"/>
            <a:ext cx="3479029" cy="1477328"/>
          </a:xfrm>
          <a:prstGeom prst="rect">
            <a:avLst/>
          </a:prstGeom>
          <a:noFill/>
        </p:spPr>
        <p:txBody>
          <a:bodyPr wrap="none" rtlCol="0">
            <a:spAutoFit/>
          </a:bodyPr>
          <a:lstStyle/>
          <a:p>
            <a:r>
              <a:rPr lang="de-DE" dirty="0" err="1" smtClean="0"/>
              <a:t>Measure</a:t>
            </a:r>
            <a:r>
              <a:rPr lang="de-DE" dirty="0" smtClean="0"/>
              <a:t> beam </a:t>
            </a:r>
            <a:r>
              <a:rPr lang="de-DE" dirty="0" err="1" smtClean="0"/>
              <a:t>size</a:t>
            </a:r>
            <a:r>
              <a:rPr lang="de-DE" dirty="0" smtClean="0"/>
              <a:t> </a:t>
            </a:r>
            <a:r>
              <a:rPr lang="de-DE" dirty="0" err="1" smtClean="0"/>
              <a:t>at</a:t>
            </a:r>
            <a:r>
              <a:rPr lang="de-DE" dirty="0" smtClean="0"/>
              <a:t> </a:t>
            </a:r>
            <a:r>
              <a:rPr lang="de-DE" dirty="0" err="1" smtClean="0"/>
              <a:t>several</a:t>
            </a:r>
            <a:endParaRPr lang="de-DE" dirty="0" smtClean="0"/>
          </a:p>
          <a:p>
            <a:r>
              <a:rPr lang="de-DE" dirty="0" smtClean="0"/>
              <a:t>(min 3) </a:t>
            </a:r>
            <a:r>
              <a:rPr lang="de-DE" dirty="0" err="1" smtClean="0"/>
              <a:t>locations</a:t>
            </a:r>
            <a:endParaRPr lang="de-DE" dirty="0" smtClean="0"/>
          </a:p>
          <a:p>
            <a:r>
              <a:rPr lang="de-DE" dirty="0" err="1" smtClean="0"/>
              <a:t>Using</a:t>
            </a:r>
            <a:r>
              <a:rPr lang="de-DE" dirty="0" smtClean="0"/>
              <a:t> linear </a:t>
            </a:r>
            <a:r>
              <a:rPr lang="de-DE" dirty="0" err="1" smtClean="0"/>
              <a:t>beasm</a:t>
            </a:r>
            <a:r>
              <a:rPr lang="de-DE" dirty="0" smtClean="0"/>
              <a:t> </a:t>
            </a:r>
            <a:r>
              <a:rPr lang="de-DE" dirty="0" err="1" smtClean="0"/>
              <a:t>optics</a:t>
            </a:r>
            <a:endParaRPr lang="de-DE" dirty="0" smtClean="0"/>
          </a:p>
          <a:p>
            <a:r>
              <a:rPr lang="de-DE" dirty="0" smtClean="0"/>
              <a:t>Transform all beam </a:t>
            </a:r>
            <a:r>
              <a:rPr lang="de-DE" dirty="0" err="1" smtClean="0"/>
              <a:t>sizes</a:t>
            </a:r>
            <a:r>
              <a:rPr lang="de-DE" dirty="0" smtClean="0"/>
              <a:t> </a:t>
            </a:r>
            <a:r>
              <a:rPr lang="de-DE" dirty="0" err="1" smtClean="0"/>
              <a:t>to</a:t>
            </a:r>
            <a:r>
              <a:rPr lang="de-DE" dirty="0" smtClean="0"/>
              <a:t> a </a:t>
            </a:r>
            <a:r>
              <a:rPr lang="de-DE" dirty="0" err="1" smtClean="0"/>
              <a:t>single</a:t>
            </a:r>
            <a:endParaRPr lang="de-DE" dirty="0" smtClean="0"/>
          </a:p>
          <a:p>
            <a:r>
              <a:rPr lang="de-DE" dirty="0" err="1" smtClean="0"/>
              <a:t>location</a:t>
            </a:r>
            <a:endParaRPr lang="en-US" dirty="0"/>
          </a:p>
        </p:txBody>
      </p:sp>
    </p:spTree>
    <p:extLst>
      <p:ext uri="{BB962C8B-B14F-4D97-AF65-F5344CB8AC3E}">
        <p14:creationId xmlns:p14="http://schemas.microsoft.com/office/powerpoint/2010/main" val="36121141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Longitudial</a:t>
            </a:r>
            <a:r>
              <a:rPr lang="de-DE" dirty="0" smtClean="0"/>
              <a:t> </a:t>
            </a:r>
            <a:r>
              <a:rPr lang="de-DE" dirty="0" err="1" smtClean="0"/>
              <a:t>emittance</a:t>
            </a:r>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26</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1613" y="1676400"/>
            <a:ext cx="6200775"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81508" y="5589288"/>
            <a:ext cx="6237990" cy="646331"/>
          </a:xfrm>
          <a:prstGeom prst="rect">
            <a:avLst/>
          </a:prstGeom>
          <a:noFill/>
        </p:spPr>
        <p:txBody>
          <a:bodyPr wrap="none" rtlCol="0">
            <a:spAutoFit/>
          </a:bodyPr>
          <a:lstStyle/>
          <a:p>
            <a:r>
              <a:rPr lang="de-DE" dirty="0" err="1" smtClean="0"/>
              <a:t>Bunch</a:t>
            </a:r>
            <a:r>
              <a:rPr lang="de-DE" dirty="0" smtClean="0"/>
              <a:t> </a:t>
            </a:r>
            <a:r>
              <a:rPr lang="de-DE" dirty="0" err="1" smtClean="0"/>
              <a:t>shape</a:t>
            </a:r>
            <a:r>
              <a:rPr lang="de-DE" dirty="0" smtClean="0"/>
              <a:t> </a:t>
            </a:r>
            <a:r>
              <a:rPr lang="de-DE" dirty="0" err="1" smtClean="0"/>
              <a:t>measured</a:t>
            </a:r>
            <a:r>
              <a:rPr lang="de-DE" dirty="0" smtClean="0"/>
              <a:t> </a:t>
            </a:r>
            <a:r>
              <a:rPr lang="de-DE" dirty="0" err="1" smtClean="0"/>
              <a:t>at</a:t>
            </a:r>
            <a:r>
              <a:rPr lang="de-DE" dirty="0" smtClean="0"/>
              <a:t> 3 </a:t>
            </a:r>
            <a:r>
              <a:rPr lang="de-DE" dirty="0" err="1" smtClean="0"/>
              <a:t>locations</a:t>
            </a:r>
            <a:endParaRPr lang="de-DE" dirty="0" smtClean="0"/>
          </a:p>
          <a:p>
            <a:r>
              <a:rPr lang="de-DE" dirty="0" smtClean="0"/>
              <a:t>RF </a:t>
            </a:r>
            <a:r>
              <a:rPr lang="de-DE" dirty="0" err="1" smtClean="0"/>
              <a:t>amplitude</a:t>
            </a:r>
            <a:r>
              <a:rPr lang="de-DE" dirty="0" smtClean="0"/>
              <a:t> was </a:t>
            </a:r>
            <a:r>
              <a:rPr lang="de-DE" dirty="0" err="1" smtClean="0"/>
              <a:t>modified</a:t>
            </a:r>
            <a:r>
              <a:rPr lang="de-DE" dirty="0" smtClean="0"/>
              <a:t> </a:t>
            </a:r>
            <a:r>
              <a:rPr lang="de-DE" dirty="0" err="1" smtClean="0"/>
              <a:t>with</a:t>
            </a:r>
            <a:r>
              <a:rPr lang="de-DE" dirty="0" smtClean="0"/>
              <a:t> </a:t>
            </a:r>
            <a:r>
              <a:rPr lang="de-DE" dirty="0" err="1" smtClean="0"/>
              <a:t>corresponding</a:t>
            </a:r>
            <a:r>
              <a:rPr lang="de-DE" dirty="0" smtClean="0"/>
              <a:t> </a:t>
            </a:r>
            <a:r>
              <a:rPr lang="de-DE" dirty="0" err="1" smtClean="0"/>
              <a:t>phase</a:t>
            </a:r>
            <a:r>
              <a:rPr lang="de-DE" dirty="0" smtClean="0"/>
              <a:t> </a:t>
            </a:r>
            <a:r>
              <a:rPr lang="de-DE" dirty="0" err="1" smtClean="0"/>
              <a:t>correction</a:t>
            </a:r>
            <a:endParaRPr lang="en-US" dirty="0"/>
          </a:p>
        </p:txBody>
      </p:sp>
    </p:spTree>
    <p:extLst>
      <p:ext uri="{BB962C8B-B14F-4D97-AF65-F5344CB8AC3E}">
        <p14:creationId xmlns:p14="http://schemas.microsoft.com/office/powerpoint/2010/main" val="14907471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1544" y="576207"/>
            <a:ext cx="7571183" cy="872529"/>
          </a:xfrm>
        </p:spPr>
        <p:txBody>
          <a:bodyPr/>
          <a:lstStyle/>
          <a:p>
            <a:r>
              <a:rPr lang="de-DE" dirty="0" smtClean="0"/>
              <a:t>The </a:t>
            </a:r>
            <a:r>
              <a:rPr lang="de-DE" dirty="0" err="1" smtClean="0"/>
              <a:t>chopper</a:t>
            </a:r>
            <a:r>
              <a:rPr lang="de-DE" dirty="0" smtClean="0"/>
              <a:t> </a:t>
            </a:r>
            <a:r>
              <a:rPr lang="de-DE" dirty="0" err="1" smtClean="0"/>
              <a:t>line</a:t>
            </a:r>
            <a:endParaRPr lang="en-US" dirty="0"/>
          </a:p>
        </p:txBody>
      </p:sp>
      <p:sp>
        <p:nvSpPr>
          <p:cNvPr id="3" name="Content Placeholder 2"/>
          <p:cNvSpPr>
            <a:spLocks noGrp="1"/>
          </p:cNvSpPr>
          <p:nvPr>
            <p:ph idx="1"/>
          </p:nvPr>
        </p:nvSpPr>
        <p:spPr>
          <a:xfrm>
            <a:off x="464733" y="2708904"/>
            <a:ext cx="8229600" cy="3063902"/>
          </a:xfrm>
        </p:spPr>
        <p:txBody>
          <a:bodyPr>
            <a:normAutofit fontScale="70000" lnSpcReduction="20000"/>
          </a:bodyPr>
          <a:lstStyle/>
          <a:p>
            <a:r>
              <a:rPr lang="en-US" dirty="0" smtClean="0"/>
              <a:t>“</a:t>
            </a:r>
            <a:r>
              <a:rPr lang="en-US" dirty="0"/>
              <a:t>Longitudinal matching” from the LINAC (352 MHZ) to the booster frequency (1 MHZ) to avoid capture losses. </a:t>
            </a:r>
          </a:p>
          <a:p>
            <a:r>
              <a:rPr lang="en-US" dirty="0" smtClean="0"/>
              <a:t>Eliminate </a:t>
            </a:r>
            <a:r>
              <a:rPr lang="en-US" dirty="0"/>
              <a:t>133/352 </a:t>
            </a:r>
            <a:r>
              <a:rPr lang="en-US" dirty="0" err="1" smtClean="0"/>
              <a:t>linac</a:t>
            </a:r>
            <a:r>
              <a:rPr lang="en-US" dirty="0" smtClean="0"/>
              <a:t> micro-bunches </a:t>
            </a:r>
            <a:r>
              <a:rPr lang="en-US" dirty="0"/>
              <a:t>at the lowest possible energy (</a:t>
            </a:r>
            <a:r>
              <a:rPr lang="en-US" dirty="0" smtClean="0"/>
              <a:t>3MeV)</a:t>
            </a:r>
            <a:endParaRPr lang="en-US" dirty="0"/>
          </a:p>
          <a:p>
            <a:r>
              <a:rPr lang="en-US" dirty="0" smtClean="0"/>
              <a:t>Combination </a:t>
            </a:r>
            <a:r>
              <a:rPr lang="en-US" dirty="0"/>
              <a:t>of fast rise-time and high voltage is difficult and therefore the chopper is a LONG object compared to the characteristic FODO length at 3 MeV and 352 MHZ (~ 7 cm)</a:t>
            </a:r>
          </a:p>
          <a:p>
            <a:r>
              <a:rPr lang="en-US" dirty="0" smtClean="0"/>
              <a:t>Design </a:t>
            </a:r>
            <a:r>
              <a:rPr lang="en-US" dirty="0"/>
              <a:t>which includes </a:t>
            </a:r>
            <a:r>
              <a:rPr lang="en-US" dirty="0" err="1"/>
              <a:t>quadrupoles</a:t>
            </a:r>
            <a:r>
              <a:rPr lang="en-US" dirty="0"/>
              <a:t> to amplify the chopper kick and it’s as close as possible to FODO to </a:t>
            </a:r>
            <a:r>
              <a:rPr lang="en-US" dirty="0" err="1" smtClean="0"/>
              <a:t>minimze</a:t>
            </a:r>
            <a:r>
              <a:rPr lang="en-US" dirty="0" smtClean="0"/>
              <a:t> </a:t>
            </a:r>
            <a:r>
              <a:rPr lang="en-US" dirty="0" err="1" smtClean="0"/>
              <a:t>emitance</a:t>
            </a:r>
            <a:r>
              <a:rPr lang="en-US" dirty="0" smtClean="0"/>
              <a:t> growth</a:t>
            </a:r>
            <a:endParaRPr lang="en-US" dirty="0"/>
          </a:p>
          <a:p>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27</a:t>
            </a:fld>
            <a:endParaRPr lang="en-US"/>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1583" y="1448736"/>
            <a:ext cx="5295900"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12463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Transfer </a:t>
            </a:r>
            <a:r>
              <a:rPr lang="de-DE" dirty="0" err="1" smtClean="0"/>
              <a:t>of</a:t>
            </a:r>
            <a:r>
              <a:rPr lang="de-DE" dirty="0" smtClean="0"/>
              <a:t> beam </a:t>
            </a:r>
            <a:r>
              <a:rPr lang="de-DE" dirty="0" err="1" smtClean="0"/>
              <a:t>into</a:t>
            </a:r>
            <a:r>
              <a:rPr lang="de-DE" dirty="0" smtClean="0"/>
              <a:t> </a:t>
            </a:r>
            <a:r>
              <a:rPr lang="de-DE" dirty="0" err="1" smtClean="0"/>
              <a:t>the</a:t>
            </a:r>
            <a:r>
              <a:rPr lang="de-DE" dirty="0" smtClean="0"/>
              <a:t> Booster</a:t>
            </a:r>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28</a:t>
            </a:fld>
            <a:endParaRPr lang="en-US"/>
          </a:p>
        </p:txBody>
      </p:sp>
      <p:pic>
        <p:nvPicPr>
          <p:cNvPr id="7" name="Picture 7"/>
          <p:cNvPicPr>
            <a:picLocks noGrp="1" noChangeAspect="1" noChangeArrowheads="1"/>
          </p:cNvPicPr>
          <p:nvPr>
            <p:ph idx="1"/>
          </p:nvPr>
        </p:nvPicPr>
        <p:blipFill>
          <a:blip r:embed="rId2" cstate="print"/>
          <a:srcRect/>
          <a:stretch>
            <a:fillRect/>
          </a:stretch>
        </p:blipFill>
        <p:spPr bwMode="auto">
          <a:xfrm>
            <a:off x="3581868" y="2078820"/>
            <a:ext cx="4987495" cy="3355824"/>
          </a:xfrm>
          <a:prstGeom prst="rect">
            <a:avLst/>
          </a:prstGeom>
          <a:noFill/>
          <a:ln w="9525">
            <a:noFill/>
            <a:miter lim="800000"/>
            <a:headEnd/>
            <a:tailEnd/>
          </a:ln>
        </p:spPr>
      </p:pic>
      <p:sp>
        <p:nvSpPr>
          <p:cNvPr id="8" name="Oval 7"/>
          <p:cNvSpPr/>
          <p:nvPr/>
        </p:nvSpPr>
        <p:spPr>
          <a:xfrm>
            <a:off x="251424" y="3158964"/>
            <a:ext cx="1530204" cy="4500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501724" y="3158964"/>
            <a:ext cx="1620216" cy="540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p:cNvGrpSpPr/>
          <p:nvPr/>
        </p:nvGrpSpPr>
        <p:grpSpPr>
          <a:xfrm>
            <a:off x="372689" y="3173225"/>
            <a:ext cx="1130046" cy="466993"/>
            <a:chOff x="499181" y="4199897"/>
            <a:chExt cx="1130046" cy="466993"/>
          </a:xfrm>
        </p:grpSpPr>
        <p:grpSp>
          <p:nvGrpSpPr>
            <p:cNvPr id="19" name="Group 18"/>
            <p:cNvGrpSpPr/>
            <p:nvPr/>
          </p:nvGrpSpPr>
          <p:grpSpPr>
            <a:xfrm>
              <a:off x="499181" y="4216830"/>
              <a:ext cx="1066800" cy="450060"/>
              <a:chOff x="431448" y="4149096"/>
              <a:chExt cx="1066800" cy="450060"/>
            </a:xfrm>
          </p:grpSpPr>
          <p:cxnSp>
            <p:nvCxnSpPr>
              <p:cNvPr id="11" name="Straight Connector 10"/>
              <p:cNvCxnSpPr/>
              <p:nvPr/>
            </p:nvCxnSpPr>
            <p:spPr>
              <a:xfrm>
                <a:off x="4314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838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362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886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0410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934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3458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4982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562427" y="4199897"/>
              <a:ext cx="1066800" cy="450060"/>
              <a:chOff x="431448" y="4149096"/>
              <a:chExt cx="1066800" cy="450060"/>
            </a:xfrm>
          </p:grpSpPr>
          <p:cxnSp>
            <p:nvCxnSpPr>
              <p:cNvPr id="21" name="Straight Connector 20"/>
              <p:cNvCxnSpPr/>
              <p:nvPr/>
            </p:nvCxnSpPr>
            <p:spPr>
              <a:xfrm>
                <a:off x="4314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838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362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886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0410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1934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3458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4982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30" name="Group 29"/>
          <p:cNvGrpSpPr/>
          <p:nvPr/>
        </p:nvGrpSpPr>
        <p:grpSpPr>
          <a:xfrm>
            <a:off x="2746809" y="3173225"/>
            <a:ext cx="1130046" cy="466993"/>
            <a:chOff x="499181" y="4199897"/>
            <a:chExt cx="1130046" cy="466993"/>
          </a:xfrm>
        </p:grpSpPr>
        <p:grpSp>
          <p:nvGrpSpPr>
            <p:cNvPr id="31" name="Group 30"/>
            <p:cNvGrpSpPr/>
            <p:nvPr/>
          </p:nvGrpSpPr>
          <p:grpSpPr>
            <a:xfrm>
              <a:off x="499181" y="4216830"/>
              <a:ext cx="1066800" cy="450060"/>
              <a:chOff x="431448" y="4149096"/>
              <a:chExt cx="1066800" cy="450060"/>
            </a:xfrm>
          </p:grpSpPr>
          <p:cxnSp>
            <p:nvCxnSpPr>
              <p:cNvPr id="41" name="Straight Connector 40"/>
              <p:cNvCxnSpPr/>
              <p:nvPr/>
            </p:nvCxnSpPr>
            <p:spPr>
              <a:xfrm>
                <a:off x="4314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838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362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8886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410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1934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3458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14982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562427" y="4199897"/>
              <a:ext cx="1066800" cy="450060"/>
              <a:chOff x="431448" y="4149096"/>
              <a:chExt cx="1066800" cy="450060"/>
            </a:xfrm>
          </p:grpSpPr>
          <p:cxnSp>
            <p:nvCxnSpPr>
              <p:cNvPr id="33" name="Straight Connector 32"/>
              <p:cNvCxnSpPr/>
              <p:nvPr/>
            </p:nvCxnSpPr>
            <p:spPr>
              <a:xfrm>
                <a:off x="4314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838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362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886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0410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1934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3458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498248" y="4149096"/>
                <a:ext cx="0" cy="45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50" name="Straight Arrow Connector 49"/>
          <p:cNvCxnSpPr/>
          <p:nvPr/>
        </p:nvCxnSpPr>
        <p:spPr>
          <a:xfrm flipV="1">
            <a:off x="1961652" y="3589828"/>
            <a:ext cx="630085" cy="12793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1287089" y="5044574"/>
            <a:ext cx="1849930" cy="369332"/>
          </a:xfrm>
          <a:prstGeom prst="rect">
            <a:avLst/>
          </a:prstGeom>
          <a:noFill/>
        </p:spPr>
        <p:txBody>
          <a:bodyPr wrap="none" rtlCol="0">
            <a:spAutoFit/>
          </a:bodyPr>
          <a:lstStyle/>
          <a:p>
            <a:r>
              <a:rPr lang="de-DE" dirty="0" smtClean="0"/>
              <a:t>1 MHz Booster RF</a:t>
            </a:r>
            <a:endParaRPr lang="en-US" dirty="0"/>
          </a:p>
        </p:txBody>
      </p:sp>
      <p:cxnSp>
        <p:nvCxnSpPr>
          <p:cNvPr id="56" name="Straight Arrow Connector 55"/>
          <p:cNvCxnSpPr>
            <a:endCxn id="8" idx="7"/>
          </p:cNvCxnSpPr>
          <p:nvPr/>
        </p:nvCxnSpPr>
        <p:spPr>
          <a:xfrm flipH="1">
            <a:off x="1557535" y="2438868"/>
            <a:ext cx="404117" cy="7860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264925" y="1898796"/>
            <a:ext cx="1838965" cy="369332"/>
          </a:xfrm>
          <a:prstGeom prst="rect">
            <a:avLst/>
          </a:prstGeom>
          <a:noFill/>
        </p:spPr>
        <p:txBody>
          <a:bodyPr wrap="none" rtlCol="0">
            <a:spAutoFit/>
          </a:bodyPr>
          <a:lstStyle/>
          <a:p>
            <a:r>
              <a:rPr lang="de-DE" dirty="0" smtClean="0"/>
              <a:t>352 MHz </a:t>
            </a:r>
            <a:r>
              <a:rPr lang="de-DE" dirty="0" err="1" smtClean="0"/>
              <a:t>Linac</a:t>
            </a:r>
            <a:r>
              <a:rPr lang="de-DE" dirty="0" smtClean="0"/>
              <a:t> RF</a:t>
            </a:r>
            <a:endParaRPr lang="en-US" dirty="0"/>
          </a:p>
        </p:txBody>
      </p:sp>
      <p:cxnSp>
        <p:nvCxnSpPr>
          <p:cNvPr id="59" name="Straight Arrow Connector 58"/>
          <p:cNvCxnSpPr/>
          <p:nvPr/>
        </p:nvCxnSpPr>
        <p:spPr>
          <a:xfrm flipV="1">
            <a:off x="135467" y="2438868"/>
            <a:ext cx="0" cy="16202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0" y="3789048"/>
            <a:ext cx="4301964" cy="90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2406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Halo Monitor</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29</a:t>
            </a:fld>
            <a:endParaRPr lang="en-US"/>
          </a:p>
        </p:txBody>
      </p:sp>
      <p:sp>
        <p:nvSpPr>
          <p:cNvPr id="8" name="Footer Placeholder 7"/>
          <p:cNvSpPr>
            <a:spLocks noGrp="1"/>
          </p:cNvSpPr>
          <p:nvPr>
            <p:ph type="ftr" sz="quarter" idx="11"/>
          </p:nvPr>
        </p:nvSpPr>
        <p:spPr/>
        <p:txBody>
          <a:bodyPr/>
          <a:lstStyle/>
          <a:p>
            <a:r>
              <a:rPr lang="en-US" smtClean="0"/>
              <a:t>Ditanet School on Beam Instrumentation Stockholm 7-11. March 2011 </a:t>
            </a:r>
            <a:endParaRPr lang="en-US"/>
          </a:p>
        </p:txBody>
      </p:sp>
      <p:sp>
        <p:nvSpPr>
          <p:cNvPr id="4" name="Date Placeholder 3"/>
          <p:cNvSpPr>
            <a:spLocks noGrp="1"/>
          </p:cNvSpPr>
          <p:nvPr>
            <p:ph type="dt" sz="half" idx="10"/>
          </p:nvPr>
        </p:nvSpPr>
        <p:spPr/>
        <p:txBody>
          <a:bodyPr/>
          <a:lstStyle/>
          <a:p>
            <a:r>
              <a:rPr lang="en-US" smtClean="0"/>
              <a:t>Uli Raich CERN BE/BI</a:t>
            </a:r>
            <a:endParaRPr lang="en-US"/>
          </a:p>
        </p:txBody>
      </p:sp>
      <p:pic>
        <p:nvPicPr>
          <p:cNvPr id="7" name="Content Placeholder 6"/>
          <p:cNvPicPr>
            <a:picLocks noGrp="1"/>
          </p:cNvPicPr>
          <p:nvPr>
            <p:ph idx="1"/>
          </p:nvPr>
        </p:nvPicPr>
        <p:blipFill>
          <a:blip r:embed="rId2"/>
          <a:srcRect/>
          <a:stretch>
            <a:fillRect/>
          </a:stretch>
        </p:blipFill>
        <p:spPr bwMode="auto">
          <a:xfrm>
            <a:off x="308744" y="1568178"/>
            <a:ext cx="3016589" cy="4525963"/>
          </a:xfrm>
          <a:prstGeom prst="rect">
            <a:avLst/>
          </a:prstGeom>
          <a:noFill/>
          <a:ln w="9525">
            <a:noFill/>
            <a:miter lim="800000"/>
            <a:headEnd/>
            <a:tailEnd/>
          </a:ln>
        </p:spPr>
      </p:pic>
      <p:pic>
        <p:nvPicPr>
          <p:cNvPr id="9" name="Picture 8"/>
          <p:cNvPicPr/>
          <p:nvPr/>
        </p:nvPicPr>
        <p:blipFill>
          <a:blip r:embed="rId3"/>
          <a:srcRect/>
          <a:stretch>
            <a:fillRect/>
          </a:stretch>
        </p:blipFill>
        <p:spPr bwMode="auto">
          <a:xfrm>
            <a:off x="3347864" y="1717245"/>
            <a:ext cx="5943600" cy="4227830"/>
          </a:xfrm>
          <a:prstGeom prst="rect">
            <a:avLst/>
          </a:prstGeom>
          <a:noFill/>
          <a:ln w="9525">
            <a:noFill/>
            <a:miter lim="800000"/>
            <a:headEnd/>
            <a:tailEnd/>
          </a:ln>
        </p:spPr>
      </p:pic>
    </p:spTree>
    <p:extLst>
      <p:ext uri="{BB962C8B-B14F-4D97-AF65-F5344CB8AC3E}">
        <p14:creationId xmlns:p14="http://schemas.microsoft.com/office/powerpoint/2010/main" val="28013474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Comparison</a:t>
            </a:r>
            <a:r>
              <a:rPr lang="de-DE" dirty="0" smtClean="0"/>
              <a:t> </a:t>
            </a:r>
            <a:r>
              <a:rPr lang="de-DE" dirty="0" err="1" smtClean="0"/>
              <a:t>of</a:t>
            </a:r>
            <a:r>
              <a:rPr lang="de-DE" dirty="0" smtClean="0"/>
              <a:t> Machines</a:t>
            </a:r>
            <a:endParaRPr lang="en-US" dirty="0"/>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3</a:t>
            </a:fld>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59832" y="1772816"/>
            <a:ext cx="5297883" cy="1176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357" y="5013176"/>
            <a:ext cx="7649643" cy="120031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55776" y="3212975"/>
            <a:ext cx="5201376" cy="1457529"/>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528" y="1784731"/>
            <a:ext cx="800100" cy="81915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504" y="5222810"/>
            <a:ext cx="1476375" cy="781050"/>
          </a:xfrm>
          <a:prstGeom prst="rect">
            <a:avLst/>
          </a:prstGeom>
        </p:spPr>
      </p:pic>
      <p:sp>
        <p:nvSpPr>
          <p:cNvPr id="11" name="TextBox 10"/>
          <p:cNvSpPr txBox="1"/>
          <p:nvPr/>
        </p:nvSpPr>
        <p:spPr>
          <a:xfrm>
            <a:off x="1259632" y="2036479"/>
            <a:ext cx="1415772" cy="369332"/>
          </a:xfrm>
          <a:prstGeom prst="rect">
            <a:avLst/>
          </a:prstGeom>
          <a:noFill/>
        </p:spPr>
        <p:txBody>
          <a:bodyPr wrap="none" rtlCol="0">
            <a:spAutoFit/>
          </a:bodyPr>
          <a:lstStyle/>
          <a:p>
            <a:r>
              <a:rPr lang="de-DE" dirty="0" smtClean="0"/>
              <a:t>CERN Linac-4</a:t>
            </a:r>
            <a:endParaRPr lang="en-US" dirty="0"/>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5515" y="3547879"/>
            <a:ext cx="1260351" cy="787719"/>
          </a:xfrm>
          <a:prstGeom prst="rect">
            <a:avLst/>
          </a:prstGeom>
        </p:spPr>
      </p:pic>
      <p:sp>
        <p:nvSpPr>
          <p:cNvPr id="13" name="TextBox 12"/>
          <p:cNvSpPr txBox="1"/>
          <p:nvPr/>
        </p:nvSpPr>
        <p:spPr>
          <a:xfrm>
            <a:off x="1593242" y="3341574"/>
            <a:ext cx="1110689" cy="1200329"/>
          </a:xfrm>
          <a:prstGeom prst="rect">
            <a:avLst/>
          </a:prstGeom>
          <a:noFill/>
        </p:spPr>
        <p:txBody>
          <a:bodyPr wrap="none" rtlCol="0">
            <a:spAutoFit/>
          </a:bodyPr>
          <a:lstStyle/>
          <a:p>
            <a:r>
              <a:rPr lang="de-DE" dirty="0" err="1" smtClean="0"/>
              <a:t>Spallation</a:t>
            </a:r>
            <a:endParaRPr lang="de-DE" dirty="0" smtClean="0"/>
          </a:p>
          <a:p>
            <a:r>
              <a:rPr lang="de-DE" dirty="0" smtClean="0"/>
              <a:t>Neutron </a:t>
            </a:r>
          </a:p>
          <a:p>
            <a:r>
              <a:rPr lang="de-DE" dirty="0" smtClean="0"/>
              <a:t>Source </a:t>
            </a:r>
          </a:p>
          <a:p>
            <a:r>
              <a:rPr lang="de-DE" dirty="0" err="1" smtClean="0"/>
              <a:t>Oakridge</a:t>
            </a:r>
            <a:endParaRPr lang="en-US" dirty="0"/>
          </a:p>
        </p:txBody>
      </p:sp>
      <p:sp>
        <p:nvSpPr>
          <p:cNvPr id="3" name="Date Placeholder 2"/>
          <p:cNvSpPr>
            <a:spLocks noGrp="1"/>
          </p:cNvSpPr>
          <p:nvPr>
            <p:ph type="dt" sz="half" idx="10"/>
          </p:nvPr>
        </p:nvSpPr>
        <p:spPr/>
        <p:txBody>
          <a:bodyPr/>
          <a:lstStyle/>
          <a:p>
            <a:r>
              <a:rPr lang="en-US" smtClean="0"/>
              <a:t>Uli Raich CERN BE/BI</a:t>
            </a:r>
            <a:endParaRPr lang="en-US"/>
          </a:p>
        </p:txBody>
      </p:sp>
    </p:spTree>
    <p:extLst>
      <p:ext uri="{BB962C8B-B14F-4D97-AF65-F5344CB8AC3E}">
        <p14:creationId xmlns:p14="http://schemas.microsoft.com/office/powerpoint/2010/main" val="31350200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Generating very short gates</a:t>
            </a:r>
            <a:endParaRPr lang="en-US" dirty="0"/>
          </a:p>
        </p:txBody>
      </p:sp>
      <p:pic>
        <p:nvPicPr>
          <p:cNvPr id="7" name="Content Placeholder 6" descr="haloMonVolt.PNG"/>
          <p:cNvPicPr>
            <a:picLocks noGrp="1" noChangeAspect="1"/>
          </p:cNvPicPr>
          <p:nvPr>
            <p:ph idx="1"/>
          </p:nvPr>
        </p:nvPicPr>
        <p:blipFill>
          <a:blip r:embed="rId2" cstate="print"/>
          <a:stretch>
            <a:fillRect/>
          </a:stretch>
        </p:blipFill>
        <p:spPr>
          <a:xfrm>
            <a:off x="-288648" y="1268712"/>
            <a:ext cx="6482147" cy="4410588"/>
          </a:xfrm>
        </p:spPr>
      </p:pic>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pPr/>
              <a:t>30</a:t>
            </a:fld>
            <a:endParaRPr lang="en-US"/>
          </a:p>
        </p:txBody>
      </p:sp>
      <p:sp>
        <p:nvSpPr>
          <p:cNvPr id="9" name="TextBox 8"/>
          <p:cNvSpPr txBox="1"/>
          <p:nvPr/>
        </p:nvSpPr>
        <p:spPr>
          <a:xfrm>
            <a:off x="5832168" y="1628760"/>
            <a:ext cx="3343288" cy="3139321"/>
          </a:xfrm>
          <a:prstGeom prst="rect">
            <a:avLst/>
          </a:prstGeom>
          <a:noFill/>
        </p:spPr>
        <p:txBody>
          <a:bodyPr wrap="none" rtlCol="0">
            <a:spAutoFit/>
          </a:bodyPr>
          <a:lstStyle/>
          <a:p>
            <a:r>
              <a:rPr lang="de-DE" dirty="0" err="1" smtClean="0"/>
              <a:t>Gated</a:t>
            </a:r>
            <a:r>
              <a:rPr lang="de-DE" dirty="0" smtClean="0"/>
              <a:t> off:</a:t>
            </a:r>
          </a:p>
          <a:p>
            <a:pPr marL="285750" indent="-285750">
              <a:buFont typeface="Arial" pitchFamily="34" charset="0"/>
              <a:buChar char="•"/>
            </a:pPr>
            <a:r>
              <a:rPr lang="de-DE" dirty="0" smtClean="0"/>
              <a:t>0.8 </a:t>
            </a:r>
            <a:r>
              <a:rPr lang="de-DE" dirty="0" err="1" smtClean="0"/>
              <a:t>kV</a:t>
            </a:r>
            <a:r>
              <a:rPr lang="de-DE" dirty="0" smtClean="0"/>
              <a:t> on </a:t>
            </a:r>
            <a:r>
              <a:rPr lang="de-DE" dirty="0" err="1" smtClean="0"/>
              <a:t>foil</a:t>
            </a:r>
            <a:r>
              <a:rPr lang="de-DE" dirty="0" smtClean="0"/>
              <a:t>, -0.3kV on GB</a:t>
            </a:r>
            <a:endParaRPr lang="en-US" dirty="0"/>
          </a:p>
          <a:p>
            <a:r>
              <a:rPr lang="de-DE" dirty="0" err="1" smtClean="0"/>
              <a:t>Accelerate</a:t>
            </a:r>
            <a:r>
              <a:rPr lang="de-DE" dirty="0" smtClean="0"/>
              <a:t>  but </a:t>
            </a:r>
            <a:r>
              <a:rPr lang="de-DE" dirty="0" err="1" smtClean="0"/>
              <a:t>don‘t</a:t>
            </a:r>
            <a:r>
              <a:rPr lang="de-DE" dirty="0" smtClean="0"/>
              <a:t> </a:t>
            </a:r>
            <a:r>
              <a:rPr lang="de-DE" dirty="0" err="1" smtClean="0"/>
              <a:t>penetrate</a:t>
            </a:r>
            <a:endParaRPr lang="de-DE" dirty="0" smtClean="0"/>
          </a:p>
          <a:p>
            <a:r>
              <a:rPr lang="de-DE" dirty="0" err="1" smtClean="0"/>
              <a:t>the</a:t>
            </a:r>
            <a:r>
              <a:rPr lang="de-DE" dirty="0" smtClean="0"/>
              <a:t> </a:t>
            </a:r>
            <a:r>
              <a:rPr lang="de-DE" dirty="0" err="1" smtClean="0"/>
              <a:t>phosphor</a:t>
            </a:r>
            <a:r>
              <a:rPr lang="de-DE" dirty="0" smtClean="0"/>
              <a:t> </a:t>
            </a:r>
          </a:p>
          <a:p>
            <a:pPr marL="285750" indent="-285750">
              <a:buFont typeface="Arial" pitchFamily="34" charset="0"/>
              <a:buChar char="•"/>
            </a:pPr>
            <a:r>
              <a:rPr lang="de-DE" dirty="0" smtClean="0"/>
              <a:t>-0.2 </a:t>
            </a:r>
            <a:r>
              <a:rPr lang="de-DE" dirty="0" err="1" smtClean="0"/>
              <a:t>kV</a:t>
            </a:r>
            <a:r>
              <a:rPr lang="de-DE" dirty="0" smtClean="0"/>
              <a:t> on </a:t>
            </a:r>
            <a:r>
              <a:rPr lang="de-DE" dirty="0" err="1" smtClean="0"/>
              <a:t>foil</a:t>
            </a:r>
            <a:r>
              <a:rPr lang="de-DE" dirty="0"/>
              <a:t> </a:t>
            </a:r>
            <a:r>
              <a:rPr lang="de-DE" dirty="0" smtClean="0"/>
              <a:t>(100 </a:t>
            </a:r>
            <a:r>
              <a:rPr lang="de-DE" dirty="0" err="1" smtClean="0"/>
              <a:t>ns</a:t>
            </a:r>
            <a:r>
              <a:rPr lang="de-DE" dirty="0" smtClean="0"/>
              <a:t> pulse)</a:t>
            </a:r>
          </a:p>
          <a:p>
            <a:r>
              <a:rPr lang="de-DE" dirty="0" err="1" smtClean="0"/>
              <a:t>Flourescence</a:t>
            </a:r>
            <a:r>
              <a:rPr lang="de-DE" dirty="0" smtClean="0"/>
              <a:t> on:</a:t>
            </a:r>
          </a:p>
          <a:p>
            <a:pPr marL="285750" indent="-285750">
              <a:buFont typeface="Arial" pitchFamily="34" charset="0"/>
              <a:buChar char="•"/>
            </a:pPr>
            <a:r>
              <a:rPr lang="de-DE" dirty="0" smtClean="0"/>
              <a:t>3.5 </a:t>
            </a:r>
            <a:r>
              <a:rPr lang="de-DE" dirty="0" err="1" smtClean="0"/>
              <a:t>kV</a:t>
            </a:r>
            <a:r>
              <a:rPr lang="de-DE" dirty="0" smtClean="0"/>
              <a:t> pulse 200 </a:t>
            </a:r>
            <a:r>
              <a:rPr lang="de-DE" dirty="0" err="1" smtClean="0"/>
              <a:t>ps</a:t>
            </a:r>
            <a:r>
              <a:rPr lang="de-DE" dirty="0" smtClean="0"/>
              <a:t> </a:t>
            </a:r>
            <a:r>
              <a:rPr lang="de-DE" dirty="0" err="1" smtClean="0"/>
              <a:t>rise</a:t>
            </a:r>
            <a:r>
              <a:rPr lang="de-DE" dirty="0" smtClean="0"/>
              <a:t> time</a:t>
            </a:r>
            <a:r>
              <a:rPr lang="en-US" dirty="0" smtClean="0"/>
              <a:t/>
            </a:r>
            <a:br>
              <a:rPr lang="en-US" dirty="0" smtClean="0"/>
            </a:br>
            <a:r>
              <a:rPr lang="en-US" dirty="0" smtClean="0"/>
              <a:t>reflection doubles the pulse to</a:t>
            </a:r>
            <a:br>
              <a:rPr lang="en-US" dirty="0" smtClean="0"/>
            </a:br>
            <a:r>
              <a:rPr lang="en-US" dirty="0" smtClean="0"/>
              <a:t>~ 6 kV </a:t>
            </a:r>
          </a:p>
          <a:p>
            <a:r>
              <a:rPr lang="de-DE" dirty="0" err="1" smtClean="0"/>
              <a:t>Flourescence</a:t>
            </a:r>
            <a:r>
              <a:rPr lang="de-DE" dirty="0" smtClean="0"/>
              <a:t> off:</a:t>
            </a:r>
          </a:p>
          <a:p>
            <a:pPr marL="285750" indent="-285750">
              <a:buFont typeface="Arial" pitchFamily="34" charset="0"/>
              <a:buChar char="•"/>
            </a:pPr>
            <a:r>
              <a:rPr lang="de-DE" dirty="0" smtClean="0"/>
              <a:t>-500V pulse </a:t>
            </a:r>
            <a:r>
              <a:rPr lang="de-DE" dirty="0" err="1" smtClean="0"/>
              <a:t>again</a:t>
            </a:r>
            <a:r>
              <a:rPr lang="de-DE" dirty="0" smtClean="0"/>
              <a:t> </a:t>
            </a:r>
            <a:r>
              <a:rPr lang="de-DE" dirty="0" err="1" smtClean="0"/>
              <a:t>doubled</a:t>
            </a:r>
            <a:r>
              <a:rPr lang="de-DE" dirty="0" smtClean="0"/>
              <a:t> </a:t>
            </a:r>
            <a:r>
              <a:rPr lang="de-DE" dirty="0" err="1" smtClean="0"/>
              <a:t>to</a:t>
            </a:r>
            <a:endParaRPr lang="de-DE" dirty="0" smtClean="0"/>
          </a:p>
        </p:txBody>
      </p:sp>
    </p:spTree>
    <p:extLst>
      <p:ext uri="{BB962C8B-B14F-4D97-AF65-F5344CB8AC3E}">
        <p14:creationId xmlns:p14="http://schemas.microsoft.com/office/powerpoint/2010/main" val="6761707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Test </a:t>
            </a:r>
            <a:r>
              <a:rPr lang="de-DE" dirty="0" err="1" smtClean="0"/>
              <a:t>Results</a:t>
            </a:r>
            <a:r>
              <a:rPr lang="de-DE" dirty="0" smtClean="0"/>
              <a:t> </a:t>
            </a:r>
            <a:r>
              <a:rPr lang="de-DE" dirty="0" err="1" smtClean="0"/>
              <a:t>from</a:t>
            </a:r>
            <a:r>
              <a:rPr lang="de-DE" dirty="0" smtClean="0"/>
              <a:t> Halo Monitor</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31</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1556" y="2258844"/>
            <a:ext cx="6048375" cy="362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0813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Wire</a:t>
            </a:r>
            <a:r>
              <a:rPr lang="de-DE" dirty="0" smtClean="0"/>
              <a:t> Scanner</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5536" y="1484784"/>
            <a:ext cx="4070580" cy="3052936"/>
          </a:xfrm>
        </p:spPr>
      </p:pic>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32</a:t>
            </a:fld>
            <a:endParaRPr lang="en-US"/>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2043555"/>
            <a:ext cx="4283968" cy="3212976"/>
          </a:xfrm>
          <a:prstGeom prst="rect">
            <a:avLst/>
          </a:prstGeom>
        </p:spPr>
      </p:pic>
      <p:sp>
        <p:nvSpPr>
          <p:cNvPr id="9" name="TextBox 8"/>
          <p:cNvSpPr txBox="1"/>
          <p:nvPr/>
        </p:nvSpPr>
        <p:spPr>
          <a:xfrm>
            <a:off x="395536" y="5013176"/>
            <a:ext cx="3271217" cy="923330"/>
          </a:xfrm>
          <a:prstGeom prst="rect">
            <a:avLst/>
          </a:prstGeom>
          <a:noFill/>
        </p:spPr>
        <p:txBody>
          <a:bodyPr wrap="none" rtlCol="0">
            <a:spAutoFit/>
          </a:bodyPr>
          <a:lstStyle/>
          <a:p>
            <a:r>
              <a:rPr lang="de-DE" dirty="0" smtClean="0"/>
              <a:t>Problems:</a:t>
            </a:r>
          </a:p>
          <a:p>
            <a:pPr marL="285750" indent="-285750">
              <a:buFont typeface="Arial" pitchFamily="34" charset="0"/>
              <a:buChar char="•"/>
            </a:pPr>
            <a:r>
              <a:rPr lang="de-DE" dirty="0" err="1" smtClean="0"/>
              <a:t>Interceptive</a:t>
            </a:r>
            <a:r>
              <a:rPr lang="de-DE" dirty="0" smtClean="0"/>
              <a:t>, </a:t>
            </a:r>
            <a:r>
              <a:rPr lang="de-DE" dirty="0" err="1" smtClean="0"/>
              <a:t>causes</a:t>
            </a:r>
            <a:r>
              <a:rPr lang="de-DE" dirty="0" smtClean="0"/>
              <a:t> </a:t>
            </a:r>
            <a:r>
              <a:rPr lang="de-DE" dirty="0" err="1" smtClean="0"/>
              <a:t>losses</a:t>
            </a:r>
            <a:endParaRPr lang="de-DE" dirty="0" smtClean="0"/>
          </a:p>
          <a:p>
            <a:pPr marL="285750" indent="-285750">
              <a:buFont typeface="Arial" pitchFamily="34" charset="0"/>
              <a:buChar char="•"/>
            </a:pPr>
            <a:r>
              <a:rPr lang="de-DE" dirty="0" err="1" smtClean="0"/>
              <a:t>Cannot</a:t>
            </a:r>
            <a:r>
              <a:rPr lang="de-DE" dirty="0" smtClean="0"/>
              <a:t> stand </a:t>
            </a:r>
            <a:r>
              <a:rPr lang="de-DE" dirty="0" err="1" smtClean="0"/>
              <a:t>full</a:t>
            </a:r>
            <a:r>
              <a:rPr lang="de-DE" dirty="0" smtClean="0"/>
              <a:t> pulse </a:t>
            </a:r>
            <a:r>
              <a:rPr lang="de-DE" dirty="0" err="1" smtClean="0"/>
              <a:t>length</a:t>
            </a:r>
            <a:endParaRPr lang="en-US" dirty="0"/>
          </a:p>
        </p:txBody>
      </p:sp>
    </p:spTree>
    <p:extLst>
      <p:ext uri="{BB962C8B-B14F-4D97-AF65-F5344CB8AC3E}">
        <p14:creationId xmlns:p14="http://schemas.microsoft.com/office/powerpoint/2010/main" val="29153816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7968" y="545108"/>
            <a:ext cx="7571183" cy="872529"/>
          </a:xfrm>
        </p:spPr>
        <p:txBody>
          <a:bodyPr>
            <a:normAutofit fontScale="90000"/>
          </a:bodyPr>
          <a:lstStyle/>
          <a:p>
            <a:r>
              <a:rPr lang="en-US" dirty="0" smtClean="0"/>
              <a:t>On H</a:t>
            </a:r>
            <a:r>
              <a:rPr lang="en-US" baseline="30000" dirty="0" smtClean="0"/>
              <a:t>-</a:t>
            </a:r>
            <a:r>
              <a:rPr lang="en-US" dirty="0" smtClean="0"/>
              <a:t> beams: photo detachment</a:t>
            </a:r>
            <a:endParaRPr lang="en-US" dirty="0"/>
          </a:p>
        </p:txBody>
      </p:sp>
      <p:sp>
        <p:nvSpPr>
          <p:cNvPr id="3" name="Content Placeholder 2"/>
          <p:cNvSpPr>
            <a:spLocks noGrp="1"/>
          </p:cNvSpPr>
          <p:nvPr>
            <p:ph idx="1"/>
          </p:nvPr>
        </p:nvSpPr>
        <p:spPr>
          <a:xfrm>
            <a:off x="539552" y="1600200"/>
            <a:ext cx="8229600" cy="4525963"/>
          </a:xfrm>
        </p:spPr>
        <p:txBody>
          <a:bodyPr/>
          <a:lstStyle/>
          <a:p>
            <a:r>
              <a:rPr lang="en-US" dirty="0" smtClean="0"/>
              <a:t>A thin laser beam traverses the beam</a:t>
            </a:r>
          </a:p>
          <a:p>
            <a:r>
              <a:rPr lang="en-US" dirty="0" smtClean="0"/>
              <a:t>The supplementary electron is detached leaving H</a:t>
            </a:r>
            <a:r>
              <a:rPr lang="en-US" baseline="30000" dirty="0" smtClean="0"/>
              <a:t>0</a:t>
            </a:r>
            <a:endParaRPr lang="en-US" dirty="0" smtClean="0"/>
          </a:p>
          <a:p>
            <a:r>
              <a:rPr lang="en-US" dirty="0" smtClean="0"/>
              <a:t>Detection of detached electrons allows to measure profile</a:t>
            </a:r>
          </a:p>
          <a:p>
            <a:r>
              <a:rPr lang="en-US" dirty="0" smtClean="0"/>
              <a:t>May act like a slit</a:t>
            </a:r>
          </a:p>
          <a:p>
            <a:r>
              <a:rPr lang="en-US" dirty="0" err="1" smtClean="0"/>
              <a:t>Usings</a:t>
            </a:r>
            <a:r>
              <a:rPr lang="en-US" dirty="0" smtClean="0"/>
              <a:t> a bending magnet a slit / grid </a:t>
            </a:r>
            <a:r>
              <a:rPr lang="en-US" dirty="0" err="1" smtClean="0"/>
              <a:t>emittance</a:t>
            </a:r>
            <a:r>
              <a:rPr lang="en-US" dirty="0" smtClean="0"/>
              <a:t> measurement may be possible</a:t>
            </a:r>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33</a:t>
            </a:fld>
            <a:endParaRPr lang="en-US"/>
          </a:p>
        </p:txBody>
      </p:sp>
    </p:spTree>
    <p:extLst>
      <p:ext uri="{BB962C8B-B14F-4D97-AF65-F5344CB8AC3E}">
        <p14:creationId xmlns:p14="http://schemas.microsoft.com/office/powerpoint/2010/main" val="11247155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Laser </a:t>
            </a:r>
            <a:r>
              <a:rPr lang="de-DE" dirty="0" err="1" smtClean="0"/>
              <a:t>Wire</a:t>
            </a:r>
            <a:r>
              <a:rPr lang="de-DE" dirty="0" smtClean="0"/>
              <a:t> System </a:t>
            </a:r>
            <a:r>
              <a:rPr lang="de-DE" dirty="0" err="1" smtClean="0"/>
              <a:t>at</a:t>
            </a:r>
            <a:r>
              <a:rPr lang="de-DE" dirty="0" smtClean="0"/>
              <a:t> SNS</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412776"/>
            <a:ext cx="7776864" cy="4859087"/>
          </a:xfrm>
        </p:spPr>
      </p:pic>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34</a:t>
            </a:fld>
            <a:endParaRPr lang="en-US"/>
          </a:p>
        </p:txBody>
      </p:sp>
    </p:spTree>
    <p:extLst>
      <p:ext uri="{BB962C8B-B14F-4D97-AF65-F5344CB8AC3E}">
        <p14:creationId xmlns:p14="http://schemas.microsoft.com/office/powerpoint/2010/main" val="36629704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lide Number Placeholder 3"/>
          <p:cNvSpPr>
            <a:spLocks noGrp="1"/>
          </p:cNvSpPr>
          <p:nvPr>
            <p:ph type="sldNum" sz="quarter" idx="10"/>
          </p:nvPr>
        </p:nvSpPr>
        <p:spPr/>
        <p:txBody>
          <a:bodyPr/>
          <a:lstStyle/>
          <a:p>
            <a:fld id="{897AD8E3-69B4-4C48-9375-72CA23FE83CC}" type="slidenum">
              <a:rPr lang="en-US"/>
              <a:pPr/>
              <a:t>35</a:t>
            </a:fld>
            <a:endParaRPr lang="en-US"/>
          </a:p>
        </p:txBody>
      </p:sp>
      <p:sp>
        <p:nvSpPr>
          <p:cNvPr id="238594" name="Rectangle 2"/>
          <p:cNvSpPr>
            <a:spLocks noGrp="1" noChangeArrowheads="1"/>
          </p:cNvSpPr>
          <p:nvPr>
            <p:ph type="title"/>
          </p:nvPr>
        </p:nvSpPr>
        <p:spPr/>
        <p:txBody>
          <a:bodyPr/>
          <a:lstStyle/>
          <a:p>
            <a:r>
              <a:rPr lang="en-US"/>
              <a:t> </a:t>
            </a:r>
          </a:p>
        </p:txBody>
      </p:sp>
      <p:sp>
        <p:nvSpPr>
          <p:cNvPr id="238595" name="Rectangle 3"/>
          <p:cNvSpPr>
            <a:spLocks noGrp="1" noChangeArrowheads="1"/>
          </p:cNvSpPr>
          <p:nvPr>
            <p:ph type="body" idx="1"/>
          </p:nvPr>
        </p:nvSpPr>
        <p:spPr>
          <a:xfrm>
            <a:off x="377296" y="1495976"/>
            <a:ext cx="8458200" cy="4339124"/>
          </a:xfrm>
        </p:spPr>
        <p:txBody>
          <a:bodyPr/>
          <a:lstStyle/>
          <a:p>
            <a:endParaRPr lang="en-US" sz="2000" dirty="0"/>
          </a:p>
          <a:p>
            <a:endParaRPr lang="en-US" sz="2000" i="1" dirty="0"/>
          </a:p>
        </p:txBody>
      </p:sp>
      <p:sp>
        <p:nvSpPr>
          <p:cNvPr id="238596" name="Text Box 4"/>
          <p:cNvSpPr txBox="1">
            <a:spLocks noChangeArrowheads="1"/>
          </p:cNvSpPr>
          <p:nvPr/>
        </p:nvSpPr>
        <p:spPr bwMode="auto">
          <a:xfrm>
            <a:off x="381000" y="333375"/>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sz="2400" b="1">
              <a:solidFill>
                <a:srgbClr val="A50021"/>
              </a:solidFill>
              <a:effectLst>
                <a:outerShdw blurRad="38100" dist="38100" dir="2700000" algn="tl">
                  <a:srgbClr val="C0C0C0"/>
                </a:outerShdw>
              </a:effectLst>
            </a:endParaRPr>
          </a:p>
        </p:txBody>
      </p:sp>
      <p:sp>
        <p:nvSpPr>
          <p:cNvPr id="238598" name="Rectangle 6"/>
          <p:cNvSpPr>
            <a:spLocks noChangeArrowheads="1"/>
          </p:cNvSpPr>
          <p:nvPr/>
        </p:nvSpPr>
        <p:spPr bwMode="auto">
          <a:xfrm rot="-5400000">
            <a:off x="2017713" y="3284538"/>
            <a:ext cx="1295400" cy="685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599" name="Line 7"/>
          <p:cNvSpPr>
            <a:spLocks noChangeShapeType="1"/>
          </p:cNvSpPr>
          <p:nvPr/>
        </p:nvSpPr>
        <p:spPr bwMode="auto">
          <a:xfrm rot="-5400000">
            <a:off x="2285207" y="3855244"/>
            <a:ext cx="533400" cy="15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600" name="Line 8"/>
          <p:cNvSpPr>
            <a:spLocks noChangeShapeType="1"/>
          </p:cNvSpPr>
          <p:nvPr/>
        </p:nvSpPr>
        <p:spPr bwMode="auto">
          <a:xfrm rot="-5400000">
            <a:off x="2513807" y="3855244"/>
            <a:ext cx="533400" cy="15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601" name="Rectangle 9"/>
          <p:cNvSpPr>
            <a:spLocks noChangeArrowheads="1"/>
          </p:cNvSpPr>
          <p:nvPr/>
        </p:nvSpPr>
        <p:spPr bwMode="auto">
          <a:xfrm rot="-5400000">
            <a:off x="1903413" y="3246438"/>
            <a:ext cx="152400" cy="1143000"/>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02" name="AutoShape 10"/>
          <p:cNvSpPr>
            <a:spLocks noChangeArrowheads="1"/>
          </p:cNvSpPr>
          <p:nvPr/>
        </p:nvSpPr>
        <p:spPr bwMode="auto">
          <a:xfrm rot="16200000" flipH="1">
            <a:off x="2360613" y="3094038"/>
            <a:ext cx="609600" cy="533400"/>
          </a:xfrm>
          <a:prstGeom prst="roundRect">
            <a:avLst>
              <a:gd name="adj" fmla="val 16667"/>
            </a:avLst>
          </a:prstGeom>
          <a:solidFill>
            <a:srgbClr val="EAEAEA"/>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03" name="AutoShape 11" descr="Wide upward diagonal"/>
          <p:cNvSpPr>
            <a:spLocks noChangeArrowheads="1"/>
          </p:cNvSpPr>
          <p:nvPr/>
        </p:nvSpPr>
        <p:spPr bwMode="auto">
          <a:xfrm rot="16200000" flipH="1">
            <a:off x="2422525" y="3154363"/>
            <a:ext cx="433387" cy="433388"/>
          </a:xfrm>
          <a:prstGeom prst="rtTriangle">
            <a:avLst/>
          </a:prstGeom>
          <a:pattFill prst="wdUpDiag">
            <a:fgClr>
              <a:schemeClr val="tx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04" name="Rectangle 12"/>
          <p:cNvSpPr>
            <a:spLocks noChangeArrowheads="1"/>
          </p:cNvSpPr>
          <p:nvPr/>
        </p:nvSpPr>
        <p:spPr bwMode="auto">
          <a:xfrm rot="-5400000">
            <a:off x="3122613" y="3170238"/>
            <a:ext cx="152400" cy="1295400"/>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05" name="Rectangle 13"/>
          <p:cNvSpPr>
            <a:spLocks noChangeArrowheads="1"/>
          </p:cNvSpPr>
          <p:nvPr/>
        </p:nvSpPr>
        <p:spPr bwMode="auto">
          <a:xfrm rot="-10800000">
            <a:off x="2438400" y="4275138"/>
            <a:ext cx="457200" cy="609600"/>
          </a:xfrm>
          <a:prstGeom prst="rect">
            <a:avLst/>
          </a:prstGeom>
          <a:gradFill rotWithShape="0">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06" name="Rectangle 14"/>
          <p:cNvSpPr>
            <a:spLocks noChangeArrowheads="1"/>
          </p:cNvSpPr>
          <p:nvPr/>
        </p:nvSpPr>
        <p:spPr bwMode="auto">
          <a:xfrm rot="-10800000">
            <a:off x="2360613" y="4276725"/>
            <a:ext cx="6096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07" name="Rectangle 15"/>
          <p:cNvSpPr>
            <a:spLocks noChangeArrowheads="1"/>
          </p:cNvSpPr>
          <p:nvPr/>
        </p:nvSpPr>
        <p:spPr bwMode="auto">
          <a:xfrm rot="-5400000">
            <a:off x="5399088" y="3270250"/>
            <a:ext cx="1295400" cy="685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08" name="Line 16"/>
          <p:cNvSpPr>
            <a:spLocks noChangeShapeType="1"/>
          </p:cNvSpPr>
          <p:nvPr/>
        </p:nvSpPr>
        <p:spPr bwMode="auto">
          <a:xfrm rot="-5400000">
            <a:off x="5666582" y="3383756"/>
            <a:ext cx="533400" cy="15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609" name="Line 17"/>
          <p:cNvSpPr>
            <a:spLocks noChangeShapeType="1"/>
          </p:cNvSpPr>
          <p:nvPr/>
        </p:nvSpPr>
        <p:spPr bwMode="auto">
          <a:xfrm rot="-5400000">
            <a:off x="5895182" y="3383756"/>
            <a:ext cx="533400" cy="15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8610" name="AutoShape 18"/>
          <p:cNvSpPr>
            <a:spLocks noChangeArrowheads="1"/>
          </p:cNvSpPr>
          <p:nvPr/>
        </p:nvSpPr>
        <p:spPr bwMode="auto">
          <a:xfrm rot="16200000" flipH="1">
            <a:off x="5741988" y="3500438"/>
            <a:ext cx="609600" cy="533400"/>
          </a:xfrm>
          <a:prstGeom prst="roundRect">
            <a:avLst>
              <a:gd name="adj" fmla="val 16667"/>
            </a:avLst>
          </a:prstGeom>
          <a:solidFill>
            <a:srgbClr val="EAEAEA"/>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11" name="AutoShape 19"/>
          <p:cNvSpPr>
            <a:spLocks noChangeArrowheads="1"/>
          </p:cNvSpPr>
          <p:nvPr/>
        </p:nvSpPr>
        <p:spPr bwMode="auto">
          <a:xfrm rot="5400000" flipH="1">
            <a:off x="5972175" y="3727450"/>
            <a:ext cx="152400" cy="152400"/>
          </a:xfrm>
          <a:prstGeom prst="rtTriangle">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12" name="Rectangle 20"/>
          <p:cNvSpPr>
            <a:spLocks noChangeArrowheads="1"/>
          </p:cNvSpPr>
          <p:nvPr/>
        </p:nvSpPr>
        <p:spPr bwMode="auto">
          <a:xfrm>
            <a:off x="5965825" y="3879850"/>
            <a:ext cx="144463" cy="1273175"/>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13" name="Rectangle 21"/>
          <p:cNvSpPr>
            <a:spLocks noChangeArrowheads="1"/>
          </p:cNvSpPr>
          <p:nvPr/>
        </p:nvSpPr>
        <p:spPr bwMode="auto">
          <a:xfrm rot="-5400000">
            <a:off x="5324475" y="3232150"/>
            <a:ext cx="152400" cy="1143000"/>
          </a:xfrm>
          <a:prstGeom prst="rect">
            <a:avLst/>
          </a:prstGeom>
          <a:solidFill>
            <a:srgbClr val="0099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14" name="Rectangle 22"/>
          <p:cNvSpPr>
            <a:spLocks noChangeArrowheads="1"/>
          </p:cNvSpPr>
          <p:nvPr/>
        </p:nvSpPr>
        <p:spPr bwMode="auto">
          <a:xfrm rot="-10800000">
            <a:off x="5821363" y="4260850"/>
            <a:ext cx="457200" cy="609600"/>
          </a:xfrm>
          <a:prstGeom prst="rect">
            <a:avLst/>
          </a:prstGeom>
          <a:gradFill rotWithShape="0">
            <a:gsLst>
              <a:gs pos="0">
                <a:srgbClr val="DDDDDD">
                  <a:gamma/>
                  <a:shade val="46275"/>
                  <a:invGamma/>
                </a:srgbClr>
              </a:gs>
              <a:gs pos="50000">
                <a:srgbClr val="DDDDDD"/>
              </a:gs>
              <a:gs pos="100000">
                <a:srgbClr val="DDDDDD">
                  <a:gamma/>
                  <a:shade val="46275"/>
                  <a:invGamma/>
                </a:srgb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15" name="Rectangle 23"/>
          <p:cNvSpPr>
            <a:spLocks noChangeArrowheads="1"/>
          </p:cNvSpPr>
          <p:nvPr/>
        </p:nvSpPr>
        <p:spPr bwMode="auto">
          <a:xfrm rot="-10800000">
            <a:off x="5743575" y="4262438"/>
            <a:ext cx="6096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16" name="Text Box 24"/>
          <p:cNvSpPr txBox="1">
            <a:spLocks noChangeArrowheads="1"/>
          </p:cNvSpPr>
          <p:nvPr/>
        </p:nvSpPr>
        <p:spPr bwMode="auto">
          <a:xfrm>
            <a:off x="1050925" y="1382713"/>
            <a:ext cx="611187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i="1" dirty="0">
                <a:effectLst/>
                <a:latin typeface="Times" charset="0"/>
              </a:rPr>
              <a:t>The beam </a:t>
            </a:r>
            <a:r>
              <a:rPr lang="en-US" sz="2400" i="1" dirty="0" smtClean="0">
                <a:latin typeface="Times" charset="0"/>
              </a:rPr>
              <a:t>is</a:t>
            </a:r>
            <a:r>
              <a:rPr lang="en-US" sz="2400" i="1" dirty="0" smtClean="0">
                <a:effectLst/>
                <a:latin typeface="Times" charset="0"/>
              </a:rPr>
              <a:t> </a:t>
            </a:r>
            <a:r>
              <a:rPr lang="en-US" sz="2400" i="1" dirty="0">
                <a:effectLst/>
                <a:latin typeface="Times" charset="0"/>
              </a:rPr>
              <a:t>diverted from the main line by a pneumatically driven stage.</a:t>
            </a:r>
          </a:p>
        </p:txBody>
      </p:sp>
      <p:sp>
        <p:nvSpPr>
          <p:cNvPr id="238617" name="Text Box 25"/>
          <p:cNvSpPr txBox="1">
            <a:spLocks noChangeArrowheads="1"/>
          </p:cNvSpPr>
          <p:nvPr/>
        </p:nvSpPr>
        <p:spPr bwMode="auto">
          <a:xfrm>
            <a:off x="1276350" y="2805113"/>
            <a:ext cx="628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i="1">
                <a:effectLst/>
                <a:latin typeface="Times" charset="0"/>
              </a:rPr>
              <a:t>OFF</a:t>
            </a:r>
          </a:p>
        </p:txBody>
      </p:sp>
      <p:sp>
        <p:nvSpPr>
          <p:cNvPr id="238618" name="Text Box 26"/>
          <p:cNvSpPr txBox="1">
            <a:spLocks noChangeArrowheads="1"/>
          </p:cNvSpPr>
          <p:nvPr/>
        </p:nvSpPr>
        <p:spPr bwMode="auto">
          <a:xfrm>
            <a:off x="4800600" y="2806700"/>
            <a:ext cx="50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i="1">
                <a:effectLst/>
                <a:latin typeface="Times" charset="0"/>
              </a:rPr>
              <a:t>ON</a:t>
            </a:r>
          </a:p>
        </p:txBody>
      </p:sp>
      <p:sp>
        <p:nvSpPr>
          <p:cNvPr id="238619" name="Line 27"/>
          <p:cNvSpPr>
            <a:spLocks noChangeShapeType="1"/>
          </p:cNvSpPr>
          <p:nvPr/>
        </p:nvSpPr>
        <p:spPr bwMode="auto">
          <a:xfrm>
            <a:off x="1408113" y="3813175"/>
            <a:ext cx="2438400" cy="1588"/>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38620" name="Group 28"/>
          <p:cNvGrpSpPr>
            <a:grpSpLocks/>
          </p:cNvGrpSpPr>
          <p:nvPr/>
        </p:nvGrpSpPr>
        <p:grpSpPr bwMode="auto">
          <a:xfrm rot="-5400000">
            <a:off x="1712913" y="3513138"/>
            <a:ext cx="609600" cy="609600"/>
            <a:chOff x="1392" y="1008"/>
            <a:chExt cx="384" cy="384"/>
          </a:xfrm>
        </p:grpSpPr>
        <p:sp>
          <p:nvSpPr>
            <p:cNvPr id="238621" name="Rectangle 29"/>
            <p:cNvSpPr>
              <a:spLocks noChangeArrowheads="1"/>
            </p:cNvSpPr>
            <p:nvPr/>
          </p:nvSpPr>
          <p:spPr bwMode="auto">
            <a:xfrm>
              <a:off x="1440" y="1008"/>
              <a:ext cx="288" cy="384"/>
            </a:xfrm>
            <a:prstGeom prst="rect">
              <a:avLst/>
            </a:prstGeom>
            <a:gradFill rotWithShape="0">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22" name="Rectangle 30"/>
            <p:cNvSpPr>
              <a:spLocks noChangeArrowheads="1"/>
            </p:cNvSpPr>
            <p:nvPr/>
          </p:nvSpPr>
          <p:spPr bwMode="auto">
            <a:xfrm>
              <a:off x="1392" y="1344"/>
              <a:ext cx="384" cy="48"/>
            </a:xfrm>
            <a:prstGeom prst="rect">
              <a:avLst/>
            </a:prstGeom>
            <a:gradFill rotWithShape="0">
              <a:gsLst>
                <a:gs pos="0">
                  <a:schemeClr val="tx1">
                    <a:gamma/>
                    <a:shade val="46275"/>
                    <a:invGamma/>
                  </a:schemeClr>
                </a:gs>
                <a:gs pos="50000">
                  <a:schemeClr val="tx1"/>
                </a:gs>
                <a:gs pos="100000">
                  <a:schemeClr val="tx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38623" name="Rectangle 31"/>
          <p:cNvSpPr>
            <a:spLocks noChangeArrowheads="1"/>
          </p:cNvSpPr>
          <p:nvPr/>
        </p:nvSpPr>
        <p:spPr bwMode="auto">
          <a:xfrm rot="-5400000">
            <a:off x="3084513" y="3513138"/>
            <a:ext cx="457200" cy="609600"/>
          </a:xfrm>
          <a:prstGeom prst="rect">
            <a:avLst/>
          </a:prstGeom>
          <a:gradFill rotWithShape="0">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24" name="Rectangle 32"/>
          <p:cNvSpPr>
            <a:spLocks noChangeArrowheads="1"/>
          </p:cNvSpPr>
          <p:nvPr/>
        </p:nvSpPr>
        <p:spPr bwMode="auto">
          <a:xfrm rot="-5400000">
            <a:off x="2741613" y="3779838"/>
            <a:ext cx="6096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25" name="Line 33"/>
          <p:cNvSpPr>
            <a:spLocks noChangeShapeType="1"/>
          </p:cNvSpPr>
          <p:nvPr/>
        </p:nvSpPr>
        <p:spPr bwMode="auto">
          <a:xfrm>
            <a:off x="4832350" y="3802063"/>
            <a:ext cx="2438400" cy="1587"/>
          </a:xfrm>
          <a:prstGeom prst="line">
            <a:avLst/>
          </a:prstGeom>
          <a:noFill/>
          <a:ln w="571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38626" name="Group 34"/>
          <p:cNvGrpSpPr>
            <a:grpSpLocks/>
          </p:cNvGrpSpPr>
          <p:nvPr/>
        </p:nvGrpSpPr>
        <p:grpSpPr bwMode="auto">
          <a:xfrm rot="-5400000">
            <a:off x="5094288" y="3498850"/>
            <a:ext cx="609600" cy="609600"/>
            <a:chOff x="1392" y="1008"/>
            <a:chExt cx="384" cy="384"/>
          </a:xfrm>
        </p:grpSpPr>
        <p:sp>
          <p:nvSpPr>
            <p:cNvPr id="238627" name="Rectangle 35"/>
            <p:cNvSpPr>
              <a:spLocks noChangeArrowheads="1"/>
            </p:cNvSpPr>
            <p:nvPr/>
          </p:nvSpPr>
          <p:spPr bwMode="auto">
            <a:xfrm>
              <a:off x="1440" y="1008"/>
              <a:ext cx="288" cy="384"/>
            </a:xfrm>
            <a:prstGeom prst="rect">
              <a:avLst/>
            </a:prstGeom>
            <a:gradFill rotWithShape="0">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28" name="Rectangle 36"/>
            <p:cNvSpPr>
              <a:spLocks noChangeArrowheads="1"/>
            </p:cNvSpPr>
            <p:nvPr/>
          </p:nvSpPr>
          <p:spPr bwMode="auto">
            <a:xfrm>
              <a:off x="1392" y="1344"/>
              <a:ext cx="384" cy="48"/>
            </a:xfrm>
            <a:prstGeom prst="rect">
              <a:avLst/>
            </a:prstGeom>
            <a:gradFill rotWithShape="0">
              <a:gsLst>
                <a:gs pos="0">
                  <a:schemeClr val="tx1">
                    <a:gamma/>
                    <a:shade val="46275"/>
                    <a:invGamma/>
                  </a:schemeClr>
                </a:gs>
                <a:gs pos="50000">
                  <a:schemeClr val="tx1"/>
                </a:gs>
                <a:gs pos="100000">
                  <a:schemeClr val="tx1">
                    <a:gamma/>
                    <a:shade val="46275"/>
                    <a:invGamma/>
                  </a:scheme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238629" name="Rectangle 37"/>
          <p:cNvSpPr>
            <a:spLocks noChangeArrowheads="1"/>
          </p:cNvSpPr>
          <p:nvPr/>
        </p:nvSpPr>
        <p:spPr bwMode="auto">
          <a:xfrm rot="-5400000">
            <a:off x="6465888" y="3498850"/>
            <a:ext cx="457200" cy="609600"/>
          </a:xfrm>
          <a:prstGeom prst="rect">
            <a:avLst/>
          </a:prstGeom>
          <a:gradFill rotWithShape="0">
            <a:gsLst>
              <a:gs pos="0">
                <a:srgbClr val="DDDDDD">
                  <a:gamma/>
                  <a:shade val="46275"/>
                  <a:invGamma/>
                </a:srgbClr>
              </a:gs>
              <a:gs pos="50000">
                <a:srgbClr val="DDDDDD"/>
              </a:gs>
              <a:gs pos="100000">
                <a:srgbClr val="DDDDDD">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30" name="Rectangle 38"/>
          <p:cNvSpPr>
            <a:spLocks noChangeArrowheads="1"/>
          </p:cNvSpPr>
          <p:nvPr/>
        </p:nvSpPr>
        <p:spPr bwMode="auto">
          <a:xfrm rot="-5400000">
            <a:off x="6122988" y="3765550"/>
            <a:ext cx="6096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631" name="AutoShape 39" descr="Wide upward diagonal"/>
          <p:cNvSpPr>
            <a:spLocks noChangeArrowheads="1"/>
          </p:cNvSpPr>
          <p:nvPr/>
        </p:nvSpPr>
        <p:spPr bwMode="auto">
          <a:xfrm rot="16200000" flipH="1">
            <a:off x="5803900" y="3560763"/>
            <a:ext cx="433387" cy="433388"/>
          </a:xfrm>
          <a:prstGeom prst="rtTriangle">
            <a:avLst/>
          </a:prstGeom>
          <a:pattFill prst="wdUpDiag">
            <a:fgClr>
              <a:schemeClr val="tx1"/>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 name="Title 1"/>
          <p:cNvSpPr txBox="1">
            <a:spLocks/>
          </p:cNvSpPr>
          <p:nvPr/>
        </p:nvSpPr>
        <p:spPr>
          <a:xfrm>
            <a:off x="1015008" y="548283"/>
            <a:ext cx="7571183" cy="87252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dirty="0" smtClean="0"/>
              <a:t>Laser beam pick-offs</a:t>
            </a:r>
            <a:endParaRPr lang="en-US" dirty="0"/>
          </a:p>
        </p:txBody>
      </p:sp>
      <p:sp>
        <p:nvSpPr>
          <p:cNvPr id="2" name="Date Placeholder 1"/>
          <p:cNvSpPr>
            <a:spLocks noGrp="1"/>
          </p:cNvSpPr>
          <p:nvPr>
            <p:ph type="dt" sz="half" idx="10"/>
          </p:nvPr>
        </p:nvSpPr>
        <p:spPr/>
        <p:txBody>
          <a:bodyPr/>
          <a:lstStyle/>
          <a:p>
            <a:r>
              <a:rPr lang="en-US" smtClean="0"/>
              <a:t>Uli Raich CERN BE/BI</a:t>
            </a:r>
            <a:endParaRPr lang="en-US"/>
          </a:p>
        </p:txBody>
      </p:sp>
      <p:sp>
        <p:nvSpPr>
          <p:cNvPr id="3" name="Footer Placeholder 2"/>
          <p:cNvSpPr>
            <a:spLocks noGrp="1"/>
          </p:cNvSpPr>
          <p:nvPr>
            <p:ph type="ftr" sz="quarter" idx="11"/>
          </p:nvPr>
        </p:nvSpPr>
        <p:spPr/>
        <p:txBody>
          <a:bodyPr/>
          <a:lstStyle/>
          <a:p>
            <a:r>
              <a:rPr lang="en-US" smtClean="0"/>
              <a:t>Ditanet School on Beam Instrumentation Stockholm 7-11. March 2011 </a:t>
            </a:r>
            <a:endParaRPr lang="en-US"/>
          </a:p>
        </p:txBody>
      </p:sp>
    </p:spTree>
    <p:extLst>
      <p:ext uri="{BB962C8B-B14F-4D97-AF65-F5344CB8AC3E}">
        <p14:creationId xmlns:p14="http://schemas.microsoft.com/office/powerpoint/2010/main" val="7624134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Layout </a:t>
            </a:r>
            <a:r>
              <a:rPr lang="de-DE" dirty="0" err="1" smtClean="0"/>
              <a:t>of</a:t>
            </a:r>
            <a:r>
              <a:rPr lang="de-DE" dirty="0" smtClean="0"/>
              <a:t> SNS Laser Station</a:t>
            </a:r>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36</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460" y="1448736"/>
            <a:ext cx="4962525"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5022060" y="1988808"/>
            <a:ext cx="3312125" cy="1754326"/>
          </a:xfrm>
          <a:prstGeom prst="rect">
            <a:avLst/>
          </a:prstGeom>
          <a:noFill/>
        </p:spPr>
        <p:txBody>
          <a:bodyPr wrap="none" rtlCol="0">
            <a:spAutoFit/>
          </a:bodyPr>
          <a:lstStyle/>
          <a:p>
            <a:r>
              <a:rPr lang="en-US" dirty="0" smtClean="0"/>
              <a:t>Advantages of Laser Wire:</a:t>
            </a:r>
          </a:p>
          <a:p>
            <a:pPr marL="285750" indent="-285750">
              <a:buFont typeface="Arial" pitchFamily="34" charset="0"/>
              <a:buChar char="•"/>
            </a:pPr>
            <a:r>
              <a:rPr lang="en-US" dirty="0" smtClean="0"/>
              <a:t>No intercepting material</a:t>
            </a:r>
            <a:br>
              <a:rPr lang="en-US" dirty="0" smtClean="0"/>
            </a:br>
            <a:r>
              <a:rPr lang="en-US" dirty="0" smtClean="0"/>
              <a:t>especially important for supra</a:t>
            </a:r>
            <a:br>
              <a:rPr lang="en-US" dirty="0" smtClean="0"/>
            </a:br>
            <a:r>
              <a:rPr lang="en-US" dirty="0" smtClean="0"/>
              <a:t>conducting cavities</a:t>
            </a:r>
          </a:p>
          <a:p>
            <a:pPr marL="285750" indent="-285750">
              <a:buFont typeface="Arial" pitchFamily="34" charset="0"/>
              <a:buChar char="•"/>
            </a:pPr>
            <a:r>
              <a:rPr lang="en-US" dirty="0" smtClean="0"/>
              <a:t>Not disturbing the beam </a:t>
            </a:r>
            <a:br>
              <a:rPr lang="en-US" dirty="0" smtClean="0"/>
            </a:br>
            <a:r>
              <a:rPr lang="en-US" dirty="0" smtClean="0"/>
              <a:t>10 ns laser pulse out of ~1 </a:t>
            </a:r>
            <a:r>
              <a:rPr lang="en-US" dirty="0" err="1" smtClean="0"/>
              <a:t>ms</a:t>
            </a:r>
            <a:r>
              <a:rPr lang="en-US" dirty="0" smtClean="0"/>
              <a:t> </a:t>
            </a:r>
            <a:endParaRPr lang="en-US" dirty="0"/>
          </a:p>
        </p:txBody>
      </p:sp>
    </p:spTree>
    <p:extLst>
      <p:ext uri="{BB962C8B-B14F-4D97-AF65-F5344CB8AC3E}">
        <p14:creationId xmlns:p14="http://schemas.microsoft.com/office/powerpoint/2010/main" val="14156920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SNS Laser Station</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37</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1544" y="1628759"/>
            <a:ext cx="6694644" cy="47058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87474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Precision </a:t>
            </a:r>
            <a:r>
              <a:rPr lang="de-DE" dirty="0" err="1" smtClean="0"/>
              <a:t>of</a:t>
            </a:r>
            <a:r>
              <a:rPr lang="de-DE" dirty="0"/>
              <a:t> </a:t>
            </a:r>
            <a:r>
              <a:rPr lang="de-DE" dirty="0" smtClean="0"/>
              <a:t>Laser </a:t>
            </a:r>
            <a:r>
              <a:rPr lang="de-DE" dirty="0" err="1" smtClean="0"/>
              <a:t>Wire</a:t>
            </a:r>
            <a:endParaRPr lang="en-US"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38</a:t>
            </a:fld>
            <a:endParaRPr lang="en-US"/>
          </a:p>
        </p:txBody>
      </p:sp>
      <p:cxnSp>
        <p:nvCxnSpPr>
          <p:cNvPr id="8" name="Straight Connector 7"/>
          <p:cNvCxnSpPr/>
          <p:nvPr/>
        </p:nvCxnSpPr>
        <p:spPr>
          <a:xfrm>
            <a:off x="1691680" y="4797152"/>
            <a:ext cx="2123775" cy="0"/>
          </a:xfrm>
          <a:prstGeom prst="line">
            <a:avLst/>
          </a:prstGeom>
          <a:ln>
            <a:headEnd w="med" len="lg"/>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806479" y="2400126"/>
            <a:ext cx="0" cy="2397026"/>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2036076" y="2504345"/>
            <a:ext cx="0" cy="2292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036076" y="2504345"/>
            <a:ext cx="114799" cy="2292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2323073" y="2504345"/>
            <a:ext cx="0" cy="229280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323073" y="2504345"/>
            <a:ext cx="114799" cy="2292807"/>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2610069" y="2498338"/>
            <a:ext cx="114799" cy="2292807"/>
            <a:chOff x="6444208" y="2132856"/>
            <a:chExt cx="144016" cy="3168352"/>
          </a:xfrm>
        </p:grpSpPr>
        <p:cxnSp>
          <p:nvCxnSpPr>
            <p:cNvPr id="24" name="Straight Connector 23"/>
            <p:cNvCxnSpPr/>
            <p:nvPr/>
          </p:nvCxnSpPr>
          <p:spPr>
            <a:xfrm flipV="1">
              <a:off x="6444208" y="2132856"/>
              <a:ext cx="0" cy="316835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444208" y="2132856"/>
              <a:ext cx="144016" cy="316835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3126663" y="2498338"/>
            <a:ext cx="114799" cy="2292807"/>
            <a:chOff x="6444208" y="2132856"/>
            <a:chExt cx="144016" cy="3168352"/>
          </a:xfrm>
        </p:grpSpPr>
        <p:cxnSp>
          <p:nvCxnSpPr>
            <p:cNvPr id="20" name="Straight Connector 19"/>
            <p:cNvCxnSpPr/>
            <p:nvPr/>
          </p:nvCxnSpPr>
          <p:spPr>
            <a:xfrm flipV="1">
              <a:off x="6444208" y="2132856"/>
              <a:ext cx="0" cy="316835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444208" y="2132856"/>
              <a:ext cx="144016" cy="316835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6" name="Straight Arrow Connector 15"/>
          <p:cNvCxnSpPr/>
          <p:nvPr/>
        </p:nvCxnSpPr>
        <p:spPr>
          <a:xfrm>
            <a:off x="2323073" y="2400126"/>
            <a:ext cx="28699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92587" y="2132856"/>
            <a:ext cx="590596" cy="267270"/>
          </a:xfrm>
          <a:prstGeom prst="rect">
            <a:avLst/>
          </a:prstGeom>
          <a:noFill/>
        </p:spPr>
        <p:txBody>
          <a:bodyPr wrap="none" rtlCol="0">
            <a:spAutoFit/>
          </a:bodyPr>
          <a:lstStyle/>
          <a:p>
            <a:r>
              <a:rPr lang="de-DE" dirty="0" smtClean="0"/>
              <a:t>2.8 </a:t>
            </a:r>
            <a:r>
              <a:rPr lang="de-DE" dirty="0" err="1" smtClean="0"/>
              <a:t>ns</a:t>
            </a:r>
            <a:endParaRPr lang="en-US" dirty="0"/>
          </a:p>
        </p:txBody>
      </p:sp>
      <p:grpSp>
        <p:nvGrpSpPr>
          <p:cNvPr id="45" name="Group 44"/>
          <p:cNvGrpSpPr/>
          <p:nvPr/>
        </p:nvGrpSpPr>
        <p:grpSpPr>
          <a:xfrm>
            <a:off x="2231740" y="3474005"/>
            <a:ext cx="1375060" cy="1317140"/>
            <a:chOff x="2231740" y="3474005"/>
            <a:chExt cx="1375060" cy="1317140"/>
          </a:xfrm>
        </p:grpSpPr>
        <p:cxnSp>
          <p:nvCxnSpPr>
            <p:cNvPr id="31" name="Straight Connector 30"/>
            <p:cNvCxnSpPr/>
            <p:nvPr/>
          </p:nvCxnSpPr>
          <p:spPr>
            <a:xfrm flipV="1">
              <a:off x="2231740" y="3474005"/>
              <a:ext cx="0" cy="131714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231740" y="3474005"/>
              <a:ext cx="1375060" cy="1426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584560" y="3474005"/>
              <a:ext cx="0" cy="131714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3657274" y="2503033"/>
            <a:ext cx="114799" cy="2292807"/>
            <a:chOff x="3607142" y="2400126"/>
            <a:chExt cx="114799" cy="2292807"/>
          </a:xfrm>
        </p:grpSpPr>
        <p:cxnSp>
          <p:nvCxnSpPr>
            <p:cNvPr id="42" name="Straight Connector 41"/>
            <p:cNvCxnSpPr/>
            <p:nvPr/>
          </p:nvCxnSpPr>
          <p:spPr>
            <a:xfrm flipV="1">
              <a:off x="3607142" y="2400126"/>
              <a:ext cx="0" cy="2292807"/>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607142" y="2400126"/>
              <a:ext cx="114799" cy="2292807"/>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47" name="Straight Arrow Connector 46"/>
          <p:cNvCxnSpPr/>
          <p:nvPr/>
        </p:nvCxnSpPr>
        <p:spPr>
          <a:xfrm>
            <a:off x="1331568" y="2132856"/>
            <a:ext cx="270036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2329354" y="1677884"/>
            <a:ext cx="805029" cy="369332"/>
          </a:xfrm>
          <a:prstGeom prst="rect">
            <a:avLst/>
          </a:prstGeom>
          <a:noFill/>
        </p:spPr>
        <p:txBody>
          <a:bodyPr wrap="none" rtlCol="0">
            <a:spAutoFit/>
          </a:bodyPr>
          <a:lstStyle/>
          <a:p>
            <a:r>
              <a:rPr lang="de-DE" dirty="0" smtClean="0"/>
              <a:t>400 </a:t>
            </a:r>
            <a:r>
              <a:rPr lang="el-GR" dirty="0" smtClean="0"/>
              <a:t>μ</a:t>
            </a:r>
            <a:r>
              <a:rPr lang="de-DE" dirty="0" smtClean="0"/>
              <a:t>s</a:t>
            </a:r>
            <a:endParaRPr lang="en-US" dirty="0"/>
          </a:p>
        </p:txBody>
      </p:sp>
      <p:sp>
        <p:nvSpPr>
          <p:cNvPr id="50" name="TextBox 49"/>
          <p:cNvSpPr txBox="1"/>
          <p:nvPr/>
        </p:nvSpPr>
        <p:spPr>
          <a:xfrm>
            <a:off x="4842035" y="2393929"/>
            <a:ext cx="3259931" cy="1200329"/>
          </a:xfrm>
          <a:prstGeom prst="rect">
            <a:avLst/>
          </a:prstGeom>
          <a:noFill/>
        </p:spPr>
        <p:txBody>
          <a:bodyPr wrap="none" rtlCol="0">
            <a:spAutoFit/>
          </a:bodyPr>
          <a:lstStyle/>
          <a:p>
            <a:r>
              <a:rPr lang="en-US" dirty="0" smtClean="0"/>
              <a:t>Precise synchronization between</a:t>
            </a:r>
          </a:p>
          <a:p>
            <a:r>
              <a:rPr lang="en-US" dirty="0"/>
              <a:t>m</a:t>
            </a:r>
            <a:r>
              <a:rPr lang="en-US" dirty="0" smtClean="0"/>
              <a:t>icro bunches and laser pulse</a:t>
            </a:r>
          </a:p>
          <a:p>
            <a:endParaRPr lang="en-US" dirty="0"/>
          </a:p>
          <a:p>
            <a:r>
              <a:rPr lang="en-US" dirty="0" smtClean="0"/>
              <a:t>Determination of laser position </a:t>
            </a:r>
            <a:endParaRPr lang="en-US" dirty="0"/>
          </a:p>
        </p:txBody>
      </p:sp>
      <p:cxnSp>
        <p:nvCxnSpPr>
          <p:cNvPr id="59" name="Straight Connector 58"/>
          <p:cNvCxnSpPr/>
          <p:nvPr/>
        </p:nvCxnSpPr>
        <p:spPr>
          <a:xfrm>
            <a:off x="2040152" y="2503035"/>
            <a:ext cx="43442" cy="999784"/>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2323073" y="4797151"/>
            <a:ext cx="114799" cy="1068"/>
          </a:xfrm>
          <a:prstGeom prst="line">
            <a:avLst/>
          </a:prstGeom>
        </p:spPr>
        <p:style>
          <a:lnRef idx="1">
            <a:schemeClr val="accent1"/>
          </a:lnRef>
          <a:fillRef idx="0">
            <a:schemeClr val="accent1"/>
          </a:fillRef>
          <a:effectRef idx="0">
            <a:schemeClr val="accent1"/>
          </a:effectRef>
          <a:fontRef idx="minor">
            <a:schemeClr val="tx1"/>
          </a:fontRef>
        </p:style>
      </p:cxnSp>
      <p:sp>
        <p:nvSpPr>
          <p:cNvPr id="70" name="Right Triangle 69"/>
          <p:cNvSpPr/>
          <p:nvPr/>
        </p:nvSpPr>
        <p:spPr>
          <a:xfrm>
            <a:off x="2323072" y="2503033"/>
            <a:ext cx="114799" cy="2285761"/>
          </a:xfrm>
          <a:prstGeom prst="rtTriangle">
            <a:avLst/>
          </a:prstGeom>
          <a:solidFill>
            <a:srgbClr val="C00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ight Triangle 70"/>
          <p:cNvSpPr/>
          <p:nvPr/>
        </p:nvSpPr>
        <p:spPr>
          <a:xfrm>
            <a:off x="3126662" y="2504344"/>
            <a:ext cx="114799" cy="2284450"/>
          </a:xfrm>
          <a:prstGeom prst="rtTriangle">
            <a:avLst/>
          </a:prstGeom>
          <a:solidFill>
            <a:srgbClr val="C00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72" name="Right Triangle 71"/>
          <p:cNvSpPr/>
          <p:nvPr/>
        </p:nvSpPr>
        <p:spPr>
          <a:xfrm>
            <a:off x="2865011" y="2501997"/>
            <a:ext cx="108518" cy="2286797"/>
          </a:xfrm>
          <a:prstGeom prst="rtTriangle">
            <a:avLst/>
          </a:prstGeom>
          <a:solidFill>
            <a:srgbClr val="C00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73" name="Right Triangle 72"/>
          <p:cNvSpPr/>
          <p:nvPr/>
        </p:nvSpPr>
        <p:spPr>
          <a:xfrm>
            <a:off x="3350328" y="2518169"/>
            <a:ext cx="108518" cy="2278982"/>
          </a:xfrm>
          <a:prstGeom prst="rtTriangle">
            <a:avLst/>
          </a:prstGeom>
          <a:solidFill>
            <a:srgbClr val="C00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ight Triangle 73"/>
          <p:cNvSpPr/>
          <p:nvPr/>
        </p:nvSpPr>
        <p:spPr>
          <a:xfrm>
            <a:off x="2610068" y="2504344"/>
            <a:ext cx="114799" cy="2286801"/>
          </a:xfrm>
          <a:prstGeom prst="rtTriangle">
            <a:avLst/>
          </a:prstGeom>
          <a:solidFill>
            <a:srgbClr val="C00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75" name="Right Triangle 74"/>
          <p:cNvSpPr/>
          <p:nvPr/>
        </p:nvSpPr>
        <p:spPr>
          <a:xfrm>
            <a:off x="2083594" y="3502819"/>
            <a:ext cx="58082" cy="1285975"/>
          </a:xfrm>
          <a:prstGeom prst="rtTriangle">
            <a:avLst/>
          </a:prstGeom>
          <a:solidFill>
            <a:srgbClr val="C00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ight Triangle 75"/>
          <p:cNvSpPr/>
          <p:nvPr/>
        </p:nvSpPr>
        <p:spPr>
          <a:xfrm>
            <a:off x="3405842" y="3500229"/>
            <a:ext cx="53004" cy="1290913"/>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Straight Arrow Connector 83"/>
          <p:cNvCxnSpPr/>
          <p:nvPr/>
        </p:nvCxnSpPr>
        <p:spPr>
          <a:xfrm>
            <a:off x="1061532" y="2994093"/>
            <a:ext cx="1526353" cy="4799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251424" y="2624761"/>
            <a:ext cx="1233030" cy="369332"/>
          </a:xfrm>
          <a:prstGeom prst="rect">
            <a:avLst/>
          </a:prstGeom>
          <a:noFill/>
        </p:spPr>
        <p:txBody>
          <a:bodyPr wrap="none" rtlCol="0">
            <a:spAutoFit/>
          </a:bodyPr>
          <a:lstStyle/>
          <a:p>
            <a:r>
              <a:rPr lang="de-DE" dirty="0" smtClean="0"/>
              <a:t>Laser pulse</a:t>
            </a:r>
            <a:endParaRPr lang="en-US" dirty="0"/>
          </a:p>
        </p:txBody>
      </p:sp>
    </p:spTree>
    <p:extLst>
      <p:ext uri="{BB962C8B-B14F-4D97-AF65-F5344CB8AC3E}">
        <p14:creationId xmlns:p14="http://schemas.microsoft.com/office/powerpoint/2010/main" val="3201052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fill="hold" nodeType="clickEffect">
                                  <p:stCondLst>
                                    <p:cond delay="0"/>
                                  </p:stCondLst>
                                  <p:childTnLst>
                                    <p:animMotion origin="layout" path="M 3.88889E-6 -2.59259E-6 L -0.01736 -2.59259E-6 " pathEditMode="relative" rAng="0" ptsTypes="AA">
                                      <p:cBhvr>
                                        <p:cTn id="6" dur="500" fill="hold"/>
                                        <p:tgtEl>
                                          <p:spTgt spid="45"/>
                                        </p:tgtEl>
                                        <p:attrNameLst>
                                          <p:attrName>ppt_x</p:attrName>
                                          <p:attrName>ppt_y</p:attrName>
                                        </p:attrNameLst>
                                      </p:cBhvr>
                                      <p:rCtr x="-868" y="0"/>
                                    </p:animMotion>
                                  </p:childTnLst>
                                </p:cTn>
                              </p:par>
                            </p:childTnLst>
                          </p:cTn>
                        </p:par>
                        <p:par>
                          <p:cTn id="7" fill="hold">
                            <p:stCondLst>
                              <p:cond delay="500"/>
                            </p:stCondLst>
                            <p:childTnLst>
                              <p:par>
                                <p:cTn id="8" presetID="1" presetClass="exit" presetSubtype="0" fill="hold" nodeType="afterEffect">
                                  <p:stCondLst>
                                    <p:cond delay="0"/>
                                  </p:stCondLst>
                                  <p:childTnLst>
                                    <p:set>
                                      <p:cBhvr>
                                        <p:cTn id="9" dur="1" fill="hold">
                                          <p:stCondLst>
                                            <p:cond delay="0"/>
                                          </p:stCondLst>
                                        </p:cTn>
                                        <p:tgtEl>
                                          <p:spTgt spid="29"/>
                                        </p:tgtEl>
                                        <p:attrNameLst>
                                          <p:attrName>style.visibility</p:attrName>
                                        </p:attrNameLst>
                                      </p:cBhvr>
                                      <p:to>
                                        <p:strVal val="hidden"/>
                                      </p:to>
                                    </p:set>
                                  </p:childTnLst>
                                </p:cTn>
                              </p:par>
                              <p:par>
                                <p:cTn id="10" presetID="1" presetClass="exit" presetSubtype="0" fill="hold" nodeType="withEffect">
                                  <p:stCondLst>
                                    <p:cond delay="0"/>
                                  </p:stCondLst>
                                  <p:childTnLst>
                                    <p:set>
                                      <p:cBhvr>
                                        <p:cTn id="11" dur="1" fill="hold">
                                          <p:stCondLst>
                                            <p:cond delay="0"/>
                                          </p:stCondLst>
                                        </p:cTn>
                                        <p:tgtEl>
                                          <p:spTgt spid="59"/>
                                        </p:tgtEl>
                                        <p:attrNameLst>
                                          <p:attrName>style.visibility</p:attrName>
                                        </p:attrNameLst>
                                      </p:cBhvr>
                                      <p:to>
                                        <p:strVal val="hidden"/>
                                      </p:to>
                                    </p:set>
                                  </p:childTnLst>
                                </p:cTn>
                              </p:par>
                            </p:childTnLst>
                          </p:cTn>
                        </p:par>
                        <p:par>
                          <p:cTn id="12" fill="hold">
                            <p:stCondLst>
                              <p:cond delay="500"/>
                            </p:stCondLst>
                            <p:childTnLst>
                              <p:par>
                                <p:cTn id="13" presetID="1" presetClass="entr" presetSubtype="0"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1544" y="638628"/>
            <a:ext cx="7200960" cy="810108"/>
          </a:xfrm>
        </p:spPr>
        <p:txBody>
          <a:bodyPr>
            <a:normAutofit fontScale="90000"/>
          </a:bodyPr>
          <a:lstStyle/>
          <a:p>
            <a:r>
              <a:rPr lang="de-DE" dirty="0" err="1" smtClean="0"/>
              <a:t>Emittance</a:t>
            </a:r>
            <a:r>
              <a:rPr lang="de-DE" dirty="0" smtClean="0"/>
              <a:t> Measurement </a:t>
            </a:r>
            <a:r>
              <a:rPr lang="de-DE" dirty="0" err="1" smtClean="0"/>
              <a:t>with</a:t>
            </a:r>
            <a:r>
              <a:rPr lang="de-DE" dirty="0" smtClean="0"/>
              <a:t/>
            </a:r>
            <a:br>
              <a:rPr lang="de-DE" dirty="0" smtClean="0"/>
            </a:br>
            <a:r>
              <a:rPr lang="de-DE" dirty="0" smtClean="0"/>
              <a:t>Laser </a:t>
            </a:r>
            <a:r>
              <a:rPr lang="de-DE" dirty="0" err="1" smtClean="0"/>
              <a:t>Wire</a:t>
            </a:r>
            <a:endParaRPr lang="en-US" dirty="0"/>
          </a:p>
        </p:txBody>
      </p:sp>
      <p:sp>
        <p:nvSpPr>
          <p:cNvPr id="3" name="Content Placeholder 2"/>
          <p:cNvSpPr>
            <a:spLocks noGrp="1"/>
          </p:cNvSpPr>
          <p:nvPr>
            <p:ph idx="1"/>
          </p:nvPr>
        </p:nvSpPr>
        <p:spPr>
          <a:xfrm>
            <a:off x="431448" y="1646804"/>
            <a:ext cx="8229600" cy="1872208"/>
          </a:xfrm>
        </p:spPr>
        <p:txBody>
          <a:bodyPr>
            <a:normAutofit lnSpcReduction="10000"/>
          </a:bodyPr>
          <a:lstStyle/>
          <a:p>
            <a:r>
              <a:rPr lang="en-US" sz="2000" dirty="0" smtClean="0"/>
              <a:t>During the acceleration along the linac and the travel between the end of the linac and the PS booster, the second electron can be stripped from black body radiation, magnetic field and residual gas.</a:t>
            </a:r>
          </a:p>
          <a:p>
            <a:r>
              <a:rPr lang="en-US" sz="2000" dirty="0" smtClean="0"/>
              <a:t>A part of this neutral beam can reach the H0 detector and perturb the measurement.</a:t>
            </a:r>
          </a:p>
          <a:p>
            <a:r>
              <a:rPr lang="en-US" sz="2000" dirty="0" smtClean="0"/>
              <a:t>Simulations has been done to estimate the background</a:t>
            </a:r>
          </a:p>
          <a:p>
            <a:endParaRPr lang="en-US" sz="2000" dirty="0" smtClean="0"/>
          </a:p>
          <a:p>
            <a:pPr>
              <a:buNone/>
            </a:pPr>
            <a:endParaRPr lang="en-US" sz="2000"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pic>
        <p:nvPicPr>
          <p:cNvPr id="6" name="Picture 5" descr="laser_diagram.tif"/>
          <p:cNvPicPr/>
          <p:nvPr/>
        </p:nvPicPr>
        <p:blipFill>
          <a:blip r:embed="rId2"/>
          <a:stretch>
            <a:fillRect/>
          </a:stretch>
        </p:blipFill>
        <p:spPr>
          <a:xfrm>
            <a:off x="3331550" y="3519012"/>
            <a:ext cx="4230564" cy="2722594"/>
          </a:xfrm>
          <a:prstGeom prst="rect">
            <a:avLst/>
          </a:prstGeom>
        </p:spPr>
      </p:pic>
      <p:sp>
        <p:nvSpPr>
          <p:cNvPr id="7" name="TextBox 6"/>
          <p:cNvSpPr txBox="1"/>
          <p:nvPr/>
        </p:nvSpPr>
        <p:spPr>
          <a:xfrm>
            <a:off x="1781628" y="5319252"/>
            <a:ext cx="2178097" cy="369332"/>
          </a:xfrm>
          <a:prstGeom prst="rect">
            <a:avLst/>
          </a:prstGeom>
          <a:noFill/>
        </p:spPr>
        <p:txBody>
          <a:bodyPr wrap="none" rtlCol="0">
            <a:spAutoFit/>
          </a:bodyPr>
          <a:lstStyle/>
          <a:p>
            <a:r>
              <a:rPr lang="en-US" dirty="0" smtClean="0"/>
              <a:t>Layout of the system </a:t>
            </a:r>
            <a:endParaRPr lang="en-US" dirty="0"/>
          </a:p>
        </p:txBody>
      </p:sp>
      <p:sp>
        <p:nvSpPr>
          <p:cNvPr id="8" name="Slide Number Placeholder 7"/>
          <p:cNvSpPr>
            <a:spLocks noGrp="1"/>
          </p:cNvSpPr>
          <p:nvPr>
            <p:ph type="sldNum" sz="quarter" idx="12"/>
          </p:nvPr>
        </p:nvSpPr>
        <p:spPr/>
        <p:txBody>
          <a:bodyPr/>
          <a:lstStyle/>
          <a:p>
            <a:fld id="{0AFEABF4-EAB0-4501-94E2-AC1928E5EAA0}" type="slidenum">
              <a:rPr lang="en-US" smtClean="0"/>
              <a:t>39</a:t>
            </a:fld>
            <a:endParaRPr lang="en-US"/>
          </a:p>
        </p:txBody>
      </p:sp>
    </p:spTree>
    <p:extLst>
      <p:ext uri="{BB962C8B-B14F-4D97-AF65-F5344CB8AC3E}">
        <p14:creationId xmlns:p14="http://schemas.microsoft.com/office/powerpoint/2010/main" val="3750996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Comparison of Beam Parameters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30776742"/>
              </p:ext>
            </p:extLst>
          </p:nvPr>
        </p:nvGraphicFramePr>
        <p:xfrm>
          <a:off x="395536" y="1556792"/>
          <a:ext cx="8064896" cy="4437568"/>
        </p:xfrm>
        <a:graphic>
          <a:graphicData uri="http://schemas.openxmlformats.org/drawingml/2006/table">
            <a:tbl>
              <a:tblPr firstRow="1" bandRow="1">
                <a:tableStyleId>{5C22544A-7EE6-4342-B048-85BDC9FD1C3A}</a:tableStyleId>
              </a:tblPr>
              <a:tblGrid>
                <a:gridCol w="2016224"/>
                <a:gridCol w="2016224"/>
                <a:gridCol w="2016224"/>
                <a:gridCol w="2016224"/>
              </a:tblGrid>
              <a:tr h="474686">
                <a:tc>
                  <a:txBody>
                    <a:bodyPr/>
                    <a:lstStyle/>
                    <a:p>
                      <a:endParaRPr lang="en-US" dirty="0"/>
                    </a:p>
                  </a:txBody>
                  <a:tcPr/>
                </a:tc>
                <a:tc>
                  <a:txBody>
                    <a:bodyPr/>
                    <a:lstStyle/>
                    <a:p>
                      <a:r>
                        <a:rPr lang="de-DE" dirty="0" smtClean="0"/>
                        <a:t>CERN Linac-4</a:t>
                      </a:r>
                      <a:endParaRPr lang="en-US" dirty="0"/>
                    </a:p>
                  </a:txBody>
                  <a:tcPr/>
                </a:tc>
                <a:tc>
                  <a:txBody>
                    <a:bodyPr/>
                    <a:lstStyle/>
                    <a:p>
                      <a:r>
                        <a:rPr lang="de-DE" dirty="0" err="1" smtClean="0"/>
                        <a:t>Oakridge</a:t>
                      </a:r>
                      <a:r>
                        <a:rPr lang="de-DE" dirty="0" smtClean="0"/>
                        <a:t> SNS</a:t>
                      </a:r>
                      <a:endParaRPr lang="en-US" dirty="0"/>
                    </a:p>
                  </a:txBody>
                  <a:tcPr/>
                </a:tc>
                <a:tc>
                  <a:txBody>
                    <a:bodyPr/>
                    <a:lstStyle/>
                    <a:p>
                      <a:r>
                        <a:rPr lang="en-US" noProof="0" dirty="0" smtClean="0"/>
                        <a:t>ESS Scandinavia</a:t>
                      </a:r>
                      <a:endParaRPr lang="en-US" noProof="0" dirty="0"/>
                    </a:p>
                  </a:txBody>
                  <a:tcPr/>
                </a:tc>
              </a:tr>
              <a:tr h="474686">
                <a:tc>
                  <a:txBody>
                    <a:bodyPr/>
                    <a:lstStyle/>
                    <a:p>
                      <a:r>
                        <a:rPr lang="de-DE" dirty="0" err="1" smtClean="0"/>
                        <a:t>Particle</a:t>
                      </a:r>
                      <a:r>
                        <a:rPr lang="de-DE" dirty="0" smtClean="0"/>
                        <a:t> Type</a:t>
                      </a:r>
                      <a:endParaRPr lang="en-US" dirty="0"/>
                    </a:p>
                  </a:txBody>
                  <a:tcPr anchor="ctr" anchorCtr="1"/>
                </a:tc>
                <a:tc>
                  <a:txBody>
                    <a:bodyPr/>
                    <a:lstStyle/>
                    <a:p>
                      <a:r>
                        <a:rPr lang="de-DE" dirty="0" smtClean="0"/>
                        <a:t>H</a:t>
                      </a:r>
                      <a:r>
                        <a:rPr lang="de-DE" baseline="30000" dirty="0" smtClean="0"/>
                        <a:t>-</a:t>
                      </a:r>
                      <a:endParaRPr lang="en-US" baseline="30000" dirty="0"/>
                    </a:p>
                  </a:txBody>
                  <a:tcPr anchor="ctr" anchorCtr="1"/>
                </a:tc>
                <a:tc>
                  <a:txBody>
                    <a:bodyPr/>
                    <a:lstStyle/>
                    <a:p>
                      <a:r>
                        <a:rPr lang="de-DE" dirty="0" smtClean="0"/>
                        <a:t>H</a:t>
                      </a:r>
                      <a:r>
                        <a:rPr lang="de-DE" baseline="30000" dirty="0" smtClean="0"/>
                        <a:t>-</a:t>
                      </a:r>
                      <a:endParaRPr lang="en-US" baseline="30000" dirty="0"/>
                    </a:p>
                  </a:txBody>
                  <a:tcPr anchor="ctr" anchorCtr="1"/>
                </a:tc>
                <a:tc>
                  <a:txBody>
                    <a:bodyPr/>
                    <a:lstStyle/>
                    <a:p>
                      <a:r>
                        <a:rPr lang="de-DE" dirty="0" smtClean="0"/>
                        <a:t>P</a:t>
                      </a:r>
                    </a:p>
                  </a:txBody>
                  <a:tcPr anchor="ctr" anchorCtr="1"/>
                </a:tc>
              </a:tr>
              <a:tr h="474686">
                <a:tc>
                  <a:txBody>
                    <a:bodyPr/>
                    <a:lstStyle/>
                    <a:p>
                      <a:r>
                        <a:rPr lang="de-DE" dirty="0" err="1" smtClean="0"/>
                        <a:t>Energy</a:t>
                      </a:r>
                      <a:endParaRPr lang="en-US" dirty="0"/>
                    </a:p>
                  </a:txBody>
                  <a:tcPr anchor="ctr" anchorCtr="1"/>
                </a:tc>
                <a:tc>
                  <a:txBody>
                    <a:bodyPr/>
                    <a:lstStyle/>
                    <a:p>
                      <a:r>
                        <a:rPr lang="de-DE" dirty="0" smtClean="0"/>
                        <a:t>160</a:t>
                      </a:r>
                      <a:r>
                        <a:rPr lang="de-DE" baseline="0" dirty="0" smtClean="0"/>
                        <a:t> </a:t>
                      </a:r>
                      <a:r>
                        <a:rPr lang="de-DE" baseline="0" dirty="0" err="1" smtClean="0"/>
                        <a:t>MeV</a:t>
                      </a:r>
                      <a:endParaRPr lang="en-US" dirty="0"/>
                    </a:p>
                  </a:txBody>
                  <a:tcPr anchor="ctr" anchorCtr="1"/>
                </a:tc>
                <a:tc>
                  <a:txBody>
                    <a:bodyPr/>
                    <a:lstStyle/>
                    <a:p>
                      <a:r>
                        <a:rPr lang="de-DE" dirty="0" smtClean="0"/>
                        <a:t>1 </a:t>
                      </a:r>
                      <a:r>
                        <a:rPr lang="de-DE" dirty="0" err="1" smtClean="0"/>
                        <a:t>GeV</a:t>
                      </a:r>
                      <a:endParaRPr lang="en-US" dirty="0"/>
                    </a:p>
                  </a:txBody>
                  <a:tcPr anchor="ctr" anchorCtr="1"/>
                </a:tc>
                <a:tc>
                  <a:txBody>
                    <a:bodyPr/>
                    <a:lstStyle/>
                    <a:p>
                      <a:r>
                        <a:rPr lang="de-DE" dirty="0" smtClean="0"/>
                        <a:t>2.5 </a:t>
                      </a:r>
                      <a:r>
                        <a:rPr lang="de-DE" dirty="0" err="1" smtClean="0"/>
                        <a:t>GeV</a:t>
                      </a:r>
                      <a:endParaRPr lang="en-US" dirty="0"/>
                    </a:p>
                  </a:txBody>
                  <a:tcPr anchor="ctr" anchorCtr="1"/>
                </a:tc>
              </a:tr>
              <a:tr h="594998">
                <a:tc>
                  <a:txBody>
                    <a:bodyPr/>
                    <a:lstStyle/>
                    <a:p>
                      <a:r>
                        <a:rPr lang="de-DE" dirty="0" smtClean="0"/>
                        <a:t>Average Beam Power</a:t>
                      </a:r>
                      <a:endParaRPr lang="en-US" dirty="0"/>
                    </a:p>
                  </a:txBody>
                  <a:tcPr anchor="ctr" anchorCtr="1"/>
                </a:tc>
                <a:tc>
                  <a:txBody>
                    <a:bodyPr/>
                    <a:lstStyle/>
                    <a:p>
                      <a:r>
                        <a:rPr lang="de-DE" dirty="0" smtClean="0"/>
                        <a:t>2.8 kW</a:t>
                      </a:r>
                      <a:endParaRPr lang="en-US" dirty="0"/>
                    </a:p>
                  </a:txBody>
                  <a:tcPr anchor="ctr" anchorCtr="1"/>
                </a:tc>
                <a:tc>
                  <a:txBody>
                    <a:bodyPr/>
                    <a:lstStyle/>
                    <a:p>
                      <a:r>
                        <a:rPr lang="de-DE" dirty="0" smtClean="0"/>
                        <a:t>1.4 MW</a:t>
                      </a:r>
                      <a:endParaRPr lang="en-US" dirty="0"/>
                    </a:p>
                  </a:txBody>
                  <a:tcPr anchor="ctr" anchorCtr="1"/>
                </a:tc>
                <a:tc>
                  <a:txBody>
                    <a:bodyPr/>
                    <a:lstStyle/>
                    <a:p>
                      <a:r>
                        <a:rPr lang="de-DE" dirty="0" smtClean="0"/>
                        <a:t>5 MW</a:t>
                      </a:r>
                      <a:endParaRPr lang="en-US" dirty="0"/>
                    </a:p>
                  </a:txBody>
                  <a:tcPr anchor="ctr" anchorCtr="1"/>
                </a:tc>
              </a:tr>
              <a:tr h="474686">
                <a:tc>
                  <a:txBody>
                    <a:bodyPr/>
                    <a:lstStyle/>
                    <a:p>
                      <a:r>
                        <a:rPr lang="de-DE" dirty="0" smtClean="0"/>
                        <a:t>Pulse</a:t>
                      </a:r>
                      <a:r>
                        <a:rPr lang="de-DE" baseline="0" dirty="0" smtClean="0"/>
                        <a:t> </a:t>
                      </a:r>
                      <a:r>
                        <a:rPr lang="de-DE" baseline="0" dirty="0" err="1" smtClean="0"/>
                        <a:t>Frequency</a:t>
                      </a:r>
                      <a:endParaRPr lang="en-US" dirty="0"/>
                    </a:p>
                  </a:txBody>
                  <a:tcPr anchor="ctr" anchorCtr="1"/>
                </a:tc>
                <a:tc>
                  <a:txBody>
                    <a:bodyPr/>
                    <a:lstStyle/>
                    <a:p>
                      <a:r>
                        <a:rPr lang="de-DE" dirty="0" smtClean="0"/>
                        <a:t>0.8</a:t>
                      </a:r>
                      <a:r>
                        <a:rPr lang="de-DE" baseline="0" dirty="0" smtClean="0"/>
                        <a:t> Hz </a:t>
                      </a:r>
                      <a:endParaRPr lang="en-US" dirty="0"/>
                    </a:p>
                  </a:txBody>
                  <a:tcPr anchor="ctr" anchorCtr="1"/>
                </a:tc>
                <a:tc>
                  <a:txBody>
                    <a:bodyPr/>
                    <a:lstStyle/>
                    <a:p>
                      <a:r>
                        <a:rPr lang="de-DE" dirty="0" smtClean="0"/>
                        <a:t>30 Hz</a:t>
                      </a:r>
                      <a:endParaRPr lang="en-US" dirty="0"/>
                    </a:p>
                  </a:txBody>
                  <a:tcPr anchor="ctr" anchorCtr="1"/>
                </a:tc>
                <a:tc>
                  <a:txBody>
                    <a:bodyPr/>
                    <a:lstStyle/>
                    <a:p>
                      <a:r>
                        <a:rPr lang="de-DE" dirty="0" smtClean="0"/>
                        <a:t>20</a:t>
                      </a:r>
                      <a:r>
                        <a:rPr lang="de-DE" baseline="0" dirty="0" smtClean="0"/>
                        <a:t> Hz</a:t>
                      </a:r>
                      <a:endParaRPr lang="en-US" dirty="0"/>
                    </a:p>
                  </a:txBody>
                  <a:tcPr anchor="ctr" anchorCtr="1"/>
                </a:tc>
              </a:tr>
              <a:tr h="474686">
                <a:tc>
                  <a:txBody>
                    <a:bodyPr/>
                    <a:lstStyle/>
                    <a:p>
                      <a:r>
                        <a:rPr lang="de-DE" dirty="0" smtClean="0"/>
                        <a:t>Beam Loss </a:t>
                      </a:r>
                      <a:endParaRPr lang="en-US" dirty="0"/>
                    </a:p>
                  </a:txBody>
                  <a:tcPr anchor="ctr" anchorCtr="1"/>
                </a:tc>
                <a:tc>
                  <a:txBody>
                    <a:bodyPr/>
                    <a:lstStyle/>
                    <a:p>
                      <a:r>
                        <a:rPr lang="de-DE" dirty="0" smtClean="0"/>
                        <a:t>&lt; 1W/m</a:t>
                      </a:r>
                      <a:endParaRPr lang="en-US" dirty="0"/>
                    </a:p>
                  </a:txBody>
                  <a:tcPr anchor="ctr" anchorCtr="1"/>
                </a:tc>
                <a:tc>
                  <a:txBody>
                    <a:bodyPr/>
                    <a:lstStyle/>
                    <a:p>
                      <a:r>
                        <a:rPr lang="de-DE" dirty="0" smtClean="0"/>
                        <a:t>&lt;1W/m</a:t>
                      </a:r>
                      <a:endParaRPr lang="en-US" dirty="0"/>
                    </a:p>
                  </a:txBody>
                  <a:tcPr anchor="ctr" anchorCtr="1"/>
                </a:tc>
                <a:tc>
                  <a:txBody>
                    <a:bodyPr/>
                    <a:lstStyle/>
                    <a:p>
                      <a:r>
                        <a:rPr lang="de-DE" dirty="0" smtClean="0"/>
                        <a:t>&lt;1W/m</a:t>
                      </a:r>
                      <a:endParaRPr lang="en-US" dirty="0"/>
                    </a:p>
                  </a:txBody>
                  <a:tcPr anchor="ctr" anchorCtr="1"/>
                </a:tc>
              </a:tr>
              <a:tr h="474686">
                <a:tc>
                  <a:txBody>
                    <a:bodyPr/>
                    <a:lstStyle/>
                    <a:p>
                      <a:r>
                        <a:rPr lang="de-DE" dirty="0" smtClean="0"/>
                        <a:t>Ion Source </a:t>
                      </a:r>
                      <a:r>
                        <a:rPr lang="de-DE" dirty="0" err="1" smtClean="0"/>
                        <a:t>current</a:t>
                      </a:r>
                      <a:endParaRPr lang="en-US" dirty="0"/>
                    </a:p>
                  </a:txBody>
                  <a:tcPr anchor="ctr" anchorCtr="1"/>
                </a:tc>
                <a:tc>
                  <a:txBody>
                    <a:bodyPr/>
                    <a:lstStyle/>
                    <a:p>
                      <a:r>
                        <a:rPr lang="de-DE" dirty="0" smtClean="0"/>
                        <a:t>80 mA</a:t>
                      </a:r>
                      <a:endParaRPr lang="en-US" dirty="0"/>
                    </a:p>
                  </a:txBody>
                  <a:tcPr anchor="ctr" anchorCtr="1"/>
                </a:tc>
                <a:tc>
                  <a:txBody>
                    <a:bodyPr/>
                    <a:lstStyle/>
                    <a:p>
                      <a:r>
                        <a:rPr lang="de-DE" dirty="0" smtClean="0"/>
                        <a:t>48 mA</a:t>
                      </a:r>
                      <a:endParaRPr lang="en-US" dirty="0"/>
                    </a:p>
                  </a:txBody>
                  <a:tcPr anchor="ctr" anchorCtr="1"/>
                </a:tc>
                <a:tc>
                  <a:txBody>
                    <a:bodyPr/>
                    <a:lstStyle/>
                    <a:p>
                      <a:r>
                        <a:rPr lang="de-DE" dirty="0" smtClean="0"/>
                        <a:t>50 mA</a:t>
                      </a:r>
                      <a:endParaRPr lang="en-US" dirty="0"/>
                    </a:p>
                  </a:txBody>
                  <a:tcPr anchor="ctr" anchorCtr="1"/>
                </a:tc>
              </a:tr>
              <a:tr h="474686">
                <a:tc>
                  <a:txBody>
                    <a:bodyPr/>
                    <a:lstStyle/>
                    <a:p>
                      <a:r>
                        <a:rPr lang="de-DE" dirty="0" smtClean="0"/>
                        <a:t>Pulse </a:t>
                      </a:r>
                      <a:r>
                        <a:rPr lang="de-DE" dirty="0" err="1" smtClean="0"/>
                        <a:t>Length</a:t>
                      </a:r>
                      <a:endParaRPr lang="en-US" dirty="0"/>
                    </a:p>
                  </a:txBody>
                  <a:tcPr anchor="ctr" anchorCtr="1"/>
                </a:tc>
                <a:tc>
                  <a:txBody>
                    <a:bodyPr/>
                    <a:lstStyle/>
                    <a:p>
                      <a:r>
                        <a:rPr lang="de-DE" dirty="0" smtClean="0"/>
                        <a:t>400 </a:t>
                      </a:r>
                      <a:r>
                        <a:rPr lang="el-GR" dirty="0" smtClean="0"/>
                        <a:t>μ</a:t>
                      </a:r>
                      <a:r>
                        <a:rPr lang="de-DE" dirty="0" smtClean="0"/>
                        <a:t>s – 1 </a:t>
                      </a:r>
                      <a:r>
                        <a:rPr lang="de-DE" dirty="0" err="1" smtClean="0"/>
                        <a:t>ms</a:t>
                      </a:r>
                      <a:endParaRPr lang="en-US" dirty="0"/>
                    </a:p>
                  </a:txBody>
                  <a:tcPr anchor="ctr" anchorCtr="1"/>
                </a:tc>
                <a:tc>
                  <a:txBody>
                    <a:bodyPr/>
                    <a:lstStyle/>
                    <a:p>
                      <a:r>
                        <a:rPr lang="de-DE" dirty="0" smtClean="0"/>
                        <a:t>1ms</a:t>
                      </a:r>
                      <a:endParaRPr lang="en-US" dirty="0"/>
                    </a:p>
                  </a:txBody>
                  <a:tcPr anchor="ctr" anchorCtr="1"/>
                </a:tc>
                <a:tc>
                  <a:txBody>
                    <a:bodyPr/>
                    <a:lstStyle/>
                    <a:p>
                      <a:r>
                        <a:rPr lang="de-DE" dirty="0" smtClean="0"/>
                        <a:t>2ms</a:t>
                      </a:r>
                      <a:endParaRPr lang="en-US" dirty="0"/>
                    </a:p>
                  </a:txBody>
                  <a:tcPr anchor="ctr" anchorCtr="1"/>
                </a:tc>
              </a:tr>
              <a:tr h="474686">
                <a:tc>
                  <a:txBody>
                    <a:bodyPr/>
                    <a:lstStyle/>
                    <a:p>
                      <a:r>
                        <a:rPr lang="de-DE" dirty="0" smtClean="0"/>
                        <a:t>RF </a:t>
                      </a:r>
                      <a:r>
                        <a:rPr lang="de-DE" dirty="0" err="1" smtClean="0"/>
                        <a:t>Frequencies</a:t>
                      </a:r>
                      <a:endParaRPr lang="en-US" dirty="0"/>
                    </a:p>
                  </a:txBody>
                  <a:tcPr anchor="ctr" anchorCtr="1"/>
                </a:tc>
                <a:tc>
                  <a:txBody>
                    <a:bodyPr/>
                    <a:lstStyle/>
                    <a:p>
                      <a:r>
                        <a:rPr lang="de-DE" dirty="0" smtClean="0"/>
                        <a:t>350 MHz</a:t>
                      </a:r>
                      <a:endParaRPr lang="en-US" dirty="0"/>
                    </a:p>
                  </a:txBody>
                  <a:tcPr anchor="ctr" anchorCtr="1"/>
                </a:tc>
                <a:tc>
                  <a:txBody>
                    <a:bodyPr/>
                    <a:lstStyle/>
                    <a:p>
                      <a:r>
                        <a:rPr lang="de-DE" dirty="0" smtClean="0"/>
                        <a:t>402.5 MHz</a:t>
                      </a:r>
                      <a:endParaRPr lang="en-US" dirty="0"/>
                    </a:p>
                  </a:txBody>
                  <a:tcPr anchor="ctr" anchorCtr="1"/>
                </a:tc>
                <a:tc>
                  <a:txBody>
                    <a:bodyPr/>
                    <a:lstStyle/>
                    <a:p>
                      <a:r>
                        <a:rPr lang="de-DE" dirty="0" smtClean="0"/>
                        <a:t>352.2 &amp; 704.4 MHz</a:t>
                      </a:r>
                      <a:endParaRPr lang="en-US" dirty="0"/>
                    </a:p>
                  </a:txBody>
                  <a:tcPr anchor="ctr" anchorCtr="1"/>
                </a:tc>
              </a:tr>
            </a:tbl>
          </a:graphicData>
        </a:graphic>
      </p:graphicFrame>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4</a:t>
            </a:fld>
            <a:endParaRPr lang="en-US"/>
          </a:p>
        </p:txBody>
      </p:sp>
      <p:sp>
        <p:nvSpPr>
          <p:cNvPr id="3" name="Date Placeholder 2"/>
          <p:cNvSpPr>
            <a:spLocks noGrp="1"/>
          </p:cNvSpPr>
          <p:nvPr>
            <p:ph type="dt" sz="half" idx="10"/>
          </p:nvPr>
        </p:nvSpPr>
        <p:spPr/>
        <p:txBody>
          <a:bodyPr/>
          <a:lstStyle/>
          <a:p>
            <a:r>
              <a:rPr lang="en-US" smtClean="0"/>
              <a:t>Uli Raich CERN BE/BI</a:t>
            </a:r>
            <a:endParaRPr lang="en-US"/>
          </a:p>
        </p:txBody>
      </p:sp>
    </p:spTree>
    <p:extLst>
      <p:ext uri="{BB962C8B-B14F-4D97-AF65-F5344CB8AC3E}">
        <p14:creationId xmlns:p14="http://schemas.microsoft.com/office/powerpoint/2010/main" val="8335456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728640"/>
            <a:ext cx="8229600" cy="202034"/>
          </a:xfrm>
        </p:spPr>
        <p:txBody>
          <a:bodyPr>
            <a:normAutofit fontScale="90000"/>
          </a:bodyPr>
          <a:lstStyle/>
          <a:p>
            <a:r>
              <a:rPr lang="en-US" dirty="0" smtClean="0"/>
              <a:t>Background issues</a:t>
            </a:r>
            <a:endParaRPr lang="en-US" dirty="0"/>
          </a:p>
        </p:txBody>
      </p:sp>
      <p:sp>
        <p:nvSpPr>
          <p:cNvPr id="3" name="Content Placeholder 2"/>
          <p:cNvSpPr>
            <a:spLocks noGrp="1"/>
          </p:cNvSpPr>
          <p:nvPr>
            <p:ph idx="1"/>
          </p:nvPr>
        </p:nvSpPr>
        <p:spPr>
          <a:xfrm>
            <a:off x="457201" y="1516604"/>
            <a:ext cx="8229600" cy="936103"/>
          </a:xfrm>
        </p:spPr>
        <p:txBody>
          <a:bodyPr>
            <a:normAutofit fontScale="92500" lnSpcReduction="20000"/>
          </a:bodyPr>
          <a:lstStyle/>
          <a:p>
            <a:r>
              <a:rPr lang="en-US" sz="2400" dirty="0" smtClean="0"/>
              <a:t>With a laser system similar to SNS and laser beam size of 100 </a:t>
            </a:r>
            <a:r>
              <a:rPr lang="el-GR" sz="2400" dirty="0" smtClean="0">
                <a:cs typeface="Arial"/>
              </a:rPr>
              <a:t>μ</a:t>
            </a:r>
            <a:r>
              <a:rPr lang="en-US" sz="2400" dirty="0" smtClean="0">
                <a:cs typeface="Arial"/>
              </a:rPr>
              <a:t>m and assuming a full stripping the number of stripped particles is around </a:t>
            </a:r>
            <a:r>
              <a:rPr lang="en-US" sz="2400" dirty="0" smtClean="0"/>
              <a:t>10</a:t>
            </a:r>
            <a:r>
              <a:rPr lang="en-US" sz="2400" baseline="30000" dirty="0" smtClean="0"/>
              <a:t>7 </a:t>
            </a:r>
            <a:endParaRPr lang="en-US" sz="2400" dirty="0" smtClean="0">
              <a:cs typeface="Arial"/>
            </a:endParaRPr>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pic>
        <p:nvPicPr>
          <p:cNvPr id="6" name="Picture 5"/>
          <p:cNvPicPr/>
          <p:nvPr/>
        </p:nvPicPr>
        <p:blipFill>
          <a:blip r:embed="rId2"/>
          <a:stretch>
            <a:fillRect/>
          </a:stretch>
        </p:blipFill>
        <p:spPr>
          <a:xfrm>
            <a:off x="213532" y="2452707"/>
            <a:ext cx="4670806" cy="3316605"/>
          </a:xfrm>
          <a:prstGeom prst="rect">
            <a:avLst/>
          </a:prstGeom>
        </p:spPr>
      </p:pic>
      <p:sp>
        <p:nvSpPr>
          <p:cNvPr id="7" name="TextBox 6"/>
          <p:cNvSpPr txBox="1"/>
          <p:nvPr/>
        </p:nvSpPr>
        <p:spPr>
          <a:xfrm>
            <a:off x="26792" y="5769312"/>
            <a:ext cx="5179751" cy="307777"/>
          </a:xfrm>
          <a:prstGeom prst="rect">
            <a:avLst/>
          </a:prstGeom>
          <a:noFill/>
        </p:spPr>
        <p:txBody>
          <a:bodyPr wrap="none" rtlCol="0">
            <a:spAutoFit/>
          </a:bodyPr>
          <a:lstStyle/>
          <a:p>
            <a:r>
              <a:rPr lang="en-US" sz="1400" dirty="0" smtClean="0"/>
              <a:t>Particles reaching a detector positioned 2 m downstream the dipole.</a:t>
            </a:r>
            <a:endParaRPr lang="en-US" sz="1400" dirty="0"/>
          </a:p>
        </p:txBody>
      </p:sp>
      <p:graphicFrame>
        <p:nvGraphicFramePr>
          <p:cNvPr id="9" name="Table 8"/>
          <p:cNvGraphicFramePr>
            <a:graphicFrameLocks noGrp="1"/>
          </p:cNvGraphicFramePr>
          <p:nvPr>
            <p:extLst>
              <p:ext uri="{D42A27DB-BD31-4B8C-83A1-F6EECF244321}">
                <p14:modId xmlns:p14="http://schemas.microsoft.com/office/powerpoint/2010/main" val="1318805672"/>
              </p:ext>
            </p:extLst>
          </p:nvPr>
        </p:nvGraphicFramePr>
        <p:xfrm>
          <a:off x="5796135" y="2618420"/>
          <a:ext cx="2438400" cy="855748"/>
        </p:xfrm>
        <a:graphic>
          <a:graphicData uri="http://schemas.openxmlformats.org/drawingml/2006/table">
            <a:tbl>
              <a:tblPr/>
              <a:tblGrid>
                <a:gridCol w="1116176"/>
                <a:gridCol w="1322224"/>
              </a:tblGrid>
              <a:tr h="176414">
                <a:tc>
                  <a:txBody>
                    <a:bodyPr/>
                    <a:lstStyle/>
                    <a:p>
                      <a:pPr marL="0" marR="0" algn="ctr">
                        <a:spcBef>
                          <a:spcPts val="0"/>
                        </a:spcBef>
                        <a:spcAft>
                          <a:spcPts val="0"/>
                        </a:spcAft>
                      </a:pPr>
                      <a:r>
                        <a:rPr lang="en-US" sz="1100" b="1" dirty="0">
                          <a:solidFill>
                            <a:srgbClr val="000000"/>
                          </a:solidFill>
                          <a:latin typeface="Times New Roman"/>
                          <a:ea typeface="Times New Roman"/>
                          <a:cs typeface="Times New Roman"/>
                        </a:rPr>
                        <a:t>Drift length [m]</a:t>
                      </a:r>
                      <a:endParaRPr lang="en-US" sz="1200" dirty="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dirty="0" err="1">
                          <a:solidFill>
                            <a:srgbClr val="000000"/>
                          </a:solidFill>
                          <a:latin typeface="Times New Roman"/>
                          <a:ea typeface="Times New Roman"/>
                          <a:cs typeface="Times New Roman"/>
                        </a:rPr>
                        <a:t>Nunber</a:t>
                      </a:r>
                      <a:r>
                        <a:rPr lang="en-US" sz="1100" b="1" dirty="0">
                          <a:solidFill>
                            <a:srgbClr val="000000"/>
                          </a:solidFill>
                          <a:latin typeface="Times New Roman"/>
                          <a:ea typeface="Times New Roman"/>
                          <a:cs typeface="Times New Roman"/>
                        </a:rPr>
                        <a:t> of particles</a:t>
                      </a:r>
                      <a:endParaRPr lang="en-US" sz="1200" dirty="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388">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14</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6.87E+08</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5388">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0.5</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spcBef>
                          <a:spcPts val="0"/>
                        </a:spcBef>
                        <a:spcAft>
                          <a:spcPts val="0"/>
                        </a:spcAft>
                      </a:pPr>
                      <a:r>
                        <a:rPr lang="en-US" sz="1100" dirty="0">
                          <a:solidFill>
                            <a:srgbClr val="000000"/>
                          </a:solidFill>
                          <a:latin typeface="Times New Roman"/>
                          <a:ea typeface="Times New Roman"/>
                          <a:cs typeface="Times New Roman"/>
                        </a:rPr>
                        <a:t>5.80E+07</a:t>
                      </a:r>
                      <a:endParaRPr lang="en-US" sz="1200" dirty="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65388">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0.3</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4.59E+07</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76414">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0.2</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solidFill>
                            <a:srgbClr val="000000"/>
                          </a:solidFill>
                          <a:latin typeface="Times New Roman"/>
                          <a:ea typeface="Times New Roman"/>
                          <a:cs typeface="Times New Roman"/>
                        </a:rPr>
                        <a:t>3.94E+07</a:t>
                      </a:r>
                      <a:endParaRPr lang="en-US" sz="1200" dirty="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10" name="TextBox 9"/>
          <p:cNvSpPr txBox="1"/>
          <p:nvPr/>
        </p:nvSpPr>
        <p:spPr>
          <a:xfrm>
            <a:off x="5796135" y="3500427"/>
            <a:ext cx="2631685" cy="523220"/>
          </a:xfrm>
          <a:prstGeom prst="rect">
            <a:avLst/>
          </a:prstGeom>
          <a:noFill/>
        </p:spPr>
        <p:txBody>
          <a:bodyPr wrap="square" rtlCol="0">
            <a:spAutoFit/>
          </a:bodyPr>
          <a:lstStyle/>
          <a:p>
            <a:r>
              <a:rPr lang="en-US" sz="1400" dirty="0" smtClean="0"/>
              <a:t>Number of background particles reaching the detector</a:t>
            </a:r>
            <a:endParaRPr lang="en-US" sz="1400" dirty="0"/>
          </a:p>
        </p:txBody>
      </p:sp>
      <p:sp>
        <p:nvSpPr>
          <p:cNvPr id="11" name="TextBox 10"/>
          <p:cNvSpPr txBox="1"/>
          <p:nvPr/>
        </p:nvSpPr>
        <p:spPr>
          <a:xfrm>
            <a:off x="5292081" y="4330373"/>
            <a:ext cx="3394720" cy="1477328"/>
          </a:xfrm>
          <a:prstGeom prst="rect">
            <a:avLst/>
          </a:prstGeom>
          <a:noFill/>
        </p:spPr>
        <p:txBody>
          <a:bodyPr wrap="square" rtlCol="0">
            <a:spAutoFit/>
          </a:bodyPr>
          <a:lstStyle/>
          <a:p>
            <a:pPr algn="just"/>
            <a:r>
              <a:rPr lang="en-US" dirty="0" smtClean="0"/>
              <a:t>If the signal is integrated over the linac pulse, the number of the background particles is in the order of magnitude of the signal in the better case.</a:t>
            </a:r>
            <a:endParaRPr lang="en-US" dirty="0"/>
          </a:p>
        </p:txBody>
      </p:sp>
      <p:sp>
        <p:nvSpPr>
          <p:cNvPr id="8" name="Slide Number Placeholder 7"/>
          <p:cNvSpPr>
            <a:spLocks noGrp="1"/>
          </p:cNvSpPr>
          <p:nvPr>
            <p:ph type="sldNum" sz="quarter" idx="12"/>
          </p:nvPr>
        </p:nvSpPr>
        <p:spPr/>
        <p:txBody>
          <a:bodyPr/>
          <a:lstStyle/>
          <a:p>
            <a:fld id="{0AFEABF4-EAB0-4501-94E2-AC1928E5EAA0}" type="slidenum">
              <a:rPr lang="en-US" smtClean="0"/>
              <a:t>40</a:t>
            </a:fld>
            <a:endParaRPr lang="en-US"/>
          </a:p>
        </p:txBody>
      </p:sp>
    </p:spTree>
    <p:extLst>
      <p:ext uri="{BB962C8B-B14F-4D97-AF65-F5344CB8AC3E}">
        <p14:creationId xmlns:p14="http://schemas.microsoft.com/office/powerpoint/2010/main" val="2487288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1828800"/>
          </a:xfrm>
        </p:spPr>
        <p:txBody>
          <a:bodyPr>
            <a:normAutofit/>
          </a:bodyPr>
          <a:lstStyle/>
          <a:p>
            <a:pPr algn="just"/>
            <a:r>
              <a:rPr lang="en-US" sz="1600" dirty="0" smtClean="0"/>
              <a:t>If we assume that the probability of stripping by residual gas interaction or magnetic field stripping is independent of time, the background particles are generated over a pulse, </a:t>
            </a:r>
            <a:r>
              <a:rPr lang="en-US" sz="1600" dirty="0" err="1" smtClean="0"/>
              <a:t>i.e</a:t>
            </a:r>
            <a:r>
              <a:rPr lang="en-US" sz="1600" dirty="0" smtClean="0"/>
              <a:t> 400 </a:t>
            </a:r>
            <a:r>
              <a:rPr lang="en-US" sz="1600" dirty="0" err="1" smtClean="0"/>
              <a:t>μs</a:t>
            </a:r>
            <a:r>
              <a:rPr lang="en-US" sz="1600" dirty="0" smtClean="0"/>
              <a:t>. For the signal, the particles are generated over a laser pulse, i.e. 10 ns.</a:t>
            </a:r>
          </a:p>
          <a:p>
            <a:pPr algn="just"/>
            <a:r>
              <a:rPr lang="en-US" sz="1600" dirty="0" smtClean="0"/>
              <a:t>By gating the signal with a short time window, the background effect can be reduced. Assuming a window of 20 ns, the number of background particles can be reduce by a factor 20000</a:t>
            </a:r>
            <a:endParaRPr lang="en-US" sz="1600" dirty="0"/>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Title 1"/>
          <p:cNvSpPr>
            <a:spLocks noGrp="1"/>
          </p:cNvSpPr>
          <p:nvPr>
            <p:ph type="title"/>
          </p:nvPr>
        </p:nvSpPr>
        <p:spPr>
          <a:xfrm>
            <a:off x="431448" y="548616"/>
            <a:ext cx="8229600" cy="490537"/>
          </a:xfrm>
        </p:spPr>
        <p:txBody>
          <a:bodyPr>
            <a:normAutofit fontScale="90000"/>
          </a:bodyPr>
          <a:lstStyle/>
          <a:p>
            <a:r>
              <a:rPr lang="en-US" dirty="0" smtClean="0"/>
              <a:t>Background issues</a:t>
            </a:r>
            <a:endParaRPr lang="en-US" dirty="0"/>
          </a:p>
        </p:txBody>
      </p:sp>
      <p:pic>
        <p:nvPicPr>
          <p:cNvPr id="7" name="Picture 6"/>
          <p:cNvPicPr/>
          <p:nvPr/>
        </p:nvPicPr>
        <p:blipFill>
          <a:blip r:embed="rId2"/>
          <a:stretch>
            <a:fillRect/>
          </a:stretch>
        </p:blipFill>
        <p:spPr>
          <a:xfrm>
            <a:off x="242719" y="3039745"/>
            <a:ext cx="4696161" cy="3316605"/>
          </a:xfrm>
          <a:prstGeom prst="rect">
            <a:avLst/>
          </a:prstGeom>
        </p:spPr>
      </p:pic>
      <p:graphicFrame>
        <p:nvGraphicFramePr>
          <p:cNvPr id="8" name="Table 7"/>
          <p:cNvGraphicFramePr>
            <a:graphicFrameLocks noGrp="1"/>
          </p:cNvGraphicFramePr>
          <p:nvPr/>
        </p:nvGraphicFramePr>
        <p:xfrm>
          <a:off x="5724128" y="4077072"/>
          <a:ext cx="2438400" cy="977900"/>
        </p:xfrm>
        <a:graphic>
          <a:graphicData uri="http://schemas.openxmlformats.org/drawingml/2006/table">
            <a:tbl>
              <a:tblPr/>
              <a:tblGrid>
                <a:gridCol w="1117600"/>
                <a:gridCol w="1320800"/>
              </a:tblGrid>
              <a:tr h="203200">
                <a:tc>
                  <a:txBody>
                    <a:bodyPr/>
                    <a:lstStyle/>
                    <a:p>
                      <a:pPr marL="0" marR="0" algn="ctr">
                        <a:spcBef>
                          <a:spcPts val="0"/>
                        </a:spcBef>
                        <a:spcAft>
                          <a:spcPts val="0"/>
                        </a:spcAft>
                      </a:pPr>
                      <a:r>
                        <a:rPr lang="en-US" sz="1100" b="1">
                          <a:solidFill>
                            <a:srgbClr val="000000"/>
                          </a:solidFill>
                          <a:latin typeface="Times New Roman"/>
                          <a:ea typeface="Times New Roman"/>
                          <a:cs typeface="Times New Roman"/>
                        </a:rPr>
                        <a:t>Drift length [m]</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solidFill>
                            <a:srgbClr val="000000"/>
                          </a:solidFill>
                          <a:latin typeface="Times New Roman"/>
                          <a:ea typeface="Times New Roman"/>
                          <a:cs typeface="Times New Roman"/>
                        </a:rPr>
                        <a:t>Nunber of particles</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14</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3.44E+04</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0500">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0.5</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2.90E+03</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90500">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0.3</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2.30E+03</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03200">
                <a:tc>
                  <a:txBody>
                    <a:bodyPr/>
                    <a:lstStyle/>
                    <a:p>
                      <a:pPr marL="0" marR="0" algn="ctr">
                        <a:spcBef>
                          <a:spcPts val="0"/>
                        </a:spcBef>
                        <a:spcAft>
                          <a:spcPts val="0"/>
                        </a:spcAft>
                      </a:pPr>
                      <a:r>
                        <a:rPr lang="en-US" sz="1100">
                          <a:solidFill>
                            <a:srgbClr val="000000"/>
                          </a:solidFill>
                          <a:latin typeface="Times New Roman"/>
                          <a:ea typeface="Times New Roman"/>
                          <a:cs typeface="Times New Roman"/>
                        </a:rPr>
                        <a:t>0.2</a:t>
                      </a:r>
                      <a:endParaRPr lang="en-US" sz="120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dirty="0">
                          <a:solidFill>
                            <a:srgbClr val="000000"/>
                          </a:solidFill>
                          <a:latin typeface="Times New Roman"/>
                          <a:ea typeface="Times New Roman"/>
                          <a:cs typeface="Times New Roman"/>
                        </a:rPr>
                        <a:t>1.97E+03</a:t>
                      </a:r>
                      <a:endParaRPr lang="en-US" sz="1200" dirty="0">
                        <a:latin typeface="Cambria"/>
                        <a:ea typeface="MS Mincho"/>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2" name="Slide Number Placeholder 1"/>
          <p:cNvSpPr>
            <a:spLocks noGrp="1"/>
          </p:cNvSpPr>
          <p:nvPr>
            <p:ph type="sldNum" sz="quarter" idx="12"/>
          </p:nvPr>
        </p:nvSpPr>
        <p:spPr/>
        <p:txBody>
          <a:bodyPr/>
          <a:lstStyle/>
          <a:p>
            <a:fld id="{0AFEABF4-EAB0-4501-94E2-AC1928E5EAA0}" type="slidenum">
              <a:rPr lang="en-US" smtClean="0"/>
              <a:t>41</a:t>
            </a:fld>
            <a:endParaRPr lang="en-US"/>
          </a:p>
        </p:txBody>
      </p:sp>
    </p:spTree>
    <p:extLst>
      <p:ext uri="{BB962C8B-B14F-4D97-AF65-F5344CB8AC3E}">
        <p14:creationId xmlns:p14="http://schemas.microsoft.com/office/powerpoint/2010/main" val="5718177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Beam </a:t>
            </a:r>
            <a:r>
              <a:rPr lang="de-DE" dirty="0" err="1" smtClean="0"/>
              <a:t>Losses</a:t>
            </a:r>
            <a:endParaRPr lang="en-US" dirty="0"/>
          </a:p>
        </p:txBody>
      </p:sp>
      <p:sp>
        <p:nvSpPr>
          <p:cNvPr id="3" name="Content Placeholder 2"/>
          <p:cNvSpPr>
            <a:spLocks noGrp="1"/>
          </p:cNvSpPr>
          <p:nvPr>
            <p:ph idx="1"/>
          </p:nvPr>
        </p:nvSpPr>
        <p:spPr/>
        <p:txBody>
          <a:bodyPr/>
          <a:lstStyle/>
          <a:p>
            <a:r>
              <a:rPr lang="de-DE" dirty="0" smtClean="0"/>
              <a:t>Beam </a:t>
            </a:r>
            <a:r>
              <a:rPr lang="de-DE" dirty="0" err="1" smtClean="0"/>
              <a:t>losses</a:t>
            </a:r>
            <a:r>
              <a:rPr lang="de-DE" dirty="0" smtClean="0"/>
              <a:t> must </a:t>
            </a:r>
            <a:r>
              <a:rPr lang="de-DE" dirty="0" err="1" smtClean="0"/>
              <a:t>be</a:t>
            </a:r>
            <a:r>
              <a:rPr lang="de-DE" dirty="0" smtClean="0"/>
              <a:t> </a:t>
            </a:r>
            <a:r>
              <a:rPr lang="de-DE" dirty="0" err="1" smtClean="0"/>
              <a:t>kept</a:t>
            </a:r>
            <a:r>
              <a:rPr lang="de-DE" dirty="0" smtClean="0"/>
              <a:t> </a:t>
            </a:r>
            <a:r>
              <a:rPr lang="de-DE" dirty="0" err="1" smtClean="0"/>
              <a:t>lower</a:t>
            </a:r>
            <a:r>
              <a:rPr lang="de-DE" dirty="0" smtClean="0"/>
              <a:t> </a:t>
            </a:r>
            <a:r>
              <a:rPr lang="de-DE" dirty="0" err="1" smtClean="0"/>
              <a:t>than</a:t>
            </a:r>
            <a:r>
              <a:rPr lang="de-DE" dirty="0" smtClean="0"/>
              <a:t> 1W/m</a:t>
            </a:r>
          </a:p>
          <a:p>
            <a:r>
              <a:rPr lang="de-DE" dirty="0" smtClean="0"/>
              <a:t>Loss </a:t>
            </a:r>
            <a:r>
              <a:rPr lang="de-DE" dirty="0" err="1" smtClean="0"/>
              <a:t>of</a:t>
            </a:r>
            <a:r>
              <a:rPr lang="de-DE" dirty="0" smtClean="0"/>
              <a:t> not </a:t>
            </a:r>
            <a:r>
              <a:rPr lang="de-DE" dirty="0" err="1" smtClean="0"/>
              <a:t>more</a:t>
            </a:r>
            <a:r>
              <a:rPr lang="de-DE" dirty="0" smtClean="0"/>
              <a:t> </a:t>
            </a:r>
            <a:r>
              <a:rPr lang="de-DE" dirty="0" err="1" smtClean="0"/>
              <a:t>than</a:t>
            </a:r>
            <a:r>
              <a:rPr lang="de-DE" dirty="0" smtClean="0"/>
              <a:t> a </a:t>
            </a:r>
            <a:r>
              <a:rPr lang="de-DE" dirty="0" err="1" smtClean="0"/>
              <a:t>single</a:t>
            </a:r>
            <a:r>
              <a:rPr lang="de-DE" dirty="0" smtClean="0"/>
              <a:t> beam pulse </a:t>
            </a:r>
            <a:r>
              <a:rPr lang="de-DE" dirty="0" err="1" smtClean="0"/>
              <a:t>is</a:t>
            </a:r>
            <a:r>
              <a:rPr lang="de-DE" dirty="0" smtClean="0"/>
              <a:t> </a:t>
            </a:r>
            <a:r>
              <a:rPr lang="de-DE" dirty="0" err="1" smtClean="0"/>
              <a:t>allowed</a:t>
            </a:r>
            <a:endParaRPr lang="de-DE" dirty="0" smtClean="0"/>
          </a:p>
          <a:p>
            <a:r>
              <a:rPr lang="de-DE" dirty="0" err="1" smtClean="0"/>
              <a:t>Use</a:t>
            </a:r>
            <a:r>
              <a:rPr lang="de-DE" dirty="0" smtClean="0"/>
              <a:t> (</a:t>
            </a:r>
            <a:r>
              <a:rPr lang="de-DE" dirty="0" err="1" smtClean="0"/>
              <a:t>hardware</a:t>
            </a:r>
            <a:r>
              <a:rPr lang="de-DE" dirty="0" smtClean="0"/>
              <a:t>) </a:t>
            </a:r>
            <a:br>
              <a:rPr lang="de-DE" dirty="0" smtClean="0"/>
            </a:br>
            <a:r>
              <a:rPr lang="de-DE" dirty="0" err="1" smtClean="0"/>
              <a:t>comparison</a:t>
            </a:r>
            <a:r>
              <a:rPr lang="de-DE" dirty="0" smtClean="0"/>
              <a:t> </a:t>
            </a:r>
            <a:r>
              <a:rPr lang="de-DE" dirty="0" err="1" smtClean="0"/>
              <a:t>of</a:t>
            </a:r>
            <a:r>
              <a:rPr lang="de-DE" dirty="0" smtClean="0"/>
              <a:t> </a:t>
            </a:r>
            <a:br>
              <a:rPr lang="de-DE" dirty="0" smtClean="0"/>
            </a:br>
            <a:r>
              <a:rPr lang="de-DE" dirty="0" err="1" smtClean="0"/>
              <a:t>transformer</a:t>
            </a:r>
            <a:r>
              <a:rPr lang="de-DE" dirty="0" smtClean="0"/>
              <a:t> </a:t>
            </a:r>
            <a:r>
              <a:rPr lang="de-DE" dirty="0" err="1" smtClean="0"/>
              <a:t>readings</a:t>
            </a:r>
            <a:endParaRPr lang="de-DE" dirty="0" smtClean="0"/>
          </a:p>
          <a:p>
            <a:pPr marL="0" indent="0">
              <a:buNone/>
            </a:pPr>
            <a:endParaRPr lang="en-US" dirty="0"/>
          </a:p>
        </p:txBody>
      </p:sp>
      <p:sp>
        <p:nvSpPr>
          <p:cNvPr id="4" name="Date Placeholder 3"/>
          <p:cNvSpPr>
            <a:spLocks noGrp="1"/>
          </p:cNvSpPr>
          <p:nvPr>
            <p:ph type="dt" sz="half" idx="10"/>
          </p:nvPr>
        </p:nvSpPr>
        <p:spPr/>
        <p:txBody>
          <a:bodyPr/>
          <a:lstStyle/>
          <a:p>
            <a:r>
              <a:rPr lang="en-US" smtClean="0"/>
              <a:t>Uli Raich CERN BE/BI</a:t>
            </a:r>
            <a:endParaRPr lang="en-US" dirty="0"/>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42</a:t>
            </a:fld>
            <a:endParaRPr lang="en-US"/>
          </a:p>
        </p:txBody>
      </p:sp>
      <p:pic>
        <p:nvPicPr>
          <p:cNvPr id="7" name="Content Placeholder 7" descr="IMG_0010.JPG"/>
          <p:cNvPicPr>
            <a:picLocks noChangeAspect="1"/>
          </p:cNvPicPr>
          <p:nvPr/>
        </p:nvPicPr>
        <p:blipFill>
          <a:blip r:embed="rId2" cstate="print"/>
          <a:stretch>
            <a:fillRect/>
          </a:stretch>
        </p:blipFill>
        <p:spPr>
          <a:xfrm>
            <a:off x="4752024" y="3286258"/>
            <a:ext cx="3728509" cy="2796382"/>
          </a:xfrm>
          <a:prstGeom prst="rect">
            <a:avLst/>
          </a:prstGeom>
        </p:spPr>
      </p:pic>
    </p:spTree>
    <p:extLst>
      <p:ext uri="{BB962C8B-B14F-4D97-AF65-F5344CB8AC3E}">
        <p14:creationId xmlns:p14="http://schemas.microsoft.com/office/powerpoint/2010/main" val="2749886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0"/>
          </p:nvPr>
        </p:nvSpPr>
        <p:spPr/>
        <p:txBody>
          <a:bodyPr/>
          <a:lstStyle/>
          <a:p>
            <a:r>
              <a:rPr lang="en-US" smtClean="0"/>
              <a:t>Ditanet School on Beam Instrumentation Stockholm 7-11. March 2011 </a:t>
            </a:r>
            <a:endParaRPr lang="en-US"/>
          </a:p>
        </p:txBody>
      </p:sp>
      <p:sp>
        <p:nvSpPr>
          <p:cNvPr id="10" name="Slide Number Placeholder 4"/>
          <p:cNvSpPr>
            <a:spLocks noGrp="1"/>
          </p:cNvSpPr>
          <p:nvPr>
            <p:ph type="sldNum" sz="quarter" idx="11"/>
          </p:nvPr>
        </p:nvSpPr>
        <p:spPr/>
        <p:txBody>
          <a:bodyPr/>
          <a:lstStyle/>
          <a:p>
            <a:fld id="{9396217E-6F74-42F8-BEB9-B51AC464D67D}" type="slidenum">
              <a:rPr lang="en-US"/>
              <a:pPr/>
              <a:t>43</a:t>
            </a:fld>
            <a:endParaRPr lang="en-US"/>
          </a:p>
        </p:txBody>
      </p:sp>
      <p:sp>
        <p:nvSpPr>
          <p:cNvPr id="151554" name="Rectangle 2"/>
          <p:cNvSpPr>
            <a:spLocks noGrp="1" noChangeArrowheads="1"/>
          </p:cNvSpPr>
          <p:nvPr>
            <p:ph type="title"/>
          </p:nvPr>
        </p:nvSpPr>
        <p:spPr/>
        <p:txBody>
          <a:bodyPr/>
          <a:lstStyle/>
          <a:p>
            <a:r>
              <a:rPr lang="en-US" dirty="0"/>
              <a:t>Beam Loss Monitor Types</a:t>
            </a:r>
            <a:endParaRPr lang="en-GB" dirty="0"/>
          </a:p>
        </p:txBody>
      </p:sp>
      <p:sp>
        <p:nvSpPr>
          <p:cNvPr id="151555" name="Rectangle 3"/>
          <p:cNvSpPr>
            <a:spLocks noGrp="1" noChangeArrowheads="1"/>
          </p:cNvSpPr>
          <p:nvPr>
            <p:ph type="body" idx="1"/>
          </p:nvPr>
        </p:nvSpPr>
        <p:spPr>
          <a:xfrm>
            <a:off x="0" y="1546109"/>
            <a:ext cx="7562850" cy="1539875"/>
          </a:xfrm>
        </p:spPr>
        <p:txBody>
          <a:bodyPr/>
          <a:lstStyle/>
          <a:p>
            <a:pPr marL="228600" indent="-228600"/>
            <a:r>
              <a:rPr lang="en-US" sz="1800" dirty="0"/>
              <a:t>Design criteria: Signal speed and robustness</a:t>
            </a:r>
          </a:p>
          <a:p>
            <a:pPr marL="228600" indent="-228600"/>
            <a:r>
              <a:rPr lang="en-US" sz="1800" dirty="0"/>
              <a:t>Dynamic range (&gt; 10</a:t>
            </a:r>
            <a:r>
              <a:rPr lang="en-US" sz="1800" baseline="30000" dirty="0"/>
              <a:t>9</a:t>
            </a:r>
            <a:r>
              <a:rPr lang="en-US" sz="1800" dirty="0"/>
              <a:t>) limited by leakage current through insulator ceramics (lower) and saturation due to space charge (upper limit).</a:t>
            </a:r>
          </a:p>
        </p:txBody>
      </p:sp>
      <p:pic>
        <p:nvPicPr>
          <p:cNvPr id="151556" name="Picture 4" descr="ioni508_1"/>
          <p:cNvPicPr>
            <a:picLocks noChangeAspect="1" noChangeArrowheads="1"/>
          </p:cNvPicPr>
          <p:nvPr/>
        </p:nvPicPr>
        <p:blipFill>
          <a:blip r:embed="rId3" cstate="print"/>
          <a:srcRect/>
          <a:stretch>
            <a:fillRect/>
          </a:stretch>
        </p:blipFill>
        <p:spPr bwMode="auto">
          <a:xfrm>
            <a:off x="7576396" y="1481327"/>
            <a:ext cx="1265851" cy="4918901"/>
          </a:xfrm>
          <a:prstGeom prst="rect">
            <a:avLst/>
          </a:prstGeom>
          <a:noFill/>
        </p:spPr>
      </p:pic>
      <p:pic>
        <p:nvPicPr>
          <p:cNvPr id="151557" name="Picture 5" descr="sem"/>
          <p:cNvPicPr>
            <a:picLocks noChangeAspect="1" noChangeArrowheads="1"/>
          </p:cNvPicPr>
          <p:nvPr/>
        </p:nvPicPr>
        <p:blipFill>
          <a:blip r:embed="rId4" cstate="print"/>
          <a:srcRect/>
          <a:stretch>
            <a:fillRect/>
          </a:stretch>
        </p:blipFill>
        <p:spPr bwMode="auto">
          <a:xfrm>
            <a:off x="347663" y="4315143"/>
            <a:ext cx="3035300" cy="2068512"/>
          </a:xfrm>
          <a:prstGeom prst="rect">
            <a:avLst/>
          </a:prstGeom>
          <a:noFill/>
        </p:spPr>
      </p:pic>
      <p:sp>
        <p:nvSpPr>
          <p:cNvPr id="151558" name="Rectangle 6"/>
          <p:cNvSpPr>
            <a:spLocks noChangeArrowheads="1"/>
          </p:cNvSpPr>
          <p:nvPr/>
        </p:nvSpPr>
        <p:spPr bwMode="auto">
          <a:xfrm>
            <a:off x="3864674" y="2496058"/>
            <a:ext cx="3698176" cy="4033838"/>
          </a:xfrm>
          <a:prstGeom prst="rect">
            <a:avLst/>
          </a:prstGeom>
          <a:noFill/>
          <a:ln w="9525">
            <a:noFill/>
            <a:miter lim="800000"/>
            <a:headEnd/>
            <a:tailEnd/>
          </a:ln>
          <a:effectLst/>
        </p:spPr>
        <p:txBody>
          <a:bodyPr/>
          <a:lstStyle/>
          <a:p>
            <a:pPr marL="228600" indent="-228600" algn="l">
              <a:spcBef>
                <a:spcPct val="20000"/>
              </a:spcBef>
            </a:pPr>
            <a:r>
              <a:rPr lang="en-US" sz="1800" b="1" dirty="0"/>
              <a:t>Ionization chamber:</a:t>
            </a:r>
          </a:p>
          <a:p>
            <a:pPr marL="565150" lvl="1" indent="-222250" algn="l">
              <a:spcBef>
                <a:spcPct val="20000"/>
              </a:spcBef>
              <a:buFontTx/>
              <a:buChar char="–"/>
            </a:pPr>
            <a:r>
              <a:rPr lang="en-US" sz="1800" dirty="0"/>
              <a:t>N</a:t>
            </a:r>
            <a:r>
              <a:rPr lang="en-US" sz="1800" baseline="-25000" dirty="0"/>
              <a:t>2</a:t>
            </a:r>
            <a:r>
              <a:rPr lang="en-US" sz="1800" dirty="0"/>
              <a:t> gas filling at 100 mbar over-pressure</a:t>
            </a:r>
          </a:p>
          <a:p>
            <a:pPr marL="565150" lvl="1" indent="-222250" algn="l">
              <a:spcBef>
                <a:spcPct val="20000"/>
              </a:spcBef>
              <a:buFontTx/>
              <a:buChar char="–"/>
            </a:pPr>
            <a:r>
              <a:rPr lang="en-US" sz="1800" dirty="0"/>
              <a:t>Length 50 cm</a:t>
            </a:r>
          </a:p>
          <a:p>
            <a:pPr marL="565150" lvl="1" indent="-222250" algn="l">
              <a:spcBef>
                <a:spcPct val="20000"/>
              </a:spcBef>
              <a:buFontTx/>
              <a:buChar char="–"/>
            </a:pPr>
            <a:r>
              <a:rPr lang="en-US" sz="1800" dirty="0"/>
              <a:t>Sensitive volume 1.5 l</a:t>
            </a:r>
          </a:p>
          <a:p>
            <a:pPr marL="565150" lvl="1" indent="-222250" algn="l">
              <a:spcBef>
                <a:spcPct val="20000"/>
              </a:spcBef>
              <a:buFontTx/>
              <a:buChar char="–"/>
            </a:pPr>
            <a:r>
              <a:rPr lang="en-US" sz="1800" dirty="0"/>
              <a:t>Ion collection time 85 </a:t>
            </a:r>
            <a:r>
              <a:rPr lang="en-US" sz="1800" dirty="0">
                <a:sym typeface="Symbol" pitchFamily="18" charset="2"/>
              </a:rPr>
              <a:t></a:t>
            </a:r>
            <a:r>
              <a:rPr lang="en-US" sz="1800" dirty="0"/>
              <a:t>s</a:t>
            </a:r>
          </a:p>
          <a:p>
            <a:pPr marL="565150" lvl="1" indent="-222250" algn="l">
              <a:spcBef>
                <a:spcPct val="20000"/>
              </a:spcBef>
              <a:buFontTx/>
              <a:buChar char="–"/>
            </a:pPr>
            <a:endParaRPr lang="en-US" sz="1800" dirty="0"/>
          </a:p>
          <a:p>
            <a:pPr marL="228600" indent="-228600" algn="l">
              <a:spcBef>
                <a:spcPct val="20000"/>
              </a:spcBef>
              <a:buFontTx/>
              <a:buChar char="•"/>
            </a:pPr>
            <a:r>
              <a:rPr lang="en-US" sz="1800" dirty="0"/>
              <a:t>Both monitors:</a:t>
            </a:r>
          </a:p>
          <a:p>
            <a:pPr marL="565150" lvl="1" indent="-222250" algn="l">
              <a:spcBef>
                <a:spcPct val="20000"/>
              </a:spcBef>
              <a:buFontTx/>
              <a:buChar char="–"/>
            </a:pPr>
            <a:r>
              <a:rPr lang="en-US" sz="1800" dirty="0"/>
              <a:t>Parallel electrodes (Al, SEM: Ti) separated by 0.5 cm</a:t>
            </a:r>
          </a:p>
          <a:p>
            <a:pPr marL="565150" lvl="1" indent="-222250" algn="l">
              <a:spcBef>
                <a:spcPct val="20000"/>
              </a:spcBef>
              <a:buFontTx/>
              <a:buChar char="–"/>
            </a:pPr>
            <a:r>
              <a:rPr lang="en-US" sz="1800" dirty="0"/>
              <a:t>Low pass filter at the HV input</a:t>
            </a:r>
          </a:p>
          <a:p>
            <a:pPr marL="565150" lvl="1" indent="-222250" algn="l">
              <a:spcBef>
                <a:spcPct val="20000"/>
              </a:spcBef>
              <a:buFontTx/>
              <a:buChar char="–"/>
            </a:pPr>
            <a:r>
              <a:rPr lang="en-US" sz="1800" dirty="0"/>
              <a:t>Voltage 1.5 kV</a:t>
            </a:r>
          </a:p>
        </p:txBody>
      </p:sp>
      <p:sp>
        <p:nvSpPr>
          <p:cNvPr id="151559" name="Rectangle 7"/>
          <p:cNvSpPr>
            <a:spLocks noChangeArrowheads="1"/>
          </p:cNvSpPr>
          <p:nvPr/>
        </p:nvSpPr>
        <p:spPr bwMode="auto">
          <a:xfrm>
            <a:off x="457200" y="2355850"/>
            <a:ext cx="4114800" cy="4033838"/>
          </a:xfrm>
          <a:prstGeom prst="rect">
            <a:avLst/>
          </a:prstGeom>
          <a:noFill/>
          <a:ln w="9525">
            <a:noFill/>
            <a:miter lim="800000"/>
            <a:headEnd/>
            <a:tailEnd/>
          </a:ln>
          <a:effectLst/>
        </p:spPr>
        <p:txBody>
          <a:bodyPr/>
          <a:lstStyle/>
          <a:p>
            <a:pPr marL="228600" indent="-228600" algn="l">
              <a:spcBef>
                <a:spcPct val="20000"/>
              </a:spcBef>
              <a:buFontTx/>
              <a:buChar char="•"/>
            </a:pPr>
            <a:endParaRPr lang="en-US"/>
          </a:p>
        </p:txBody>
      </p:sp>
      <p:sp>
        <p:nvSpPr>
          <p:cNvPr id="151560" name="Rectangle 8"/>
          <p:cNvSpPr>
            <a:spLocks noChangeArrowheads="1"/>
          </p:cNvSpPr>
          <p:nvPr/>
        </p:nvSpPr>
        <p:spPr bwMode="auto">
          <a:xfrm>
            <a:off x="322199" y="2463610"/>
            <a:ext cx="3400425" cy="4033837"/>
          </a:xfrm>
          <a:prstGeom prst="rect">
            <a:avLst/>
          </a:prstGeom>
          <a:noFill/>
          <a:ln w="9525">
            <a:noFill/>
            <a:miter lim="800000"/>
            <a:headEnd/>
            <a:tailEnd/>
          </a:ln>
          <a:effectLst/>
        </p:spPr>
        <p:txBody>
          <a:bodyPr/>
          <a:lstStyle/>
          <a:p>
            <a:pPr marL="228600" indent="-228600" algn="l">
              <a:spcBef>
                <a:spcPct val="20000"/>
              </a:spcBef>
            </a:pPr>
            <a:r>
              <a:rPr lang="en-US" sz="1800" b="1" dirty="0"/>
              <a:t>Secondary Emission Monitor</a:t>
            </a:r>
            <a:r>
              <a:rPr lang="en-US" sz="1800" dirty="0"/>
              <a:t> (SEM):</a:t>
            </a:r>
          </a:p>
          <a:p>
            <a:pPr marL="565150" lvl="1" indent="-222250" algn="l">
              <a:spcBef>
                <a:spcPct val="20000"/>
              </a:spcBef>
              <a:buFontTx/>
              <a:buChar char="–"/>
            </a:pPr>
            <a:r>
              <a:rPr lang="en-US" sz="1800" dirty="0"/>
              <a:t>Length 10 cm</a:t>
            </a:r>
          </a:p>
          <a:p>
            <a:pPr marL="565150" lvl="1" indent="-222250" algn="l">
              <a:spcBef>
                <a:spcPct val="20000"/>
              </a:spcBef>
              <a:buFontTx/>
              <a:buChar char="–"/>
            </a:pPr>
            <a:r>
              <a:rPr lang="en-US" sz="1800" dirty="0"/>
              <a:t>P &lt; 10</a:t>
            </a:r>
            <a:r>
              <a:rPr lang="en-US" sz="1800" baseline="30000" dirty="0"/>
              <a:t>-7</a:t>
            </a:r>
            <a:r>
              <a:rPr lang="en-US" sz="1800" dirty="0"/>
              <a:t> bar</a:t>
            </a:r>
          </a:p>
          <a:p>
            <a:pPr marL="565150" lvl="1" indent="-222250" algn="l">
              <a:spcBef>
                <a:spcPct val="20000"/>
              </a:spcBef>
              <a:buFontTx/>
              <a:buChar char="–"/>
            </a:pPr>
            <a:r>
              <a:rPr lang="en-US" sz="1800" dirty="0"/>
              <a:t>~ 30000 times smaller gain</a:t>
            </a:r>
          </a:p>
        </p:txBody>
      </p:sp>
      <p:sp>
        <p:nvSpPr>
          <p:cNvPr id="2" name="Date Placeholder 1"/>
          <p:cNvSpPr>
            <a:spLocks noGrp="1"/>
          </p:cNvSpPr>
          <p:nvPr>
            <p:ph type="dt" sz="half" idx="10"/>
          </p:nvPr>
        </p:nvSpPr>
        <p:spPr/>
        <p:txBody>
          <a:bodyPr/>
          <a:lstStyle/>
          <a:p>
            <a:r>
              <a:rPr lang="en-US" smtClean="0"/>
              <a:t>Uli Raich CERN BE/BI</a:t>
            </a:r>
            <a:endParaRPr lang="en-US"/>
          </a:p>
        </p:txBody>
      </p:sp>
    </p:spTree>
    <p:extLst>
      <p:ext uri="{BB962C8B-B14F-4D97-AF65-F5344CB8AC3E}">
        <p14:creationId xmlns:p14="http://schemas.microsoft.com/office/powerpoint/2010/main" val="28909452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Acknowledgements</a:t>
            </a:r>
            <a:endParaRPr lang="en-US" dirty="0"/>
          </a:p>
        </p:txBody>
      </p:sp>
      <p:sp>
        <p:nvSpPr>
          <p:cNvPr id="3" name="Content Placeholder 2"/>
          <p:cNvSpPr>
            <a:spLocks noGrp="1"/>
          </p:cNvSpPr>
          <p:nvPr>
            <p:ph idx="1"/>
          </p:nvPr>
        </p:nvSpPr>
        <p:spPr/>
        <p:txBody>
          <a:bodyPr/>
          <a:lstStyle/>
          <a:p>
            <a:r>
              <a:rPr lang="de-DE" dirty="0" err="1" smtClean="0"/>
              <a:t>Transparencies</a:t>
            </a:r>
            <a:r>
              <a:rPr lang="de-DE" dirty="0" smtClean="0"/>
              <a:t>  </a:t>
            </a:r>
            <a:r>
              <a:rPr lang="de-DE" dirty="0" err="1" smtClean="0"/>
              <a:t>from</a:t>
            </a:r>
            <a:r>
              <a:rPr lang="de-DE" dirty="0" smtClean="0"/>
              <a:t/>
            </a:r>
            <a:br>
              <a:rPr lang="de-DE" dirty="0" smtClean="0"/>
            </a:br>
            <a:r>
              <a:rPr lang="de-DE" dirty="0" smtClean="0"/>
              <a:t>M. </a:t>
            </a:r>
            <a:r>
              <a:rPr lang="de-DE" dirty="0" err="1" smtClean="0"/>
              <a:t>Hori</a:t>
            </a:r>
            <a:r>
              <a:rPr lang="de-DE" dirty="0" smtClean="0"/>
              <a:t> &amp; K. Hanke (Halo Monitor)</a:t>
            </a:r>
            <a:r>
              <a:rPr lang="de-DE" dirty="0"/>
              <a:t/>
            </a:r>
            <a:br>
              <a:rPr lang="de-DE" dirty="0"/>
            </a:br>
            <a:r>
              <a:rPr lang="de-DE" dirty="0" smtClean="0"/>
              <a:t>Laser </a:t>
            </a:r>
            <a:r>
              <a:rPr lang="de-DE" dirty="0" err="1" smtClean="0"/>
              <a:t>Wire</a:t>
            </a:r>
            <a:r>
              <a:rPr lang="de-DE" dirty="0" smtClean="0"/>
              <a:t> SNS </a:t>
            </a:r>
            <a:r>
              <a:rPr lang="de-DE" dirty="0" err="1" smtClean="0"/>
              <a:t>team</a:t>
            </a:r>
            <a:r>
              <a:rPr lang="de-DE" dirty="0" smtClean="0"/>
              <a:t/>
            </a:r>
            <a:br>
              <a:rPr lang="de-DE" dirty="0" smtClean="0"/>
            </a:br>
            <a:r>
              <a:rPr lang="de-DE" dirty="0" err="1" smtClean="0"/>
              <a:t>Emittance</a:t>
            </a:r>
            <a:r>
              <a:rPr lang="de-DE" dirty="0" smtClean="0"/>
              <a:t> </a:t>
            </a:r>
            <a:r>
              <a:rPr lang="de-DE" dirty="0" err="1" smtClean="0"/>
              <a:t>user</a:t>
            </a:r>
            <a:r>
              <a:rPr lang="de-DE" dirty="0" smtClean="0"/>
              <a:t> Laser </a:t>
            </a:r>
            <a:r>
              <a:rPr lang="de-DE" dirty="0" err="1" smtClean="0"/>
              <a:t>Wire</a:t>
            </a:r>
            <a:r>
              <a:rPr lang="de-DE" dirty="0" smtClean="0"/>
              <a:t>: B. </a:t>
            </a:r>
            <a:r>
              <a:rPr lang="de-DE" dirty="0" err="1" smtClean="0"/>
              <a:t>Cheymol</a:t>
            </a:r>
            <a:r>
              <a:rPr lang="de-DE" dirty="0" smtClean="0"/>
              <a:t/>
            </a:r>
            <a:br>
              <a:rPr lang="de-DE" dirty="0" smtClean="0"/>
            </a:br>
            <a:r>
              <a:rPr lang="de-DE" dirty="0" smtClean="0"/>
              <a:t>BSM: A </a:t>
            </a:r>
            <a:r>
              <a:rPr lang="de-DE" dirty="0" err="1" smtClean="0"/>
              <a:t>Feshenko</a:t>
            </a:r>
            <a:r>
              <a:rPr lang="de-DE" dirty="0" smtClean="0"/>
              <a:t> + INR </a:t>
            </a:r>
            <a:r>
              <a:rPr lang="de-DE" dirty="0" err="1" smtClean="0"/>
              <a:t>team</a:t>
            </a:r>
            <a:r>
              <a:rPr lang="de-DE" dirty="0" smtClean="0"/>
              <a:t/>
            </a:r>
            <a:br>
              <a:rPr lang="de-DE" dirty="0" smtClean="0"/>
            </a:br>
            <a:r>
              <a:rPr lang="de-DE" dirty="0" smtClean="0"/>
              <a:t>Linac-4 </a:t>
            </a:r>
            <a:r>
              <a:rPr lang="de-DE" dirty="0" err="1" smtClean="0"/>
              <a:t>team</a:t>
            </a:r>
            <a:r>
              <a:rPr lang="de-DE" dirty="0"/>
              <a:t/>
            </a:r>
            <a:br>
              <a:rPr lang="de-DE" dirty="0"/>
            </a:br>
            <a:endParaRPr lang="de-DE" dirty="0" smtClean="0"/>
          </a:p>
        </p:txBody>
      </p:sp>
      <p:sp>
        <p:nvSpPr>
          <p:cNvPr id="4" name="Date Placeholder 3"/>
          <p:cNvSpPr>
            <a:spLocks noGrp="1"/>
          </p:cNvSpPr>
          <p:nvPr>
            <p:ph type="dt" sz="half" idx="10"/>
          </p:nvPr>
        </p:nvSpPr>
        <p:spPr/>
        <p:txBody>
          <a:bodyPr/>
          <a:lstStyle/>
          <a:p>
            <a:r>
              <a:rPr lang="en-US" smtClean="0"/>
              <a:t>Uli Raich CERN BE/BI</a:t>
            </a:r>
            <a:endParaRPr lang="en-US" dirty="0"/>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6" name="Slide Number Placeholder 5"/>
          <p:cNvSpPr>
            <a:spLocks noGrp="1"/>
          </p:cNvSpPr>
          <p:nvPr>
            <p:ph type="sldNum" sz="quarter" idx="12"/>
          </p:nvPr>
        </p:nvSpPr>
        <p:spPr/>
        <p:txBody>
          <a:bodyPr/>
          <a:lstStyle/>
          <a:p>
            <a:fld id="{0AFEABF4-EAB0-4501-94E2-AC1928E5EAA0}" type="slidenum">
              <a:rPr lang="en-US" smtClean="0"/>
              <a:t>44</a:t>
            </a:fld>
            <a:endParaRPr lang="en-US"/>
          </a:p>
        </p:txBody>
      </p:sp>
    </p:spTree>
    <p:extLst>
      <p:ext uri="{BB962C8B-B14F-4D97-AF65-F5344CB8AC3E}">
        <p14:creationId xmlns:p14="http://schemas.microsoft.com/office/powerpoint/2010/main" val="5468898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pPr eaLnBrk="1" hangingPunct="1"/>
            <a:r>
              <a:rPr lang="de-DE" dirty="0" smtClean="0"/>
              <a:t>Linac-4 in </a:t>
            </a:r>
            <a:r>
              <a:rPr lang="de-DE" dirty="0" err="1" smtClean="0"/>
              <a:t>the</a:t>
            </a:r>
            <a:r>
              <a:rPr lang="de-DE" dirty="0" smtClean="0"/>
              <a:t> CERN </a:t>
            </a:r>
            <a:r>
              <a:rPr lang="de-DE" dirty="0" err="1" smtClean="0"/>
              <a:t>complex</a:t>
            </a:r>
            <a:endParaRPr lang="en-US" dirty="0" smtClean="0"/>
          </a:p>
        </p:txBody>
      </p:sp>
      <p:pic>
        <p:nvPicPr>
          <p:cNvPr id="17412" name="Picture 3"/>
          <p:cNvPicPr>
            <a:picLocks noGrp="1" noChangeAspect="1" noChangeArrowheads="1"/>
          </p:cNvPicPr>
          <p:nvPr>
            <p:ph type="body" idx="1"/>
          </p:nvPr>
        </p:nvPicPr>
        <p:blipFill>
          <a:blip r:embed="rId2" cstate="print"/>
          <a:srcRect/>
          <a:stretch>
            <a:fillRect/>
          </a:stretch>
        </p:blipFill>
        <p:spPr>
          <a:xfrm>
            <a:off x="2609850" y="1268712"/>
            <a:ext cx="6534150" cy="5029200"/>
          </a:xfrm>
          <a:noFill/>
        </p:spPr>
      </p:pic>
      <p:sp>
        <p:nvSpPr>
          <p:cNvPr id="17413" name="Text Box 4"/>
          <p:cNvSpPr txBox="1">
            <a:spLocks noChangeArrowheads="1"/>
          </p:cNvSpPr>
          <p:nvPr/>
        </p:nvSpPr>
        <p:spPr bwMode="auto">
          <a:xfrm>
            <a:off x="59620" y="3537420"/>
            <a:ext cx="3112262" cy="2031325"/>
          </a:xfrm>
          <a:prstGeom prst="rect">
            <a:avLst/>
          </a:prstGeom>
          <a:noFill/>
          <a:ln w="9525" algn="ctr">
            <a:noFill/>
            <a:miter lim="800000"/>
            <a:headEnd/>
            <a:tailEnd/>
          </a:ln>
        </p:spPr>
        <p:txBody>
          <a:bodyPr wrap="none">
            <a:spAutoFit/>
          </a:bodyPr>
          <a:lstStyle/>
          <a:p>
            <a:pPr algn="l"/>
            <a:r>
              <a:rPr lang="de-DE" dirty="0" smtClean="0"/>
              <a:t>Linac-4 will </a:t>
            </a:r>
            <a:r>
              <a:rPr lang="de-DE" dirty="0" err="1" smtClean="0"/>
              <a:t>inject</a:t>
            </a:r>
            <a:r>
              <a:rPr lang="de-DE" dirty="0" smtClean="0"/>
              <a:t> </a:t>
            </a:r>
            <a:r>
              <a:rPr lang="de-DE" dirty="0" err="1" smtClean="0"/>
              <a:t>into</a:t>
            </a:r>
            <a:r>
              <a:rPr lang="de-DE" dirty="0" smtClean="0"/>
              <a:t> </a:t>
            </a:r>
            <a:r>
              <a:rPr lang="de-DE" dirty="0" err="1" smtClean="0"/>
              <a:t>the</a:t>
            </a:r>
            <a:r>
              <a:rPr lang="de-DE" dirty="0" smtClean="0"/>
              <a:t> </a:t>
            </a:r>
          </a:p>
          <a:p>
            <a:pPr algn="l"/>
            <a:r>
              <a:rPr lang="de-DE" dirty="0" smtClean="0"/>
              <a:t>PS Booster (PSB)</a:t>
            </a:r>
          </a:p>
          <a:p>
            <a:pPr algn="l"/>
            <a:r>
              <a:rPr lang="de-DE" dirty="0" err="1" smtClean="0"/>
              <a:t>Purpose</a:t>
            </a:r>
            <a:r>
              <a:rPr lang="de-DE" dirty="0" smtClean="0"/>
              <a:t>:</a:t>
            </a:r>
          </a:p>
          <a:p>
            <a:pPr marL="285750" indent="-285750" algn="l">
              <a:buFont typeface="Arial" pitchFamily="34" charset="0"/>
              <a:buChar char="•"/>
            </a:pPr>
            <a:r>
              <a:rPr lang="de-DE" dirty="0" err="1" smtClean="0"/>
              <a:t>Improve</a:t>
            </a:r>
            <a:r>
              <a:rPr lang="de-DE" dirty="0" smtClean="0"/>
              <a:t> </a:t>
            </a:r>
            <a:r>
              <a:rPr lang="de-DE" dirty="0" err="1" smtClean="0"/>
              <a:t>brightnes</a:t>
            </a:r>
            <a:r>
              <a:rPr lang="de-DE" dirty="0" smtClean="0"/>
              <a:t> </a:t>
            </a:r>
            <a:r>
              <a:rPr lang="de-DE" dirty="0" err="1" smtClean="0"/>
              <a:t>of</a:t>
            </a:r>
            <a:r>
              <a:rPr lang="de-DE" dirty="0" smtClean="0"/>
              <a:t> </a:t>
            </a:r>
            <a:r>
              <a:rPr lang="de-DE" dirty="0" err="1" smtClean="0"/>
              <a:t>beams</a:t>
            </a:r>
            <a:r>
              <a:rPr lang="de-DE" dirty="0" smtClean="0"/>
              <a:t/>
            </a:r>
            <a:br>
              <a:rPr lang="de-DE" dirty="0" smtClean="0"/>
            </a:br>
            <a:r>
              <a:rPr lang="de-DE" dirty="0" err="1" smtClean="0"/>
              <a:t>for</a:t>
            </a:r>
            <a:r>
              <a:rPr lang="de-DE" dirty="0" smtClean="0"/>
              <a:t> LHC</a:t>
            </a:r>
          </a:p>
          <a:p>
            <a:pPr marL="285750" indent="-285750" algn="l">
              <a:buFont typeface="Arial" pitchFamily="34" charset="0"/>
              <a:buChar char="•"/>
            </a:pPr>
            <a:r>
              <a:rPr lang="de-DE" dirty="0" err="1" smtClean="0"/>
              <a:t>Replace</a:t>
            </a:r>
            <a:r>
              <a:rPr lang="de-DE" dirty="0" smtClean="0"/>
              <a:t> </a:t>
            </a:r>
            <a:r>
              <a:rPr lang="de-DE" dirty="0" err="1" smtClean="0"/>
              <a:t>aging</a:t>
            </a:r>
            <a:r>
              <a:rPr lang="de-DE" dirty="0" smtClean="0"/>
              <a:t> Linac2</a:t>
            </a:r>
            <a:endParaRPr lang="en-US" dirty="0"/>
          </a:p>
          <a:p>
            <a:pPr algn="l"/>
            <a:endParaRPr lang="en-US" dirty="0"/>
          </a:p>
        </p:txBody>
      </p:sp>
      <p:cxnSp>
        <p:nvCxnSpPr>
          <p:cNvPr id="3" name="Straight Connector 2"/>
          <p:cNvCxnSpPr/>
          <p:nvPr/>
        </p:nvCxnSpPr>
        <p:spPr>
          <a:xfrm>
            <a:off x="3311832" y="4599156"/>
            <a:ext cx="126016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4572000" y="4599156"/>
            <a:ext cx="180024" cy="217319"/>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131808" y="4322156"/>
            <a:ext cx="635110" cy="276999"/>
          </a:xfrm>
          <a:prstGeom prst="rect">
            <a:avLst/>
          </a:prstGeom>
          <a:noFill/>
        </p:spPr>
        <p:txBody>
          <a:bodyPr wrap="none" rtlCol="0">
            <a:spAutoFit/>
          </a:bodyPr>
          <a:lstStyle/>
          <a:p>
            <a:r>
              <a:rPr lang="de-DE" sz="1200" dirty="0" smtClean="0">
                <a:latin typeface="Arial" pitchFamily="34" charset="0"/>
                <a:cs typeface="Arial" pitchFamily="34" charset="0"/>
              </a:rPr>
              <a:t>Linac4</a:t>
            </a:r>
            <a:endParaRPr lang="en-US" sz="1200" dirty="0">
              <a:latin typeface="Arial" pitchFamily="34" charset="0"/>
              <a:cs typeface="Arial" pitchFamily="34" charset="0"/>
            </a:endParaRPr>
          </a:p>
        </p:txBody>
      </p:sp>
      <p:sp>
        <p:nvSpPr>
          <p:cNvPr id="10" name="Footer Placeholder 9"/>
          <p:cNvSpPr>
            <a:spLocks noGrp="1"/>
          </p:cNvSpPr>
          <p:nvPr>
            <p:ph type="ftr" sz="quarter" idx="11"/>
          </p:nvPr>
        </p:nvSpPr>
        <p:spPr/>
        <p:txBody>
          <a:bodyPr/>
          <a:lstStyle/>
          <a:p>
            <a:r>
              <a:rPr lang="en-US" smtClean="0"/>
              <a:t>Ditanet School on Beam Instrumentation Stockholm 7-11. March 2011 </a:t>
            </a:r>
            <a:endParaRPr lang="en-US"/>
          </a:p>
        </p:txBody>
      </p:sp>
      <p:sp>
        <p:nvSpPr>
          <p:cNvPr id="11" name="Slide Number Placeholder 10"/>
          <p:cNvSpPr>
            <a:spLocks noGrp="1"/>
          </p:cNvSpPr>
          <p:nvPr>
            <p:ph type="sldNum" sz="quarter" idx="12"/>
          </p:nvPr>
        </p:nvSpPr>
        <p:spPr/>
        <p:txBody>
          <a:bodyPr/>
          <a:lstStyle/>
          <a:p>
            <a:fld id="{0AFEABF4-EAB0-4501-94E2-AC1928E5EAA0}" type="slidenum">
              <a:rPr lang="en-US" smtClean="0"/>
              <a:t>5</a:t>
            </a:fld>
            <a:endParaRPr lang="en-US"/>
          </a:p>
        </p:txBody>
      </p:sp>
      <p:sp>
        <p:nvSpPr>
          <p:cNvPr id="12" name="Date Placeholder 11"/>
          <p:cNvSpPr>
            <a:spLocks noGrp="1"/>
          </p:cNvSpPr>
          <p:nvPr>
            <p:ph type="dt" sz="half" idx="10"/>
          </p:nvPr>
        </p:nvSpPr>
        <p:spPr/>
        <p:txBody>
          <a:bodyPr/>
          <a:lstStyle/>
          <a:p>
            <a:r>
              <a:rPr lang="en-US" smtClean="0"/>
              <a:t>Uli Raich CERN BE/BI</a:t>
            </a:r>
            <a:endParaRPr lang="en-US"/>
          </a:p>
        </p:txBody>
      </p:sp>
    </p:spTree>
    <p:extLst>
      <p:ext uri="{BB962C8B-B14F-4D97-AF65-F5344CB8AC3E}">
        <p14:creationId xmlns:p14="http://schemas.microsoft.com/office/powerpoint/2010/main" val="15174334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smtClean="0"/>
              <a:t>Beam Para</a:t>
            </a:r>
            <a:r>
              <a:rPr lang="en-US" dirty="0" smtClean="0"/>
              <a:t>meters to be measured </a:t>
            </a:r>
            <a:endParaRPr lang="en-US" dirty="0"/>
          </a:p>
        </p:txBody>
      </p:sp>
      <p:sp>
        <p:nvSpPr>
          <p:cNvPr id="3" name="Content Placeholder 2"/>
          <p:cNvSpPr>
            <a:spLocks noGrp="1"/>
          </p:cNvSpPr>
          <p:nvPr>
            <p:ph idx="1"/>
          </p:nvPr>
        </p:nvSpPr>
        <p:spPr/>
        <p:txBody>
          <a:bodyPr>
            <a:normAutofit lnSpcReduction="10000"/>
          </a:bodyPr>
          <a:lstStyle/>
          <a:p>
            <a:r>
              <a:rPr lang="en-US" dirty="0" smtClean="0"/>
              <a:t>Beam intensity</a:t>
            </a:r>
          </a:p>
          <a:p>
            <a:r>
              <a:rPr lang="en-US" dirty="0" smtClean="0"/>
              <a:t>Beam position</a:t>
            </a:r>
          </a:p>
          <a:p>
            <a:r>
              <a:rPr lang="en-US" dirty="0" smtClean="0"/>
              <a:t>Beam profile</a:t>
            </a:r>
          </a:p>
          <a:p>
            <a:r>
              <a:rPr lang="en-US" dirty="0" smtClean="0"/>
              <a:t>Beam phase &amp; energy</a:t>
            </a:r>
          </a:p>
          <a:p>
            <a:r>
              <a:rPr lang="en-US" dirty="0" smtClean="0"/>
              <a:t>Energy spread</a:t>
            </a:r>
          </a:p>
          <a:p>
            <a:r>
              <a:rPr lang="en-US" dirty="0" smtClean="0"/>
              <a:t>Transverse </a:t>
            </a:r>
            <a:r>
              <a:rPr lang="en-US" dirty="0" err="1" smtClean="0"/>
              <a:t>Emittance</a:t>
            </a:r>
            <a:endParaRPr lang="en-US" dirty="0" smtClean="0"/>
          </a:p>
          <a:p>
            <a:r>
              <a:rPr lang="en-US" dirty="0" smtClean="0"/>
              <a:t>Longitudinal bunch shape</a:t>
            </a:r>
          </a:p>
          <a:p>
            <a:r>
              <a:rPr lang="en-US" dirty="0" smtClean="0"/>
              <a:t>Effectiveness of chopper</a:t>
            </a:r>
          </a:p>
        </p:txBody>
      </p:sp>
      <p:sp>
        <p:nvSpPr>
          <p:cNvPr id="6" name="Slide Number Placeholder 5"/>
          <p:cNvSpPr>
            <a:spLocks noGrp="1"/>
          </p:cNvSpPr>
          <p:nvPr>
            <p:ph type="sldNum" sz="quarter" idx="12"/>
          </p:nvPr>
        </p:nvSpPr>
        <p:spPr/>
        <p:txBody>
          <a:bodyPr/>
          <a:lstStyle/>
          <a:p>
            <a:fld id="{0AFEABF4-EAB0-4501-94E2-AC1928E5EAA0}" type="slidenum">
              <a:rPr lang="en-US" smtClean="0"/>
              <a:t>6</a:t>
            </a:fld>
            <a:endParaRPr lang="en-US"/>
          </a:p>
        </p:txBody>
      </p:sp>
      <p:sp>
        <p:nvSpPr>
          <p:cNvPr id="7" name="Date Placeholder 6"/>
          <p:cNvSpPr>
            <a:spLocks noGrp="1"/>
          </p:cNvSpPr>
          <p:nvPr>
            <p:ph type="dt" sz="half" idx="10"/>
          </p:nvPr>
        </p:nvSpPr>
        <p:spPr/>
        <p:txBody>
          <a:bodyPr/>
          <a:lstStyle/>
          <a:p>
            <a:r>
              <a:rPr lang="en-US" smtClean="0"/>
              <a:t>Uli Raich CERN BE/BI</a:t>
            </a:r>
            <a:endParaRPr lang="en-US"/>
          </a:p>
        </p:txBody>
      </p:sp>
      <p:sp>
        <p:nvSpPr>
          <p:cNvPr id="8" name="Footer Placeholder 7"/>
          <p:cNvSpPr>
            <a:spLocks noGrp="1"/>
          </p:cNvSpPr>
          <p:nvPr>
            <p:ph type="ftr" sz="quarter" idx="11"/>
          </p:nvPr>
        </p:nvSpPr>
        <p:spPr/>
        <p:txBody>
          <a:bodyPr/>
          <a:lstStyle/>
          <a:p>
            <a:r>
              <a:rPr lang="en-US" smtClean="0"/>
              <a:t>Ditanet School on Beam Instrumentation Stockholm 7-11. March 2011 </a:t>
            </a:r>
            <a:endParaRPr lang="en-US"/>
          </a:p>
        </p:txBody>
      </p:sp>
    </p:spTree>
    <p:extLst>
      <p:ext uri="{BB962C8B-B14F-4D97-AF65-F5344CB8AC3E}">
        <p14:creationId xmlns:p14="http://schemas.microsoft.com/office/powerpoint/2010/main" val="17707165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Measurement </a:t>
            </a:r>
            <a:r>
              <a:rPr lang="de-DE" dirty="0" err="1" smtClean="0"/>
              <a:t>Bench</a:t>
            </a:r>
            <a:endParaRPr lang="en-US" dirty="0"/>
          </a:p>
        </p:txBody>
      </p:sp>
      <p:sp>
        <p:nvSpPr>
          <p:cNvPr id="3" name="Date Placeholder 2"/>
          <p:cNvSpPr>
            <a:spLocks noGrp="1"/>
          </p:cNvSpPr>
          <p:nvPr>
            <p:ph type="dt" sz="half" idx="10"/>
          </p:nvPr>
        </p:nvSpPr>
        <p:spPr/>
        <p:txBody>
          <a:bodyPr/>
          <a:lstStyle/>
          <a:p>
            <a:r>
              <a:rPr lang="en-US" smtClean="0"/>
              <a:t>Uli Raich CERN BE/BI</a:t>
            </a:r>
            <a:endParaRPr lang="en-US"/>
          </a:p>
        </p:txBody>
      </p:sp>
      <p:sp>
        <p:nvSpPr>
          <p:cNvPr id="4" name="Footer Placeholder 3"/>
          <p:cNvSpPr>
            <a:spLocks noGrp="1"/>
          </p:cNvSpPr>
          <p:nvPr>
            <p:ph type="ftr" sz="quarter" idx="11"/>
          </p:nvPr>
        </p:nvSpPr>
        <p:spPr/>
        <p:txBody>
          <a:bodyPr/>
          <a:lstStyle/>
          <a:p>
            <a:r>
              <a:rPr lang="en-US" smtClean="0"/>
              <a:t>Ditanet School on Beam Instrumentation Stockholm 7-11. March 2011 </a:t>
            </a:r>
            <a:endParaRPr lang="en-US"/>
          </a:p>
        </p:txBody>
      </p:sp>
      <p:sp>
        <p:nvSpPr>
          <p:cNvPr id="5" name="Slide Number Placeholder 4"/>
          <p:cNvSpPr>
            <a:spLocks noGrp="1"/>
          </p:cNvSpPr>
          <p:nvPr>
            <p:ph type="sldNum" sz="quarter" idx="12"/>
          </p:nvPr>
        </p:nvSpPr>
        <p:spPr/>
        <p:txBody>
          <a:bodyPr/>
          <a:lstStyle/>
          <a:p>
            <a:fld id="{0AFEABF4-EAB0-4501-94E2-AC1928E5EAA0}" type="slidenum">
              <a:rPr lang="en-US" smtClean="0"/>
              <a:t>7</a:t>
            </a:fld>
            <a:endParaRPr lang="en-US"/>
          </a:p>
        </p:txBody>
      </p:sp>
      <p:pic>
        <p:nvPicPr>
          <p:cNvPr id="6" name="Content Placeholder 5" descr="sketch_3MeV.jpg"/>
          <p:cNvPicPr>
            <a:picLocks noChangeAspect="1"/>
          </p:cNvPicPr>
          <p:nvPr/>
        </p:nvPicPr>
        <p:blipFill>
          <a:blip r:embed="rId2" cstate="print"/>
          <a:stretch>
            <a:fillRect/>
          </a:stretch>
        </p:blipFill>
        <p:spPr bwMode="auto">
          <a:xfrm>
            <a:off x="1524000" y="1905000"/>
            <a:ext cx="5969134" cy="4221163"/>
          </a:xfrm>
          <a:prstGeom prst="rect">
            <a:avLst/>
          </a:prstGeom>
          <a:noFill/>
          <a:ln w="9525">
            <a:noFill/>
            <a:miter lim="800000"/>
            <a:headEnd/>
            <a:tailEnd/>
          </a:ln>
        </p:spPr>
      </p:pic>
    </p:spTree>
    <p:extLst>
      <p:ext uri="{BB962C8B-B14F-4D97-AF65-F5344CB8AC3E}">
        <p14:creationId xmlns:p14="http://schemas.microsoft.com/office/powerpoint/2010/main" val="118202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598" y="586376"/>
            <a:ext cx="8229600" cy="792162"/>
          </a:xfrm>
        </p:spPr>
        <p:txBody>
          <a:bodyPr>
            <a:normAutofit/>
          </a:bodyPr>
          <a:lstStyle/>
          <a:p>
            <a:r>
              <a:rPr lang="en-US" sz="3200" dirty="0" smtClean="0"/>
              <a:t>Measurement Bench</a:t>
            </a:r>
            <a:endParaRPr lang="en-US" sz="3200" dirty="0"/>
          </a:p>
        </p:txBody>
      </p:sp>
      <p:pic>
        <p:nvPicPr>
          <p:cNvPr id="6" name="Picture 2"/>
          <p:cNvPicPr>
            <a:picLocks noChangeAspect="1" noChangeArrowheads="1"/>
          </p:cNvPicPr>
          <p:nvPr/>
        </p:nvPicPr>
        <p:blipFill>
          <a:blip r:embed="rId2" cstate="print"/>
          <a:srcRect/>
          <a:stretch>
            <a:fillRect/>
          </a:stretch>
        </p:blipFill>
        <p:spPr bwMode="auto">
          <a:xfrm>
            <a:off x="423331" y="1400985"/>
            <a:ext cx="4639823" cy="3283622"/>
          </a:xfrm>
          <a:prstGeom prst="rect">
            <a:avLst/>
          </a:prstGeom>
          <a:noFill/>
          <a:ln w="9525">
            <a:noFill/>
            <a:miter lim="800000"/>
            <a:headEnd/>
            <a:tailEnd/>
          </a:ln>
        </p:spPr>
      </p:pic>
      <p:pic>
        <p:nvPicPr>
          <p:cNvPr id="9" name="Picture 3"/>
          <p:cNvPicPr>
            <a:picLocks noChangeAspect="1" noChangeArrowheads="1"/>
          </p:cNvPicPr>
          <p:nvPr/>
        </p:nvPicPr>
        <p:blipFill>
          <a:blip r:embed="rId3" cstate="print"/>
          <a:srcRect/>
          <a:stretch>
            <a:fillRect/>
          </a:stretch>
        </p:blipFill>
        <p:spPr bwMode="auto">
          <a:xfrm>
            <a:off x="5029200" y="2798916"/>
            <a:ext cx="3581400" cy="3463214"/>
          </a:xfrm>
          <a:prstGeom prst="rect">
            <a:avLst/>
          </a:prstGeom>
          <a:noFill/>
          <a:ln w="9525">
            <a:noFill/>
            <a:miter lim="800000"/>
            <a:headEnd/>
            <a:tailEnd/>
          </a:ln>
        </p:spPr>
      </p:pic>
      <p:sp>
        <p:nvSpPr>
          <p:cNvPr id="3" name="TextBox 2"/>
          <p:cNvSpPr txBox="1"/>
          <p:nvPr/>
        </p:nvSpPr>
        <p:spPr>
          <a:xfrm>
            <a:off x="356126" y="4667022"/>
            <a:ext cx="4673074" cy="1754326"/>
          </a:xfrm>
          <a:prstGeom prst="rect">
            <a:avLst/>
          </a:prstGeom>
          <a:noFill/>
        </p:spPr>
        <p:txBody>
          <a:bodyPr wrap="none" rtlCol="0">
            <a:spAutoFit/>
          </a:bodyPr>
          <a:lstStyle/>
          <a:p>
            <a:r>
              <a:rPr lang="en-US" dirty="0" smtClean="0">
                <a:latin typeface="Arial" pitchFamily="34" charset="0"/>
              </a:rPr>
              <a:t>Position measurement using BPMs</a:t>
            </a:r>
          </a:p>
          <a:p>
            <a:r>
              <a:rPr lang="en-US" dirty="0" smtClean="0">
                <a:latin typeface="Arial" pitchFamily="34" charset="0"/>
              </a:rPr>
              <a:t>Intensity measurement using Transformers</a:t>
            </a:r>
          </a:p>
          <a:p>
            <a:r>
              <a:rPr lang="en-US" dirty="0" smtClean="0">
                <a:latin typeface="Arial" pitchFamily="34" charset="0"/>
              </a:rPr>
              <a:t>Energy spread measurement, Spectrometer</a:t>
            </a:r>
          </a:p>
          <a:p>
            <a:r>
              <a:rPr lang="en-US" dirty="0" err="1" smtClean="0">
                <a:latin typeface="Arial" pitchFamily="34" charset="0"/>
              </a:rPr>
              <a:t>Emittance</a:t>
            </a:r>
            <a:r>
              <a:rPr lang="en-US" dirty="0" smtClean="0">
                <a:latin typeface="Arial" pitchFamily="34" charset="0"/>
              </a:rPr>
              <a:t> meter</a:t>
            </a:r>
          </a:p>
          <a:p>
            <a:r>
              <a:rPr lang="en-US" dirty="0" smtClean="0">
                <a:latin typeface="Arial" pitchFamily="34" charset="0"/>
              </a:rPr>
              <a:t>Bunch shape monitor</a:t>
            </a:r>
          </a:p>
          <a:p>
            <a:r>
              <a:rPr lang="en-US" dirty="0" smtClean="0">
                <a:latin typeface="Arial" pitchFamily="34" charset="0"/>
              </a:rPr>
              <a:t>Halo monitor</a:t>
            </a:r>
            <a:endParaRPr lang="en-US" dirty="0">
              <a:latin typeface="Arial" pitchFamily="34" charset="0"/>
            </a:endParaRPr>
          </a:p>
        </p:txBody>
      </p:sp>
      <p:sp>
        <p:nvSpPr>
          <p:cNvPr id="4" name="Date Placeholder 3"/>
          <p:cNvSpPr>
            <a:spLocks noGrp="1"/>
          </p:cNvSpPr>
          <p:nvPr>
            <p:ph type="dt" sz="half" idx="10"/>
          </p:nvPr>
        </p:nvSpPr>
        <p:spPr/>
        <p:txBody>
          <a:bodyPr/>
          <a:lstStyle/>
          <a:p>
            <a:r>
              <a:rPr lang="en-US" smtClean="0"/>
              <a:t>Uli Raich CERN BE/BI</a:t>
            </a:r>
            <a:endParaRPr lang="en-US"/>
          </a:p>
        </p:txBody>
      </p:sp>
      <p:sp>
        <p:nvSpPr>
          <p:cNvPr id="5" name="Footer Placeholder 4"/>
          <p:cNvSpPr>
            <a:spLocks noGrp="1"/>
          </p:cNvSpPr>
          <p:nvPr>
            <p:ph type="ftr" sz="quarter" idx="11"/>
          </p:nvPr>
        </p:nvSpPr>
        <p:spPr/>
        <p:txBody>
          <a:bodyPr/>
          <a:lstStyle/>
          <a:p>
            <a:r>
              <a:rPr lang="en-US" smtClean="0"/>
              <a:t>Ditanet School on Beam Instrumentation Stockholm 7-11. March 2011 </a:t>
            </a:r>
            <a:endParaRPr lang="en-US"/>
          </a:p>
        </p:txBody>
      </p:sp>
      <p:sp>
        <p:nvSpPr>
          <p:cNvPr id="7" name="Slide Number Placeholder 6"/>
          <p:cNvSpPr>
            <a:spLocks noGrp="1"/>
          </p:cNvSpPr>
          <p:nvPr>
            <p:ph type="sldNum" sz="quarter" idx="12"/>
          </p:nvPr>
        </p:nvSpPr>
        <p:spPr/>
        <p:txBody>
          <a:bodyPr/>
          <a:lstStyle/>
          <a:p>
            <a:fld id="{0AFEABF4-EAB0-4501-94E2-AC1928E5EAA0}" type="slidenum">
              <a:rPr lang="en-US" smtClean="0"/>
              <a:t>8</a:t>
            </a:fld>
            <a:endParaRPr lang="en-US"/>
          </a:p>
        </p:txBody>
      </p:sp>
    </p:spTree>
    <p:extLst>
      <p:ext uri="{BB962C8B-B14F-4D97-AF65-F5344CB8AC3E}">
        <p14:creationId xmlns:p14="http://schemas.microsoft.com/office/powerpoint/2010/main" val="30693520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p:txBody>
          <a:bodyPr/>
          <a:lstStyle/>
          <a:p>
            <a:pPr eaLnBrk="1" hangingPunct="1"/>
            <a:r>
              <a:rPr lang="en-US" smtClean="0"/>
              <a:t>Emittance measurements</a:t>
            </a:r>
          </a:p>
        </p:txBody>
      </p:sp>
      <p:pic>
        <p:nvPicPr>
          <p:cNvPr id="4101" name="Picture 3" descr="partice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600200"/>
            <a:ext cx="18288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Text Box 4"/>
          <p:cNvSpPr txBox="1">
            <a:spLocks noChangeArrowheads="1"/>
          </p:cNvSpPr>
          <p:nvPr/>
        </p:nvSpPr>
        <p:spPr bwMode="auto">
          <a:xfrm>
            <a:off x="3657600" y="1600200"/>
            <a:ext cx="5303838" cy="301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algn="l" eaLnBrk="1" hangingPunct="1"/>
            <a:r>
              <a:rPr lang="en-US" sz="2400" dirty="0">
                <a:latin typeface="Times New Roman" pitchFamily="18" charset="0"/>
              </a:rPr>
              <a:t>A beam is made of many </a:t>
            </a:r>
            <a:r>
              <a:rPr lang="en-US" sz="2400" dirty="0" err="1">
                <a:latin typeface="Times New Roman" pitchFamily="18" charset="0"/>
              </a:rPr>
              <a:t>many</a:t>
            </a:r>
            <a:r>
              <a:rPr lang="en-US" sz="2400" dirty="0">
                <a:latin typeface="Times New Roman" pitchFamily="18" charset="0"/>
              </a:rPr>
              <a:t> particles,</a:t>
            </a:r>
          </a:p>
          <a:p>
            <a:pPr algn="l" eaLnBrk="1" hangingPunct="1"/>
            <a:r>
              <a:rPr lang="en-US" sz="2400" dirty="0">
                <a:latin typeface="Times New Roman" pitchFamily="18" charset="0"/>
              </a:rPr>
              <a:t>each one of these particles is moving with</a:t>
            </a:r>
          </a:p>
          <a:p>
            <a:pPr algn="l" eaLnBrk="1" hangingPunct="1"/>
            <a:r>
              <a:rPr lang="en-US" sz="2400" dirty="0">
                <a:latin typeface="Times New Roman" pitchFamily="18" charset="0"/>
              </a:rPr>
              <a:t>a given velocity. Most of the velocity</a:t>
            </a:r>
          </a:p>
          <a:p>
            <a:pPr algn="l" eaLnBrk="1" hangingPunct="1"/>
            <a:r>
              <a:rPr lang="en-US" sz="2400" dirty="0">
                <a:latin typeface="Times New Roman" pitchFamily="18" charset="0"/>
              </a:rPr>
              <a:t>vector of a single particle is parallel to the</a:t>
            </a:r>
          </a:p>
          <a:p>
            <a:pPr algn="l" eaLnBrk="1" hangingPunct="1"/>
            <a:r>
              <a:rPr lang="en-US" sz="2400" dirty="0">
                <a:latin typeface="Times New Roman" pitchFamily="18" charset="0"/>
              </a:rPr>
              <a:t>direction of the beam as a whole (s).</a:t>
            </a:r>
          </a:p>
          <a:p>
            <a:pPr algn="l" eaLnBrk="1" hangingPunct="1"/>
            <a:r>
              <a:rPr lang="en-US" sz="2400" dirty="0">
                <a:latin typeface="Times New Roman" pitchFamily="18" charset="0"/>
              </a:rPr>
              <a:t>There is however a smaller component of</a:t>
            </a:r>
          </a:p>
          <a:p>
            <a:pPr algn="l" eaLnBrk="1" hangingPunct="1"/>
            <a:r>
              <a:rPr lang="en-US" sz="2400" dirty="0">
                <a:latin typeface="Times New Roman" pitchFamily="18" charset="0"/>
              </a:rPr>
              <a:t>the particles velocity which is</a:t>
            </a:r>
          </a:p>
          <a:p>
            <a:pPr algn="l" eaLnBrk="1" hangingPunct="1"/>
            <a:r>
              <a:rPr lang="en-US" sz="2400" dirty="0">
                <a:latin typeface="Times New Roman" pitchFamily="18" charset="0"/>
              </a:rPr>
              <a:t>perpendicular to it (x or y).</a:t>
            </a:r>
          </a:p>
        </p:txBody>
      </p:sp>
      <p:graphicFrame>
        <p:nvGraphicFramePr>
          <p:cNvPr id="4098" name="Object 5"/>
          <p:cNvGraphicFramePr>
            <a:graphicFrameLocks noChangeAspect="1"/>
          </p:cNvGraphicFramePr>
          <p:nvPr/>
        </p:nvGraphicFramePr>
        <p:xfrm>
          <a:off x="3429000" y="4953000"/>
          <a:ext cx="4724400" cy="712788"/>
        </p:xfrm>
        <a:graphic>
          <a:graphicData uri="http://schemas.openxmlformats.org/presentationml/2006/ole">
            <mc:AlternateContent xmlns:mc="http://schemas.openxmlformats.org/markup-compatibility/2006">
              <mc:Choice xmlns:v="urn:schemas-microsoft-com:vml" Requires="v">
                <p:oleObj spid="_x0000_s1096" name="Equation" r:id="rId4" imgW="1600200" imgH="241200" progId="Equation.3">
                  <p:embed/>
                </p:oleObj>
              </mc:Choice>
              <mc:Fallback>
                <p:oleObj name="Equation" r:id="rId4" imgW="160020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0" y="4953000"/>
                        <a:ext cx="4724400" cy="712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04" name="Slide Number Placeholder 7"/>
          <p:cNvSpPr>
            <a:spLocks noGrp="1"/>
          </p:cNvSpPr>
          <p:nvPr>
            <p:ph type="sldNum" sz="quarter" idx="11"/>
          </p:nvPr>
        </p:nvSpPr>
        <p:spPr>
          <a:xfrm>
            <a:off x="6065838" y="6309320"/>
            <a:ext cx="2895600" cy="365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ctr" eaLnBrk="0" fontAlgn="base" hangingPunct="0">
              <a:spcBef>
                <a:spcPct val="0"/>
              </a:spcBef>
              <a:spcAft>
                <a:spcPct val="0"/>
              </a:spcAft>
              <a:defRPr sz="2000">
                <a:solidFill>
                  <a:schemeClr val="tx1"/>
                </a:solidFill>
                <a:latin typeface="Arial" charset="0"/>
              </a:defRPr>
            </a:lvl6pPr>
            <a:lvl7pPr marL="2971800" indent="-228600" algn="ctr" eaLnBrk="0" fontAlgn="base" hangingPunct="0">
              <a:spcBef>
                <a:spcPct val="0"/>
              </a:spcBef>
              <a:spcAft>
                <a:spcPct val="0"/>
              </a:spcAft>
              <a:defRPr sz="2000">
                <a:solidFill>
                  <a:schemeClr val="tx1"/>
                </a:solidFill>
                <a:latin typeface="Arial" charset="0"/>
              </a:defRPr>
            </a:lvl7pPr>
            <a:lvl8pPr marL="3429000" indent="-228600" algn="ctr" eaLnBrk="0" fontAlgn="base" hangingPunct="0">
              <a:spcBef>
                <a:spcPct val="0"/>
              </a:spcBef>
              <a:spcAft>
                <a:spcPct val="0"/>
              </a:spcAft>
              <a:defRPr sz="2000">
                <a:solidFill>
                  <a:schemeClr val="tx1"/>
                </a:solidFill>
                <a:latin typeface="Arial" charset="0"/>
              </a:defRPr>
            </a:lvl8pPr>
            <a:lvl9pPr marL="3886200" indent="-228600" algn="ctr" eaLnBrk="0" fontAlgn="base" hangingPunct="0">
              <a:spcBef>
                <a:spcPct val="0"/>
              </a:spcBef>
              <a:spcAft>
                <a:spcPct val="0"/>
              </a:spcAft>
              <a:defRPr sz="2000">
                <a:solidFill>
                  <a:schemeClr val="tx1"/>
                </a:solidFill>
                <a:latin typeface="Arial" charset="0"/>
              </a:defRPr>
            </a:lvl9pPr>
          </a:lstStyle>
          <a:p>
            <a:pPr eaLnBrk="1" hangingPunct="1"/>
            <a:fld id="{9E20DEA6-4148-47C4-9940-ED794334B237}" type="slidenum">
              <a:rPr lang="en-US" sz="1400"/>
              <a:pPr eaLnBrk="1" hangingPunct="1"/>
              <a:t>9</a:t>
            </a:fld>
            <a:endParaRPr lang="en-US" sz="1400"/>
          </a:p>
        </p:txBody>
      </p:sp>
      <p:sp>
        <p:nvSpPr>
          <p:cNvPr id="2" name="Date Placeholder 1"/>
          <p:cNvSpPr>
            <a:spLocks noGrp="1"/>
          </p:cNvSpPr>
          <p:nvPr>
            <p:ph type="dt" sz="half" idx="10"/>
          </p:nvPr>
        </p:nvSpPr>
        <p:spPr/>
        <p:txBody>
          <a:bodyPr/>
          <a:lstStyle/>
          <a:p>
            <a:r>
              <a:rPr lang="en-US" smtClean="0"/>
              <a:t>Uli Raich CERN BE/BI</a:t>
            </a:r>
            <a:endParaRPr lang="en-US"/>
          </a:p>
        </p:txBody>
      </p:sp>
      <p:sp>
        <p:nvSpPr>
          <p:cNvPr id="3" name="Footer Placeholder 2"/>
          <p:cNvSpPr>
            <a:spLocks noGrp="1"/>
          </p:cNvSpPr>
          <p:nvPr>
            <p:ph type="ftr" sz="quarter" idx="11"/>
          </p:nvPr>
        </p:nvSpPr>
        <p:spPr/>
        <p:txBody>
          <a:bodyPr/>
          <a:lstStyle/>
          <a:p>
            <a:r>
              <a:rPr lang="en-US" smtClean="0"/>
              <a:t>Ditanet School on Beam Instrumentation Stockholm 7-11. March 2011 </a:t>
            </a:r>
            <a:endParaRPr lang="en-US"/>
          </a:p>
        </p:txBody>
      </p:sp>
    </p:spTree>
    <p:extLst>
      <p:ext uri="{BB962C8B-B14F-4D97-AF65-F5344CB8AC3E}">
        <p14:creationId xmlns:p14="http://schemas.microsoft.com/office/powerpoint/2010/main" val="30087134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2565</TotalTime>
  <Words>2064</Words>
  <Application>Microsoft Office PowerPoint</Application>
  <PresentationFormat>On-screen Show (4:3)</PresentationFormat>
  <Paragraphs>408</Paragraphs>
  <Slides>44</Slides>
  <Notes>1</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Office Theme</vt:lpstr>
      <vt:lpstr>Equation</vt:lpstr>
      <vt:lpstr>Instrumentation for High Intensity Proton Machines</vt:lpstr>
      <vt:lpstr>Typical high intensity accelerator front end </vt:lpstr>
      <vt:lpstr>Comparison of Machines</vt:lpstr>
      <vt:lpstr>Comparison of Beam Parameters</vt:lpstr>
      <vt:lpstr>Linac-4 in the CERN complex</vt:lpstr>
      <vt:lpstr>Beam Parameters to be measured </vt:lpstr>
      <vt:lpstr>Measurement Bench</vt:lpstr>
      <vt:lpstr>Measurement Bench</vt:lpstr>
      <vt:lpstr>Emittance measurements</vt:lpstr>
      <vt:lpstr>Emittance measurements</vt:lpstr>
      <vt:lpstr>The slit method</vt:lpstr>
      <vt:lpstr>Transforming angular distribution to profile</vt:lpstr>
      <vt:lpstr>The Slit Method</vt:lpstr>
      <vt:lpstr>Transverse Emittance</vt:lpstr>
      <vt:lpstr>SEMGrid</vt:lpstr>
      <vt:lpstr>SEMGrids</vt:lpstr>
      <vt:lpstr>Slit at 12 MeV</vt:lpstr>
      <vt:lpstr>Bunch shape measurements</vt:lpstr>
      <vt:lpstr>Measuring the Bunch Shape</vt:lpstr>
      <vt:lpstr>Principle of the BSM</vt:lpstr>
      <vt:lpstr>Photo of Linac-4 BSM</vt:lpstr>
      <vt:lpstr>Typical BSM results</vt:lpstr>
      <vt:lpstr>BSM results from SNS</vt:lpstr>
      <vt:lpstr>Adjusting RF phase</vt:lpstr>
      <vt:lpstr>Multiple transverse Profile Measurements</vt:lpstr>
      <vt:lpstr>Longitudial emittance</vt:lpstr>
      <vt:lpstr>The chopper line</vt:lpstr>
      <vt:lpstr>Transfer of beam into the Booster</vt:lpstr>
      <vt:lpstr>Halo Monitor</vt:lpstr>
      <vt:lpstr>Generating very short gates</vt:lpstr>
      <vt:lpstr>Test Results from Halo Monitor</vt:lpstr>
      <vt:lpstr>Wire Scanner</vt:lpstr>
      <vt:lpstr>On H- beams: photo detachment</vt:lpstr>
      <vt:lpstr>Laser Wire System at SNS</vt:lpstr>
      <vt:lpstr> </vt:lpstr>
      <vt:lpstr>Layout of SNS Laser Station</vt:lpstr>
      <vt:lpstr>SNS Laser Station</vt:lpstr>
      <vt:lpstr>Precision of Laser Wire</vt:lpstr>
      <vt:lpstr>Emittance Measurement with Laser Wire</vt:lpstr>
      <vt:lpstr>Background issues</vt:lpstr>
      <vt:lpstr>Background issues</vt:lpstr>
      <vt:lpstr>Beam Losses</vt:lpstr>
      <vt:lpstr>Beam Loss Monitor Types</vt:lpstr>
      <vt:lpstr>Acknowledgements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raich</dc:creator>
  <cp:lastModifiedBy>raich</cp:lastModifiedBy>
  <cp:revision>105</cp:revision>
  <dcterms:created xsi:type="dcterms:W3CDTF">2011-01-24T10:48:43Z</dcterms:created>
  <dcterms:modified xsi:type="dcterms:W3CDTF">2011-03-10T07:09:58Z</dcterms:modified>
</cp:coreProperties>
</file>