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0" r:id="rId1"/>
  </p:sldMasterIdLst>
  <p:notesMasterIdLst>
    <p:notesMasterId r:id="rId6"/>
  </p:notesMasterIdLst>
  <p:handoutMasterIdLst>
    <p:handoutMasterId r:id="rId7"/>
  </p:handoutMasterIdLst>
  <p:sldIdLst>
    <p:sldId id="1092" r:id="rId2"/>
    <p:sldId id="1089" r:id="rId3"/>
    <p:sldId id="1090" r:id="rId4"/>
    <p:sldId id="1091" r:id="rId5"/>
  </p:sldIdLst>
  <p:sldSz cx="12192000" cy="6858000"/>
  <p:notesSz cx="7315200" cy="96012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1C23"/>
    <a:srgbClr val="FF8596"/>
    <a:srgbClr val="94EF01"/>
    <a:srgbClr val="EF01EF"/>
    <a:srgbClr val="C9C2CE"/>
    <a:srgbClr val="E7E7E7"/>
    <a:srgbClr val="A21820"/>
    <a:srgbClr val="171C2D"/>
    <a:srgbClr val="F5811F"/>
    <a:srgbClr val="045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79" autoAdjust="0"/>
    <p:restoredTop sz="95373" autoAdjust="0"/>
  </p:normalViewPr>
  <p:slideViewPr>
    <p:cSldViewPr showGuides="1">
      <p:cViewPr varScale="1">
        <p:scale>
          <a:sx n="87" d="100"/>
          <a:sy n="87" d="100"/>
        </p:scale>
        <p:origin x="927" y="70"/>
      </p:cViewPr>
      <p:guideLst>
        <p:guide orient="horz" pos="2160"/>
        <p:guide pos="3840"/>
        <p:guide orient="horz" pos="1776"/>
      </p:guideLst>
    </p:cSldViewPr>
  </p:slideViewPr>
  <p:outlineViewPr>
    <p:cViewPr>
      <p:scale>
        <a:sx n="33" d="100"/>
        <a:sy n="33" d="100"/>
      </p:scale>
      <p:origin x="0" y="-3379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-778"/>
    </p:cViewPr>
  </p:sorterViewPr>
  <p:notesViewPr>
    <p:cSldViewPr>
      <p:cViewPr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79EEC3C-A001-4107-B54E-3DA93EFF18E7}" type="datetimeFigureOut">
              <a:rPr lang="en-US" smtClean="0"/>
              <a:t>2/4/22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9C473-A00E-481E-A6E8-16CFC626F8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16447F-F8B4-4CE6-9C1A-CBB46047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6E16B4-3FB2-4CDC-BEBF-CD70C72EF480}" type="datetimeFigureOut">
              <a:rPr lang="en-US" smtClean="0"/>
              <a:pPr/>
              <a:t>2/4/22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87947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D42829-8409-4711-B36D-25AE5703B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2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12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24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36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48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46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290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3152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069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004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A824BE7-9859-7240-83D5-846AECA23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>
              <a:buSzPct val="80000"/>
              <a:buFont typeface="Webdings" panose="05030102010509060703" pitchFamily="18" charset="2"/>
              <a:buChar char=""/>
              <a:defRPr lang="en-US" dirty="0" smtClean="0"/>
            </a:lvl1pPr>
            <a:lvl2pPr marL="452989" indent="-220144">
              <a:buSzPct val="80000"/>
              <a:buFont typeface="Wingdings 3" panose="05040102010807070707" pitchFamily="18" charset="2"/>
              <a:buChar char=""/>
              <a:defRPr sz="2000"/>
            </a:lvl2pPr>
            <a:lvl3pPr marL="685835" indent="-232845">
              <a:buSzPct val="80000"/>
              <a:buFont typeface="Wingdings 3" panose="05040102010807070707" pitchFamily="18" charset="2"/>
              <a:buChar char="¬"/>
              <a:defRPr sz="1600"/>
            </a:lvl3pPr>
            <a:lvl4pPr marL="916563" indent="-230729">
              <a:buSzPct val="80000"/>
              <a:buFont typeface="Wingdings 3" panose="05040102010807070707" pitchFamily="18" charset="2"/>
              <a:buChar char="¬"/>
              <a:defRPr/>
            </a:lvl4pPr>
            <a:lvl5pPr marL="1138824" indent="-222262">
              <a:buSzPct val="80000"/>
              <a:buFont typeface="Wingdings 3" panose="050401020108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391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A8B06E9-672B-49AA-8789-D576D5680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230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1" y="234696"/>
            <a:ext cx="11033760" cy="975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73" r:id="rId2"/>
    <p:sldLayoutId id="214748393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dirty="0" smtClean="0">
          <a:solidFill>
            <a:schemeClr val="tx1"/>
          </a:solidFill>
          <a:latin typeface="Arial" charset="0"/>
          <a:ea typeface="+mj-ea"/>
          <a:cs typeface="Arial" charset="0"/>
        </a:defRPr>
      </a:lvl1pPr>
    </p:titleStyle>
    <p:bodyStyle>
      <a:lvl1pPr marL="234962" indent="-234962" algn="l" defTabSz="1219261" rtl="0" eaLnBrk="1" latinLnBrk="0" hangingPunct="1">
        <a:lnSpc>
          <a:spcPct val="100000"/>
        </a:lnSpc>
        <a:spcBef>
          <a:spcPts val="1600"/>
        </a:spcBef>
        <a:buClr>
          <a:schemeClr val="accent1"/>
        </a:buClr>
        <a:buSzPct val="80000"/>
        <a:buFont typeface="Webdings" panose="05030102010509060703" pitchFamily="18" charset="2"/>
        <a:buChar char="4"/>
        <a:defRPr lang="en-US" sz="2400" b="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989" indent="-220144" algn="l" defTabSz="914445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SzPct val="80000"/>
        <a:buFont typeface="Wingdings 3" panose="05040102010807070707" pitchFamily="18" charset="2"/>
        <a:buChar char="¬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35" indent="-232845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6563" indent="-230729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38824" indent="-222262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tabLst/>
        <a:defRPr lang="en-US" sz="16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76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7232" userDrawn="1">
          <p15:clr>
            <a:srgbClr val="F26B43"/>
          </p15:clr>
        </p15:guide>
        <p15:guide id="6" orient="horz" pos="208" userDrawn="1">
          <p15:clr>
            <a:srgbClr val="F26B43"/>
          </p15:clr>
        </p15:guide>
        <p15:guide id="7" orient="horz" pos="9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github.com/Xilinx/HL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llvm/llvm-project/tree/main/mlir" TargetMode="External"/><Relationship Id="rId5" Type="http://schemas.openxmlformats.org/officeDocument/2006/relationships/hyperlink" Target="https://github.com/llvm/torch-mlir" TargetMode="External"/><Relationship Id="rId4" Type="http://schemas.openxmlformats.org/officeDocument/2006/relationships/hyperlink" Target="https://github.com/onnx/onnx-mlir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ast.cs.ucla.edu/events/2022-02-27/open-source-source-source-transformation-high-level-synthesis-hl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eb.cse.ohio-state.edu/~pouchet.2/software/polybench/" TargetMode="External"/><Relationship Id="rId4" Type="http://schemas.openxmlformats.org/officeDocument/2006/relationships/hyperlink" Target="https://hpca-conf.org/2022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0515600" cy="588983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ScaleHLS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altLang="zh-CN" dirty="0">
                <a:solidFill>
                  <a:schemeClr val="accent1"/>
                </a:solidFill>
              </a:rPr>
              <a:t>(1): Overview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2" name="Google Shape;283;p24">
            <a:extLst>
              <a:ext uri="{FF2B5EF4-FFF2-40B4-BE49-F238E27FC236}">
                <a16:creationId xmlns:a16="http://schemas.microsoft.com/office/drawing/2014/main" id="{BC6CC430-E6CF-4491-8846-44DE6514F8D1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1447800"/>
            <a:ext cx="7128475" cy="4457112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284;p24">
            <a:extLst>
              <a:ext uri="{FF2B5EF4-FFF2-40B4-BE49-F238E27FC236}">
                <a16:creationId xmlns:a16="http://schemas.microsoft.com/office/drawing/2014/main" id="{8E2F35BC-C725-4708-82CC-2BA46EAEAA00}"/>
              </a:ext>
            </a:extLst>
          </p:cNvPr>
          <p:cNvSpPr/>
          <p:nvPr/>
        </p:nvSpPr>
        <p:spPr>
          <a:xfrm>
            <a:off x="7924800" y="762000"/>
            <a:ext cx="3886201" cy="1552059"/>
          </a:xfrm>
          <a:prstGeom prst="roundRect">
            <a:avLst>
              <a:gd name="adj" fmla="val 7165"/>
            </a:avLst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 b="1" dirty="0"/>
              <a:t>Represent It!</a:t>
            </a:r>
            <a:endParaRPr sz="1200" dirty="0"/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 b="1" dirty="0"/>
              <a:t>Graph-level IR:</a:t>
            </a:r>
            <a:r>
              <a:rPr lang="en" sz="1200" dirty="0"/>
              <a:t> ONNX [1] and ATen [2] dialect.</a:t>
            </a:r>
            <a:endParaRPr sz="1200" dirty="0"/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 b="1" dirty="0"/>
              <a:t>Loop-level IR:</a:t>
            </a:r>
            <a:r>
              <a:rPr lang="en" sz="1200" dirty="0"/>
              <a:t> Affine [3] and SCF (structured control flow) [3] dialect. Can leverage the transformation and analysis libraries applicable in MLIR.</a:t>
            </a:r>
            <a:endParaRPr sz="1200" dirty="0"/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1200" b="1" dirty="0"/>
              <a:t>Directive-level IR:</a:t>
            </a:r>
            <a:r>
              <a:rPr lang="en" sz="1200" dirty="0"/>
              <a:t> HLSCpp, Affine, and SCF dialect.</a:t>
            </a:r>
            <a:endParaRPr sz="1200" dirty="0"/>
          </a:p>
        </p:txBody>
      </p:sp>
      <p:sp>
        <p:nvSpPr>
          <p:cNvPr id="54" name="Google Shape;285;p24">
            <a:extLst>
              <a:ext uri="{FF2B5EF4-FFF2-40B4-BE49-F238E27FC236}">
                <a16:creationId xmlns:a16="http://schemas.microsoft.com/office/drawing/2014/main" id="{766F64F2-ABD1-4FB7-932C-A012ABF6791A}"/>
              </a:ext>
            </a:extLst>
          </p:cNvPr>
          <p:cNvSpPr txBox="1"/>
          <p:nvPr/>
        </p:nvSpPr>
        <p:spPr>
          <a:xfrm>
            <a:off x="533400" y="5950834"/>
            <a:ext cx="6477000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[1] ONNX-MLIR: Compiling ONNX Neural Network Models Using MLIR. </a:t>
            </a:r>
            <a:r>
              <a:rPr lang="en" sz="1000" u="sng" dirty="0">
                <a:solidFill>
                  <a:schemeClr val="hlink"/>
                </a:solidFill>
                <a:hlinkClick r:id="rId4"/>
              </a:rPr>
              <a:t>https://github.com/onnx/onnx-mlir</a:t>
            </a:r>
            <a:endParaRPr sz="1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[2] </a:t>
            </a:r>
            <a:r>
              <a:rPr lang="en-US" altLang="zh-CN" sz="1000" dirty="0"/>
              <a:t>Torch-MLIR</a:t>
            </a:r>
            <a:r>
              <a:rPr lang="en" sz="1000" dirty="0"/>
              <a:t>: </a:t>
            </a:r>
            <a:r>
              <a:rPr lang="en-US" sz="1000" dirty="0"/>
              <a:t>Compiler support from </a:t>
            </a:r>
            <a:r>
              <a:rPr lang="en-US" sz="1000" dirty="0" err="1"/>
              <a:t>PyTorch</a:t>
            </a:r>
            <a:r>
              <a:rPr lang="en-US" sz="1000" dirty="0"/>
              <a:t> to MLIR</a:t>
            </a:r>
            <a:r>
              <a:rPr lang="en" sz="1000" dirty="0"/>
              <a:t>. </a:t>
            </a:r>
            <a:r>
              <a:rPr lang="en-US" sz="1000" u="sng" dirty="0">
                <a:solidFill>
                  <a:schemeClr val="hlink"/>
                </a:solidFill>
                <a:hlinkClick r:id="rId5"/>
              </a:rPr>
              <a:t>https://github.com/llvm/torch-mlir</a:t>
            </a:r>
            <a:endParaRPr lang="en-US" sz="1000" u="sng" dirty="0">
              <a:solidFill>
                <a:schemeClr val="hlink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[3] MLIR: Multi-Level Intermediate Representation. </a:t>
            </a:r>
            <a:r>
              <a:rPr lang="en" sz="1000" u="sng" dirty="0">
                <a:solidFill>
                  <a:schemeClr val="hlink"/>
                </a:solidFill>
                <a:hlinkClick r:id="rId6"/>
              </a:rPr>
              <a:t>https://github.com/llvm/llvm-project/tree/main/mlir</a:t>
            </a:r>
            <a:endParaRPr sz="1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[4] Vitis HLS Front-end: </a:t>
            </a:r>
            <a:r>
              <a:rPr lang="en" sz="1000" u="sng" dirty="0">
                <a:solidFill>
                  <a:schemeClr val="hlink"/>
                </a:solidFill>
                <a:hlinkClick r:id="rId7"/>
              </a:rPr>
              <a:t>https://github.com/Xilinx/HLS</a:t>
            </a:r>
            <a:endParaRPr sz="1000" dirty="0"/>
          </a:p>
        </p:txBody>
      </p:sp>
      <p:sp>
        <p:nvSpPr>
          <p:cNvPr id="59" name="Google Shape;288;p24">
            <a:extLst>
              <a:ext uri="{FF2B5EF4-FFF2-40B4-BE49-F238E27FC236}">
                <a16:creationId xmlns:a16="http://schemas.microsoft.com/office/drawing/2014/main" id="{AB30D355-093A-4F33-9CD1-32B90D7E8992}"/>
              </a:ext>
            </a:extLst>
          </p:cNvPr>
          <p:cNvSpPr/>
          <p:nvPr/>
        </p:nvSpPr>
        <p:spPr>
          <a:xfrm>
            <a:off x="7924798" y="2449381"/>
            <a:ext cx="3886202" cy="1423625"/>
          </a:xfrm>
          <a:prstGeom prst="roundRect">
            <a:avLst>
              <a:gd name="adj" fmla="val 7165"/>
            </a:avLst>
          </a:prstGeom>
          <a:solidFill>
            <a:srgbClr val="C9DAF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 b="1"/>
              <a:t>Optimize It!</a:t>
            </a:r>
            <a:endParaRPr sz="1200" b="1"/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</a:rPr>
              <a:t>Optimization Passes:</a:t>
            </a:r>
            <a:r>
              <a:rPr lang="en" sz="1200">
                <a:solidFill>
                  <a:schemeClr val="dk1"/>
                </a:solidFill>
              </a:rPr>
              <a:t> Cover the graph, loop, and directive levels. Solve optimization problems at the ‘correct’ abstraction level. 💪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1200" b="1">
                <a:solidFill>
                  <a:schemeClr val="dk1"/>
                </a:solidFill>
              </a:rPr>
              <a:t>QoR Estimator:</a:t>
            </a:r>
            <a:r>
              <a:rPr lang="en" sz="1200">
                <a:solidFill>
                  <a:schemeClr val="dk1"/>
                </a:solidFill>
              </a:rPr>
              <a:t> Estimate the latency and resource utilization through IR analysis.</a:t>
            </a:r>
            <a:endParaRPr sz="1200" b="1"/>
          </a:p>
        </p:txBody>
      </p:sp>
      <p:sp>
        <p:nvSpPr>
          <p:cNvPr id="60" name="Google Shape;289;p24">
            <a:extLst>
              <a:ext uri="{FF2B5EF4-FFF2-40B4-BE49-F238E27FC236}">
                <a16:creationId xmlns:a16="http://schemas.microsoft.com/office/drawing/2014/main" id="{801AFCB7-53DD-4CAA-BDDD-C39F8AFDC577}"/>
              </a:ext>
            </a:extLst>
          </p:cNvPr>
          <p:cNvSpPr/>
          <p:nvPr/>
        </p:nvSpPr>
        <p:spPr>
          <a:xfrm>
            <a:off x="7924798" y="4008328"/>
            <a:ext cx="3886202" cy="1423625"/>
          </a:xfrm>
          <a:prstGeom prst="roundRect">
            <a:avLst>
              <a:gd name="adj" fmla="val 7165"/>
            </a:avLst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 b="1" dirty="0"/>
              <a:t>Explore It!</a:t>
            </a:r>
            <a:endParaRPr sz="1200" b="1" dirty="0"/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 b="1" dirty="0">
                <a:solidFill>
                  <a:schemeClr val="dk1"/>
                </a:solidFill>
              </a:rPr>
              <a:t>Transform and Analysis Library:</a:t>
            </a:r>
            <a:r>
              <a:rPr lang="en" sz="1200" dirty="0">
                <a:solidFill>
                  <a:schemeClr val="dk1"/>
                </a:solidFill>
              </a:rPr>
              <a:t> Parameterized interfaces of all optimization passes and the QoR estimator. A playground of DSE. 🚀</a:t>
            </a:r>
            <a:endParaRPr sz="1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1200" b="1" dirty="0">
                <a:solidFill>
                  <a:schemeClr val="dk1"/>
                </a:solidFill>
              </a:rPr>
              <a:t>Automated DSE Engine:</a:t>
            </a:r>
            <a:r>
              <a:rPr lang="en" sz="1200" dirty="0">
                <a:solidFill>
                  <a:schemeClr val="dk1"/>
                </a:solidFill>
              </a:rPr>
              <a:t> Find the Pareto-frontier of the throughput-area trade-off design space.</a:t>
            </a:r>
            <a:endParaRPr sz="1200" b="1" dirty="0"/>
          </a:p>
        </p:txBody>
      </p:sp>
      <p:sp>
        <p:nvSpPr>
          <p:cNvPr id="61" name="Google Shape;290;p24">
            <a:extLst>
              <a:ext uri="{FF2B5EF4-FFF2-40B4-BE49-F238E27FC236}">
                <a16:creationId xmlns:a16="http://schemas.microsoft.com/office/drawing/2014/main" id="{899FE596-54E3-4CC4-B218-79EE440636D9}"/>
              </a:ext>
            </a:extLst>
          </p:cNvPr>
          <p:cNvSpPr/>
          <p:nvPr/>
        </p:nvSpPr>
        <p:spPr>
          <a:xfrm>
            <a:off x="7924800" y="5571799"/>
            <a:ext cx="3886200" cy="1014525"/>
          </a:xfrm>
          <a:prstGeom prst="roundRect">
            <a:avLst>
              <a:gd name="adj" fmla="val 7165"/>
            </a:avLst>
          </a:prstGeom>
          <a:solidFill>
            <a:srgbClr val="FCE5C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 b="1"/>
              <a:t>Enable End-to-end Flow!</a:t>
            </a:r>
            <a:endParaRPr sz="1200" b="1"/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chemeClr val="dk1"/>
                </a:solidFill>
              </a:rPr>
              <a:t>HLS C Front-end:</a:t>
            </a:r>
            <a:r>
              <a:rPr lang="en" sz="1200">
                <a:solidFill>
                  <a:schemeClr val="dk1"/>
                </a:solidFill>
              </a:rPr>
              <a:t> Parse C programs into MLIR.</a:t>
            </a:r>
            <a:endParaRPr sz="12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1200" b="1">
                <a:solidFill>
                  <a:schemeClr val="dk1"/>
                </a:solidFill>
              </a:rPr>
              <a:t>HLS C/C++ Emitter:</a:t>
            </a:r>
            <a:r>
              <a:rPr lang="en" sz="1200">
                <a:solidFill>
                  <a:schemeClr val="dk1"/>
                </a:solidFill>
              </a:rPr>
              <a:t> Generate synthesizable HLS designs for downstream tools, such as Vivado HLS.</a:t>
            </a:r>
            <a:endParaRPr sz="1200" b="1"/>
          </a:p>
        </p:txBody>
      </p:sp>
      <p:sp>
        <p:nvSpPr>
          <p:cNvPr id="62" name="Google Shape;291;p24">
            <a:extLst>
              <a:ext uri="{FF2B5EF4-FFF2-40B4-BE49-F238E27FC236}">
                <a16:creationId xmlns:a16="http://schemas.microsoft.com/office/drawing/2014/main" id="{9C9717CD-ED21-49C3-9BAD-52A880221D57}"/>
              </a:ext>
            </a:extLst>
          </p:cNvPr>
          <p:cNvSpPr txBox="1"/>
          <p:nvPr/>
        </p:nvSpPr>
        <p:spPr>
          <a:xfrm>
            <a:off x="3200400" y="5187299"/>
            <a:ext cx="331500" cy="4730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" sz="1050">
                <a:solidFill>
                  <a:schemeClr val="dk1"/>
                </a:solidFill>
              </a:rPr>
              <a:t>[4]</a:t>
            </a:r>
            <a:endParaRPr sz="200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4CD3684-F5CA-4CAB-8C5C-879218D026E9}"/>
              </a:ext>
            </a:extLst>
          </p:cNvPr>
          <p:cNvSpPr txBox="1"/>
          <p:nvPr/>
        </p:nvSpPr>
        <p:spPr>
          <a:xfrm>
            <a:off x="381000" y="838200"/>
            <a:ext cx="73570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chemeClr val="accent1"/>
                </a:solidFill>
              </a:rPr>
              <a:t>Our Team at UIUC: </a:t>
            </a:r>
            <a:r>
              <a:rPr lang="en-US" sz="2000" b="1" dirty="0"/>
              <a:t>Hanchen Ye, Greg Jun, Paul </a:t>
            </a:r>
            <a:r>
              <a:rPr lang="en-US" sz="2000" b="1" dirty="0" err="1"/>
              <a:t>Jeong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3102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0515600" cy="588983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ScaleHLS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altLang="zh-CN" dirty="0">
                <a:solidFill>
                  <a:schemeClr val="accent1"/>
                </a:solidFill>
              </a:rPr>
              <a:t>(2): </a:t>
            </a:r>
            <a:r>
              <a:rPr lang="en-US" dirty="0">
                <a:solidFill>
                  <a:schemeClr val="accent1"/>
                </a:solidFill>
              </a:rPr>
              <a:t>IP Integration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4F341D-820E-4E19-931A-381DA8217B85}"/>
              </a:ext>
            </a:extLst>
          </p:cNvPr>
          <p:cNvSpPr/>
          <p:nvPr/>
        </p:nvSpPr>
        <p:spPr>
          <a:xfrm>
            <a:off x="990600" y="1219200"/>
            <a:ext cx="80445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Can apply multiple optimizations to different level of abstraction</a:t>
            </a:r>
          </a:p>
          <a:p>
            <a:pPr marL="91432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Graph-level optimization</a:t>
            </a:r>
          </a:p>
          <a:p>
            <a:pPr marL="91432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Loop and HLS C++ directive optimization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F1928CD-D52C-4898-BF98-9D97D816A8E5}"/>
              </a:ext>
            </a:extLst>
          </p:cNvPr>
          <p:cNvSpPr/>
          <p:nvPr/>
        </p:nvSpPr>
        <p:spPr>
          <a:xfrm>
            <a:off x="2230769" y="3886200"/>
            <a:ext cx="7611692" cy="1178077"/>
          </a:xfrm>
          <a:prstGeom prst="roundRect">
            <a:avLst>
              <a:gd name="adj" fmla="val 13311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ScaleHLS</a:t>
            </a:r>
            <a:endParaRPr lang="en-US" sz="1400" dirty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  <a:p>
            <a:pPr algn="ctr"/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8B8609E-CBCB-4A6A-9F75-C333584F0A87}"/>
              </a:ext>
            </a:extLst>
          </p:cNvPr>
          <p:cNvSpPr/>
          <p:nvPr/>
        </p:nvSpPr>
        <p:spPr>
          <a:xfrm>
            <a:off x="457200" y="4135814"/>
            <a:ext cx="1617180" cy="89222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Graph-level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Front-end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(ONNX-MLIR)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2740468-3815-404F-9D5C-C3F1F72EA8E4}"/>
              </a:ext>
            </a:extLst>
          </p:cNvPr>
          <p:cNvSpPr/>
          <p:nvPr/>
        </p:nvSpPr>
        <p:spPr>
          <a:xfrm>
            <a:off x="2403264" y="4247729"/>
            <a:ext cx="1673054" cy="6471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Graph-level Optimizations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A7D33C8-B053-44A1-8D85-FDC5FEF7DA4A}"/>
              </a:ext>
            </a:extLst>
          </p:cNvPr>
          <p:cNvCxnSpPr>
            <a:cxnSpLocks/>
            <a:stCxn id="17" idx="3"/>
            <a:endCxn id="21" idx="1"/>
          </p:cNvCxnSpPr>
          <p:nvPr/>
        </p:nvCxnSpPr>
        <p:spPr>
          <a:xfrm flipV="1">
            <a:off x="2074380" y="4571292"/>
            <a:ext cx="328884" cy="10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5B5DF8A-2F02-44F5-ABE5-73B11AB0BD52}"/>
              </a:ext>
            </a:extLst>
          </p:cNvPr>
          <p:cNvSpPr/>
          <p:nvPr/>
        </p:nvSpPr>
        <p:spPr>
          <a:xfrm>
            <a:off x="7821687" y="4247728"/>
            <a:ext cx="1826739" cy="6471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Loop &amp; Directive Optimizations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AE08711-A904-4B8C-9EE5-AC82DD6539EC}"/>
              </a:ext>
            </a:extLst>
          </p:cNvPr>
          <p:cNvCxnSpPr>
            <a:cxnSpLocks/>
            <a:stCxn id="25" idx="3"/>
            <a:endCxn id="38" idx="1"/>
          </p:cNvCxnSpPr>
          <p:nvPr/>
        </p:nvCxnSpPr>
        <p:spPr>
          <a:xfrm flipV="1">
            <a:off x="9648426" y="4563807"/>
            <a:ext cx="366530" cy="7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6A799BC-574E-4028-AAD6-792C17B05692}"/>
              </a:ext>
            </a:extLst>
          </p:cNvPr>
          <p:cNvSpPr/>
          <p:nvPr/>
        </p:nvSpPr>
        <p:spPr>
          <a:xfrm>
            <a:off x="6067237" y="4258376"/>
            <a:ext cx="1529129" cy="6471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IP Substitution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8DBBC91-C57E-47AE-86DA-4C02256B6664}"/>
              </a:ext>
            </a:extLst>
          </p:cNvPr>
          <p:cNvCxnSpPr>
            <a:cxnSpLocks/>
            <a:endCxn id="25" idx="1"/>
          </p:cNvCxnSpPr>
          <p:nvPr/>
        </p:nvCxnSpPr>
        <p:spPr>
          <a:xfrm>
            <a:off x="7531170" y="4571280"/>
            <a:ext cx="29051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5C11BE35-19F5-45D9-87E5-08A30D550B7C}"/>
              </a:ext>
            </a:extLst>
          </p:cNvPr>
          <p:cNvSpPr/>
          <p:nvPr/>
        </p:nvSpPr>
        <p:spPr>
          <a:xfrm>
            <a:off x="4307213" y="4247728"/>
            <a:ext cx="1529129" cy="64710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Pattern Matching</a:t>
            </a:r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335A5F61-FC2B-4556-AA46-7B9506A5E5E7}"/>
              </a:ext>
            </a:extLst>
          </p:cNvPr>
          <p:cNvSpPr/>
          <p:nvPr/>
        </p:nvSpPr>
        <p:spPr>
          <a:xfrm>
            <a:off x="10014956" y="4099575"/>
            <a:ext cx="1732502" cy="92846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Back-end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(Synthesizable C++ Emitter)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AB61B37-09C0-4580-A03C-82C513D288DC}"/>
              </a:ext>
            </a:extLst>
          </p:cNvPr>
          <p:cNvCxnSpPr>
            <a:cxnSpLocks/>
            <a:stCxn id="21" idx="3"/>
            <a:endCxn id="37" idx="1"/>
          </p:cNvCxnSpPr>
          <p:nvPr/>
        </p:nvCxnSpPr>
        <p:spPr>
          <a:xfrm flipV="1">
            <a:off x="4076318" y="4571280"/>
            <a:ext cx="230895" cy="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6885963-535D-48EB-95C7-27AD49E71E8A}"/>
              </a:ext>
            </a:extLst>
          </p:cNvPr>
          <p:cNvCxnSpPr>
            <a:cxnSpLocks/>
            <a:stCxn id="37" idx="3"/>
            <a:endCxn id="29" idx="1"/>
          </p:cNvCxnSpPr>
          <p:nvPr/>
        </p:nvCxnSpPr>
        <p:spPr>
          <a:xfrm>
            <a:off x="5836342" y="4571280"/>
            <a:ext cx="230895" cy="10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ylinder 41">
            <a:extLst>
              <a:ext uri="{FF2B5EF4-FFF2-40B4-BE49-F238E27FC236}">
                <a16:creationId xmlns:a16="http://schemas.microsoft.com/office/drawing/2014/main" id="{93CC5C7B-0A3D-4566-9BDC-2E5E9D4347D9}"/>
              </a:ext>
            </a:extLst>
          </p:cNvPr>
          <p:cNvSpPr/>
          <p:nvPr/>
        </p:nvSpPr>
        <p:spPr>
          <a:xfrm>
            <a:off x="6067236" y="5334000"/>
            <a:ext cx="1529129" cy="685800"/>
          </a:xfrm>
          <a:prstGeom prst="ca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IP Library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976F40A-0824-47E1-8FA1-6CD5105E4C14}"/>
              </a:ext>
            </a:extLst>
          </p:cNvPr>
          <p:cNvCxnSpPr>
            <a:cxnSpLocks/>
            <a:stCxn id="42" idx="1"/>
            <a:endCxn id="29" idx="2"/>
          </p:cNvCxnSpPr>
          <p:nvPr/>
        </p:nvCxnSpPr>
        <p:spPr>
          <a:xfrm flipV="1">
            <a:off x="6831801" y="4905479"/>
            <a:ext cx="1" cy="428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8C576D18-67FF-4E4A-A757-189E0B9961D8}"/>
              </a:ext>
            </a:extLst>
          </p:cNvPr>
          <p:cNvCxnSpPr>
            <a:cxnSpLocks/>
            <a:stCxn id="38" idx="2"/>
            <a:endCxn id="42" idx="4"/>
          </p:cNvCxnSpPr>
          <p:nvPr/>
        </p:nvCxnSpPr>
        <p:spPr>
          <a:xfrm rot="5400000">
            <a:off x="8914356" y="3710048"/>
            <a:ext cx="648861" cy="3284842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F92CE598-2EB3-4DF3-BD8E-5F70ABA157B4}"/>
              </a:ext>
            </a:extLst>
          </p:cNvPr>
          <p:cNvSpPr/>
          <p:nvPr/>
        </p:nvSpPr>
        <p:spPr>
          <a:xfrm>
            <a:off x="990600" y="2227454"/>
            <a:ext cx="98035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After graph-level optimizations, find graph nodes that can be implemented with existing IPs through pattern matching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310615F-671B-4E88-A3C4-0E334CE64C32}"/>
              </a:ext>
            </a:extLst>
          </p:cNvPr>
          <p:cNvSpPr/>
          <p:nvPr/>
        </p:nvSpPr>
        <p:spPr>
          <a:xfrm>
            <a:off x="996696" y="2928808"/>
            <a:ext cx="10515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For graph nodes that are not substituted with existing IPs, new IPs can be generated after the loop and directive optimization</a:t>
            </a:r>
          </a:p>
        </p:txBody>
      </p:sp>
    </p:spTree>
    <p:extLst>
      <p:ext uri="{BB962C8B-B14F-4D97-AF65-F5344CB8AC3E}">
        <p14:creationId xmlns:p14="http://schemas.microsoft.com/office/powerpoint/2010/main" val="156886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0515600" cy="588983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ScaleHLS</a:t>
            </a:r>
            <a:r>
              <a:rPr lang="en-US" dirty="0">
                <a:solidFill>
                  <a:schemeClr val="accent1"/>
                </a:solidFill>
              </a:rPr>
              <a:t> (3): Design Space Exploration (DSE)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097DD048-BEC6-47E2-8490-B82867542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11" y="797626"/>
            <a:ext cx="4899377" cy="2555838"/>
          </a:xfrm>
          <a:prstGeom prst="rect">
            <a:avLst/>
          </a:prstGeom>
        </p:spPr>
      </p:pic>
      <p:graphicFrame>
        <p:nvGraphicFramePr>
          <p:cNvPr id="46" name="Table 4">
            <a:extLst>
              <a:ext uri="{FF2B5EF4-FFF2-40B4-BE49-F238E27FC236}">
                <a16:creationId xmlns:a16="http://schemas.microsoft.com/office/drawing/2014/main" id="{9C830775-95F3-452C-9D06-27BF9DFD1A88}"/>
              </a:ext>
            </a:extLst>
          </p:cNvPr>
          <p:cNvGraphicFramePr>
            <a:graphicFrameLocks noGrp="1"/>
          </p:cNvGraphicFramePr>
          <p:nvPr/>
        </p:nvGraphicFramePr>
        <p:xfrm>
          <a:off x="914400" y="3456354"/>
          <a:ext cx="5292000" cy="2880000"/>
        </p:xfrm>
        <a:graphic>
          <a:graphicData uri="http://schemas.openxmlformats.org/drawingml/2006/table">
            <a:tbl>
              <a:tblPr firstRow="1" bandRow="1"/>
              <a:tblGrid>
                <a:gridCol w="756000">
                  <a:extLst>
                    <a:ext uri="{9D8B030D-6E8A-4147-A177-3AD203B41FA5}">
                      <a16:colId xmlns:a16="http://schemas.microsoft.com/office/drawing/2014/main" val="2980164688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3173191970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685141857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2672823523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3260194938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3755757647"/>
                    </a:ext>
                  </a:extLst>
                </a:gridCol>
                <a:gridCol w="756000">
                  <a:extLst>
                    <a:ext uri="{9D8B030D-6E8A-4147-A177-3AD203B41FA5}">
                      <a16:colId xmlns:a16="http://schemas.microsoft.com/office/drawing/2014/main" val="1632826199"/>
                    </a:ext>
                  </a:extLst>
                </a:gridCol>
              </a:tblGrid>
              <a:tr h="360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Poly-bench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2mm small dataset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4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3mm small dataset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9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5080523"/>
                  </a:ext>
                </a:extLst>
              </a:tr>
              <a:tr h="360000"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Base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ScaleHLS DSE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NewFlow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Base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ScaleHLS DSE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NewFlow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3294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50006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Clock</a:t>
                      </a:r>
                    </a:p>
                    <a:p>
                      <a:pPr algn="ctr"/>
                      <a:r>
                        <a:rPr lang="en-US" sz="700" b="1" dirty="0"/>
                        <a:t>Cycles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3,146,526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50,854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16,468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4,876,863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113,750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43,041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68780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Clock</a:t>
                      </a:r>
                    </a:p>
                    <a:p>
                      <a:pPr algn="ctr"/>
                      <a:r>
                        <a:rPr lang="en-US" sz="700" b="1" dirty="0"/>
                        <a:t>Period(ns)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8.286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15.434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8.726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8.286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15.434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9.621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35553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Latency</a:t>
                      </a:r>
                    </a:p>
                    <a:p>
                      <a:pPr algn="ctr"/>
                      <a:r>
                        <a:rPr lang="en-US" sz="700" b="1" dirty="0"/>
                        <a:t>(</a:t>
                      </a:r>
                      <a:r>
                        <a:rPr lang="el-GR" sz="700" b="1" dirty="0"/>
                        <a:t>μ</a:t>
                      </a:r>
                      <a:r>
                        <a:rPr lang="en-US" sz="700" b="1" dirty="0"/>
                        <a:t>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26,072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784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143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40,409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1,755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414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112009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DSP48E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2%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58%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2%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27%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41%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63868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FF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1%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45%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42%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1%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22%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54%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642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700" b="1" dirty="0"/>
                        <a:t>LUT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2%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65%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78%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>
                          <a:solidFill>
                            <a:schemeClr val="tx1"/>
                          </a:solidFill>
                        </a:rPr>
                        <a:t>3%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67%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87%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180521"/>
                  </a:ext>
                </a:extLst>
              </a:tr>
            </a:tbl>
          </a:graphicData>
        </a:graphic>
      </p:graphicFrame>
      <p:sp>
        <p:nvSpPr>
          <p:cNvPr id="47" name="Rectangle 46">
            <a:extLst>
              <a:ext uri="{FF2B5EF4-FFF2-40B4-BE49-F238E27FC236}">
                <a16:creationId xmlns:a16="http://schemas.microsoft.com/office/drawing/2014/main" id="{356FC745-1503-4160-B3F9-1061560BEE7B}"/>
              </a:ext>
            </a:extLst>
          </p:cNvPr>
          <p:cNvSpPr/>
          <p:nvPr/>
        </p:nvSpPr>
        <p:spPr>
          <a:xfrm>
            <a:off x="6269559" y="929282"/>
            <a:ext cx="5465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err="1"/>
              <a:t>Lexer</a:t>
            </a:r>
            <a:r>
              <a:rPr lang="en-US" sz="2400" dirty="0"/>
              <a:t> – Analyze input design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806682-6156-4AB1-9C0D-C58E8D758C88}"/>
              </a:ext>
            </a:extLst>
          </p:cNvPr>
          <p:cNvSpPr txBox="1"/>
          <p:nvPr/>
        </p:nvSpPr>
        <p:spPr>
          <a:xfrm>
            <a:off x="6705600" y="1380033"/>
            <a:ext cx="3313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Identify Critical Loop bands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C79574-E0F6-4506-AEB7-9FDF218F203B}"/>
              </a:ext>
            </a:extLst>
          </p:cNvPr>
          <p:cNvSpPr txBox="1"/>
          <p:nvPr/>
        </p:nvSpPr>
        <p:spPr>
          <a:xfrm>
            <a:off x="6705600" y="1738451"/>
            <a:ext cx="4903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Identify dependencies between loop bands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64B000A-5C22-491B-9B64-45D0F9AE20E0}"/>
              </a:ext>
            </a:extLst>
          </p:cNvPr>
          <p:cNvSpPr txBox="1"/>
          <p:nvPr/>
        </p:nvSpPr>
        <p:spPr>
          <a:xfrm>
            <a:off x="6705600" y="2096869"/>
            <a:ext cx="4899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Partition loops into digestible chunks, suitable for the ScaleHLS DSE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EC50939-1815-4D8D-865B-9B8F80FEF648}"/>
              </a:ext>
            </a:extLst>
          </p:cNvPr>
          <p:cNvSpPr/>
          <p:nvPr/>
        </p:nvSpPr>
        <p:spPr>
          <a:xfrm>
            <a:off x="6269559" y="2946004"/>
            <a:ext cx="5465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ScaleHLS DSE – Loop optimization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B07A420-7FEB-401C-888C-170ADDEE3038}"/>
              </a:ext>
            </a:extLst>
          </p:cNvPr>
          <p:cNvSpPr txBox="1"/>
          <p:nvPr/>
        </p:nvSpPr>
        <p:spPr>
          <a:xfrm>
            <a:off x="6705600" y="3396755"/>
            <a:ext cx="521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Apply suitable ScaleHLS optimization passes 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F56713F9-6213-4C23-93FA-5A99E0AF02E5}"/>
              </a:ext>
            </a:extLst>
          </p:cNvPr>
          <p:cNvSpPr txBox="1"/>
          <p:nvPr/>
        </p:nvSpPr>
        <p:spPr>
          <a:xfrm>
            <a:off x="6705600" y="3755173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Find optimal loop tiling strategy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87EAECD-CA1C-4775-9289-0EF4B5E150D5}"/>
              </a:ext>
            </a:extLst>
          </p:cNvPr>
          <p:cNvSpPr/>
          <p:nvPr/>
        </p:nvSpPr>
        <p:spPr>
          <a:xfrm>
            <a:off x="6269559" y="4363504"/>
            <a:ext cx="546524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ML Algorithm – Array partitioning 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418C8D2-1B14-4562-8AB4-A7E7192909DA}"/>
              </a:ext>
            </a:extLst>
          </p:cNvPr>
          <p:cNvSpPr txBox="1"/>
          <p:nvPr/>
        </p:nvSpPr>
        <p:spPr>
          <a:xfrm>
            <a:off x="6705600" y="4814255"/>
            <a:ext cx="5211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Takes advantage of Random Forest Network, Evolutionary Algorithm, Gradient descent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68FD3EF-AA89-48DF-87BD-88F478356946}"/>
              </a:ext>
            </a:extLst>
          </p:cNvPr>
          <p:cNvSpPr txBox="1"/>
          <p:nvPr/>
        </p:nvSpPr>
        <p:spPr>
          <a:xfrm>
            <a:off x="6705600" y="5449669"/>
            <a:ext cx="5143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dirty="0"/>
              <a:t>Finds optimal array partitioning scheme within the allocated resource environment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1ACC65-D136-4533-A1D4-D3A5033B881B}"/>
              </a:ext>
            </a:extLst>
          </p:cNvPr>
          <p:cNvSpPr/>
          <p:nvPr/>
        </p:nvSpPr>
        <p:spPr>
          <a:xfrm>
            <a:off x="914399" y="4896353"/>
            <a:ext cx="5292000" cy="365125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04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0515600" cy="588983"/>
          </a:xfrm>
        </p:spPr>
        <p:txBody>
          <a:bodyPr/>
          <a:lstStyle/>
          <a:p>
            <a:r>
              <a:rPr lang="en-US" dirty="0" err="1">
                <a:solidFill>
                  <a:schemeClr val="accent1"/>
                </a:solidFill>
              </a:rPr>
              <a:t>ScaleHLS</a:t>
            </a:r>
            <a:r>
              <a:rPr lang="en-US" dirty="0">
                <a:solidFill>
                  <a:schemeClr val="accent1"/>
                </a:solidFill>
              </a:rPr>
              <a:t> (4): Upcoming Plan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F6CC919F-F932-4EEE-9CB5-CDAFD229E78B}"/>
              </a:ext>
            </a:extLst>
          </p:cNvPr>
          <p:cNvSpPr/>
          <p:nvPr/>
        </p:nvSpPr>
        <p:spPr>
          <a:xfrm>
            <a:off x="381000" y="1402495"/>
            <a:ext cx="647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More benchmarks and back-ends support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1940464-F382-4858-880C-4D4537FA8A21}"/>
              </a:ext>
            </a:extLst>
          </p:cNvPr>
          <p:cNvSpPr/>
          <p:nvPr/>
        </p:nvSpPr>
        <p:spPr>
          <a:xfrm>
            <a:off x="4941551" y="2710433"/>
            <a:ext cx="1529129" cy="64710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ScaleHLS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49F8FFA0-ED59-45E9-9D26-082981B42923}"/>
              </a:ext>
            </a:extLst>
          </p:cNvPr>
          <p:cNvSpPr/>
          <p:nvPr/>
        </p:nvSpPr>
        <p:spPr>
          <a:xfrm>
            <a:off x="2308723" y="2152608"/>
            <a:ext cx="1529129" cy="4616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PolyBench</a:t>
            </a:r>
            <a:r>
              <a:rPr lang="en-US" sz="1600" dirty="0">
                <a:solidFill>
                  <a:schemeClr val="tx1"/>
                </a:solidFill>
              </a:rPr>
              <a:t> [1]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B207F8B6-EBA8-4A05-AA5C-2B00922B050D}"/>
              </a:ext>
            </a:extLst>
          </p:cNvPr>
          <p:cNvSpPr/>
          <p:nvPr/>
        </p:nvSpPr>
        <p:spPr>
          <a:xfrm>
            <a:off x="2306094" y="2787518"/>
            <a:ext cx="1529129" cy="4616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Rosetta [2]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1705EBE8-9468-4FA6-8104-3F4D353273CA}"/>
              </a:ext>
            </a:extLst>
          </p:cNvPr>
          <p:cNvSpPr/>
          <p:nvPr/>
        </p:nvSpPr>
        <p:spPr>
          <a:xfrm>
            <a:off x="2306094" y="3422428"/>
            <a:ext cx="1529129" cy="4616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err="1">
                <a:solidFill>
                  <a:schemeClr val="tx1"/>
                </a:solidFill>
              </a:rPr>
              <a:t>CHStone</a:t>
            </a:r>
            <a:r>
              <a:rPr lang="en-US" sz="1600" dirty="0">
                <a:solidFill>
                  <a:schemeClr val="tx1"/>
                </a:solidFill>
              </a:rPr>
              <a:t> [3]</a:t>
            </a:r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B0ADAB4B-73FC-44ED-AFA2-EB8226A56FC2}"/>
              </a:ext>
            </a:extLst>
          </p:cNvPr>
          <p:cNvSpPr/>
          <p:nvPr/>
        </p:nvSpPr>
        <p:spPr>
          <a:xfrm>
            <a:off x="7464951" y="2198147"/>
            <a:ext cx="1782901" cy="4616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Xilinx FPGA</a:t>
            </a:r>
          </a:p>
        </p:txBody>
      </p:sp>
      <p:sp>
        <p:nvSpPr>
          <p:cNvPr id="63" name="Rectangle: Rounded Corners 62">
            <a:extLst>
              <a:ext uri="{FF2B5EF4-FFF2-40B4-BE49-F238E27FC236}">
                <a16:creationId xmlns:a16="http://schemas.microsoft.com/office/drawing/2014/main" id="{26C22258-6D60-4E72-8571-DBD6D3DE99F5}"/>
              </a:ext>
            </a:extLst>
          </p:cNvPr>
          <p:cNvSpPr/>
          <p:nvPr/>
        </p:nvSpPr>
        <p:spPr>
          <a:xfrm>
            <a:off x="7462322" y="2833057"/>
            <a:ext cx="1785531" cy="4616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Intel FPGA</a:t>
            </a:r>
          </a:p>
        </p:txBody>
      </p: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D9B3047F-18D4-4B7D-B53A-581175E2BC63}"/>
              </a:ext>
            </a:extLst>
          </p:cNvPr>
          <p:cNvSpPr/>
          <p:nvPr/>
        </p:nvSpPr>
        <p:spPr>
          <a:xfrm>
            <a:off x="7462323" y="3467967"/>
            <a:ext cx="1785531" cy="46166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Xilinx ACAP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AB255F9-6344-4F15-A04E-EF77A81B8A3A}"/>
              </a:ext>
            </a:extLst>
          </p:cNvPr>
          <p:cNvCxnSpPr>
            <a:stCxn id="59" idx="3"/>
          </p:cNvCxnSpPr>
          <p:nvPr/>
        </p:nvCxnSpPr>
        <p:spPr>
          <a:xfrm>
            <a:off x="3837852" y="2383441"/>
            <a:ext cx="1103699" cy="449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B113995-FCF8-4740-BB89-5F6A9EB9B020}"/>
              </a:ext>
            </a:extLst>
          </p:cNvPr>
          <p:cNvCxnSpPr>
            <a:stCxn id="60" idx="3"/>
            <a:endCxn id="58" idx="1"/>
          </p:cNvCxnSpPr>
          <p:nvPr/>
        </p:nvCxnSpPr>
        <p:spPr>
          <a:xfrm>
            <a:off x="3835223" y="3018351"/>
            <a:ext cx="1106328" cy="15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C3E0BFA-2189-4F00-9A78-FC35FFE8B000}"/>
              </a:ext>
            </a:extLst>
          </p:cNvPr>
          <p:cNvCxnSpPr>
            <a:stCxn id="61" idx="3"/>
          </p:cNvCxnSpPr>
          <p:nvPr/>
        </p:nvCxnSpPr>
        <p:spPr>
          <a:xfrm flipV="1">
            <a:off x="3835223" y="3249184"/>
            <a:ext cx="1103699" cy="404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2ABAFBD5-DA5F-410E-BDB5-F9F830D38BB3}"/>
              </a:ext>
            </a:extLst>
          </p:cNvPr>
          <p:cNvCxnSpPr>
            <a:endCxn id="62" idx="1"/>
          </p:cNvCxnSpPr>
          <p:nvPr/>
        </p:nvCxnSpPr>
        <p:spPr>
          <a:xfrm flipV="1">
            <a:off x="6470680" y="2428980"/>
            <a:ext cx="994271" cy="4040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3461EDF-D9E8-40CF-B2B5-9E80BB55A458}"/>
              </a:ext>
            </a:extLst>
          </p:cNvPr>
          <p:cNvCxnSpPr>
            <a:stCxn id="58" idx="3"/>
            <a:endCxn id="63" idx="1"/>
          </p:cNvCxnSpPr>
          <p:nvPr/>
        </p:nvCxnSpPr>
        <p:spPr>
          <a:xfrm>
            <a:off x="6470680" y="3033985"/>
            <a:ext cx="991642" cy="29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27880F55-BA93-41E9-8E5F-05C1C1881CA1}"/>
              </a:ext>
            </a:extLst>
          </p:cNvPr>
          <p:cNvCxnSpPr>
            <a:endCxn id="64" idx="1"/>
          </p:cNvCxnSpPr>
          <p:nvPr/>
        </p:nvCxnSpPr>
        <p:spPr>
          <a:xfrm>
            <a:off x="6468051" y="3249184"/>
            <a:ext cx="994272" cy="4496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>
            <a:extLst>
              <a:ext uri="{FF2B5EF4-FFF2-40B4-BE49-F238E27FC236}">
                <a16:creationId xmlns:a16="http://schemas.microsoft.com/office/drawing/2014/main" id="{31CA4669-4B46-4112-AAC3-C9FD88842AB3}"/>
              </a:ext>
            </a:extLst>
          </p:cNvPr>
          <p:cNvSpPr/>
          <p:nvPr/>
        </p:nvSpPr>
        <p:spPr>
          <a:xfrm>
            <a:off x="381000" y="914400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Continuous development on IP integration and DSE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521AD228-6765-47F6-85AA-81A4B298E1E0}"/>
              </a:ext>
            </a:extLst>
          </p:cNvPr>
          <p:cNvSpPr/>
          <p:nvPr/>
        </p:nvSpPr>
        <p:spPr>
          <a:xfrm>
            <a:off x="381000" y="4203809"/>
            <a:ext cx="11125200" cy="1285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Upcoming events on </a:t>
            </a:r>
            <a:r>
              <a:rPr lang="en-US" sz="2400" dirty="0" err="1"/>
              <a:t>ScaleHLS</a:t>
            </a:r>
            <a:r>
              <a:rPr lang="en-US" sz="2400" dirty="0"/>
              <a:t>:</a:t>
            </a:r>
          </a:p>
          <a:p>
            <a:pPr marL="914320" lvl="1" indent="-4572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hlinkClick r:id="rId3"/>
              </a:rPr>
              <a:t>Tutorial at FPGA’22 (Feb. 27)</a:t>
            </a:r>
            <a:r>
              <a:rPr lang="en-US" sz="2000" dirty="0"/>
              <a:t>: Open-Source Source-to-Source Transformation for HLS</a:t>
            </a:r>
          </a:p>
          <a:p>
            <a:pPr marL="914320" lvl="1" indent="-457200">
              <a:lnSpc>
                <a:spcPct val="125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hlinkClick r:id="rId4"/>
              </a:rPr>
              <a:t>Presentation at HPCA’22 (April 2–6, TBD)</a:t>
            </a:r>
            <a:endParaRPr lang="en-US" sz="20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7E780D6-81C4-441E-BABB-9DFB611C93A1}"/>
              </a:ext>
            </a:extLst>
          </p:cNvPr>
          <p:cNvSpPr txBox="1"/>
          <p:nvPr/>
        </p:nvSpPr>
        <p:spPr>
          <a:xfrm>
            <a:off x="914400" y="5953594"/>
            <a:ext cx="919476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[1] </a:t>
            </a:r>
            <a:r>
              <a:rPr lang="en-US" sz="1400" dirty="0">
                <a:hlinkClick r:id="rId5"/>
              </a:rPr>
              <a:t>https://web.cse.ohio-state.edu/~pouchet.2/software/polybench/</a:t>
            </a:r>
            <a:endParaRPr lang="en-US" sz="1400" dirty="0"/>
          </a:p>
          <a:p>
            <a:r>
              <a:rPr lang="en-US" sz="1400" dirty="0"/>
              <a:t>[2] 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Zhou, Yuan, et al. "Rosetta: A realistic high-level synthesis benchmark suite for software programmable </a:t>
            </a:r>
            <a:r>
              <a:rPr lang="en-US" sz="1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fpgas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.“</a:t>
            </a:r>
          </a:p>
          <a:p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</a:rPr>
              <a:t>[3] 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Hara, Yuko, et al. "</a:t>
            </a:r>
            <a:r>
              <a:rPr lang="en-US" sz="1400" b="0" i="0" dirty="0" err="1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Chstone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: A benchmark program suite for practical c-based high-level synthesis."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4013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Xilinx-5">
  <a:themeElements>
    <a:clrScheme name="Custom 1">
      <a:dk1>
        <a:srgbClr val="0C0C0C"/>
      </a:dk1>
      <a:lt1>
        <a:srgbClr val="FFFFFF"/>
      </a:lt1>
      <a:dk2>
        <a:srgbClr val="161C2E"/>
      </a:dk2>
      <a:lt2>
        <a:srgbClr val="5F5F5F"/>
      </a:lt2>
      <a:accent1>
        <a:srgbClr val="E20000"/>
      </a:accent1>
      <a:accent2>
        <a:srgbClr val="282D3F"/>
      </a:accent2>
      <a:accent3>
        <a:srgbClr val="8D919A"/>
      </a:accent3>
      <a:accent4>
        <a:srgbClr val="055C99"/>
      </a:accent4>
      <a:accent5>
        <a:srgbClr val="0D9079"/>
      </a:accent5>
      <a:accent6>
        <a:srgbClr val="00B2BA"/>
      </a:accent6>
      <a:hlink>
        <a:srgbClr val="055C99"/>
      </a:hlink>
      <a:folHlink>
        <a:srgbClr val="5F5F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E1551F94-4F86-FC46-B39B-8DCDD2315BFB}" vid="{B4C64D15-1BD8-D446-A946-42B1223C2A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13AA4F4-3B34-2743-ACD6-F6D573A82AF7}">
  <we:reference id="f9ac8e4d-ed29-46df-aca6-61a4f7a9a1d6" version="1.0.0.1" store="developer" storeType="Registry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Xilinx-5</Template>
  <TotalTime>4065</TotalTime>
  <Words>664</Words>
  <Application>Microsoft Office PowerPoint</Application>
  <PresentationFormat>Widescreen</PresentationFormat>
  <Paragraphs>127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Webdings</vt:lpstr>
      <vt:lpstr>Wingdings</vt:lpstr>
      <vt:lpstr>Wingdings 3</vt:lpstr>
      <vt:lpstr>Xilinx-5</vt:lpstr>
      <vt:lpstr>ScaleHLS (1): Overview</vt:lpstr>
      <vt:lpstr>ScaleHLS (2): IP Integration</vt:lpstr>
      <vt:lpstr>ScaleHLS (3): Design Space Exploration (DSE)</vt:lpstr>
      <vt:lpstr>ScaleHLS (4): Upcoming Plan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(Read Instructions Below)</dc:title>
  <dc:subject/>
  <dc:creator>Hugo A. Andrade</dc:creator>
  <cp:keywords/>
  <dc:description/>
  <cp:lastModifiedBy>Ye, Hanchen</cp:lastModifiedBy>
  <cp:revision>216</cp:revision>
  <cp:lastPrinted>2021-11-08T19:02:29Z</cp:lastPrinted>
  <dcterms:created xsi:type="dcterms:W3CDTF">2021-08-11T23:26:07Z</dcterms:created>
  <dcterms:modified xsi:type="dcterms:W3CDTF">2022-02-04T21:48:13Z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ENTIFIER">
    <vt:lpwstr>DB47E1AF-05DE-409D-8B5C-CC62551F8E8D</vt:lpwstr>
  </property>
  <property fmtid="{D5CDD505-2E9C-101B-9397-08002B2CF9AE}" pid="3" name="PublicationYear">
    <vt:lpwstr>2021</vt:lpwstr>
  </property>
  <property fmtid="{D5CDD505-2E9C-101B-9397-08002B2CF9AE}" pid="4" name="VisualMarkings">
    <vt:lpwstr>Yes</vt:lpwstr>
  </property>
  <property fmtid="{D5CDD505-2E9C-101B-9397-08002B2CF9AE}" pid="5" name="XilinxClassification">
    <vt:lpwstr>Public</vt:lpwstr>
  </property>
</Properties>
</file>