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4"/>
  </p:notesMasterIdLst>
  <p:handoutMasterIdLst>
    <p:handoutMasterId r:id="rId5"/>
  </p:handoutMasterIdLst>
  <p:sldIdLst>
    <p:sldId id="1089" r:id="rId2"/>
    <p:sldId id="1090" r:id="rId3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089"/>
            <p14:sldId id="10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0" autoAdjust="0"/>
    <p:restoredTop sz="72621" autoAdjust="0"/>
  </p:normalViewPr>
  <p:slideViewPr>
    <p:cSldViewPr showGuides="1">
      <p:cViewPr varScale="1">
        <p:scale>
          <a:sx n="78" d="100"/>
          <a:sy n="78" d="100"/>
        </p:scale>
        <p:origin x="1168" y="176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1/27/22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1/27/22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Member: </a:t>
            </a:r>
            <a:r>
              <a:rPr lang="en-US" dirty="0" err="1"/>
              <a:t>Shikun</a:t>
            </a:r>
            <a:r>
              <a:rPr lang="en-US" dirty="0"/>
              <a:t> Liu (liu2112@purdue.edu)</a:t>
            </a:r>
          </a:p>
          <a:p>
            <a:r>
              <a:rPr lang="en-US" dirty="0" err="1"/>
              <a:t>Tianchun</a:t>
            </a:r>
            <a:r>
              <a:rPr lang="en-US" dirty="0"/>
              <a:t> Li (li2657@purdue.edu)</a:t>
            </a:r>
          </a:p>
          <a:p>
            <a:r>
              <a:rPr lang="en-US" dirty="0" err="1"/>
              <a:t>Rongzhe</a:t>
            </a:r>
            <a:r>
              <a:rPr lang="en-US" dirty="0"/>
              <a:t> Wei (wei397@purdue.edu)</a:t>
            </a:r>
          </a:p>
          <a:p>
            <a:endParaRPr lang="en-US" dirty="0"/>
          </a:p>
          <a:p>
            <a:r>
              <a:rPr lang="en-US" dirty="0"/>
              <a:t>Script for more details:</a:t>
            </a:r>
          </a:p>
          <a:p>
            <a:r>
              <a:rPr lang="en-US" b="1" dirty="0"/>
              <a:t>Bullet 1 (experiment settings currently focus on):</a:t>
            </a:r>
          </a:p>
          <a:p>
            <a:r>
              <a:rPr lang="en-US" i="1" dirty="0"/>
              <a:t>(Different signal) ADV + GNN vs GNN: </a:t>
            </a:r>
            <a:r>
              <a:rPr lang="en-US" b="1" i="1" u="sng" dirty="0"/>
              <a:t>Train</a:t>
            </a:r>
            <a:r>
              <a:rPr lang="en-US" dirty="0"/>
              <a:t> on signal 1 (</a:t>
            </a:r>
            <a:r>
              <a:rPr lang="en-US" dirty="0" err="1"/>
              <a:t>testgg</a:t>
            </a:r>
            <a:r>
              <a:rPr lang="en-US" dirty="0"/>
              <a:t>)  Neutral  (Source), </a:t>
            </a:r>
            <a:r>
              <a:rPr lang="en-US" b="1" i="1" u="sng" dirty="0"/>
              <a:t>Test</a:t>
            </a:r>
            <a:r>
              <a:rPr lang="en-US" dirty="0"/>
              <a:t> on sign2 (</a:t>
            </a:r>
            <a:r>
              <a:rPr lang="en-US" dirty="0" err="1"/>
              <a:t>testgg</a:t>
            </a:r>
            <a:r>
              <a:rPr lang="en-US" dirty="0"/>
              <a:t>) Neutral under </a:t>
            </a:r>
            <a:r>
              <a:rPr lang="en-US" b="1" i="1" u="sng" dirty="0"/>
              <a:t>same PU level 50</a:t>
            </a:r>
          </a:p>
          <a:p>
            <a:r>
              <a:rPr lang="en-US" i="1" dirty="0"/>
              <a:t>(Different PU level) GNN + ADV vs ADV + GNN + ADV vs Convolution + adv + Convolution vs GNN: </a:t>
            </a:r>
            <a:r>
              <a:rPr lang="en-US" b="1" i="1" u="sng" dirty="0"/>
              <a:t>Train</a:t>
            </a:r>
            <a:r>
              <a:rPr lang="en-US" dirty="0"/>
              <a:t> on PU 140 Neutral, </a:t>
            </a:r>
            <a:r>
              <a:rPr lang="en-US" b="1" i="1" u="sng" dirty="0"/>
              <a:t>Test</a:t>
            </a:r>
            <a:r>
              <a:rPr lang="en-US" dirty="0"/>
              <a:t> on  PU 50 Neutral under </a:t>
            </a:r>
            <a:r>
              <a:rPr lang="en-US" b="1" i="1" u="sng" dirty="0"/>
              <a:t>same signal </a:t>
            </a:r>
            <a:r>
              <a:rPr lang="en-US" b="1" i="1" u="sng" dirty="0" err="1"/>
              <a:t>testgg</a:t>
            </a:r>
            <a:endParaRPr lang="en-US" b="1" i="1" u="sng" dirty="0"/>
          </a:p>
          <a:p>
            <a:endParaRPr lang="en-US" b="1" dirty="0"/>
          </a:p>
          <a:p>
            <a:r>
              <a:rPr lang="en-US" b="1" dirty="0"/>
              <a:t>Bullet 2 (pipelines mainly focus on):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1" dirty="0"/>
              <a:t>GNN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1" dirty="0"/>
              <a:t>ADV + GNN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1" dirty="0"/>
              <a:t>GNN + ADV</a:t>
            </a:r>
          </a:p>
          <a:p>
            <a:pPr marL="342900" marR="0" lvl="0" indent="-34290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="0" i="1" dirty="0"/>
              <a:t>Convolution + ADV + Convolution + ADV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1" dirty="0"/>
              <a:t>Convolution + ADV + Convolution</a:t>
            </a:r>
          </a:p>
          <a:p>
            <a:pPr marL="0" indent="0">
              <a:buFont typeface="+mj-lt"/>
              <a:buNone/>
            </a:pPr>
            <a:endParaRPr lang="en-US" b="0" i="1" dirty="0"/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Bullet 3:</a:t>
            </a:r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0" dirty="0"/>
              <a:t>Using Contextual Stochastic Block Model to verify some cases </a:t>
            </a:r>
            <a:r>
              <a:rPr lang="en-US" b="0" i="1" dirty="0"/>
              <a:t>ADV + GNN + ADV is better than GNN + ADV, </a:t>
            </a:r>
            <a:r>
              <a:rPr lang="en-US" b="0" i="0" dirty="0"/>
              <a:t>and both better than GNN. </a:t>
            </a:r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0" dirty="0"/>
              <a:t>Using real datasets to verify both </a:t>
            </a:r>
            <a:r>
              <a:rPr lang="en-US" b="0" i="1" dirty="0"/>
              <a:t>Convolution + ADV + Convolution + ADV and GNN + ADV</a:t>
            </a:r>
            <a:r>
              <a:rPr lang="en-US" b="0" i="0" dirty="0"/>
              <a:t> are better than GNN. </a:t>
            </a:r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0" i="0" dirty="0"/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0" i="1" dirty="0"/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0" i="1" dirty="0"/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0" i="1" dirty="0"/>
          </a:p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0" dirty="0"/>
          </a:p>
          <a:p>
            <a:pPr marL="0" indent="0">
              <a:buFont typeface="+mj-lt"/>
              <a:buNone/>
            </a:pPr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9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results in CSBM, only the embeddings of GNN and GNN + ADV were shown to demonstrate the effectiveness.  The reason for not showing contrasts between ADV+GNN+ADV, GNN+ADV, and GNN is because the visual difference between GNN + ADV and ADV + GNN + ADV is relatively small. We could only tell that both ADV + GNN + ADV and GNN + ADV aligns but couldn’t tell which aligns better purely from the visualization.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19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6AD48-3249-C54F-9007-D1D739CA9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</a:rPr>
              <a:t>Domain Adaptation for Graph Machine Learning</a:t>
            </a:r>
            <a:r>
              <a:rPr lang="en-US" sz="3600" dirty="0">
                <a:solidFill>
                  <a:schemeClr val="accent1"/>
                </a:solidFill>
              </a:rPr>
              <a:t> 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D2D879-54BE-A240-AF52-BF543CF5C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3F0D4-C215-8649-B06F-422F91032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293607"/>
            <a:ext cx="11033760" cy="46329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Team Member: </a:t>
            </a:r>
            <a:r>
              <a:rPr lang="en-US" sz="2800" dirty="0" err="1"/>
              <a:t>Shikun</a:t>
            </a:r>
            <a:r>
              <a:rPr lang="en-US" sz="2800" dirty="0"/>
              <a:t> Liu, </a:t>
            </a:r>
            <a:r>
              <a:rPr lang="en-US" sz="2800" dirty="0" err="1"/>
              <a:t>Tianchun</a:t>
            </a:r>
            <a:r>
              <a:rPr lang="en-US" sz="2800" dirty="0"/>
              <a:t> Li, </a:t>
            </a:r>
            <a:r>
              <a:rPr lang="en-US" sz="2800" dirty="0" err="1"/>
              <a:t>Rongzhe</a:t>
            </a:r>
            <a:r>
              <a:rPr lang="en-US" sz="2800" dirty="0"/>
              <a:t> Wei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Achievements: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Formulate different scenarios in terms of graph structure shift and node feature shift under pileup mitigation datasets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Implement the unsupervised domain adversarial training pipelines combined with graph convolution to handle the domain shifts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Demonstrate the designed pipelines could mitigate the domain shifts under synthetic datasets and some scenarios under real datasets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2845" lvl="1" indent="0">
              <a:lnSpc>
                <a:spcPct val="100000"/>
              </a:lnSpc>
              <a:buNone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lvl="1">
              <a:lnSpc>
                <a:spcPct val="1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124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7A8F4E-533C-3C48-9BC8-BC48A41502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B83E24-E5EE-9445-BE6F-DD903D1A5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066800"/>
            <a:ext cx="11033760" cy="463296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Synthetic dataset result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3C2BC-DE3E-2546-8874-6FCF79DA9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78" y="2241544"/>
            <a:ext cx="4148322" cy="308981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0DA76D-876B-A246-8B29-43BDE3735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</a:rPr>
              <a:t>Domain Adaptation for Graph Machine Learning</a:t>
            </a:r>
            <a:r>
              <a:rPr lang="en-US" sz="3600" dirty="0">
                <a:solidFill>
                  <a:schemeClr val="accent1"/>
                </a:solidFill>
              </a:rPr>
              <a:t> 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A63D2-E3A0-5643-98AD-A31736F52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062" y="2248645"/>
            <a:ext cx="4187957" cy="3055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976A97-4B66-F945-8DEE-8EF8330A382C}"/>
              </a:ext>
            </a:extLst>
          </p:cNvPr>
          <p:cNvSpPr txBox="1"/>
          <p:nvPr/>
        </p:nvSpPr>
        <p:spPr>
          <a:xfrm>
            <a:off x="1773939" y="187221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GNN with alignment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340BEA-7C1B-DF4F-ACCA-168412A0BD21}"/>
              </a:ext>
            </a:extLst>
          </p:cNvPr>
          <p:cNvSpPr txBox="1"/>
          <p:nvPr/>
        </p:nvSpPr>
        <p:spPr>
          <a:xfrm>
            <a:off x="6861314" y="1879313"/>
            <a:ext cx="291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GNN without alignment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3155A7-19E8-1E40-90BE-F83B34264319}"/>
              </a:ext>
            </a:extLst>
          </p:cNvPr>
          <p:cNvSpPr/>
          <p:nvPr/>
        </p:nvSpPr>
        <p:spPr>
          <a:xfrm>
            <a:off x="702485" y="5304415"/>
            <a:ext cx="107671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Goals: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 Continue the experiments on real datasets and summarize the results</a:t>
            </a:r>
          </a:p>
        </p:txBody>
      </p:sp>
    </p:spTree>
    <p:extLst>
      <p:ext uri="{BB962C8B-B14F-4D97-AF65-F5344CB8AC3E}">
        <p14:creationId xmlns:p14="http://schemas.microsoft.com/office/powerpoint/2010/main" val="40524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3590</TotalTime>
  <Words>383</Words>
  <Application>Microsoft Macintosh PowerPoint</Application>
  <PresentationFormat>Widescreen</PresentationFormat>
  <Paragraphs>50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Webdings</vt:lpstr>
      <vt:lpstr>Wingdings 3</vt:lpstr>
      <vt:lpstr>Xilinx-5</vt:lpstr>
      <vt:lpstr>Domain Adaptation for Graph Machine Learning  </vt:lpstr>
      <vt:lpstr>Domain Adaptation for Graph Machine Learning  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Microsoft Office User</cp:lastModifiedBy>
  <cp:revision>219</cp:revision>
  <cp:lastPrinted>2021-11-08T19:02:29Z</cp:lastPrinted>
  <dcterms:created xsi:type="dcterms:W3CDTF">2021-08-11T23:26:07Z</dcterms:created>
  <dcterms:modified xsi:type="dcterms:W3CDTF">2022-01-27T17:33:25Z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