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326" r:id="rId2"/>
    <p:sldId id="413" r:id="rId3"/>
    <p:sldId id="428" r:id="rId4"/>
    <p:sldId id="389" r:id="rId5"/>
    <p:sldId id="349" r:id="rId6"/>
    <p:sldId id="351" r:id="rId7"/>
    <p:sldId id="433" r:id="rId8"/>
    <p:sldId id="431" r:id="rId9"/>
    <p:sldId id="432" r:id="rId10"/>
    <p:sldId id="412" r:id="rId11"/>
    <p:sldId id="329" r:id="rId12"/>
    <p:sldId id="429" r:id="rId13"/>
    <p:sldId id="430" r:id="rId14"/>
    <p:sldId id="388" r:id="rId15"/>
    <p:sldId id="385" r:id="rId16"/>
    <p:sldId id="387" r:id="rId17"/>
    <p:sldId id="400" r:id="rId18"/>
    <p:sldId id="356" r:id="rId19"/>
    <p:sldId id="415" r:id="rId20"/>
    <p:sldId id="401" r:id="rId21"/>
    <p:sldId id="403" r:id="rId22"/>
    <p:sldId id="406" r:id="rId23"/>
    <p:sldId id="393" r:id="rId24"/>
    <p:sldId id="408" r:id="rId25"/>
    <p:sldId id="395" r:id="rId26"/>
    <p:sldId id="426" r:id="rId27"/>
    <p:sldId id="418" r:id="rId28"/>
    <p:sldId id="420" r:id="rId29"/>
    <p:sldId id="421" r:id="rId30"/>
    <p:sldId id="423" r:id="rId31"/>
    <p:sldId id="424" r:id="rId32"/>
    <p:sldId id="364" r:id="rId33"/>
    <p:sldId id="345" r:id="rId34"/>
    <p:sldId id="379" r:id="rId35"/>
    <p:sldId id="390" r:id="rId36"/>
    <p:sldId id="303" r:id="rId37"/>
    <p:sldId id="353" r:id="rId38"/>
    <p:sldId id="363" r:id="rId39"/>
    <p:sldId id="270" r:id="rId40"/>
    <p:sldId id="371"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45"/>
    <p:restoredTop sz="85874"/>
  </p:normalViewPr>
  <p:slideViewPr>
    <p:cSldViewPr snapToGrid="0" snapToObjects="1">
      <p:cViewPr>
        <p:scale>
          <a:sx n="97" d="100"/>
          <a:sy n="97" d="100"/>
        </p:scale>
        <p:origin x="736" y="22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024656-59EC-1E44-A2CE-427D8938980C}" type="datetimeFigureOut">
              <a:rPr lang="en-US" smtClean="0"/>
              <a:t>3/16/22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5B5DC6-5AD3-A34C-A7AB-1CEA4976C04E}" type="slidenum">
              <a:rPr lang="en-US" smtClean="0"/>
              <a:t>‹#›</a:t>
            </a:fld>
            <a:endParaRPr lang="en-US"/>
          </a:p>
        </p:txBody>
      </p:sp>
    </p:spTree>
    <p:extLst>
      <p:ext uri="{BB962C8B-B14F-4D97-AF65-F5344CB8AC3E}">
        <p14:creationId xmlns:p14="http://schemas.microsoft.com/office/powerpoint/2010/main" val="1943673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6"/>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D15BB1D7-495B-5846-AF18-487126E9D24D}" type="slidenum">
              <a:rPr lang="pl-PL" altLang="en-US"/>
              <a:pPr/>
              <a:t>5</a:t>
            </a:fld>
            <a:endParaRPr lang="pl-PL" altLang="en-US"/>
          </a:p>
        </p:txBody>
      </p:sp>
      <p:sp>
        <p:nvSpPr>
          <p:cNvPr id="58371" name="Text Box 1"/>
          <p:cNvSpPr>
            <a:spLocks noGrp="1" noRot="1" noChangeAspect="1" noChangeArrowheads="1" noTextEdit="1"/>
          </p:cNvSpPr>
          <p:nvPr>
            <p:ph type="sldImg"/>
          </p:nvPr>
        </p:nvSpPr>
        <p:spPr>
          <a:xfrm>
            <a:off x="382588" y="695325"/>
            <a:ext cx="6091237" cy="3427413"/>
          </a:xfrm>
          <a:solidFill>
            <a:srgbClr val="FFFFFF"/>
          </a:solidFill>
          <a:ln/>
        </p:spPr>
      </p:sp>
      <p:sp>
        <p:nvSpPr>
          <p:cNvPr id="58372" name="Text Box 2"/>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ea typeface="ＭＳ Ｐゴシック" charset="-128"/>
            </a:endParaRPr>
          </a:p>
        </p:txBody>
      </p:sp>
    </p:spTree>
    <p:extLst>
      <p:ext uri="{BB962C8B-B14F-4D97-AF65-F5344CB8AC3E}">
        <p14:creationId xmlns:p14="http://schemas.microsoft.com/office/powerpoint/2010/main" val="368884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7522" name="Rectangle 8"/>
          <p:cNvSpPr txBox="1">
            <a:spLocks noGrp="1" noChangeArrowheads="1"/>
          </p:cNvSpPr>
          <p:nvPr/>
        </p:nvSpPr>
        <p:spPr bwMode="auto">
          <a:xfrm>
            <a:off x="4279900" y="10156825"/>
            <a:ext cx="3278188"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defTabSz="449263">
              <a:spcBef>
                <a:spcPct val="30000"/>
              </a:spcBef>
              <a:tabLst>
                <a:tab pos="723900" algn="l"/>
                <a:tab pos="1447800" algn="l"/>
                <a:tab pos="2171700" algn="l"/>
                <a:tab pos="2895600" algn="l"/>
              </a:tabLst>
              <a:defRPr sz="1200">
                <a:solidFill>
                  <a:schemeClr val="tx1"/>
                </a:solidFill>
                <a:latin typeface="Arial" charset="0"/>
                <a:ea typeface="ＭＳ Ｐゴシック" charset="-128"/>
                <a:cs typeface="Arial"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9pPr>
          </a:lstStyle>
          <a:p>
            <a:pPr algn="r" eaLnBrk="1">
              <a:lnSpc>
                <a:spcPct val="98000"/>
              </a:lnSpc>
              <a:spcBef>
                <a:spcPct val="0"/>
              </a:spcBef>
            </a:pPr>
            <a:fld id="{E38EBAE6-8DCD-2940-B606-C24A18BE4918}" type="slidenum">
              <a:rPr lang="en-GB" altLang="en-US" sz="1400">
                <a:solidFill>
                  <a:srgbClr val="000000"/>
                </a:solidFill>
                <a:latin typeface="Bitstream Vera Sans" charset="0"/>
              </a:rPr>
              <a:pPr algn="r" eaLnBrk="1">
                <a:lnSpc>
                  <a:spcPct val="98000"/>
                </a:lnSpc>
                <a:spcBef>
                  <a:spcPct val="0"/>
                </a:spcBef>
              </a:pPr>
              <a:t>30</a:t>
            </a:fld>
            <a:endParaRPr lang="en-GB" altLang="en-US" sz="1400">
              <a:solidFill>
                <a:srgbClr val="000000"/>
              </a:solidFill>
              <a:latin typeface="Bitstream Vera Sans" charset="0"/>
            </a:endParaRPr>
          </a:p>
        </p:txBody>
      </p:sp>
      <p:sp>
        <p:nvSpPr>
          <p:cNvPr id="107523" name="Text Box 2"/>
          <p:cNvSpPr txBox="1">
            <a:spLocks noChangeArrowheads="1"/>
          </p:cNvSpPr>
          <p:nvPr/>
        </p:nvSpPr>
        <p:spPr bwMode="auto">
          <a:xfrm>
            <a:off x="1106488" y="812800"/>
            <a:ext cx="5345112" cy="4008438"/>
          </a:xfrm>
          <a:prstGeom prst="rect">
            <a:avLst/>
          </a:prstGeom>
          <a:solidFill>
            <a:srgbClr val="FFFFFF"/>
          </a:solidFill>
          <a:ln w="9525">
            <a:solidFill>
              <a:srgbClr val="000000"/>
            </a:solidFill>
            <a:miter lim="800000"/>
            <a:headEnd/>
            <a:tailEnd/>
          </a:ln>
        </p:spPr>
        <p:txBody>
          <a:bodyPr wrap="none" anchor="ctr"/>
          <a:lstStyle>
            <a:lvl1pPr>
              <a:spcBef>
                <a:spcPct val="30000"/>
              </a:spcBef>
              <a:defRPr sz="1200">
                <a:solidFill>
                  <a:schemeClr val="tx1"/>
                </a:solidFill>
                <a:latin typeface="Arial" charset="0"/>
                <a:ea typeface="ＭＳ Ｐゴシック" charset="-128"/>
                <a:cs typeface="Arial" charset="0"/>
              </a:defRPr>
            </a:lvl1pPr>
            <a:lvl2pPr marL="742950" indent="-285750">
              <a:spcBef>
                <a:spcPct val="30000"/>
              </a:spcBef>
              <a:defRPr sz="1200">
                <a:solidFill>
                  <a:schemeClr val="tx1"/>
                </a:solidFill>
                <a:latin typeface="Arial" charset="0"/>
                <a:ea typeface="Arial" charset="0"/>
                <a:cs typeface="Arial" charset="0"/>
              </a:defRPr>
            </a:lvl2pPr>
            <a:lvl3pPr marL="1143000" indent="-228600">
              <a:spcBef>
                <a:spcPct val="30000"/>
              </a:spcBef>
              <a:defRPr sz="1200">
                <a:solidFill>
                  <a:schemeClr val="tx1"/>
                </a:solidFill>
                <a:latin typeface="Arial" charset="0"/>
                <a:ea typeface="Arial" charset="0"/>
                <a:cs typeface="Arial" charset="0"/>
              </a:defRPr>
            </a:lvl3pPr>
            <a:lvl4pPr marL="1600200" indent="-228600">
              <a:spcBef>
                <a:spcPct val="30000"/>
              </a:spcBef>
              <a:defRPr sz="1200">
                <a:solidFill>
                  <a:schemeClr val="tx1"/>
                </a:solidFill>
                <a:latin typeface="Arial" charset="0"/>
                <a:ea typeface="Arial" charset="0"/>
                <a:cs typeface="Arial" charset="0"/>
              </a:defRPr>
            </a:lvl4pPr>
            <a:lvl5pPr marL="2057400" indent="-228600">
              <a:spcBef>
                <a:spcPct val="30000"/>
              </a:spcBef>
              <a:defRPr sz="1200">
                <a:solidFill>
                  <a:schemeClr val="tx1"/>
                </a:solidFill>
                <a:latin typeface="Arial" charset="0"/>
                <a:ea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ea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ea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ea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a:spcBef>
                <a:spcPct val="0"/>
              </a:spcBef>
            </a:pPr>
            <a:endParaRPr lang="en-NZ" altLang="en-US" sz="1800">
              <a:solidFill>
                <a:schemeClr val="bg1"/>
              </a:solidFill>
              <a:latin typeface="Bitstream Vera Sans" charset="0"/>
            </a:endParaRPr>
          </a:p>
        </p:txBody>
      </p:sp>
      <p:sp>
        <p:nvSpPr>
          <p:cNvPr id="107524" name="Rectangle 3"/>
          <p:cNvSpPr>
            <a:spLocks noGrp="1" noChangeArrowheads="1"/>
          </p:cNvSpPr>
          <p:nvPr>
            <p:ph type="body"/>
          </p:nvPr>
        </p:nvSpPr>
        <p:spPr>
          <a:xfrm>
            <a:off x="755650" y="5078413"/>
            <a:ext cx="6046788" cy="4811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charset="0"/>
              <a:ea typeface="ＭＳ Ｐゴシック" charset="-128"/>
            </a:endParaRPr>
          </a:p>
        </p:txBody>
      </p:sp>
    </p:spTree>
    <p:extLst>
      <p:ext uri="{BB962C8B-B14F-4D97-AF65-F5344CB8AC3E}">
        <p14:creationId xmlns:p14="http://schemas.microsoft.com/office/powerpoint/2010/main" val="2021032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Folienbildplatzhalter 1"/>
          <p:cNvSpPr>
            <a:spLocks noGrp="1" noRot="1" noChangeAspect="1" noTextEdit="1"/>
          </p:cNvSpPr>
          <p:nvPr>
            <p:ph type="sldImg"/>
          </p:nvPr>
        </p:nvSpPr>
        <p:spPr>
          <a:ln/>
        </p:spPr>
      </p:sp>
      <p:sp>
        <p:nvSpPr>
          <p:cNvPr id="118786"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de-DE">
              <a:ea typeface="ＭＳ Ｐゴシック" charset="-128"/>
            </a:endParaRPr>
          </a:p>
        </p:txBody>
      </p:sp>
      <p:sp>
        <p:nvSpPr>
          <p:cNvPr id="118787" name="Foliennummernplatzhalt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charset="0"/>
                <a:ea typeface="ＭＳ Ｐゴシック" charset="-128"/>
                <a:cs typeface="Arial" charset="0"/>
              </a:defRPr>
            </a:lvl1pPr>
            <a:lvl2pPr marL="742950" indent="-285750">
              <a:spcBef>
                <a:spcPct val="30000"/>
              </a:spcBef>
              <a:defRPr sz="1200">
                <a:solidFill>
                  <a:schemeClr val="tx1"/>
                </a:solidFill>
                <a:latin typeface="Arial" charset="0"/>
                <a:ea typeface="Arial" charset="0"/>
                <a:cs typeface="Arial" charset="0"/>
              </a:defRPr>
            </a:lvl2pPr>
            <a:lvl3pPr marL="1143000" indent="-228600">
              <a:spcBef>
                <a:spcPct val="30000"/>
              </a:spcBef>
              <a:defRPr sz="1200">
                <a:solidFill>
                  <a:schemeClr val="tx1"/>
                </a:solidFill>
                <a:latin typeface="Arial" charset="0"/>
                <a:ea typeface="Arial" charset="0"/>
                <a:cs typeface="Arial" charset="0"/>
              </a:defRPr>
            </a:lvl3pPr>
            <a:lvl4pPr marL="1600200" indent="-228600">
              <a:spcBef>
                <a:spcPct val="30000"/>
              </a:spcBef>
              <a:defRPr sz="1200">
                <a:solidFill>
                  <a:schemeClr val="tx1"/>
                </a:solidFill>
                <a:latin typeface="Arial" charset="0"/>
                <a:ea typeface="Arial" charset="0"/>
                <a:cs typeface="Arial" charset="0"/>
              </a:defRPr>
            </a:lvl4pPr>
            <a:lvl5pPr marL="2057400" indent="-228600">
              <a:spcBef>
                <a:spcPct val="30000"/>
              </a:spcBef>
              <a:defRPr sz="1200">
                <a:solidFill>
                  <a:schemeClr val="tx1"/>
                </a:solidFill>
                <a:latin typeface="Arial" charset="0"/>
                <a:ea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ea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ea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ea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ea typeface="Arial" charset="0"/>
                <a:cs typeface="Arial" charset="0"/>
              </a:defRPr>
            </a:lvl9pPr>
          </a:lstStyle>
          <a:p>
            <a:pPr algn="r" eaLnBrk="1" hangingPunct="1">
              <a:spcBef>
                <a:spcPct val="0"/>
              </a:spcBef>
            </a:pPr>
            <a:fld id="{F284C1CC-91F8-2A4D-A47A-EA7F1A84CC04}" type="slidenum">
              <a:rPr lang="de-DE" altLang="de-DE">
                <a:solidFill>
                  <a:srgbClr val="000000"/>
                </a:solidFill>
              </a:rPr>
              <a:pPr algn="r" eaLnBrk="1" hangingPunct="1">
                <a:spcBef>
                  <a:spcPct val="0"/>
                </a:spcBef>
              </a:pPr>
              <a:t>6</a:t>
            </a:fld>
            <a:endParaRPr lang="de-DE" altLang="de-DE">
              <a:solidFill>
                <a:srgbClr val="000000"/>
              </a:solidFill>
            </a:endParaRPr>
          </a:p>
        </p:txBody>
      </p:sp>
    </p:spTree>
    <p:extLst>
      <p:ext uri="{BB962C8B-B14F-4D97-AF65-F5344CB8AC3E}">
        <p14:creationId xmlns:p14="http://schemas.microsoft.com/office/powerpoint/2010/main" val="997757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Folienbildplatzhalter 1"/>
          <p:cNvSpPr>
            <a:spLocks noGrp="1" noRot="1" noChangeAspect="1" noTextEdit="1"/>
          </p:cNvSpPr>
          <p:nvPr>
            <p:ph type="sldImg"/>
          </p:nvPr>
        </p:nvSpPr>
        <p:spPr>
          <a:ln/>
        </p:spPr>
      </p:sp>
      <p:sp>
        <p:nvSpPr>
          <p:cNvPr id="118786"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de-DE">
              <a:ea typeface="ＭＳ Ｐゴシック" charset="-128"/>
            </a:endParaRPr>
          </a:p>
        </p:txBody>
      </p:sp>
      <p:sp>
        <p:nvSpPr>
          <p:cNvPr id="118787" name="Foliennummernplatzhalt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charset="0"/>
                <a:ea typeface="ＭＳ Ｐゴシック" charset="-128"/>
                <a:cs typeface="Arial" charset="0"/>
              </a:defRPr>
            </a:lvl1pPr>
            <a:lvl2pPr marL="742950" indent="-285750">
              <a:spcBef>
                <a:spcPct val="30000"/>
              </a:spcBef>
              <a:defRPr sz="1200">
                <a:solidFill>
                  <a:schemeClr val="tx1"/>
                </a:solidFill>
                <a:latin typeface="Arial" charset="0"/>
                <a:ea typeface="Arial" charset="0"/>
                <a:cs typeface="Arial" charset="0"/>
              </a:defRPr>
            </a:lvl2pPr>
            <a:lvl3pPr marL="1143000" indent="-228600">
              <a:spcBef>
                <a:spcPct val="30000"/>
              </a:spcBef>
              <a:defRPr sz="1200">
                <a:solidFill>
                  <a:schemeClr val="tx1"/>
                </a:solidFill>
                <a:latin typeface="Arial" charset="0"/>
                <a:ea typeface="Arial" charset="0"/>
                <a:cs typeface="Arial" charset="0"/>
              </a:defRPr>
            </a:lvl3pPr>
            <a:lvl4pPr marL="1600200" indent="-228600">
              <a:spcBef>
                <a:spcPct val="30000"/>
              </a:spcBef>
              <a:defRPr sz="1200">
                <a:solidFill>
                  <a:schemeClr val="tx1"/>
                </a:solidFill>
                <a:latin typeface="Arial" charset="0"/>
                <a:ea typeface="Arial" charset="0"/>
                <a:cs typeface="Arial" charset="0"/>
              </a:defRPr>
            </a:lvl4pPr>
            <a:lvl5pPr marL="2057400" indent="-228600">
              <a:spcBef>
                <a:spcPct val="30000"/>
              </a:spcBef>
              <a:defRPr sz="1200">
                <a:solidFill>
                  <a:schemeClr val="tx1"/>
                </a:solidFill>
                <a:latin typeface="Arial" charset="0"/>
                <a:ea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ea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ea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ea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ea typeface="Arial" charset="0"/>
                <a:cs typeface="Arial" charset="0"/>
              </a:defRPr>
            </a:lvl9pPr>
          </a:lstStyle>
          <a:p>
            <a:pPr algn="r" eaLnBrk="1" hangingPunct="1">
              <a:spcBef>
                <a:spcPct val="0"/>
              </a:spcBef>
            </a:pPr>
            <a:fld id="{F284C1CC-91F8-2A4D-A47A-EA7F1A84CC04}" type="slidenum">
              <a:rPr lang="de-DE" altLang="de-DE">
                <a:solidFill>
                  <a:srgbClr val="000000"/>
                </a:solidFill>
              </a:rPr>
              <a:pPr algn="r" eaLnBrk="1" hangingPunct="1">
                <a:spcBef>
                  <a:spcPct val="0"/>
                </a:spcBef>
              </a:pPr>
              <a:t>7</a:t>
            </a:fld>
            <a:endParaRPr lang="de-DE" altLang="de-DE">
              <a:solidFill>
                <a:srgbClr val="000000"/>
              </a:solidFill>
            </a:endParaRPr>
          </a:p>
        </p:txBody>
      </p:sp>
    </p:spTree>
    <p:extLst>
      <p:ext uri="{BB962C8B-B14F-4D97-AF65-F5344CB8AC3E}">
        <p14:creationId xmlns:p14="http://schemas.microsoft.com/office/powerpoint/2010/main" val="184807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381000" y="685800"/>
            <a:ext cx="6096000" cy="3429000"/>
          </a:xfrm>
          <a:ln/>
        </p:spPr>
      </p:sp>
      <p:sp>
        <p:nvSpPr>
          <p:cNvPr id="29699" name="Rectangle 3"/>
          <p:cNvSpPr>
            <a:spLocks noGrp="1" noChangeArrowheads="1"/>
          </p:cNvSpPr>
          <p:nvPr>
            <p:ph type="body" idx="1"/>
          </p:nvPr>
        </p:nvSpPr>
        <p:spPr>
          <a:noFill/>
        </p:spPr>
        <p:txBody>
          <a:bodyPr/>
          <a:lstStyle/>
          <a:p>
            <a:pPr eaLnBrk="1" hangingPunct="1"/>
            <a:endParaRPr lang="de-DE" altLang="de-DE" dirty="0"/>
          </a:p>
        </p:txBody>
      </p:sp>
    </p:spTree>
    <p:extLst>
      <p:ext uri="{BB962C8B-B14F-4D97-AF65-F5344CB8AC3E}">
        <p14:creationId xmlns:p14="http://schemas.microsoft.com/office/powerpoint/2010/main" val="2137016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a:extLst>
              <a:ext uri="{FF2B5EF4-FFF2-40B4-BE49-F238E27FC236}">
                <a16:creationId xmlns:a16="http://schemas.microsoft.com/office/drawing/2014/main" xmlns="" id="{0CAA493E-6B67-1745-8D7F-7D9AE40CC43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spcBef>
                <a:spcPct val="0"/>
              </a:spcBef>
            </a:pPr>
            <a:fld id="{E4715DCC-2001-1848-A3A7-D705295B54DF}" type="slidenum">
              <a:rPr lang="de-DE" altLang="en-US"/>
              <a:pPr>
                <a:spcBef>
                  <a:spcPct val="0"/>
                </a:spcBef>
              </a:pPr>
              <a:t>15</a:t>
            </a:fld>
            <a:endParaRPr lang="de-DE" altLang="en-US"/>
          </a:p>
        </p:txBody>
      </p:sp>
      <p:sp>
        <p:nvSpPr>
          <p:cNvPr id="50178" name="Rectangle 2">
            <a:extLst>
              <a:ext uri="{FF2B5EF4-FFF2-40B4-BE49-F238E27FC236}">
                <a16:creationId xmlns:a16="http://schemas.microsoft.com/office/drawing/2014/main" xmlns="" id="{2AC8C394-B56C-924A-B0E0-78F411D82DB4}"/>
              </a:ext>
            </a:extLst>
          </p:cNvPr>
          <p:cNvSpPr>
            <a:spLocks noGrp="1" noRot="1" noChangeAspect="1" noChangeArrowheads="1" noTextEdit="1"/>
          </p:cNvSpPr>
          <p:nvPr>
            <p:ph type="sldImg"/>
          </p:nvPr>
        </p:nvSpPr>
        <p:spPr>
          <a:xfrm>
            <a:off x="381000" y="685800"/>
            <a:ext cx="6096000" cy="3429000"/>
          </a:xfrm>
          <a:ln/>
        </p:spPr>
      </p:sp>
      <p:sp>
        <p:nvSpPr>
          <p:cNvPr id="50179" name="Rectangle 3">
            <a:extLst>
              <a:ext uri="{FF2B5EF4-FFF2-40B4-BE49-F238E27FC236}">
                <a16:creationId xmlns:a16="http://schemas.microsoft.com/office/drawing/2014/main" xmlns="" id="{E49E9742-8E60-CC48-A7B4-D050C937182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105269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7EB2DA-8979-3047-95A2-597D9226CC98}" type="slidenum">
              <a:rPr lang="de-DE" altLang="en-US" smtClean="0"/>
              <a:pPr>
                <a:defRPr/>
              </a:pPr>
              <a:t>18</a:t>
            </a:fld>
            <a:endParaRPr lang="de-DE" altLang="en-US"/>
          </a:p>
        </p:txBody>
      </p:sp>
    </p:spTree>
    <p:extLst>
      <p:ext uri="{BB962C8B-B14F-4D97-AF65-F5344CB8AC3E}">
        <p14:creationId xmlns:p14="http://schemas.microsoft.com/office/powerpoint/2010/main" val="793147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charset="0"/>
              <a:ea typeface="ＭＳ Ｐゴシック" charset="-128"/>
            </a:endParaRPr>
          </a:p>
        </p:txBody>
      </p:sp>
      <p:sp>
        <p:nvSpPr>
          <p:cNvPr id="50179"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069B202B-60E7-0544-B942-ECFF720B980C}" type="slidenum">
              <a:rPr lang="en-GB" altLang="en-US"/>
              <a:pPr/>
              <a:t>25</a:t>
            </a:fld>
            <a:endParaRPr lang="en-GB" altLang="en-US"/>
          </a:p>
        </p:txBody>
      </p:sp>
    </p:spTree>
    <p:extLst>
      <p:ext uri="{BB962C8B-B14F-4D97-AF65-F5344CB8AC3E}">
        <p14:creationId xmlns:p14="http://schemas.microsoft.com/office/powerpoint/2010/main" val="2183581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solidFill>
            <a:srgbClr val="FFFFFF"/>
          </a:solidFill>
          <a:ln/>
        </p:spPr>
      </p:sp>
      <p:sp>
        <p:nvSpPr>
          <p:cNvPr id="41986" name="Rectangle 3"/>
          <p:cNvSpPr>
            <a:spLocks noGrp="1" noChangeArrowheads="1"/>
          </p:cNvSpPr>
          <p:nvPr>
            <p:ph type="body" idx="1"/>
          </p:nvPr>
        </p:nvSpPr>
        <p:spPr>
          <a:xfrm>
            <a:off x="914400" y="4343400"/>
            <a:ext cx="5029200" cy="4114800"/>
          </a:xfrm>
          <a:solidFill>
            <a:srgbClr val="FFFFFF"/>
          </a:solidFill>
          <a:ln>
            <a:solidFill>
              <a:srgbClr val="000000"/>
            </a:solidFill>
            <a:miter lim="800000"/>
            <a:headEnd/>
            <a:tailEnd/>
          </a:ln>
        </p:spPr>
        <p:txBody>
          <a:bodyPr/>
          <a:lstStyle/>
          <a:p>
            <a:endParaRPr lang="en-US" altLang="en-US">
              <a:ea typeface="ＭＳ Ｐゴシック" charset="-128"/>
            </a:endParaRPr>
          </a:p>
        </p:txBody>
      </p:sp>
    </p:spTree>
    <p:extLst>
      <p:ext uri="{BB962C8B-B14F-4D97-AF65-F5344CB8AC3E}">
        <p14:creationId xmlns:p14="http://schemas.microsoft.com/office/powerpoint/2010/main" val="794336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4" name="Rectangle 8"/>
          <p:cNvSpPr txBox="1">
            <a:spLocks noGrp="1" noChangeArrowheads="1"/>
          </p:cNvSpPr>
          <p:nvPr/>
        </p:nvSpPr>
        <p:spPr bwMode="auto">
          <a:xfrm>
            <a:off x="4279900" y="10156825"/>
            <a:ext cx="3278188"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defTabSz="449263">
              <a:spcBef>
                <a:spcPct val="30000"/>
              </a:spcBef>
              <a:tabLst>
                <a:tab pos="723900" algn="l"/>
                <a:tab pos="1447800" algn="l"/>
                <a:tab pos="2171700" algn="l"/>
                <a:tab pos="2895600" algn="l"/>
              </a:tabLst>
              <a:defRPr sz="1200">
                <a:solidFill>
                  <a:schemeClr val="tx1"/>
                </a:solidFill>
                <a:latin typeface="Arial" charset="0"/>
                <a:ea typeface="ＭＳ Ｐゴシック" charset="-128"/>
                <a:cs typeface="Arial"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Arial" charset="0"/>
                <a:ea typeface="Arial" charset="0"/>
                <a:cs typeface="Arial"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Arial" charset="0"/>
                <a:ea typeface="Arial" charset="0"/>
                <a:cs typeface="Arial" charset="0"/>
              </a:defRPr>
            </a:lvl9pPr>
          </a:lstStyle>
          <a:p>
            <a:pPr algn="r" eaLnBrk="1">
              <a:lnSpc>
                <a:spcPct val="98000"/>
              </a:lnSpc>
              <a:spcBef>
                <a:spcPct val="0"/>
              </a:spcBef>
            </a:pPr>
            <a:fld id="{6893B4ED-FE64-A94B-9E15-667FBCABF0D8}" type="slidenum">
              <a:rPr lang="en-GB" altLang="en-US" sz="1400">
                <a:solidFill>
                  <a:srgbClr val="000000"/>
                </a:solidFill>
                <a:latin typeface="Bitstream Vera Sans" charset="0"/>
              </a:rPr>
              <a:pPr algn="r" eaLnBrk="1">
                <a:lnSpc>
                  <a:spcPct val="98000"/>
                </a:lnSpc>
                <a:spcBef>
                  <a:spcPct val="0"/>
                </a:spcBef>
              </a:pPr>
              <a:t>28</a:t>
            </a:fld>
            <a:endParaRPr lang="en-GB" altLang="en-US" sz="1400">
              <a:solidFill>
                <a:srgbClr val="000000"/>
              </a:solidFill>
              <a:latin typeface="Bitstream Vera Sans" charset="0"/>
            </a:endParaRPr>
          </a:p>
        </p:txBody>
      </p:sp>
      <p:sp>
        <p:nvSpPr>
          <p:cNvPr id="105475" name="Text Box 2"/>
          <p:cNvSpPr txBox="1">
            <a:spLocks noChangeArrowheads="1"/>
          </p:cNvSpPr>
          <p:nvPr/>
        </p:nvSpPr>
        <p:spPr bwMode="auto">
          <a:xfrm>
            <a:off x="1106488" y="812800"/>
            <a:ext cx="5345112" cy="4008438"/>
          </a:xfrm>
          <a:prstGeom prst="rect">
            <a:avLst/>
          </a:prstGeom>
          <a:solidFill>
            <a:srgbClr val="FFFFFF"/>
          </a:solidFill>
          <a:ln w="9525">
            <a:solidFill>
              <a:srgbClr val="000000"/>
            </a:solidFill>
            <a:miter lim="800000"/>
            <a:headEnd/>
            <a:tailEnd/>
          </a:ln>
        </p:spPr>
        <p:txBody>
          <a:bodyPr wrap="none" anchor="ctr"/>
          <a:lstStyle>
            <a:lvl1pPr>
              <a:spcBef>
                <a:spcPct val="30000"/>
              </a:spcBef>
              <a:defRPr sz="1200">
                <a:solidFill>
                  <a:schemeClr val="tx1"/>
                </a:solidFill>
                <a:latin typeface="Arial" charset="0"/>
                <a:ea typeface="ＭＳ Ｐゴシック" charset="-128"/>
                <a:cs typeface="Arial" charset="0"/>
              </a:defRPr>
            </a:lvl1pPr>
            <a:lvl2pPr marL="742950" indent="-285750">
              <a:spcBef>
                <a:spcPct val="30000"/>
              </a:spcBef>
              <a:defRPr sz="1200">
                <a:solidFill>
                  <a:schemeClr val="tx1"/>
                </a:solidFill>
                <a:latin typeface="Arial" charset="0"/>
                <a:ea typeface="Arial" charset="0"/>
                <a:cs typeface="Arial" charset="0"/>
              </a:defRPr>
            </a:lvl2pPr>
            <a:lvl3pPr marL="1143000" indent="-228600">
              <a:spcBef>
                <a:spcPct val="30000"/>
              </a:spcBef>
              <a:defRPr sz="1200">
                <a:solidFill>
                  <a:schemeClr val="tx1"/>
                </a:solidFill>
                <a:latin typeface="Arial" charset="0"/>
                <a:ea typeface="Arial" charset="0"/>
                <a:cs typeface="Arial" charset="0"/>
              </a:defRPr>
            </a:lvl3pPr>
            <a:lvl4pPr marL="1600200" indent="-228600">
              <a:spcBef>
                <a:spcPct val="30000"/>
              </a:spcBef>
              <a:defRPr sz="1200">
                <a:solidFill>
                  <a:schemeClr val="tx1"/>
                </a:solidFill>
                <a:latin typeface="Arial" charset="0"/>
                <a:ea typeface="Arial" charset="0"/>
                <a:cs typeface="Arial" charset="0"/>
              </a:defRPr>
            </a:lvl4pPr>
            <a:lvl5pPr marL="2057400" indent="-228600">
              <a:spcBef>
                <a:spcPct val="30000"/>
              </a:spcBef>
              <a:defRPr sz="1200">
                <a:solidFill>
                  <a:schemeClr val="tx1"/>
                </a:solidFill>
                <a:latin typeface="Arial" charset="0"/>
                <a:ea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ea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ea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ea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a:spcBef>
                <a:spcPct val="0"/>
              </a:spcBef>
            </a:pPr>
            <a:endParaRPr lang="en-NZ" altLang="en-US" sz="1800">
              <a:solidFill>
                <a:schemeClr val="bg1"/>
              </a:solidFill>
              <a:latin typeface="Bitstream Vera Sans" charset="0"/>
            </a:endParaRPr>
          </a:p>
        </p:txBody>
      </p:sp>
      <p:sp>
        <p:nvSpPr>
          <p:cNvPr id="105476" name="Rectangle 3"/>
          <p:cNvSpPr>
            <a:spLocks noGrp="1" noChangeArrowheads="1"/>
          </p:cNvSpPr>
          <p:nvPr>
            <p:ph type="body"/>
          </p:nvPr>
        </p:nvSpPr>
        <p:spPr>
          <a:xfrm>
            <a:off x="755650" y="5078413"/>
            <a:ext cx="6046788" cy="4811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charset="0"/>
              <a:ea typeface="ＭＳ Ｐゴシック" charset="-128"/>
            </a:endParaRPr>
          </a:p>
        </p:txBody>
      </p:sp>
    </p:spTree>
    <p:extLst>
      <p:ext uri="{BB962C8B-B14F-4D97-AF65-F5344CB8AC3E}">
        <p14:creationId xmlns:p14="http://schemas.microsoft.com/office/powerpoint/2010/main" val="19249424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55FEAD-3B1A-8A45-B2E6-4BBC8AF76175}" type="datetimeFigureOut">
              <a:rPr lang="en-US" smtClean="0"/>
              <a:t>3/16/22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127307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55FEAD-3B1A-8A45-B2E6-4BBC8AF76175}" type="datetimeFigureOut">
              <a:rPr lang="en-US" smtClean="0"/>
              <a:t>3/16/22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939999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55FEAD-3B1A-8A45-B2E6-4BBC8AF76175}" type="datetimeFigureOut">
              <a:rPr lang="en-US" smtClean="0"/>
              <a:t>3/16/22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16856035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itle 6">
            <a:extLst>
              <a:ext uri="{FF2B5EF4-FFF2-40B4-BE49-F238E27FC236}">
                <a16:creationId xmlns="" xmlns:a16="http://schemas.microsoft.com/office/drawing/2014/main" id="{2ED6D585-D452-F44C-919B-4BD50B663172}"/>
              </a:ext>
            </a:extLst>
          </p:cNvPr>
          <p:cNvSpPr>
            <a:spLocks noGrp="1"/>
          </p:cNvSpPr>
          <p:nvPr>
            <p:ph type="title"/>
          </p:nvPr>
        </p:nvSpPr>
        <p:spPr/>
        <p:txBody>
          <a:bodyPr/>
          <a:lstStyle/>
          <a:p>
            <a:r>
              <a:rPr lang="en-US" smtClean="0"/>
              <a:t>Click to edit Master title style</a:t>
            </a:r>
            <a:endParaRPr lang="en-US" dirty="0"/>
          </a:p>
        </p:txBody>
      </p:sp>
      <p:sp>
        <p:nvSpPr>
          <p:cNvPr id="11" name="Date Placeholder 10">
            <a:extLst>
              <a:ext uri="{FF2B5EF4-FFF2-40B4-BE49-F238E27FC236}">
                <a16:creationId xmlns=""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3/16/22</a:t>
            </a:fld>
            <a:endParaRPr lang="en-US" dirty="0"/>
          </a:p>
        </p:txBody>
      </p:sp>
      <p:sp>
        <p:nvSpPr>
          <p:cNvPr id="12" name="Footer Placeholder 11">
            <a:extLst>
              <a:ext uri="{FF2B5EF4-FFF2-40B4-BE49-F238E27FC236}">
                <a16:creationId xmlns=""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03024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8641" y="273629"/>
            <a:ext cx="10968960" cy="1143480"/>
          </a:xfrm>
        </p:spPr>
        <p:txBody>
          <a:bodyPr/>
          <a:lstStyle/>
          <a:p>
            <a:r>
              <a:rPr lang="en-US" smtClean="0"/>
              <a:t>Click to edit Master title style</a:t>
            </a:r>
            <a:endParaRPr lang="en-US"/>
          </a:p>
        </p:txBody>
      </p:sp>
      <p:sp>
        <p:nvSpPr>
          <p:cNvPr id="3" name="Date Placeholder 2"/>
          <p:cNvSpPr>
            <a:spLocks noGrp="1"/>
          </p:cNvSpPr>
          <p:nvPr>
            <p:ph type="dt" idx="10"/>
          </p:nvPr>
        </p:nvSpPr>
        <p:spPr>
          <a:xfrm>
            <a:off x="608641" y="6247376"/>
            <a:ext cx="2837760" cy="470930"/>
          </a:xfrm>
        </p:spPr>
        <p:txBody>
          <a:bodyPr/>
          <a:lstStyle>
            <a:lvl1pPr>
              <a:defRPr/>
            </a:lvl1pPr>
          </a:lstStyle>
          <a:p>
            <a:endParaRPr lang="pl-PL"/>
          </a:p>
        </p:txBody>
      </p:sp>
      <p:sp>
        <p:nvSpPr>
          <p:cNvPr id="4" name="Footer Placeholder 3"/>
          <p:cNvSpPr>
            <a:spLocks noGrp="1"/>
          </p:cNvSpPr>
          <p:nvPr>
            <p:ph type="ftr" idx="11"/>
          </p:nvPr>
        </p:nvSpPr>
        <p:spPr>
          <a:xfrm>
            <a:off x="4170240" y="6247376"/>
            <a:ext cx="3863040" cy="470930"/>
          </a:xfrm>
        </p:spPr>
        <p:txBody>
          <a:bodyPr/>
          <a:lstStyle>
            <a:lvl1pPr>
              <a:defRPr/>
            </a:lvl1pPr>
          </a:lstStyle>
          <a:p>
            <a:endParaRPr lang="pl-PL"/>
          </a:p>
        </p:txBody>
      </p:sp>
      <p:sp>
        <p:nvSpPr>
          <p:cNvPr id="5" name="Slide Number Placeholder 4"/>
          <p:cNvSpPr>
            <a:spLocks noGrp="1"/>
          </p:cNvSpPr>
          <p:nvPr>
            <p:ph type="sldNum" idx="12"/>
          </p:nvPr>
        </p:nvSpPr>
        <p:spPr>
          <a:xfrm>
            <a:off x="8741761" y="6247376"/>
            <a:ext cx="2837760" cy="470930"/>
          </a:xfrm>
        </p:spPr>
        <p:txBody>
          <a:bodyPr/>
          <a:lstStyle>
            <a:lvl1pPr>
              <a:defRPr/>
            </a:lvl1pPr>
          </a:lstStyle>
          <a:p>
            <a:fld id="{C8640BA9-2C41-FA4F-BEFB-280E36AA144B}" type="slidenum">
              <a:rPr lang="pl-PL"/>
              <a:pPr/>
              <a:t>‹#›</a:t>
            </a:fld>
            <a:endParaRPr lang="pl-PL"/>
          </a:p>
        </p:txBody>
      </p:sp>
    </p:spTree>
    <p:extLst>
      <p:ext uri="{BB962C8B-B14F-4D97-AF65-F5344CB8AC3E}">
        <p14:creationId xmlns:p14="http://schemas.microsoft.com/office/powerpoint/2010/main" val="195891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33496"/>
            <a:ext cx="10969139" cy="940443"/>
          </a:xfrm>
          <a:prstGeom prst="rect">
            <a:avLst/>
          </a:prstGeom>
        </p:spPr>
        <p:txBody>
          <a:bodyPr lIns="91184" tIns="45594" rIns="91184" bIns="45594"/>
          <a:lstStyle>
            <a:lvl1pPr>
              <a:defRPr>
                <a:solidFill>
                  <a:srgbClr val="050A4F"/>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609600" y="1325634"/>
            <a:ext cx="10969139" cy="466742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666110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55FEAD-3B1A-8A45-B2E6-4BBC8AF76175}" type="datetimeFigureOut">
              <a:rPr lang="en-US" smtClean="0"/>
              <a:t>3/16/22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759339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55FEAD-3B1A-8A45-B2E6-4BBC8AF76175}" type="datetimeFigureOut">
              <a:rPr lang="en-US" smtClean="0"/>
              <a:t>3/16/22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1865767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55FEAD-3B1A-8A45-B2E6-4BBC8AF76175}" type="datetimeFigureOut">
              <a:rPr lang="en-US" smtClean="0"/>
              <a:t>3/16/22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402965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55FEAD-3B1A-8A45-B2E6-4BBC8AF76175}" type="datetimeFigureOut">
              <a:rPr lang="en-US" smtClean="0"/>
              <a:t>3/16/22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1630396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55FEAD-3B1A-8A45-B2E6-4BBC8AF76175}" type="datetimeFigureOut">
              <a:rPr lang="en-US" smtClean="0"/>
              <a:t>3/16/22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175328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55FEAD-3B1A-8A45-B2E6-4BBC8AF76175}" type="datetimeFigureOut">
              <a:rPr lang="en-US" smtClean="0"/>
              <a:t>3/16/22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402485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55FEAD-3B1A-8A45-B2E6-4BBC8AF76175}" type="datetimeFigureOut">
              <a:rPr lang="en-US" smtClean="0"/>
              <a:t>3/16/22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2147138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55FEAD-3B1A-8A45-B2E6-4BBC8AF76175}" type="datetimeFigureOut">
              <a:rPr lang="en-US" smtClean="0"/>
              <a:t>3/16/22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DCFEBF-496D-1D49-9C03-DD4223264047}" type="slidenum">
              <a:rPr lang="en-US" smtClean="0"/>
              <a:t>‹#›</a:t>
            </a:fld>
            <a:endParaRPr lang="en-US"/>
          </a:p>
        </p:txBody>
      </p:sp>
    </p:spTree>
    <p:extLst>
      <p:ext uri="{BB962C8B-B14F-4D97-AF65-F5344CB8AC3E}">
        <p14:creationId xmlns:p14="http://schemas.microsoft.com/office/powerpoint/2010/main" val="6436493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55FEAD-3B1A-8A45-B2E6-4BBC8AF76175}" type="datetimeFigureOut">
              <a:rPr lang="en-US" smtClean="0"/>
              <a:t>3/16/22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CFEBF-496D-1D49-9C03-DD4223264047}" type="slidenum">
              <a:rPr lang="en-US" smtClean="0"/>
              <a:t>‹#›</a:t>
            </a:fld>
            <a:endParaRPr lang="en-US"/>
          </a:p>
        </p:txBody>
      </p:sp>
    </p:spTree>
    <p:extLst>
      <p:ext uri="{BB962C8B-B14F-4D97-AF65-F5344CB8AC3E}">
        <p14:creationId xmlns:p14="http://schemas.microsoft.com/office/powerpoint/2010/main" val="894547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4" r:id="rId13"/>
    <p:sldLayoutId id="214748366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png"/><Relationship Id="rId6" Type="http://schemas.openxmlformats.org/officeDocument/2006/relationships/hyperlink" Target="https://indico.cern.ch/event/840212/" TargetMode="External"/><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5.jpeg"/><Relationship Id="rId5" Type="http://schemas.openxmlformats.org/officeDocument/2006/relationships/hyperlink" Target="https://indico.cern.ch/event/840212/" TargetMode="External"/><Relationship Id="rId6" Type="http://schemas.openxmlformats.org/officeDocument/2006/relationships/image" Target="../media/image28.png"/><Relationship Id="rId1" Type="http://schemas.openxmlformats.org/officeDocument/2006/relationships/slideLayout" Target="../slideLayouts/slideLayout4.xml"/><Relationship Id="rId2" Type="http://schemas.openxmlformats.org/officeDocument/2006/relationships/hyperlink" Target="https://physicsmasterclasses.or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2.jpeg"/><Relationship Id="rId5" Type="http://schemas.openxmlformats.org/officeDocument/2006/relationships/hyperlink" Target="https://indico.cern.ch/event/840212/" TargetMode="External"/><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31.png"/><Relationship Id="rId1" Type="http://schemas.openxmlformats.org/officeDocument/2006/relationships/slideLayout" Target="../slideLayouts/slideLayout4.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jpeg"/><Relationship Id="rId5" Type="http://schemas.openxmlformats.org/officeDocument/2006/relationships/image" Target="../media/image2.jpeg"/><Relationship Id="rId6" Type="http://schemas.openxmlformats.org/officeDocument/2006/relationships/image" Target="../media/image34.jpe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35.png"/><Relationship Id="rId6" Type="http://schemas.openxmlformats.org/officeDocument/2006/relationships/image" Target="../media/image36.jpeg"/><Relationship Id="rId7" Type="http://schemas.openxmlformats.org/officeDocument/2006/relationships/image" Target="../media/image37.jpe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39.png"/><Relationship Id="rId5" Type="http://schemas.openxmlformats.org/officeDocument/2006/relationships/image" Target="../media/image15.jpeg"/><Relationship Id="rId6"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hyperlink" Target="http://www.matrad.or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jpeg"/><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41.jpe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9.jpg"/><Relationship Id="rId7"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jpeg"/><Relationship Id="rId5"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image" Target="../media/image54.png"/><Relationship Id="rId5" Type="http://schemas.openxmlformats.org/officeDocument/2006/relationships/image" Target="../media/image15.jpeg"/><Relationship Id="rId6"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26.xml.rels><?xml version="1.0" encoding="UTF-8" standalone="yes"?>
<Relationships xmlns="http://schemas.openxmlformats.org/package/2006/relationships"><Relationship Id="rId3" Type="http://schemas.openxmlformats.org/officeDocument/2006/relationships/image" Target="../media/image55.jpeg"/><Relationship Id="rId4" Type="http://schemas.openxmlformats.org/officeDocument/2006/relationships/image" Target="../media/image56.png"/><Relationship Id="rId5" Type="http://schemas.openxmlformats.org/officeDocument/2006/relationships/image" Target="../media/image57.png"/><Relationship Id="rId6" Type="http://schemas.openxmlformats.org/officeDocument/2006/relationships/image" Target="../media/image58.png"/><Relationship Id="rId7" Type="http://schemas.openxmlformats.org/officeDocument/2006/relationships/image" Target="../media/image59.jpeg"/><Relationship Id="rId8" Type="http://schemas.openxmlformats.org/officeDocument/2006/relationships/image" Target="../media/image60.jpeg"/><Relationship Id="rId9" Type="http://schemas.openxmlformats.org/officeDocument/2006/relationships/image" Target="../media/image61.jpeg"/><Relationship Id="rId10" Type="http://schemas.openxmlformats.org/officeDocument/2006/relationships/image" Target="../media/image2.jpeg"/><Relationship Id="rId11" Type="http://schemas.openxmlformats.org/officeDocument/2006/relationships/image" Target="../media/image62.pn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27.xml.rels><?xml version="1.0" encoding="UTF-8" standalone="yes"?>
<Relationships xmlns="http://schemas.openxmlformats.org/package/2006/relationships"><Relationship Id="rId3" Type="http://schemas.openxmlformats.org/officeDocument/2006/relationships/image" Target="../media/image64.jpeg"/><Relationship Id="rId4" Type="http://schemas.openxmlformats.org/officeDocument/2006/relationships/image" Target="../media/image65.png"/><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63.jpg"/></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4" Type="http://schemas.openxmlformats.org/officeDocument/2006/relationships/image" Target="../media/image67.png"/><Relationship Id="rId5" Type="http://schemas.openxmlformats.org/officeDocument/2006/relationships/image" Target="../media/image68.png"/><Relationship Id="rId6" Type="http://schemas.openxmlformats.org/officeDocument/2006/relationships/image" Target="../media/image69.png"/><Relationship Id="rId7" Type="http://schemas.openxmlformats.org/officeDocument/2006/relationships/image" Target="../media/image2.jpe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29.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5" Type="http://schemas.openxmlformats.org/officeDocument/2006/relationships/image" Target="../media/image2.jpeg"/><Relationship Id="rId1" Type="http://schemas.openxmlformats.org/officeDocument/2006/relationships/slideLayout" Target="../slideLayouts/slideLayout14.xml"/><Relationship Id="rId2" Type="http://schemas.openxmlformats.org/officeDocument/2006/relationships/image" Target="../media/image70.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6" Type="http://schemas.openxmlformats.org/officeDocument/2006/relationships/image" Target="../media/image14.jpeg"/><Relationship Id="rId7"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image" Target="../media/image73.png"/><Relationship Id="rId4" Type="http://schemas.openxmlformats.org/officeDocument/2006/relationships/image" Target="../media/image74.png"/><Relationship Id="rId5" Type="http://schemas.openxmlformats.org/officeDocument/2006/relationships/image" Target="../media/image2.jpeg"/><Relationship Id="rId6" Type="http://schemas.openxmlformats.org/officeDocument/2006/relationships/image" Target="../media/image15.jpe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31.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75.png"/></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77.png"/></Relationships>
</file>

<file path=ppt/slides/_rels/slide33.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2.jpeg"/><Relationship Id="rId5" Type="http://schemas.openxmlformats.org/officeDocument/2006/relationships/image" Target="../media/image79.png"/><Relationship Id="rId6" Type="http://schemas.openxmlformats.org/officeDocument/2006/relationships/image" Target="../media/image80.png"/><Relationship Id="rId1" Type="http://schemas.openxmlformats.org/officeDocument/2006/relationships/slideLayout" Target="../slideLayouts/slideLayout6.xml"/><Relationship Id="rId2" Type="http://schemas.openxmlformats.org/officeDocument/2006/relationships/image" Target="../media/image78.jpeg"/></Relationships>
</file>

<file path=ppt/slides/_rels/slide34.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5" Type="http://schemas.openxmlformats.org/officeDocument/2006/relationships/image" Target="../media/image84.png"/><Relationship Id="rId6" Type="http://schemas.openxmlformats.org/officeDocument/2006/relationships/image" Target="../media/image85.png"/><Relationship Id="rId1" Type="http://schemas.openxmlformats.org/officeDocument/2006/relationships/slideLayout" Target="../slideLayouts/slideLayout2.xml"/><Relationship Id="rId2" Type="http://schemas.openxmlformats.org/officeDocument/2006/relationships/image" Target="../media/image81.pn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87.png"/><Relationship Id="rId1" Type="http://schemas.openxmlformats.org/officeDocument/2006/relationships/slideLayout" Target="../slideLayouts/slideLayout7.xml"/><Relationship Id="rId2" Type="http://schemas.openxmlformats.org/officeDocument/2006/relationships/image" Target="../media/image86.pn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89.png"/><Relationship Id="rId5" Type="http://schemas.openxmlformats.org/officeDocument/2006/relationships/image" Target="../media/image15.jpeg"/><Relationship Id="rId1" Type="http://schemas.openxmlformats.org/officeDocument/2006/relationships/slideLayout" Target="../slideLayouts/slideLayout12.xml"/><Relationship Id="rId2" Type="http://schemas.openxmlformats.org/officeDocument/2006/relationships/image" Target="../media/image88.png"/></Relationships>
</file>

<file path=ppt/slides/_rels/slide37.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92.png"/><Relationship Id="rId5" Type="http://schemas.openxmlformats.org/officeDocument/2006/relationships/image" Target="../media/image5.jpeg"/><Relationship Id="rId6" Type="http://schemas.openxmlformats.org/officeDocument/2006/relationships/image" Target="../media/image2.jpeg"/><Relationship Id="rId1" Type="http://schemas.openxmlformats.org/officeDocument/2006/relationships/slideLayout" Target="../slideLayouts/slideLayout7.xml"/><Relationship Id="rId2" Type="http://schemas.openxmlformats.org/officeDocument/2006/relationships/image" Target="../media/image90.png"/></Relationships>
</file>

<file path=ppt/slides/_rels/slide38.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hyperlink" Target="https://indico.cern.ch/event/840212/" TargetMode="External"/><Relationship Id="rId5" Type="http://schemas.openxmlformats.org/officeDocument/2006/relationships/image" Target="../media/image15.jpeg"/><Relationship Id="rId6"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9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5.png"/><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87.png"/><Relationship Id="rId5" Type="http://schemas.openxmlformats.org/officeDocument/2006/relationships/image" Target="../media/image15.jpeg"/><Relationship Id="rId1" Type="http://schemas.openxmlformats.org/officeDocument/2006/relationships/slideLayout" Target="../slideLayouts/slideLayout7.xml"/><Relationship Id="rId2" Type="http://schemas.openxmlformats.org/officeDocument/2006/relationships/image" Target="../media/image96.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2.jpeg"/><Relationship Id="rId5" Type="http://schemas.openxmlformats.org/officeDocument/2006/relationships/image" Target="../media/image19.png"/><Relationship Id="rId6" Type="http://schemas.openxmlformats.org/officeDocument/2006/relationships/image" Target="../media/image5.jpeg"/><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19.png"/><Relationship Id="rId5" Type="http://schemas.openxmlformats.org/officeDocument/2006/relationships/image" Target="../media/image2.jpeg"/><Relationship Id="rId6"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jpeg"/><Relationship Id="rId5" Type="http://schemas.openxmlformats.org/officeDocument/2006/relationships/image" Target="../media/image21.JPG"/><Relationship Id="rId6" Type="http://schemas.openxmlformats.org/officeDocument/2006/relationships/image" Target="../media/image22.JP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 Id="rId3" Type="http://schemas.openxmlformats.org/officeDocument/2006/relationships/image" Target="../media/image24.JP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 xmlns:a16="http://schemas.microsoft.com/office/drawing/2014/main" id="{DD1468FA-B05F-8C4D-A711-FF3A9159011D}"/>
              </a:ext>
            </a:extLst>
          </p:cNvPr>
          <p:cNvSpPr txBox="1">
            <a:spLocks/>
          </p:cNvSpPr>
          <p:nvPr/>
        </p:nvSpPr>
        <p:spPr bwMode="auto">
          <a:xfrm>
            <a:off x="2128130" y="114243"/>
            <a:ext cx="8064500" cy="695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spcBef>
                <a:spcPct val="0"/>
              </a:spcBef>
              <a:buFontTx/>
              <a:buNone/>
            </a:pPr>
            <a:r>
              <a:rPr lang="de-DE" altLang="en-US" sz="3600" b="1" dirty="0" err="1">
                <a:solidFill>
                  <a:srgbClr val="0000FF"/>
                </a:solidFill>
              </a:rPr>
              <a:t>Particle</a:t>
            </a:r>
            <a:r>
              <a:rPr lang="de-DE" altLang="en-US" sz="3600" b="1" dirty="0">
                <a:solidFill>
                  <a:srgbClr val="0000FF"/>
                </a:solidFill>
              </a:rPr>
              <a:t> </a:t>
            </a:r>
            <a:r>
              <a:rPr lang="de-DE" altLang="en-US" sz="3600" b="1" dirty="0" err="1">
                <a:solidFill>
                  <a:srgbClr val="0000FF"/>
                </a:solidFill>
              </a:rPr>
              <a:t>Therapy</a:t>
            </a:r>
            <a:r>
              <a:rPr lang="de-DE" altLang="en-US" sz="3600" b="1" dirty="0">
                <a:solidFill>
                  <a:srgbClr val="0000FF"/>
                </a:solidFill>
              </a:rPr>
              <a:t> </a:t>
            </a:r>
            <a:r>
              <a:rPr lang="de-DE" altLang="en-US" sz="3600" b="1" dirty="0" err="1" smtClean="0">
                <a:solidFill>
                  <a:srgbClr val="0000FF"/>
                </a:solidFill>
              </a:rPr>
              <a:t>MasterClass</a:t>
            </a:r>
            <a:endParaRPr lang="de-DE" altLang="en-US" sz="3600" b="1" dirty="0">
              <a:solidFill>
                <a:srgbClr val="0000FF"/>
              </a:solidFill>
            </a:endParaRPr>
          </a:p>
        </p:txBody>
      </p:sp>
      <p:pic>
        <p:nvPicPr>
          <p:cNvPr id="9" name="Picture 8" descr="A person standing in front of a computer&#10;&#10;Description automatically generated">
            <a:extLst>
              <a:ext uri="{FF2B5EF4-FFF2-40B4-BE49-F238E27FC236}">
                <a16:creationId xmlns="" xmlns:a16="http://schemas.microsoft.com/office/drawing/2014/main" id="{CCCE61DC-AEE3-C74B-8917-69D2A5E52C80}"/>
              </a:ext>
            </a:extLst>
          </p:cNvPr>
          <p:cNvPicPr>
            <a:picLocks noChangeAspect="1"/>
          </p:cNvPicPr>
          <p:nvPr/>
        </p:nvPicPr>
        <p:blipFill>
          <a:blip r:embed="rId2"/>
          <a:stretch>
            <a:fillRect/>
          </a:stretch>
        </p:blipFill>
        <p:spPr>
          <a:xfrm>
            <a:off x="1205947" y="844653"/>
            <a:ext cx="9367416" cy="3104629"/>
          </a:xfrm>
          <a:prstGeom prst="rect">
            <a:avLst/>
          </a:prstGeom>
        </p:spPr>
      </p:pic>
      <p:sp>
        <p:nvSpPr>
          <p:cNvPr id="12" name="Rectangle 13">
            <a:extLst>
              <a:ext uri="{FF2B5EF4-FFF2-40B4-BE49-F238E27FC236}">
                <a16:creationId xmlns="" xmlns:a16="http://schemas.microsoft.com/office/drawing/2014/main" id="{78102989-62B2-8C4D-B9FA-41C310F31ACC}"/>
              </a:ext>
            </a:extLst>
          </p:cNvPr>
          <p:cNvSpPr txBox="1">
            <a:spLocks noChangeArrowheads="1"/>
          </p:cNvSpPr>
          <p:nvPr/>
        </p:nvSpPr>
        <p:spPr>
          <a:xfrm>
            <a:off x="4199296" y="5542797"/>
            <a:ext cx="3922167" cy="403227"/>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a:lstStyle>
          <a:p>
            <a:pPr marL="0" indent="0" defTabSz="457189" eaLnBrk="1" hangingPunct="1">
              <a:lnSpc>
                <a:spcPct val="110000"/>
              </a:lnSpc>
              <a:buNone/>
              <a:defRPr/>
            </a:pPr>
            <a:r>
              <a:rPr lang="en-US" altLang="en-US" sz="2800" b="1" dirty="0" err="1" smtClean="0">
                <a:solidFill>
                  <a:srgbClr val="0000FF"/>
                </a:solidFill>
              </a:rPr>
              <a:t>Yiota</a:t>
            </a:r>
            <a:r>
              <a:rPr lang="en-US" altLang="en-US" sz="2800" b="1" dirty="0" smtClean="0">
                <a:solidFill>
                  <a:srgbClr val="0000FF"/>
                </a:solidFill>
              </a:rPr>
              <a:t> </a:t>
            </a:r>
            <a:r>
              <a:rPr lang="en-US" altLang="en-US" sz="2800" b="1" dirty="0" err="1" smtClean="0">
                <a:solidFill>
                  <a:srgbClr val="0000FF"/>
                </a:solidFill>
              </a:rPr>
              <a:t>Foka</a:t>
            </a:r>
            <a:r>
              <a:rPr lang="el-GR" altLang="en-US" sz="2800" b="1" dirty="0" smtClean="0">
                <a:solidFill>
                  <a:srgbClr val="0000FF"/>
                </a:solidFill>
              </a:rPr>
              <a:t> </a:t>
            </a:r>
            <a:r>
              <a:rPr lang="en-US" altLang="en-US" sz="2800" b="1" dirty="0" smtClean="0">
                <a:solidFill>
                  <a:srgbClr val="0000FF"/>
                </a:solidFill>
              </a:rPr>
              <a:t>(GSI/CERN</a:t>
            </a:r>
            <a:r>
              <a:rPr lang="en-US" altLang="en-US" sz="2800" b="1" dirty="0">
                <a:solidFill>
                  <a:srgbClr val="0000FF"/>
                </a:solidFill>
              </a:rPr>
              <a:t>)</a:t>
            </a:r>
            <a:endParaRPr lang="de-DE" altLang="de-DE" sz="2800" b="1" dirty="0"/>
          </a:p>
        </p:txBody>
      </p:sp>
      <p:pic>
        <p:nvPicPr>
          <p:cNvPr id="13" name="Picture 8"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9270" y="5546604"/>
            <a:ext cx="1285460" cy="1234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0" descr="MC-Logo-RGB">
            <a:extLst>
              <a:ext uri="{FF2B5EF4-FFF2-40B4-BE49-F238E27FC236}">
                <a16:creationId xmlns="" xmlns:a16="http://schemas.microsoft.com/office/drawing/2014/main" id="{25F1ACF8-5079-1E40-BDB0-65F1B131DD4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980136" y="5597822"/>
            <a:ext cx="3134184" cy="125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6384" y="4073956"/>
            <a:ext cx="9326980" cy="1399192"/>
          </a:xfrm>
          <a:prstGeom prst="rect">
            <a:avLst/>
          </a:prstGeom>
        </p:spPr>
      </p:pic>
      <p:sp>
        <p:nvSpPr>
          <p:cNvPr id="3" name="Rectangle 2"/>
          <p:cNvSpPr/>
          <p:nvPr/>
        </p:nvSpPr>
        <p:spPr>
          <a:xfrm>
            <a:off x="2841655" y="6033276"/>
            <a:ext cx="6096000" cy="784830"/>
          </a:xfrm>
          <a:prstGeom prst="rect">
            <a:avLst/>
          </a:prstGeom>
        </p:spPr>
        <p:txBody>
          <a:bodyPr>
            <a:spAutoFit/>
          </a:bodyPr>
          <a:lstStyle/>
          <a:p>
            <a:pPr algn="ctr">
              <a:spcBef>
                <a:spcPct val="50000"/>
              </a:spcBef>
            </a:pPr>
            <a:r>
              <a:rPr lang="en-US" altLang="en-US" b="1" dirty="0">
                <a:solidFill>
                  <a:srgbClr val="0000FF"/>
                </a:solidFill>
              </a:rPr>
              <a:t>o</a:t>
            </a:r>
            <a:r>
              <a:rPr lang="en-US" altLang="en-US" b="1" dirty="0" smtClean="0">
                <a:solidFill>
                  <a:srgbClr val="0000FF"/>
                </a:solidFill>
              </a:rPr>
              <a:t>n behalf of</a:t>
            </a:r>
            <a:endParaRPr lang="de-DE" altLang="en-US" b="1" dirty="0">
              <a:solidFill>
                <a:srgbClr val="0000FF"/>
              </a:solidFill>
            </a:endParaRPr>
          </a:p>
          <a:p>
            <a:pPr algn="ctr">
              <a:spcBef>
                <a:spcPct val="50000"/>
              </a:spcBef>
            </a:pPr>
            <a:r>
              <a:rPr lang="de-DE" altLang="en-US" b="1" dirty="0">
                <a:solidFill>
                  <a:srgbClr val="0000FF"/>
                </a:solidFill>
              </a:rPr>
              <a:t>IPPOG </a:t>
            </a:r>
            <a:r>
              <a:rPr lang="en-US" altLang="en-US" b="1" dirty="0" smtClean="0">
                <a:solidFill>
                  <a:srgbClr val="0000FF"/>
                </a:solidFill>
              </a:rPr>
              <a:t>and</a:t>
            </a:r>
            <a:r>
              <a:rPr lang="el-GR" altLang="en-US" b="1" dirty="0" smtClean="0">
                <a:solidFill>
                  <a:srgbClr val="0000FF"/>
                </a:solidFill>
              </a:rPr>
              <a:t> </a:t>
            </a:r>
            <a:r>
              <a:rPr lang="de-DE" altLang="en-US" b="1" dirty="0" smtClean="0">
                <a:solidFill>
                  <a:srgbClr val="0000FF"/>
                </a:solidFill>
              </a:rPr>
              <a:t>IMC </a:t>
            </a:r>
            <a:r>
              <a:rPr lang="de-DE" altLang="en-US" b="1" dirty="0" err="1">
                <a:solidFill>
                  <a:srgbClr val="0000FF"/>
                </a:solidFill>
              </a:rPr>
              <a:t>Steering</a:t>
            </a:r>
            <a:r>
              <a:rPr lang="de-DE" altLang="en-US" b="1" dirty="0">
                <a:solidFill>
                  <a:srgbClr val="0000FF"/>
                </a:solidFill>
              </a:rPr>
              <a:t> Group </a:t>
            </a:r>
          </a:p>
        </p:txBody>
      </p:sp>
      <p:sp>
        <p:nvSpPr>
          <p:cNvPr id="11" name="Rectangle 3"/>
          <p:cNvSpPr>
            <a:spLocks noChangeArrowheads="1"/>
          </p:cNvSpPr>
          <p:nvPr/>
        </p:nvSpPr>
        <p:spPr bwMode="auto">
          <a:xfrm>
            <a:off x="2711658" y="3312880"/>
            <a:ext cx="66447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b="1" dirty="0">
                <a:solidFill>
                  <a:schemeClr val="bg1"/>
                </a:solidFill>
                <a:latin typeface="Calibri" charset="0"/>
                <a:hlinkClick r:id="rId6"/>
              </a:rPr>
              <a:t>https://indico.cern.ch/event/840212/</a:t>
            </a:r>
            <a:endParaRPr lang="en-US" altLang="en-US" b="1" dirty="0">
              <a:solidFill>
                <a:schemeClr val="bg1"/>
              </a:solidFill>
            </a:endParaRPr>
          </a:p>
        </p:txBody>
      </p:sp>
    </p:spTree>
    <p:extLst>
      <p:ext uri="{BB962C8B-B14F-4D97-AF65-F5344CB8AC3E}">
        <p14:creationId xmlns:p14="http://schemas.microsoft.com/office/powerpoint/2010/main" val="18033153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03EBE30-3689-42B7-ABF5-604AC779A0A8}" type="slidenum">
              <a:rPr lang="el-GR" smtClean="0"/>
              <a:t>10</a:t>
            </a:fld>
            <a:endParaRPr lang="el-GR" dirty="0"/>
          </a:p>
        </p:txBody>
      </p:sp>
      <p:sp>
        <p:nvSpPr>
          <p:cNvPr id="6" name="Rectangle 5">
            <a:extLst>
              <a:ext uri="{FF2B5EF4-FFF2-40B4-BE49-F238E27FC236}">
                <a16:creationId xmlns="" xmlns:a16="http://schemas.microsoft.com/office/drawing/2014/main" id="{28323BF7-5951-1A4F-8718-85EC24B4CF06}"/>
              </a:ext>
            </a:extLst>
          </p:cNvPr>
          <p:cNvSpPr/>
          <p:nvPr/>
        </p:nvSpPr>
        <p:spPr>
          <a:xfrm>
            <a:off x="1012580" y="6264875"/>
            <a:ext cx="8969620" cy="913199"/>
          </a:xfrm>
          <a:prstGeom prst="rect">
            <a:avLst/>
          </a:prstGeom>
        </p:spPr>
        <p:txBody>
          <a:bodyPr wrap="square">
            <a:spAutoFit/>
          </a:bodyPr>
          <a:lstStyle/>
          <a:p>
            <a:pPr algn="ctr"/>
            <a:r>
              <a:rPr lang="en-US" sz="2667" b="1" dirty="0" smtClean="0">
                <a:solidFill>
                  <a:srgbClr val="7030A0"/>
                </a:solidFill>
              </a:rPr>
              <a:t>International </a:t>
            </a:r>
            <a:r>
              <a:rPr lang="en-US" sz="2667" b="1" dirty="0" err="1" smtClean="0">
                <a:solidFill>
                  <a:srgbClr val="7030A0"/>
                </a:solidFill>
              </a:rPr>
              <a:t>MasterClasses</a:t>
            </a:r>
            <a:r>
              <a:rPr lang="en-US" sz="2667" b="1" dirty="0">
                <a:solidFill>
                  <a:srgbClr val="7030A0"/>
                </a:solidFill>
              </a:rPr>
              <a:t> </a:t>
            </a:r>
            <a:r>
              <a:rPr lang="en-US" sz="2667" b="1" dirty="0" smtClean="0">
                <a:solidFill>
                  <a:srgbClr val="7030A0"/>
                </a:solidFill>
                <a:hlinkClick r:id="rId2"/>
              </a:rPr>
              <a:t>https://physicsmasterclasses.org/</a:t>
            </a:r>
            <a:endParaRPr lang="en-US" sz="2667" b="1" dirty="0" smtClean="0">
              <a:solidFill>
                <a:srgbClr val="7030A0"/>
              </a:solidFill>
            </a:endParaRPr>
          </a:p>
          <a:p>
            <a:pPr algn="ctr"/>
            <a:endParaRPr lang="x-none" sz="2667" b="1" dirty="0">
              <a:solidFill>
                <a:srgbClr val="7030A0"/>
              </a:solidFill>
            </a:endParaRPr>
          </a:p>
        </p:txBody>
      </p:sp>
      <p:pic>
        <p:nvPicPr>
          <p:cNvPr id="9" name="Picture 8"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MC-Logo-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el 1"/>
          <p:cNvSpPr txBox="1">
            <a:spLocks/>
          </p:cNvSpPr>
          <p:nvPr/>
        </p:nvSpPr>
        <p:spPr bwMode="auto">
          <a:xfrm>
            <a:off x="1752601" y="50802"/>
            <a:ext cx="909979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lgn="l" eaLnBrk="1" hangingPunct="1">
              <a:defRPr/>
            </a:pPr>
            <a:r>
              <a:rPr lang="de-DE" altLang="en-US" sz="4000" b="1" kern="0" dirty="0" smtClean="0">
                <a:solidFill>
                  <a:srgbClr val="0000FF"/>
                </a:solidFill>
                <a:latin typeface="Calibri" charset="0"/>
                <a:ea typeface="Calibri" charset="0"/>
                <a:cs typeface="Calibri" charset="0"/>
              </a:rPr>
              <a:t>PTMC </a:t>
            </a:r>
            <a:r>
              <a:rPr lang="de-DE" altLang="en-US" sz="4000" b="1" kern="0" dirty="0" err="1" smtClean="0">
                <a:solidFill>
                  <a:srgbClr val="0000FF"/>
                </a:solidFill>
                <a:latin typeface="Calibri" charset="0"/>
                <a:ea typeface="Calibri" charset="0"/>
                <a:cs typeface="Calibri" charset="0"/>
              </a:rPr>
              <a:t>Participants</a:t>
            </a:r>
            <a:r>
              <a:rPr lang="el-GR" altLang="en-US" sz="4000" b="1" kern="0" dirty="0" smtClean="0">
                <a:solidFill>
                  <a:srgbClr val="0000FF"/>
                </a:solidFill>
                <a:latin typeface="Calibri" charset="0"/>
                <a:ea typeface="Calibri" charset="0"/>
                <a:cs typeface="Calibri" charset="0"/>
              </a:rPr>
              <a:t>, </a:t>
            </a:r>
            <a:r>
              <a:rPr lang="en-US" altLang="en-US" sz="4000" b="1" kern="0" dirty="0" smtClean="0">
                <a:solidFill>
                  <a:srgbClr val="0000FF"/>
                </a:solidFill>
                <a:latin typeface="Calibri" charset="0"/>
                <a:ea typeface="Calibri" charset="0"/>
                <a:cs typeface="Calibri" charset="0"/>
              </a:rPr>
              <a:t>18</a:t>
            </a:r>
            <a:r>
              <a:rPr lang="en-US" altLang="en-US" sz="4000" b="1" kern="0" dirty="0" smtClean="0">
                <a:solidFill>
                  <a:srgbClr val="0000FF"/>
                </a:solidFill>
                <a:latin typeface="Calibri" charset="0"/>
                <a:ea typeface="Calibri" charset="0"/>
                <a:cs typeface="Calibri" charset="0"/>
              </a:rPr>
              <a:t> </a:t>
            </a:r>
            <a:r>
              <a:rPr lang="en-US" altLang="en-US" sz="4000" b="1" kern="0" dirty="0" smtClean="0">
                <a:solidFill>
                  <a:srgbClr val="0000FF"/>
                </a:solidFill>
                <a:latin typeface="Calibri" charset="0"/>
                <a:ea typeface="Calibri" charset="0"/>
                <a:cs typeface="Calibri" charset="0"/>
              </a:rPr>
              <a:t>March </a:t>
            </a:r>
            <a:r>
              <a:rPr lang="en-US" altLang="en-US" sz="4000" b="1" kern="0" dirty="0" smtClean="0">
                <a:solidFill>
                  <a:srgbClr val="0000FF"/>
                </a:solidFill>
                <a:latin typeface="Calibri" charset="0"/>
                <a:ea typeface="Calibri" charset="0"/>
                <a:cs typeface="Calibri" charset="0"/>
              </a:rPr>
              <a:t>2022</a:t>
            </a:r>
            <a:endParaRPr lang="de-DE" altLang="en-US" sz="4000" b="1" kern="0" dirty="0">
              <a:solidFill>
                <a:srgbClr val="C00000"/>
              </a:solidFill>
              <a:latin typeface="Calibri" charset="0"/>
              <a:ea typeface="Calibri" charset="0"/>
              <a:cs typeface="Calibri" charset="0"/>
            </a:endParaRPr>
          </a:p>
        </p:txBody>
      </p:sp>
      <p:sp>
        <p:nvSpPr>
          <p:cNvPr id="8" name="Rectangle 3"/>
          <p:cNvSpPr>
            <a:spLocks noChangeArrowheads="1"/>
          </p:cNvSpPr>
          <p:nvPr/>
        </p:nvSpPr>
        <p:spPr bwMode="auto">
          <a:xfrm>
            <a:off x="2533462" y="682624"/>
            <a:ext cx="62270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2400" b="1" dirty="0" smtClean="0">
                <a:solidFill>
                  <a:srgbClr val="7030A0"/>
                </a:solidFill>
                <a:latin typeface="Calibri" charset="0"/>
                <a:hlinkClick r:id="rId5"/>
              </a:rPr>
              <a:t>PTMC:   </a:t>
            </a:r>
            <a:r>
              <a:rPr lang="en-US" altLang="en-US" sz="2400" b="1" dirty="0">
                <a:solidFill>
                  <a:srgbClr val="7030A0"/>
                </a:solidFill>
                <a:latin typeface="Calibri" charset="0"/>
              </a:rPr>
              <a:t>https://</a:t>
            </a:r>
            <a:r>
              <a:rPr lang="en-US" altLang="en-US" sz="2400" b="1" dirty="0" err="1">
                <a:solidFill>
                  <a:srgbClr val="7030A0"/>
                </a:solidFill>
                <a:latin typeface="Calibri" charset="0"/>
              </a:rPr>
              <a:t>indico.cern.ch</a:t>
            </a:r>
            <a:r>
              <a:rPr lang="en-US" altLang="en-US" sz="2400" b="1" dirty="0">
                <a:solidFill>
                  <a:srgbClr val="7030A0"/>
                </a:solidFill>
                <a:latin typeface="Calibri" charset="0"/>
              </a:rPr>
              <a:t>/event/1122782/</a:t>
            </a:r>
            <a:endParaRPr lang="en-US" altLang="en-US" sz="2400" b="1" dirty="0">
              <a:solidFill>
                <a:srgbClr val="7030A0"/>
              </a:solidFill>
            </a:endParaRPr>
          </a:p>
        </p:txBody>
      </p:sp>
      <p:pic>
        <p:nvPicPr>
          <p:cNvPr id="13" name="Picture 12"/>
          <p:cNvPicPr>
            <a:picLocks noChangeAspect="1"/>
          </p:cNvPicPr>
          <p:nvPr/>
        </p:nvPicPr>
        <p:blipFill>
          <a:blip r:embed="rId6"/>
          <a:stretch>
            <a:fillRect/>
          </a:stretch>
        </p:blipFill>
        <p:spPr>
          <a:xfrm>
            <a:off x="2918384" y="1153642"/>
            <a:ext cx="5457244" cy="4873581"/>
          </a:xfrm>
          <a:prstGeom prst="rect">
            <a:avLst/>
          </a:prstGeom>
        </p:spPr>
      </p:pic>
    </p:spTree>
    <p:extLst>
      <p:ext uri="{BB962C8B-B14F-4D97-AF65-F5344CB8AC3E}">
        <p14:creationId xmlns:p14="http://schemas.microsoft.com/office/powerpoint/2010/main" val="14412382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03EBE30-3689-42B7-ABF5-604AC779A0A8}" type="slidenum">
              <a:rPr lang="el-GR" smtClean="0"/>
              <a:t>11</a:t>
            </a:fld>
            <a:endParaRPr lang="el-G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5900" y="0"/>
            <a:ext cx="9208560" cy="6858000"/>
          </a:xfrm>
          <a:prstGeom prst="rect">
            <a:avLst/>
          </a:prstGeom>
        </p:spPr>
      </p:pic>
      <p:sp>
        <p:nvSpPr>
          <p:cNvPr id="2" name="Rectangle 1"/>
          <p:cNvSpPr/>
          <p:nvPr/>
        </p:nvSpPr>
        <p:spPr>
          <a:xfrm>
            <a:off x="7407789" y="1322768"/>
            <a:ext cx="3477747" cy="369332"/>
          </a:xfrm>
          <a:prstGeom prst="rect">
            <a:avLst/>
          </a:prstGeom>
        </p:spPr>
        <p:txBody>
          <a:bodyPr wrap="none">
            <a:spAutoFit/>
          </a:bodyPr>
          <a:lstStyle/>
          <a:p>
            <a:r>
              <a:rPr lang="en-US" b="1" dirty="0">
                <a:solidFill>
                  <a:srgbClr val="7030A0"/>
                </a:solidFill>
              </a:rPr>
              <a:t>https://</a:t>
            </a:r>
            <a:r>
              <a:rPr lang="en-US" b="1" dirty="0" err="1" smtClean="0">
                <a:solidFill>
                  <a:srgbClr val="7030A0"/>
                </a:solidFill>
              </a:rPr>
              <a:t>physicsmasterclasses.org</a:t>
            </a:r>
            <a:r>
              <a:rPr lang="en-US" b="1" dirty="0" smtClean="0">
                <a:solidFill>
                  <a:srgbClr val="7030A0"/>
                </a:solidFill>
              </a:rPr>
              <a:t>/</a:t>
            </a:r>
            <a:endParaRPr lang="en-US" dirty="0"/>
          </a:p>
        </p:txBody>
      </p:sp>
      <p:pic>
        <p:nvPicPr>
          <p:cNvPr id="5" name="Picture 10" descr="MC-Logo-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3"/>
          <p:cNvSpPr>
            <a:spLocks noChangeArrowheads="1"/>
          </p:cNvSpPr>
          <p:nvPr/>
        </p:nvSpPr>
        <p:spPr bwMode="auto">
          <a:xfrm>
            <a:off x="2767828" y="4885648"/>
            <a:ext cx="38097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1800" b="1" dirty="0">
                <a:solidFill>
                  <a:srgbClr val="C00000"/>
                </a:solidFill>
                <a:latin typeface="Calibri" charset="0"/>
                <a:hlinkClick r:id="rId5"/>
              </a:rPr>
              <a:t>https://indico.cern.ch/event/840212/</a:t>
            </a:r>
            <a:endParaRPr lang="en-US" altLang="en-US" sz="1800" b="1" dirty="0">
              <a:solidFill>
                <a:srgbClr val="C00000"/>
              </a:solidFill>
            </a:endParaRPr>
          </a:p>
        </p:txBody>
      </p:sp>
    </p:spTree>
    <p:extLst>
      <p:ext uri="{BB962C8B-B14F-4D97-AF65-F5344CB8AC3E}">
        <p14:creationId xmlns:p14="http://schemas.microsoft.com/office/powerpoint/2010/main" val="18557813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4"/>
          <p:cNvSpPr>
            <a:spLocks noGrp="1"/>
          </p:cNvSpPr>
          <p:nvPr>
            <p:ph type="title"/>
          </p:nvPr>
        </p:nvSpPr>
        <p:spPr>
          <a:xfrm>
            <a:off x="2979506" y="288290"/>
            <a:ext cx="6827510" cy="590931"/>
          </a:xfrm>
        </p:spPr>
        <p:txBody>
          <a:bodyPr wrap="none">
            <a:spAutoFit/>
          </a:bodyPr>
          <a:lstStyle/>
          <a:p>
            <a:r>
              <a:rPr lang="en-US" altLang="de-DE" sz="3600" b="1" dirty="0" smtClean="0">
                <a:solidFill>
                  <a:srgbClr val="0000FF"/>
                </a:solidFill>
                <a:latin typeface="ArialMT"/>
              </a:rPr>
              <a:t>New PTMC 2022 </a:t>
            </a:r>
            <a:r>
              <a:rPr lang="en-US" altLang="de-DE" sz="3600" b="1" dirty="0" err="1" smtClean="0">
                <a:solidFill>
                  <a:srgbClr val="0000FF"/>
                </a:solidFill>
                <a:latin typeface="ArialMT"/>
              </a:rPr>
              <a:t>BiH</a:t>
            </a:r>
            <a:r>
              <a:rPr lang="en-US" altLang="de-DE" sz="3600" b="1" dirty="0" smtClean="0">
                <a:solidFill>
                  <a:srgbClr val="0000FF"/>
                </a:solidFill>
                <a:latin typeface="ArialMT"/>
              </a:rPr>
              <a:t> Schedule</a:t>
            </a:r>
            <a:endParaRPr lang="en-US" altLang="de-DE" sz="3600" b="1" dirty="0"/>
          </a:p>
        </p:txBody>
      </p:sp>
      <p:pic>
        <p:nvPicPr>
          <p:cNvPr id="12" name="Picture 11"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240" y="28892"/>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200" y="1257300"/>
            <a:ext cx="10756900" cy="4330700"/>
          </a:xfrm>
          <a:prstGeom prst="rect">
            <a:avLst/>
          </a:prstGeom>
        </p:spPr>
      </p:pic>
    </p:spTree>
    <p:extLst>
      <p:ext uri="{BB962C8B-B14F-4D97-AF65-F5344CB8AC3E}">
        <p14:creationId xmlns:p14="http://schemas.microsoft.com/office/powerpoint/2010/main" val="21034922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03EBE30-3689-42B7-ABF5-604AC779A0A8}" type="slidenum">
              <a:rPr lang="el-GR" smtClean="0"/>
              <a:t>13</a:t>
            </a:fld>
            <a:endParaRPr lang="el-GR" dirty="0"/>
          </a:p>
        </p:txBody>
      </p:sp>
      <p:pic>
        <p:nvPicPr>
          <p:cNvPr id="9" name="Picture 8"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MC-Logo-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el 1"/>
          <p:cNvSpPr txBox="1">
            <a:spLocks/>
          </p:cNvSpPr>
          <p:nvPr/>
        </p:nvSpPr>
        <p:spPr bwMode="auto">
          <a:xfrm>
            <a:off x="3881847" y="0"/>
            <a:ext cx="4452256"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lgn="l" eaLnBrk="1" hangingPunct="1">
              <a:defRPr/>
            </a:pPr>
            <a:r>
              <a:rPr lang="de-DE" altLang="en-US" sz="4000" b="1" kern="0" dirty="0" smtClean="0">
                <a:solidFill>
                  <a:srgbClr val="0000FF"/>
                </a:solidFill>
                <a:latin typeface="Calibri" charset="0"/>
                <a:ea typeface="Calibri" charset="0"/>
                <a:cs typeface="Calibri" charset="0"/>
              </a:rPr>
              <a:t>PTMC IMC Schedule</a:t>
            </a:r>
            <a:endParaRPr lang="de-DE" altLang="en-US" sz="4000" b="1" kern="0" dirty="0">
              <a:solidFill>
                <a:srgbClr val="C00000"/>
              </a:solidFill>
              <a:latin typeface="Calibri" charset="0"/>
              <a:ea typeface="Calibri" charset="0"/>
              <a:cs typeface="Calibri"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7775" y="596371"/>
            <a:ext cx="5740400" cy="6125104"/>
          </a:xfrm>
          <a:prstGeom prst="rect">
            <a:avLst/>
          </a:prstGeom>
        </p:spPr>
      </p:pic>
    </p:spTree>
    <p:extLst>
      <p:ext uri="{BB962C8B-B14F-4D97-AF65-F5344CB8AC3E}">
        <p14:creationId xmlns:p14="http://schemas.microsoft.com/office/powerpoint/2010/main" val="16362036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3"/>
          <p:cNvSpPr txBox="1">
            <a:spLocks noChangeArrowheads="1"/>
          </p:cNvSpPr>
          <p:nvPr/>
        </p:nvSpPr>
        <p:spPr bwMode="auto">
          <a:xfrm>
            <a:off x="3107608" y="3899406"/>
            <a:ext cx="4392612" cy="341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80975" indent="-180975">
              <a:spcBef>
                <a:spcPct val="20000"/>
              </a:spcBef>
              <a:buChar char="•"/>
              <a:defRPr sz="3200">
                <a:solidFill>
                  <a:schemeClr val="tx1"/>
                </a:solidFill>
                <a:latin typeface="Arial" panose="020B0604020202020204" pitchFamily="34" charset="0"/>
                <a:cs typeface="Arial" panose="020B0604020202020204" pitchFamily="34" charset="0"/>
              </a:defRPr>
            </a:lvl1pPr>
            <a:lvl2pPr marL="628650" indent="-180975">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defTabSz="914377">
              <a:lnSpc>
                <a:spcPct val="90000"/>
              </a:lnSpc>
              <a:spcBef>
                <a:spcPct val="0"/>
              </a:spcBef>
              <a:buNone/>
            </a:pPr>
            <a:r>
              <a:rPr lang="de-DE" altLang="de-DE" sz="1800" dirty="0" err="1" smtClean="0">
                <a:solidFill>
                  <a:srgbClr val="003478"/>
                </a:solidFill>
              </a:rPr>
              <a:t>Coordination</a:t>
            </a:r>
            <a:r>
              <a:rPr lang="de-DE" altLang="de-DE" sz="1800" dirty="0" smtClean="0">
                <a:solidFill>
                  <a:srgbClr val="003478"/>
                </a:solidFill>
              </a:rPr>
              <a:t> </a:t>
            </a:r>
            <a:r>
              <a:rPr lang="de-DE" altLang="de-DE" sz="1800" dirty="0" err="1" smtClean="0">
                <a:solidFill>
                  <a:srgbClr val="003478"/>
                </a:solidFill>
              </a:rPr>
              <a:t>QuarkNet</a:t>
            </a:r>
            <a:r>
              <a:rPr lang="de-DE" altLang="de-DE" sz="1800" dirty="0" smtClean="0">
                <a:solidFill>
                  <a:srgbClr val="003478"/>
                </a:solidFill>
              </a:rPr>
              <a:t> </a:t>
            </a:r>
            <a:r>
              <a:rPr lang="de-DE" altLang="de-DE" sz="1800" dirty="0">
                <a:solidFill>
                  <a:srgbClr val="003478"/>
                </a:solidFill>
              </a:rPr>
              <a:t>/ TU Dresden </a:t>
            </a:r>
          </a:p>
        </p:txBody>
      </p:sp>
      <p:sp>
        <p:nvSpPr>
          <p:cNvPr id="28676" name="Text Box 6"/>
          <p:cNvSpPr txBox="1">
            <a:spLocks noChangeArrowheads="1"/>
          </p:cNvSpPr>
          <p:nvPr/>
        </p:nvSpPr>
        <p:spPr bwMode="auto">
          <a:xfrm>
            <a:off x="2330658" y="4312830"/>
            <a:ext cx="3572759" cy="200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80975" indent="-180975">
              <a:spcBef>
                <a:spcPct val="20000"/>
              </a:spcBef>
              <a:buChar char="•"/>
              <a:defRPr sz="3200">
                <a:solidFill>
                  <a:schemeClr val="tx1"/>
                </a:solidFill>
                <a:latin typeface="Arial" panose="020B0604020202020204" pitchFamily="34" charset="0"/>
                <a:cs typeface="Arial" panose="020B0604020202020204" pitchFamily="34" charset="0"/>
              </a:defRPr>
            </a:lvl1pPr>
            <a:lvl2pPr marL="628650" indent="-1714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defTabSz="914377">
              <a:spcBef>
                <a:spcPct val="0"/>
              </a:spcBef>
            </a:pPr>
            <a:r>
              <a:rPr lang="de-DE" altLang="de-DE" sz="1800" dirty="0">
                <a:solidFill>
                  <a:srgbClr val="003478"/>
                </a:solidFill>
              </a:rPr>
              <a:t>51 </a:t>
            </a:r>
            <a:r>
              <a:rPr lang="de-DE" altLang="de-DE" sz="1800" dirty="0" err="1">
                <a:solidFill>
                  <a:srgbClr val="003478"/>
                </a:solidFill>
              </a:rPr>
              <a:t>institutes</a:t>
            </a:r>
            <a:r>
              <a:rPr lang="de-DE" altLang="de-DE" sz="1800" dirty="0">
                <a:solidFill>
                  <a:srgbClr val="003478"/>
                </a:solidFill>
              </a:rPr>
              <a:t> (48)</a:t>
            </a:r>
          </a:p>
          <a:p>
            <a:pPr defTabSz="914377">
              <a:spcBef>
                <a:spcPct val="0"/>
              </a:spcBef>
            </a:pPr>
            <a:r>
              <a:rPr lang="de-DE" altLang="de-DE" sz="1800" dirty="0">
                <a:solidFill>
                  <a:srgbClr val="003478"/>
                </a:solidFill>
              </a:rPr>
              <a:t>54 LHC Masterclasses (50)</a:t>
            </a:r>
          </a:p>
          <a:p>
            <a:pPr lvl="1" defTabSz="914377">
              <a:spcBef>
                <a:spcPct val="0"/>
              </a:spcBef>
              <a:buFontTx/>
              <a:buChar char="•"/>
            </a:pPr>
            <a:r>
              <a:rPr lang="de-DE" altLang="de-DE" sz="1600" dirty="0">
                <a:solidFill>
                  <a:srgbClr val="003478"/>
                </a:solidFill>
              </a:rPr>
              <a:t>22 ATLAS (19)</a:t>
            </a:r>
          </a:p>
          <a:p>
            <a:pPr lvl="1" defTabSz="914377">
              <a:spcBef>
                <a:spcPct val="0"/>
              </a:spcBef>
              <a:buFontTx/>
              <a:buChar char="•"/>
            </a:pPr>
            <a:r>
              <a:rPr lang="de-DE" altLang="de-DE" sz="1600" dirty="0">
                <a:solidFill>
                  <a:srgbClr val="003478"/>
                </a:solidFill>
              </a:rPr>
              <a:t>32 CMS</a:t>
            </a:r>
            <a:r>
              <a:rPr lang="de-DE" altLang="de-DE" sz="1800" dirty="0">
                <a:solidFill>
                  <a:srgbClr val="003478"/>
                </a:solidFill>
              </a:rPr>
              <a:t> </a:t>
            </a:r>
            <a:r>
              <a:rPr lang="de-DE" altLang="de-DE" sz="1600" dirty="0">
                <a:solidFill>
                  <a:srgbClr val="003478"/>
                </a:solidFill>
              </a:rPr>
              <a:t>(31)</a:t>
            </a:r>
          </a:p>
          <a:p>
            <a:pPr marL="9525" indent="0" defTabSz="444489">
              <a:spcBef>
                <a:spcPct val="0"/>
              </a:spcBef>
              <a:buNone/>
            </a:pPr>
            <a:r>
              <a:rPr lang="de-DE" altLang="de-DE" sz="1800" dirty="0">
                <a:solidFill>
                  <a:srgbClr val="003478"/>
                </a:solidFill>
              </a:rPr>
              <a:t>	(</a:t>
            </a:r>
            <a:r>
              <a:rPr lang="de-DE" altLang="de-DE" sz="1600" dirty="0">
                <a:solidFill>
                  <a:srgbClr val="003478"/>
                </a:solidFill>
              </a:rPr>
              <a:t>Incl. TRIUMF </a:t>
            </a:r>
            <a:r>
              <a:rPr lang="de-DE" altLang="de-DE" sz="1600" dirty="0" err="1">
                <a:solidFill>
                  <a:srgbClr val="003478"/>
                </a:solidFill>
              </a:rPr>
              <a:t>program</a:t>
            </a:r>
            <a:r>
              <a:rPr lang="de-DE" altLang="de-DE" sz="1600" dirty="0">
                <a:solidFill>
                  <a:srgbClr val="003478"/>
                </a:solidFill>
              </a:rPr>
              <a:t>)</a:t>
            </a:r>
          </a:p>
          <a:p>
            <a:pPr marL="176209" indent="-166684" defTabSz="914377">
              <a:spcBef>
                <a:spcPct val="0"/>
              </a:spcBef>
            </a:pPr>
            <a:r>
              <a:rPr lang="de-DE" altLang="de-DE" sz="1800" dirty="0">
                <a:solidFill>
                  <a:srgbClr val="003478"/>
                </a:solidFill>
              </a:rPr>
              <a:t>12 </a:t>
            </a:r>
            <a:r>
              <a:rPr lang="de-DE" altLang="de-DE" sz="1800" dirty="0" err="1">
                <a:solidFill>
                  <a:srgbClr val="003478"/>
                </a:solidFill>
              </a:rPr>
              <a:t>MINERvA</a:t>
            </a:r>
            <a:r>
              <a:rPr lang="de-DE" altLang="de-DE" sz="1800" dirty="0">
                <a:solidFill>
                  <a:srgbClr val="003478"/>
                </a:solidFill>
              </a:rPr>
              <a:t> Masterclasses</a:t>
            </a:r>
          </a:p>
          <a:p>
            <a:pPr marL="295267" indent="-285744" defTabSz="914377">
              <a:spcBef>
                <a:spcPct val="0"/>
              </a:spcBef>
            </a:pPr>
            <a:endParaRPr lang="de-DE" altLang="de-DE" sz="1800" dirty="0">
              <a:solidFill>
                <a:srgbClr val="003478"/>
              </a:solidFill>
            </a:endParaRPr>
          </a:p>
        </p:txBody>
      </p:sp>
      <p:sp>
        <p:nvSpPr>
          <p:cNvPr id="28677" name="Rectangle 7"/>
          <p:cNvSpPr>
            <a:spLocks noChangeArrowheads="1"/>
          </p:cNvSpPr>
          <p:nvPr/>
        </p:nvSpPr>
        <p:spPr bwMode="auto">
          <a:xfrm>
            <a:off x="7149482" y="3886895"/>
            <a:ext cx="3411015" cy="2123656"/>
          </a:xfrm>
          <a:prstGeom prst="rect">
            <a:avLst/>
          </a:prstGeom>
          <a:noFill/>
          <a:ln w="12700">
            <a:solidFill>
              <a:srgbClr val="0CC6DE"/>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de-DE" altLang="de-DE" sz="1800"/>
          </a:p>
        </p:txBody>
      </p:sp>
      <p:sp>
        <p:nvSpPr>
          <p:cNvPr id="28678" name="Rectangle 8"/>
          <p:cNvSpPr>
            <a:spLocks noChangeArrowheads="1"/>
          </p:cNvSpPr>
          <p:nvPr/>
        </p:nvSpPr>
        <p:spPr bwMode="auto">
          <a:xfrm>
            <a:off x="2279650" y="4272782"/>
            <a:ext cx="3384303" cy="1737772"/>
          </a:xfrm>
          <a:prstGeom prst="rect">
            <a:avLst/>
          </a:prstGeom>
          <a:noFill/>
          <a:ln w="12700">
            <a:solidFill>
              <a:srgbClr val="0CC6DE"/>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de-DE" altLang="de-DE" sz="1800"/>
          </a:p>
        </p:txBody>
      </p:sp>
      <p:sp>
        <p:nvSpPr>
          <p:cNvPr id="28679" name="Text Box 9"/>
          <p:cNvSpPr txBox="1">
            <a:spLocks noChangeArrowheads="1"/>
          </p:cNvSpPr>
          <p:nvPr/>
        </p:nvSpPr>
        <p:spPr bwMode="auto">
          <a:xfrm>
            <a:off x="7195720" y="3886895"/>
            <a:ext cx="3652808"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80975" indent="-180975">
              <a:spcBef>
                <a:spcPct val="20000"/>
              </a:spcBef>
              <a:buChar char="•"/>
              <a:defRPr sz="3200">
                <a:solidFill>
                  <a:schemeClr val="tx1"/>
                </a:solidFill>
                <a:latin typeface="Arial" panose="020B0604020202020204" pitchFamily="34" charset="0"/>
                <a:cs typeface="Arial" panose="020B0604020202020204" pitchFamily="34" charset="0"/>
              </a:defRPr>
            </a:lvl1pPr>
            <a:lvl2pPr marL="628650" indent="-1714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pPr>
            <a:r>
              <a:rPr lang="de-DE" altLang="de-DE" sz="1800" dirty="0">
                <a:solidFill>
                  <a:srgbClr val="003478"/>
                </a:solidFill>
              </a:rPr>
              <a:t>188 </a:t>
            </a:r>
            <a:r>
              <a:rPr lang="de-DE" altLang="de-DE" sz="1800" dirty="0" err="1">
                <a:solidFill>
                  <a:srgbClr val="003478"/>
                </a:solidFill>
              </a:rPr>
              <a:t>institutes</a:t>
            </a:r>
            <a:r>
              <a:rPr lang="en-US" altLang="de-DE" sz="1800" dirty="0">
                <a:solidFill>
                  <a:srgbClr val="003478"/>
                </a:solidFill>
              </a:rPr>
              <a:t> (177)</a:t>
            </a:r>
          </a:p>
          <a:p>
            <a:pPr eaLnBrk="1" hangingPunct="1">
              <a:spcBef>
                <a:spcPct val="0"/>
              </a:spcBef>
            </a:pPr>
            <a:r>
              <a:rPr lang="de-DE" altLang="de-DE" sz="1800" dirty="0">
                <a:solidFill>
                  <a:srgbClr val="003478"/>
                </a:solidFill>
              </a:rPr>
              <a:t>266 LHC Masterclasses (257)</a:t>
            </a:r>
          </a:p>
          <a:p>
            <a:pPr lvl="1" eaLnBrk="1" hangingPunct="1">
              <a:spcBef>
                <a:spcPct val="0"/>
              </a:spcBef>
              <a:buFontTx/>
              <a:buChar char="•"/>
            </a:pPr>
            <a:r>
              <a:rPr lang="de-DE" altLang="de-DE" sz="1600" dirty="0">
                <a:solidFill>
                  <a:srgbClr val="003478"/>
                </a:solidFill>
              </a:rPr>
              <a:t>30 ATLAS W (35)</a:t>
            </a:r>
          </a:p>
          <a:p>
            <a:pPr lvl="1" eaLnBrk="1" hangingPunct="1">
              <a:spcBef>
                <a:spcPct val="0"/>
              </a:spcBef>
              <a:buFontTx/>
              <a:buChar char="•"/>
            </a:pPr>
            <a:r>
              <a:rPr lang="de-DE" altLang="de-DE" sz="1600" dirty="0">
                <a:solidFill>
                  <a:srgbClr val="003478"/>
                </a:solidFill>
              </a:rPr>
              <a:t>101 ATLAS Z (104)</a:t>
            </a:r>
          </a:p>
          <a:p>
            <a:pPr lvl="1" eaLnBrk="1" hangingPunct="1">
              <a:spcBef>
                <a:spcPct val="0"/>
              </a:spcBef>
              <a:buFontTx/>
              <a:buChar char="•"/>
            </a:pPr>
            <a:r>
              <a:rPr lang="de-DE" altLang="de-DE" sz="1600" dirty="0">
                <a:solidFill>
                  <a:srgbClr val="003478"/>
                </a:solidFill>
              </a:rPr>
              <a:t>64 CMS (58)</a:t>
            </a:r>
          </a:p>
          <a:p>
            <a:pPr lvl="1" eaLnBrk="1" hangingPunct="1">
              <a:spcBef>
                <a:spcPct val="0"/>
              </a:spcBef>
              <a:buFontTx/>
              <a:buChar char="•"/>
            </a:pPr>
            <a:r>
              <a:rPr lang="de-DE" altLang="de-DE" sz="1600" dirty="0">
                <a:solidFill>
                  <a:srgbClr val="003478"/>
                </a:solidFill>
              </a:rPr>
              <a:t>41 LHCb (39)</a:t>
            </a:r>
          </a:p>
          <a:p>
            <a:pPr lvl="1" eaLnBrk="1" hangingPunct="1">
              <a:spcBef>
                <a:spcPct val="0"/>
              </a:spcBef>
              <a:buFontTx/>
              <a:buChar char="•"/>
            </a:pPr>
            <a:r>
              <a:rPr lang="de-DE" altLang="de-DE" sz="1600" dirty="0">
                <a:solidFill>
                  <a:srgbClr val="003478"/>
                </a:solidFill>
              </a:rPr>
              <a:t>27 ALICE SP (18)</a:t>
            </a:r>
          </a:p>
          <a:p>
            <a:pPr lvl="1" eaLnBrk="1" hangingPunct="1">
              <a:spcBef>
                <a:spcPct val="0"/>
              </a:spcBef>
              <a:buFontTx/>
              <a:buChar char="•"/>
            </a:pPr>
            <a:r>
              <a:rPr lang="de-DE" altLang="de-DE" sz="1600" dirty="0">
                <a:solidFill>
                  <a:srgbClr val="003478"/>
                </a:solidFill>
              </a:rPr>
              <a:t>  3 ALICE R_AA (3)</a:t>
            </a:r>
          </a:p>
        </p:txBody>
      </p:sp>
      <p:sp>
        <p:nvSpPr>
          <p:cNvPr id="3" name="Datumsplatzhalter 2"/>
          <p:cNvSpPr>
            <a:spLocks noGrp="1"/>
          </p:cNvSpPr>
          <p:nvPr>
            <p:ph type="dt" sz="half" idx="4294967295"/>
          </p:nvPr>
        </p:nvSpPr>
        <p:spPr bwMode="auto">
          <a:xfrm>
            <a:off x="609600" y="8326967"/>
            <a:ext cx="2844800" cy="635000"/>
          </a:xfrm>
          <a:prstGeom prst="rect">
            <a:avLst/>
          </a:prstGeom>
          <a:noFill/>
          <a:ln>
            <a:noFill/>
          </a:ln>
          <a:effectLst/>
          <a:extLst>
            <a:ext uri="{FAA26D3D-D897-4be2-8F04-BA451C77F1D7}">
              <ma14:placeholderFlag xmlns:ma14="http://schemas.microsoft.com/office/mac/drawingml/2011/main" val="1"/>
            </a:ext>
            <a:ext uri="{909E8E84-426E-40dd-AFC4-6F175D3DCCD1}"/>
            <a:ext uri="{91240B29-F687-4f45-9708-019B960494DF}"/>
            <a:ext uri="{AF507438-7753-43e0-B8FC-AC1667EBCBE1}"/>
          </a:extLst>
        </p:spPr>
        <p:txBody>
          <a:bodyPr vert="horz" wrap="square" lIns="121920" tIns="60960" rIns="121920" bIns="60960" numCol="1" rtlCol="0" anchor="t" anchorCtr="0" compatLnSpc="1">
            <a:prstTxWarp prst="textNoShape">
              <a:avLst/>
            </a:prstTxWarp>
          </a:bodyPr>
          <a:lstStyle>
            <a:defPPr>
              <a:defRPr lang="de-DE"/>
            </a:defPPr>
            <a:lvl1pPr algn="l" rtl="0" eaLnBrk="1" fontAlgn="base" hangingPunct="1">
              <a:spcBef>
                <a:spcPct val="0"/>
              </a:spcBef>
              <a:spcAft>
                <a:spcPct val="0"/>
              </a:spcAft>
              <a:defRPr sz="1867" kern="1200">
                <a:solidFill>
                  <a:schemeClr val="tx1"/>
                </a:solidFill>
                <a:latin typeface="Arial" charset="0"/>
                <a:ea typeface="ＭＳ Ｐゴシック" charset="0"/>
                <a:cs typeface="Arial" charset="0"/>
              </a:defRPr>
            </a:lvl1pPr>
            <a:lvl2pPr marL="609585"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121917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828754"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2438339"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3047924" algn="l" defTabSz="121917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3657509" algn="l" defTabSz="121917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4267093" algn="l" defTabSz="121917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4876678" algn="l" defTabSz="121917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endParaRPr lang="de-DE" dirty="0"/>
          </a:p>
        </p:txBody>
      </p:sp>
      <p:sp>
        <p:nvSpPr>
          <p:cNvPr id="6" name="Fußzeilenplatzhalter 5"/>
          <p:cNvSpPr>
            <a:spLocks noGrp="1"/>
          </p:cNvSpPr>
          <p:nvPr>
            <p:ph type="ftr" sz="quarter" idx="4294967295"/>
          </p:nvPr>
        </p:nvSpPr>
        <p:spPr bwMode="auto">
          <a:xfrm>
            <a:off x="4165600" y="8326967"/>
            <a:ext cx="3860800" cy="635000"/>
          </a:xfrm>
          <a:prstGeom prst="rect">
            <a:avLst/>
          </a:prstGeom>
          <a:noFill/>
          <a:ln>
            <a:noFill/>
          </a:ln>
          <a:effectLst/>
          <a:extLst>
            <a:ext uri="{FAA26D3D-D897-4be2-8F04-BA451C77F1D7}">
              <ma14:placeholderFlag xmlns:ma14="http://schemas.microsoft.com/office/mac/drawingml/2011/main" val="1"/>
            </a:ext>
            <a:ext uri="{909E8E84-426E-40dd-AFC4-6F175D3DCCD1}"/>
            <a:ext uri="{91240B29-F687-4f45-9708-019B960494DF}"/>
            <a:ext uri="{AF507438-7753-43e0-B8FC-AC1667EBCBE1}"/>
          </a:extLst>
        </p:spPr>
        <p:txBody>
          <a:bodyPr vert="horz" wrap="square" lIns="121920" tIns="60960" rIns="121920" bIns="60960" numCol="1" rtlCol="0" anchor="t" anchorCtr="0" compatLnSpc="1">
            <a:prstTxWarp prst="textNoShape">
              <a:avLst/>
            </a:prstTxWarp>
          </a:bodyPr>
          <a:lstStyle>
            <a:defPPr>
              <a:defRPr lang="de-DE"/>
            </a:defPPr>
            <a:lvl1pPr algn="ctr" rtl="0" eaLnBrk="1" fontAlgn="base" hangingPunct="1">
              <a:spcBef>
                <a:spcPct val="0"/>
              </a:spcBef>
              <a:spcAft>
                <a:spcPct val="0"/>
              </a:spcAft>
              <a:defRPr sz="1867" kern="1200">
                <a:solidFill>
                  <a:schemeClr val="tx1"/>
                </a:solidFill>
                <a:latin typeface="Arial" charset="0"/>
                <a:ea typeface="ＭＳ Ｐゴシック" charset="0"/>
                <a:cs typeface="Arial" charset="0"/>
              </a:defRPr>
            </a:lvl1pPr>
            <a:lvl2pPr marL="609585"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121917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828754"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2438339"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3047924" algn="l" defTabSz="121917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3657509" algn="l" defTabSz="121917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4267093" algn="l" defTabSz="121917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4876678" algn="l" defTabSz="121917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endParaRPr lang="de-DE"/>
          </a:p>
        </p:txBody>
      </p:sp>
      <p:pic>
        <p:nvPicPr>
          <p:cNvPr id="2" name="Grafik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75600" y="862320"/>
            <a:ext cx="2376885" cy="2971107"/>
          </a:xfrm>
          <a:prstGeom prst="rect">
            <a:avLst/>
          </a:prstGeom>
        </p:spPr>
      </p:pic>
      <p:pic>
        <p:nvPicPr>
          <p:cNvPr id="7" name="Grafik 6"/>
          <p:cNvPicPr>
            <a:picLocks noChangeAspect="1"/>
          </p:cNvPicPr>
          <p:nvPr/>
        </p:nvPicPr>
        <p:blipFill rotWithShape="1">
          <a:blip r:embed="rId4" cstate="email">
            <a:extLst>
              <a:ext uri="{28A0092B-C50C-407E-A947-70E740481C1C}">
                <a14:useLocalDpi xmlns:a14="http://schemas.microsoft.com/office/drawing/2010/main"/>
              </a:ext>
            </a:extLst>
          </a:blip>
          <a:srcRect r="-532"/>
          <a:stretch/>
        </p:blipFill>
        <p:spPr>
          <a:xfrm>
            <a:off x="1919537" y="1175362"/>
            <a:ext cx="3391068" cy="2238548"/>
          </a:xfrm>
          <a:prstGeom prst="rect">
            <a:avLst/>
          </a:prstGeom>
        </p:spPr>
      </p:pic>
      <p:pic>
        <p:nvPicPr>
          <p:cNvPr id="15" name="Picture 8" descr="IPPOG_Logo_coloured">
            <a:extLst>
              <a:ext uri="{FF2B5EF4-FFF2-40B4-BE49-F238E27FC236}">
                <a16:creationId xmlns:a16="http://schemas.microsoft.com/office/drawing/2014/main" xmlns="" id="{3E21BEDF-12D2-6A48-A8FB-CA3380D10E20}"/>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0490" y="12303"/>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0" descr="MC-Logo-RGB">
            <a:extLst>
              <a:ext uri="{FF2B5EF4-FFF2-40B4-BE49-F238E27FC236}">
                <a16:creationId xmlns:a16="http://schemas.microsoft.com/office/drawing/2014/main" xmlns="" id="{9D8BCBCF-9073-D84D-8927-5B66C2F02F27}"/>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182543" y="6061791"/>
            <a:ext cx="187166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el 1">
            <a:extLst>
              <a:ext uri="{FF2B5EF4-FFF2-40B4-BE49-F238E27FC236}">
                <a16:creationId xmlns:a16="http://schemas.microsoft.com/office/drawing/2014/main" xmlns="" id="{CB72B6E3-56FE-CC4C-A88F-2572ED7FAB32}"/>
              </a:ext>
            </a:extLst>
          </p:cNvPr>
          <p:cNvSpPr txBox="1">
            <a:spLocks/>
          </p:cNvSpPr>
          <p:nvPr/>
        </p:nvSpPr>
        <p:spPr>
          <a:xfrm>
            <a:off x="3784601" y="61914"/>
            <a:ext cx="5008879" cy="6477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200"/>
              <a:buFont typeface="Amatic SC"/>
              <a:buNone/>
              <a:defRPr sz="4200" b="1" i="0" u="none" strike="noStrike" cap="none">
                <a:solidFill>
                  <a:schemeClr val="accent1"/>
                </a:solidFill>
                <a:latin typeface="Amatic SC"/>
                <a:ea typeface="Amatic SC"/>
                <a:cs typeface="Amatic SC"/>
                <a:sym typeface="Amatic SC"/>
              </a:defRPr>
            </a:lvl9pPr>
          </a:lstStyle>
          <a:p>
            <a:r>
              <a:rPr lang="de-DE" altLang="en-US" sz="3600" dirty="0">
                <a:solidFill>
                  <a:srgbClr val="0000FF"/>
                </a:solidFill>
                <a:latin typeface="Arial" charset="0"/>
                <a:ea typeface="Arial" charset="0"/>
                <a:cs typeface="Arial" charset="0"/>
              </a:rPr>
              <a:t>IMC </a:t>
            </a:r>
            <a:r>
              <a:rPr lang="de-DE" altLang="en-US" sz="3600" dirty="0" err="1">
                <a:solidFill>
                  <a:srgbClr val="0000FF"/>
                </a:solidFill>
                <a:latin typeface="Arial" charset="0"/>
                <a:ea typeface="Arial" charset="0"/>
                <a:cs typeface="Arial" charset="0"/>
              </a:rPr>
              <a:t>Statistics</a:t>
            </a:r>
            <a:r>
              <a:rPr lang="de-DE" altLang="en-US" sz="3600" dirty="0">
                <a:solidFill>
                  <a:srgbClr val="0000FF"/>
                </a:solidFill>
                <a:latin typeface="Arial" charset="0"/>
                <a:ea typeface="Arial" charset="0"/>
                <a:cs typeface="Arial" charset="0"/>
              </a:rPr>
              <a:t> 2019</a:t>
            </a:r>
          </a:p>
        </p:txBody>
      </p:sp>
      <p:sp>
        <p:nvSpPr>
          <p:cNvPr id="18" name="Rectangle 17">
            <a:extLst>
              <a:ext uri="{FF2B5EF4-FFF2-40B4-BE49-F238E27FC236}">
                <a16:creationId xmlns:a16="http://schemas.microsoft.com/office/drawing/2014/main" xmlns="" id="{47C18970-352F-4B49-94C6-02295DBC1B6B}"/>
              </a:ext>
            </a:extLst>
          </p:cNvPr>
          <p:cNvSpPr/>
          <p:nvPr/>
        </p:nvSpPr>
        <p:spPr>
          <a:xfrm>
            <a:off x="248863" y="723479"/>
            <a:ext cx="5807808" cy="498598"/>
          </a:xfrm>
          <a:prstGeom prst="rect">
            <a:avLst/>
          </a:prstGeom>
        </p:spPr>
        <p:txBody>
          <a:bodyPr wrap="none">
            <a:spAutoFit/>
          </a:bodyPr>
          <a:lstStyle/>
          <a:p>
            <a:pPr defTabSz="457189">
              <a:lnSpc>
                <a:spcPct val="110000"/>
              </a:lnSpc>
            </a:pPr>
            <a:r>
              <a:rPr lang="en-US" altLang="en-US" sz="2400" b="1" dirty="0">
                <a:solidFill>
                  <a:srgbClr val="0000FF"/>
                </a:solidFill>
              </a:rPr>
              <a:t>Motivate the next generations of scientists !</a:t>
            </a:r>
          </a:p>
        </p:txBody>
      </p:sp>
      <p:sp>
        <p:nvSpPr>
          <p:cNvPr id="20" name="Rectangle 19">
            <a:extLst>
              <a:ext uri="{FF2B5EF4-FFF2-40B4-BE49-F238E27FC236}">
                <a16:creationId xmlns="" xmlns:a16="http://schemas.microsoft.com/office/drawing/2014/main" id="{5E989B79-DAEC-CA47-97EF-96BD0F0003E3}"/>
              </a:ext>
            </a:extLst>
          </p:cNvPr>
          <p:cNvSpPr/>
          <p:nvPr/>
        </p:nvSpPr>
        <p:spPr>
          <a:xfrm>
            <a:off x="217229" y="6160227"/>
            <a:ext cx="11145042" cy="461665"/>
          </a:xfrm>
          <a:prstGeom prst="rect">
            <a:avLst/>
          </a:prstGeom>
        </p:spPr>
        <p:txBody>
          <a:bodyPr wrap="square">
            <a:spAutoFit/>
          </a:bodyPr>
          <a:lstStyle/>
          <a:p>
            <a:r>
              <a:rPr lang="en-US" altLang="en-US" sz="2400" b="1" dirty="0">
                <a:solidFill>
                  <a:srgbClr val="0000FF"/>
                </a:solidFill>
              </a:rPr>
              <a:t>Flagship project of IPPOG, the International Particle Physics Outreach Group </a:t>
            </a:r>
            <a:endParaRPr lang="x-none" sz="2400" dirty="0"/>
          </a:p>
        </p:txBody>
      </p:sp>
      <p:sp>
        <p:nvSpPr>
          <p:cNvPr id="21" name="Text Box 10"/>
          <p:cNvSpPr txBox="1">
            <a:spLocks noChangeArrowheads="1"/>
          </p:cNvSpPr>
          <p:nvPr/>
        </p:nvSpPr>
        <p:spPr bwMode="auto">
          <a:xfrm>
            <a:off x="5322698" y="1143618"/>
            <a:ext cx="3339356"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80975" indent="-180975">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indent="0">
              <a:lnSpc>
                <a:spcPct val="120000"/>
              </a:lnSpc>
              <a:spcBef>
                <a:spcPct val="0"/>
              </a:spcBef>
              <a:buNone/>
            </a:pPr>
            <a:r>
              <a:rPr lang="de-DE" altLang="de-DE" sz="2000" b="1" dirty="0" smtClean="0">
                <a:solidFill>
                  <a:srgbClr val="7030A0"/>
                </a:solidFill>
              </a:rPr>
              <a:t>54 </a:t>
            </a:r>
            <a:r>
              <a:rPr lang="en-US" altLang="de-DE" sz="2000" b="1" dirty="0" smtClean="0">
                <a:solidFill>
                  <a:srgbClr val="7030A0"/>
                </a:solidFill>
              </a:rPr>
              <a:t>countries</a:t>
            </a:r>
            <a:endParaRPr lang="de-DE" altLang="de-DE" sz="2000" b="1" dirty="0" smtClean="0">
              <a:solidFill>
                <a:srgbClr val="7030A0"/>
              </a:solidFill>
            </a:endParaRPr>
          </a:p>
          <a:p>
            <a:pPr marL="0" indent="0">
              <a:lnSpc>
                <a:spcPct val="120000"/>
              </a:lnSpc>
              <a:spcBef>
                <a:spcPct val="0"/>
              </a:spcBef>
              <a:buNone/>
            </a:pPr>
            <a:r>
              <a:rPr lang="de-DE" altLang="de-DE" sz="2000" b="1" dirty="0" smtClean="0">
                <a:solidFill>
                  <a:srgbClr val="7030A0"/>
                </a:solidFill>
              </a:rPr>
              <a:t>255 </a:t>
            </a:r>
            <a:r>
              <a:rPr lang="en-US" altLang="de-DE" sz="2000" b="1" dirty="0" smtClean="0">
                <a:solidFill>
                  <a:srgbClr val="7030A0"/>
                </a:solidFill>
              </a:rPr>
              <a:t>institutes</a:t>
            </a:r>
            <a:endParaRPr lang="de-DE" altLang="de-DE" sz="2000" b="1" dirty="0" smtClean="0">
              <a:solidFill>
                <a:srgbClr val="7030A0"/>
              </a:solidFill>
            </a:endParaRPr>
          </a:p>
          <a:p>
            <a:pPr marL="0" indent="0">
              <a:lnSpc>
                <a:spcPct val="120000"/>
              </a:lnSpc>
              <a:spcBef>
                <a:spcPct val="0"/>
              </a:spcBef>
              <a:buNone/>
            </a:pPr>
            <a:r>
              <a:rPr lang="de-DE" altLang="de-DE" sz="2000" b="1" dirty="0" smtClean="0">
                <a:solidFill>
                  <a:srgbClr val="7030A0"/>
                </a:solidFill>
              </a:rPr>
              <a:t>15 000 </a:t>
            </a:r>
            <a:r>
              <a:rPr lang="en-US" altLang="de-DE" sz="2000" b="1" dirty="0" smtClean="0">
                <a:solidFill>
                  <a:srgbClr val="7030A0"/>
                </a:solidFill>
              </a:rPr>
              <a:t>students</a:t>
            </a:r>
            <a:endParaRPr lang="de-DE" altLang="de-DE" sz="2000" b="1" dirty="0" smtClean="0">
              <a:solidFill>
                <a:srgbClr val="7030A0"/>
              </a:solidFill>
            </a:endParaRPr>
          </a:p>
          <a:p>
            <a:pPr marL="0" indent="0">
              <a:lnSpc>
                <a:spcPct val="120000"/>
              </a:lnSpc>
              <a:spcBef>
                <a:spcPct val="0"/>
              </a:spcBef>
              <a:buNone/>
            </a:pPr>
            <a:r>
              <a:rPr lang="de-DE" altLang="de-DE" sz="2000" b="1" dirty="0" smtClean="0">
                <a:solidFill>
                  <a:srgbClr val="7030A0"/>
                </a:solidFill>
              </a:rPr>
              <a:t>5 </a:t>
            </a:r>
            <a:r>
              <a:rPr lang="en-US" altLang="de-DE" sz="2000" b="1" dirty="0" smtClean="0">
                <a:solidFill>
                  <a:srgbClr val="7030A0"/>
                </a:solidFill>
              </a:rPr>
              <a:t>weeks in </a:t>
            </a:r>
            <a:r>
              <a:rPr lang="de-DE" altLang="de-DE" sz="2000" b="1" dirty="0" smtClean="0">
                <a:solidFill>
                  <a:srgbClr val="7030A0"/>
                </a:solidFill>
              </a:rPr>
              <a:t>2019</a:t>
            </a:r>
            <a:endParaRPr lang="de-DE" altLang="de-DE" sz="2000" b="1" dirty="0">
              <a:solidFill>
                <a:srgbClr val="7030A0"/>
              </a:solidFill>
            </a:endParaRPr>
          </a:p>
        </p:txBody>
      </p:sp>
      <p:sp>
        <p:nvSpPr>
          <p:cNvPr id="22" name="Rectangle 21"/>
          <p:cNvSpPr/>
          <p:nvPr/>
        </p:nvSpPr>
        <p:spPr>
          <a:xfrm>
            <a:off x="5328235" y="2785070"/>
            <a:ext cx="2475934" cy="646331"/>
          </a:xfrm>
          <a:prstGeom prst="rect">
            <a:avLst/>
          </a:prstGeom>
        </p:spPr>
        <p:txBody>
          <a:bodyPr wrap="none">
            <a:spAutoFit/>
          </a:bodyPr>
          <a:lstStyle/>
          <a:p>
            <a:r>
              <a:rPr lang="en-US" b="1" dirty="0">
                <a:solidFill>
                  <a:srgbClr val="AD32E6"/>
                </a:solidFill>
                <a:latin typeface="Arial"/>
                <a:cs typeface="Arial"/>
              </a:rPr>
              <a:t>IMC 2021 : </a:t>
            </a:r>
            <a:endParaRPr lang="en-US" b="1" dirty="0" smtClean="0">
              <a:solidFill>
                <a:srgbClr val="AD32E6"/>
              </a:solidFill>
              <a:latin typeface="Arial"/>
              <a:cs typeface="Arial"/>
            </a:endParaRPr>
          </a:p>
          <a:p>
            <a:r>
              <a:rPr lang="en-US" b="1" dirty="0" smtClean="0">
                <a:solidFill>
                  <a:srgbClr val="AD32E6"/>
                </a:solidFill>
                <a:latin typeface="Arial"/>
                <a:cs typeface="Arial"/>
              </a:rPr>
              <a:t>11.2.2021 </a:t>
            </a:r>
            <a:r>
              <a:rPr lang="mr-IN" b="1" dirty="0">
                <a:solidFill>
                  <a:srgbClr val="AD32E6"/>
                </a:solidFill>
                <a:latin typeface="Arial"/>
                <a:cs typeface="Arial"/>
              </a:rPr>
              <a:t>–</a:t>
            </a:r>
            <a:r>
              <a:rPr lang="en-US" b="1" dirty="0">
                <a:solidFill>
                  <a:srgbClr val="AD32E6"/>
                </a:solidFill>
                <a:latin typeface="Arial"/>
                <a:cs typeface="Arial"/>
              </a:rPr>
              <a:t> 27.3.2021</a:t>
            </a:r>
          </a:p>
        </p:txBody>
      </p:sp>
      <p:sp>
        <p:nvSpPr>
          <p:cNvPr id="23" name="Rectangle 22">
            <a:extLst>
              <a:ext uri="{FF2B5EF4-FFF2-40B4-BE49-F238E27FC236}">
                <a16:creationId xmlns:a16="http://schemas.microsoft.com/office/drawing/2014/main" xmlns="" id="{47C18970-352F-4B49-94C6-02295DBC1B6B}"/>
              </a:ext>
            </a:extLst>
          </p:cNvPr>
          <p:cNvSpPr/>
          <p:nvPr/>
        </p:nvSpPr>
        <p:spPr>
          <a:xfrm>
            <a:off x="200820" y="3462835"/>
            <a:ext cx="6577185" cy="478272"/>
          </a:xfrm>
          <a:prstGeom prst="rect">
            <a:avLst/>
          </a:prstGeom>
        </p:spPr>
        <p:txBody>
          <a:bodyPr wrap="none">
            <a:spAutoFit/>
          </a:bodyPr>
          <a:lstStyle/>
          <a:p>
            <a:pPr defTabSz="457189">
              <a:lnSpc>
                <a:spcPct val="110000"/>
              </a:lnSpc>
            </a:pPr>
            <a:r>
              <a:rPr lang="en-US" altLang="en-US" sz="2400" b="1" dirty="0" smtClean="0">
                <a:solidFill>
                  <a:srgbClr val="0000FF"/>
                </a:solidFill>
              </a:rPr>
              <a:t>Brings scientific methods and real data to schools!</a:t>
            </a:r>
            <a:endParaRPr lang="en-US" altLang="en-US" sz="2400" b="1" dirty="0">
              <a:solidFill>
                <a:srgbClr val="0000FF"/>
              </a:solidFill>
            </a:endParaRPr>
          </a:p>
        </p:txBody>
      </p:sp>
    </p:spTree>
    <p:extLst>
      <p:ext uri="{BB962C8B-B14F-4D97-AF65-F5344CB8AC3E}">
        <p14:creationId xmlns:p14="http://schemas.microsoft.com/office/powerpoint/2010/main" val="1159924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8" descr="IPPOG_Logo_coloured">
            <a:extLst>
              <a:ext uri="{FF2B5EF4-FFF2-40B4-BE49-F238E27FC236}">
                <a16:creationId xmlns:a16="http://schemas.microsoft.com/office/drawing/2014/main" xmlns="" id="{2F931494-605D-7D40-B367-41E6D879D990}"/>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4" name="Picture 10" descr="MC-Logo-RGB">
            <a:extLst>
              <a:ext uri="{FF2B5EF4-FFF2-40B4-BE49-F238E27FC236}">
                <a16:creationId xmlns:a16="http://schemas.microsoft.com/office/drawing/2014/main" xmlns="" id="{1C40BE16-C5C8-D24F-9FD0-390332AD85C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793605" y="5973942"/>
            <a:ext cx="2087563" cy="83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el 1">
            <a:extLst>
              <a:ext uri="{FF2B5EF4-FFF2-40B4-BE49-F238E27FC236}">
                <a16:creationId xmlns:a16="http://schemas.microsoft.com/office/drawing/2014/main" xmlns="" id="{A453D528-82EA-F84D-8E2F-85A090118918}"/>
              </a:ext>
            </a:extLst>
          </p:cNvPr>
          <p:cNvSpPr txBox="1">
            <a:spLocks/>
          </p:cNvSpPr>
          <p:nvPr/>
        </p:nvSpPr>
        <p:spPr bwMode="auto">
          <a:xfrm>
            <a:off x="1931139" y="6351"/>
            <a:ext cx="9041661"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lgn="l" eaLnBrk="1" hangingPunct="1">
              <a:defRPr/>
            </a:pPr>
            <a:r>
              <a:rPr lang="de-DE" altLang="en-US" sz="3600" b="1" dirty="0" err="1">
                <a:solidFill>
                  <a:srgbClr val="0000FF"/>
                </a:solidFill>
                <a:latin typeface="Arial" charset="0"/>
                <a:ea typeface="Arial" charset="0"/>
                <a:cs typeface="Arial" charset="0"/>
              </a:rPr>
              <a:t>Concept</a:t>
            </a:r>
            <a:r>
              <a:rPr lang="de-DE" altLang="en-US" sz="3600" b="1" dirty="0">
                <a:solidFill>
                  <a:srgbClr val="0000FF"/>
                </a:solidFill>
                <a:latin typeface="Arial" charset="0"/>
                <a:ea typeface="Arial" charset="0"/>
                <a:cs typeface="Arial" charset="0"/>
              </a:rPr>
              <a:t> </a:t>
            </a:r>
            <a:r>
              <a:rPr lang="de-DE" altLang="en-US" sz="3600" b="1" dirty="0" err="1">
                <a:solidFill>
                  <a:srgbClr val="0000FF"/>
                </a:solidFill>
                <a:latin typeface="Arial" charset="0"/>
                <a:ea typeface="Arial" charset="0"/>
                <a:cs typeface="Arial" charset="0"/>
              </a:rPr>
              <a:t>and</a:t>
            </a:r>
            <a:r>
              <a:rPr lang="de-DE" altLang="en-US" sz="3600" b="1" dirty="0">
                <a:solidFill>
                  <a:srgbClr val="0000FF"/>
                </a:solidFill>
                <a:latin typeface="Arial" charset="0"/>
                <a:ea typeface="Arial" charset="0"/>
                <a:cs typeface="Arial" charset="0"/>
              </a:rPr>
              <a:t> </a:t>
            </a:r>
            <a:r>
              <a:rPr lang="de-DE" altLang="en-US" sz="3600" b="1" dirty="0" err="1">
                <a:solidFill>
                  <a:srgbClr val="0000FF"/>
                </a:solidFill>
                <a:latin typeface="Arial" charset="0"/>
                <a:ea typeface="Arial" charset="0"/>
                <a:cs typeface="Arial" charset="0"/>
              </a:rPr>
              <a:t>programme</a:t>
            </a:r>
            <a:r>
              <a:rPr lang="de-DE" altLang="en-US" sz="3600" b="1" dirty="0">
                <a:solidFill>
                  <a:srgbClr val="0000FF"/>
                </a:solidFill>
                <a:latin typeface="Arial" charset="0"/>
                <a:ea typeface="Arial" charset="0"/>
                <a:cs typeface="Arial" charset="0"/>
              </a:rPr>
              <a:t> </a:t>
            </a:r>
            <a:r>
              <a:rPr lang="de-DE" altLang="en-US" sz="3600" b="1" dirty="0" err="1">
                <a:solidFill>
                  <a:srgbClr val="0000FF"/>
                </a:solidFill>
                <a:latin typeface="Arial" charset="0"/>
                <a:ea typeface="Arial" charset="0"/>
                <a:cs typeface="Arial" charset="0"/>
              </a:rPr>
              <a:t>of</a:t>
            </a:r>
            <a:r>
              <a:rPr lang="de-DE" altLang="en-US" sz="3600" b="1" dirty="0">
                <a:solidFill>
                  <a:srgbClr val="0000FF"/>
                </a:solidFill>
                <a:latin typeface="Arial" charset="0"/>
                <a:ea typeface="Arial" charset="0"/>
                <a:cs typeface="Arial" charset="0"/>
              </a:rPr>
              <a:t> an IMC </a:t>
            </a:r>
            <a:r>
              <a:rPr lang="de-DE" altLang="en-US" sz="3600" b="1" dirty="0" err="1">
                <a:solidFill>
                  <a:srgbClr val="0000FF"/>
                </a:solidFill>
                <a:latin typeface="Arial" charset="0"/>
                <a:ea typeface="Arial" charset="0"/>
                <a:cs typeface="Arial" charset="0"/>
              </a:rPr>
              <a:t>day</a:t>
            </a:r>
            <a:endParaRPr lang="de-DE" altLang="en-US" sz="3600" b="1" dirty="0">
              <a:solidFill>
                <a:srgbClr val="0000FF"/>
              </a:solidFill>
              <a:latin typeface="Arial" charset="0"/>
              <a:ea typeface="Arial" charset="0"/>
              <a:cs typeface="Arial" charset="0"/>
            </a:endParaRPr>
          </a:p>
        </p:txBody>
      </p:sp>
      <p:sp>
        <p:nvSpPr>
          <p:cNvPr id="11" name="Textplatzhalter 2">
            <a:extLst>
              <a:ext uri="{FF2B5EF4-FFF2-40B4-BE49-F238E27FC236}">
                <a16:creationId xmlns:a16="http://schemas.microsoft.com/office/drawing/2014/main" xmlns="" id="{9425F949-8C52-104A-8CE1-7B5F08823670}"/>
              </a:ext>
            </a:extLst>
          </p:cNvPr>
          <p:cNvSpPr txBox="1">
            <a:spLocks/>
          </p:cNvSpPr>
          <p:nvPr/>
        </p:nvSpPr>
        <p:spPr>
          <a:xfrm>
            <a:off x="993870" y="2713080"/>
            <a:ext cx="6611937" cy="3448917"/>
          </a:xfrm>
          <a:prstGeom prst="rect">
            <a:avLst/>
          </a:prstGeom>
        </p:spPr>
        <p:txBody>
          <a:bodyPr/>
          <a:lstStyle>
            <a:lvl1pPr marL="182563" indent="-182563">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4000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nSpc>
                <a:spcPct val="90000"/>
              </a:lnSpc>
              <a:spcAft>
                <a:spcPts val="600"/>
              </a:spcAft>
              <a:buNone/>
            </a:pPr>
            <a:r>
              <a:rPr lang="en-US" altLang="de-DE" sz="2000" b="1" u="sng" dirty="0">
                <a:solidFill>
                  <a:srgbClr val="002E6F"/>
                </a:solidFill>
                <a:sym typeface="Wingdings" pitchFamily="2" charset="2"/>
              </a:rPr>
              <a:t>LOCAL TIME:	</a:t>
            </a:r>
            <a:r>
              <a:rPr lang="en-US" altLang="en-US" sz="2000" b="1" u="sng" dirty="0">
                <a:solidFill>
                  <a:srgbClr val="002E6F"/>
                </a:solidFill>
              </a:rPr>
              <a:t>ACTIVITY</a:t>
            </a:r>
            <a:endParaRPr lang="en-US" altLang="de-DE" sz="2000" b="1" u="sng" dirty="0">
              <a:solidFill>
                <a:srgbClr val="002E6F"/>
              </a:solidFill>
              <a:sym typeface="Wingdings" pitchFamily="2" charset="2"/>
            </a:endParaRPr>
          </a:p>
          <a:p>
            <a:pPr>
              <a:lnSpc>
                <a:spcPct val="90000"/>
              </a:lnSpc>
              <a:spcBef>
                <a:spcPts val="1200"/>
              </a:spcBef>
              <a:spcAft>
                <a:spcPts val="600"/>
              </a:spcAft>
              <a:buNone/>
            </a:pPr>
            <a:r>
              <a:rPr lang="en-US" altLang="de-DE" sz="2000" dirty="0">
                <a:sym typeface="Wingdings" pitchFamily="2" charset="2"/>
              </a:rPr>
              <a:t>  </a:t>
            </a:r>
            <a:r>
              <a:rPr lang="en-US" altLang="de-DE" sz="2000" b="1" dirty="0">
                <a:solidFill>
                  <a:srgbClr val="002E6F"/>
                </a:solidFill>
                <a:sym typeface="Wingdings" pitchFamily="2" charset="2"/>
              </a:rPr>
              <a:t>8:30 -   9:00</a:t>
            </a:r>
            <a:r>
              <a:rPr lang="en-US" altLang="de-DE" sz="2000" dirty="0">
                <a:sym typeface="Wingdings" pitchFamily="2" charset="2"/>
              </a:rPr>
              <a:t>	</a:t>
            </a:r>
            <a:r>
              <a:rPr lang="en-US" altLang="en-US" sz="2000" dirty="0">
                <a:solidFill>
                  <a:srgbClr val="0000FF"/>
                </a:solidFill>
              </a:rPr>
              <a:t>Registration and Welcome </a:t>
            </a:r>
          </a:p>
          <a:p>
            <a:pPr>
              <a:lnSpc>
                <a:spcPct val="90000"/>
              </a:lnSpc>
              <a:spcAft>
                <a:spcPts val="600"/>
              </a:spcAft>
              <a:buNone/>
            </a:pPr>
            <a:r>
              <a:rPr lang="en-US" altLang="de-DE" sz="2000" dirty="0">
                <a:solidFill>
                  <a:srgbClr val="0000FF"/>
                </a:solidFill>
                <a:sym typeface="Wingdings" pitchFamily="2" charset="2"/>
              </a:rPr>
              <a:t>	</a:t>
            </a:r>
            <a:r>
              <a:rPr lang="en-US" altLang="de-DE" sz="2000" b="1" dirty="0">
                <a:solidFill>
                  <a:srgbClr val="002E6F"/>
                </a:solidFill>
                <a:sym typeface="Wingdings" pitchFamily="2" charset="2"/>
              </a:rPr>
              <a:t>9:00 - 10:00</a:t>
            </a:r>
            <a:r>
              <a:rPr lang="en-US" altLang="de-DE" sz="2000" dirty="0">
                <a:sym typeface="Wingdings" pitchFamily="2" charset="2"/>
              </a:rPr>
              <a:t>	</a:t>
            </a:r>
            <a:r>
              <a:rPr lang="en-US" altLang="en-US" sz="2000" dirty="0">
                <a:solidFill>
                  <a:srgbClr val="0000FF"/>
                </a:solidFill>
              </a:rPr>
              <a:t>Introductory lectures</a:t>
            </a:r>
            <a:endParaRPr lang="en-US" altLang="de-DE" sz="2000" dirty="0">
              <a:sym typeface="Wingdings" pitchFamily="2" charset="2"/>
            </a:endParaRPr>
          </a:p>
          <a:p>
            <a:pPr>
              <a:buFontTx/>
              <a:buNone/>
            </a:pPr>
            <a:r>
              <a:rPr lang="en-US" altLang="de-DE" sz="2000" b="1" dirty="0">
                <a:solidFill>
                  <a:srgbClr val="002E6F"/>
                </a:solidFill>
                <a:sym typeface="Wingdings" pitchFamily="2" charset="2"/>
              </a:rPr>
              <a:t>10:30 - 11:30</a:t>
            </a:r>
            <a:r>
              <a:rPr lang="en-US" altLang="de-DE" sz="2000" dirty="0">
                <a:sym typeface="Wingdings" pitchFamily="2" charset="2"/>
              </a:rPr>
              <a:t>	</a:t>
            </a:r>
            <a:r>
              <a:rPr lang="en-US" altLang="en-US" sz="2000" dirty="0">
                <a:solidFill>
                  <a:srgbClr val="0000FF"/>
                </a:solidFill>
              </a:rPr>
              <a:t>Visit of a lab or experiment</a:t>
            </a:r>
          </a:p>
          <a:p>
            <a:pPr>
              <a:lnSpc>
                <a:spcPct val="90000"/>
              </a:lnSpc>
              <a:spcAft>
                <a:spcPts val="600"/>
              </a:spcAft>
              <a:buNone/>
            </a:pPr>
            <a:r>
              <a:rPr lang="en-US" altLang="de-DE" sz="2000" b="1" dirty="0">
                <a:solidFill>
                  <a:srgbClr val="002E6F"/>
                </a:solidFill>
                <a:sym typeface="Wingdings" pitchFamily="2" charset="2"/>
              </a:rPr>
              <a:t>12:00 - 13:00</a:t>
            </a:r>
            <a:r>
              <a:rPr lang="en-US" altLang="de-DE" sz="2000" dirty="0">
                <a:sym typeface="Wingdings" pitchFamily="2" charset="2"/>
              </a:rPr>
              <a:t>	</a:t>
            </a:r>
            <a:r>
              <a:rPr lang="en-US" altLang="en-US" sz="2000" dirty="0">
                <a:solidFill>
                  <a:srgbClr val="0000FF"/>
                </a:solidFill>
              </a:rPr>
              <a:t>Lunch</a:t>
            </a:r>
          </a:p>
          <a:p>
            <a:pPr>
              <a:lnSpc>
                <a:spcPct val="90000"/>
              </a:lnSpc>
              <a:spcAft>
                <a:spcPts val="600"/>
              </a:spcAft>
              <a:buNone/>
            </a:pPr>
            <a:r>
              <a:rPr lang="en-US" altLang="de-DE" sz="2000" b="1" dirty="0">
                <a:solidFill>
                  <a:srgbClr val="002E6F"/>
                </a:solidFill>
                <a:sym typeface="Wingdings" pitchFamily="2" charset="2"/>
              </a:rPr>
              <a:t>13:00 - 15:00</a:t>
            </a:r>
            <a:r>
              <a:rPr lang="en-US" altLang="de-DE" sz="2000" dirty="0">
                <a:sym typeface="Wingdings" pitchFamily="2" charset="2"/>
              </a:rPr>
              <a:t>	</a:t>
            </a:r>
            <a:r>
              <a:rPr lang="en-US" altLang="en-US" sz="2000" dirty="0">
                <a:solidFill>
                  <a:srgbClr val="0000FF"/>
                </a:solidFill>
              </a:rPr>
              <a:t>Hands-on session</a:t>
            </a:r>
          </a:p>
          <a:p>
            <a:pPr>
              <a:buFontTx/>
              <a:buNone/>
            </a:pPr>
            <a:r>
              <a:rPr lang="en-US" altLang="de-DE" sz="2000" b="1" dirty="0">
                <a:solidFill>
                  <a:srgbClr val="002E6F"/>
                </a:solidFill>
                <a:sym typeface="Wingdings" pitchFamily="2" charset="2"/>
              </a:rPr>
              <a:t>15:00 - 16:00</a:t>
            </a:r>
            <a:r>
              <a:rPr lang="en-US" altLang="de-DE" sz="2000" dirty="0">
                <a:sym typeface="Wingdings" pitchFamily="2" charset="2"/>
              </a:rPr>
              <a:t>	</a:t>
            </a:r>
            <a:r>
              <a:rPr lang="en-US" altLang="de-DE" sz="2000" dirty="0">
                <a:solidFill>
                  <a:srgbClr val="0000FF"/>
                </a:solidFill>
                <a:sym typeface="Wingdings" pitchFamily="2" charset="2"/>
              </a:rPr>
              <a:t>D</a:t>
            </a:r>
            <a:r>
              <a:rPr lang="en-US" altLang="en-US" sz="2000" dirty="0">
                <a:solidFill>
                  <a:srgbClr val="0000FF"/>
                </a:solidFill>
              </a:rPr>
              <a:t>iscuss results locally</a:t>
            </a:r>
          </a:p>
          <a:p>
            <a:pPr>
              <a:lnSpc>
                <a:spcPct val="90000"/>
              </a:lnSpc>
              <a:spcAft>
                <a:spcPts val="600"/>
              </a:spcAft>
              <a:buNone/>
            </a:pPr>
            <a:r>
              <a:rPr lang="en-US" altLang="de-DE" sz="2000" b="1" dirty="0">
                <a:solidFill>
                  <a:srgbClr val="002E6F"/>
                </a:solidFill>
                <a:sym typeface="Wingdings" pitchFamily="2" charset="2"/>
              </a:rPr>
              <a:t>16:00 - 17:00</a:t>
            </a:r>
            <a:r>
              <a:rPr lang="en-US" altLang="de-DE" sz="2000" dirty="0">
                <a:sym typeface="Wingdings" pitchFamily="2" charset="2"/>
              </a:rPr>
              <a:t>	</a:t>
            </a:r>
            <a:r>
              <a:rPr lang="en-US" altLang="en-US" sz="2000" b="1" dirty="0">
                <a:solidFill>
                  <a:srgbClr val="C00000"/>
                </a:solidFill>
              </a:rPr>
              <a:t>Video conference</a:t>
            </a:r>
          </a:p>
          <a:p>
            <a:pPr marL="0" indent="0">
              <a:lnSpc>
                <a:spcPct val="110000"/>
              </a:lnSpc>
              <a:buNone/>
            </a:pPr>
            <a:endParaRPr lang="de-DE" altLang="de-DE" sz="2400" dirty="0">
              <a:solidFill>
                <a:srgbClr val="333399"/>
              </a:solidFill>
            </a:endParaRPr>
          </a:p>
          <a:p>
            <a:pPr eaLnBrk="1" hangingPunct="1">
              <a:lnSpc>
                <a:spcPct val="80000"/>
              </a:lnSpc>
            </a:pPr>
            <a:endParaRPr lang="de-DE" altLang="de-DE" sz="300" b="1" dirty="0"/>
          </a:p>
          <a:p>
            <a:pPr eaLnBrk="1" hangingPunct="1">
              <a:lnSpc>
                <a:spcPct val="80000"/>
              </a:lnSpc>
            </a:pPr>
            <a:endParaRPr lang="de-DE" altLang="de-DE" sz="300" b="1" dirty="0"/>
          </a:p>
          <a:p>
            <a:pPr eaLnBrk="1" hangingPunct="1">
              <a:lnSpc>
                <a:spcPct val="80000"/>
              </a:lnSpc>
            </a:pPr>
            <a:endParaRPr lang="de-DE" altLang="de-DE" sz="800" b="1" dirty="0"/>
          </a:p>
          <a:p>
            <a:pPr eaLnBrk="1" hangingPunct="1">
              <a:lnSpc>
                <a:spcPct val="80000"/>
              </a:lnSpc>
            </a:pPr>
            <a:endParaRPr lang="de-DE" altLang="de-DE" sz="800" b="1" dirty="0"/>
          </a:p>
          <a:p>
            <a:pPr eaLnBrk="1" hangingPunct="1">
              <a:lnSpc>
                <a:spcPct val="80000"/>
              </a:lnSpc>
              <a:buFontTx/>
              <a:buNone/>
            </a:pPr>
            <a:endParaRPr lang="de-DE" altLang="de-DE" sz="800" b="1" dirty="0"/>
          </a:p>
          <a:p>
            <a:pPr eaLnBrk="1" hangingPunct="1">
              <a:lnSpc>
                <a:spcPct val="80000"/>
              </a:lnSpc>
              <a:buFontTx/>
              <a:buNone/>
            </a:pPr>
            <a:endParaRPr lang="de-DE" altLang="de-DE" sz="300" dirty="0"/>
          </a:p>
        </p:txBody>
      </p:sp>
      <p:pic>
        <p:nvPicPr>
          <p:cNvPr id="49157" name="Picture 11">
            <a:extLst>
              <a:ext uri="{FF2B5EF4-FFF2-40B4-BE49-F238E27FC236}">
                <a16:creationId xmlns:a16="http://schemas.microsoft.com/office/drawing/2014/main" xmlns="" id="{C3E67470-E534-344D-A53E-CA75AEF9AC11}"/>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7778750" y="871538"/>
            <a:ext cx="2419351"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8" name="Grafik 1">
            <a:extLst>
              <a:ext uri="{FF2B5EF4-FFF2-40B4-BE49-F238E27FC236}">
                <a16:creationId xmlns:a16="http://schemas.microsoft.com/office/drawing/2014/main" xmlns="" id="{23913A15-2986-194C-8CB6-C0DEC1F041AD}"/>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7789864" y="2306639"/>
            <a:ext cx="2454275" cy="162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11">
            <a:extLst>
              <a:ext uri="{FF2B5EF4-FFF2-40B4-BE49-F238E27FC236}">
                <a16:creationId xmlns:a16="http://schemas.microsoft.com/office/drawing/2014/main" xmlns="" id="{360DFB76-4B61-1845-BF52-884CE3B42EFE}"/>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7789864" y="4135439"/>
            <a:ext cx="245427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0" name="Rectangle 15">
            <a:extLst>
              <a:ext uri="{FF2B5EF4-FFF2-40B4-BE49-F238E27FC236}">
                <a16:creationId xmlns:a16="http://schemas.microsoft.com/office/drawing/2014/main" xmlns="" id="{1D678888-640B-0949-BAA7-4592B1869BC3}"/>
              </a:ext>
            </a:extLst>
          </p:cNvPr>
          <p:cNvSpPr>
            <a:spLocks noChangeArrowheads="1"/>
          </p:cNvSpPr>
          <p:nvPr/>
        </p:nvSpPr>
        <p:spPr bwMode="auto">
          <a:xfrm>
            <a:off x="1931139" y="6161998"/>
            <a:ext cx="862488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Arial" panose="020B0604020202020204" pitchFamily="34" charset="0"/>
                <a:ea typeface="ＭＳ Ｐゴシック" panose="020B0600070205080204" pitchFamily="34" charset="-128"/>
              </a:defRPr>
            </a:lvl1pPr>
            <a:lvl2pPr marL="742950" indent="-285750" defTabSz="457200">
              <a:defRPr>
                <a:solidFill>
                  <a:schemeClr val="tx1"/>
                </a:solidFill>
                <a:latin typeface="Arial" panose="020B0604020202020204" pitchFamily="34" charset="0"/>
                <a:ea typeface="ＭＳ Ｐゴシック" panose="020B0600070205080204" pitchFamily="34" charset="-128"/>
              </a:defRPr>
            </a:lvl2pPr>
            <a:lvl3pPr marL="1143000" indent="-228600" defTabSz="457200">
              <a:defRPr>
                <a:solidFill>
                  <a:schemeClr val="tx1"/>
                </a:solidFill>
                <a:latin typeface="Arial" panose="020B0604020202020204" pitchFamily="34" charset="0"/>
                <a:ea typeface="ＭＳ Ｐゴシック" panose="020B0600070205080204" pitchFamily="34" charset="-128"/>
              </a:defRPr>
            </a:lvl3pPr>
            <a:lvl4pPr marL="1600200" indent="-228600" defTabSz="457200">
              <a:defRPr>
                <a:solidFill>
                  <a:schemeClr val="tx1"/>
                </a:solidFill>
                <a:latin typeface="Arial" panose="020B0604020202020204" pitchFamily="34" charset="0"/>
                <a:ea typeface="ＭＳ Ｐゴシック" panose="020B0600070205080204" pitchFamily="34" charset="-128"/>
              </a:defRPr>
            </a:lvl4pPr>
            <a:lvl5pPr marL="2057400" indent="-228600" defTabSz="4572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lnSpc>
                <a:spcPct val="110000"/>
              </a:lnSpc>
            </a:pPr>
            <a:r>
              <a:rPr lang="en-US" altLang="en-US" sz="2000" b="1" dirty="0">
                <a:solidFill>
                  <a:srgbClr val="7030A0"/>
                </a:solidFill>
              </a:rPr>
              <a:t>The aim is to get insight into topics and methods of research</a:t>
            </a:r>
          </a:p>
        </p:txBody>
      </p:sp>
      <p:sp>
        <p:nvSpPr>
          <p:cNvPr id="12" name="Rectangle 3">
            <a:extLst>
              <a:ext uri="{FF2B5EF4-FFF2-40B4-BE49-F238E27FC236}">
                <a16:creationId xmlns:a16="http://schemas.microsoft.com/office/drawing/2014/main" xmlns="" id="{E334C8FA-EE28-0646-829F-EF5B191224E2}"/>
              </a:ext>
            </a:extLst>
          </p:cNvPr>
          <p:cNvSpPr>
            <a:spLocks noChangeArrowheads="1"/>
          </p:cNvSpPr>
          <p:nvPr/>
        </p:nvSpPr>
        <p:spPr bwMode="auto">
          <a:xfrm>
            <a:off x="993870" y="640278"/>
            <a:ext cx="6207917" cy="1405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2133" dirty="0">
                <a:solidFill>
                  <a:srgbClr val="0000FF"/>
                </a:solidFill>
              </a:rPr>
              <a:t>Every year, during the months of </a:t>
            </a:r>
          </a:p>
          <a:p>
            <a:r>
              <a:rPr lang="en-US" altLang="en-US" sz="2133" dirty="0">
                <a:solidFill>
                  <a:srgbClr val="0000FF"/>
                </a:solidFill>
              </a:rPr>
              <a:t>February-March</a:t>
            </a:r>
          </a:p>
          <a:p>
            <a:r>
              <a:rPr lang="en-US" altLang="en-US" sz="2133" dirty="0">
                <a:solidFill>
                  <a:srgbClr val="0000FF"/>
                </a:solidFill>
              </a:rPr>
              <a:t>school-children (15-19 year old)</a:t>
            </a:r>
          </a:p>
          <a:p>
            <a:r>
              <a:rPr lang="en-US" altLang="en-US" sz="2133" dirty="0">
                <a:solidFill>
                  <a:srgbClr val="0000FF"/>
                </a:solidFill>
              </a:rPr>
              <a:t>are invited to an institute of their area.</a:t>
            </a:r>
          </a:p>
        </p:txBody>
      </p:sp>
      <p:sp>
        <p:nvSpPr>
          <p:cNvPr id="13" name="Rectangle 15">
            <a:extLst>
              <a:ext uri="{FF2B5EF4-FFF2-40B4-BE49-F238E27FC236}">
                <a16:creationId xmlns:a16="http://schemas.microsoft.com/office/drawing/2014/main" xmlns="" id="{0BE92B7D-F6B2-CA4B-B392-8624F2A37AB0}"/>
              </a:ext>
            </a:extLst>
          </p:cNvPr>
          <p:cNvSpPr>
            <a:spLocks noChangeArrowheads="1"/>
          </p:cNvSpPr>
          <p:nvPr/>
        </p:nvSpPr>
        <p:spPr bwMode="auto">
          <a:xfrm>
            <a:off x="219169" y="2133601"/>
            <a:ext cx="787575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Arial" panose="020B0604020202020204" pitchFamily="34" charset="0"/>
                <a:ea typeface="ＭＳ Ｐゴシック" panose="020B0600070205080204" pitchFamily="34" charset="-128"/>
              </a:defRPr>
            </a:lvl1pPr>
            <a:lvl2pPr marL="742950" indent="-285750" defTabSz="457200">
              <a:defRPr>
                <a:solidFill>
                  <a:schemeClr val="tx1"/>
                </a:solidFill>
                <a:latin typeface="Arial" panose="020B0604020202020204" pitchFamily="34" charset="0"/>
                <a:ea typeface="ＭＳ Ｐゴシック" panose="020B0600070205080204" pitchFamily="34" charset="-128"/>
              </a:defRPr>
            </a:lvl2pPr>
            <a:lvl3pPr marL="1143000" indent="-228600" defTabSz="457200">
              <a:defRPr>
                <a:solidFill>
                  <a:schemeClr val="tx1"/>
                </a:solidFill>
                <a:latin typeface="Arial" panose="020B0604020202020204" pitchFamily="34" charset="0"/>
                <a:ea typeface="ＭＳ Ｐゴシック" panose="020B0600070205080204" pitchFamily="34" charset="-128"/>
              </a:defRPr>
            </a:lvl3pPr>
            <a:lvl4pPr marL="1600200" indent="-228600" defTabSz="457200">
              <a:defRPr>
                <a:solidFill>
                  <a:schemeClr val="tx1"/>
                </a:solidFill>
                <a:latin typeface="Arial" panose="020B0604020202020204" pitchFamily="34" charset="0"/>
                <a:ea typeface="ＭＳ Ｐゴシック" panose="020B0600070205080204" pitchFamily="34" charset="-128"/>
              </a:defRPr>
            </a:lvl4pPr>
            <a:lvl5pPr marL="2057400" indent="-228600" defTabSz="4572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lnSpc>
                <a:spcPct val="110000"/>
              </a:lnSpc>
            </a:pPr>
            <a:r>
              <a:rPr lang="en-US" altLang="en-US" sz="2000" b="1" dirty="0">
                <a:solidFill>
                  <a:srgbClr val="C00000"/>
                </a:solidFill>
              </a:rPr>
              <a:t>2-5 institutes per day performing the same </a:t>
            </a:r>
            <a:r>
              <a:rPr lang="en-US" altLang="en-US" sz="2000" b="1" dirty="0" err="1">
                <a:solidFill>
                  <a:srgbClr val="C00000"/>
                </a:solidFill>
              </a:rPr>
              <a:t>programme</a:t>
            </a:r>
            <a:r>
              <a:rPr lang="en-US" altLang="en-US" sz="2000" b="1" dirty="0">
                <a:solidFill>
                  <a:srgbClr val="C00000"/>
                </a:solidFill>
              </a:rPr>
              <a:t> </a:t>
            </a:r>
          </a:p>
        </p:txBody>
      </p:sp>
      <p:sp>
        <p:nvSpPr>
          <p:cNvPr id="14" name="Rectangle 15">
            <a:extLst>
              <a:ext uri="{FF2B5EF4-FFF2-40B4-BE49-F238E27FC236}">
                <a16:creationId xmlns:a16="http://schemas.microsoft.com/office/drawing/2014/main" xmlns="" id="{0BE92B7D-F6B2-CA4B-B392-8624F2A37AB0}"/>
              </a:ext>
            </a:extLst>
          </p:cNvPr>
          <p:cNvSpPr>
            <a:spLocks noChangeArrowheads="1"/>
          </p:cNvSpPr>
          <p:nvPr/>
        </p:nvSpPr>
        <p:spPr bwMode="auto">
          <a:xfrm>
            <a:off x="7605807" y="488121"/>
            <a:ext cx="302242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Arial" panose="020B0604020202020204" pitchFamily="34" charset="0"/>
                <a:ea typeface="ＭＳ Ｐゴシック" panose="020B0600070205080204" pitchFamily="34" charset="-128"/>
              </a:defRPr>
            </a:lvl1pPr>
            <a:lvl2pPr marL="742950" indent="-285750" defTabSz="457200">
              <a:defRPr>
                <a:solidFill>
                  <a:schemeClr val="tx1"/>
                </a:solidFill>
                <a:latin typeface="Arial" panose="020B0604020202020204" pitchFamily="34" charset="0"/>
                <a:ea typeface="ＭＳ Ｐゴシック" panose="020B0600070205080204" pitchFamily="34" charset="-128"/>
              </a:defRPr>
            </a:lvl2pPr>
            <a:lvl3pPr marL="1143000" indent="-228600" defTabSz="457200">
              <a:defRPr>
                <a:solidFill>
                  <a:schemeClr val="tx1"/>
                </a:solidFill>
                <a:latin typeface="Arial" panose="020B0604020202020204" pitchFamily="34" charset="0"/>
                <a:ea typeface="ＭＳ Ｐゴシック" panose="020B0600070205080204" pitchFamily="34" charset="-128"/>
              </a:defRPr>
            </a:lvl3pPr>
            <a:lvl4pPr marL="1600200" indent="-228600" defTabSz="457200">
              <a:defRPr>
                <a:solidFill>
                  <a:schemeClr val="tx1"/>
                </a:solidFill>
                <a:latin typeface="Arial" panose="020B0604020202020204" pitchFamily="34" charset="0"/>
                <a:ea typeface="ＭＳ Ｐゴシック" panose="020B0600070205080204" pitchFamily="34" charset="-128"/>
              </a:defRPr>
            </a:lvl4pPr>
            <a:lvl5pPr marL="2057400" indent="-228600" defTabSz="4572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lnSpc>
                <a:spcPct val="110000"/>
              </a:lnSpc>
            </a:pPr>
            <a:r>
              <a:rPr lang="en-US" altLang="en-US" sz="2000" b="1" smtClean="0">
                <a:solidFill>
                  <a:srgbClr val="C00000"/>
                </a:solidFill>
              </a:rPr>
              <a:t>Scientists for a day !!</a:t>
            </a:r>
            <a:endParaRPr lang="en-US" altLang="en-US" sz="2000" b="1" dirty="0">
              <a:solidFill>
                <a:srgbClr val="C00000"/>
              </a:solidFill>
            </a:endParaRPr>
          </a:p>
        </p:txBody>
      </p:sp>
    </p:spTree>
    <p:extLst>
      <p:ext uri="{BB962C8B-B14F-4D97-AF65-F5344CB8AC3E}">
        <p14:creationId xmlns:p14="http://schemas.microsoft.com/office/powerpoint/2010/main" val="3420462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4"/>
          <p:cNvSpPr>
            <a:spLocks noGrp="1"/>
          </p:cNvSpPr>
          <p:nvPr>
            <p:ph type="title"/>
          </p:nvPr>
        </p:nvSpPr>
        <p:spPr>
          <a:xfrm>
            <a:off x="2626809" y="92613"/>
            <a:ext cx="7930633" cy="590931"/>
          </a:xfrm>
        </p:spPr>
        <p:txBody>
          <a:bodyPr wrap="none">
            <a:spAutoFit/>
          </a:bodyPr>
          <a:lstStyle/>
          <a:p>
            <a:r>
              <a:rPr lang="en-US" altLang="de-DE" sz="3600" b="1" dirty="0" smtClean="0">
                <a:solidFill>
                  <a:srgbClr val="0000FF"/>
                </a:solidFill>
                <a:latin typeface="ArialMT"/>
              </a:rPr>
              <a:t>New PTMC </a:t>
            </a:r>
            <a:r>
              <a:rPr lang="en-US" altLang="de-DE" sz="3600" b="1" dirty="0">
                <a:solidFill>
                  <a:srgbClr val="0000FF"/>
                </a:solidFill>
                <a:latin typeface="ArialMT"/>
              </a:rPr>
              <a:t>and Treatment Planning</a:t>
            </a:r>
            <a:endParaRPr lang="en-US" altLang="de-DE" sz="3600" b="1" dirty="0"/>
          </a:p>
        </p:txBody>
      </p:sp>
      <p:sp>
        <p:nvSpPr>
          <p:cNvPr id="45059" name="Rectangle 5"/>
          <p:cNvSpPr>
            <a:spLocks noChangeArrowheads="1"/>
          </p:cNvSpPr>
          <p:nvPr/>
        </p:nvSpPr>
        <p:spPr bwMode="auto">
          <a:xfrm>
            <a:off x="216295" y="1065134"/>
            <a:ext cx="8051800" cy="96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de-DE" sz="2133" dirty="0">
                <a:solidFill>
                  <a:srgbClr val="0000FF"/>
                </a:solidFill>
                <a:latin typeface="ArialMT"/>
              </a:rPr>
              <a:t>Based on professional open source treatment planning: </a:t>
            </a:r>
            <a:r>
              <a:rPr lang="en-US" altLang="de-DE" sz="2133" dirty="0" err="1">
                <a:solidFill>
                  <a:srgbClr val="0000FF"/>
                </a:solidFill>
                <a:latin typeface="ArialMT"/>
              </a:rPr>
              <a:t>matRad</a:t>
            </a:r>
            <a:endParaRPr lang="en-US" altLang="de-DE" sz="2133" dirty="0">
              <a:solidFill>
                <a:srgbClr val="0000FF"/>
              </a:solidFill>
              <a:latin typeface="ArialMT"/>
            </a:endParaRPr>
          </a:p>
          <a:p>
            <a:r>
              <a:rPr lang="en-US" altLang="de-DE" sz="2133" dirty="0">
                <a:solidFill>
                  <a:srgbClr val="0000FF"/>
                </a:solidFill>
                <a:latin typeface="ArialMT"/>
              </a:rPr>
              <a:t>developed by Heidelberg DKFZ </a:t>
            </a:r>
            <a:r>
              <a:rPr lang="en-GB" altLang="de-DE" sz="2133" u="sng" dirty="0">
                <a:hlinkClick r:id="rId2"/>
              </a:rPr>
              <a:t>www.matrad.org</a:t>
            </a:r>
            <a:endParaRPr lang="en-US" altLang="de-DE" sz="2133" dirty="0">
              <a:solidFill>
                <a:srgbClr val="0000FF"/>
              </a:solidFill>
              <a:latin typeface="ArialMT"/>
            </a:endParaRPr>
          </a:p>
          <a:p>
            <a:endParaRPr lang="en-US" altLang="de-DE" sz="1400" dirty="0">
              <a:solidFill>
                <a:srgbClr val="0000FF"/>
              </a:solidFill>
              <a:latin typeface="ArialMT"/>
            </a:endParaRPr>
          </a:p>
        </p:txBody>
      </p:sp>
      <p:sp>
        <p:nvSpPr>
          <p:cNvPr id="45060" name="Rectangle 6"/>
          <p:cNvSpPr>
            <a:spLocks noChangeArrowheads="1"/>
          </p:cNvSpPr>
          <p:nvPr/>
        </p:nvSpPr>
        <p:spPr bwMode="auto">
          <a:xfrm>
            <a:off x="6393150" y="2029372"/>
            <a:ext cx="5016117" cy="748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de-DE" sz="2133" dirty="0" smtClean="0">
                <a:solidFill>
                  <a:srgbClr val="0000FF"/>
                </a:solidFill>
                <a:latin typeface="ArialMT"/>
              </a:rPr>
              <a:t>Simplified </a:t>
            </a:r>
            <a:r>
              <a:rPr lang="en-US" altLang="de-DE" sz="2133" dirty="0">
                <a:solidFill>
                  <a:srgbClr val="0000FF"/>
                </a:solidFill>
                <a:latin typeface="ArialMT"/>
              </a:rPr>
              <a:t>version </a:t>
            </a:r>
            <a:r>
              <a:rPr lang="en-US" altLang="de-DE" sz="2133" dirty="0" smtClean="0">
                <a:solidFill>
                  <a:srgbClr val="0000FF"/>
                </a:solidFill>
                <a:latin typeface="ArialMT"/>
              </a:rPr>
              <a:t>for PTMC</a:t>
            </a:r>
          </a:p>
          <a:p>
            <a:r>
              <a:rPr lang="en-US" altLang="de-DE" sz="2133" dirty="0" smtClean="0">
                <a:solidFill>
                  <a:srgbClr val="0000FF"/>
                </a:solidFill>
                <a:latin typeface="ArialMT"/>
              </a:rPr>
              <a:t>Using photons, protons and carbon ions</a:t>
            </a:r>
            <a:endParaRPr lang="en-US" altLang="de-DE" sz="2133" dirty="0"/>
          </a:p>
        </p:txBody>
      </p:sp>
      <p:pic>
        <p:nvPicPr>
          <p:cNvPr id="7" name="Picture 8" descr="IPPOG_Logo_coloured">
            <a:extLst>
              <a:ext uri="{FF2B5EF4-FFF2-40B4-BE49-F238E27FC236}">
                <a16:creationId xmlns:a16="http://schemas.microsoft.com/office/drawing/2014/main" xmlns="" id="{3FBF842C-3D60-A442-B79A-C905D04D1BE3}"/>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248" y="63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0682" y="1848767"/>
            <a:ext cx="5508625" cy="487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MC-Logo-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8074" y="6110287"/>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Downloads/p11.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31268" y="2993610"/>
            <a:ext cx="4969777" cy="3101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36742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29" name="Picture 2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35138" y="1125539"/>
            <a:ext cx="2873438" cy="2375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bwMode="auto">
          <a:xfrm>
            <a:off x="1668462" y="609601"/>
            <a:ext cx="3525329"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lgn="l">
              <a:defRPr/>
            </a:pPr>
            <a:r>
              <a:rPr lang="en-US" altLang="en-US" sz="2000" b="1" kern="0">
                <a:solidFill>
                  <a:srgbClr val="3733DB"/>
                </a:solidFill>
                <a:latin typeface="+mn-lt"/>
              </a:rPr>
              <a:t>First </a:t>
            </a:r>
            <a:r>
              <a:rPr lang="en-US" altLang="en-US" sz="2000" b="1" kern="0" smtClean="0">
                <a:solidFill>
                  <a:srgbClr val="3733DB"/>
                </a:solidFill>
                <a:latin typeface="+mn-lt"/>
              </a:rPr>
              <a:t>Local Test</a:t>
            </a:r>
            <a:r>
              <a:rPr lang="en-US" altLang="en-US" sz="2000" b="1" kern="0" dirty="0">
                <a:solidFill>
                  <a:srgbClr val="3733DB"/>
                </a:solidFill>
                <a:latin typeface="+mn-lt"/>
              </a:rPr>
              <a:t>: GSI Feb 2019</a:t>
            </a:r>
          </a:p>
        </p:txBody>
      </p:sp>
      <p:sp>
        <p:nvSpPr>
          <p:cNvPr id="7" name="Content Placeholder 3"/>
          <p:cNvSpPr txBox="1">
            <a:spLocks/>
          </p:cNvSpPr>
          <p:nvPr/>
        </p:nvSpPr>
        <p:spPr bwMode="auto">
          <a:xfrm>
            <a:off x="5087938" y="5100003"/>
            <a:ext cx="7045518" cy="169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a:lstStyle>
          <a:p>
            <a:pPr>
              <a:defRPr/>
            </a:pPr>
            <a:r>
              <a:rPr lang="en-US" altLang="en-US" sz="1800" kern="0" dirty="0">
                <a:solidFill>
                  <a:srgbClr val="0000FF"/>
                </a:solidFill>
                <a:latin typeface="ArialMT" charset="0"/>
              </a:rPr>
              <a:t>First </a:t>
            </a:r>
            <a:r>
              <a:rPr lang="en-US" altLang="en-US" sz="1800" kern="0" dirty="0" smtClean="0">
                <a:solidFill>
                  <a:srgbClr val="0000FF"/>
                </a:solidFill>
                <a:latin typeface="ArialMT" charset="0"/>
              </a:rPr>
              <a:t>local test</a:t>
            </a:r>
            <a:r>
              <a:rPr lang="en-US" altLang="en-US" sz="1800" kern="0" dirty="0">
                <a:solidFill>
                  <a:srgbClr val="0000FF"/>
                </a:solidFill>
                <a:latin typeface="ArialMT" charset="0"/>
              </a:rPr>
              <a:t>: </a:t>
            </a:r>
            <a:r>
              <a:rPr lang="en-US" altLang="en-US" sz="1800" kern="0" dirty="0" smtClean="0">
                <a:solidFill>
                  <a:srgbClr val="0000FF"/>
                </a:solidFill>
                <a:latin typeface="ArialMT" charset="0"/>
              </a:rPr>
              <a:t>GSI </a:t>
            </a:r>
            <a:r>
              <a:rPr lang="en-US" altLang="en-US" sz="1800" kern="0" dirty="0">
                <a:solidFill>
                  <a:srgbClr val="0000FF"/>
                </a:solidFill>
                <a:latin typeface="ArialMT" charset="0"/>
              </a:rPr>
              <a:t>Feb 2019</a:t>
            </a:r>
          </a:p>
          <a:p>
            <a:pPr>
              <a:defRPr/>
            </a:pPr>
            <a:r>
              <a:rPr lang="en-US" altLang="en-US" sz="1800" kern="0" dirty="0" smtClean="0">
                <a:solidFill>
                  <a:srgbClr val="0000FF"/>
                </a:solidFill>
                <a:latin typeface="ArialMT" charset="0"/>
              </a:rPr>
              <a:t>First International Pilot</a:t>
            </a:r>
            <a:r>
              <a:rPr lang="en-US" altLang="en-US" sz="1800" kern="0" dirty="0">
                <a:solidFill>
                  <a:srgbClr val="0000FF"/>
                </a:solidFill>
                <a:latin typeface="ArialMT" charset="0"/>
              </a:rPr>
              <a:t>: GSI, Heidelberg DKFZ, CERN Apr 2019</a:t>
            </a:r>
          </a:p>
          <a:p>
            <a:pPr>
              <a:defRPr/>
            </a:pPr>
            <a:r>
              <a:rPr lang="en-US" altLang="en-US" sz="1800" b="1" kern="0" dirty="0">
                <a:solidFill>
                  <a:srgbClr val="7030A0"/>
                </a:solidFill>
                <a:latin typeface="ArialMT" charset="0"/>
              </a:rPr>
              <a:t>IMC Steering Group Approval: GSI May 2019</a:t>
            </a:r>
          </a:p>
          <a:p>
            <a:pPr>
              <a:defRPr/>
            </a:pPr>
            <a:r>
              <a:rPr lang="en-US" altLang="en-US" sz="1800" b="1" kern="0" dirty="0">
                <a:solidFill>
                  <a:srgbClr val="C00000"/>
                </a:solidFill>
                <a:latin typeface="ArialMT" charset="0"/>
              </a:rPr>
              <a:t>Web pages: Sarajevo </a:t>
            </a:r>
            <a:r>
              <a:rPr lang="en-US" altLang="en-US" sz="1800" b="1" kern="0" dirty="0" err="1">
                <a:solidFill>
                  <a:srgbClr val="C00000"/>
                </a:solidFill>
                <a:latin typeface="ArialMT" charset="0"/>
              </a:rPr>
              <a:t>Uni</a:t>
            </a:r>
            <a:r>
              <a:rPr lang="en-US" altLang="en-US" sz="1800" b="1" kern="0" dirty="0">
                <a:solidFill>
                  <a:srgbClr val="C00000"/>
                </a:solidFill>
                <a:latin typeface="ArialMT" charset="0"/>
              </a:rPr>
              <a:t> students </a:t>
            </a:r>
            <a:r>
              <a:rPr lang="en-US" altLang="en-US" sz="1800" b="1" kern="0" dirty="0" smtClean="0">
                <a:solidFill>
                  <a:srgbClr val="C00000"/>
                </a:solidFill>
                <a:latin typeface="ArialMT" charset="0"/>
              </a:rPr>
              <a:t>Aug 2019 at CERN</a:t>
            </a:r>
          </a:p>
          <a:p>
            <a:pPr>
              <a:defRPr/>
            </a:pPr>
            <a:r>
              <a:rPr lang="en-US" altLang="en-US" sz="1800" b="1" kern="0" dirty="0" smtClean="0">
                <a:solidFill>
                  <a:srgbClr val="C00000"/>
                </a:solidFill>
                <a:latin typeface="ArialMT" charset="0"/>
              </a:rPr>
              <a:t>CERN Open days: </a:t>
            </a:r>
            <a:r>
              <a:rPr lang="en-US" altLang="en-US" sz="1800" b="1" kern="0" dirty="0">
                <a:solidFill>
                  <a:srgbClr val="C00000"/>
                </a:solidFill>
                <a:latin typeface="ArialMT" charset="0"/>
              </a:rPr>
              <a:t>Sarajevo </a:t>
            </a:r>
            <a:r>
              <a:rPr lang="en-US" altLang="en-US" sz="1800" b="1" kern="0" dirty="0" err="1">
                <a:solidFill>
                  <a:srgbClr val="C00000"/>
                </a:solidFill>
                <a:latin typeface="ArialMT" charset="0"/>
              </a:rPr>
              <a:t>Uni</a:t>
            </a:r>
            <a:r>
              <a:rPr lang="en-US" altLang="en-US" sz="1800" b="1" kern="0" dirty="0">
                <a:solidFill>
                  <a:srgbClr val="C00000"/>
                </a:solidFill>
                <a:latin typeface="ArialMT" charset="0"/>
              </a:rPr>
              <a:t> students S</a:t>
            </a:r>
            <a:r>
              <a:rPr lang="en-US" altLang="en-US" sz="1800" b="1" kern="0" dirty="0" smtClean="0">
                <a:solidFill>
                  <a:srgbClr val="C00000"/>
                </a:solidFill>
                <a:latin typeface="ArialMT" charset="0"/>
              </a:rPr>
              <a:t>ep 2019</a:t>
            </a:r>
            <a:endParaRPr lang="en-US" altLang="en-US" sz="1800" b="1" kern="0" dirty="0">
              <a:solidFill>
                <a:srgbClr val="C00000"/>
              </a:solidFill>
              <a:latin typeface="ArialMT" charset="0"/>
            </a:endParaRPr>
          </a:p>
        </p:txBody>
      </p:sp>
      <p:pic>
        <p:nvPicPr>
          <p:cNvPr id="124932" name="Picture 3" descr="v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1176" y="1087439"/>
            <a:ext cx="4873625" cy="378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5510594" y="711200"/>
            <a:ext cx="5173211" cy="400110"/>
          </a:xfrm>
          <a:prstGeom prst="rect">
            <a:avLst/>
          </a:prstGeom>
        </p:spPr>
        <p:txBody>
          <a:bodyPr wrap="none">
            <a:spAutoFit/>
          </a:bodyPr>
          <a:lstStyle/>
          <a:p>
            <a:pPr>
              <a:defRPr/>
            </a:pPr>
            <a:r>
              <a:rPr lang="en-US" altLang="en-US" sz="2000" b="1" kern="0" smtClean="0">
                <a:solidFill>
                  <a:srgbClr val="3733DB"/>
                </a:solidFill>
              </a:rPr>
              <a:t>International Pilot</a:t>
            </a:r>
            <a:r>
              <a:rPr lang="en-US" altLang="en-US" sz="2000" b="1" kern="0" dirty="0">
                <a:solidFill>
                  <a:srgbClr val="3733DB"/>
                </a:solidFill>
              </a:rPr>
              <a:t>: CERN, GSI, DKFZ April 2019 </a:t>
            </a:r>
          </a:p>
        </p:txBody>
      </p:sp>
      <p:pic>
        <p:nvPicPr>
          <p:cNvPr id="124934" name="Picture 1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35138" y="4227513"/>
            <a:ext cx="33528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p:cNvSpPr txBox="1">
            <a:spLocks/>
          </p:cNvSpPr>
          <p:nvPr/>
        </p:nvSpPr>
        <p:spPr bwMode="auto">
          <a:xfrm>
            <a:off x="1668462" y="3617445"/>
            <a:ext cx="4120896"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lgn="l">
              <a:defRPr/>
            </a:pPr>
            <a:r>
              <a:rPr lang="en-US" altLang="en-US" sz="2000" b="1" kern="0" dirty="0">
                <a:solidFill>
                  <a:srgbClr val="C00000"/>
                </a:solidFill>
                <a:latin typeface="+mn-lt"/>
              </a:rPr>
              <a:t>Web page: </a:t>
            </a:r>
            <a:r>
              <a:rPr lang="en-US" altLang="en-US" sz="2000" b="1" kern="0" dirty="0" smtClean="0">
                <a:solidFill>
                  <a:srgbClr val="C00000"/>
                </a:solidFill>
                <a:latin typeface="+mn-lt"/>
              </a:rPr>
              <a:t>UNSA students </a:t>
            </a:r>
          </a:p>
          <a:p>
            <a:pPr algn="l">
              <a:defRPr/>
            </a:pPr>
            <a:r>
              <a:rPr lang="en-US" altLang="en-US" sz="2000" b="1" kern="0" dirty="0" smtClean="0">
                <a:solidFill>
                  <a:srgbClr val="C00000"/>
                </a:solidFill>
                <a:latin typeface="+mn-lt"/>
              </a:rPr>
              <a:t>at CERN, Aug </a:t>
            </a:r>
            <a:r>
              <a:rPr lang="en-US" altLang="en-US" sz="2000" b="1" kern="0" dirty="0">
                <a:solidFill>
                  <a:srgbClr val="C00000"/>
                </a:solidFill>
                <a:latin typeface="+mn-lt"/>
              </a:rPr>
              <a:t>2019</a:t>
            </a:r>
          </a:p>
        </p:txBody>
      </p:sp>
      <p:sp>
        <p:nvSpPr>
          <p:cNvPr id="11" name="Title 4"/>
          <p:cNvSpPr>
            <a:spLocks noGrp="1"/>
          </p:cNvSpPr>
          <p:nvPr>
            <p:ph type="title"/>
          </p:nvPr>
        </p:nvSpPr>
        <p:spPr>
          <a:xfrm>
            <a:off x="2626809" y="92613"/>
            <a:ext cx="7930633" cy="590931"/>
          </a:xfrm>
        </p:spPr>
        <p:txBody>
          <a:bodyPr wrap="none">
            <a:spAutoFit/>
          </a:bodyPr>
          <a:lstStyle/>
          <a:p>
            <a:r>
              <a:rPr lang="en-US" altLang="de-DE" sz="3600" b="1" dirty="0" smtClean="0">
                <a:solidFill>
                  <a:srgbClr val="0000FF"/>
                </a:solidFill>
                <a:latin typeface="ArialMT"/>
              </a:rPr>
              <a:t>New PTMC </a:t>
            </a:r>
            <a:r>
              <a:rPr lang="en-US" altLang="de-DE" sz="3600" b="1" dirty="0">
                <a:solidFill>
                  <a:srgbClr val="0000FF"/>
                </a:solidFill>
                <a:latin typeface="ArialMT"/>
              </a:rPr>
              <a:t>and Treatment Planning</a:t>
            </a:r>
            <a:endParaRPr lang="en-US" altLang="de-DE" sz="3600" b="1" dirty="0"/>
          </a:p>
        </p:txBody>
      </p:sp>
      <p:pic>
        <p:nvPicPr>
          <p:cNvPr id="12" name="Picture 11"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5240" y="28892"/>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80236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 y="0"/>
            <a:ext cx="4630738" cy="6979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MC-Logo-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el 1"/>
          <p:cNvSpPr txBox="1">
            <a:spLocks/>
          </p:cNvSpPr>
          <p:nvPr/>
        </p:nvSpPr>
        <p:spPr bwMode="auto">
          <a:xfrm>
            <a:off x="4505189" y="241770"/>
            <a:ext cx="10799011"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b="1" dirty="0" smtClean="0">
                <a:solidFill>
                  <a:srgbClr val="0000FF"/>
                </a:solidFill>
              </a:rPr>
              <a:t>How is physics related to medicine?</a:t>
            </a:r>
            <a:endParaRPr lang="de-DE" altLang="en-US" b="1" dirty="0">
              <a:solidFill>
                <a:srgbClr val="0000FF"/>
              </a:solidFill>
            </a:endParaRPr>
          </a:p>
        </p:txBody>
      </p:sp>
      <p:sp>
        <p:nvSpPr>
          <p:cNvPr id="11" name="Titel 1"/>
          <p:cNvSpPr txBox="1">
            <a:spLocks/>
          </p:cNvSpPr>
          <p:nvPr/>
        </p:nvSpPr>
        <p:spPr bwMode="auto">
          <a:xfrm>
            <a:off x="4611868" y="1326435"/>
            <a:ext cx="10799011"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sz="2800" b="1" dirty="0" smtClean="0">
                <a:solidFill>
                  <a:srgbClr val="0000FF"/>
                </a:solidFill>
              </a:rPr>
              <a:t>What is particle therapy?</a:t>
            </a:r>
            <a:endParaRPr lang="de-DE" altLang="en-US" sz="2800" b="1" dirty="0">
              <a:solidFill>
                <a:srgbClr val="0000FF"/>
              </a:solidFill>
            </a:endParaRPr>
          </a:p>
        </p:txBody>
      </p:sp>
      <p:sp>
        <p:nvSpPr>
          <p:cNvPr id="12" name="Titel 1"/>
          <p:cNvSpPr txBox="1">
            <a:spLocks/>
          </p:cNvSpPr>
          <p:nvPr/>
        </p:nvSpPr>
        <p:spPr bwMode="auto">
          <a:xfrm>
            <a:off x="4611869" y="2334686"/>
            <a:ext cx="10799011" cy="1322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sz="2800" b="1" dirty="0" smtClean="0">
                <a:solidFill>
                  <a:srgbClr val="0000FF"/>
                </a:solidFill>
              </a:rPr>
              <a:t>How one can use particles for</a:t>
            </a:r>
          </a:p>
          <a:p>
            <a:pPr eaLnBrk="1" hangingPunct="1">
              <a:spcBef>
                <a:spcPct val="0"/>
              </a:spcBef>
              <a:buFontTx/>
              <a:buNone/>
            </a:pPr>
            <a:r>
              <a:rPr lang="en-US" altLang="en-US" sz="2800" b="1" dirty="0">
                <a:solidFill>
                  <a:srgbClr val="0000FF"/>
                </a:solidFill>
              </a:rPr>
              <a:t>c</a:t>
            </a:r>
            <a:r>
              <a:rPr lang="en-US" altLang="en-US" sz="2800" b="1" dirty="0" smtClean="0">
                <a:solidFill>
                  <a:srgbClr val="0000FF"/>
                </a:solidFill>
              </a:rPr>
              <a:t>ancer treatment?</a:t>
            </a:r>
          </a:p>
          <a:p>
            <a:pPr eaLnBrk="1" hangingPunct="1">
              <a:spcBef>
                <a:spcPct val="0"/>
              </a:spcBef>
              <a:buFontTx/>
              <a:buNone/>
            </a:pPr>
            <a:endParaRPr lang="de-DE" altLang="en-US" b="1" dirty="0">
              <a:solidFill>
                <a:srgbClr val="0000FF"/>
              </a:solidFill>
            </a:endParaRPr>
          </a:p>
        </p:txBody>
      </p:sp>
      <p:sp>
        <p:nvSpPr>
          <p:cNvPr id="13" name="Titel 1"/>
          <p:cNvSpPr txBox="1">
            <a:spLocks/>
          </p:cNvSpPr>
          <p:nvPr/>
        </p:nvSpPr>
        <p:spPr bwMode="auto">
          <a:xfrm>
            <a:off x="4611869" y="3813172"/>
            <a:ext cx="10799011" cy="1978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sz="2800" b="1" dirty="0">
                <a:solidFill>
                  <a:srgbClr val="0000FF"/>
                </a:solidFill>
              </a:rPr>
              <a:t>A</a:t>
            </a:r>
            <a:r>
              <a:rPr lang="en-US" altLang="en-US" sz="2800" b="1" dirty="0" smtClean="0">
                <a:solidFill>
                  <a:srgbClr val="0000FF"/>
                </a:solidFill>
              </a:rPr>
              <a:t>ccelerators for research</a:t>
            </a:r>
          </a:p>
          <a:p>
            <a:pPr eaLnBrk="1" hangingPunct="1">
              <a:spcBef>
                <a:spcPct val="0"/>
              </a:spcBef>
              <a:buFontTx/>
              <a:buNone/>
            </a:pPr>
            <a:r>
              <a:rPr lang="en-US" altLang="en-US" sz="2800" b="1" dirty="0" smtClean="0">
                <a:solidFill>
                  <a:srgbClr val="0000FF"/>
                </a:solidFill>
              </a:rPr>
              <a:t>and accelerators for </a:t>
            </a:r>
          </a:p>
          <a:p>
            <a:pPr eaLnBrk="1" hangingPunct="1">
              <a:spcBef>
                <a:spcPct val="0"/>
              </a:spcBef>
              <a:buFontTx/>
              <a:buNone/>
            </a:pPr>
            <a:r>
              <a:rPr lang="en-US" altLang="en-US" sz="2800" b="1" dirty="0" smtClean="0">
                <a:solidFill>
                  <a:srgbClr val="0000FF"/>
                </a:solidFill>
              </a:rPr>
              <a:t>cancer treatment</a:t>
            </a:r>
            <a:endParaRPr lang="de-DE" altLang="en-US" sz="2800" b="1" dirty="0">
              <a:solidFill>
                <a:srgbClr val="0000FF"/>
              </a:solidFill>
            </a:endParaRPr>
          </a:p>
        </p:txBody>
      </p:sp>
      <p:sp>
        <p:nvSpPr>
          <p:cNvPr id="14" name="Titel 1"/>
          <p:cNvSpPr txBox="1">
            <a:spLocks/>
          </p:cNvSpPr>
          <p:nvPr/>
        </p:nvSpPr>
        <p:spPr bwMode="auto">
          <a:xfrm>
            <a:off x="5267188" y="5434131"/>
            <a:ext cx="10799011" cy="1322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b="1" dirty="0" smtClean="0">
                <a:solidFill>
                  <a:srgbClr val="7030A0"/>
                </a:solidFill>
              </a:rPr>
              <a:t>One of the aims of PTMC: </a:t>
            </a:r>
          </a:p>
          <a:p>
            <a:pPr eaLnBrk="1" hangingPunct="1">
              <a:spcBef>
                <a:spcPct val="0"/>
              </a:spcBef>
              <a:buFontTx/>
              <a:buNone/>
            </a:pPr>
            <a:r>
              <a:rPr lang="en-US" altLang="en-US" b="1" dirty="0" smtClean="0">
                <a:solidFill>
                  <a:srgbClr val="7030A0"/>
                </a:solidFill>
              </a:rPr>
              <a:t>address such questions </a:t>
            </a:r>
          </a:p>
          <a:p>
            <a:pPr eaLnBrk="1" hangingPunct="1">
              <a:spcBef>
                <a:spcPct val="0"/>
              </a:spcBef>
              <a:buFontTx/>
              <a:buNone/>
            </a:pPr>
            <a:endParaRPr lang="de-DE" altLang="en-US" b="1" dirty="0">
              <a:solidFill>
                <a:srgbClr val="0000FF"/>
              </a:solidFill>
            </a:endParaRPr>
          </a:p>
        </p:txBody>
      </p:sp>
    </p:spTree>
    <p:extLst>
      <p:ext uri="{BB962C8B-B14F-4D97-AF65-F5344CB8AC3E}">
        <p14:creationId xmlns:p14="http://schemas.microsoft.com/office/powerpoint/2010/main" val="8204787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1785" y="1001486"/>
            <a:ext cx="10628730" cy="5578858"/>
          </a:xfrm>
        </p:spPr>
      </p:pic>
      <p:pic>
        <p:nvPicPr>
          <p:cNvPr id="5" name="Picture 10" descr="MC-Logo-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0512" y="61913"/>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
          <p:cNvSpPr txBox="1">
            <a:spLocks/>
          </p:cNvSpPr>
          <p:nvPr/>
        </p:nvSpPr>
        <p:spPr bwMode="auto">
          <a:xfrm>
            <a:off x="3130574" y="44451"/>
            <a:ext cx="10799011"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sz="3600" b="1" dirty="0" smtClean="0">
                <a:solidFill>
                  <a:srgbClr val="0000FF"/>
                </a:solidFill>
              </a:rPr>
              <a:t>From Physics to Clinics</a:t>
            </a:r>
            <a:endParaRPr lang="de-DE" altLang="en-US" sz="3600" b="1" dirty="0">
              <a:solidFill>
                <a:srgbClr val="0000FF"/>
              </a:solidFill>
            </a:endParaRPr>
          </a:p>
        </p:txBody>
      </p:sp>
    </p:spTree>
    <p:extLst>
      <p:ext uri="{BB962C8B-B14F-4D97-AF65-F5344CB8AC3E}">
        <p14:creationId xmlns:p14="http://schemas.microsoft.com/office/powerpoint/2010/main" val="7026755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MC-Logo-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07627" y="6096000"/>
            <a:ext cx="19081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2087" y="1003596"/>
            <a:ext cx="3934047" cy="272902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5621" y="1003596"/>
            <a:ext cx="4094421" cy="2729614"/>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66885" y="3878523"/>
            <a:ext cx="4094421" cy="2729614"/>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20822" y="3878523"/>
            <a:ext cx="3965505" cy="2643670"/>
          </a:xfrm>
          <a:prstGeom prst="rect">
            <a:avLst/>
          </a:prstGeom>
        </p:spPr>
      </p:pic>
      <p:sp>
        <p:nvSpPr>
          <p:cNvPr id="9" name="Titel 1"/>
          <p:cNvSpPr txBox="1">
            <a:spLocks/>
          </p:cNvSpPr>
          <p:nvPr/>
        </p:nvSpPr>
        <p:spPr bwMode="auto">
          <a:xfrm>
            <a:off x="3667611" y="180912"/>
            <a:ext cx="5141904"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None/>
            </a:pPr>
            <a:r>
              <a:rPr lang="en-US" altLang="en-US" sz="3600" b="1" smtClean="0">
                <a:solidFill>
                  <a:srgbClr val="0000FF"/>
                </a:solidFill>
              </a:rPr>
              <a:t>Local PTMC in Tuzla </a:t>
            </a:r>
            <a:endParaRPr lang="de-DE" altLang="en-US" sz="3600" b="1" dirty="0">
              <a:solidFill>
                <a:srgbClr val="0000FF"/>
              </a:solidFill>
            </a:endParaRPr>
          </a:p>
        </p:txBody>
      </p:sp>
      <p:pic>
        <p:nvPicPr>
          <p:cNvPr id="10" name="Picture 9"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35102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5200" y="1490345"/>
            <a:ext cx="8027689" cy="3660775"/>
          </a:xfrm>
        </p:spPr>
      </p:pic>
      <p:sp>
        <p:nvSpPr>
          <p:cNvPr id="5" name="TextBox 4"/>
          <p:cNvSpPr txBox="1"/>
          <p:nvPr/>
        </p:nvSpPr>
        <p:spPr>
          <a:xfrm>
            <a:off x="8736584" y="881096"/>
            <a:ext cx="3194304" cy="5078311"/>
          </a:xfrm>
          <a:prstGeom prst="rect">
            <a:avLst/>
          </a:prstGeom>
          <a:ln/>
        </p:spPr>
        <p:style>
          <a:lnRef idx="1">
            <a:schemeClr val="accent1"/>
          </a:lnRef>
          <a:fillRef idx="3">
            <a:schemeClr val="accent1"/>
          </a:fillRef>
          <a:effectRef idx="2">
            <a:schemeClr val="accent1"/>
          </a:effectRef>
          <a:fontRef idx="minor">
            <a:schemeClr val="lt1"/>
          </a:fontRef>
        </p:style>
        <p:txBody>
          <a:bodyPr rot="0" spcFirstLastPara="1" vertOverflow="overflow" horzOverflow="overflow" vert="horz" wrap="square" lIns="45719" tIns="45719" rIns="45719" bIns="45719" numCol="1" spcCol="38100" rtlCol="0" anchor="t">
            <a:spAutoFit/>
          </a:bodyPr>
          <a:lstStyle/>
          <a:p>
            <a:pPr defTabSz="914377"/>
            <a:r>
              <a:rPr lang="en-US" sz="3600" dirty="0"/>
              <a:t>Particle accelerators are our door to access the subatomic dimension… and exploit the atom and its components</a:t>
            </a:r>
            <a:endParaRPr lang="en-GB" sz="3600" dirty="0"/>
          </a:p>
        </p:txBody>
      </p:sp>
      <p:sp>
        <p:nvSpPr>
          <p:cNvPr id="8" name="Title 4"/>
          <p:cNvSpPr>
            <a:spLocks noGrp="1"/>
          </p:cNvSpPr>
          <p:nvPr>
            <p:ph type="title"/>
          </p:nvPr>
        </p:nvSpPr>
        <p:spPr>
          <a:xfrm>
            <a:off x="1397987" y="153573"/>
            <a:ext cx="10084812" cy="590931"/>
          </a:xfrm>
        </p:spPr>
        <p:txBody>
          <a:bodyPr wrap="none">
            <a:spAutoFit/>
          </a:bodyPr>
          <a:lstStyle/>
          <a:p>
            <a:r>
              <a:rPr lang="en-US" altLang="de-DE" sz="3600" b="1" smtClean="0">
                <a:solidFill>
                  <a:srgbClr val="0000FF"/>
                </a:solidFill>
                <a:latin typeface="ArialMT"/>
              </a:rPr>
              <a:t>Accelerators</a:t>
            </a:r>
            <a:r>
              <a:rPr lang="en-US" altLang="de-DE" sz="3600" b="1" dirty="0" smtClean="0">
                <a:solidFill>
                  <a:srgbClr val="0000FF"/>
                </a:solidFill>
                <a:latin typeface="ArialMT"/>
              </a:rPr>
              <a:t>: our key to </a:t>
            </a:r>
            <a:r>
              <a:rPr lang="en-US" altLang="de-DE" sz="3600" b="1" smtClean="0">
                <a:solidFill>
                  <a:srgbClr val="0000FF"/>
                </a:solidFill>
                <a:latin typeface="ArialMT"/>
              </a:rPr>
              <a:t>the subatomic world</a:t>
            </a:r>
            <a:endParaRPr lang="en-US" altLang="de-DE" sz="3600" b="1" dirty="0"/>
          </a:p>
        </p:txBody>
      </p:sp>
      <p:pic>
        <p:nvPicPr>
          <p:cNvPr id="9" name="Picture 8"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 y="28892"/>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descr="MC-Logo-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7627" y="6096000"/>
            <a:ext cx="19081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28749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6300"/>
            <a:ext cx="12192000" cy="5084113"/>
          </a:xfrm>
          <a:prstGeom prst="rect">
            <a:avLst/>
          </a:prstGeom>
        </p:spPr>
      </p:pic>
      <p:sp>
        <p:nvSpPr>
          <p:cNvPr id="7" name="Title 4"/>
          <p:cNvSpPr>
            <a:spLocks noGrp="1"/>
          </p:cNvSpPr>
          <p:nvPr>
            <p:ph type="title"/>
          </p:nvPr>
        </p:nvSpPr>
        <p:spPr>
          <a:xfrm>
            <a:off x="1397987" y="153573"/>
            <a:ext cx="9443611" cy="590931"/>
          </a:xfrm>
        </p:spPr>
        <p:txBody>
          <a:bodyPr wrap="none">
            <a:spAutoFit/>
          </a:bodyPr>
          <a:lstStyle/>
          <a:p>
            <a:r>
              <a:rPr lang="en-US" altLang="de-DE" sz="3600" b="1" dirty="0" smtClean="0">
                <a:solidFill>
                  <a:srgbClr val="0000FF"/>
                </a:solidFill>
                <a:latin typeface="ArialMT"/>
              </a:rPr>
              <a:t>Accelerators: can precisely deliver energy</a:t>
            </a:r>
            <a:endParaRPr lang="en-US" altLang="de-DE" sz="3600" b="1" dirty="0"/>
          </a:p>
        </p:txBody>
      </p:sp>
      <p:pic>
        <p:nvPicPr>
          <p:cNvPr id="8" name="Picture 7"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 y="28892"/>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MC-Logo-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7627" y="6096000"/>
            <a:ext cx="19081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39204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5649" y="3363782"/>
            <a:ext cx="7445757" cy="3494218"/>
          </a:xfrm>
          <a:prstGeom prst="rect">
            <a:avLst/>
          </a:prstGeom>
        </p:spPr>
      </p:pic>
      <p:sp>
        <p:nvSpPr>
          <p:cNvPr id="5" name="Title 4"/>
          <p:cNvSpPr>
            <a:spLocks noGrp="1"/>
          </p:cNvSpPr>
          <p:nvPr>
            <p:ph type="title"/>
          </p:nvPr>
        </p:nvSpPr>
        <p:spPr>
          <a:xfrm>
            <a:off x="944785" y="143763"/>
            <a:ext cx="11076622" cy="590931"/>
          </a:xfrm>
        </p:spPr>
        <p:txBody>
          <a:bodyPr wrap="none">
            <a:spAutoFit/>
          </a:bodyPr>
          <a:lstStyle/>
          <a:p>
            <a:r>
              <a:rPr lang="en-US" altLang="de-DE" sz="3600" b="1" dirty="0" smtClean="0">
                <a:solidFill>
                  <a:srgbClr val="0000FF"/>
                </a:solidFill>
                <a:latin typeface="ArialMT"/>
              </a:rPr>
              <a:t>A particle beam can break the DNA and kill </a:t>
            </a:r>
            <a:r>
              <a:rPr lang="en-US" altLang="de-DE" sz="3600" b="1" smtClean="0">
                <a:solidFill>
                  <a:srgbClr val="0000FF"/>
                </a:solidFill>
                <a:latin typeface="ArialMT"/>
              </a:rPr>
              <a:t>a cell</a:t>
            </a:r>
            <a:endParaRPr lang="en-US" altLang="de-DE" sz="3600" b="1" dirty="0"/>
          </a:p>
        </p:txBody>
      </p:sp>
      <p:pic>
        <p:nvPicPr>
          <p:cNvPr id="6" name="Picture 5"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 y="28892"/>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MC-Logo-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7627" y="6096000"/>
            <a:ext cx="19081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Content Placeholder 5"/>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28217" y="775756"/>
            <a:ext cx="5909287" cy="2808692"/>
          </a:xfrm>
        </p:spPr>
      </p:pic>
    </p:spTree>
    <p:extLst>
      <p:ext uri="{BB962C8B-B14F-4D97-AF65-F5344CB8AC3E}">
        <p14:creationId xmlns:p14="http://schemas.microsoft.com/office/powerpoint/2010/main" val="8421328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8708" y="3621024"/>
            <a:ext cx="7453292" cy="3236976"/>
          </a:xfrm>
          <a:prstGeom prst="rect">
            <a:avLst/>
          </a:prstGeom>
        </p:spPr>
      </p:pic>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6990" y="931547"/>
            <a:ext cx="6885330" cy="3310818"/>
          </a:xfrm>
        </p:spPr>
      </p:pic>
      <p:pic>
        <p:nvPicPr>
          <p:cNvPr id="12" name="Picture 11"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4"/>
          <p:cNvSpPr>
            <a:spLocks noGrp="1"/>
          </p:cNvSpPr>
          <p:nvPr>
            <p:ph type="title"/>
          </p:nvPr>
        </p:nvSpPr>
        <p:spPr>
          <a:xfrm>
            <a:off x="463029" y="5116217"/>
            <a:ext cx="5679760" cy="867930"/>
          </a:xfrm>
        </p:spPr>
        <p:txBody>
          <a:bodyPr wrap="none">
            <a:spAutoFit/>
          </a:bodyPr>
          <a:lstStyle/>
          <a:p>
            <a:r>
              <a:rPr lang="en-US" altLang="de-DE" sz="2800" b="1" dirty="0" smtClean="0">
                <a:solidFill>
                  <a:srgbClr val="0000FF"/>
                </a:solidFill>
                <a:latin typeface="ArialMT"/>
              </a:rPr>
              <a:t>And if the cells has the cancer? </a:t>
            </a:r>
            <a:br>
              <a:rPr lang="en-US" altLang="de-DE" sz="2800" b="1" dirty="0" smtClean="0">
                <a:solidFill>
                  <a:srgbClr val="0000FF"/>
                </a:solidFill>
                <a:latin typeface="ArialMT"/>
              </a:rPr>
            </a:br>
            <a:r>
              <a:rPr lang="en-US" altLang="de-DE" sz="2800" b="1" dirty="0" smtClean="0">
                <a:solidFill>
                  <a:srgbClr val="0000FF"/>
                </a:solidFill>
                <a:latin typeface="ArialMT"/>
              </a:rPr>
              <a:t>Killed ! </a:t>
            </a:r>
            <a:endParaRPr lang="en-US" altLang="de-DE" sz="2800" b="1" dirty="0"/>
          </a:p>
        </p:txBody>
      </p:sp>
      <p:sp>
        <p:nvSpPr>
          <p:cNvPr id="16" name="Title 4"/>
          <p:cNvSpPr txBox="1">
            <a:spLocks/>
          </p:cNvSpPr>
          <p:nvPr/>
        </p:nvSpPr>
        <p:spPr>
          <a:xfrm>
            <a:off x="944785" y="143763"/>
            <a:ext cx="11076622" cy="590931"/>
          </a:xfrm>
          <a:prstGeom prst="rect">
            <a:avLst/>
          </a:prstGeom>
        </p:spPr>
        <p:txBody>
          <a:bodyPr vert="horz" wrap="non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de-DE" sz="3600" b="1" smtClean="0">
                <a:solidFill>
                  <a:srgbClr val="0000FF"/>
                </a:solidFill>
                <a:latin typeface="ArialMT"/>
              </a:rPr>
              <a:t>A particle beam can break the DNA and kill a cell</a:t>
            </a:r>
            <a:endParaRPr lang="en-US" altLang="de-DE" sz="3600" b="1" dirty="0"/>
          </a:p>
        </p:txBody>
      </p:sp>
    </p:spTree>
    <p:extLst>
      <p:ext uri="{BB962C8B-B14F-4D97-AF65-F5344CB8AC3E}">
        <p14:creationId xmlns:p14="http://schemas.microsoft.com/office/powerpoint/2010/main" val="9569147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498" y="731520"/>
            <a:ext cx="11746582" cy="5369560"/>
          </a:xfrm>
          <a:prstGeom prst="rect">
            <a:avLst/>
          </a:prstGeom>
        </p:spPr>
      </p:pic>
      <p:sp>
        <p:nvSpPr>
          <p:cNvPr id="5" name="Title 4"/>
          <p:cNvSpPr>
            <a:spLocks noGrp="1"/>
          </p:cNvSpPr>
          <p:nvPr>
            <p:ph type="title"/>
          </p:nvPr>
        </p:nvSpPr>
        <p:spPr>
          <a:xfrm>
            <a:off x="2249329" y="140589"/>
            <a:ext cx="8289449" cy="590931"/>
          </a:xfrm>
        </p:spPr>
        <p:txBody>
          <a:bodyPr wrap="none">
            <a:spAutoFit/>
          </a:bodyPr>
          <a:lstStyle/>
          <a:p>
            <a:r>
              <a:rPr lang="en-US" altLang="de-DE" sz="3600" b="1" dirty="0" smtClean="0">
                <a:solidFill>
                  <a:srgbClr val="0000FF"/>
                </a:solidFill>
                <a:latin typeface="ArialMT"/>
              </a:rPr>
              <a:t>Hadron therapy  with protons or ions</a:t>
            </a:r>
            <a:endParaRPr lang="en-US" altLang="de-DE" sz="3600" b="1" dirty="0"/>
          </a:p>
        </p:txBody>
      </p:sp>
      <p:pic>
        <p:nvPicPr>
          <p:cNvPr id="6" name="Picture 5"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MC-Logo-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7627" y="6096000"/>
            <a:ext cx="19081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4048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712915"/>
            <a:ext cx="4565650" cy="3644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4"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89650" y="1709739"/>
            <a:ext cx="462915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824832" y="5495424"/>
            <a:ext cx="4865434" cy="600164"/>
          </a:xfrm>
          <a:prstGeom prst="rect">
            <a:avLst/>
          </a:prstGeom>
        </p:spPr>
        <p:txBody>
          <a:bodyPr wrap="none">
            <a:spAutoFit/>
          </a:bodyPr>
          <a:lstStyle/>
          <a:p>
            <a:pPr>
              <a:defRPr/>
            </a:pPr>
            <a:r>
              <a:rPr lang="mr-IN" altLang="en-US" sz="3300" b="1" kern="0" dirty="0" smtClean="0">
                <a:solidFill>
                  <a:srgbClr val="0000FF"/>
                </a:solidFill>
                <a:latin typeface="Calibri" charset="0"/>
                <a:ea typeface="Calibri" charset="0"/>
                <a:cs typeface="Calibri" charset="0"/>
              </a:rPr>
              <a:t>……</a:t>
            </a:r>
            <a:r>
              <a:rPr lang="en-US" altLang="en-US" sz="3300" b="1" kern="0" dirty="0" smtClean="0">
                <a:solidFill>
                  <a:srgbClr val="0000FF"/>
                </a:solidFill>
                <a:latin typeface="Calibri" charset="0"/>
                <a:ea typeface="Calibri" charset="0"/>
                <a:cs typeface="Calibri" charset="0"/>
              </a:rPr>
              <a:t>to medical applications</a:t>
            </a:r>
            <a:endParaRPr lang="de-DE" altLang="en-US" sz="3300" b="1" kern="0" dirty="0">
              <a:solidFill>
                <a:srgbClr val="0000FF"/>
              </a:solidFill>
              <a:latin typeface="Calibri" charset="0"/>
              <a:ea typeface="Calibri" charset="0"/>
              <a:cs typeface="Calibri" charset="0"/>
            </a:endParaRPr>
          </a:p>
        </p:txBody>
      </p:sp>
      <p:pic>
        <p:nvPicPr>
          <p:cNvPr id="10" name="Picture 10" descr="MC-Logo-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el 1"/>
          <p:cNvSpPr txBox="1">
            <a:spLocks/>
          </p:cNvSpPr>
          <p:nvPr/>
        </p:nvSpPr>
        <p:spPr bwMode="auto">
          <a:xfrm>
            <a:off x="3429105" y="44451"/>
            <a:ext cx="13293684" cy="1182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sz="3600" b="1" dirty="0" smtClean="0">
                <a:solidFill>
                  <a:srgbClr val="0000FF"/>
                </a:solidFill>
              </a:rPr>
              <a:t>Accelerators for health</a:t>
            </a:r>
            <a:endParaRPr lang="de-DE" altLang="en-US" sz="3600" b="1" dirty="0">
              <a:solidFill>
                <a:srgbClr val="0000FF"/>
              </a:solidFill>
            </a:endParaRPr>
          </a:p>
        </p:txBody>
      </p:sp>
      <p:sp>
        <p:nvSpPr>
          <p:cNvPr id="13" name="Titel 1"/>
          <p:cNvSpPr txBox="1">
            <a:spLocks/>
          </p:cNvSpPr>
          <p:nvPr/>
        </p:nvSpPr>
        <p:spPr bwMode="auto">
          <a:xfrm>
            <a:off x="1524000" y="914398"/>
            <a:ext cx="13293684" cy="1182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b="1" dirty="0" smtClean="0">
                <a:solidFill>
                  <a:srgbClr val="0000FF"/>
                </a:solidFill>
              </a:rPr>
              <a:t>From fundamental research</a:t>
            </a:r>
            <a:r>
              <a:rPr lang="mr-IN" altLang="en-US" b="1" dirty="0" smtClean="0">
                <a:solidFill>
                  <a:srgbClr val="0000FF"/>
                </a:solidFill>
              </a:rPr>
              <a:t>…</a:t>
            </a:r>
            <a:r>
              <a:rPr lang="el-GR" altLang="en-US" b="1" dirty="0" smtClean="0">
                <a:solidFill>
                  <a:srgbClr val="0000FF"/>
                </a:solidFill>
              </a:rPr>
              <a:t> </a:t>
            </a:r>
            <a:endParaRPr lang="de-DE" altLang="en-US" b="1" dirty="0">
              <a:solidFill>
                <a:srgbClr val="0000FF"/>
              </a:solidFill>
            </a:endParaRPr>
          </a:p>
        </p:txBody>
      </p:sp>
    </p:spTree>
    <p:extLst>
      <p:ext uri="{BB962C8B-B14F-4D97-AF65-F5344CB8AC3E}">
        <p14:creationId xmlns:p14="http://schemas.microsoft.com/office/powerpoint/2010/main" val="4050539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Date Placeholder 2"/>
          <p:cNvSpPr>
            <a:spLocks noGrp="1"/>
          </p:cNvSpPr>
          <p:nvPr>
            <p:ph type="dt" sz="quarter" idx="10"/>
          </p:nvPr>
        </p:nvSpPr>
        <p:spPr>
          <a:xfrm>
            <a:off x="8078788" y="6248400"/>
            <a:ext cx="2120900" cy="4635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chor="ctr"/>
          <a:lstStyle>
            <a:lvl1pPr>
              <a:lnSpc>
                <a:spcPct val="93000"/>
              </a:lnSpc>
              <a:spcAft>
                <a:spcPts val="1292"/>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902">
                <a:solidFill>
                  <a:srgbClr val="000000"/>
                </a:solidFill>
                <a:latin typeface="Arial" charset="0"/>
                <a:ea typeface="ＭＳ Ｐゴシック" charset="-128"/>
              </a:defRPr>
            </a:lvl1pPr>
            <a:lvl2pPr>
              <a:lnSpc>
                <a:spcPct val="93000"/>
              </a:lnSpc>
              <a:spcAft>
                <a:spcPts val="1032"/>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539">
                <a:solidFill>
                  <a:srgbClr val="000000"/>
                </a:solidFill>
                <a:latin typeface="Arial" charset="0"/>
                <a:ea typeface="ＭＳ Ｐゴシック" charset="-128"/>
              </a:defRPr>
            </a:lvl2pPr>
            <a:lvl3pPr>
              <a:lnSpc>
                <a:spcPct val="93000"/>
              </a:lnSpc>
              <a:spcAft>
                <a:spcPts val="77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176">
                <a:solidFill>
                  <a:srgbClr val="000000"/>
                </a:solidFill>
                <a:latin typeface="Arial" charset="0"/>
                <a:ea typeface="ＭＳ Ｐゴシック" charset="-128"/>
              </a:defRPr>
            </a:lvl3pPr>
            <a:lvl4pPr>
              <a:lnSpc>
                <a:spcPct val="93000"/>
              </a:lnSpc>
              <a:spcAft>
                <a:spcPts val="52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4pPr>
            <a:lvl5pPr>
              <a:lnSpc>
                <a:spcPct val="93000"/>
              </a:lnSpc>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5pPr>
            <a:lvl6pPr marL="2280239"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6pPr>
            <a:lvl7pPr marL="2694828"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7pPr>
            <a:lvl8pPr marL="3109417"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8pPr>
            <a:lvl9pPr marL="3524006"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9pPr>
          </a:lstStyle>
          <a:p>
            <a:pPr>
              <a:spcAft>
                <a:spcPct val="0"/>
              </a:spcAft>
              <a:buClrTx/>
              <a:buFontTx/>
              <a:buNone/>
              <a:defRPr/>
            </a:pPr>
            <a:r>
              <a:rPr lang="en-US" altLang="en-US" sz="2176">
                <a:solidFill>
                  <a:srgbClr val="919191"/>
                </a:solidFill>
              </a:rPr>
              <a:t>2014 JINR Council J. Schukraft</a:t>
            </a:r>
          </a:p>
        </p:txBody>
      </p:sp>
      <p:sp>
        <p:nvSpPr>
          <p:cNvPr id="182274" name="Slide Number Placeholder 3"/>
          <p:cNvSpPr>
            <a:spLocks noGrp="1"/>
          </p:cNvSpPr>
          <p:nvPr>
            <p:ph type="sldNum" sz="quarter" idx="12"/>
          </p:nvPr>
        </p:nvSpPr>
        <p:spPr>
          <a:xfrm>
            <a:off x="1984376" y="6354764"/>
            <a:ext cx="2132013" cy="3635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3000"/>
              </a:lnSpc>
              <a:spcAft>
                <a:spcPts val="1292"/>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902">
                <a:solidFill>
                  <a:srgbClr val="000000"/>
                </a:solidFill>
                <a:latin typeface="Arial" charset="0"/>
                <a:ea typeface="ＭＳ Ｐゴシック" charset="-128"/>
              </a:defRPr>
            </a:lvl1pPr>
            <a:lvl2pPr>
              <a:lnSpc>
                <a:spcPct val="93000"/>
              </a:lnSpc>
              <a:spcAft>
                <a:spcPts val="1032"/>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539">
                <a:solidFill>
                  <a:srgbClr val="000000"/>
                </a:solidFill>
                <a:latin typeface="Arial" charset="0"/>
                <a:ea typeface="ＭＳ Ｐゴシック" charset="-128"/>
              </a:defRPr>
            </a:lvl2pPr>
            <a:lvl3pPr>
              <a:lnSpc>
                <a:spcPct val="93000"/>
              </a:lnSpc>
              <a:spcAft>
                <a:spcPts val="77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2176">
                <a:solidFill>
                  <a:srgbClr val="000000"/>
                </a:solidFill>
                <a:latin typeface="Arial" charset="0"/>
                <a:ea typeface="ＭＳ Ｐゴシック" charset="-128"/>
              </a:defRPr>
            </a:lvl3pPr>
            <a:lvl4pPr>
              <a:lnSpc>
                <a:spcPct val="93000"/>
              </a:lnSpc>
              <a:spcAft>
                <a:spcPts val="52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4pPr>
            <a:lvl5pPr>
              <a:lnSpc>
                <a:spcPct val="93000"/>
              </a:lnSpc>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5pPr>
            <a:lvl6pPr marL="2280239"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6pPr>
            <a:lvl7pPr marL="2694828"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7pPr>
            <a:lvl8pPr marL="3109417"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8pPr>
            <a:lvl9pPr marL="3524006" indent="-207294" defTabSz="414589" eaLnBrk="0" fontAlgn="base" hangingPunct="0">
              <a:lnSpc>
                <a:spcPct val="93000"/>
              </a:lnSpc>
              <a:spcBef>
                <a:spcPct val="0"/>
              </a:spcBef>
              <a:spcAft>
                <a:spcPts val="261"/>
              </a:spcAft>
              <a:buClr>
                <a:srgbClr val="000000"/>
              </a:buClr>
              <a:buSzPct val="100000"/>
              <a:buFont typeface="Times New Roman" charset="0"/>
              <a:tabLst>
                <a:tab pos="0" algn="l"/>
                <a:tab pos="414589" algn="l"/>
                <a:tab pos="829178" algn="l"/>
                <a:tab pos="1243767" algn="l"/>
                <a:tab pos="1658356" algn="l"/>
                <a:tab pos="2072945" algn="l"/>
                <a:tab pos="2487534" algn="l"/>
                <a:tab pos="2902123" algn="l"/>
                <a:tab pos="3316712" algn="l"/>
                <a:tab pos="3731301" algn="l"/>
                <a:tab pos="4145890" algn="l"/>
                <a:tab pos="4560479" algn="l"/>
                <a:tab pos="4975068" algn="l"/>
                <a:tab pos="5389656" algn="l"/>
                <a:tab pos="5804245" algn="l"/>
                <a:tab pos="6218834" algn="l"/>
                <a:tab pos="6633423" algn="l"/>
                <a:tab pos="7048012" algn="l"/>
                <a:tab pos="7462601" algn="l"/>
                <a:tab pos="7877190" algn="l"/>
                <a:tab pos="8291779" algn="l"/>
              </a:tabLst>
              <a:defRPr sz="1814">
                <a:solidFill>
                  <a:srgbClr val="000000"/>
                </a:solidFill>
                <a:latin typeface="Arial" charset="0"/>
                <a:ea typeface="ＭＳ Ｐゴシック" charset="-128"/>
              </a:defRPr>
            </a:lvl9pPr>
          </a:lstStyle>
          <a:p>
            <a:pPr algn="l">
              <a:spcAft>
                <a:spcPct val="0"/>
              </a:spcAft>
              <a:buClrTx/>
              <a:buFontTx/>
              <a:buNone/>
              <a:defRPr/>
            </a:pPr>
            <a:fld id="{5CFFBBA1-A80C-1F49-8BFA-604B766B93C8}" type="slidenum">
              <a:rPr lang="en-US" altLang="en-US" sz="2176"/>
              <a:pPr algn="l">
                <a:spcAft>
                  <a:spcPct val="0"/>
                </a:spcAft>
                <a:buClrTx/>
                <a:buFontTx/>
                <a:buNone/>
                <a:defRPr/>
              </a:pPr>
              <a:t>26</a:t>
            </a:fld>
            <a:endParaRPr lang="en-US" altLang="en-US" sz="2176"/>
          </a:p>
        </p:txBody>
      </p:sp>
      <p:sp>
        <p:nvSpPr>
          <p:cNvPr id="650242" name="Rectangle 2"/>
          <p:cNvSpPr>
            <a:spLocks noGrp="1" noChangeArrowheads="1"/>
          </p:cNvSpPr>
          <p:nvPr>
            <p:ph type="title"/>
          </p:nvPr>
        </p:nvSpPr>
        <p:spPr>
          <a:xfrm>
            <a:off x="2405064" y="60325"/>
            <a:ext cx="7215187" cy="592138"/>
          </a:xfrm>
        </p:spPr>
        <p:txBody>
          <a:bodyPr>
            <a:normAutofit fontScale="90000"/>
          </a:bodyPr>
          <a:lstStyle/>
          <a:p>
            <a:r>
              <a:rPr lang="en-US" altLang="en-US">
                <a:solidFill>
                  <a:srgbClr val="78D1FF"/>
                </a:solidFill>
              </a:rPr>
              <a:t>Large 'Hadron Collider' </a:t>
            </a:r>
          </a:p>
        </p:txBody>
      </p:sp>
      <p:pic>
        <p:nvPicPr>
          <p:cNvPr id="4096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7175" y="668339"/>
            <a:ext cx="9137650" cy="618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0244" name="Text Box 4"/>
          <p:cNvSpPr txBox="1">
            <a:spLocks noChangeArrowheads="1"/>
          </p:cNvSpPr>
          <p:nvPr/>
        </p:nvSpPr>
        <p:spPr bwMode="auto">
          <a:xfrm>
            <a:off x="8277225" y="863601"/>
            <a:ext cx="1919288" cy="434975"/>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a:solidFill>
                  <a:srgbClr val="B5E8FF"/>
                </a:solidFill>
                <a:latin typeface="Tahoma" pitchFamily="34" charset="0"/>
              </a:rPr>
              <a:t>Lake Geneva</a:t>
            </a:r>
            <a:endParaRPr lang="en-US" sz="2398">
              <a:solidFill>
                <a:srgbClr val="000000"/>
              </a:solidFill>
              <a:latin typeface="Tahoma" pitchFamily="34" charset="0"/>
            </a:endParaRPr>
          </a:p>
        </p:txBody>
      </p:sp>
      <p:sp>
        <p:nvSpPr>
          <p:cNvPr id="650245" name="Text Box 5"/>
          <p:cNvSpPr txBox="1">
            <a:spLocks noChangeArrowheads="1"/>
          </p:cNvSpPr>
          <p:nvPr/>
        </p:nvSpPr>
        <p:spPr bwMode="auto">
          <a:xfrm>
            <a:off x="1527175" y="733426"/>
            <a:ext cx="2457450" cy="1122363"/>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dirty="0">
                <a:solidFill>
                  <a:srgbClr val="FFF230"/>
                </a:solidFill>
                <a:latin typeface="Tahoma" pitchFamily="34" charset="0"/>
              </a:rPr>
              <a:t>Design Energy:</a:t>
            </a:r>
          </a:p>
          <a:p>
            <a:pPr eaLnBrk="1">
              <a:lnSpc>
                <a:spcPct val="93000"/>
              </a:lnSpc>
              <a:buClr>
                <a:srgbClr val="000000"/>
              </a:buClr>
              <a:buSzPct val="100000"/>
              <a:buFont typeface="Times New Roman" charset="0"/>
              <a:buNone/>
              <a:defRPr/>
            </a:pPr>
            <a:r>
              <a:rPr lang="en-US" sz="2398" dirty="0">
                <a:solidFill>
                  <a:srgbClr val="FFF230"/>
                </a:solidFill>
                <a:latin typeface="Tahoma" pitchFamily="34" charset="0"/>
              </a:rPr>
              <a:t> 14 TeV </a:t>
            </a:r>
            <a:r>
              <a:rPr lang="en-US" sz="1599" dirty="0">
                <a:solidFill>
                  <a:srgbClr val="FFF230"/>
                </a:solidFill>
                <a:latin typeface="Tahoma" pitchFamily="34" charset="0"/>
              </a:rPr>
              <a:t>(pp) </a:t>
            </a:r>
          </a:p>
          <a:p>
            <a:pPr eaLnBrk="1">
              <a:lnSpc>
                <a:spcPct val="93000"/>
              </a:lnSpc>
              <a:buClr>
                <a:srgbClr val="000000"/>
              </a:buClr>
              <a:buSzPct val="100000"/>
              <a:buFont typeface="Times New Roman" charset="0"/>
              <a:buNone/>
              <a:defRPr/>
            </a:pPr>
            <a:r>
              <a:rPr lang="en-US" sz="2398" dirty="0">
                <a:solidFill>
                  <a:srgbClr val="FFF230"/>
                </a:solidFill>
                <a:latin typeface="Tahoma" pitchFamily="34" charset="0"/>
              </a:rPr>
              <a:t>1150 TeV (PbPb)</a:t>
            </a:r>
          </a:p>
        </p:txBody>
      </p:sp>
      <p:grpSp>
        <p:nvGrpSpPr>
          <p:cNvPr id="40967" name="Group 6"/>
          <p:cNvGrpSpPr>
            <a:grpSpLocks/>
          </p:cNvGrpSpPr>
          <p:nvPr/>
        </p:nvGrpSpPr>
        <p:grpSpPr bwMode="auto">
          <a:xfrm>
            <a:off x="3756026" y="1884364"/>
            <a:ext cx="5591175" cy="3101975"/>
            <a:chOff x="1466" y="1274"/>
            <a:chExt cx="3819" cy="1956"/>
          </a:xfrm>
        </p:grpSpPr>
        <p:sp>
          <p:nvSpPr>
            <p:cNvPr id="650247" name="Text Box 7"/>
            <p:cNvSpPr txBox="1">
              <a:spLocks noChangeArrowheads="1"/>
            </p:cNvSpPr>
            <p:nvPr/>
          </p:nvSpPr>
          <p:spPr bwMode="auto">
            <a:xfrm>
              <a:off x="2060" y="1274"/>
              <a:ext cx="586" cy="275"/>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b="1">
                  <a:solidFill>
                    <a:srgbClr val="B5E8FF"/>
                  </a:solidFill>
                  <a:latin typeface="Tahoma" pitchFamily="34" charset="0"/>
                </a:rPr>
                <a:t>CMS</a:t>
              </a:r>
              <a:endParaRPr lang="en-US" sz="2398" b="1">
                <a:solidFill>
                  <a:srgbClr val="000000"/>
                </a:solidFill>
                <a:latin typeface="Tahoma" pitchFamily="34" charset="0"/>
              </a:endParaRPr>
            </a:p>
          </p:txBody>
        </p:sp>
        <p:sp>
          <p:nvSpPr>
            <p:cNvPr id="650248" name="Text Box 8"/>
            <p:cNvSpPr txBox="1">
              <a:spLocks noChangeArrowheads="1"/>
            </p:cNvSpPr>
            <p:nvPr/>
          </p:nvSpPr>
          <p:spPr bwMode="auto">
            <a:xfrm>
              <a:off x="3127" y="2954"/>
              <a:ext cx="794" cy="275"/>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b="1" dirty="0">
                  <a:solidFill>
                    <a:srgbClr val="B5E8FF"/>
                  </a:solidFill>
                  <a:latin typeface="Tahoma" pitchFamily="34" charset="0"/>
                </a:rPr>
                <a:t>ATLAS</a:t>
              </a:r>
            </a:p>
          </p:txBody>
        </p:sp>
        <p:sp>
          <p:nvSpPr>
            <p:cNvPr id="650249" name="Text Box 9"/>
            <p:cNvSpPr txBox="1">
              <a:spLocks noChangeArrowheads="1"/>
            </p:cNvSpPr>
            <p:nvPr/>
          </p:nvSpPr>
          <p:spPr bwMode="auto">
            <a:xfrm>
              <a:off x="4605" y="2243"/>
              <a:ext cx="680" cy="275"/>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b="1">
                  <a:solidFill>
                    <a:srgbClr val="B5E8FF"/>
                  </a:solidFill>
                  <a:latin typeface="Tahoma" pitchFamily="34" charset="0"/>
                </a:rPr>
                <a:t>LHCb</a:t>
              </a:r>
              <a:endParaRPr lang="en-US" sz="2398" b="1">
                <a:solidFill>
                  <a:srgbClr val="000000"/>
                </a:solidFill>
                <a:latin typeface="Tahoma" pitchFamily="34" charset="0"/>
              </a:endParaRPr>
            </a:p>
          </p:txBody>
        </p:sp>
        <p:sp>
          <p:nvSpPr>
            <p:cNvPr id="650250" name="Text Box 10"/>
            <p:cNvSpPr txBox="1">
              <a:spLocks noChangeArrowheads="1"/>
            </p:cNvSpPr>
            <p:nvPr/>
          </p:nvSpPr>
          <p:spPr bwMode="auto">
            <a:xfrm>
              <a:off x="1466" y="2955"/>
              <a:ext cx="761" cy="275"/>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a:lnSpc>
                  <a:spcPct val="93000"/>
                </a:lnSpc>
                <a:buClr>
                  <a:srgbClr val="000000"/>
                </a:buClr>
                <a:buSzPct val="100000"/>
                <a:buFont typeface="Times New Roman" charset="0"/>
                <a:buNone/>
                <a:defRPr/>
              </a:pPr>
              <a:r>
                <a:rPr lang="en-US" sz="2398" b="1" dirty="0">
                  <a:solidFill>
                    <a:srgbClr val="B5E8FF"/>
                  </a:solidFill>
                  <a:latin typeface="Tahoma" pitchFamily="34" charset="0"/>
                </a:rPr>
                <a:t>ALICE</a:t>
              </a:r>
              <a:endParaRPr lang="en-US" sz="2398" b="1" dirty="0">
                <a:solidFill>
                  <a:srgbClr val="000000"/>
                </a:solidFill>
                <a:latin typeface="Tahoma" pitchFamily="34" charset="0"/>
              </a:endParaRPr>
            </a:p>
          </p:txBody>
        </p:sp>
      </p:grpSp>
      <p:grpSp>
        <p:nvGrpSpPr>
          <p:cNvPr id="40969" name="Group 12"/>
          <p:cNvGrpSpPr>
            <a:grpSpLocks/>
          </p:cNvGrpSpPr>
          <p:nvPr/>
        </p:nvGrpSpPr>
        <p:grpSpPr bwMode="auto">
          <a:xfrm>
            <a:off x="3940176" y="2209801"/>
            <a:ext cx="5707063" cy="3376613"/>
            <a:chOff x="1648" y="1391"/>
            <a:chExt cx="3896" cy="2129"/>
          </a:xfrm>
        </p:grpSpPr>
        <p:sp>
          <p:nvSpPr>
            <p:cNvPr id="650253" name="Oval 13"/>
            <p:cNvSpPr>
              <a:spLocks noChangeArrowheads="1"/>
            </p:cNvSpPr>
            <p:nvPr/>
          </p:nvSpPr>
          <p:spPr bwMode="auto">
            <a:xfrm>
              <a:off x="1648" y="3143"/>
              <a:ext cx="208" cy="377"/>
            </a:xfrm>
            <a:prstGeom prst="ellipse">
              <a:avLst/>
            </a:prstGeom>
            <a:noFill/>
            <a:ln w="38100">
              <a:solidFill>
                <a:srgbClr val="B5E8FF"/>
              </a:solidFill>
              <a:round/>
              <a:headEnd/>
              <a:tailEnd/>
            </a:ln>
            <a:effectLst/>
          </p:spPr>
          <p:txBody>
            <a:bodyPr lIns="92002" tIns="46002" rIns="92002" bIns="46002" anchor="ctr">
              <a:spAutoFit/>
            </a:bodyPr>
            <a:lstStyle/>
            <a:p>
              <a:pPr eaLnBrk="1">
                <a:lnSpc>
                  <a:spcPct val="90000"/>
                </a:lnSpc>
                <a:spcBef>
                  <a:spcPct val="30000"/>
                </a:spcBef>
                <a:buClr>
                  <a:srgbClr val="FC0128"/>
                </a:buClr>
                <a:buSzPct val="100000"/>
                <a:buFont typeface="Wingdings" pitchFamily="2" charset="2"/>
                <a:buNone/>
                <a:defRPr/>
              </a:pPr>
              <a:endParaRPr lang="en-US" sz="2398">
                <a:solidFill>
                  <a:srgbClr val="0000FF"/>
                </a:solidFill>
                <a:latin typeface="Arial" pitchFamily="34" charset="0"/>
              </a:endParaRPr>
            </a:p>
          </p:txBody>
        </p:sp>
        <p:sp>
          <p:nvSpPr>
            <p:cNvPr id="650254" name="Oval 14"/>
            <p:cNvSpPr>
              <a:spLocks noChangeArrowheads="1"/>
            </p:cNvSpPr>
            <p:nvPr/>
          </p:nvSpPr>
          <p:spPr bwMode="auto">
            <a:xfrm>
              <a:off x="2480" y="1391"/>
              <a:ext cx="206" cy="377"/>
            </a:xfrm>
            <a:prstGeom prst="ellipse">
              <a:avLst/>
            </a:prstGeom>
            <a:noFill/>
            <a:ln w="38100">
              <a:solidFill>
                <a:srgbClr val="B5E8FF"/>
              </a:solidFill>
              <a:round/>
              <a:headEnd/>
              <a:tailEnd/>
            </a:ln>
            <a:effectLst/>
          </p:spPr>
          <p:txBody>
            <a:bodyPr lIns="92002" tIns="46002" rIns="92002" bIns="46002" anchor="ctr">
              <a:spAutoFit/>
            </a:bodyPr>
            <a:lstStyle/>
            <a:p>
              <a:pPr eaLnBrk="1">
                <a:lnSpc>
                  <a:spcPct val="90000"/>
                </a:lnSpc>
                <a:spcBef>
                  <a:spcPct val="30000"/>
                </a:spcBef>
                <a:buClr>
                  <a:srgbClr val="FC0128"/>
                </a:buClr>
                <a:buSzPct val="100000"/>
                <a:buFont typeface="Wingdings" pitchFamily="2" charset="2"/>
                <a:buNone/>
                <a:defRPr/>
              </a:pPr>
              <a:endParaRPr lang="en-US" sz="2398">
                <a:solidFill>
                  <a:srgbClr val="0000FF"/>
                </a:solidFill>
                <a:latin typeface="Arial" pitchFamily="34" charset="0"/>
              </a:endParaRPr>
            </a:p>
          </p:txBody>
        </p:sp>
        <p:sp>
          <p:nvSpPr>
            <p:cNvPr id="650255" name="Oval 15"/>
            <p:cNvSpPr>
              <a:spLocks noChangeArrowheads="1"/>
            </p:cNvSpPr>
            <p:nvPr/>
          </p:nvSpPr>
          <p:spPr bwMode="auto">
            <a:xfrm>
              <a:off x="4048" y="3135"/>
              <a:ext cx="208" cy="377"/>
            </a:xfrm>
            <a:prstGeom prst="ellipse">
              <a:avLst/>
            </a:prstGeom>
            <a:noFill/>
            <a:ln w="38100">
              <a:solidFill>
                <a:srgbClr val="B5E8FF"/>
              </a:solidFill>
              <a:round/>
              <a:headEnd/>
              <a:tailEnd/>
            </a:ln>
            <a:effectLst/>
          </p:spPr>
          <p:txBody>
            <a:bodyPr lIns="92002" tIns="46002" rIns="92002" bIns="46002" anchor="ctr">
              <a:spAutoFit/>
            </a:bodyPr>
            <a:lstStyle/>
            <a:p>
              <a:pPr eaLnBrk="1">
                <a:lnSpc>
                  <a:spcPct val="90000"/>
                </a:lnSpc>
                <a:spcBef>
                  <a:spcPct val="30000"/>
                </a:spcBef>
                <a:buClr>
                  <a:srgbClr val="FC0128"/>
                </a:buClr>
                <a:buSzPct val="100000"/>
                <a:buFont typeface="Wingdings" pitchFamily="2" charset="2"/>
                <a:buNone/>
                <a:defRPr/>
              </a:pPr>
              <a:endParaRPr lang="en-US" sz="2398">
                <a:solidFill>
                  <a:srgbClr val="0000FF"/>
                </a:solidFill>
                <a:latin typeface="Arial" pitchFamily="34" charset="0"/>
              </a:endParaRPr>
            </a:p>
          </p:txBody>
        </p:sp>
        <p:sp>
          <p:nvSpPr>
            <p:cNvPr id="650256" name="Oval 16"/>
            <p:cNvSpPr>
              <a:spLocks noChangeArrowheads="1"/>
            </p:cNvSpPr>
            <p:nvPr/>
          </p:nvSpPr>
          <p:spPr bwMode="auto">
            <a:xfrm>
              <a:off x="5336" y="2311"/>
              <a:ext cx="208" cy="377"/>
            </a:xfrm>
            <a:prstGeom prst="ellipse">
              <a:avLst/>
            </a:prstGeom>
            <a:noFill/>
            <a:ln w="38100">
              <a:solidFill>
                <a:srgbClr val="B5E8FF"/>
              </a:solidFill>
              <a:round/>
              <a:headEnd/>
              <a:tailEnd/>
            </a:ln>
            <a:effectLst/>
          </p:spPr>
          <p:txBody>
            <a:bodyPr lIns="92002" tIns="46002" rIns="92002" bIns="46002" anchor="ctr">
              <a:spAutoFit/>
            </a:bodyPr>
            <a:lstStyle/>
            <a:p>
              <a:pPr eaLnBrk="1">
                <a:lnSpc>
                  <a:spcPct val="90000"/>
                </a:lnSpc>
                <a:spcBef>
                  <a:spcPct val="30000"/>
                </a:spcBef>
                <a:buClr>
                  <a:srgbClr val="FC0128"/>
                </a:buClr>
                <a:buSzPct val="100000"/>
                <a:buFont typeface="Wingdings" pitchFamily="2" charset="2"/>
                <a:buNone/>
                <a:defRPr/>
              </a:pPr>
              <a:endParaRPr lang="en-US" sz="2398">
                <a:solidFill>
                  <a:srgbClr val="0000FF"/>
                </a:solidFill>
                <a:latin typeface="Arial" pitchFamily="34" charset="0"/>
              </a:endParaRPr>
            </a:p>
          </p:txBody>
        </p:sp>
      </p:grpSp>
      <p:sp>
        <p:nvSpPr>
          <p:cNvPr id="43" name="Rectangle 2"/>
          <p:cNvSpPr txBox="1">
            <a:spLocks noChangeArrowheads="1"/>
          </p:cNvSpPr>
          <p:nvPr/>
        </p:nvSpPr>
        <p:spPr bwMode="auto">
          <a:xfrm>
            <a:off x="3192464" y="115888"/>
            <a:ext cx="61499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02" tIns="46002" rIns="92002" bIns="46002" anchor="ct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lnSpc>
                <a:spcPct val="90000"/>
              </a:lnSpc>
              <a:spcBef>
                <a:spcPct val="0"/>
              </a:spcBef>
              <a:buClr>
                <a:srgbClr val="FC0128"/>
              </a:buClr>
              <a:buFont typeface="Wingdings" charset="2"/>
              <a:buNone/>
            </a:pPr>
            <a:r>
              <a:rPr lang="en-US" altLang="en-US" sz="3500" b="1">
                <a:solidFill>
                  <a:srgbClr val="FF0000"/>
                </a:solidFill>
              </a:rPr>
              <a:t>Collider </a:t>
            </a:r>
            <a:r>
              <a:rPr lang="en-US" altLang="en-US" sz="3500">
                <a:solidFill>
                  <a:srgbClr val="FF0000"/>
                </a:solidFill>
              </a:rPr>
              <a:t>of</a:t>
            </a:r>
            <a:r>
              <a:rPr lang="en-US" altLang="en-US" sz="3500" b="1">
                <a:solidFill>
                  <a:srgbClr val="0000FF"/>
                </a:solidFill>
              </a:rPr>
              <a:t> </a:t>
            </a:r>
            <a:r>
              <a:rPr lang="en-US" altLang="en-US" sz="3500" b="1">
                <a:solidFill>
                  <a:srgbClr val="FF0000"/>
                </a:solidFill>
              </a:rPr>
              <a:t>'</a:t>
            </a:r>
            <a:r>
              <a:rPr lang="en-US" altLang="en-US" sz="3500" b="1" u="sng">
                <a:solidFill>
                  <a:srgbClr val="FF0000"/>
                </a:solidFill>
              </a:rPr>
              <a:t>Large Hadrons'</a:t>
            </a:r>
            <a:r>
              <a:rPr lang="en-US" altLang="en-US" sz="3500" b="1">
                <a:solidFill>
                  <a:srgbClr val="FF0000"/>
                </a:solidFill>
              </a:rPr>
              <a:t> </a:t>
            </a:r>
            <a:endParaRPr lang="en-US" altLang="en-US" sz="3500" b="1">
              <a:solidFill>
                <a:srgbClr val="0000FF"/>
              </a:solidFill>
            </a:endParaRPr>
          </a:p>
        </p:txBody>
      </p:sp>
      <p:grpSp>
        <p:nvGrpSpPr>
          <p:cNvPr id="16" name="Group 15"/>
          <p:cNvGrpSpPr>
            <a:grpSpLocks/>
          </p:cNvGrpSpPr>
          <p:nvPr/>
        </p:nvGrpSpPr>
        <p:grpSpPr bwMode="auto">
          <a:xfrm>
            <a:off x="6880225" y="720725"/>
            <a:ext cx="3784600" cy="2959100"/>
            <a:chOff x="5355771" y="718456"/>
            <a:chExt cx="3788229" cy="2962017"/>
          </a:xfrm>
        </p:grpSpPr>
        <p:pic>
          <p:nvPicPr>
            <p:cNvPr id="40982" name="Picture 2" descr="https://cdsweb.cern.ch/record/1459462/files/eemm_run195099_evt137440354_ispy_3d.gif?subformat=icon-6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5771" y="718456"/>
              <a:ext cx="3788229" cy="2426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983" name="Group 13"/>
            <p:cNvGrpSpPr>
              <a:grpSpLocks/>
            </p:cNvGrpSpPr>
            <p:nvPr/>
          </p:nvGrpSpPr>
          <p:grpSpPr bwMode="auto">
            <a:xfrm>
              <a:off x="6139160" y="2469605"/>
              <a:ext cx="2269123" cy="1210868"/>
              <a:chOff x="6139160" y="2352038"/>
              <a:chExt cx="2269123" cy="1210868"/>
            </a:xfrm>
          </p:grpSpPr>
          <p:sp>
            <p:nvSpPr>
              <p:cNvPr id="12" name="Right Arrow 11"/>
              <p:cNvSpPr/>
              <p:nvPr/>
            </p:nvSpPr>
            <p:spPr bwMode="auto">
              <a:xfrm>
                <a:off x="6139160" y="2717523"/>
                <a:ext cx="1110726" cy="845383"/>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lIns="92002" tIns="46002" rIns="92002" bIns="46002">
                <a:spAutoFit/>
              </a:bodyPr>
              <a:lstStyle/>
              <a:p>
                <a:pPr eaLnBrk="1">
                  <a:lnSpc>
                    <a:spcPct val="90000"/>
                  </a:lnSpc>
                  <a:spcBef>
                    <a:spcPct val="30000"/>
                  </a:spcBef>
                  <a:buClr>
                    <a:srgbClr val="FC0128"/>
                  </a:buClr>
                  <a:buSzPct val="100000"/>
                  <a:buFont typeface="Wingdings" pitchFamily="2" charset="2"/>
                  <a:buNone/>
                  <a:defRPr/>
                </a:pPr>
                <a:endParaRPr lang="en-GB" sz="2398">
                  <a:solidFill>
                    <a:srgbClr val="0000FF"/>
                  </a:solidFill>
                  <a:latin typeface="Arial" pitchFamily="34" charset="0"/>
                </a:endParaRPr>
              </a:p>
            </p:txBody>
          </p:sp>
          <p:sp>
            <p:nvSpPr>
              <p:cNvPr id="47" name="Right Arrow 46"/>
              <p:cNvSpPr/>
              <p:nvPr/>
            </p:nvSpPr>
            <p:spPr bwMode="auto">
              <a:xfrm rot="10800000">
                <a:off x="7297556" y="2453739"/>
                <a:ext cx="1110727" cy="845383"/>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lIns="92002" tIns="46002" rIns="92002" bIns="46002">
                <a:spAutoFit/>
              </a:bodyPr>
              <a:lstStyle/>
              <a:p>
                <a:pPr eaLnBrk="1">
                  <a:lnSpc>
                    <a:spcPct val="90000"/>
                  </a:lnSpc>
                  <a:spcBef>
                    <a:spcPct val="30000"/>
                  </a:spcBef>
                  <a:buClr>
                    <a:srgbClr val="FC0128"/>
                  </a:buClr>
                  <a:buSzPct val="100000"/>
                  <a:buFont typeface="Wingdings" pitchFamily="2" charset="2"/>
                  <a:buNone/>
                  <a:defRPr/>
                </a:pPr>
                <a:endParaRPr lang="en-GB" sz="2398">
                  <a:solidFill>
                    <a:srgbClr val="0000FF"/>
                  </a:solidFill>
                  <a:latin typeface="Arial" pitchFamily="34" charset="0"/>
                </a:endParaRPr>
              </a:p>
            </p:txBody>
          </p:sp>
          <p:sp>
            <p:nvSpPr>
              <p:cNvPr id="13" name="TextBox 12"/>
              <p:cNvSpPr txBox="1"/>
              <p:nvPr/>
            </p:nvSpPr>
            <p:spPr>
              <a:xfrm>
                <a:off x="6747755" y="2352038"/>
                <a:ext cx="911700" cy="480220"/>
              </a:xfrm>
              <a:prstGeom prst="rect">
                <a:avLst/>
              </a:prstGeom>
              <a:noFill/>
            </p:spPr>
            <p:txBody>
              <a:bodyPr wrap="none">
                <a:spAutoFit/>
              </a:bodyPr>
              <a:lstStyle/>
              <a:p>
                <a:pPr eaLnBrk="1">
                  <a:lnSpc>
                    <a:spcPct val="90000"/>
                  </a:lnSpc>
                  <a:spcBef>
                    <a:spcPct val="30000"/>
                  </a:spcBef>
                  <a:buClr>
                    <a:srgbClr val="FC0128"/>
                  </a:buClr>
                  <a:buSzPct val="100000"/>
                  <a:buFont typeface="Wingdings" pitchFamily="2" charset="2"/>
                  <a:buNone/>
                  <a:defRPr/>
                </a:pPr>
                <a:r>
                  <a:rPr lang="en-US" sz="2797" b="1" dirty="0">
                    <a:solidFill>
                      <a:srgbClr val="FFC000"/>
                    </a:solidFill>
                    <a:effectLst>
                      <a:outerShdw blurRad="38100" dist="38100" dir="2700000" algn="tl">
                        <a:srgbClr val="000000">
                          <a:alpha val="43137"/>
                        </a:srgbClr>
                      </a:outerShdw>
                    </a:effectLst>
                  </a:rPr>
                  <a:t>p + p</a:t>
                </a:r>
                <a:endParaRPr lang="en-GB" sz="2797" b="1" dirty="0">
                  <a:solidFill>
                    <a:srgbClr val="FFC000"/>
                  </a:solidFill>
                  <a:effectLst>
                    <a:outerShdw blurRad="38100" dist="38100" dir="2700000" algn="tl">
                      <a:srgbClr val="000000">
                        <a:alpha val="43137"/>
                      </a:srgbClr>
                    </a:outerShdw>
                  </a:effectLst>
                </a:endParaRPr>
              </a:p>
            </p:txBody>
          </p:sp>
        </p:grpSp>
      </p:grpSp>
      <p:grpSp>
        <p:nvGrpSpPr>
          <p:cNvPr id="15" name="Group 14"/>
          <p:cNvGrpSpPr>
            <a:grpSpLocks/>
          </p:cNvGrpSpPr>
          <p:nvPr/>
        </p:nvGrpSpPr>
        <p:grpSpPr bwMode="auto">
          <a:xfrm>
            <a:off x="6611939" y="708025"/>
            <a:ext cx="4052887" cy="3333750"/>
            <a:chOff x="0" y="2351314"/>
            <a:chExt cx="4054826" cy="3336485"/>
          </a:xfrm>
        </p:grpSpPr>
        <p:pic>
          <p:nvPicPr>
            <p:cNvPr id="40977" name="Picture 4" descr="https://cdsweb.cern.ch/record/1352773/files/hiY1.gif?subformat=icon-6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351314"/>
              <a:ext cx="4054826" cy="2325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978" name="Group 51"/>
            <p:cNvGrpSpPr>
              <a:grpSpLocks/>
            </p:cNvGrpSpPr>
            <p:nvPr/>
          </p:nvGrpSpPr>
          <p:grpSpPr bwMode="auto">
            <a:xfrm>
              <a:off x="505067" y="4542273"/>
              <a:ext cx="2269622" cy="1145526"/>
              <a:chOff x="6139520" y="2417380"/>
              <a:chExt cx="2269622" cy="1145526"/>
            </a:xfrm>
          </p:grpSpPr>
          <p:sp>
            <p:nvSpPr>
              <p:cNvPr id="55" name="Right Arrow 54"/>
              <p:cNvSpPr/>
              <p:nvPr/>
            </p:nvSpPr>
            <p:spPr bwMode="auto">
              <a:xfrm>
                <a:off x="6139520" y="2717663"/>
                <a:ext cx="1111782" cy="845243"/>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lIns="92002" tIns="46002" rIns="92002" bIns="46002">
                <a:spAutoFit/>
              </a:bodyPr>
              <a:lstStyle/>
              <a:p>
                <a:pPr eaLnBrk="1">
                  <a:lnSpc>
                    <a:spcPct val="90000"/>
                  </a:lnSpc>
                  <a:spcBef>
                    <a:spcPct val="30000"/>
                  </a:spcBef>
                  <a:buClr>
                    <a:srgbClr val="FC0128"/>
                  </a:buClr>
                  <a:buSzPct val="100000"/>
                  <a:buFont typeface="Wingdings" pitchFamily="2" charset="2"/>
                  <a:buNone/>
                  <a:defRPr/>
                </a:pPr>
                <a:endParaRPr lang="en-GB" sz="2398">
                  <a:solidFill>
                    <a:srgbClr val="0000FF"/>
                  </a:solidFill>
                  <a:latin typeface="Arial" pitchFamily="34" charset="0"/>
                </a:endParaRPr>
              </a:p>
            </p:txBody>
          </p:sp>
          <p:sp>
            <p:nvSpPr>
              <p:cNvPr id="56" name="Right Arrow 55"/>
              <p:cNvSpPr/>
              <p:nvPr/>
            </p:nvSpPr>
            <p:spPr bwMode="auto">
              <a:xfrm rot="10800000">
                <a:off x="7297360" y="2453922"/>
                <a:ext cx="1111782" cy="845243"/>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lIns="92002" tIns="46002" rIns="92002" bIns="46002">
                <a:spAutoFit/>
              </a:bodyPr>
              <a:lstStyle/>
              <a:p>
                <a:pPr eaLnBrk="1">
                  <a:lnSpc>
                    <a:spcPct val="90000"/>
                  </a:lnSpc>
                  <a:spcBef>
                    <a:spcPct val="30000"/>
                  </a:spcBef>
                  <a:buClr>
                    <a:srgbClr val="FC0128"/>
                  </a:buClr>
                  <a:buSzPct val="100000"/>
                  <a:buFont typeface="Wingdings" pitchFamily="2" charset="2"/>
                  <a:buNone/>
                  <a:defRPr/>
                </a:pPr>
                <a:endParaRPr lang="en-GB" sz="2398">
                  <a:solidFill>
                    <a:srgbClr val="0000FF"/>
                  </a:solidFill>
                  <a:latin typeface="Arial" pitchFamily="34" charset="0"/>
                </a:endParaRPr>
              </a:p>
            </p:txBody>
          </p:sp>
          <p:sp>
            <p:nvSpPr>
              <p:cNvPr id="60" name="TextBox 59"/>
              <p:cNvSpPr txBox="1"/>
              <p:nvPr/>
            </p:nvSpPr>
            <p:spPr>
              <a:xfrm>
                <a:off x="6534996" y="2417380"/>
                <a:ext cx="1292959" cy="480141"/>
              </a:xfrm>
              <a:prstGeom prst="rect">
                <a:avLst/>
              </a:prstGeom>
              <a:noFill/>
            </p:spPr>
            <p:txBody>
              <a:bodyPr wrap="none">
                <a:spAutoFit/>
              </a:bodyPr>
              <a:lstStyle/>
              <a:p>
                <a:pPr eaLnBrk="1">
                  <a:lnSpc>
                    <a:spcPct val="90000"/>
                  </a:lnSpc>
                  <a:spcBef>
                    <a:spcPct val="30000"/>
                  </a:spcBef>
                  <a:buClr>
                    <a:srgbClr val="FC0128"/>
                  </a:buClr>
                  <a:buSzPct val="100000"/>
                  <a:buFont typeface="Wingdings" pitchFamily="2" charset="2"/>
                  <a:buNone/>
                  <a:defRPr/>
                </a:pPr>
                <a:r>
                  <a:rPr lang="en-US" sz="2797" b="1" dirty="0">
                    <a:solidFill>
                      <a:srgbClr val="FFC000"/>
                    </a:solidFill>
                    <a:effectLst>
                      <a:outerShdw blurRad="38100" dist="38100" dir="2700000" algn="tl">
                        <a:srgbClr val="000000">
                          <a:alpha val="43137"/>
                        </a:srgbClr>
                      </a:outerShdw>
                    </a:effectLst>
                  </a:rPr>
                  <a:t>Pb + Pb</a:t>
                </a:r>
                <a:endParaRPr lang="en-GB" sz="2797" b="1" dirty="0">
                  <a:solidFill>
                    <a:srgbClr val="FFC000"/>
                  </a:solidFill>
                  <a:effectLst>
                    <a:outerShdw blurRad="38100" dist="38100" dir="2700000" algn="tl">
                      <a:srgbClr val="000000">
                        <a:alpha val="43137"/>
                      </a:srgbClr>
                    </a:outerShdw>
                  </a:effectLst>
                </a:endParaRPr>
              </a:p>
            </p:txBody>
          </p:sp>
        </p:grpSp>
      </p:grpSp>
      <p:pic>
        <p:nvPicPr>
          <p:cNvPr id="40973" name="Picture 2" descr="ATLAS setu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94525" y="5573714"/>
            <a:ext cx="19748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4" name="Picture 4" descr="CMS setup"/>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1" y="1922463"/>
            <a:ext cx="1827213"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5" name="Picture 6" descr="LHCb setup"/>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01151" y="4564064"/>
            <a:ext cx="1463675" cy="122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6" name="Picture 2" descr="ALICE setup"/>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79589" y="4668839"/>
            <a:ext cx="1946275"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45462" y="2016813"/>
            <a:ext cx="1678103" cy="1523059"/>
          </a:xfrm>
          <a:prstGeom prst="rect">
            <a:avLst/>
          </a:prstGeom>
        </p:spPr>
      </p:pic>
      <p:sp>
        <p:nvSpPr>
          <p:cNvPr id="38" name="Rectangle 37"/>
          <p:cNvSpPr/>
          <p:nvPr/>
        </p:nvSpPr>
        <p:spPr>
          <a:xfrm>
            <a:off x="1510310" y="3833150"/>
            <a:ext cx="4616585" cy="646331"/>
          </a:xfrm>
          <a:prstGeom prst="rect">
            <a:avLst/>
          </a:prstGeom>
        </p:spPr>
        <p:txBody>
          <a:bodyPr wrap="none">
            <a:spAutoFit/>
          </a:bodyPr>
          <a:lstStyle/>
          <a:p>
            <a:r>
              <a:rPr lang="en-US" sz="3600" b="1" dirty="0">
                <a:solidFill>
                  <a:srgbClr val="FFFF00"/>
                </a:solidFill>
              </a:rPr>
              <a:t> </a:t>
            </a:r>
            <a:r>
              <a:rPr lang="en-US" sz="3600" b="1" dirty="0" smtClean="0">
                <a:solidFill>
                  <a:srgbClr val="FFFF00"/>
                </a:solidFill>
              </a:rPr>
              <a:t>Nobel for physics</a:t>
            </a:r>
            <a:r>
              <a:rPr lang="el-GR" sz="3600" b="1" dirty="0" smtClean="0">
                <a:solidFill>
                  <a:srgbClr val="FFFF00"/>
                </a:solidFill>
              </a:rPr>
              <a:t> </a:t>
            </a:r>
            <a:r>
              <a:rPr lang="en-US" sz="3600" b="1" dirty="0">
                <a:solidFill>
                  <a:srgbClr val="FFFF00"/>
                </a:solidFill>
              </a:rPr>
              <a:t>2013</a:t>
            </a:r>
            <a:endParaRPr lang="en-GB" sz="3600" b="1" dirty="0">
              <a:solidFill>
                <a:srgbClr val="FFFF00"/>
              </a:solidFill>
            </a:endParaRPr>
          </a:p>
        </p:txBody>
      </p:sp>
    </p:spTree>
    <p:extLst>
      <p:ext uri="{BB962C8B-B14F-4D97-AF65-F5344CB8AC3E}">
        <p14:creationId xmlns:p14="http://schemas.microsoft.com/office/powerpoint/2010/main" val="6321411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nodeType="afterGroup">
                            <p:stCondLst>
                              <p:cond delay="500"/>
                            </p:stCondLst>
                            <p:childTnLst>
                              <p:par>
                                <p:cTn id="9" presetID="10" presetClass="exit" presetSubtype="0" fill="hold" grpId="0" nodeType="afterEffect">
                                  <p:stCondLst>
                                    <p:cond delay="0"/>
                                  </p:stCondLst>
                                  <p:childTnLst>
                                    <p:animEffect transition="out" filter="fade">
                                      <p:cBhvr>
                                        <p:cTn id="10" dur="500"/>
                                        <p:tgtEl>
                                          <p:spTgt spid="650242"/>
                                        </p:tgtEl>
                                      </p:cBhvr>
                                    </p:animEffect>
                                    <p:set>
                                      <p:cBhvr>
                                        <p:cTn id="11" dur="1" fill="hold">
                                          <p:stCondLst>
                                            <p:cond delay="499"/>
                                          </p:stCondLst>
                                        </p:cTn>
                                        <p:tgtEl>
                                          <p:spTgt spid="650242"/>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6"/>
                                        </p:tgtEl>
                                      </p:cBhvr>
                                    </p:animEffect>
                                    <p:set>
                                      <p:cBhvr>
                                        <p:cTn id="14" dur="1" fill="hold">
                                          <p:stCondLst>
                                            <p:cond delay="4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343040" y="1010881"/>
            <a:ext cx="11480365" cy="1864360"/>
          </a:xfrm>
        </p:spPr>
        <p:txBody>
          <a:bodyPr>
            <a:normAutofit/>
          </a:bodyPr>
          <a:lstStyle/>
          <a:p>
            <a:pPr marL="0" indent="0">
              <a:buNone/>
            </a:pPr>
            <a:r>
              <a:rPr lang="en-US" b="1" dirty="0" smtClean="0">
                <a:solidFill>
                  <a:srgbClr val="7030A0"/>
                </a:solidFill>
                <a:cs typeface="Avenir Book"/>
              </a:rPr>
              <a:t>Even if fundamental research does not aim at developing “useful products” the fact is that many applications for the benefit of the broader society are based on developments for physics fundamental research. </a:t>
            </a:r>
            <a:endParaRPr lang="el-GR" b="1" dirty="0">
              <a:solidFill>
                <a:srgbClr val="7030A0"/>
              </a:solidFill>
            </a:endParaRPr>
          </a:p>
        </p:txBody>
      </p:sp>
      <p:sp>
        <p:nvSpPr>
          <p:cNvPr id="4" name="Θέση αριθμού διαφάνειας 3"/>
          <p:cNvSpPr>
            <a:spLocks noGrp="1"/>
          </p:cNvSpPr>
          <p:nvPr>
            <p:ph type="sldNum" sz="quarter" idx="12"/>
          </p:nvPr>
        </p:nvSpPr>
        <p:spPr/>
        <p:txBody>
          <a:bodyPr/>
          <a:lstStyle/>
          <a:p>
            <a:fld id="{F03EBE30-3689-42B7-ABF5-604AC779A0A8}" type="slidenum">
              <a:rPr lang="el-GR" smtClean="0"/>
              <a:t>27</a:t>
            </a:fld>
            <a:endParaRPr lang="el-GR" dirty="0"/>
          </a:p>
        </p:txBody>
      </p:sp>
      <p:sp>
        <p:nvSpPr>
          <p:cNvPr id="5" name="Ορθογώνιο 4"/>
          <p:cNvSpPr/>
          <p:nvPr/>
        </p:nvSpPr>
        <p:spPr>
          <a:xfrm>
            <a:off x="715615" y="5757565"/>
            <a:ext cx="9713845" cy="369332"/>
          </a:xfrm>
          <a:prstGeom prst="rect">
            <a:avLst/>
          </a:prstGeom>
        </p:spPr>
        <p:txBody>
          <a:bodyPr wrap="square">
            <a:spAutoFit/>
          </a:bodyPr>
          <a:lstStyle/>
          <a:p>
            <a:endParaRPr lang="el-GR" dirty="0"/>
          </a:p>
        </p:txBody>
      </p:sp>
      <p:pic>
        <p:nvPicPr>
          <p:cNvPr id="9" name="Εικόνα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617055" y="3267851"/>
            <a:ext cx="3889512" cy="2645440"/>
          </a:xfrm>
          <a:prstGeom prst="rect">
            <a:avLst/>
          </a:prstGeom>
        </p:spPr>
      </p:pic>
      <p:sp>
        <p:nvSpPr>
          <p:cNvPr id="10" name="Ορθογώνιο 9"/>
          <p:cNvSpPr/>
          <p:nvPr/>
        </p:nvSpPr>
        <p:spPr>
          <a:xfrm>
            <a:off x="6968210" y="5872292"/>
            <a:ext cx="1587294" cy="338554"/>
          </a:xfrm>
          <a:prstGeom prst="rect">
            <a:avLst/>
          </a:prstGeom>
        </p:spPr>
        <p:txBody>
          <a:bodyPr wrap="none">
            <a:spAutoFit/>
          </a:bodyPr>
          <a:lstStyle/>
          <a:p>
            <a:r>
              <a:rPr lang="en-US" sz="1600" dirty="0">
                <a:solidFill>
                  <a:srgbClr val="000000"/>
                </a:solidFill>
                <a:latin typeface="Gill Sans"/>
              </a:rPr>
              <a:t>Tim Berners-Lee</a:t>
            </a:r>
            <a:endParaRPr lang="el-GR" sz="1600" dirty="0"/>
          </a:p>
        </p:txBody>
      </p:sp>
      <p:sp>
        <p:nvSpPr>
          <p:cNvPr id="12" name="Ορθογώνιο 11"/>
          <p:cNvSpPr/>
          <p:nvPr/>
        </p:nvSpPr>
        <p:spPr>
          <a:xfrm>
            <a:off x="4594204" y="2728535"/>
            <a:ext cx="4098301" cy="523220"/>
          </a:xfrm>
          <a:prstGeom prst="rect">
            <a:avLst/>
          </a:prstGeom>
        </p:spPr>
        <p:txBody>
          <a:bodyPr wrap="none">
            <a:spAutoFit/>
          </a:bodyPr>
          <a:lstStyle/>
          <a:p>
            <a:r>
              <a:rPr lang="en-US" sz="2800" b="1" dirty="0" smtClean="0">
                <a:solidFill>
                  <a:srgbClr val="C00000"/>
                </a:solidFill>
              </a:rPr>
              <a:t>World </a:t>
            </a:r>
            <a:r>
              <a:rPr lang="en-US" sz="2800" b="1" dirty="0">
                <a:solidFill>
                  <a:srgbClr val="C00000"/>
                </a:solidFill>
              </a:rPr>
              <a:t>Wide Web (WWW) </a:t>
            </a:r>
            <a:endParaRPr lang="el-GR" sz="2800" dirty="0">
              <a:solidFill>
                <a:srgbClr val="C00000"/>
              </a:solidFill>
            </a:endParaRPr>
          </a:p>
        </p:txBody>
      </p:sp>
      <p:pic>
        <p:nvPicPr>
          <p:cNvPr id="13" name="Εικόνα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3040" y="3267851"/>
            <a:ext cx="3901440" cy="2689860"/>
          </a:xfrm>
          <a:prstGeom prst="rect">
            <a:avLst/>
          </a:prstGeom>
        </p:spPr>
      </p:pic>
      <p:sp>
        <p:nvSpPr>
          <p:cNvPr id="14" name="Ορθογώνιο 7"/>
          <p:cNvSpPr/>
          <p:nvPr/>
        </p:nvSpPr>
        <p:spPr>
          <a:xfrm>
            <a:off x="-282137" y="2700397"/>
            <a:ext cx="5263676" cy="523220"/>
          </a:xfrm>
          <a:prstGeom prst="rect">
            <a:avLst/>
          </a:prstGeom>
        </p:spPr>
        <p:txBody>
          <a:bodyPr wrap="square">
            <a:spAutoFit/>
          </a:bodyPr>
          <a:lstStyle/>
          <a:p>
            <a:pPr algn="ctr"/>
            <a:r>
              <a:rPr lang="en-US" sz="2800" b="1" dirty="0">
                <a:solidFill>
                  <a:srgbClr val="C00000"/>
                </a:solidFill>
              </a:rPr>
              <a:t>T</a:t>
            </a:r>
            <a:r>
              <a:rPr lang="en-US" sz="2800" b="1" dirty="0" smtClean="0">
                <a:solidFill>
                  <a:srgbClr val="C00000"/>
                </a:solidFill>
              </a:rPr>
              <a:t>ouchscreen</a:t>
            </a:r>
            <a:endParaRPr lang="el-GR" sz="2800" dirty="0">
              <a:solidFill>
                <a:srgbClr val="C00000"/>
              </a:solidFill>
            </a:endParaRPr>
          </a:p>
        </p:txBody>
      </p:sp>
      <p:pic>
        <p:nvPicPr>
          <p:cNvPr id="15" name="Εικόνα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92505" y="3267851"/>
            <a:ext cx="3499495" cy="2645440"/>
          </a:xfrm>
          <a:prstGeom prst="rect">
            <a:avLst/>
          </a:prstGeom>
        </p:spPr>
      </p:pic>
      <p:sp>
        <p:nvSpPr>
          <p:cNvPr id="16" name="Ορθογώνιο 7"/>
          <p:cNvSpPr/>
          <p:nvPr/>
        </p:nvSpPr>
        <p:spPr>
          <a:xfrm>
            <a:off x="9066823" y="2723088"/>
            <a:ext cx="1471685" cy="523220"/>
          </a:xfrm>
          <a:prstGeom prst="rect">
            <a:avLst/>
          </a:prstGeom>
        </p:spPr>
        <p:txBody>
          <a:bodyPr wrap="none">
            <a:spAutoFit/>
          </a:bodyPr>
          <a:lstStyle/>
          <a:p>
            <a:r>
              <a:rPr lang="en-US" sz="2800" b="1" dirty="0">
                <a:solidFill>
                  <a:srgbClr val="C00000"/>
                </a:solidFill>
              </a:rPr>
              <a:t>PET scan</a:t>
            </a:r>
            <a:endParaRPr lang="el-GR" sz="2800" dirty="0">
              <a:solidFill>
                <a:srgbClr val="C00000"/>
              </a:solidFill>
            </a:endParaRPr>
          </a:p>
        </p:txBody>
      </p:sp>
      <p:sp>
        <p:nvSpPr>
          <p:cNvPr id="17" name="Title 4"/>
          <p:cNvSpPr txBox="1">
            <a:spLocks/>
          </p:cNvSpPr>
          <p:nvPr/>
        </p:nvSpPr>
        <p:spPr bwMode="auto">
          <a:xfrm>
            <a:off x="38010" y="29756"/>
            <a:ext cx="110690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600" b="1" kern="0" dirty="0" smtClean="0">
                <a:solidFill>
                  <a:srgbClr val="0000FF"/>
                </a:solidFill>
                <a:latin typeface="ArialMT" charset="0"/>
              </a:rPr>
              <a:t>Applications for society</a:t>
            </a:r>
            <a:endParaRPr lang="en-US" altLang="en-US" sz="3600" b="1" kern="0" dirty="0"/>
          </a:p>
        </p:txBody>
      </p:sp>
      <p:sp>
        <p:nvSpPr>
          <p:cNvPr id="7" name="Rectangle 6"/>
          <p:cNvSpPr/>
          <p:nvPr/>
        </p:nvSpPr>
        <p:spPr>
          <a:xfrm>
            <a:off x="591463" y="6241624"/>
            <a:ext cx="10886891" cy="461665"/>
          </a:xfrm>
          <a:prstGeom prst="rect">
            <a:avLst/>
          </a:prstGeom>
        </p:spPr>
        <p:txBody>
          <a:bodyPr wrap="none">
            <a:spAutoFit/>
          </a:bodyPr>
          <a:lstStyle/>
          <a:p>
            <a:r>
              <a:rPr lang="en-US" sz="2400" b="1" dirty="0" smtClean="0">
                <a:solidFill>
                  <a:srgbClr val="0000FF"/>
                </a:solidFill>
              </a:rPr>
              <a:t>The aim and mandate of research institutes is fundamental research and knowledge</a:t>
            </a:r>
            <a:endParaRPr lang="en-US" sz="2400" dirty="0"/>
          </a:p>
        </p:txBody>
      </p:sp>
      <p:pic>
        <p:nvPicPr>
          <p:cNvPr id="18" name="Picture 17"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51623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4730" y="5988745"/>
            <a:ext cx="806175" cy="80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4451" name="Text Box 6"/>
          <p:cNvSpPr txBox="1">
            <a:spLocks noChangeArrowheads="1"/>
          </p:cNvSpPr>
          <p:nvPr/>
        </p:nvSpPr>
        <p:spPr bwMode="auto">
          <a:xfrm>
            <a:off x="3033185" y="6067795"/>
            <a:ext cx="7512050"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425" tIns="45713" rIns="91425" bIns="45713">
            <a:spAutoFit/>
          </a:bodyPr>
          <a:lstStyle>
            <a:lvl1pPr defTabSz="449263">
              <a:spcBef>
                <a:spcPct val="20000"/>
              </a:spcBef>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3200">
                <a:solidFill>
                  <a:schemeClr val="tx1"/>
                </a:solidFill>
                <a:latin typeface="Arial" charset="0"/>
                <a:ea typeface="ＭＳ Ｐゴシック" charset="-128"/>
                <a:cs typeface="Arial" charset="0"/>
              </a:defRPr>
            </a:lvl1pPr>
            <a:lvl2pPr marL="742950" indent="-285750" defTabSz="449263">
              <a:spcBef>
                <a:spcPct val="20000"/>
              </a:spcBef>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800">
                <a:solidFill>
                  <a:schemeClr val="tx1"/>
                </a:solidFill>
                <a:latin typeface="Arial" charset="0"/>
                <a:ea typeface="Arial" charset="0"/>
                <a:cs typeface="Arial" charset="0"/>
              </a:defRPr>
            </a:lvl2pPr>
            <a:lvl3pPr marL="1143000" indent="-228600" defTabSz="449263">
              <a:spcBef>
                <a:spcPct val="20000"/>
              </a:spcBef>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400">
                <a:solidFill>
                  <a:schemeClr val="tx1"/>
                </a:solidFill>
                <a:latin typeface="Arial" charset="0"/>
                <a:ea typeface="Arial" charset="0"/>
                <a:cs typeface="Arial" charset="0"/>
              </a:defRPr>
            </a:lvl3pPr>
            <a:lvl4pPr marL="1600200" indent="-228600" defTabSz="449263">
              <a:spcBef>
                <a:spcPct val="20000"/>
              </a:spcBef>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4pPr>
            <a:lvl5pPr marL="2057400" indent="-228600" defTabSz="449263">
              <a:spcBef>
                <a:spcPct val="20000"/>
              </a:spcBef>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5pPr>
            <a:lvl6pPr marL="25146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6pPr>
            <a:lvl7pPr marL="29718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7pPr>
            <a:lvl8pPr marL="34290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8pPr>
            <a:lvl9pPr marL="3886200" indent="-228600" defTabSz="449263" eaLnBrk="0" fontAlgn="base" hangingPunct="0">
              <a:spcBef>
                <a:spcPct val="20000"/>
              </a:spcBef>
              <a:spcAft>
                <a:spcPct val="0"/>
              </a:spcAft>
              <a:buChar char="»"/>
              <a:tabLst>
                <a:tab pos="0" algn="l"/>
                <a:tab pos="447675" algn="l"/>
                <a:tab pos="896938" algn="l"/>
                <a:tab pos="1346200" algn="l"/>
                <a:tab pos="1795463" algn="l"/>
                <a:tab pos="2244725" algn="l"/>
                <a:tab pos="2692400" algn="l"/>
                <a:tab pos="3143250" algn="l"/>
                <a:tab pos="3592513" algn="l"/>
                <a:tab pos="4040188" algn="l"/>
                <a:tab pos="4491038" algn="l"/>
                <a:tab pos="4940300" algn="l"/>
                <a:tab pos="5389563" algn="l"/>
                <a:tab pos="5837238" algn="l"/>
                <a:tab pos="6288088" algn="l"/>
                <a:tab pos="6737350" algn="l"/>
                <a:tab pos="7185025" algn="l"/>
                <a:tab pos="7634288" algn="l"/>
                <a:tab pos="8085138" algn="l"/>
                <a:tab pos="8534400" algn="l"/>
                <a:tab pos="8982075" algn="l"/>
              </a:tabLst>
              <a:defRPr sz="2000">
                <a:solidFill>
                  <a:schemeClr val="tx1"/>
                </a:solidFill>
                <a:latin typeface="Arial" charset="0"/>
                <a:ea typeface="Arial" charset="0"/>
                <a:cs typeface="Arial" charset="0"/>
              </a:defRPr>
            </a:lvl9pPr>
          </a:lstStyle>
          <a:p>
            <a:pPr eaLnBrk="1" hangingPunct="1">
              <a:spcBef>
                <a:spcPct val="0"/>
              </a:spcBef>
              <a:buFontTx/>
              <a:buNone/>
            </a:pPr>
            <a:r>
              <a:rPr lang="en-GB" altLang="en-US" sz="2500" i="1" dirty="0">
                <a:solidFill>
                  <a:srgbClr val="C00000"/>
                </a:solidFill>
                <a:latin typeface="Bitstream Vera Sans" charset="0"/>
              </a:rPr>
              <a:t>Rontgen 1895,              </a:t>
            </a:r>
            <a:r>
              <a:rPr lang="el-GR" altLang="en-US" sz="2500" i="1" dirty="0" smtClean="0">
                <a:solidFill>
                  <a:srgbClr val="C00000"/>
                </a:solidFill>
                <a:latin typeface="Bitstream Vera Sans" charset="0"/>
              </a:rPr>
              <a:t> </a:t>
            </a:r>
            <a:r>
              <a:rPr lang="en-GB" altLang="en-US" sz="2500" i="1" dirty="0" smtClean="0">
                <a:solidFill>
                  <a:srgbClr val="C00000"/>
                </a:solidFill>
                <a:latin typeface="Bitstream Vera Sans" charset="0"/>
              </a:rPr>
              <a:t> </a:t>
            </a:r>
            <a:r>
              <a:rPr lang="en-GB" altLang="en-US" sz="2500" i="1" dirty="0">
                <a:solidFill>
                  <a:srgbClr val="C00000"/>
                </a:solidFill>
                <a:latin typeface="Bitstream Vera Sans" charset="0"/>
              </a:rPr>
              <a:t>to CERN technology 2018</a:t>
            </a:r>
            <a:endParaRPr lang="en-NZ" altLang="en-US" sz="2500" i="1" dirty="0">
              <a:solidFill>
                <a:srgbClr val="C00000"/>
              </a:solidFill>
              <a:latin typeface="Bitstream Vera Sans" charset="0"/>
            </a:endParaRPr>
          </a:p>
        </p:txBody>
      </p:sp>
      <p:pic>
        <p:nvPicPr>
          <p:cNvPr id="104452" name="Picture 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032000" y="938256"/>
            <a:ext cx="3106739" cy="4551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53" name="Picture 1"/>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5757334" y="903372"/>
            <a:ext cx="4582608" cy="4586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4"/>
          <p:cNvSpPr txBox="1">
            <a:spLocks/>
          </p:cNvSpPr>
          <p:nvPr/>
        </p:nvSpPr>
        <p:spPr bwMode="auto">
          <a:xfrm>
            <a:off x="721279" y="51129"/>
            <a:ext cx="110690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600" b="1" kern="0" dirty="0" err="1" smtClean="0">
                <a:solidFill>
                  <a:srgbClr val="0000FF"/>
                </a:solidFill>
                <a:latin typeface="ArialMT" charset="0"/>
              </a:rPr>
              <a:t>Colour</a:t>
            </a:r>
            <a:r>
              <a:rPr lang="en-US" altLang="en-US" sz="3600" b="1" kern="0" dirty="0" smtClean="0">
                <a:solidFill>
                  <a:srgbClr val="0000FF"/>
                </a:solidFill>
                <a:latin typeface="ArialMT" charset="0"/>
              </a:rPr>
              <a:t> radiographies</a:t>
            </a:r>
            <a:endParaRPr lang="en-US" altLang="en-US" sz="3600" b="1" kern="0" dirty="0"/>
          </a:p>
        </p:txBody>
      </p:sp>
      <p:sp>
        <p:nvSpPr>
          <p:cNvPr id="12" name="Title 1"/>
          <p:cNvSpPr txBox="1">
            <a:spLocks/>
          </p:cNvSpPr>
          <p:nvPr/>
        </p:nvSpPr>
        <p:spPr>
          <a:xfrm>
            <a:off x="563533" y="5554162"/>
            <a:ext cx="11226799" cy="99782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sz="2800" b="1" smtClean="0">
                <a:solidFill>
                  <a:srgbClr val="800000"/>
                </a:solidFill>
              </a:rPr>
              <a:t>From the first </a:t>
            </a:r>
            <a:r>
              <a:rPr lang="en-US" altLang="en-US" sz="2800" b="1" dirty="0" smtClean="0">
                <a:solidFill>
                  <a:srgbClr val="800000"/>
                </a:solidFill>
              </a:rPr>
              <a:t>x-ray radiography </a:t>
            </a:r>
            <a:r>
              <a:rPr lang="en-US" altLang="en-US" sz="2800" b="1" smtClean="0">
                <a:solidFill>
                  <a:srgbClr val="800000"/>
                </a:solidFill>
              </a:rPr>
              <a:t>to the first </a:t>
            </a:r>
            <a:r>
              <a:rPr lang="en-US" altLang="en-US" sz="2800" b="1" dirty="0" err="1" smtClean="0">
                <a:solidFill>
                  <a:srgbClr val="800000"/>
                </a:solidFill>
              </a:rPr>
              <a:t>colour</a:t>
            </a:r>
            <a:r>
              <a:rPr lang="en-US" altLang="en-US" sz="2800" b="1" dirty="0" smtClean="0">
                <a:solidFill>
                  <a:srgbClr val="800000"/>
                </a:solidFill>
              </a:rPr>
              <a:t> radiography</a:t>
            </a:r>
            <a:endParaRPr lang="en-US" altLang="en-US" sz="2800" b="1" dirty="0">
              <a:solidFill>
                <a:srgbClr val="800000"/>
              </a:solidFill>
            </a:endParaRPr>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32991" y="5990111"/>
            <a:ext cx="1944157" cy="803585"/>
          </a:xfrm>
          <a:prstGeom prst="rect">
            <a:avLst/>
          </a:prstGeom>
        </p:spPr>
      </p:pic>
      <p:pic>
        <p:nvPicPr>
          <p:cNvPr id="9" name="Picture 8"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378676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7"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3670115" y="1670057"/>
            <a:ext cx="8415867" cy="5175174"/>
          </a:xfrm>
        </p:spPr>
      </p:pic>
      <p:sp>
        <p:nvSpPr>
          <p:cNvPr id="101378" name="Title 1"/>
          <p:cNvSpPr>
            <a:spLocks noGrp="1"/>
          </p:cNvSpPr>
          <p:nvPr>
            <p:ph type="title"/>
          </p:nvPr>
        </p:nvSpPr>
        <p:spPr>
          <a:xfrm>
            <a:off x="1913467" y="638159"/>
            <a:ext cx="8754532" cy="997820"/>
          </a:xfrm>
        </p:spPr>
        <p:txBody>
          <a:bodyPr>
            <a:normAutofit/>
          </a:bodyPr>
          <a:lstStyle/>
          <a:p>
            <a:pPr algn="ctr"/>
            <a:r>
              <a:rPr lang="en-US" altLang="en-US" sz="2800" b="1" dirty="0" smtClean="0">
                <a:solidFill>
                  <a:srgbClr val="800000"/>
                </a:solidFill>
              </a:rPr>
              <a:t>From tracing particles with silicon pixel detectors</a:t>
            </a:r>
            <a:br>
              <a:rPr lang="en-US" altLang="en-US" sz="2800" b="1" dirty="0" smtClean="0">
                <a:solidFill>
                  <a:srgbClr val="800000"/>
                </a:solidFill>
              </a:rPr>
            </a:br>
            <a:r>
              <a:rPr lang="en-US" altLang="en-US" sz="2800" b="1" dirty="0" smtClean="0">
                <a:solidFill>
                  <a:srgbClr val="800000"/>
                </a:solidFill>
              </a:rPr>
              <a:t>to </a:t>
            </a:r>
            <a:r>
              <a:rPr lang="en-US" altLang="en-US" sz="2800" b="1" dirty="0" err="1" smtClean="0">
                <a:solidFill>
                  <a:srgbClr val="800000"/>
                </a:solidFill>
              </a:rPr>
              <a:t>colour</a:t>
            </a:r>
            <a:r>
              <a:rPr lang="en-US" altLang="en-US" sz="2800" b="1" dirty="0" smtClean="0">
                <a:solidFill>
                  <a:srgbClr val="800000"/>
                </a:solidFill>
              </a:rPr>
              <a:t> radiographies </a:t>
            </a:r>
            <a:r>
              <a:rPr lang="el-GR" altLang="en-US" sz="2800" b="1" dirty="0" smtClean="0">
                <a:solidFill>
                  <a:srgbClr val="800000"/>
                </a:solidFill>
              </a:rPr>
              <a:t>(</a:t>
            </a:r>
            <a:r>
              <a:rPr lang="en-US" altLang="en-US" sz="2800" b="1" dirty="0" err="1" smtClean="0">
                <a:solidFill>
                  <a:srgbClr val="800000"/>
                </a:solidFill>
              </a:rPr>
              <a:t>Medipix</a:t>
            </a:r>
            <a:r>
              <a:rPr lang="el-GR" altLang="en-US" sz="2800" b="1" dirty="0" smtClean="0">
                <a:solidFill>
                  <a:srgbClr val="800000"/>
                </a:solidFill>
              </a:rPr>
              <a:t>)</a:t>
            </a:r>
            <a:endParaRPr lang="en-US" altLang="en-US" sz="2800" b="1" dirty="0">
              <a:solidFill>
                <a:srgbClr val="800000"/>
              </a:solidFill>
            </a:endParaRPr>
          </a:p>
        </p:txBody>
      </p:sp>
      <p:sp>
        <p:nvSpPr>
          <p:cNvPr id="8" name="Title 1"/>
          <p:cNvSpPr txBox="1">
            <a:spLocks/>
          </p:cNvSpPr>
          <p:nvPr/>
        </p:nvSpPr>
        <p:spPr>
          <a:xfrm>
            <a:off x="4292464" y="1766605"/>
            <a:ext cx="6628064" cy="511175"/>
          </a:xfrm>
          <a:prstGeom prst="rect">
            <a:avLst/>
          </a:prstGeom>
        </p:spPr>
        <p:txBody>
          <a:bodyPr vert="horz" lIns="91184" tIns="45594" rIns="91184" bIns="45594" rtlCol="0" anchor="ctr">
            <a:normAutofit fontScale="90000" lnSpcReduction="10000"/>
          </a:bodyPr>
          <a:lstStyle>
            <a:lvl1pPr algn="l" defTabSz="914400" rtl="0" eaLnBrk="1" latinLnBrk="0" hangingPunct="1">
              <a:lnSpc>
                <a:spcPct val="90000"/>
              </a:lnSpc>
              <a:spcBef>
                <a:spcPct val="0"/>
              </a:spcBef>
              <a:buNone/>
              <a:defRPr sz="4400" kern="1200">
                <a:solidFill>
                  <a:srgbClr val="050A4F"/>
                </a:solidFill>
                <a:latin typeface="+mj-lt"/>
                <a:ea typeface="+mj-ea"/>
                <a:cs typeface="+mj-cs"/>
              </a:defRPr>
            </a:lvl1pPr>
          </a:lstStyle>
          <a:p>
            <a:r>
              <a:rPr lang="en-US" altLang="en-US" sz="3600" b="1" dirty="0" smtClean="0">
                <a:solidFill>
                  <a:srgbClr val="FFFF00"/>
                </a:solidFill>
              </a:rPr>
              <a:t>Based on detector technology</a:t>
            </a:r>
            <a:endParaRPr lang="en-US" altLang="en-US" sz="3600" b="1" dirty="0">
              <a:solidFill>
                <a:srgbClr val="FFFF00"/>
              </a:solidFill>
            </a:endParaRPr>
          </a:p>
        </p:txBody>
      </p:sp>
      <p:pic>
        <p:nvPicPr>
          <p:cNvPr id="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1254" y="1670057"/>
            <a:ext cx="2759368" cy="19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1254" y="3834942"/>
            <a:ext cx="2751483" cy="275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oter Placeholder 3"/>
          <p:cNvSpPr txBox="1">
            <a:spLocks/>
          </p:cNvSpPr>
          <p:nvPr/>
        </p:nvSpPr>
        <p:spPr bwMode="auto">
          <a:xfrm>
            <a:off x="281254" y="6175169"/>
            <a:ext cx="37147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84" tIns="45594" rIns="91184" bIns="45594" anchor="ctr"/>
          <a:lstStyle>
            <a:lvl1pPr defTabSz="457200">
              <a:spcBef>
                <a:spcPct val="20000"/>
              </a:spcBef>
              <a:buChar char="•"/>
              <a:defRPr sz="3200">
                <a:solidFill>
                  <a:schemeClr val="tx1"/>
                </a:solidFill>
                <a:latin typeface="Arial" charset="0"/>
                <a:ea typeface="ＭＳ Ｐゴシック" charset="-128"/>
                <a:cs typeface="Arial" charset="0"/>
              </a:defRPr>
            </a:lvl1pPr>
            <a:lvl2pPr marL="742950" indent="-285750" defTabSz="457200">
              <a:spcBef>
                <a:spcPct val="20000"/>
              </a:spcBef>
              <a:buChar char="–"/>
              <a:defRPr sz="2800">
                <a:solidFill>
                  <a:schemeClr val="tx1"/>
                </a:solidFill>
                <a:latin typeface="Arial" charset="0"/>
                <a:ea typeface="Arial" charset="0"/>
                <a:cs typeface="Arial" charset="0"/>
              </a:defRPr>
            </a:lvl2pPr>
            <a:lvl3pPr marL="1143000" indent="-228600" defTabSz="457200">
              <a:spcBef>
                <a:spcPct val="20000"/>
              </a:spcBef>
              <a:buChar char="•"/>
              <a:defRPr sz="2400">
                <a:solidFill>
                  <a:schemeClr val="tx1"/>
                </a:solidFill>
                <a:latin typeface="Arial" charset="0"/>
                <a:ea typeface="Arial" charset="0"/>
                <a:cs typeface="Arial" charset="0"/>
              </a:defRPr>
            </a:lvl3pPr>
            <a:lvl4pPr marL="1600200" indent="-228600" defTabSz="457200">
              <a:spcBef>
                <a:spcPct val="20000"/>
              </a:spcBef>
              <a:buChar char="–"/>
              <a:defRPr sz="2000">
                <a:solidFill>
                  <a:schemeClr val="tx1"/>
                </a:solidFill>
                <a:latin typeface="Arial" charset="0"/>
                <a:ea typeface="Arial" charset="0"/>
                <a:cs typeface="Arial" charset="0"/>
              </a:defRPr>
            </a:lvl4pPr>
            <a:lvl5pPr marL="2057400" indent="-228600" defTabSz="457200">
              <a:spcBef>
                <a:spcPct val="20000"/>
              </a:spcBef>
              <a:buChar char="»"/>
              <a:defRPr sz="2000">
                <a:solidFill>
                  <a:schemeClr val="tx1"/>
                </a:solidFill>
                <a:latin typeface="Arial" charset="0"/>
                <a:ea typeface="Arial" charset="0"/>
                <a:cs typeface="Arial" charset="0"/>
              </a:defRPr>
            </a:lvl5pPr>
            <a:lvl6pPr marL="25146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it-IT" altLang="en-US" sz="1200" b="1" dirty="0" err="1">
                <a:solidFill>
                  <a:srgbClr val="FFFFFF"/>
                </a:solidFill>
                <a:latin typeface="Gill Sans Light" charset="0"/>
                <a:ea typeface="Gill Sans Light" charset="0"/>
                <a:cs typeface="Gill Sans Light" charset="0"/>
              </a:rPr>
              <a:t>Credits</a:t>
            </a:r>
            <a:r>
              <a:rPr lang="it-IT" altLang="en-US" sz="1200" b="1" dirty="0">
                <a:solidFill>
                  <a:srgbClr val="FFFFFF"/>
                </a:solidFill>
                <a:latin typeface="Gill Sans Light" charset="0"/>
                <a:ea typeface="Gill Sans Light" charset="0"/>
                <a:cs typeface="Gill Sans Light" charset="0"/>
              </a:rPr>
              <a:t>: Simon </a:t>
            </a:r>
            <a:r>
              <a:rPr lang="it-IT" altLang="en-US" sz="1200" b="1" dirty="0" err="1">
                <a:solidFill>
                  <a:srgbClr val="FFFFFF"/>
                </a:solidFill>
                <a:latin typeface="Gill Sans Light" charset="0"/>
                <a:ea typeface="Gill Sans Light" charset="0"/>
                <a:cs typeface="Gill Sans Light" charset="0"/>
              </a:rPr>
              <a:t>Procz</a:t>
            </a:r>
            <a:r>
              <a:rPr lang="it-IT" altLang="en-US" sz="1200" b="1" dirty="0">
                <a:solidFill>
                  <a:srgbClr val="FFFFFF"/>
                </a:solidFill>
                <a:latin typeface="Gill Sans Light" charset="0"/>
                <a:ea typeface="Gill Sans Light" charset="0"/>
                <a:cs typeface="Gill Sans Light" charset="0"/>
              </a:rPr>
              <a:t>, </a:t>
            </a:r>
            <a:endParaRPr lang="it-IT" altLang="en-US" sz="1200" b="1" dirty="0" smtClean="0">
              <a:solidFill>
                <a:srgbClr val="FFFFFF"/>
              </a:solidFill>
              <a:latin typeface="Gill Sans Light" charset="0"/>
              <a:ea typeface="Gill Sans Light" charset="0"/>
              <a:cs typeface="Gill Sans Light" charset="0"/>
            </a:endParaRPr>
          </a:p>
          <a:p>
            <a:pPr eaLnBrk="1" hangingPunct="1">
              <a:spcBef>
                <a:spcPct val="0"/>
              </a:spcBef>
              <a:buFontTx/>
              <a:buNone/>
            </a:pPr>
            <a:r>
              <a:rPr lang="it-IT" altLang="en-US" sz="1200" b="1" dirty="0" err="1" smtClean="0">
                <a:solidFill>
                  <a:srgbClr val="FFFFFF"/>
                </a:solidFill>
                <a:latin typeface="Gill Sans Light" charset="0"/>
                <a:ea typeface="Gill Sans Light" charset="0"/>
                <a:cs typeface="Gill Sans Light" charset="0"/>
              </a:rPr>
              <a:t>University</a:t>
            </a:r>
            <a:r>
              <a:rPr lang="it-IT" altLang="en-US" sz="1200" b="1" dirty="0" smtClean="0">
                <a:solidFill>
                  <a:srgbClr val="FFFFFF"/>
                </a:solidFill>
                <a:latin typeface="Gill Sans Light" charset="0"/>
                <a:ea typeface="Gill Sans Light" charset="0"/>
                <a:cs typeface="Gill Sans Light" charset="0"/>
              </a:rPr>
              <a:t> </a:t>
            </a:r>
            <a:r>
              <a:rPr lang="it-IT" altLang="en-US" sz="1200" b="1" dirty="0">
                <a:solidFill>
                  <a:srgbClr val="FFFFFF"/>
                </a:solidFill>
                <a:latin typeface="Gill Sans Light" charset="0"/>
                <a:ea typeface="Gill Sans Light" charset="0"/>
                <a:cs typeface="Gill Sans Light" charset="0"/>
              </a:rPr>
              <a:t>of Freiburg</a:t>
            </a:r>
            <a:endParaRPr lang="en-US" altLang="en-US" sz="1200" b="1" dirty="0">
              <a:solidFill>
                <a:srgbClr val="FFFFFF"/>
              </a:solidFill>
              <a:latin typeface="Gill Sans Light" charset="0"/>
              <a:ea typeface="Gill Sans Light" charset="0"/>
              <a:cs typeface="Gill Sans Light" charset="0"/>
            </a:endParaRPr>
          </a:p>
        </p:txBody>
      </p:sp>
      <p:pic>
        <p:nvPicPr>
          <p:cNvPr id="11" name="Picture 10"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4"/>
          <p:cNvSpPr txBox="1">
            <a:spLocks/>
          </p:cNvSpPr>
          <p:nvPr/>
        </p:nvSpPr>
        <p:spPr bwMode="auto">
          <a:xfrm>
            <a:off x="721279" y="51129"/>
            <a:ext cx="110690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600" b="1" kern="0" dirty="0" err="1" smtClean="0">
                <a:solidFill>
                  <a:srgbClr val="0000FF"/>
                </a:solidFill>
                <a:latin typeface="ArialMT" charset="0"/>
              </a:rPr>
              <a:t>Colour</a:t>
            </a:r>
            <a:r>
              <a:rPr lang="en-US" altLang="en-US" sz="3600" b="1" kern="0" smtClean="0">
                <a:solidFill>
                  <a:srgbClr val="0000FF"/>
                </a:solidFill>
                <a:latin typeface="ArialMT" charset="0"/>
              </a:rPr>
              <a:t> radiographies</a:t>
            </a:r>
            <a:endParaRPr lang="en-US" altLang="en-US" sz="3600" b="1" kern="0" dirty="0"/>
          </a:p>
        </p:txBody>
      </p:sp>
    </p:spTree>
    <p:extLst>
      <p:ext uri="{BB962C8B-B14F-4D97-AF65-F5344CB8AC3E}">
        <p14:creationId xmlns:p14="http://schemas.microsoft.com/office/powerpoint/2010/main" val="493392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03EBE30-3689-42B7-ABF5-604AC779A0A8}" type="slidenum">
              <a:rPr lang="el-GR" smtClean="0"/>
              <a:t>3</a:t>
            </a:fld>
            <a:endParaRPr lang="el-GR"/>
          </a:p>
        </p:txBody>
      </p:sp>
      <p:pic>
        <p:nvPicPr>
          <p:cNvPr id="5" name="Picture 4"/>
          <p:cNvPicPr>
            <a:picLocks noChangeAspect="1"/>
          </p:cNvPicPr>
          <p:nvPr/>
        </p:nvPicPr>
        <p:blipFill>
          <a:blip r:embed="rId2"/>
          <a:stretch>
            <a:fillRect/>
          </a:stretch>
        </p:blipFill>
        <p:spPr>
          <a:xfrm>
            <a:off x="6360457" y="513975"/>
            <a:ext cx="3998260" cy="2998696"/>
          </a:xfrm>
          <a:prstGeom prst="rect">
            <a:avLst/>
          </a:prstGeom>
        </p:spPr>
      </p:pic>
      <p:pic>
        <p:nvPicPr>
          <p:cNvPr id="6" name="Picture 5"/>
          <p:cNvPicPr>
            <a:picLocks noChangeAspect="1"/>
          </p:cNvPicPr>
          <p:nvPr/>
        </p:nvPicPr>
        <p:blipFill>
          <a:blip r:embed="rId3"/>
          <a:stretch>
            <a:fillRect/>
          </a:stretch>
        </p:blipFill>
        <p:spPr>
          <a:xfrm>
            <a:off x="6360457" y="3679079"/>
            <a:ext cx="3990166" cy="2992624"/>
          </a:xfrm>
          <a:prstGeom prst="rect">
            <a:avLst/>
          </a:prstGeom>
        </p:spPr>
      </p:pic>
      <p:pic>
        <p:nvPicPr>
          <p:cNvPr id="7" name="Picture 6"/>
          <p:cNvPicPr>
            <a:picLocks noChangeAspect="1"/>
          </p:cNvPicPr>
          <p:nvPr/>
        </p:nvPicPr>
        <p:blipFill>
          <a:blip r:embed="rId4"/>
          <a:stretch>
            <a:fillRect/>
          </a:stretch>
        </p:blipFill>
        <p:spPr>
          <a:xfrm>
            <a:off x="1972233" y="513975"/>
            <a:ext cx="3998260" cy="2998696"/>
          </a:xfrm>
          <a:prstGeom prst="rect">
            <a:avLst/>
          </a:prstGeom>
        </p:spPr>
      </p:pic>
      <p:pic>
        <p:nvPicPr>
          <p:cNvPr id="8" name="Picture 7"/>
          <p:cNvPicPr>
            <a:picLocks noChangeAspect="1"/>
          </p:cNvPicPr>
          <p:nvPr/>
        </p:nvPicPr>
        <p:blipFill>
          <a:blip r:embed="rId5"/>
          <a:stretch>
            <a:fillRect/>
          </a:stretch>
        </p:blipFill>
        <p:spPr>
          <a:xfrm>
            <a:off x="1972233" y="3629307"/>
            <a:ext cx="3998260" cy="3042396"/>
          </a:xfrm>
          <a:prstGeom prst="rect">
            <a:avLst/>
          </a:prstGeom>
        </p:spPr>
      </p:pic>
      <p:sp>
        <p:nvSpPr>
          <p:cNvPr id="9" name="Titel 1"/>
          <p:cNvSpPr txBox="1">
            <a:spLocks/>
          </p:cNvSpPr>
          <p:nvPr/>
        </p:nvSpPr>
        <p:spPr bwMode="auto">
          <a:xfrm>
            <a:off x="1218920" y="22665"/>
            <a:ext cx="11394780" cy="703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lgn="l" eaLnBrk="1" hangingPunct="1">
              <a:defRPr/>
            </a:pPr>
            <a:r>
              <a:rPr lang="de-DE" altLang="en-US" sz="2800" b="1" kern="0" dirty="0" err="1" smtClean="0">
                <a:solidFill>
                  <a:srgbClr val="0000FF"/>
                </a:solidFill>
                <a:latin typeface="Calibri" charset="0"/>
                <a:ea typeface="Calibri" charset="0"/>
                <a:cs typeface="Calibri" charset="0"/>
              </a:rPr>
              <a:t>From</a:t>
            </a:r>
            <a:r>
              <a:rPr lang="de-DE" altLang="en-US" sz="2800" b="1" kern="0" dirty="0" smtClean="0">
                <a:solidFill>
                  <a:srgbClr val="0000FF"/>
                </a:solidFill>
                <a:latin typeface="Calibri" charset="0"/>
                <a:ea typeface="Calibri" charset="0"/>
                <a:cs typeface="Calibri" charset="0"/>
              </a:rPr>
              <a:t> </a:t>
            </a:r>
            <a:r>
              <a:rPr lang="de-DE" altLang="en-US" sz="2800" b="1" kern="0" dirty="0" err="1" smtClean="0">
                <a:solidFill>
                  <a:srgbClr val="0000FF"/>
                </a:solidFill>
                <a:latin typeface="Calibri" charset="0"/>
                <a:ea typeface="Calibri" charset="0"/>
                <a:cs typeface="Calibri" charset="0"/>
              </a:rPr>
              <a:t>first</a:t>
            </a:r>
            <a:r>
              <a:rPr lang="de-DE" altLang="en-US" sz="2800" b="1" kern="0" dirty="0" smtClean="0">
                <a:solidFill>
                  <a:srgbClr val="0000FF"/>
                </a:solidFill>
                <a:latin typeface="Calibri" charset="0"/>
                <a:ea typeface="Calibri" charset="0"/>
                <a:cs typeface="Calibri" charset="0"/>
              </a:rPr>
              <a:t> ALICE MC in Sarajevo in 2019 </a:t>
            </a:r>
            <a:r>
              <a:rPr lang="de-DE" altLang="en-US" sz="2800" b="1" kern="0" dirty="0" err="1" smtClean="0">
                <a:solidFill>
                  <a:srgbClr val="0000FF"/>
                </a:solidFill>
                <a:latin typeface="Calibri" charset="0"/>
                <a:ea typeface="Calibri" charset="0"/>
                <a:cs typeface="Calibri" charset="0"/>
              </a:rPr>
              <a:t>to</a:t>
            </a:r>
            <a:r>
              <a:rPr lang="de-DE" altLang="en-US" sz="2800" b="1" kern="0" dirty="0" smtClean="0">
                <a:solidFill>
                  <a:srgbClr val="0000FF"/>
                </a:solidFill>
                <a:latin typeface="Calibri" charset="0"/>
                <a:ea typeface="Calibri" charset="0"/>
                <a:cs typeface="Calibri" charset="0"/>
              </a:rPr>
              <a:t> </a:t>
            </a:r>
            <a:r>
              <a:rPr lang="de-DE" altLang="en-US" sz="2800" b="1" kern="0" dirty="0" err="1" smtClean="0">
                <a:solidFill>
                  <a:srgbClr val="0000FF"/>
                </a:solidFill>
                <a:latin typeface="Calibri" charset="0"/>
                <a:ea typeface="Calibri" charset="0"/>
                <a:cs typeface="Calibri" charset="0"/>
              </a:rPr>
              <a:t>hundreds</a:t>
            </a:r>
            <a:r>
              <a:rPr lang="de-DE" altLang="en-US" sz="2800" b="1" kern="0" dirty="0" smtClean="0">
                <a:solidFill>
                  <a:srgbClr val="0000FF"/>
                </a:solidFill>
                <a:latin typeface="Calibri" charset="0"/>
                <a:ea typeface="Calibri" charset="0"/>
                <a:cs typeface="Calibri" charset="0"/>
              </a:rPr>
              <a:t> </a:t>
            </a:r>
            <a:r>
              <a:rPr lang="de-DE" altLang="en-US" sz="2800" b="1" kern="0" dirty="0" err="1" smtClean="0">
                <a:solidFill>
                  <a:srgbClr val="0000FF"/>
                </a:solidFill>
                <a:latin typeface="Calibri" charset="0"/>
                <a:ea typeface="Calibri" charset="0"/>
                <a:cs typeface="Calibri" charset="0"/>
              </a:rPr>
              <a:t>of</a:t>
            </a:r>
            <a:r>
              <a:rPr lang="de-DE" altLang="en-US" sz="2800" b="1" kern="0" dirty="0" smtClean="0">
                <a:solidFill>
                  <a:srgbClr val="0000FF"/>
                </a:solidFill>
                <a:latin typeface="Calibri" charset="0"/>
                <a:ea typeface="Calibri" charset="0"/>
                <a:cs typeface="Calibri" charset="0"/>
              </a:rPr>
              <a:t> </a:t>
            </a:r>
            <a:r>
              <a:rPr lang="de-DE" altLang="en-US" sz="2800" b="1" kern="0" dirty="0" err="1" smtClean="0">
                <a:solidFill>
                  <a:srgbClr val="0000FF"/>
                </a:solidFill>
                <a:latin typeface="Calibri" charset="0"/>
                <a:ea typeface="Calibri" charset="0"/>
                <a:cs typeface="Calibri" charset="0"/>
              </a:rPr>
              <a:t>students</a:t>
            </a:r>
            <a:r>
              <a:rPr lang="de-DE" altLang="en-US" sz="2800" b="1" kern="0" dirty="0" smtClean="0">
                <a:solidFill>
                  <a:srgbClr val="0000FF"/>
                </a:solidFill>
                <a:latin typeface="Calibri" charset="0"/>
                <a:ea typeface="Calibri" charset="0"/>
                <a:cs typeface="Calibri" charset="0"/>
              </a:rPr>
              <a:t> !!</a:t>
            </a:r>
            <a:endParaRPr lang="de-DE" altLang="en-US" sz="2800" b="1" kern="0" dirty="0">
              <a:solidFill>
                <a:srgbClr val="0000FF"/>
              </a:solidFill>
              <a:latin typeface="Calibri" charset="0"/>
              <a:ea typeface="Calibri" charset="0"/>
              <a:cs typeface="Calibri" charset="0"/>
            </a:endParaRPr>
          </a:p>
        </p:txBody>
      </p:sp>
      <p:pic>
        <p:nvPicPr>
          <p:cNvPr id="10" name="Picture 8" descr="IPPOG_Logo_coloure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2665"/>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MC-Logo-RG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320338" y="6092825"/>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29686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3"/>
          <p:cNvSpPr>
            <a:spLocks noChangeArrowheads="1"/>
          </p:cNvSpPr>
          <p:nvPr/>
        </p:nvSpPr>
        <p:spPr bwMode="auto">
          <a:xfrm>
            <a:off x="2994026" y="1773239"/>
            <a:ext cx="6824663" cy="3876675"/>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449263">
              <a:spcBef>
                <a:spcPct val="20000"/>
              </a:spcBef>
              <a:buChar char="•"/>
              <a:defRPr sz="3200">
                <a:solidFill>
                  <a:schemeClr val="tx1"/>
                </a:solidFill>
                <a:latin typeface="Arial" charset="0"/>
                <a:ea typeface="ＭＳ Ｐゴシック" charset="-128"/>
                <a:cs typeface="Arial" charset="0"/>
              </a:defRPr>
            </a:lvl1pPr>
            <a:lvl2pPr marL="742950" indent="-285750" defTabSz="449263">
              <a:spcBef>
                <a:spcPct val="20000"/>
              </a:spcBef>
              <a:buChar char="–"/>
              <a:defRPr sz="2800">
                <a:solidFill>
                  <a:schemeClr val="tx1"/>
                </a:solidFill>
                <a:latin typeface="Arial" charset="0"/>
                <a:ea typeface="Arial" charset="0"/>
                <a:cs typeface="Arial" charset="0"/>
              </a:defRPr>
            </a:lvl2pPr>
            <a:lvl3pPr marL="1143000" indent="-228600" defTabSz="449263">
              <a:spcBef>
                <a:spcPct val="20000"/>
              </a:spcBef>
              <a:buChar char="•"/>
              <a:defRPr sz="2400">
                <a:solidFill>
                  <a:schemeClr val="tx1"/>
                </a:solidFill>
                <a:latin typeface="Arial" charset="0"/>
                <a:ea typeface="Arial" charset="0"/>
                <a:cs typeface="Arial" charset="0"/>
              </a:defRPr>
            </a:lvl3pPr>
            <a:lvl4pPr marL="1600200" indent="-228600" defTabSz="449263">
              <a:spcBef>
                <a:spcPct val="20000"/>
              </a:spcBef>
              <a:buChar char="–"/>
              <a:defRPr sz="2000">
                <a:solidFill>
                  <a:schemeClr val="tx1"/>
                </a:solidFill>
                <a:latin typeface="Arial" charset="0"/>
                <a:ea typeface="Arial" charset="0"/>
                <a:cs typeface="Arial" charset="0"/>
              </a:defRPr>
            </a:lvl4pPr>
            <a:lvl5pPr marL="2057400" indent="-228600" defTabSz="449263">
              <a:spcBef>
                <a:spcPct val="20000"/>
              </a:spcBef>
              <a:buChar char="»"/>
              <a:defRPr sz="2000">
                <a:solidFill>
                  <a:schemeClr val="tx1"/>
                </a:solidFill>
                <a:latin typeface="Arial" charset="0"/>
                <a:ea typeface="Arial" charset="0"/>
                <a:cs typeface="Arial" charset="0"/>
              </a:defRPr>
            </a:lvl5pPr>
            <a:lvl6pPr marL="2514600" indent="-228600" defTabSz="449263"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defTabSz="449263"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defTabSz="449263"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defTabSz="449263"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a:spcBef>
                <a:spcPct val="0"/>
              </a:spcBef>
              <a:buFontTx/>
              <a:buNone/>
            </a:pPr>
            <a:endParaRPr lang="en-NZ" altLang="en-US" sz="1800">
              <a:solidFill>
                <a:schemeClr val="bg1"/>
              </a:solidFill>
              <a:latin typeface="Bitstream Vera Sans" charset="0"/>
            </a:endParaRPr>
          </a:p>
        </p:txBody>
      </p:sp>
      <p:sp>
        <p:nvSpPr>
          <p:cNvPr id="106500" name="Rectangle 9"/>
          <p:cNvSpPr>
            <a:spLocks noChangeArrowheads="1"/>
          </p:cNvSpPr>
          <p:nvPr/>
        </p:nvSpPr>
        <p:spPr bwMode="auto">
          <a:xfrm>
            <a:off x="2306638" y="3494089"/>
            <a:ext cx="8166100"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marL="411163" indent="-306388"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3200">
                <a:solidFill>
                  <a:schemeClr val="tx1"/>
                </a:solidFill>
                <a:latin typeface="Arial" charset="0"/>
                <a:ea typeface="ＭＳ Ｐゴシック" charset="-128"/>
                <a:cs typeface="Arial" charset="0"/>
              </a:defRPr>
            </a:lvl1pPr>
            <a:lvl2pPr marL="742950" indent="-28575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800">
                <a:solidFill>
                  <a:schemeClr val="tx1"/>
                </a:solidFill>
                <a:latin typeface="Arial" charset="0"/>
                <a:ea typeface="Arial" charset="0"/>
                <a:cs typeface="Arial" charset="0"/>
              </a:defRPr>
            </a:lvl2pPr>
            <a:lvl3pPr marL="1143000" indent="-22860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400">
                <a:solidFill>
                  <a:schemeClr val="tx1"/>
                </a:solidFill>
                <a:latin typeface="Arial" charset="0"/>
                <a:ea typeface="Arial" charset="0"/>
                <a:cs typeface="Arial" charset="0"/>
              </a:defRPr>
            </a:lvl3pPr>
            <a:lvl4pPr marL="1600200" indent="-22860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4pPr>
            <a:lvl5pPr marL="2057400" indent="-22860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5pPr>
            <a:lvl6pPr marL="25146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6pPr>
            <a:lvl7pPr marL="29718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7pPr>
            <a:lvl8pPr marL="34290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8pPr>
            <a:lvl9pPr marL="38862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9pPr>
          </a:lstStyle>
          <a:p>
            <a:pPr>
              <a:lnSpc>
                <a:spcPct val="94000"/>
              </a:lnSpc>
              <a:spcBef>
                <a:spcPct val="0"/>
              </a:spcBef>
              <a:spcAft>
                <a:spcPts val="1288"/>
              </a:spcAft>
              <a:buNone/>
            </a:pPr>
            <a:endParaRPr lang="en-US" altLang="en-US" sz="1800">
              <a:solidFill>
                <a:srgbClr val="000000"/>
              </a:solidFill>
              <a:latin typeface="Bitstream Vera Sans" charset="0"/>
            </a:endParaRPr>
          </a:p>
        </p:txBody>
      </p:sp>
      <p:sp>
        <p:nvSpPr>
          <p:cNvPr id="106501" name="Rectangle 9"/>
          <p:cNvSpPr>
            <a:spLocks noChangeArrowheads="1"/>
          </p:cNvSpPr>
          <p:nvPr/>
        </p:nvSpPr>
        <p:spPr bwMode="auto">
          <a:xfrm>
            <a:off x="2306638" y="3494089"/>
            <a:ext cx="8166100"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marL="411163" indent="-306388"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3200">
                <a:solidFill>
                  <a:schemeClr val="tx1"/>
                </a:solidFill>
                <a:latin typeface="Arial" charset="0"/>
                <a:ea typeface="ＭＳ Ｐゴシック" charset="-128"/>
                <a:cs typeface="Arial" charset="0"/>
              </a:defRPr>
            </a:lvl1pPr>
            <a:lvl2pPr marL="742950" indent="-28575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800">
                <a:solidFill>
                  <a:schemeClr val="tx1"/>
                </a:solidFill>
                <a:latin typeface="Arial" charset="0"/>
                <a:ea typeface="Arial" charset="0"/>
                <a:cs typeface="Arial" charset="0"/>
              </a:defRPr>
            </a:lvl2pPr>
            <a:lvl3pPr marL="1143000" indent="-22860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400">
                <a:solidFill>
                  <a:schemeClr val="tx1"/>
                </a:solidFill>
                <a:latin typeface="Arial" charset="0"/>
                <a:ea typeface="Arial" charset="0"/>
                <a:cs typeface="Arial" charset="0"/>
              </a:defRPr>
            </a:lvl3pPr>
            <a:lvl4pPr marL="1600200" indent="-22860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4pPr>
            <a:lvl5pPr marL="2057400" indent="-22860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5pPr>
            <a:lvl6pPr marL="25146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6pPr>
            <a:lvl7pPr marL="29718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7pPr>
            <a:lvl8pPr marL="34290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8pPr>
            <a:lvl9pPr marL="38862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9pPr>
          </a:lstStyle>
          <a:p>
            <a:pPr>
              <a:lnSpc>
                <a:spcPct val="94000"/>
              </a:lnSpc>
              <a:spcBef>
                <a:spcPct val="0"/>
              </a:spcBef>
              <a:spcAft>
                <a:spcPts val="1288"/>
              </a:spcAft>
              <a:buNone/>
            </a:pPr>
            <a:endParaRPr lang="en-US" altLang="en-US" sz="1800">
              <a:solidFill>
                <a:srgbClr val="000000"/>
              </a:solidFill>
              <a:latin typeface="Bitstream Vera Sans" charset="0"/>
            </a:endParaRPr>
          </a:p>
        </p:txBody>
      </p:sp>
      <p:sp>
        <p:nvSpPr>
          <p:cNvPr id="48135" name="Rectangle 9"/>
          <p:cNvSpPr>
            <a:spLocks noChangeArrowheads="1"/>
          </p:cNvSpPr>
          <p:nvPr/>
        </p:nvSpPr>
        <p:spPr bwMode="auto">
          <a:xfrm>
            <a:off x="3940175" y="6237288"/>
            <a:ext cx="60086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marL="411163" indent="-306388" defTabSz="449263" eaLnBrk="0">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a:solidFill>
                  <a:schemeClr val="bg1"/>
                </a:solidFill>
                <a:latin typeface="Bitstream Vera Sans" charset="0"/>
                <a:ea typeface="Arial" charset="0"/>
                <a:cs typeface="Arial" charset="0"/>
              </a:defRPr>
            </a:lvl1pPr>
            <a:lvl2pPr marL="742950" indent="-285750" defTabSz="449263" eaLnBrk="0">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a:solidFill>
                  <a:schemeClr val="bg1"/>
                </a:solidFill>
                <a:latin typeface="Bitstream Vera Sans" charset="0"/>
                <a:ea typeface="Arial" charset="0"/>
                <a:cs typeface="Arial" charset="0"/>
              </a:defRPr>
            </a:lvl2pPr>
            <a:lvl3pPr marL="1143000" indent="-228600" defTabSz="449263" eaLnBrk="0">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a:solidFill>
                  <a:schemeClr val="bg1"/>
                </a:solidFill>
                <a:latin typeface="Bitstream Vera Sans" charset="0"/>
                <a:ea typeface="Arial" charset="0"/>
                <a:cs typeface="Arial" charset="0"/>
              </a:defRPr>
            </a:lvl3pPr>
            <a:lvl4pPr marL="1600200" indent="-228600" defTabSz="449263" eaLnBrk="0">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a:solidFill>
                  <a:schemeClr val="bg1"/>
                </a:solidFill>
                <a:latin typeface="Bitstream Vera Sans" charset="0"/>
                <a:ea typeface="Arial" charset="0"/>
                <a:cs typeface="Arial" charset="0"/>
              </a:defRPr>
            </a:lvl4pPr>
            <a:lvl5pPr marL="2057400" indent="-228600" defTabSz="449263" eaLnBrk="0">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a:solidFill>
                  <a:schemeClr val="bg1"/>
                </a:solidFill>
                <a:latin typeface="Bitstream Vera Sans" charset="0"/>
                <a:ea typeface="Arial" charset="0"/>
                <a:cs typeface="Arial" charset="0"/>
              </a:defRPr>
            </a:lvl5pPr>
            <a:lvl6pPr marL="2514600" indent="-228600" algn="ctr" defTabSz="449263" eaLnBrk="0" fontAlgn="base" hangingPunct="0">
              <a:lnSpc>
                <a:spcPct val="95000"/>
              </a:lnSpc>
              <a:spcBef>
                <a:spcPct val="0"/>
              </a:spcBef>
              <a:spcAft>
                <a:spcPct val="0"/>
              </a:spcAft>
              <a:buClr>
                <a:srgbClr val="000000"/>
              </a:buClr>
              <a:buSzPct val="45000"/>
              <a:buFont typeface="Wingdings" charset="2"/>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a:solidFill>
                  <a:schemeClr val="bg1"/>
                </a:solidFill>
                <a:latin typeface="Bitstream Vera Sans" charset="0"/>
                <a:ea typeface="Arial" charset="0"/>
                <a:cs typeface="Arial" charset="0"/>
              </a:defRPr>
            </a:lvl6pPr>
            <a:lvl7pPr marL="2971800" indent="-228600" algn="ctr" defTabSz="449263" eaLnBrk="0" fontAlgn="base" hangingPunct="0">
              <a:lnSpc>
                <a:spcPct val="95000"/>
              </a:lnSpc>
              <a:spcBef>
                <a:spcPct val="0"/>
              </a:spcBef>
              <a:spcAft>
                <a:spcPct val="0"/>
              </a:spcAft>
              <a:buClr>
                <a:srgbClr val="000000"/>
              </a:buClr>
              <a:buSzPct val="45000"/>
              <a:buFont typeface="Wingdings" charset="2"/>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a:solidFill>
                  <a:schemeClr val="bg1"/>
                </a:solidFill>
                <a:latin typeface="Bitstream Vera Sans" charset="0"/>
                <a:ea typeface="Arial" charset="0"/>
                <a:cs typeface="Arial" charset="0"/>
              </a:defRPr>
            </a:lvl7pPr>
            <a:lvl8pPr marL="3429000" indent="-228600" algn="ctr" defTabSz="449263" eaLnBrk="0" fontAlgn="base" hangingPunct="0">
              <a:lnSpc>
                <a:spcPct val="95000"/>
              </a:lnSpc>
              <a:spcBef>
                <a:spcPct val="0"/>
              </a:spcBef>
              <a:spcAft>
                <a:spcPct val="0"/>
              </a:spcAft>
              <a:buClr>
                <a:srgbClr val="000000"/>
              </a:buClr>
              <a:buSzPct val="45000"/>
              <a:buFont typeface="Wingdings" charset="2"/>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a:solidFill>
                  <a:schemeClr val="bg1"/>
                </a:solidFill>
                <a:latin typeface="Bitstream Vera Sans" charset="0"/>
                <a:ea typeface="Arial" charset="0"/>
                <a:cs typeface="Arial" charset="0"/>
              </a:defRPr>
            </a:lvl8pPr>
            <a:lvl9pPr marL="3886200" indent="-228600" algn="ctr" defTabSz="449263" eaLnBrk="0" fontAlgn="base" hangingPunct="0">
              <a:lnSpc>
                <a:spcPct val="95000"/>
              </a:lnSpc>
              <a:spcBef>
                <a:spcPct val="0"/>
              </a:spcBef>
              <a:spcAft>
                <a:spcPct val="0"/>
              </a:spcAft>
              <a:buClr>
                <a:srgbClr val="000000"/>
              </a:buClr>
              <a:buSzPct val="45000"/>
              <a:buFont typeface="Wingdings" charset="2"/>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a:solidFill>
                  <a:schemeClr val="bg1"/>
                </a:solidFill>
                <a:latin typeface="Bitstream Vera Sans" charset="0"/>
                <a:ea typeface="Arial" charset="0"/>
                <a:cs typeface="Arial" charset="0"/>
              </a:defRPr>
            </a:lvl9pPr>
          </a:lstStyle>
          <a:p>
            <a:pPr eaLnBrk="1">
              <a:lnSpc>
                <a:spcPct val="94000"/>
              </a:lnSpc>
              <a:spcAft>
                <a:spcPts val="1293"/>
              </a:spcAft>
              <a:defRPr/>
            </a:pPr>
            <a:r>
              <a:rPr lang="en-US" altLang="en-US" sz="2177" i="1">
                <a:solidFill>
                  <a:srgbClr val="FF0000"/>
                </a:solidFill>
              </a:rPr>
              <a:t>Steven Gieseg, Uni. Canterbury</a:t>
            </a:r>
          </a:p>
        </p:txBody>
      </p:sp>
      <p:sp>
        <p:nvSpPr>
          <p:cNvPr id="106503" name="Rectangle 9"/>
          <p:cNvSpPr>
            <a:spLocks noChangeArrowheads="1"/>
          </p:cNvSpPr>
          <p:nvPr/>
        </p:nvSpPr>
        <p:spPr bwMode="auto">
          <a:xfrm>
            <a:off x="2671448" y="5730875"/>
            <a:ext cx="9043435"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marL="411163" indent="-306388"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3200">
                <a:solidFill>
                  <a:schemeClr val="tx1"/>
                </a:solidFill>
                <a:latin typeface="Arial" charset="0"/>
                <a:ea typeface="ＭＳ Ｐゴシック" charset="-128"/>
                <a:cs typeface="Arial" charset="0"/>
              </a:defRPr>
            </a:lvl1pPr>
            <a:lvl2pPr marL="742950" indent="-28575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800">
                <a:solidFill>
                  <a:schemeClr val="tx1"/>
                </a:solidFill>
                <a:latin typeface="Arial" charset="0"/>
                <a:ea typeface="Arial" charset="0"/>
                <a:cs typeface="Arial" charset="0"/>
              </a:defRPr>
            </a:lvl2pPr>
            <a:lvl3pPr marL="1143000" indent="-22860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400">
                <a:solidFill>
                  <a:schemeClr val="tx1"/>
                </a:solidFill>
                <a:latin typeface="Arial" charset="0"/>
                <a:ea typeface="Arial" charset="0"/>
                <a:cs typeface="Arial" charset="0"/>
              </a:defRPr>
            </a:lvl3pPr>
            <a:lvl4pPr marL="1600200" indent="-22860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4pPr>
            <a:lvl5pPr marL="2057400" indent="-228600" defTabSz="449263">
              <a:spcBef>
                <a:spcPct val="20000"/>
              </a:spcBef>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5pPr>
            <a:lvl6pPr marL="25146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6pPr>
            <a:lvl7pPr marL="29718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7pPr>
            <a:lvl8pPr marL="34290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8pPr>
            <a:lvl9pPr marL="3886200" indent="-228600" defTabSz="449263" eaLnBrk="0" fontAlgn="base" hangingPunct="0">
              <a:spcBef>
                <a:spcPct val="20000"/>
              </a:spcBef>
              <a:spcAft>
                <a:spcPct val="0"/>
              </a:spcAft>
              <a:buChar char="»"/>
              <a:tabLst>
                <a:tab pos="446088" algn="l"/>
                <a:tab pos="895350" algn="l"/>
                <a:tab pos="1344613" algn="l"/>
                <a:tab pos="1793875" algn="l"/>
                <a:tab pos="2243138" algn="l"/>
                <a:tab pos="2690813" algn="l"/>
                <a:tab pos="3141663" algn="l"/>
                <a:tab pos="3590925" algn="l"/>
                <a:tab pos="4040188" algn="l"/>
                <a:tab pos="4484688" algn="l"/>
                <a:tab pos="4938713" algn="l"/>
                <a:tab pos="5387975" algn="l"/>
                <a:tab pos="5834063" algn="l"/>
                <a:tab pos="6281738" algn="l"/>
                <a:tab pos="6735763" algn="l"/>
                <a:tab pos="7185025" algn="l"/>
                <a:tab pos="7629525" algn="l"/>
                <a:tab pos="8083550" algn="l"/>
                <a:tab pos="8532813" algn="l"/>
                <a:tab pos="8978900" algn="l"/>
              </a:tabLst>
              <a:defRPr sz="2000">
                <a:solidFill>
                  <a:schemeClr val="tx1"/>
                </a:solidFill>
                <a:latin typeface="Arial" charset="0"/>
                <a:ea typeface="Arial" charset="0"/>
                <a:cs typeface="Arial" charset="0"/>
              </a:defRPr>
            </a:lvl9pPr>
          </a:lstStyle>
          <a:p>
            <a:pPr>
              <a:spcBef>
                <a:spcPct val="0"/>
              </a:spcBef>
              <a:spcAft>
                <a:spcPts val="450"/>
              </a:spcAft>
              <a:buNone/>
            </a:pPr>
            <a:r>
              <a:rPr lang="en-US" altLang="en-US" sz="2500" b="1" dirty="0" smtClean="0">
                <a:solidFill>
                  <a:srgbClr val="000000"/>
                </a:solidFill>
                <a:latin typeface="Bitstream Vera Sans" charset="0"/>
              </a:rPr>
              <a:t>Cardiovascular diseases</a:t>
            </a:r>
            <a:r>
              <a:rPr lang="el-GR" altLang="en-US" sz="2500" b="1" dirty="0" smtClean="0">
                <a:solidFill>
                  <a:srgbClr val="000000"/>
                </a:solidFill>
                <a:latin typeface="Bitstream Vera Sans" charset="0"/>
              </a:rPr>
              <a:t>: </a:t>
            </a:r>
            <a:r>
              <a:rPr lang="en-US" altLang="en-US" sz="2500" b="1" dirty="0" smtClean="0">
                <a:solidFill>
                  <a:srgbClr val="000000"/>
                </a:solidFill>
                <a:latin typeface="Bitstream Vera Sans" charset="0"/>
              </a:rPr>
              <a:t>cause of 37</a:t>
            </a:r>
            <a:r>
              <a:rPr lang="en-US" altLang="en-US" sz="2500" b="1" dirty="0">
                <a:solidFill>
                  <a:srgbClr val="000000"/>
                </a:solidFill>
                <a:latin typeface="Bitstream Vera Sans" charset="0"/>
              </a:rPr>
              <a:t>% </a:t>
            </a:r>
            <a:r>
              <a:rPr lang="en-US" altLang="en-US" sz="2500" b="1" dirty="0" smtClean="0">
                <a:solidFill>
                  <a:srgbClr val="000000"/>
                </a:solidFill>
                <a:latin typeface="Bitstream Vera Sans" charset="0"/>
              </a:rPr>
              <a:t>of deaths in EU</a:t>
            </a:r>
            <a:r>
              <a:rPr lang="el-GR" altLang="en-US" sz="2500" b="1" dirty="0" smtClean="0">
                <a:solidFill>
                  <a:srgbClr val="000000"/>
                </a:solidFill>
                <a:latin typeface="Bitstream Vera Sans" charset="0"/>
              </a:rPr>
              <a:t>.</a:t>
            </a:r>
            <a:r>
              <a:rPr lang="en-US" altLang="en-US" sz="2500" b="1" dirty="0" smtClean="0">
                <a:solidFill>
                  <a:srgbClr val="000000"/>
                </a:solidFill>
                <a:latin typeface="Bitstream Vera Sans" charset="0"/>
              </a:rPr>
              <a:t> </a:t>
            </a:r>
            <a:endParaRPr lang="en-US" altLang="en-US" sz="1800" dirty="0">
              <a:solidFill>
                <a:srgbClr val="000000"/>
              </a:solidFill>
              <a:latin typeface="Bitstream Vera Sans" charset="0"/>
            </a:endParaRPr>
          </a:p>
        </p:txBody>
      </p:sp>
      <p:pic>
        <p:nvPicPr>
          <p:cNvPr id="10650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27364" y="1820863"/>
            <a:ext cx="3330575" cy="379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5"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26188" y="1809751"/>
            <a:ext cx="3492500" cy="380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txBox="1">
            <a:spLocks/>
          </p:cNvSpPr>
          <p:nvPr/>
        </p:nvSpPr>
        <p:spPr>
          <a:xfrm>
            <a:off x="2306638" y="103188"/>
            <a:ext cx="7380288" cy="51117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sz="4000" b="1" kern="0" dirty="0" err="1" smtClean="0">
                <a:solidFill>
                  <a:srgbClr val="800000"/>
                </a:solidFill>
                <a:latin typeface="+mn-lt"/>
              </a:rPr>
              <a:t>Modecular</a:t>
            </a:r>
            <a:r>
              <a:rPr lang="en-US" sz="4000" b="1" kern="0" dirty="0" smtClean="0">
                <a:solidFill>
                  <a:srgbClr val="800000"/>
                </a:solidFill>
                <a:latin typeface="+mn-lt"/>
              </a:rPr>
              <a:t> imaging</a:t>
            </a:r>
            <a:endParaRPr lang="en-US" sz="4000" b="1" kern="0" dirty="0">
              <a:solidFill>
                <a:srgbClr val="800000"/>
              </a:solidFill>
              <a:latin typeface="+mn-lt"/>
            </a:endParaRPr>
          </a:p>
        </p:txBody>
      </p:sp>
      <p:pic>
        <p:nvPicPr>
          <p:cNvPr id="12" name="Picture 11"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MC-Logo-RG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438496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642" y="805207"/>
            <a:ext cx="6619846" cy="435133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4989" y="4110858"/>
            <a:ext cx="8027011" cy="2745297"/>
          </a:xfrm>
          <a:prstGeom prst="rect">
            <a:avLst/>
          </a:prstGeom>
        </p:spPr>
      </p:pic>
      <p:pic>
        <p:nvPicPr>
          <p:cNvPr id="7" name="Picture 6"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4"/>
          <p:cNvSpPr txBox="1">
            <a:spLocks/>
          </p:cNvSpPr>
          <p:nvPr/>
        </p:nvSpPr>
        <p:spPr bwMode="auto">
          <a:xfrm>
            <a:off x="449777" y="95851"/>
            <a:ext cx="110690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600" b="1" kern="0" dirty="0" smtClean="0">
                <a:solidFill>
                  <a:srgbClr val="0000FF"/>
                </a:solidFill>
                <a:latin typeface="ArialMT" charset="0"/>
              </a:rPr>
              <a:t>Proton CT scanner based on ALPIDE ALICE</a:t>
            </a:r>
            <a:endParaRPr lang="en-US" altLang="en-US" sz="3600" b="1" kern="0" dirty="0"/>
          </a:p>
        </p:txBody>
      </p:sp>
      <p:sp>
        <p:nvSpPr>
          <p:cNvPr id="12" name="Titel 1"/>
          <p:cNvSpPr txBox="1">
            <a:spLocks/>
          </p:cNvSpPr>
          <p:nvPr/>
        </p:nvSpPr>
        <p:spPr bwMode="auto">
          <a:xfrm>
            <a:off x="6639532" y="1922894"/>
            <a:ext cx="13293684" cy="488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None/>
            </a:pPr>
            <a:r>
              <a:rPr lang="en-US" altLang="en-US" sz="2400" b="1" kern="0" dirty="0" smtClean="0">
                <a:solidFill>
                  <a:srgbClr val="0000FF"/>
                </a:solidFill>
                <a:latin typeface="ArialMT" charset="0"/>
              </a:rPr>
              <a:t>ALPIDE</a:t>
            </a:r>
            <a:r>
              <a:rPr lang="el-GR" altLang="en-US" sz="2400" b="1" kern="0" dirty="0" smtClean="0">
                <a:solidFill>
                  <a:srgbClr val="0000FF"/>
                </a:solidFill>
                <a:latin typeface="ArialMT" charset="0"/>
              </a:rPr>
              <a:t>: </a:t>
            </a:r>
          </a:p>
          <a:p>
            <a:pPr>
              <a:spcBef>
                <a:spcPct val="0"/>
              </a:spcBef>
              <a:buNone/>
            </a:pPr>
            <a:r>
              <a:rPr lang="en-US" altLang="en-US" sz="2400" b="1" kern="0" dirty="0" smtClean="0">
                <a:solidFill>
                  <a:srgbClr val="0000FF"/>
                </a:solidFill>
                <a:latin typeface="ArialMT" charset="0"/>
              </a:rPr>
              <a:t>A </a:t>
            </a:r>
            <a:r>
              <a:rPr lang="en-US" altLang="en-US" sz="2400" kern="0" dirty="0" smtClean="0">
                <a:solidFill>
                  <a:srgbClr val="0000FF"/>
                </a:solidFill>
                <a:latin typeface="ArialMT" charset="0"/>
              </a:rPr>
              <a:t>new</a:t>
            </a:r>
            <a:r>
              <a:rPr lang="en-US" altLang="en-US" sz="2400" b="1" kern="0" dirty="0" smtClean="0">
                <a:solidFill>
                  <a:srgbClr val="0000FF"/>
                </a:solidFill>
                <a:latin typeface="ArialMT" charset="0"/>
              </a:rPr>
              <a:t> M</a:t>
            </a:r>
            <a:r>
              <a:rPr lang="en-US" altLang="en-US" sz="2400" kern="0" dirty="0" smtClean="0">
                <a:solidFill>
                  <a:srgbClr val="0000FF"/>
                </a:solidFill>
                <a:latin typeface="ArialMT" charset="0"/>
              </a:rPr>
              <a:t>onolithic</a:t>
            </a:r>
            <a:r>
              <a:rPr lang="en-US" altLang="en-US" sz="2400" b="1" kern="0" dirty="0" smtClean="0">
                <a:solidFill>
                  <a:srgbClr val="0000FF"/>
                </a:solidFill>
                <a:latin typeface="ArialMT" charset="0"/>
              </a:rPr>
              <a:t> A</a:t>
            </a:r>
            <a:r>
              <a:rPr lang="en-US" altLang="en-US" sz="2400" kern="0" dirty="0" smtClean="0">
                <a:solidFill>
                  <a:srgbClr val="0000FF"/>
                </a:solidFill>
                <a:latin typeface="ArialMT" charset="0"/>
              </a:rPr>
              <a:t>ctive</a:t>
            </a:r>
            <a:r>
              <a:rPr lang="en-US" altLang="en-US" sz="2400" b="1" kern="0" dirty="0" smtClean="0">
                <a:solidFill>
                  <a:srgbClr val="0000FF"/>
                </a:solidFill>
                <a:latin typeface="ArialMT" charset="0"/>
              </a:rPr>
              <a:t> P</a:t>
            </a:r>
            <a:r>
              <a:rPr lang="en-US" altLang="en-US" sz="2400" kern="0" dirty="0" smtClean="0">
                <a:solidFill>
                  <a:srgbClr val="0000FF"/>
                </a:solidFill>
                <a:latin typeface="ArialMT" charset="0"/>
              </a:rPr>
              <a:t>ixel</a:t>
            </a:r>
            <a:r>
              <a:rPr lang="en-US" altLang="en-US" sz="2400" b="1" kern="0" dirty="0" smtClean="0">
                <a:solidFill>
                  <a:srgbClr val="0000FF"/>
                </a:solidFill>
                <a:latin typeface="ArialMT" charset="0"/>
              </a:rPr>
              <a:t> S</a:t>
            </a:r>
            <a:r>
              <a:rPr lang="en-US" altLang="en-US" sz="2400" kern="0" dirty="0" smtClean="0">
                <a:solidFill>
                  <a:srgbClr val="0000FF"/>
                </a:solidFill>
                <a:latin typeface="ArialMT" charset="0"/>
              </a:rPr>
              <a:t>ensor</a:t>
            </a:r>
            <a:r>
              <a:rPr lang="el-GR" altLang="en-US" sz="2400" b="1" dirty="0" smtClean="0">
                <a:solidFill>
                  <a:srgbClr val="0000FF"/>
                </a:solidFill>
              </a:rPr>
              <a:t> </a:t>
            </a:r>
            <a:endParaRPr lang="de-DE" altLang="en-US" sz="2400" b="1" dirty="0">
              <a:solidFill>
                <a:srgbClr val="0000FF"/>
              </a:solidFill>
            </a:endParaRPr>
          </a:p>
        </p:txBody>
      </p:sp>
    </p:spTree>
    <p:extLst>
      <p:ext uri="{BB962C8B-B14F-4D97-AF65-F5344CB8AC3E}">
        <p14:creationId xmlns:p14="http://schemas.microsoft.com/office/powerpoint/2010/main" val="7482485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19365" y="44451"/>
            <a:ext cx="9579427" cy="6705600"/>
          </a:xfrm>
        </p:spPr>
      </p:pic>
      <p:pic>
        <p:nvPicPr>
          <p:cNvPr id="5" name="Picture 10" descr="MC-Logo-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61601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9" descr="http://www.myradiotherapy.com/general/treatment/Treatment_Machines/files/Linac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470" y="1798319"/>
            <a:ext cx="2255012" cy="4015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1" name="Slide Number Placeholder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fld id="{CB99CBE3-E6E4-674D-8ADD-DC25FDE73494}" type="slidenum">
              <a:rPr lang="en-GB" altLang="en-US" sz="1400">
                <a:solidFill>
                  <a:srgbClr val="898989"/>
                </a:solidFill>
                <a:latin typeface="Calibri" charset="0"/>
              </a:rPr>
              <a:pPr>
                <a:spcBef>
                  <a:spcPct val="0"/>
                </a:spcBef>
                <a:buFontTx/>
                <a:buNone/>
              </a:pPr>
              <a:t>33</a:t>
            </a:fld>
            <a:endParaRPr lang="en-GB" altLang="en-US" sz="1400">
              <a:solidFill>
                <a:srgbClr val="898989"/>
              </a:solidFill>
              <a:latin typeface="Calibri" charset="0"/>
            </a:endParaRPr>
          </a:p>
        </p:txBody>
      </p:sp>
      <p:sp>
        <p:nvSpPr>
          <p:cNvPr id="13" name="Titel 1"/>
          <p:cNvSpPr txBox="1">
            <a:spLocks/>
          </p:cNvSpPr>
          <p:nvPr/>
        </p:nvSpPr>
        <p:spPr bwMode="auto">
          <a:xfrm>
            <a:off x="1698625" y="23813"/>
            <a:ext cx="9242633"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eaLnBrk="1" hangingPunct="1">
              <a:defRPr/>
            </a:pPr>
            <a:r>
              <a:rPr lang="en-US" altLang="en-US" sz="3600" b="1" kern="0" dirty="0" smtClean="0">
                <a:solidFill>
                  <a:srgbClr val="0000FF"/>
                </a:solidFill>
                <a:latin typeface="Calibri" charset="0"/>
                <a:ea typeface="Calibri" charset="0"/>
                <a:cs typeface="Calibri" charset="0"/>
              </a:rPr>
              <a:t>Accelerators for health</a:t>
            </a:r>
            <a:endParaRPr lang="de-DE" altLang="en-US" sz="3600" b="1" kern="0" dirty="0" err="1" smtClean="0">
              <a:solidFill>
                <a:srgbClr val="0000FF"/>
              </a:solidFill>
              <a:latin typeface="Calibri" charset="0"/>
              <a:ea typeface="Calibri" charset="0"/>
              <a:cs typeface="Calibri" charset="0"/>
            </a:endParaRPr>
          </a:p>
        </p:txBody>
      </p:sp>
      <p:pic>
        <p:nvPicPr>
          <p:cNvPr id="15" name="Picture 10" descr="MC-Logo-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Content Placeholder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2854959" y="1798318"/>
            <a:ext cx="3783286" cy="4015691"/>
          </a:xfrm>
          <a:prstGeom prst="rect">
            <a:avLst/>
          </a:prstGeom>
        </p:spPr>
      </p:pic>
      <p:pic>
        <p:nvPicPr>
          <p:cNvPr id="19" name="Content Placeholder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63762" y="1798318"/>
            <a:ext cx="5215974" cy="4015691"/>
          </a:xfrm>
          <a:prstGeom prst="rect">
            <a:avLst/>
          </a:prstGeom>
        </p:spPr>
      </p:pic>
      <p:sp>
        <p:nvSpPr>
          <p:cNvPr id="4" name="Rectangle 3"/>
          <p:cNvSpPr/>
          <p:nvPr/>
        </p:nvSpPr>
        <p:spPr>
          <a:xfrm>
            <a:off x="313470" y="929759"/>
            <a:ext cx="2017412" cy="646331"/>
          </a:xfrm>
          <a:prstGeom prst="rect">
            <a:avLst/>
          </a:prstGeom>
        </p:spPr>
        <p:txBody>
          <a:bodyPr wrap="none">
            <a:spAutoFit/>
          </a:bodyPr>
          <a:lstStyle/>
          <a:p>
            <a:r>
              <a:rPr lang="en-US" altLang="en-US" b="1" smtClean="0">
                <a:solidFill>
                  <a:srgbClr val="0000FF"/>
                </a:solidFill>
              </a:rPr>
              <a:t>Conventional x-ray </a:t>
            </a:r>
          </a:p>
          <a:p>
            <a:r>
              <a:rPr lang="en-US" altLang="en-US" b="1" dirty="0" smtClean="0">
                <a:solidFill>
                  <a:srgbClr val="0000FF"/>
                </a:solidFill>
              </a:rPr>
              <a:t>Radiotherapy </a:t>
            </a:r>
            <a:endParaRPr lang="en-US" dirty="0"/>
          </a:p>
        </p:txBody>
      </p:sp>
      <p:sp>
        <p:nvSpPr>
          <p:cNvPr id="21" name="Rectangle 20"/>
          <p:cNvSpPr/>
          <p:nvPr/>
        </p:nvSpPr>
        <p:spPr>
          <a:xfrm>
            <a:off x="2854959" y="975925"/>
            <a:ext cx="3818353" cy="369332"/>
          </a:xfrm>
          <a:prstGeom prst="rect">
            <a:avLst/>
          </a:prstGeom>
        </p:spPr>
        <p:txBody>
          <a:bodyPr wrap="none">
            <a:spAutoFit/>
          </a:bodyPr>
          <a:lstStyle/>
          <a:p>
            <a:r>
              <a:rPr lang="en-US" altLang="en-US" b="1" dirty="0" smtClean="0">
                <a:solidFill>
                  <a:srgbClr val="0000FF"/>
                </a:solidFill>
              </a:rPr>
              <a:t>Particle/Hadron Therapy with protons</a:t>
            </a:r>
            <a:endParaRPr lang="en-US" dirty="0"/>
          </a:p>
        </p:txBody>
      </p:sp>
      <p:sp>
        <p:nvSpPr>
          <p:cNvPr id="22" name="Rectangle 21"/>
          <p:cNvSpPr/>
          <p:nvPr/>
        </p:nvSpPr>
        <p:spPr>
          <a:xfrm>
            <a:off x="6653485" y="984215"/>
            <a:ext cx="4100674" cy="369332"/>
          </a:xfrm>
          <a:prstGeom prst="rect">
            <a:avLst/>
          </a:prstGeom>
        </p:spPr>
        <p:txBody>
          <a:bodyPr wrap="none">
            <a:spAutoFit/>
          </a:bodyPr>
          <a:lstStyle/>
          <a:p>
            <a:r>
              <a:rPr lang="en-US" altLang="en-US" b="1" dirty="0" smtClean="0">
                <a:solidFill>
                  <a:srgbClr val="0000FF"/>
                </a:solidFill>
              </a:rPr>
              <a:t>Hadron Therapy centers in Europe (2018)</a:t>
            </a:r>
            <a:endParaRPr lang="en-US" dirty="0"/>
          </a:p>
        </p:txBody>
      </p:sp>
    </p:spTree>
    <p:extLst>
      <p:ext uri="{BB962C8B-B14F-4D97-AF65-F5344CB8AC3E}">
        <p14:creationId xmlns:p14="http://schemas.microsoft.com/office/powerpoint/2010/main" val="12259656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3614" y="327793"/>
            <a:ext cx="3601430" cy="220191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614" y="2663866"/>
            <a:ext cx="3664527" cy="20404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2458" y="1254600"/>
            <a:ext cx="5151698" cy="2818532"/>
          </a:xfrm>
          <a:prstGeom prst="rect">
            <a:avLst/>
          </a:prstGeom>
        </p:spPr>
      </p:pic>
      <p:pic>
        <p:nvPicPr>
          <p:cNvPr id="7" name="Picture 6"/>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682458" y="4145201"/>
            <a:ext cx="5151698" cy="2531166"/>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3614" y="4802650"/>
            <a:ext cx="3664527" cy="1873717"/>
          </a:xfrm>
          <a:prstGeom prst="rect">
            <a:avLst/>
          </a:prstGeom>
        </p:spPr>
      </p:pic>
      <p:sp>
        <p:nvSpPr>
          <p:cNvPr id="10" name="Content Placeholder 3">
            <a:extLst>
              <a:ext uri="{FF2B5EF4-FFF2-40B4-BE49-F238E27FC236}">
                <a16:creationId xmlns:a16="http://schemas.microsoft.com/office/drawing/2014/main" xmlns="" id="{7D500144-3611-F844-AC2B-CDFF2D2D857C}"/>
              </a:ext>
            </a:extLst>
          </p:cNvPr>
          <p:cNvSpPr txBox="1">
            <a:spLocks/>
          </p:cNvSpPr>
          <p:nvPr/>
        </p:nvSpPr>
        <p:spPr>
          <a:xfrm>
            <a:off x="8981131" y="866865"/>
            <a:ext cx="2721579"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altLang="de-DE" sz="2133" dirty="0" err="1" smtClean="0">
                <a:solidFill>
                  <a:srgbClr val="0000FF"/>
                </a:solidFill>
                <a:latin typeface="ArialMT"/>
              </a:rPr>
              <a:t>MedAustron</a:t>
            </a:r>
            <a:r>
              <a:rPr lang="en-US" altLang="de-DE" sz="2133" dirty="0" smtClean="0">
                <a:solidFill>
                  <a:srgbClr val="0000FF"/>
                </a:solidFill>
                <a:latin typeface="ArialMT"/>
              </a:rPr>
              <a:t>, </a:t>
            </a:r>
            <a:r>
              <a:rPr lang="el-GR" altLang="de-DE" sz="2133" dirty="0" smtClean="0">
                <a:solidFill>
                  <a:srgbClr val="0000FF"/>
                </a:solidFill>
                <a:latin typeface="ArialMT"/>
              </a:rPr>
              <a:t>Α</a:t>
            </a:r>
            <a:r>
              <a:rPr lang="en-US" altLang="de-DE" sz="2133" dirty="0" err="1" smtClean="0">
                <a:solidFill>
                  <a:srgbClr val="0000FF"/>
                </a:solidFill>
                <a:latin typeface="ArialMT"/>
              </a:rPr>
              <a:t>ustria</a:t>
            </a:r>
            <a:r>
              <a:rPr lang="en-US" altLang="de-DE" sz="2133" dirty="0" smtClean="0">
                <a:solidFill>
                  <a:srgbClr val="0000FF"/>
                </a:solidFill>
                <a:latin typeface="ArialMT"/>
              </a:rPr>
              <a:t> </a:t>
            </a:r>
            <a:endParaRPr lang="en-US" altLang="de-DE" sz="2133" dirty="0">
              <a:solidFill>
                <a:srgbClr val="0000FF"/>
              </a:solidFill>
              <a:latin typeface="ArialMT"/>
            </a:endParaRPr>
          </a:p>
        </p:txBody>
      </p:sp>
      <p:sp>
        <p:nvSpPr>
          <p:cNvPr id="11" name="Content Placeholder 3">
            <a:extLst>
              <a:ext uri="{FF2B5EF4-FFF2-40B4-BE49-F238E27FC236}">
                <a16:creationId xmlns:a16="http://schemas.microsoft.com/office/drawing/2014/main" xmlns="" id="{7D500144-3611-F844-AC2B-CDFF2D2D857C}"/>
              </a:ext>
            </a:extLst>
          </p:cNvPr>
          <p:cNvSpPr txBox="1">
            <a:spLocks/>
          </p:cNvSpPr>
          <p:nvPr/>
        </p:nvSpPr>
        <p:spPr>
          <a:xfrm>
            <a:off x="4168596" y="4316606"/>
            <a:ext cx="1869807"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altLang="de-DE" sz="2133" dirty="0" smtClean="0">
                <a:solidFill>
                  <a:srgbClr val="0000FF"/>
                </a:solidFill>
                <a:latin typeface="ArialMT"/>
              </a:rPr>
              <a:t>HIT, Germany</a:t>
            </a:r>
            <a:endParaRPr lang="en-US" altLang="de-DE" sz="2133" dirty="0">
              <a:solidFill>
                <a:srgbClr val="0000FF"/>
              </a:solidFill>
              <a:latin typeface="ArialMT"/>
            </a:endParaRPr>
          </a:p>
        </p:txBody>
      </p:sp>
      <p:sp>
        <p:nvSpPr>
          <p:cNvPr id="12" name="Content Placeholder 3">
            <a:extLst>
              <a:ext uri="{FF2B5EF4-FFF2-40B4-BE49-F238E27FC236}">
                <a16:creationId xmlns:a16="http://schemas.microsoft.com/office/drawing/2014/main" xmlns="" id="{7D500144-3611-F844-AC2B-CDFF2D2D857C}"/>
              </a:ext>
            </a:extLst>
          </p:cNvPr>
          <p:cNvSpPr txBox="1">
            <a:spLocks/>
          </p:cNvSpPr>
          <p:nvPr/>
        </p:nvSpPr>
        <p:spPr>
          <a:xfrm>
            <a:off x="4138140" y="6288632"/>
            <a:ext cx="1900264"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altLang="de-DE" sz="2133" dirty="0">
                <a:solidFill>
                  <a:srgbClr val="0000FF"/>
                </a:solidFill>
                <a:latin typeface="ArialMT"/>
              </a:rPr>
              <a:t>M</a:t>
            </a:r>
            <a:r>
              <a:rPr lang="en-US" altLang="de-DE" sz="2133" dirty="0" smtClean="0">
                <a:solidFill>
                  <a:srgbClr val="0000FF"/>
                </a:solidFill>
                <a:latin typeface="ArialMT"/>
              </a:rPr>
              <a:t>IT, Germany</a:t>
            </a:r>
            <a:endParaRPr lang="en-US" altLang="de-DE" sz="2133" dirty="0">
              <a:solidFill>
                <a:srgbClr val="0000FF"/>
              </a:solidFill>
              <a:latin typeface="ArialMT"/>
            </a:endParaRPr>
          </a:p>
        </p:txBody>
      </p:sp>
      <p:sp>
        <p:nvSpPr>
          <p:cNvPr id="13" name="Content Placeholder 3">
            <a:extLst>
              <a:ext uri="{FF2B5EF4-FFF2-40B4-BE49-F238E27FC236}">
                <a16:creationId xmlns:a16="http://schemas.microsoft.com/office/drawing/2014/main" xmlns="" id="{7D500144-3611-F844-AC2B-CDFF2D2D857C}"/>
              </a:ext>
            </a:extLst>
          </p:cNvPr>
          <p:cNvSpPr txBox="1">
            <a:spLocks/>
          </p:cNvSpPr>
          <p:nvPr/>
        </p:nvSpPr>
        <p:spPr>
          <a:xfrm>
            <a:off x="4138140" y="2127065"/>
            <a:ext cx="1625766" cy="387735"/>
          </a:xfrm>
          <a:prstGeom prst="rect">
            <a:avLst/>
          </a:prstGeom>
        </p:spPr>
        <p:txBody>
          <a:bodyPr vert="horz" wrap="none" lIns="91440" tIns="45720" rIns="91440" bIns="45720" rtlCol="0">
            <a:sp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altLang="de-DE" sz="2133" dirty="0" smtClean="0">
                <a:solidFill>
                  <a:srgbClr val="0000FF"/>
                </a:solidFill>
                <a:latin typeface="ArialMT"/>
              </a:rPr>
              <a:t>CNAO, </a:t>
            </a:r>
            <a:r>
              <a:rPr lang="el-GR" altLang="de-DE" sz="2133" dirty="0" smtClean="0">
                <a:solidFill>
                  <a:srgbClr val="0000FF"/>
                </a:solidFill>
                <a:latin typeface="ArialMT"/>
              </a:rPr>
              <a:t>Ι</a:t>
            </a:r>
            <a:r>
              <a:rPr lang="en-US" altLang="de-DE" sz="2133" dirty="0" err="1" smtClean="0">
                <a:solidFill>
                  <a:srgbClr val="0000FF"/>
                </a:solidFill>
                <a:latin typeface="ArialMT"/>
              </a:rPr>
              <a:t>taly</a:t>
            </a:r>
            <a:endParaRPr lang="en-US" altLang="de-DE" sz="2133" dirty="0">
              <a:solidFill>
                <a:srgbClr val="0000FF"/>
              </a:solidFill>
              <a:latin typeface="ArialMT"/>
            </a:endParaRPr>
          </a:p>
        </p:txBody>
      </p:sp>
      <p:sp>
        <p:nvSpPr>
          <p:cNvPr id="14" name="Titel 1"/>
          <p:cNvSpPr txBox="1">
            <a:spLocks/>
          </p:cNvSpPr>
          <p:nvPr/>
        </p:nvSpPr>
        <p:spPr bwMode="auto">
          <a:xfrm>
            <a:off x="4168596" y="253133"/>
            <a:ext cx="10799011" cy="8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sz="2400" b="1" dirty="0" smtClean="0">
                <a:solidFill>
                  <a:srgbClr val="0000FF"/>
                </a:solidFill>
              </a:rPr>
              <a:t>Four carbon-ion cancer therapy centers in Europe</a:t>
            </a:r>
            <a:endParaRPr lang="de-DE" altLang="en-US" sz="2400" b="1" dirty="0">
              <a:solidFill>
                <a:srgbClr val="0000FF"/>
              </a:solidFill>
            </a:endParaRPr>
          </a:p>
        </p:txBody>
      </p:sp>
      <p:sp>
        <p:nvSpPr>
          <p:cNvPr id="2" name="Rectangle 1"/>
          <p:cNvSpPr/>
          <p:nvPr/>
        </p:nvSpPr>
        <p:spPr>
          <a:xfrm>
            <a:off x="4159766" y="2438849"/>
            <a:ext cx="2026709" cy="369332"/>
          </a:xfrm>
          <a:prstGeom prst="rect">
            <a:avLst/>
          </a:prstGeom>
        </p:spPr>
        <p:txBody>
          <a:bodyPr wrap="none">
            <a:spAutoFit/>
          </a:bodyPr>
          <a:lstStyle/>
          <a:p>
            <a:r>
              <a:rPr lang="en-US" b="1" dirty="0" err="1" smtClean="0">
                <a:solidFill>
                  <a:srgbClr val="C00000"/>
                </a:solidFill>
              </a:rPr>
              <a:t>Video-visit@CNAO</a:t>
            </a:r>
            <a:r>
              <a:rPr lang="en-US" b="1" dirty="0" smtClean="0">
                <a:solidFill>
                  <a:srgbClr val="C00000"/>
                </a:solidFill>
              </a:rPr>
              <a:t> </a:t>
            </a:r>
            <a:endParaRPr lang="en-US" dirty="0"/>
          </a:p>
        </p:txBody>
      </p:sp>
    </p:spTree>
    <p:extLst>
      <p:ext uri="{BB962C8B-B14F-4D97-AF65-F5344CB8AC3E}">
        <p14:creationId xmlns:p14="http://schemas.microsoft.com/office/powerpoint/2010/main" val="10977929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05080"/>
            <a:ext cx="12192000" cy="6152920"/>
          </a:xfrm>
          <a:prstGeom prst="rect">
            <a:avLst/>
          </a:prstGeom>
        </p:spPr>
      </p:pic>
      <p:sp>
        <p:nvSpPr>
          <p:cNvPr id="3" name="Title 4"/>
          <p:cNvSpPr txBox="1">
            <a:spLocks/>
          </p:cNvSpPr>
          <p:nvPr/>
        </p:nvSpPr>
        <p:spPr>
          <a:xfrm>
            <a:off x="2764482" y="44451"/>
            <a:ext cx="6046912" cy="646331"/>
          </a:xfrm>
          <a:prstGeom prst="rect">
            <a:avLst/>
          </a:prstGeom>
        </p:spPr>
        <p:txBody>
          <a:bodyPr wrap="non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altLang="de-DE" sz="3600" b="1" smtClean="0">
                <a:solidFill>
                  <a:srgbClr val="0000FF"/>
                </a:solidFill>
                <a:latin typeface="+mn-lt"/>
              </a:rPr>
              <a:t>Virtual Hadron </a:t>
            </a:r>
            <a:r>
              <a:rPr lang="en-US" altLang="de-DE" sz="3600" b="1" dirty="0" smtClean="0">
                <a:solidFill>
                  <a:srgbClr val="0000FF"/>
                </a:solidFill>
                <a:latin typeface="+mn-lt"/>
              </a:rPr>
              <a:t>Therapy Center</a:t>
            </a:r>
            <a:endParaRPr lang="en-US" altLang="de-DE" sz="3600" b="1" dirty="0">
              <a:latin typeface="+mn-lt"/>
            </a:endParaRPr>
          </a:p>
        </p:txBody>
      </p:sp>
      <p:pic>
        <p:nvPicPr>
          <p:cNvPr id="4" name="Picture 3"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57184" y="44451"/>
            <a:ext cx="1934816" cy="1453188"/>
          </a:xfrm>
          <a:prstGeom prst="rect">
            <a:avLst/>
          </a:prstGeom>
        </p:spPr>
      </p:pic>
    </p:spTree>
    <p:extLst>
      <p:ext uri="{BB962C8B-B14F-4D97-AF65-F5344CB8AC3E}">
        <p14:creationId xmlns:p14="http://schemas.microsoft.com/office/powerpoint/2010/main" val="10527842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5"/>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502920"/>
            <a:ext cx="4160520" cy="6004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4"/>
          <p:cNvSpPr txBox="1">
            <a:spLocks/>
          </p:cNvSpPr>
          <p:nvPr/>
        </p:nvSpPr>
        <p:spPr bwMode="auto">
          <a:xfrm>
            <a:off x="2080260" y="453072"/>
            <a:ext cx="1106905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2800" b="1" kern="0" dirty="0" smtClean="0">
                <a:solidFill>
                  <a:srgbClr val="0000FF"/>
                </a:solidFill>
                <a:latin typeface="ArialMT" charset="0"/>
              </a:rPr>
              <a:t>Next generation facility for cancer </a:t>
            </a:r>
            <a:r>
              <a:rPr lang="en-US" altLang="en-US" sz="2800" b="1" kern="0" dirty="0" err="1" smtClean="0">
                <a:solidFill>
                  <a:srgbClr val="0000FF"/>
                </a:solidFill>
                <a:latin typeface="ArialMT" charset="0"/>
              </a:rPr>
              <a:t>tumour</a:t>
            </a:r>
            <a:r>
              <a:rPr lang="en-US" altLang="en-US" sz="2800" b="1" kern="0" dirty="0" smtClean="0">
                <a:solidFill>
                  <a:srgbClr val="0000FF"/>
                </a:solidFill>
                <a:latin typeface="ArialMT" charset="0"/>
              </a:rPr>
              <a:t> therapy </a:t>
            </a:r>
          </a:p>
          <a:p>
            <a:pPr>
              <a:defRPr/>
            </a:pPr>
            <a:r>
              <a:rPr lang="en-US" altLang="en-US" sz="2800" b="1" kern="0" dirty="0" smtClean="0">
                <a:solidFill>
                  <a:srgbClr val="0000FF"/>
                </a:solidFill>
                <a:latin typeface="ArialMT" charset="0"/>
              </a:rPr>
              <a:t>and research with heavy-ion beams</a:t>
            </a:r>
            <a:endParaRPr lang="en-US" altLang="en-US" sz="2800" b="1" kern="0" dirty="0"/>
          </a:p>
        </p:txBody>
      </p:sp>
      <p:sp>
        <p:nvSpPr>
          <p:cNvPr id="16" name="Title 4"/>
          <p:cNvSpPr txBox="1">
            <a:spLocks/>
          </p:cNvSpPr>
          <p:nvPr/>
        </p:nvSpPr>
        <p:spPr bwMode="auto">
          <a:xfrm>
            <a:off x="406004" y="6208132"/>
            <a:ext cx="119328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2400" b="1" kern="0" dirty="0" smtClean="0">
                <a:solidFill>
                  <a:srgbClr val="7030A0"/>
                </a:solidFill>
                <a:latin typeface="ArialMT" charset="0"/>
              </a:rPr>
              <a:t>Proposal for a facility in South East Europe: SEEIIST</a:t>
            </a:r>
            <a:endParaRPr lang="en-US" altLang="en-US" sz="2400" b="1" kern="0" dirty="0">
              <a:solidFill>
                <a:srgbClr val="7030A0"/>
              </a:solidFill>
            </a:endParaRPr>
          </a:p>
        </p:txBody>
      </p:sp>
      <p:sp>
        <p:nvSpPr>
          <p:cNvPr id="18" name="Rectangle 17"/>
          <p:cNvSpPr/>
          <p:nvPr/>
        </p:nvSpPr>
        <p:spPr>
          <a:xfrm>
            <a:off x="10379290" y="5551674"/>
            <a:ext cx="1472519" cy="677108"/>
          </a:xfrm>
          <a:prstGeom prst="rect">
            <a:avLst/>
          </a:prstGeom>
        </p:spPr>
        <p:txBody>
          <a:bodyPr wrap="none">
            <a:spAutoFit/>
          </a:bodyPr>
          <a:lstStyle/>
          <a:p>
            <a:r>
              <a:rPr lang="el-GR" sz="2000" b="1" dirty="0" smtClean="0">
                <a:solidFill>
                  <a:schemeClr val="bg1"/>
                </a:solidFill>
              </a:rPr>
              <a:t>Δ. </a:t>
            </a:r>
            <a:r>
              <a:rPr lang="el-GR" sz="2000" b="1" dirty="0" err="1" smtClean="0">
                <a:solidFill>
                  <a:schemeClr val="bg1"/>
                </a:solidFill>
              </a:rPr>
              <a:t>Καπρινης</a:t>
            </a:r>
            <a:endParaRPr lang="el-GR" altLang="en-US" dirty="0">
              <a:solidFill>
                <a:schemeClr val="bg1"/>
              </a:solidFill>
              <a:ea typeface="Courier New" charset="0"/>
            </a:endParaRPr>
          </a:p>
          <a:p>
            <a:endParaRPr lang="en-US" dirty="0"/>
          </a:p>
        </p:txBody>
      </p:sp>
      <p:pic>
        <p:nvPicPr>
          <p:cNvPr id="8" name="Picture 7"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2566" y="1910148"/>
            <a:ext cx="7454900" cy="4089400"/>
          </a:xfrm>
          <a:prstGeom prst="rect">
            <a:avLst/>
          </a:prstGeom>
        </p:spPr>
      </p:pic>
      <p:pic>
        <p:nvPicPr>
          <p:cNvPr id="11" name="Picture 10" descr="MC-Logo-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00999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ext Box 4"/>
          <p:cNvSpPr txBox="1">
            <a:spLocks noChangeArrowheads="1"/>
          </p:cNvSpPr>
          <p:nvPr/>
        </p:nvSpPr>
        <p:spPr bwMode="auto">
          <a:xfrm>
            <a:off x="2812077" y="28012"/>
            <a:ext cx="27178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de-DE" altLang="de-DE" sz="2000" dirty="0">
              <a:solidFill>
                <a:schemeClr val="tx2"/>
              </a:solidFill>
            </a:endParaRPr>
          </a:p>
          <a:p>
            <a:pPr eaLnBrk="1" hangingPunct="1">
              <a:spcBef>
                <a:spcPct val="0"/>
              </a:spcBef>
              <a:buFontTx/>
              <a:buNone/>
            </a:pPr>
            <a:endParaRPr lang="de-DE" altLang="de-DE" sz="2000" dirty="0">
              <a:solidFill>
                <a:schemeClr val="tx2"/>
              </a:solidFill>
            </a:endParaRPr>
          </a:p>
          <a:p>
            <a:pPr eaLnBrk="1" hangingPunct="1">
              <a:spcBef>
                <a:spcPct val="0"/>
              </a:spcBef>
              <a:buFontTx/>
              <a:buNone/>
            </a:pPr>
            <a:r>
              <a:rPr lang="de-DE" altLang="de-DE" sz="2000" dirty="0" smtClean="0">
                <a:solidFill>
                  <a:schemeClr val="tx2"/>
                </a:solidFill>
              </a:rPr>
              <a:t>600 </a:t>
            </a:r>
            <a:r>
              <a:rPr lang="en-US" altLang="de-DE" sz="2000" dirty="0" smtClean="0">
                <a:solidFill>
                  <a:schemeClr val="tx2"/>
                </a:solidFill>
              </a:rPr>
              <a:t>tons</a:t>
            </a:r>
            <a:endParaRPr lang="de-DE" altLang="de-DE" sz="2000" dirty="0">
              <a:solidFill>
                <a:schemeClr val="tx2"/>
              </a:solidFill>
            </a:endParaRPr>
          </a:p>
          <a:p>
            <a:pPr eaLnBrk="1" hangingPunct="1">
              <a:spcBef>
                <a:spcPct val="0"/>
              </a:spcBef>
              <a:buFontTx/>
              <a:buNone/>
            </a:pPr>
            <a:r>
              <a:rPr lang="de-DE" altLang="de-DE" sz="2000" dirty="0">
                <a:solidFill>
                  <a:schemeClr val="tx2"/>
                </a:solidFill>
              </a:rPr>
              <a:t>   </a:t>
            </a:r>
          </a:p>
        </p:txBody>
      </p:sp>
      <p:sp>
        <p:nvSpPr>
          <p:cNvPr id="9" name="Title 4"/>
          <p:cNvSpPr txBox="1">
            <a:spLocks/>
          </p:cNvSpPr>
          <p:nvPr/>
        </p:nvSpPr>
        <p:spPr bwMode="auto">
          <a:xfrm>
            <a:off x="88108" y="517237"/>
            <a:ext cx="27574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200" b="1" kern="0" dirty="0">
                <a:solidFill>
                  <a:srgbClr val="0000FF"/>
                </a:solidFill>
                <a:latin typeface="ArialMT" charset="0"/>
              </a:rPr>
              <a:t>Gantry </a:t>
            </a:r>
            <a:r>
              <a:rPr lang="en-US" altLang="en-US" sz="3200" b="1" kern="0" dirty="0" smtClean="0">
                <a:solidFill>
                  <a:srgbClr val="0000FF"/>
                </a:solidFill>
                <a:latin typeface="ArialMT" charset="0"/>
              </a:rPr>
              <a:t>at</a:t>
            </a:r>
            <a:r>
              <a:rPr lang="el-GR" altLang="en-US" sz="3200" b="1" kern="0" dirty="0" smtClean="0">
                <a:solidFill>
                  <a:srgbClr val="0000FF"/>
                </a:solidFill>
                <a:latin typeface="ArialMT" charset="0"/>
              </a:rPr>
              <a:t> </a:t>
            </a:r>
            <a:r>
              <a:rPr lang="en-US" altLang="en-US" sz="3200" b="1" kern="0" dirty="0" smtClean="0">
                <a:solidFill>
                  <a:srgbClr val="0000FF"/>
                </a:solidFill>
                <a:latin typeface="ArialMT" charset="0"/>
              </a:rPr>
              <a:t>HIT</a:t>
            </a:r>
            <a:endParaRPr lang="en-US" altLang="en-US" sz="3200" b="1" kern="0" dirty="0"/>
          </a:p>
        </p:txBody>
      </p:sp>
      <p:pic>
        <p:nvPicPr>
          <p:cNvPr id="164872" name="Picture 2" descr="E:\Dienstreisen\2014_Dresden_DPG\Material\Gantry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08" y="1110350"/>
            <a:ext cx="4003676" cy="5691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itle 4"/>
          <p:cNvSpPr txBox="1">
            <a:spLocks/>
          </p:cNvSpPr>
          <p:nvPr/>
        </p:nvSpPr>
        <p:spPr bwMode="auto">
          <a:xfrm>
            <a:off x="8423170" y="553102"/>
            <a:ext cx="36711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200" b="1" kern="0" dirty="0">
                <a:solidFill>
                  <a:srgbClr val="0000FF"/>
                </a:solidFill>
                <a:latin typeface="ArialMT" charset="0"/>
              </a:rPr>
              <a:t>Gantry </a:t>
            </a:r>
            <a:r>
              <a:rPr lang="en-US" altLang="en-US" sz="3200" b="1" kern="0" dirty="0" smtClean="0">
                <a:solidFill>
                  <a:srgbClr val="0000FF"/>
                </a:solidFill>
                <a:latin typeface="ArialMT" charset="0"/>
              </a:rPr>
              <a:t>at</a:t>
            </a:r>
            <a:r>
              <a:rPr lang="el-GR" altLang="en-US" sz="3200" b="1" kern="0" dirty="0" smtClean="0">
                <a:solidFill>
                  <a:srgbClr val="0000FF"/>
                </a:solidFill>
                <a:latin typeface="ArialMT" charset="0"/>
              </a:rPr>
              <a:t> </a:t>
            </a:r>
            <a:r>
              <a:rPr lang="en-US" altLang="en-US" sz="3200" b="1" kern="0" dirty="0" smtClean="0">
                <a:solidFill>
                  <a:srgbClr val="0000FF"/>
                </a:solidFill>
                <a:latin typeface="ArialMT" charset="0"/>
              </a:rPr>
              <a:t>SEEIIST</a:t>
            </a:r>
            <a:endParaRPr lang="en-US" altLang="en-US" sz="3200" b="1" kern="0" dirty="0"/>
          </a:p>
        </p:txBody>
      </p:sp>
      <p:sp>
        <p:nvSpPr>
          <p:cNvPr id="20" name="Text Box 4"/>
          <p:cNvSpPr txBox="1">
            <a:spLocks noChangeArrowheads="1"/>
          </p:cNvSpPr>
          <p:nvPr/>
        </p:nvSpPr>
        <p:spPr bwMode="auto">
          <a:xfrm>
            <a:off x="7094441" y="49413"/>
            <a:ext cx="27178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de-DE" altLang="de-DE" sz="2000" dirty="0">
              <a:solidFill>
                <a:schemeClr val="tx2"/>
              </a:solidFill>
            </a:endParaRPr>
          </a:p>
          <a:p>
            <a:pPr eaLnBrk="1" hangingPunct="1">
              <a:spcBef>
                <a:spcPct val="0"/>
              </a:spcBef>
              <a:buFontTx/>
              <a:buNone/>
            </a:pPr>
            <a:endParaRPr lang="de-DE" altLang="de-DE" sz="2000" dirty="0">
              <a:solidFill>
                <a:schemeClr val="tx2"/>
              </a:solidFill>
            </a:endParaRPr>
          </a:p>
          <a:p>
            <a:pPr eaLnBrk="1" hangingPunct="1">
              <a:spcBef>
                <a:spcPct val="0"/>
              </a:spcBef>
              <a:buFontTx/>
              <a:buNone/>
            </a:pPr>
            <a:r>
              <a:rPr lang="de-DE" altLang="de-DE" sz="2000" dirty="0" smtClean="0">
                <a:solidFill>
                  <a:schemeClr val="tx2"/>
                </a:solidFill>
              </a:rPr>
              <a:t>40 </a:t>
            </a:r>
            <a:r>
              <a:rPr lang="en-US" altLang="de-DE" sz="2000" dirty="0" smtClean="0">
                <a:solidFill>
                  <a:schemeClr val="tx2"/>
                </a:solidFill>
              </a:rPr>
              <a:t>tons</a:t>
            </a:r>
            <a:endParaRPr lang="de-DE" altLang="de-DE" sz="2000" dirty="0">
              <a:solidFill>
                <a:schemeClr val="tx2"/>
              </a:solidFill>
            </a:endParaRPr>
          </a:p>
          <a:p>
            <a:pPr eaLnBrk="1" hangingPunct="1">
              <a:spcBef>
                <a:spcPct val="0"/>
              </a:spcBef>
              <a:buFontTx/>
              <a:buNone/>
            </a:pPr>
            <a:r>
              <a:rPr lang="de-DE" altLang="de-DE" sz="2000" dirty="0">
                <a:solidFill>
                  <a:schemeClr val="tx2"/>
                </a:solidFill>
              </a:rPr>
              <a:t>   </a:t>
            </a:r>
          </a:p>
        </p:txBody>
      </p:sp>
      <p:sp>
        <p:nvSpPr>
          <p:cNvPr id="21" name="Title 4"/>
          <p:cNvSpPr txBox="1">
            <a:spLocks/>
          </p:cNvSpPr>
          <p:nvPr/>
        </p:nvSpPr>
        <p:spPr bwMode="auto">
          <a:xfrm>
            <a:off x="2394067" y="0"/>
            <a:ext cx="698139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600" b="1" kern="0" dirty="0" smtClean="0">
                <a:solidFill>
                  <a:srgbClr val="0000FF"/>
                </a:solidFill>
                <a:latin typeface="ArialMT" charset="0"/>
              </a:rPr>
              <a:t>Accelerator and Beam Delivery</a:t>
            </a:r>
            <a:endParaRPr lang="en-US" altLang="en-US" sz="3600" b="1" kern="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4777" y="2987040"/>
            <a:ext cx="5238900" cy="387096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9931" y="1110350"/>
            <a:ext cx="5672069" cy="2489871"/>
          </a:xfrm>
          <a:prstGeom prst="rect">
            <a:avLst/>
          </a:prstGeom>
        </p:spPr>
      </p:pic>
      <p:sp>
        <p:nvSpPr>
          <p:cNvPr id="3" name="Up Arrow 2"/>
          <p:cNvSpPr/>
          <p:nvPr/>
        </p:nvSpPr>
        <p:spPr>
          <a:xfrm rot="3120000" flipH="1">
            <a:off x="6148733" y="1355054"/>
            <a:ext cx="82582" cy="3564810"/>
          </a:xfrm>
          <a:prstGeom prst="up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6" descr="MC-Logo-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7627" y="6096000"/>
            <a:ext cx="19081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4"/>
          <p:cNvSpPr txBox="1">
            <a:spLocks/>
          </p:cNvSpPr>
          <p:nvPr/>
        </p:nvSpPr>
        <p:spPr bwMode="auto">
          <a:xfrm>
            <a:off x="9375466" y="3845302"/>
            <a:ext cx="175881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altLang="en-US" sz="3200" b="1" kern="0" dirty="0" smtClean="0">
                <a:solidFill>
                  <a:srgbClr val="0000FF"/>
                </a:solidFill>
                <a:latin typeface="ArialMT" charset="0"/>
              </a:rPr>
              <a:t>SEEIIST</a:t>
            </a:r>
          </a:p>
          <a:p>
            <a:pPr>
              <a:defRPr/>
            </a:pPr>
            <a:r>
              <a:rPr lang="en-US" altLang="en-US" sz="3200" b="1" kern="0" dirty="0" smtClean="0">
                <a:solidFill>
                  <a:srgbClr val="0000FF"/>
                </a:solidFill>
                <a:latin typeface="ArialMT" charset="0"/>
              </a:rPr>
              <a:t>facility</a:t>
            </a:r>
            <a:endParaRPr lang="en-US" altLang="en-US" sz="3200" b="1" kern="0" dirty="0"/>
          </a:p>
        </p:txBody>
      </p:sp>
      <p:pic>
        <p:nvPicPr>
          <p:cNvPr id="17" name="Picture 16"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567" y="44452"/>
            <a:ext cx="605993" cy="58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4356603"/>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69"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95500" y="1979613"/>
            <a:ext cx="4864100" cy="480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570"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08201" y="23814"/>
            <a:ext cx="7948613" cy="192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1" name="Rectangle 3"/>
          <p:cNvSpPr>
            <a:spLocks noChangeArrowheads="1"/>
          </p:cNvSpPr>
          <p:nvPr/>
        </p:nvSpPr>
        <p:spPr bwMode="auto">
          <a:xfrm>
            <a:off x="5662589" y="1926895"/>
            <a:ext cx="584249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2800" b="1" dirty="0">
                <a:latin typeface="Calibri" charset="0"/>
                <a:hlinkClick r:id="rId4"/>
              </a:rPr>
              <a:t>https://indico.cern.ch/event/840212/</a:t>
            </a:r>
            <a:endParaRPr lang="en-US" altLang="en-US" sz="2800" b="1" dirty="0"/>
          </a:p>
        </p:txBody>
      </p:sp>
      <p:sp>
        <p:nvSpPr>
          <p:cNvPr id="17" name="Title 4"/>
          <p:cNvSpPr txBox="1">
            <a:spLocks/>
          </p:cNvSpPr>
          <p:nvPr/>
        </p:nvSpPr>
        <p:spPr bwMode="auto">
          <a:xfrm>
            <a:off x="4003675" y="23813"/>
            <a:ext cx="59007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sz="3200" b="1" kern="0" dirty="0">
                <a:solidFill>
                  <a:schemeClr val="bg1"/>
                </a:solidFill>
                <a:latin typeface="ArialMT" charset="0"/>
              </a:rPr>
              <a:t>Particle Therapy </a:t>
            </a:r>
            <a:r>
              <a:rPr lang="en-US" sz="3200" b="1" kern="0" dirty="0" err="1">
                <a:solidFill>
                  <a:schemeClr val="bg1"/>
                </a:solidFill>
                <a:latin typeface="ArialMT" charset="0"/>
              </a:rPr>
              <a:t>MasterClass</a:t>
            </a:r>
            <a:endParaRPr lang="en-US" sz="3200" b="1" kern="0" dirty="0">
              <a:solidFill>
                <a:schemeClr val="bg1"/>
              </a:solidFill>
              <a:latin typeface="ArialMT" charset="0"/>
            </a:endParaRPr>
          </a:p>
        </p:txBody>
      </p:sp>
      <p:sp>
        <p:nvSpPr>
          <p:cNvPr id="13" name="Title 4"/>
          <p:cNvSpPr txBox="1">
            <a:spLocks/>
          </p:cNvSpPr>
          <p:nvPr/>
        </p:nvSpPr>
        <p:spPr bwMode="auto">
          <a:xfrm>
            <a:off x="7051830" y="2868491"/>
            <a:ext cx="46281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sz="2400" b="1" kern="0" dirty="0" smtClean="0">
                <a:solidFill>
                  <a:srgbClr val="0000FF"/>
                </a:solidFill>
                <a:latin typeface="ArialMT" charset="0"/>
              </a:rPr>
              <a:t>Material in different languages</a:t>
            </a:r>
            <a:endParaRPr lang="en-US" sz="2400" b="1" kern="0" dirty="0">
              <a:solidFill>
                <a:srgbClr val="0000FF"/>
              </a:solidFill>
              <a:latin typeface="ArialMT" charset="0"/>
            </a:endParaRPr>
          </a:p>
          <a:p>
            <a:pPr>
              <a:defRPr/>
            </a:pPr>
            <a:endParaRPr lang="en-US" sz="2400" b="1" kern="0" dirty="0">
              <a:solidFill>
                <a:srgbClr val="0000FF"/>
              </a:solidFill>
              <a:latin typeface="ArialMT" charset="0"/>
            </a:endParaRPr>
          </a:p>
          <a:p>
            <a:pPr>
              <a:defRPr/>
            </a:pPr>
            <a:r>
              <a:rPr lang="en-US" sz="2400" b="1" kern="0" dirty="0" smtClean="0">
                <a:solidFill>
                  <a:srgbClr val="0000FF"/>
                </a:solidFill>
                <a:latin typeface="ArialMT" charset="0"/>
              </a:rPr>
              <a:t>Animations</a:t>
            </a:r>
            <a:endParaRPr lang="en-US" sz="2400" b="1" kern="0" dirty="0">
              <a:solidFill>
                <a:srgbClr val="0000FF"/>
              </a:solidFill>
              <a:latin typeface="ArialMT" charset="0"/>
            </a:endParaRPr>
          </a:p>
        </p:txBody>
      </p:sp>
      <p:pic>
        <p:nvPicPr>
          <p:cNvPr id="9" name="Picture 10" descr="MC-Logo-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8660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6" name="Picture 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36511" y="863601"/>
            <a:ext cx="10542689" cy="5994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7" name="Rectangle 1"/>
          <p:cNvSpPr>
            <a:spLocks noChangeArrowheads="1"/>
          </p:cNvSpPr>
          <p:nvPr/>
        </p:nvSpPr>
        <p:spPr bwMode="auto">
          <a:xfrm>
            <a:off x="8871214" y="965462"/>
            <a:ext cx="24479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sz="1800" dirty="0">
                <a:solidFill>
                  <a:srgbClr val="C00000"/>
                </a:solidFill>
              </a:rPr>
              <a:t>88-430 MeV/u carbon</a:t>
            </a:r>
          </a:p>
          <a:p>
            <a:pPr eaLnBrk="1" hangingPunct="1">
              <a:spcBef>
                <a:spcPct val="0"/>
              </a:spcBef>
              <a:buFontTx/>
              <a:buNone/>
            </a:pPr>
            <a:r>
              <a:rPr lang="en-US" altLang="en-US" sz="1800" dirty="0">
                <a:solidFill>
                  <a:srgbClr val="C00000"/>
                </a:solidFill>
              </a:rPr>
              <a:t>50-221 MeV/u protons</a:t>
            </a:r>
          </a:p>
        </p:txBody>
      </p:sp>
      <p:sp>
        <p:nvSpPr>
          <p:cNvPr id="54278" name="Text Box 7"/>
          <p:cNvSpPr txBox="1">
            <a:spLocks noChangeArrowheads="1"/>
          </p:cNvSpPr>
          <p:nvPr/>
        </p:nvSpPr>
        <p:spPr bwMode="auto">
          <a:xfrm>
            <a:off x="887311" y="880797"/>
            <a:ext cx="1966912"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6" rIns="68573" bIns="34286">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en-US" altLang="en-US" sz="1800" dirty="0" err="1">
                <a:solidFill>
                  <a:srgbClr val="C00000"/>
                </a:solidFill>
                <a:ea typeface="ヒラギノ角ゴ Pro W3" charset="-128"/>
                <a:cs typeface="ヒラギノ角ゴ Pro W3" charset="-128"/>
              </a:rPr>
              <a:t>Pb-Pb</a:t>
            </a:r>
            <a:r>
              <a:rPr lang="el-GR" altLang="en-US" sz="1800" dirty="0">
                <a:solidFill>
                  <a:srgbClr val="C00000"/>
                </a:solidFill>
                <a:ea typeface="ヒラギノ角ゴ Pro W3" charset="-128"/>
                <a:cs typeface="ヒラギノ角ゴ Pro W3" charset="-128"/>
              </a:rPr>
              <a:t> </a:t>
            </a:r>
            <a:r>
              <a:rPr lang="el-GR" altLang="en-US" sz="1800" dirty="0" err="1">
                <a:solidFill>
                  <a:srgbClr val="C00000"/>
                </a:solidFill>
                <a:ea typeface="ヒラギノ角ゴ Pro W3" charset="-128"/>
                <a:cs typeface="ヒラギノ角ゴ Pro W3" charset="-128"/>
              </a:rPr>
              <a:t>at</a:t>
            </a:r>
            <a:r>
              <a:rPr lang="el-GR" altLang="en-US" sz="1800" dirty="0">
                <a:solidFill>
                  <a:srgbClr val="C00000"/>
                </a:solidFill>
                <a:ea typeface="ヒラギノ角ゴ Pro W3" charset="-128"/>
                <a:cs typeface="ヒラギノ角ゴ Pro W3" charset="-128"/>
              </a:rPr>
              <a:t> 5.5 </a:t>
            </a:r>
            <a:r>
              <a:rPr lang="el-GR" altLang="en-US" sz="1800" dirty="0" err="1">
                <a:solidFill>
                  <a:srgbClr val="C00000"/>
                </a:solidFill>
                <a:ea typeface="ヒラギノ角ゴ Pro W3" charset="-128"/>
                <a:cs typeface="ヒラギノ角ゴ Pro W3" charset="-128"/>
              </a:rPr>
              <a:t>TeV</a:t>
            </a:r>
            <a:endParaRPr lang="en-US" altLang="en-US" sz="1800" dirty="0">
              <a:solidFill>
                <a:srgbClr val="C00000"/>
              </a:solidFill>
              <a:ea typeface="ヒラギノ角ゴ Pro W3" charset="-128"/>
              <a:cs typeface="ヒラギノ角ゴ Pro W3" charset="-128"/>
            </a:endParaRPr>
          </a:p>
          <a:p>
            <a:pPr eaLnBrk="1" hangingPunct="1">
              <a:spcBef>
                <a:spcPct val="0"/>
              </a:spcBef>
              <a:buFontTx/>
              <a:buNone/>
            </a:pPr>
            <a:r>
              <a:rPr lang="el-GR" altLang="en-US" sz="1800" dirty="0" err="1">
                <a:solidFill>
                  <a:srgbClr val="C00000"/>
                </a:solidFill>
                <a:ea typeface="ヒラギノ角ゴ Pro W3" charset="-128"/>
                <a:cs typeface="ヒラギノ角ゴ Pro W3" charset="-128"/>
              </a:rPr>
              <a:t>pp</a:t>
            </a:r>
            <a:r>
              <a:rPr lang="el-GR" altLang="en-US" sz="1800" dirty="0">
                <a:solidFill>
                  <a:srgbClr val="C00000"/>
                </a:solidFill>
                <a:ea typeface="ヒラギノ角ゴ Pro W3" charset="-128"/>
                <a:cs typeface="ヒラギノ角ゴ Pro W3" charset="-128"/>
              </a:rPr>
              <a:t> </a:t>
            </a:r>
            <a:r>
              <a:rPr lang="el-GR" altLang="en-US" sz="1800" dirty="0" err="1">
                <a:solidFill>
                  <a:srgbClr val="C00000"/>
                </a:solidFill>
                <a:ea typeface="ヒラギノ角ゴ Pro W3" charset="-128"/>
                <a:cs typeface="ヒラギノ角ゴ Pro W3" charset="-128"/>
              </a:rPr>
              <a:t>at</a:t>
            </a:r>
            <a:r>
              <a:rPr lang="el-GR" altLang="en-US" sz="1800" dirty="0">
                <a:solidFill>
                  <a:srgbClr val="C00000"/>
                </a:solidFill>
                <a:ea typeface="ヒラギノ角ゴ Pro W3" charset="-128"/>
                <a:cs typeface="ヒラギノ角ゴ Pro W3" charset="-128"/>
              </a:rPr>
              <a:t> 14 </a:t>
            </a:r>
            <a:r>
              <a:rPr lang="el-GR" altLang="en-US" sz="1800" dirty="0" err="1">
                <a:solidFill>
                  <a:srgbClr val="C00000"/>
                </a:solidFill>
                <a:ea typeface="ヒラギノ角ゴ Pro W3" charset="-128"/>
                <a:cs typeface="ヒラギノ角ゴ Pro W3" charset="-128"/>
              </a:rPr>
              <a:t>TeV</a:t>
            </a:r>
            <a:endParaRPr lang="el-GR" altLang="en-US" sz="1800" dirty="0">
              <a:solidFill>
                <a:srgbClr val="C00000"/>
              </a:solidFill>
              <a:ea typeface="ヒラギノ角ゴ Pro W3" charset="-128"/>
              <a:cs typeface="ヒラギノ角ゴ Pro W3" charset="-128"/>
            </a:endParaRPr>
          </a:p>
        </p:txBody>
      </p:sp>
      <p:pic>
        <p:nvPicPr>
          <p:cNvPr id="6" name="Picture 5"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el 1"/>
          <p:cNvSpPr txBox="1">
            <a:spLocks/>
          </p:cNvSpPr>
          <p:nvPr/>
        </p:nvSpPr>
        <p:spPr bwMode="auto">
          <a:xfrm>
            <a:off x="1367419" y="58474"/>
            <a:ext cx="9951720"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None/>
            </a:pPr>
            <a:r>
              <a:rPr lang="en-US" altLang="en-US" sz="3600" b="1" dirty="0" smtClean="0">
                <a:solidFill>
                  <a:srgbClr val="0000FF"/>
                </a:solidFill>
              </a:rPr>
              <a:t>Heavy-ion research and </a:t>
            </a:r>
            <a:r>
              <a:rPr lang="en-US" altLang="en-US" sz="3600" b="1" smtClean="0">
                <a:solidFill>
                  <a:srgbClr val="0000FF"/>
                </a:solidFill>
              </a:rPr>
              <a:t>heavy-ion therapy</a:t>
            </a:r>
            <a:endParaRPr lang="de-DE" altLang="en-US" sz="3600" b="1" dirty="0">
              <a:solidFill>
                <a:srgbClr val="0000FF"/>
              </a:solidFill>
            </a:endParaRPr>
          </a:p>
        </p:txBody>
      </p:sp>
    </p:spTree>
    <p:extLst>
      <p:ext uri="{BB962C8B-B14F-4D97-AF65-F5344CB8AC3E}">
        <p14:creationId xmlns:p14="http://schemas.microsoft.com/office/powerpoint/2010/main" val="12404457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608" y="1722120"/>
            <a:ext cx="5942872" cy="4404360"/>
          </a:xfrm>
          <a:prstGeom prst="rect">
            <a:avLst/>
          </a:prstGeom>
        </p:spPr>
      </p:pic>
      <p:sp>
        <p:nvSpPr>
          <p:cNvPr id="7" name="Rectangle 6">
            <a:extLst>
              <a:ext uri="{FF2B5EF4-FFF2-40B4-BE49-F238E27FC236}">
                <a16:creationId xmlns="" xmlns:a16="http://schemas.microsoft.com/office/drawing/2014/main" id="{28323BF7-5951-1A4F-8718-85EC24B4CF06}"/>
              </a:ext>
            </a:extLst>
          </p:cNvPr>
          <p:cNvSpPr/>
          <p:nvPr/>
        </p:nvSpPr>
        <p:spPr>
          <a:xfrm>
            <a:off x="-304800" y="1128961"/>
            <a:ext cx="12622606" cy="461665"/>
          </a:xfrm>
          <a:prstGeom prst="rect">
            <a:avLst/>
          </a:prstGeom>
        </p:spPr>
        <p:txBody>
          <a:bodyPr wrap="square">
            <a:spAutoFit/>
          </a:bodyPr>
          <a:lstStyle/>
          <a:p>
            <a:pPr algn="ctr"/>
            <a:r>
              <a:rPr lang="en-US" sz="2400" b="1" dirty="0" smtClean="0">
                <a:solidFill>
                  <a:srgbClr val="7030A0"/>
                </a:solidFill>
              </a:rPr>
              <a:t>Heavy-ion Physicist, involved with medical applications of heavy-ions for cancer therapy</a:t>
            </a:r>
            <a:endParaRPr lang="x-none" sz="2400" b="1" dirty="0">
              <a:solidFill>
                <a:srgbClr val="7030A0"/>
              </a:solidFill>
            </a:endParaRPr>
          </a:p>
        </p:txBody>
      </p:sp>
      <p:sp>
        <p:nvSpPr>
          <p:cNvPr id="8" name="Rectangle 7">
            <a:extLst>
              <a:ext uri="{FF2B5EF4-FFF2-40B4-BE49-F238E27FC236}">
                <a16:creationId xmlns="" xmlns:a16="http://schemas.microsoft.com/office/drawing/2014/main" id="{28323BF7-5951-1A4F-8718-85EC24B4CF06}"/>
              </a:ext>
            </a:extLst>
          </p:cNvPr>
          <p:cNvSpPr/>
          <p:nvPr/>
        </p:nvSpPr>
        <p:spPr>
          <a:xfrm>
            <a:off x="35440" y="6136054"/>
            <a:ext cx="12622606" cy="461665"/>
          </a:xfrm>
          <a:prstGeom prst="rect">
            <a:avLst/>
          </a:prstGeom>
        </p:spPr>
        <p:txBody>
          <a:bodyPr wrap="square">
            <a:spAutoFit/>
          </a:bodyPr>
          <a:lstStyle/>
          <a:p>
            <a:pPr algn="ctr"/>
            <a:r>
              <a:rPr lang="en-US" sz="2400" b="1" dirty="0" smtClean="0">
                <a:solidFill>
                  <a:srgbClr val="0070C0"/>
                </a:solidFill>
              </a:rPr>
              <a:t>Virtual visit: ALICE heavy-ion experiment at CERN</a:t>
            </a:r>
            <a:r>
              <a:rPr lang="en-US" sz="2400" b="1" smtClean="0">
                <a:solidFill>
                  <a:srgbClr val="0070C0"/>
                </a:solidFill>
              </a:rPr>
              <a:t>. </a:t>
            </a:r>
            <a:endParaRPr lang="x-none" sz="2400" b="1" dirty="0">
              <a:solidFill>
                <a:srgbClr val="C00000"/>
              </a:solidFill>
            </a:endParaRPr>
          </a:p>
        </p:txBody>
      </p:sp>
      <p:pic>
        <p:nvPicPr>
          <p:cNvPr id="9" name="Picture 5" descr="LRsaba_CERN_0212_3199.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70320" y="1722120"/>
            <a:ext cx="5562600" cy="4385242"/>
          </a:xfrm>
          <a:prstGeom prst="rect">
            <a:avLst/>
          </a:prstGeom>
          <a:solidFill>
            <a:srgbClr val="FFFFFF"/>
          </a:solidFill>
          <a:ln w="9525">
            <a:solidFill>
              <a:srgbClr val="4F81BD"/>
            </a:solidFill>
            <a:miter lim="800000"/>
            <a:headEnd/>
            <a:tailEnd/>
          </a:ln>
        </p:spPr>
      </p:pic>
      <p:sp>
        <p:nvSpPr>
          <p:cNvPr id="10" name="Titel 1"/>
          <p:cNvSpPr txBox="1">
            <a:spLocks/>
          </p:cNvSpPr>
          <p:nvPr/>
        </p:nvSpPr>
        <p:spPr bwMode="auto">
          <a:xfrm>
            <a:off x="1280161" y="207157"/>
            <a:ext cx="9951720"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None/>
            </a:pPr>
            <a:r>
              <a:rPr lang="en-US" altLang="en-US" sz="3600" b="1" dirty="0" smtClean="0">
                <a:solidFill>
                  <a:srgbClr val="0000FF"/>
                </a:solidFill>
              </a:rPr>
              <a:t>Heavy-ion research and </a:t>
            </a:r>
            <a:r>
              <a:rPr lang="en-US" altLang="en-US" sz="3600" b="1" smtClean="0">
                <a:solidFill>
                  <a:srgbClr val="0000FF"/>
                </a:solidFill>
              </a:rPr>
              <a:t>heavy-ion therapy</a:t>
            </a:r>
            <a:endParaRPr lang="de-DE" altLang="en-US" sz="3600" b="1" dirty="0">
              <a:solidFill>
                <a:srgbClr val="0000FF"/>
              </a:solidFill>
            </a:endParaRPr>
          </a:p>
        </p:txBody>
      </p:sp>
      <p:pic>
        <p:nvPicPr>
          <p:cNvPr id="11" name="Picture 10"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5240" y="28892"/>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72802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937" name="HadronTherapyFacility_30_03_2015">
            <a:hlinkClick r:id="" action="ppaction://media"/>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76835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7939"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fld id="{5DC18A5F-A562-7443-B7BF-BA2820D1DB49}" type="slidenum">
              <a:rPr lang="en-US" altLang="en-US" sz="1400"/>
              <a:pPr>
                <a:spcBef>
                  <a:spcPct val="0"/>
                </a:spcBef>
                <a:buFontTx/>
                <a:buNone/>
              </a:pPr>
              <a:t>40</a:t>
            </a:fld>
            <a:endParaRPr lang="en-US" altLang="en-US" sz="1400"/>
          </a:p>
        </p:txBody>
      </p:sp>
      <p:pic>
        <p:nvPicPr>
          <p:cNvPr id="5" name="Picture 4"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12908" y="327026"/>
            <a:ext cx="1244600" cy="965200"/>
          </a:xfrm>
          <a:prstGeom prst="rect">
            <a:avLst/>
          </a:prstGeom>
        </p:spPr>
      </p:pic>
      <p:pic>
        <p:nvPicPr>
          <p:cNvPr id="8" name="Picture 10" descr="MC-Logo-R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8074" y="6095588"/>
            <a:ext cx="1871662"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3"/>
          <p:cNvSpPr>
            <a:spLocks noChangeArrowheads="1"/>
          </p:cNvSpPr>
          <p:nvPr/>
        </p:nvSpPr>
        <p:spPr bwMode="auto">
          <a:xfrm>
            <a:off x="3174751" y="5964359"/>
            <a:ext cx="606544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2800" b="1" dirty="0">
                <a:latin typeface="Calibri" charset="0"/>
              </a:rPr>
              <a:t>https://</a:t>
            </a:r>
            <a:r>
              <a:rPr lang="en-US" altLang="en-US" sz="2800" b="1" dirty="0" err="1">
                <a:latin typeface="Calibri" charset="0"/>
              </a:rPr>
              <a:t>videos.cern.ch</a:t>
            </a:r>
            <a:r>
              <a:rPr lang="en-US" altLang="en-US" sz="2800" b="1" dirty="0">
                <a:latin typeface="Calibri" charset="0"/>
              </a:rPr>
              <a:t>/record/2002120</a:t>
            </a:r>
            <a:endParaRPr lang="en-US" altLang="en-US" sz="2800" b="1" dirty="0"/>
          </a:p>
        </p:txBody>
      </p:sp>
    </p:spTree>
    <p:extLst>
      <p:ext uri="{BB962C8B-B14F-4D97-AF65-F5344CB8AC3E}">
        <p14:creationId xmlns:p14="http://schemas.microsoft.com/office/powerpoint/2010/main" val="892327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268" y="953943"/>
            <a:ext cx="6638811" cy="44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1" name="Rectangle 3"/>
          <p:cNvSpPr>
            <a:spLocks noChangeArrowheads="1"/>
          </p:cNvSpPr>
          <p:nvPr/>
        </p:nvSpPr>
        <p:spPr bwMode="auto">
          <a:xfrm>
            <a:off x="258812" y="5650721"/>
            <a:ext cx="108863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FontTx/>
              <a:buNone/>
            </a:pPr>
            <a:r>
              <a:rPr lang="en-US" altLang="en-US" sz="2400" b="1" dirty="0" smtClean="0">
                <a:solidFill>
                  <a:srgbClr val="7030A0"/>
                </a:solidFill>
              </a:rPr>
              <a:t>Pioneered heavy-ion (carbon) therapy for cancer </a:t>
            </a:r>
            <a:r>
              <a:rPr lang="en-US" altLang="en-US" sz="2400" b="1" dirty="0" err="1" smtClean="0">
                <a:solidFill>
                  <a:srgbClr val="7030A0"/>
                </a:solidFill>
              </a:rPr>
              <a:t>tumours</a:t>
            </a:r>
            <a:r>
              <a:rPr lang="en-US" altLang="en-US" sz="2400" b="1" dirty="0" smtClean="0">
                <a:solidFill>
                  <a:srgbClr val="7030A0"/>
                </a:solidFill>
              </a:rPr>
              <a:t> in Europe (90s).</a:t>
            </a:r>
            <a:endParaRPr lang="en-US" altLang="en-US" sz="2400" b="1" dirty="0">
              <a:solidFill>
                <a:srgbClr val="7030A0"/>
              </a:solidFill>
            </a:endParaRPr>
          </a:p>
        </p:txBody>
      </p:sp>
      <p:pic>
        <p:nvPicPr>
          <p:cNvPr id="13" name="Picture 12"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el 1"/>
          <p:cNvSpPr txBox="1">
            <a:spLocks/>
          </p:cNvSpPr>
          <p:nvPr/>
        </p:nvSpPr>
        <p:spPr bwMode="auto">
          <a:xfrm>
            <a:off x="975360" y="119857"/>
            <a:ext cx="11441315"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None/>
            </a:pPr>
            <a:r>
              <a:rPr lang="en-US" altLang="en-US" sz="3600" b="1" dirty="0" smtClean="0">
                <a:solidFill>
                  <a:srgbClr val="0000FF"/>
                </a:solidFill>
              </a:rPr>
              <a:t>Heavy-ion research and </a:t>
            </a:r>
            <a:r>
              <a:rPr lang="en-US" altLang="en-US" sz="3600" b="1" smtClean="0">
                <a:solidFill>
                  <a:srgbClr val="0000FF"/>
                </a:solidFill>
              </a:rPr>
              <a:t>heavy-ion therapy at GSI</a:t>
            </a:r>
            <a:endParaRPr lang="de-DE" altLang="en-US" sz="3600" b="1" dirty="0">
              <a:solidFill>
                <a:srgbClr val="0000FF"/>
              </a:solidFill>
            </a:endParaRPr>
          </a:p>
        </p:txBody>
      </p:sp>
      <p:pic>
        <p:nvPicPr>
          <p:cNvPr id="16" name="Content Placeholder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677150" y="923290"/>
            <a:ext cx="299085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pic>
        <p:nvPicPr>
          <p:cNvPr id="7" name="Picture 6" descr="MC-Logo-RG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07627" y="6096000"/>
            <a:ext cx="19081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65666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1"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1464" y="908050"/>
            <a:ext cx="613727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2" name="Text Box 4"/>
          <p:cNvSpPr txBox="1">
            <a:spLocks noChangeArrowheads="1"/>
          </p:cNvSpPr>
          <p:nvPr/>
        </p:nvSpPr>
        <p:spPr bwMode="auto">
          <a:xfrm>
            <a:off x="1774825" y="1144588"/>
            <a:ext cx="2089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en-GB" altLang="de-DE" sz="1800">
              <a:solidFill>
                <a:srgbClr val="000000"/>
              </a:solidFill>
            </a:endParaRPr>
          </a:p>
        </p:txBody>
      </p:sp>
      <p:sp>
        <p:nvSpPr>
          <p:cNvPr id="117763" name="Text Box 6"/>
          <p:cNvSpPr txBox="1">
            <a:spLocks noChangeArrowheads="1"/>
          </p:cNvSpPr>
          <p:nvPr/>
        </p:nvSpPr>
        <p:spPr bwMode="auto">
          <a:xfrm>
            <a:off x="1703389" y="6488113"/>
            <a:ext cx="3214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de-DE" altLang="de-DE" sz="2000" i="1" dirty="0">
                <a:solidFill>
                  <a:srgbClr val="FFFFFF"/>
                </a:solidFill>
              </a:rPr>
              <a:t>Haberer</a:t>
            </a:r>
            <a:r>
              <a:rPr lang="de-DE" altLang="de-DE" sz="1800" i="1" dirty="0">
                <a:solidFill>
                  <a:srgbClr val="FFFFFF"/>
                </a:solidFill>
              </a:rPr>
              <a:t> et al., NIM A , 1993</a:t>
            </a:r>
          </a:p>
        </p:txBody>
      </p:sp>
      <p:sp>
        <p:nvSpPr>
          <p:cNvPr id="117764" name="Text Box 6"/>
          <p:cNvSpPr txBox="1">
            <a:spLocks noChangeArrowheads="1"/>
          </p:cNvSpPr>
          <p:nvPr/>
        </p:nvSpPr>
        <p:spPr bwMode="auto">
          <a:xfrm>
            <a:off x="1395414" y="5313415"/>
            <a:ext cx="3214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de-DE" altLang="de-DE" sz="2000" b="1" i="1">
                <a:solidFill>
                  <a:srgbClr val="2B4FCD"/>
                </a:solidFill>
              </a:rPr>
              <a:t>Haberer</a:t>
            </a:r>
            <a:r>
              <a:rPr lang="de-DE" altLang="de-DE" sz="1800" b="1" i="1">
                <a:solidFill>
                  <a:srgbClr val="2B4FCD"/>
                </a:solidFill>
              </a:rPr>
              <a:t> et al., NIM A , 1993</a:t>
            </a:r>
          </a:p>
        </p:txBody>
      </p:sp>
      <p:sp>
        <p:nvSpPr>
          <p:cNvPr id="10" name="Title 4"/>
          <p:cNvSpPr txBox="1">
            <a:spLocks/>
          </p:cNvSpPr>
          <p:nvPr/>
        </p:nvSpPr>
        <p:spPr bwMode="auto">
          <a:xfrm>
            <a:off x="1490163" y="4865094"/>
            <a:ext cx="30251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sz="2400" b="1" kern="0" dirty="0" err="1">
                <a:solidFill>
                  <a:schemeClr val="bg1"/>
                </a:solidFill>
                <a:latin typeface="ArialMT" charset="0"/>
              </a:rPr>
              <a:t>Rasterscan</a:t>
            </a:r>
            <a:r>
              <a:rPr lang="en-US" sz="2400" b="1" kern="0" dirty="0">
                <a:solidFill>
                  <a:schemeClr val="bg1"/>
                </a:solidFill>
                <a:latin typeface="ArialMT" charset="0"/>
              </a:rPr>
              <a:t> Method</a:t>
            </a:r>
          </a:p>
        </p:txBody>
      </p:sp>
      <p:pic>
        <p:nvPicPr>
          <p:cNvPr id="117766" name="Content Placeholder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77150" y="908050"/>
            <a:ext cx="299085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pic>
        <p:nvPicPr>
          <p:cNvPr id="11" name="Picture 10"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923132" y="5864851"/>
            <a:ext cx="10840278" cy="703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charset="0"/>
                <a:ea typeface="ＭＳ Ｐゴシック" charset="-128"/>
                <a:cs typeface="Arial" charset="0"/>
              </a:defRPr>
            </a:lvl1pPr>
            <a:lvl2pPr>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lvl="1">
              <a:lnSpc>
                <a:spcPct val="50000"/>
              </a:lnSpc>
              <a:spcBef>
                <a:spcPts val="1688"/>
              </a:spcBef>
              <a:buNone/>
            </a:pPr>
            <a:r>
              <a:rPr lang="en-US" altLang="en-US" sz="2400" b="1" dirty="0" smtClean="0">
                <a:solidFill>
                  <a:srgbClr val="A40000"/>
                </a:solidFill>
                <a:ea typeface="ＭＳ Ｐゴシック" charset="-128"/>
              </a:rPr>
              <a:t>Implemented in the Heidelberg and Marburg Ion Treatment centers </a:t>
            </a:r>
          </a:p>
          <a:p>
            <a:pPr lvl="1">
              <a:lnSpc>
                <a:spcPct val="50000"/>
              </a:lnSpc>
              <a:spcBef>
                <a:spcPts val="1688"/>
              </a:spcBef>
              <a:buNone/>
            </a:pPr>
            <a:r>
              <a:rPr lang="en-US" altLang="en-US" sz="2400" b="1" dirty="0" smtClean="0">
                <a:solidFill>
                  <a:srgbClr val="A40000"/>
                </a:solidFill>
                <a:ea typeface="ＭＳ Ｐゴシック" charset="-128"/>
              </a:rPr>
              <a:t>(HIT and MIT) in Germany</a:t>
            </a:r>
            <a:endParaRPr lang="en-US" altLang="en-US" sz="2400" b="1" dirty="0">
              <a:solidFill>
                <a:srgbClr val="A40000"/>
              </a:solidFill>
              <a:ea typeface="ＭＳ Ｐゴシック" charset="-128"/>
            </a:endParaRPr>
          </a:p>
        </p:txBody>
      </p:sp>
      <p:sp>
        <p:nvSpPr>
          <p:cNvPr id="14" name="Titel 1"/>
          <p:cNvSpPr txBox="1">
            <a:spLocks/>
          </p:cNvSpPr>
          <p:nvPr/>
        </p:nvSpPr>
        <p:spPr bwMode="auto">
          <a:xfrm>
            <a:off x="975360" y="119857"/>
            <a:ext cx="11441315"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None/>
            </a:pPr>
            <a:r>
              <a:rPr lang="en-US" altLang="en-US" sz="3600" b="1" dirty="0" smtClean="0">
                <a:solidFill>
                  <a:srgbClr val="0000FF"/>
                </a:solidFill>
              </a:rPr>
              <a:t>Heavy-ion research and </a:t>
            </a:r>
            <a:r>
              <a:rPr lang="en-US" altLang="en-US" sz="3600" b="1" smtClean="0">
                <a:solidFill>
                  <a:srgbClr val="0000FF"/>
                </a:solidFill>
              </a:rPr>
              <a:t>heavy-ion therapy at GSI</a:t>
            </a:r>
            <a:endParaRPr lang="de-DE" altLang="en-US" sz="3600" b="1" dirty="0">
              <a:solidFill>
                <a:srgbClr val="0000FF"/>
              </a:solidFill>
            </a:endParaRPr>
          </a:p>
        </p:txBody>
      </p:sp>
      <p:pic>
        <p:nvPicPr>
          <p:cNvPr id="12" name="Picture 6" descr="MC-Logo-RG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07627" y="6096000"/>
            <a:ext cx="19081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2466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ext Box 4"/>
          <p:cNvSpPr txBox="1">
            <a:spLocks noChangeArrowheads="1"/>
          </p:cNvSpPr>
          <p:nvPr/>
        </p:nvSpPr>
        <p:spPr bwMode="auto">
          <a:xfrm>
            <a:off x="1774825" y="1144588"/>
            <a:ext cx="2089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en-GB" altLang="de-DE" sz="1800">
              <a:solidFill>
                <a:srgbClr val="000000"/>
              </a:solidFill>
            </a:endParaRPr>
          </a:p>
        </p:txBody>
      </p:sp>
      <p:sp>
        <p:nvSpPr>
          <p:cNvPr id="117763" name="Text Box 6"/>
          <p:cNvSpPr txBox="1">
            <a:spLocks noChangeArrowheads="1"/>
          </p:cNvSpPr>
          <p:nvPr/>
        </p:nvSpPr>
        <p:spPr bwMode="auto">
          <a:xfrm>
            <a:off x="1703389" y="6488113"/>
            <a:ext cx="3214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de-DE" altLang="de-DE" sz="2000" i="1" dirty="0">
                <a:solidFill>
                  <a:srgbClr val="FFFFFF"/>
                </a:solidFill>
              </a:rPr>
              <a:t>Haberer</a:t>
            </a:r>
            <a:r>
              <a:rPr lang="de-DE" altLang="de-DE" sz="1800" i="1" dirty="0">
                <a:solidFill>
                  <a:srgbClr val="FFFFFF"/>
                </a:solidFill>
              </a:rPr>
              <a:t> et al., NIM A , 1993</a:t>
            </a:r>
          </a:p>
        </p:txBody>
      </p:sp>
      <p:sp>
        <p:nvSpPr>
          <p:cNvPr id="117764" name="Text Box 6"/>
          <p:cNvSpPr txBox="1">
            <a:spLocks noChangeArrowheads="1"/>
          </p:cNvSpPr>
          <p:nvPr/>
        </p:nvSpPr>
        <p:spPr bwMode="auto">
          <a:xfrm>
            <a:off x="1395414" y="5313415"/>
            <a:ext cx="3214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de-DE" altLang="de-DE" sz="2000" b="1" i="1">
                <a:solidFill>
                  <a:srgbClr val="2B4FCD"/>
                </a:solidFill>
              </a:rPr>
              <a:t>Haberer</a:t>
            </a:r>
            <a:r>
              <a:rPr lang="de-DE" altLang="de-DE" sz="1800" b="1" i="1">
                <a:solidFill>
                  <a:srgbClr val="2B4FCD"/>
                </a:solidFill>
              </a:rPr>
              <a:t> et al., NIM A , 1993</a:t>
            </a:r>
          </a:p>
        </p:txBody>
      </p:sp>
      <p:sp>
        <p:nvSpPr>
          <p:cNvPr id="10" name="Title 4"/>
          <p:cNvSpPr txBox="1">
            <a:spLocks/>
          </p:cNvSpPr>
          <p:nvPr/>
        </p:nvSpPr>
        <p:spPr bwMode="auto">
          <a:xfrm>
            <a:off x="1490163" y="4865094"/>
            <a:ext cx="30251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none" anchor="ctr">
            <a:sp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a:lstStyle>
          <a:p>
            <a:pPr>
              <a:defRPr/>
            </a:pPr>
            <a:r>
              <a:rPr lang="en-US" sz="2400" b="1" kern="0" dirty="0" err="1">
                <a:solidFill>
                  <a:schemeClr val="bg1"/>
                </a:solidFill>
                <a:latin typeface="ArialMT" charset="0"/>
              </a:rPr>
              <a:t>Rasterscan</a:t>
            </a:r>
            <a:r>
              <a:rPr lang="en-US" sz="2400" b="1" kern="0" dirty="0">
                <a:solidFill>
                  <a:schemeClr val="bg1"/>
                </a:solidFill>
                <a:latin typeface="ArialMT" charset="0"/>
              </a:rPr>
              <a:t> Method</a:t>
            </a:r>
          </a:p>
        </p:txBody>
      </p:sp>
      <p:pic>
        <p:nvPicPr>
          <p:cNvPr id="11" name="Picture 10" descr="IPPOG_Logo_coloured">
            <a:extLst>
              <a:ext uri="{FF2B5EF4-FFF2-40B4-BE49-F238E27FC236}">
                <a16:creationId xmlns="" xmlns:a16="http://schemas.microsoft.com/office/drawing/2014/main" id="{55C59A2B-03D3-1148-98FD-5980E82CCF2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67" y="44451"/>
            <a:ext cx="7969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923132" y="5864851"/>
            <a:ext cx="10840278" cy="703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charset="0"/>
                <a:ea typeface="ＭＳ Ｐゴシック" charset="-128"/>
                <a:cs typeface="Arial" charset="0"/>
              </a:defRPr>
            </a:lvl1pPr>
            <a:lvl2pPr>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lvl="1">
              <a:lnSpc>
                <a:spcPct val="50000"/>
              </a:lnSpc>
              <a:spcBef>
                <a:spcPts val="1688"/>
              </a:spcBef>
              <a:buNone/>
            </a:pPr>
            <a:r>
              <a:rPr lang="en-US" altLang="en-US" sz="2400" b="1" dirty="0" smtClean="0">
                <a:solidFill>
                  <a:srgbClr val="A40000"/>
                </a:solidFill>
                <a:ea typeface="ＭＳ Ｐゴシック" charset="-128"/>
              </a:rPr>
              <a:t>Implemented in the Heidelberg and Marburg Ion Treatment centers </a:t>
            </a:r>
          </a:p>
          <a:p>
            <a:pPr lvl="1">
              <a:lnSpc>
                <a:spcPct val="50000"/>
              </a:lnSpc>
              <a:spcBef>
                <a:spcPts val="1688"/>
              </a:spcBef>
              <a:buNone/>
            </a:pPr>
            <a:r>
              <a:rPr lang="en-US" altLang="en-US" sz="2400" b="1" dirty="0" smtClean="0">
                <a:solidFill>
                  <a:srgbClr val="A40000"/>
                </a:solidFill>
                <a:ea typeface="ＭＳ Ｐゴシック" charset="-128"/>
              </a:rPr>
              <a:t>(HIT and MIT) in Germany</a:t>
            </a:r>
            <a:endParaRPr lang="en-US" altLang="en-US" sz="2400" b="1" dirty="0">
              <a:solidFill>
                <a:srgbClr val="A40000"/>
              </a:solidFill>
              <a:ea typeface="ＭＳ Ｐゴシック" charset="-128"/>
            </a:endParaRPr>
          </a:p>
        </p:txBody>
      </p:sp>
      <p:sp>
        <p:nvSpPr>
          <p:cNvPr id="14" name="Titel 1"/>
          <p:cNvSpPr txBox="1">
            <a:spLocks/>
          </p:cNvSpPr>
          <p:nvPr/>
        </p:nvSpPr>
        <p:spPr bwMode="auto">
          <a:xfrm>
            <a:off x="1703389" y="130105"/>
            <a:ext cx="10222727"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None/>
            </a:pPr>
            <a:r>
              <a:rPr lang="en-US" altLang="en-US" sz="3600" b="1" dirty="0" smtClean="0">
                <a:solidFill>
                  <a:srgbClr val="0000FF"/>
                </a:solidFill>
              </a:rPr>
              <a:t>The </a:t>
            </a:r>
            <a:r>
              <a:rPr lang="en-US" altLang="en-US" sz="3600" b="1" dirty="0" smtClean="0">
                <a:solidFill>
                  <a:srgbClr val="0000FF"/>
                </a:solidFill>
              </a:rPr>
              <a:t>heavy-ion </a:t>
            </a:r>
            <a:r>
              <a:rPr lang="en-US" altLang="en-US" sz="3600" b="1" smtClean="0">
                <a:solidFill>
                  <a:srgbClr val="0000FF"/>
                </a:solidFill>
              </a:rPr>
              <a:t>therapy </a:t>
            </a:r>
            <a:r>
              <a:rPr lang="en-US" altLang="en-US" sz="3600" b="1" smtClean="0">
                <a:solidFill>
                  <a:srgbClr val="0000FF"/>
                </a:solidFill>
              </a:rPr>
              <a:t>room at GSI today</a:t>
            </a:r>
            <a:endParaRPr lang="de-DE" altLang="en-US" sz="3600" b="1" dirty="0">
              <a:solidFill>
                <a:srgbClr val="0000FF"/>
              </a:solidFill>
            </a:endParaRPr>
          </a:p>
        </p:txBody>
      </p:sp>
      <p:pic>
        <p:nvPicPr>
          <p:cNvPr id="12" name="Picture 6" descr="MC-Logo-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07627" y="6096000"/>
            <a:ext cx="19081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7128068" y="1458720"/>
            <a:ext cx="4405366" cy="3304025"/>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90163" y="924971"/>
            <a:ext cx="5927527" cy="4401788"/>
          </a:xfrm>
          <a:prstGeom prst="rect">
            <a:avLst/>
          </a:prstGeom>
        </p:spPr>
      </p:pic>
    </p:spTree>
    <p:extLst>
      <p:ext uri="{BB962C8B-B14F-4D97-AF65-F5344CB8AC3E}">
        <p14:creationId xmlns:p14="http://schemas.microsoft.com/office/powerpoint/2010/main" val="7891380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7110241" y="1954632"/>
            <a:ext cx="5247345" cy="393550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513" y="1298713"/>
            <a:ext cx="6996461" cy="5247346"/>
          </a:xfrm>
          <a:prstGeom prst="rect">
            <a:avLst/>
          </a:prstGeom>
        </p:spPr>
      </p:pic>
      <p:sp>
        <p:nvSpPr>
          <p:cNvPr id="6" name="Titel 1"/>
          <p:cNvSpPr txBox="1">
            <a:spLocks/>
          </p:cNvSpPr>
          <p:nvPr/>
        </p:nvSpPr>
        <p:spPr bwMode="auto">
          <a:xfrm>
            <a:off x="2923430" y="331891"/>
            <a:ext cx="5677231"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None/>
            </a:pPr>
            <a:r>
              <a:rPr lang="en-US" altLang="en-US" sz="3600" b="1" dirty="0" smtClean="0">
                <a:solidFill>
                  <a:srgbClr val="0000FF"/>
                </a:solidFill>
              </a:rPr>
              <a:t>What </a:t>
            </a:r>
            <a:r>
              <a:rPr lang="en-US" altLang="en-US" sz="3600" b="1" smtClean="0">
                <a:solidFill>
                  <a:srgbClr val="0000FF"/>
                </a:solidFill>
              </a:rPr>
              <a:t>is behind </a:t>
            </a:r>
            <a:r>
              <a:rPr lang="en-US" altLang="en-US" sz="3600" b="1" dirty="0" smtClean="0">
                <a:solidFill>
                  <a:srgbClr val="0000FF"/>
                </a:solidFill>
              </a:rPr>
              <a:t>the wall?</a:t>
            </a:r>
            <a:endParaRPr lang="de-DE" altLang="en-US" sz="3600" b="1" dirty="0">
              <a:solidFill>
                <a:srgbClr val="0000FF"/>
              </a:solidFill>
            </a:endParaRPr>
          </a:p>
        </p:txBody>
      </p:sp>
    </p:spTree>
    <p:extLst>
      <p:ext uri="{BB962C8B-B14F-4D97-AF65-F5344CB8AC3E}">
        <p14:creationId xmlns:p14="http://schemas.microsoft.com/office/powerpoint/2010/main" val="11467801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016" y="1182671"/>
            <a:ext cx="5526157" cy="462409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1684" y="3631095"/>
            <a:ext cx="6608280" cy="253261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1684" y="1169746"/>
            <a:ext cx="6462507" cy="2331034"/>
          </a:xfrm>
          <a:prstGeom prst="rect">
            <a:avLst/>
          </a:prstGeom>
        </p:spPr>
      </p:pic>
      <p:sp>
        <p:nvSpPr>
          <p:cNvPr id="7" name="Titel 1"/>
          <p:cNvSpPr txBox="1">
            <a:spLocks/>
          </p:cNvSpPr>
          <p:nvPr/>
        </p:nvSpPr>
        <p:spPr bwMode="auto">
          <a:xfrm>
            <a:off x="2923430" y="331891"/>
            <a:ext cx="5677231" cy="57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0"/>
              </a:spcBef>
              <a:buNone/>
            </a:pPr>
            <a:r>
              <a:rPr lang="en-US" altLang="en-US" sz="3600" b="1" dirty="0" smtClean="0">
                <a:solidFill>
                  <a:srgbClr val="0000FF"/>
                </a:solidFill>
              </a:rPr>
              <a:t>What </a:t>
            </a:r>
            <a:r>
              <a:rPr lang="en-US" altLang="en-US" sz="3600" b="1" smtClean="0">
                <a:solidFill>
                  <a:srgbClr val="0000FF"/>
                </a:solidFill>
              </a:rPr>
              <a:t>is behind </a:t>
            </a:r>
            <a:r>
              <a:rPr lang="en-US" altLang="en-US" sz="3600" b="1" dirty="0" smtClean="0">
                <a:solidFill>
                  <a:srgbClr val="0000FF"/>
                </a:solidFill>
              </a:rPr>
              <a:t>the wall?</a:t>
            </a:r>
            <a:endParaRPr lang="de-DE" altLang="en-US" sz="3600" b="1" dirty="0">
              <a:solidFill>
                <a:srgbClr val="0000FF"/>
              </a:solidFill>
            </a:endParaRPr>
          </a:p>
        </p:txBody>
      </p:sp>
    </p:spTree>
    <p:extLst>
      <p:ext uri="{BB962C8B-B14F-4D97-AF65-F5344CB8AC3E}">
        <p14:creationId xmlns:p14="http://schemas.microsoft.com/office/powerpoint/2010/main" val="12784620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YF-LIBRARY-greek-13nov2020" id="{5D8397EB-1ACE-D841-98AD-8F19F533FFB7}" vid="{FD72F048-6602-DB43-995E-CA2822F532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YF-LIBRARY-greek-14nov2020-asgiven</Template>
  <TotalTime>9301</TotalTime>
  <Words>938</Words>
  <Application>Microsoft Macintosh PowerPoint</Application>
  <PresentationFormat>Widescreen</PresentationFormat>
  <Paragraphs>205</Paragraphs>
  <Slides>40</Slides>
  <Notes>10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40</vt:i4>
      </vt:variant>
    </vt:vector>
  </HeadingPairs>
  <TitlesOfParts>
    <vt:vector size="57" baseType="lpstr">
      <vt:lpstr>Amatic SC</vt:lpstr>
      <vt:lpstr>ArialMT</vt:lpstr>
      <vt:lpstr>Avenir Book</vt:lpstr>
      <vt:lpstr>Bitstream Vera Sans</vt:lpstr>
      <vt:lpstr>Calibri</vt:lpstr>
      <vt:lpstr>Calibri Light</vt:lpstr>
      <vt:lpstr>Courier New</vt:lpstr>
      <vt:lpstr>Gill Sans</vt:lpstr>
      <vt:lpstr>Gill Sans Light</vt:lpstr>
      <vt:lpstr>ＭＳ Ｐゴシック</vt:lpstr>
      <vt:lpstr>Tahoma</vt:lpstr>
      <vt:lpstr>Times</vt:lpstr>
      <vt:lpstr>Times New Roman</vt:lpstr>
      <vt:lpstr>Wingdings</vt:lpstr>
      <vt:lpstr>ヒラギノ角ゴ Pro W3</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New PTMC 2022 BiH Schedule</vt:lpstr>
      <vt:lpstr>PowerPoint Presentation</vt:lpstr>
      <vt:lpstr>PowerPoint Presentation</vt:lpstr>
      <vt:lpstr>PowerPoint Presentation</vt:lpstr>
      <vt:lpstr>New PTMC and Treatment Planning</vt:lpstr>
      <vt:lpstr>New PTMC and Treatment Planning</vt:lpstr>
      <vt:lpstr>PowerPoint Presentation</vt:lpstr>
      <vt:lpstr>PowerPoint Presentation</vt:lpstr>
      <vt:lpstr>Accelerators: our key to the subatomic world</vt:lpstr>
      <vt:lpstr>Accelerators: can precisely deliver energy</vt:lpstr>
      <vt:lpstr>A particle beam can break the DNA and kill a cell</vt:lpstr>
      <vt:lpstr>And if the cells has the cancer?  Killed ! </vt:lpstr>
      <vt:lpstr>Hadron therapy  with protons or ions</vt:lpstr>
      <vt:lpstr>PowerPoint Presentation</vt:lpstr>
      <vt:lpstr>Large 'Hadron Collider' </vt:lpstr>
      <vt:lpstr>PowerPoint Presentation</vt:lpstr>
      <vt:lpstr>PowerPoint Presentation</vt:lpstr>
      <vt:lpstr>From tracing particles with silicon pixel detectors to colour radiographies (Medipix)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Πορεία από Έρευνα σε Εφαρμογές</dc:title>
  <dc:creator>Microsoft Office User</dc:creator>
  <cp:lastModifiedBy>Microsoft Office User</cp:lastModifiedBy>
  <cp:revision>140</cp:revision>
  <dcterms:created xsi:type="dcterms:W3CDTF">2020-11-14T06:35:33Z</dcterms:created>
  <dcterms:modified xsi:type="dcterms:W3CDTF">2022-03-17T21:16:46Z</dcterms:modified>
</cp:coreProperties>
</file>