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6" r:id="rId4"/>
    <p:sldId id="267" r:id="rId5"/>
    <p:sldId id="265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08" d="100"/>
          <a:sy n="108" d="100"/>
        </p:scale>
        <p:origin x="17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626585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090813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2" y="274638"/>
            <a:ext cx="885826" cy="110172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xfrm>
            <a:off x="976923" y="1376490"/>
            <a:ext cx="7773377" cy="46211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500"/>
              </a:spcBef>
              <a:buSzTx/>
              <a:buFontTx/>
              <a:buNone/>
              <a:defRPr sz="2400"/>
            </a:lvl1pPr>
            <a:lvl2pPr marL="702128" indent="-244928">
              <a:spcBef>
                <a:spcPts val="500"/>
              </a:spcBef>
              <a:buFontTx/>
              <a:defRPr sz="2400"/>
            </a:lvl2pPr>
            <a:lvl3pPr marL="1143000" indent="-228600">
              <a:spcBef>
                <a:spcPts val="500"/>
              </a:spcBef>
              <a:buFontTx/>
              <a:defRPr sz="2400"/>
            </a:lvl3pPr>
            <a:lvl4pPr marL="1645920" indent="-274320">
              <a:spcBef>
                <a:spcPts val="500"/>
              </a:spcBef>
              <a:buFontTx/>
              <a:defRPr sz="2400"/>
            </a:lvl4pPr>
            <a:lvl5pPr marL="2103120" indent="-274320">
              <a:spcBef>
                <a:spcPts val="500"/>
              </a:spcBef>
              <a:buFontTx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1468197" y="274638"/>
            <a:ext cx="7218603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2" y="274638"/>
            <a:ext cx="885826" cy="1101726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468437" y="274638"/>
            <a:ext cx="7218363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2" y="274638"/>
            <a:ext cx="885826" cy="1101726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1468437" y="274638"/>
            <a:ext cx="7218363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2" y="274638"/>
            <a:ext cx="885826" cy="1101726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1468437" y="274638"/>
            <a:ext cx="7218363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8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Content Placeholder 7" descr="Content Placeholder 7"/>
          <p:cNvPicPr>
            <a:picLocks noChangeAspect="1"/>
          </p:cNvPicPr>
          <p:nvPr/>
        </p:nvPicPr>
        <p:blipFill>
          <a:blip r:embed="rId2"/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9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Content Placeholder 7"/>
          <p:cNvPicPr>
            <a:picLocks noChangeAspect="1"/>
          </p:cNvPicPr>
          <p:nvPr/>
        </p:nvPicPr>
        <p:blipFill>
          <a:blip r:embed="rId11">
            <a:alphaModFix amt="37000"/>
          </a:blip>
          <a:srcRect l="5934" r="5933"/>
          <a:stretch>
            <a:fillRect/>
          </a:stretch>
        </p:blipFill>
        <p:spPr>
          <a:xfrm rot="3168876">
            <a:off x="4525168" y="-153193"/>
            <a:ext cx="8229601" cy="452596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/>
        </p:nvSpPr>
        <p:spPr>
          <a:xfrm rot="5400000">
            <a:off x="4377530" y="604043"/>
            <a:ext cx="388939" cy="9144001"/>
          </a:xfrm>
          <a:prstGeom prst="rect">
            <a:avLst/>
          </a:prstGeom>
          <a:solidFill>
            <a:srgbClr val="644061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Box 9"/>
          <p:cNvSpPr txBox="1"/>
          <p:nvPr/>
        </p:nvSpPr>
        <p:spPr>
          <a:xfrm>
            <a:off x="45719" y="4972050"/>
            <a:ext cx="9052561" cy="370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FFFFFF"/>
                </a:solidFill>
                <a:latin typeface="Aril"/>
                <a:ea typeface="Aril"/>
                <a:cs typeface="Aril"/>
                <a:sym typeface="Aril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45719" y="6018212"/>
            <a:ext cx="9052561" cy="34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000">
                <a:solidFill>
                  <a:srgbClr val="545A58"/>
                </a:solidFill>
              </a:defRPr>
            </a:lvl1pPr>
          </a:lstStyle>
          <a:p>
            <a:r>
              <a:t>www.heptech.org</a:t>
            </a:r>
          </a:p>
        </p:txBody>
      </p:sp>
      <p:pic>
        <p:nvPicPr>
          <p:cNvPr id="6" name="Picture 11" descr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498157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441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51437"/>
            <a:ext cx="9144000" cy="676276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extBox 4"/>
          <p:cNvSpPr txBox="1"/>
          <p:nvPr/>
        </p:nvSpPr>
        <p:spPr>
          <a:xfrm>
            <a:off x="0" y="4972050"/>
            <a:ext cx="9144000" cy="646331"/>
          </a:xfrm>
          <a:prstGeom prst="rect">
            <a:avLst/>
          </a:prstGeom>
          <a:solidFill>
            <a:srgbClr val="64406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>
                <a:solidFill>
                  <a:srgbClr val="FFFFFF"/>
                </a:solidFill>
                <a:latin typeface="Aril"/>
                <a:ea typeface="Aril"/>
                <a:cs typeface="Aril"/>
                <a:sym typeface="Aril"/>
              </a:defRPr>
            </a:pPr>
            <a:r>
              <a:rPr lang="it-IT" dirty="0"/>
              <a:t>OUTLOOK AND MEETINGS 2022</a:t>
            </a:r>
            <a:r>
              <a:rPr dirty="0"/>
              <a:t> </a:t>
            </a:r>
          </a:p>
          <a:p>
            <a:pPr algn="ctr">
              <a:defRPr b="1">
                <a:solidFill>
                  <a:srgbClr val="FFFFFF"/>
                </a:solidFill>
                <a:latin typeface="Aril"/>
                <a:ea typeface="Aril"/>
                <a:cs typeface="Aril"/>
                <a:sym typeface="Aril"/>
              </a:defRPr>
            </a:pPr>
            <a:r>
              <a:rPr dirty="0" err="1"/>
              <a:t>HEPTech</a:t>
            </a:r>
            <a:r>
              <a:rPr dirty="0"/>
              <a:t> Board –</a:t>
            </a:r>
            <a:r>
              <a:rPr lang="it-IT" dirty="0"/>
              <a:t>10 </a:t>
            </a:r>
            <a:r>
              <a:rPr lang="it-IT" dirty="0" err="1"/>
              <a:t>June</a:t>
            </a:r>
            <a:r>
              <a:rPr dirty="0"/>
              <a:t> 202</a:t>
            </a:r>
            <a:r>
              <a:rPr lang="it-IT" dirty="0"/>
              <a:t>2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 Placeholder 1"/>
          <p:cNvSpPr txBox="1">
            <a:spLocks noGrp="1"/>
          </p:cNvSpPr>
          <p:nvPr>
            <p:ph type="body" idx="1"/>
          </p:nvPr>
        </p:nvSpPr>
        <p:spPr>
          <a:xfrm>
            <a:off x="457200" y="1417639"/>
            <a:ext cx="3450917" cy="456767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443484">
              <a:defRPr sz="2328"/>
            </a:pPr>
            <a:endParaRPr lang="it-IT" sz="1800" dirty="0"/>
          </a:p>
          <a:p>
            <a:pPr defTabSz="443484">
              <a:defRPr sz="2328"/>
            </a:pPr>
            <a:endParaRPr lang="it-IT" sz="1800" b="1" dirty="0"/>
          </a:p>
          <a:p>
            <a:pPr defTabSz="443484">
              <a:defRPr sz="2328"/>
            </a:pPr>
            <a:r>
              <a:rPr lang="it-IT" sz="1800" b="1" dirty="0"/>
              <a:t>05 April: </a:t>
            </a:r>
            <a:r>
              <a:rPr lang="it-IT" sz="1800" dirty="0"/>
              <a:t>Internal Workshop for discussion on HEPTech’s future, CERN, Geneva.</a:t>
            </a:r>
          </a:p>
          <a:p>
            <a:pPr defTabSz="443484">
              <a:defRPr sz="2328"/>
            </a:pPr>
            <a:endParaRPr lang="it-IT" sz="1800" b="1" dirty="0"/>
          </a:p>
          <a:p>
            <a:pPr defTabSz="443484">
              <a:defRPr sz="2328"/>
            </a:pPr>
            <a:r>
              <a:rPr lang="it-IT" sz="1800" b="1" dirty="0"/>
              <a:t>9-10 </a:t>
            </a:r>
            <a:r>
              <a:rPr lang="it-IT" sz="1800" b="1" dirty="0" err="1"/>
              <a:t>June</a:t>
            </a:r>
            <a:r>
              <a:rPr lang="it-IT" sz="1800" b="1" dirty="0"/>
              <a:t>: </a:t>
            </a:r>
            <a:r>
              <a:rPr lang="it-IT" sz="1800" dirty="0"/>
              <a:t>Best </a:t>
            </a:r>
            <a:r>
              <a:rPr lang="it-IT" sz="1800" dirty="0" err="1"/>
              <a:t>Practice</a:t>
            </a:r>
            <a:r>
              <a:rPr lang="it-IT" sz="1800" dirty="0"/>
              <a:t> &amp; Board meeting </a:t>
            </a:r>
          </a:p>
          <a:p>
            <a:pPr defTabSz="443484">
              <a:defRPr sz="2328"/>
            </a:pPr>
            <a:r>
              <a:rPr lang="it-IT" sz="1800" dirty="0"/>
              <a:t>Location: ELI </a:t>
            </a:r>
            <a:r>
              <a:rPr lang="it-IT" sz="1800" dirty="0" err="1"/>
              <a:t>Beamlines</a:t>
            </a:r>
            <a:r>
              <a:rPr lang="it-IT" sz="1800" dirty="0"/>
              <a:t>, </a:t>
            </a:r>
            <a:r>
              <a:rPr lang="it-IT" sz="1800" dirty="0" err="1"/>
              <a:t>Prague</a:t>
            </a:r>
            <a:endParaRPr lang="it-IT" sz="1800" dirty="0"/>
          </a:p>
          <a:p>
            <a:pPr defTabSz="443484">
              <a:defRPr sz="2328"/>
            </a:pPr>
            <a:endParaRPr lang="it-IT" sz="1800" dirty="0"/>
          </a:p>
          <a:p>
            <a:pPr defTabSz="443484">
              <a:defRPr sz="2328"/>
            </a:pPr>
            <a:r>
              <a:rPr lang="it-IT" sz="1800" b="1" dirty="0"/>
              <a:t>TBD: </a:t>
            </a:r>
            <a:r>
              <a:rPr lang="it-IT" sz="1800" dirty="0"/>
              <a:t>AIME 2022</a:t>
            </a:r>
          </a:p>
          <a:p>
            <a:pPr defTabSz="443484">
              <a:defRPr sz="2328"/>
            </a:pPr>
            <a:endParaRPr lang="it-IT" sz="1800" dirty="0"/>
          </a:p>
          <a:p>
            <a:pPr defTabSz="443484">
              <a:defRPr sz="2328"/>
            </a:pPr>
            <a:r>
              <a:rPr lang="it-IT" sz="1800" b="1" dirty="0"/>
              <a:t>1-2 </a:t>
            </a:r>
            <a:r>
              <a:rPr lang="it-IT" sz="1800" b="1" dirty="0" err="1"/>
              <a:t>December</a:t>
            </a:r>
            <a:r>
              <a:rPr lang="it-IT" sz="1800" b="1" dirty="0"/>
              <a:t>: </a:t>
            </a:r>
            <a:r>
              <a:rPr lang="it-IT" sz="1800" dirty="0"/>
              <a:t>Best </a:t>
            </a:r>
            <a:r>
              <a:rPr lang="it-IT" sz="1800" dirty="0" err="1"/>
              <a:t>practice</a:t>
            </a:r>
            <a:r>
              <a:rPr lang="it-IT" sz="1800" dirty="0"/>
              <a:t> &amp; Board meeting</a:t>
            </a:r>
          </a:p>
          <a:p>
            <a:pPr defTabSz="443484">
              <a:defRPr sz="2328"/>
            </a:pPr>
            <a:r>
              <a:rPr lang="it-IT" sz="1800" dirty="0" err="1"/>
              <a:t>Possible</a:t>
            </a:r>
            <a:r>
              <a:rPr lang="it-IT" sz="1800" dirty="0"/>
              <a:t> location: CERN, Geneva</a:t>
            </a:r>
          </a:p>
          <a:p>
            <a:pPr defTabSz="443484">
              <a:defRPr sz="2328"/>
            </a:pPr>
            <a:endParaRPr lang="it-IT" sz="1800" dirty="0"/>
          </a:p>
          <a:p>
            <a:pPr defTabSz="443484">
              <a:defRPr sz="2328"/>
            </a:pPr>
            <a:endParaRPr lang="it-IT" sz="1800" dirty="0"/>
          </a:p>
        </p:txBody>
      </p:sp>
      <p:sp>
        <p:nvSpPr>
          <p:cNvPr id="122" name="Title 2"/>
          <p:cNvSpPr txBox="1">
            <a:spLocks noGrp="1"/>
          </p:cNvSpPr>
          <p:nvPr>
            <p:ph type="title"/>
          </p:nvPr>
        </p:nvSpPr>
        <p:spPr>
          <a:xfrm>
            <a:off x="1468197" y="274638"/>
            <a:ext cx="7218603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dirty="0" err="1"/>
              <a:t>HEPTech</a:t>
            </a:r>
            <a:r>
              <a:rPr lang="it-IT" dirty="0"/>
              <a:t> </a:t>
            </a:r>
            <a:r>
              <a:rPr lang="it-IT" dirty="0" err="1"/>
              <a:t>activities</a:t>
            </a:r>
            <a:endParaRPr dirty="0"/>
          </a:p>
        </p:txBody>
      </p:sp>
      <p:pic>
        <p:nvPicPr>
          <p:cNvPr id="4" name="Picture 3" descr="A group of people in a meeting&#10;&#10;Description automatically generated with medium confidence">
            <a:extLst>
              <a:ext uri="{FF2B5EF4-FFF2-40B4-BE49-F238E27FC236}">
                <a16:creationId xmlns:a16="http://schemas.microsoft.com/office/drawing/2014/main" id="{E625EAF8-D688-3A4F-B1BB-E008212804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9" b="9034"/>
          <a:stretch/>
        </p:blipFill>
        <p:spPr bwMode="auto">
          <a:xfrm>
            <a:off x="3719239" y="2229595"/>
            <a:ext cx="4839541" cy="2456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A86209-C47D-1C41-92CC-059EC6322994}"/>
              </a:ext>
            </a:extLst>
          </p:cNvPr>
          <p:cNvSpPr txBox="1"/>
          <p:nvPr/>
        </p:nvSpPr>
        <p:spPr>
          <a:xfrm>
            <a:off x="4667001" y="4667003"/>
            <a:ext cx="398678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T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HEPTech’s future meeting at CERN, photo V. Venturi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 Placeholder 1"/>
          <p:cNvSpPr txBox="1">
            <a:spLocks noGrp="1"/>
          </p:cNvSpPr>
          <p:nvPr>
            <p:ph type="body" idx="1"/>
          </p:nvPr>
        </p:nvSpPr>
        <p:spPr>
          <a:xfrm>
            <a:off x="752948" y="1699554"/>
            <a:ext cx="7660720" cy="4756294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443484">
              <a:defRPr sz="2328"/>
            </a:pPr>
            <a:r>
              <a:rPr dirty="0" err="1"/>
              <a:t>HEPTrepreneurs</a:t>
            </a:r>
            <a:r>
              <a:rPr dirty="0"/>
              <a:t> episodes</a:t>
            </a:r>
            <a:r>
              <a:rPr lang="it-IT" dirty="0"/>
              <a:t> are organized by HEPTech and  GSI.</a:t>
            </a:r>
          </a:p>
          <a:p>
            <a:pPr defTabSz="443484">
              <a:defRPr sz="2328"/>
            </a:pPr>
            <a:endParaRPr lang="it-IT" dirty="0"/>
          </a:p>
          <a:p>
            <a:pPr defTabSz="443484">
              <a:defRPr sz="2328"/>
            </a:pPr>
            <a:r>
              <a:rPr lang="it-IT" sz="1800" dirty="0" err="1"/>
              <a:t>Calendar</a:t>
            </a:r>
            <a:r>
              <a:rPr lang="it-IT" sz="18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06.04.2022,  Episode 6: Presentation on a technical topic</a:t>
            </a:r>
          </a:p>
          <a:p>
            <a:r>
              <a:rPr lang="en-US" sz="1700" i="1" dirty="0"/>
              <a:t>The power of, and how to Network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24.05.2022, Episode 7: Keynote</a:t>
            </a:r>
          </a:p>
          <a:p>
            <a:r>
              <a:rPr lang="en-US" sz="1700" i="1" dirty="0"/>
              <a:t>Entrepreneurship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05.07.2022, Episode 8: Round Table </a:t>
            </a:r>
          </a:p>
          <a:p>
            <a:r>
              <a:rPr lang="en-US" sz="1700" i="1" dirty="0"/>
              <a:t>Entrepreneurs in HEP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13.09.2022, Episode 9: Presentation on a technical topic</a:t>
            </a:r>
          </a:p>
          <a:p>
            <a:r>
              <a:rPr lang="en-US" sz="1700" i="1" dirty="0"/>
              <a:t>How to write a proposal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08.11.2022,  Episode 10: Presentation on a technical topic</a:t>
            </a:r>
          </a:p>
          <a:p>
            <a:r>
              <a:rPr lang="en-US" sz="1700" i="1" dirty="0"/>
              <a:t>How to write a business plan</a:t>
            </a:r>
            <a:endParaRPr lang="en-US" sz="1700" dirty="0"/>
          </a:p>
          <a:p>
            <a:pPr defTabSz="443484">
              <a:defRPr sz="2328"/>
            </a:pPr>
            <a:endParaRPr lang="it-IT" sz="1700" dirty="0"/>
          </a:p>
          <a:p>
            <a:pPr defTabSz="443484">
              <a:defRPr sz="2328"/>
            </a:pPr>
            <a:endParaRPr lang="it-IT" sz="1700" dirty="0"/>
          </a:p>
          <a:p>
            <a:pPr defTabSz="443484">
              <a:defRPr sz="2328"/>
            </a:pPr>
            <a:endParaRPr lang="it-IT" dirty="0"/>
          </a:p>
        </p:txBody>
      </p:sp>
      <p:sp>
        <p:nvSpPr>
          <p:cNvPr id="122" name="Title 2"/>
          <p:cNvSpPr txBox="1">
            <a:spLocks noGrp="1"/>
          </p:cNvSpPr>
          <p:nvPr>
            <p:ph type="title"/>
          </p:nvPr>
        </p:nvSpPr>
        <p:spPr>
          <a:xfrm>
            <a:off x="1468197" y="274638"/>
            <a:ext cx="7218603" cy="1143001"/>
          </a:xfrm>
          <a:prstGeom prst="rect">
            <a:avLst/>
          </a:prstGeom>
        </p:spPr>
        <p:txBody>
          <a:bodyPr/>
          <a:lstStyle/>
          <a:p>
            <a:r>
              <a:t>HEPTrepreneurs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F77662-2BDA-D348-AF1F-8226243330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437" y="4114502"/>
            <a:ext cx="2171467" cy="1419398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392869EF-8FD5-3747-9D60-A498ACA086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788" y="2517711"/>
            <a:ext cx="2171467" cy="152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 Placeholder 1"/>
          <p:cNvSpPr txBox="1">
            <a:spLocks noGrp="1"/>
          </p:cNvSpPr>
          <p:nvPr>
            <p:ph type="body" idx="1"/>
          </p:nvPr>
        </p:nvSpPr>
        <p:spPr>
          <a:xfrm>
            <a:off x="752948" y="1699554"/>
            <a:ext cx="3486543" cy="4756294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443484">
              <a:defRPr sz="2328"/>
            </a:pPr>
            <a:endParaRPr lang="it-IT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Review and Discussion of 2019 Mission Statement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Objective, mission statement for the future.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Review current offering and identify gaps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Discuss ENRIITC and joining any future network </a:t>
            </a:r>
          </a:p>
          <a:p>
            <a:pPr defTabSz="443484">
              <a:defRPr sz="2328"/>
            </a:pPr>
            <a:endParaRPr lang="it-IT" sz="1700" dirty="0"/>
          </a:p>
          <a:p>
            <a:pPr defTabSz="443484">
              <a:defRPr sz="2328"/>
            </a:pPr>
            <a:endParaRPr lang="it-IT" dirty="0"/>
          </a:p>
        </p:txBody>
      </p:sp>
      <p:sp>
        <p:nvSpPr>
          <p:cNvPr id="122" name="Title 2"/>
          <p:cNvSpPr txBox="1">
            <a:spLocks noGrp="1"/>
          </p:cNvSpPr>
          <p:nvPr>
            <p:ph type="title"/>
          </p:nvPr>
        </p:nvSpPr>
        <p:spPr>
          <a:xfrm>
            <a:off x="1468197" y="274638"/>
            <a:ext cx="7218603" cy="1143001"/>
          </a:xfrm>
          <a:prstGeom prst="rect">
            <a:avLst/>
          </a:prstGeom>
        </p:spPr>
        <p:txBody>
          <a:bodyPr/>
          <a:lstStyle/>
          <a:p>
            <a:r>
              <a:rPr dirty="0"/>
              <a:t>HEPT</a:t>
            </a:r>
            <a:r>
              <a:rPr lang="it-IT" dirty="0" err="1"/>
              <a:t>ech’s</a:t>
            </a:r>
            <a:r>
              <a:rPr lang="it-IT" dirty="0"/>
              <a:t> Future</a:t>
            </a:r>
            <a:endParaRPr dirty="0"/>
          </a:p>
        </p:txBody>
      </p:sp>
      <p:pic>
        <p:nvPicPr>
          <p:cNvPr id="3" name="Picture 2" descr="Chart, bar chart, funnel chart&#10;&#10;Description automatically generated">
            <a:extLst>
              <a:ext uri="{FF2B5EF4-FFF2-40B4-BE49-F238E27FC236}">
                <a16:creationId xmlns:a16="http://schemas.microsoft.com/office/drawing/2014/main" id="{6C3E35A0-7232-7343-8AE0-ED8BAF53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"/>
          <a:stretch/>
        </p:blipFill>
        <p:spPr>
          <a:xfrm>
            <a:off x="4358244" y="1887684"/>
            <a:ext cx="4607626" cy="423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 Placeholder 1"/>
          <p:cNvSpPr txBox="1">
            <a:spLocks noGrp="1"/>
          </p:cNvSpPr>
          <p:nvPr>
            <p:ph type="body" idx="1"/>
          </p:nvPr>
        </p:nvSpPr>
        <p:spPr>
          <a:xfrm>
            <a:off x="976923" y="2438399"/>
            <a:ext cx="7773376" cy="3559189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/>
            </a:lvl1pPr>
          </a:lstStyle>
          <a:p>
            <a:r>
              <a:t>Thank you!</a:t>
            </a:r>
          </a:p>
        </p:txBody>
      </p:sp>
      <p:sp>
        <p:nvSpPr>
          <p:cNvPr id="155" name="Title 2"/>
          <p:cNvSpPr txBox="1">
            <a:spLocks noGrp="1"/>
          </p:cNvSpPr>
          <p:nvPr>
            <p:ph type="title"/>
          </p:nvPr>
        </p:nvSpPr>
        <p:spPr>
          <a:xfrm>
            <a:off x="1468197" y="274638"/>
            <a:ext cx="7218603" cy="52364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52043">
              <a:defRPr sz="3387"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PTech">
  <a:themeElements>
    <a:clrScheme name="HEPTe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HEPTe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HEPTe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HEPTech">
  <a:themeElements>
    <a:clrScheme name="HEPTe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HEPTe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HEPTe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182</Words>
  <Application>Microsoft Macintosh PowerPoint</Application>
  <PresentationFormat>On-screen Show (4:3)</PresentationFormat>
  <Paragraphs>37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Aril</vt:lpstr>
      <vt:lpstr>Calibri</vt:lpstr>
      <vt:lpstr>HEPTech</vt:lpstr>
      <vt:lpstr>PowerPoint Presentation</vt:lpstr>
      <vt:lpstr>HEPTech activities</vt:lpstr>
      <vt:lpstr>HEPTrepreneurs</vt:lpstr>
      <vt:lpstr>HEPTech’s Future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Bain, Elizabeth (STFC,DL,BID)</dc:creator>
  <cp:lastModifiedBy>Valentina Venturi</cp:lastModifiedBy>
  <cp:revision>9</cp:revision>
  <dcterms:modified xsi:type="dcterms:W3CDTF">2022-06-03T06:13:00Z</dcterms:modified>
</cp:coreProperties>
</file>