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368" r:id="rId4"/>
    <p:sldId id="369" r:id="rId5"/>
    <p:sldId id="370" r:id="rId6"/>
    <p:sldId id="371" r:id="rId7"/>
    <p:sldId id="372" r:id="rId8"/>
    <p:sldId id="373" r:id="rId9"/>
    <p:sldId id="37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42" d="100"/>
          <a:sy n="142" d="100"/>
        </p:scale>
        <p:origin x="138" y="1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2825F-9D32-45AA-A221-09690672FDA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6082E7-3089-4CB1-A35F-88CA033BD5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A5CFC4-DA92-4F86-A0D3-EAA5950D17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8F05B-E66C-4A79-9DA1-8428BF53A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DD193A-561F-465E-9F5C-2EE6B0EBF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046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0BC1F-C997-4C6C-B36A-7A2C028DE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28430A-39E9-471C-B989-4E85CD2D1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63555-2C6E-4D65-8A88-82B0809B5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CFD84E-8E44-46B5-B7D1-9920752D7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A541B-EBC9-4BD3-B20A-34F75BEE90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3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D30CF24-CFF6-4CD0-99ED-9AA56802ED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845CAB-3F6B-44D6-80FE-0D0984CB438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68DE9-FDEC-460E-B9BB-A9ADF23FA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ADDD5D-F22E-45A3-8BFE-14786192C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2AACB0-B671-426D-839A-B585139AE5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8806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2A7A9-826B-46D2-83F0-7AE555FEA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B3AF9-E37C-4D68-8755-4FE7AF81F8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F6CA66-3E03-4D43-92F3-01AC1B512A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64758-DADE-4161-B870-0A29C34FC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1D228-B589-4DB6-B647-8C55D35D33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0746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81606-0F16-472F-944C-C7D52C1A8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99920A-EEE9-4A6F-B2AF-854FAB9323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5A5B7C-FE0D-42A5-B215-454FA199FF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B6561F-9194-4648-9BCD-E28BE7171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DCD07-6E5B-49A8-A422-978E82705E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715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037E2-7BAB-4633-B0AB-C88ADD2D01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6A78743-D9EA-405F-8943-488BEC845F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4B21A3-5333-49C5-A415-6F7BEC234BC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558492-6281-4F09-84ED-93048FFB49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E0D4A5-ADCF-4708-8B5C-D69901B99A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E5E747-D99B-4FF5-8B14-33E16E1D1E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8452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7772B-CB4C-4476-9C8E-4132880687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44CF88-2F19-41B2-B8E4-78FD0E07AB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207122-2A1F-4987-9B60-37E389BFB6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F7D055B-2020-4695-A266-E66B993AA6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5F1701E-2450-45D0-BD24-6E63202A48B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BABE94-44EC-4EDA-AACF-221DBE859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B9928EA-A974-4035-9E1B-C9AEA84F9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4C678F-23D1-413D-BFF7-AB13C8656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8089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F83862-A583-4F8E-A0F9-034901E52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73F838-1053-4A28-9FB0-A90046773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79DF51-9C91-4F62-A004-D41330B90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C9DD38-1D9B-477D-87E4-ED86FD70B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983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CFA2D6E-F3D5-45C5-8337-B63D1915E2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897232-CD3F-4C6D-AFCA-6E67536F8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1A53F8-B3CC-4CDE-BB6B-351AE9A846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1878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CD186-CECF-4CFB-A560-196FDE820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759CF5-B8A3-481C-AB23-AE4FF925839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D04B136-5860-4964-92AA-DFB1DF7727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6E7D21-9E2A-47F7-8BB1-15CFB3DF3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AD5685-B7E5-4069-9E2A-CF3695D80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399F4-4054-4478-AB99-D5D063FB8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0096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5D17CD-971A-4246-9C0E-88D35185CC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1F2BCE-620F-42E7-B16D-BAAA3902EE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B7BF25-98E2-4EE9-AA4F-5BA3A6EED0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ACB0B92-83BB-48E2-A566-D58C3AF4AB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0073E2-C39A-4334-8234-6EC5098912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4574B6-8F24-44D8-926E-9BEC42EAB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2709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02C19F-DEDB-43D7-8686-D631787B6A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EF68FB-CB47-48F0-9B1C-46F747FC1C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19130-00CC-423B-847C-B9162FD057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8878F5-CEA1-4187-B1BE-1852E5852BC8}" type="datetimeFigureOut">
              <a:rPr lang="en-GB" smtClean="0"/>
              <a:t>03/02/2022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FCC78-7014-409C-A2C7-9E89ECEFCB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42DF69-9DF0-483B-BA34-14AB0DFAD6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E7819-D776-404D-99A9-FEE9A7E507E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5132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2274330/files/CERN-ACC-2017-0051.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C7BAC-09BE-4320-969D-7C74986F4BD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Aperture checks in Point 8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C60EB81-E7E2-41D6-B1CF-D0D9A0E6C7C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R. De Maria</a:t>
            </a:r>
          </a:p>
        </p:txBody>
      </p:sp>
    </p:spTree>
    <p:extLst>
      <p:ext uri="{BB962C8B-B14F-4D97-AF65-F5344CB8AC3E}">
        <p14:creationId xmlns:p14="http://schemas.microsoft.com/office/powerpoint/2010/main" val="2240416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Image 1">
            <a:extLst>
              <a:ext uri="{FF2B5EF4-FFF2-40B4-BE49-F238E27FC236}">
                <a16:creationId xmlns:a16="http://schemas.microsoft.com/office/drawing/2014/main" id="{BCBC2B15-AE41-4B8B-95F9-E06E77954A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680" y="2339401"/>
            <a:ext cx="9048751" cy="440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6D78F6-0F47-4717-9834-E5BDEC3A10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5"/>
            <a:ext cx="5397230" cy="248372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fr-FR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LHC.MB.C14L8.S                 -0.49mm : lissage en cours dans le secteur 78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LHC.MQY.B4L8.E                  0.38mm : </a:t>
            </a:r>
            <a:r>
              <a:rPr lang="fr-FR" sz="14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A aligner ?</a:t>
            </a:r>
            <a:r>
              <a:rPr lang="fr-FR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LHC.MBRC.4L8.E                  0.22mm : je préconise de ne pas le toucher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LHC.MBX.4L8.M                  -0.44mm : Ce point de bouge pas (jack pas au contact, aimant en banane vers le haut)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LHC.MBXWS.1L8.E                 0.24m : je préconise de ne pas le toucher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LHC.MBX.4R8.E                   0.24mm : </a:t>
            </a:r>
            <a:r>
              <a:rPr lang="fr-FR" sz="14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A aligner ?</a:t>
            </a:r>
            <a:r>
              <a:rPr lang="fr-FR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LHC.MBX.4R8.M                   0.25mm : </a:t>
            </a:r>
            <a:r>
              <a:rPr lang="fr-FR" sz="14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A aligner ?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fr-FR" sz="14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LHC.MBX.4R8.S                   0.33mm : </a:t>
            </a:r>
            <a:r>
              <a:rPr lang="fr-FR" sz="140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A aligner ?</a:t>
            </a:r>
            <a:endParaRPr lang="en-GB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6E225F6-9486-4B56-9D16-44EAF3C50FBC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Misalignment report</a:t>
            </a:r>
          </a:p>
        </p:txBody>
      </p:sp>
    </p:spTree>
    <p:extLst>
      <p:ext uri="{BB962C8B-B14F-4D97-AF65-F5344CB8AC3E}">
        <p14:creationId xmlns:p14="http://schemas.microsoft.com/office/powerpoint/2010/main" val="1722901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Protected Apertures 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06304099"/>
              </p:ext>
            </p:extLst>
          </p:nvPr>
        </p:nvGraphicFramePr>
        <p:xfrm>
          <a:off x="6096000" y="1403122"/>
          <a:ext cx="3877374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793">
                  <a:extLst>
                    <a:ext uri="{9D8B030D-6E8A-4147-A177-3AD203B41FA5}">
                      <a16:colId xmlns:a16="http://schemas.microsoft.com/office/drawing/2014/main" val="659385943"/>
                    </a:ext>
                  </a:extLst>
                </a:gridCol>
                <a:gridCol w="1208405">
                  <a:extLst>
                    <a:ext uri="{9D8B030D-6E8A-4147-A177-3AD203B41FA5}">
                      <a16:colId xmlns:a16="http://schemas.microsoft.com/office/drawing/2014/main" val="806802638"/>
                    </a:ext>
                  </a:extLst>
                </a:gridCol>
                <a:gridCol w="1281176">
                  <a:extLst>
                    <a:ext uri="{9D8B030D-6E8A-4147-A177-3AD203B41FA5}">
                      <a16:colId xmlns:a16="http://schemas.microsoft.com/office/drawing/2014/main" val="210522575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Δµ</a:t>
                      </a:r>
                      <a:r>
                        <a:rPr lang="en-US" sz="1400" baseline="-25000" dirty="0" err="1"/>
                        <a:t>x</a:t>
                      </a:r>
                      <a:r>
                        <a:rPr lang="en-US" sz="1400" baseline="0" dirty="0"/>
                        <a:t> MKD-TCT</a:t>
                      </a:r>
                    </a:p>
                    <a:p>
                      <a:r>
                        <a:rPr lang="en-US" sz="1400" baseline="0" dirty="0"/>
                        <a:t>[°]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H. Ap. W</a:t>
                      </a:r>
                    </a:p>
                    <a:p>
                      <a:r>
                        <a:rPr lang="en-US" sz="1400" dirty="0"/>
                        <a:t>[</a:t>
                      </a:r>
                      <a:r>
                        <a:rPr lang="el-GR" sz="1400" dirty="0"/>
                        <a:t>σ</a:t>
                      </a:r>
                      <a:r>
                        <a:rPr lang="en-US" sz="1400" dirty="0"/>
                        <a:t>@2.5µm]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H. Ap.</a:t>
                      </a:r>
                      <a:r>
                        <a:rPr lang="en-US" sz="1400" baseline="0" dirty="0"/>
                        <a:t> </a:t>
                      </a:r>
                      <a:r>
                        <a:rPr lang="en-US" sz="1400" baseline="0" dirty="0" err="1"/>
                        <a:t>CuCD</a:t>
                      </a:r>
                      <a:endParaRPr lang="en-US" sz="1400" dirty="0"/>
                    </a:p>
                    <a:p>
                      <a:r>
                        <a:rPr lang="en-US" sz="1400" dirty="0"/>
                        <a:t>[</a:t>
                      </a:r>
                      <a:r>
                        <a:rPr lang="el-GR" sz="1400" dirty="0"/>
                        <a:t>σ</a:t>
                      </a:r>
                      <a:r>
                        <a:rPr lang="en-US" sz="1400" dirty="0"/>
                        <a:t>@2.5µm]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681288"/>
                  </a:ext>
                </a:extLst>
              </a:tr>
              <a:tr h="142183">
                <a:tc>
                  <a:txBody>
                    <a:bodyPr/>
                    <a:lstStyle/>
                    <a:p>
                      <a:r>
                        <a:rPr lang="en-US" sz="1400" dirty="0"/>
                        <a:t>0-20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17212"/>
                  </a:ext>
                </a:extLst>
              </a:tr>
              <a:tr h="125415">
                <a:tc>
                  <a:txBody>
                    <a:bodyPr/>
                    <a:lstStyle/>
                    <a:p>
                      <a:r>
                        <a:rPr lang="en-US" sz="1400" dirty="0"/>
                        <a:t>30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11.2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137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11.9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33118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12.8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70729"/>
                  </a:ext>
                </a:extLst>
              </a:tr>
              <a:tr h="147119">
                <a:tc>
                  <a:txBody>
                    <a:bodyPr/>
                    <a:lstStyle/>
                    <a:p>
                      <a:r>
                        <a:rPr lang="en-US" sz="1400" dirty="0"/>
                        <a:t>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13.6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057567"/>
                  </a:ext>
                </a:extLst>
              </a:tr>
              <a:tr h="130351">
                <a:tc>
                  <a:txBody>
                    <a:bodyPr/>
                    <a:lstStyle/>
                    <a:p>
                      <a:r>
                        <a:rPr lang="en-US" sz="1400" dirty="0"/>
                        <a:t>70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49314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/>
                        <a:t>80-90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14.3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3857199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0235306"/>
              </p:ext>
            </p:extLst>
          </p:nvPr>
        </p:nvGraphicFramePr>
        <p:xfrm>
          <a:off x="1085411" y="1403122"/>
          <a:ext cx="4093017" cy="280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0512">
                  <a:extLst>
                    <a:ext uri="{9D8B030D-6E8A-4147-A177-3AD203B41FA5}">
                      <a16:colId xmlns:a16="http://schemas.microsoft.com/office/drawing/2014/main" val="1300451569"/>
                    </a:ext>
                  </a:extLst>
                </a:gridCol>
                <a:gridCol w="875979">
                  <a:extLst>
                    <a:ext uri="{9D8B030D-6E8A-4147-A177-3AD203B41FA5}">
                      <a16:colId xmlns:a16="http://schemas.microsoft.com/office/drawing/2014/main" val="3500122050"/>
                    </a:ext>
                  </a:extLst>
                </a:gridCol>
                <a:gridCol w="1156526">
                  <a:extLst>
                    <a:ext uri="{9D8B030D-6E8A-4147-A177-3AD203B41FA5}">
                      <a16:colId xmlns:a16="http://schemas.microsoft.com/office/drawing/2014/main" val="140162402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Parameters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 </a:t>
                      </a:r>
                      <a:r>
                        <a:rPr lang="en-US" sz="1400" dirty="0" err="1"/>
                        <a:t>TeV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0.45 </a:t>
                      </a:r>
                      <a:r>
                        <a:rPr lang="en-US" sz="1400" dirty="0" err="1"/>
                        <a:t>TeV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44315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1400" dirty="0"/>
                        <a:t>Emittance normalized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2.5</a:t>
                      </a:r>
                      <a:r>
                        <a:rPr lang="en-US" sz="1400" dirty="0"/>
                        <a:t>µm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226343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Radial</a:t>
                      </a:r>
                      <a:r>
                        <a:rPr lang="en-US" sz="1400" baseline="0" dirty="0"/>
                        <a:t> CO [mm]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856456"/>
                  </a:ext>
                </a:extLst>
              </a:tr>
              <a:tr h="144015">
                <a:tc>
                  <a:txBody>
                    <a:bodyPr/>
                    <a:lstStyle/>
                    <a:p>
                      <a:r>
                        <a:rPr lang="en-US" sz="1400" dirty="0"/>
                        <a:t>Mom</a:t>
                      </a:r>
                      <a:r>
                        <a:rPr lang="en-US" sz="1400" baseline="0" dirty="0"/>
                        <a:t> offset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r>
                        <a:rPr lang="en-US" sz="1400" baseline="0" dirty="0"/>
                        <a:t> 10</a:t>
                      </a:r>
                      <a:r>
                        <a:rPr lang="en-US" sz="1400" baseline="30000" dirty="0"/>
                        <a:t>-4</a:t>
                      </a:r>
                      <a:endParaRPr lang="en-GB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/>
                        <a:t>8.6 10</a:t>
                      </a:r>
                      <a:r>
                        <a:rPr lang="en-US" sz="1400" baseline="30000" dirty="0"/>
                        <a:t>-4</a:t>
                      </a:r>
                      <a:endParaRPr lang="en-GB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332031"/>
                  </a:ext>
                </a:extLst>
              </a:tr>
              <a:tr h="127247">
                <a:tc>
                  <a:txBody>
                    <a:bodyPr/>
                    <a:lstStyle/>
                    <a:p>
                      <a:r>
                        <a:rPr lang="en-US" sz="1400" dirty="0"/>
                        <a:t>Dispersion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0092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dirty="0"/>
                        <a:t>Beam</a:t>
                      </a:r>
                      <a:r>
                        <a:rPr lang="en-US" sz="1400" baseline="0" dirty="0"/>
                        <a:t> size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1.05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93651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aseline="0" dirty="0"/>
                        <a:t>Min Ap. no TCT [</a:t>
                      </a:r>
                      <a:r>
                        <a:rPr lang="el-GR" sz="1400" dirty="0"/>
                        <a:t>σ</a:t>
                      </a:r>
                      <a:r>
                        <a:rPr lang="en-US" sz="1400" dirty="0"/>
                        <a:t>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19.4*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12.6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579009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aseline="0" dirty="0"/>
                        <a:t>Min H. Ap. with TCT [</a:t>
                      </a:r>
                      <a:r>
                        <a:rPr lang="el-GR" sz="1400" dirty="0"/>
                        <a:t>σ</a:t>
                      </a:r>
                      <a:r>
                        <a:rPr lang="en-US" sz="1400" dirty="0"/>
                        <a:t>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table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12.6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245206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400" baseline="0" dirty="0"/>
                        <a:t>Min V. Ap. with TCT [</a:t>
                      </a:r>
                      <a:r>
                        <a:rPr lang="el-GR" sz="1400" dirty="0"/>
                        <a:t>σ</a:t>
                      </a:r>
                      <a:r>
                        <a:rPr lang="en-US" sz="1400" dirty="0"/>
                        <a:t>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11.2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12.6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747108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74609" y="4216965"/>
            <a:ext cx="8007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hlinkClick r:id="rId2"/>
              </a:rPr>
              <a:t>R. Bruce et al. CERN-ACC-2017-0051</a:t>
            </a:r>
            <a:r>
              <a:rPr lang="en-US" sz="1400" dirty="0"/>
              <a:t> and proposal of differentiating H/V collimators (R. Bruce).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27260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98C17-00D8-427D-9906-EEC9B34FC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Injection aperture injection</a:t>
            </a:r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A5E89E63-71D4-492F-8C19-596AEE96B5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688" y="1868948"/>
            <a:ext cx="5477267" cy="449885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29A74493-E84F-4409-9EB7-8A92F710CB7B}"/>
              </a:ext>
            </a:extLst>
          </p:cNvPr>
          <p:cNvSpPr txBox="1"/>
          <p:nvPr/>
        </p:nvSpPr>
        <p:spPr>
          <a:xfrm>
            <a:off x="2462784" y="149961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1</a:t>
            </a:r>
          </a:p>
        </p:txBody>
      </p:sp>
      <p:pic>
        <p:nvPicPr>
          <p:cNvPr id="18" name="Picture 17" descr="Chart&#10;&#10;Description automatically generated">
            <a:extLst>
              <a:ext uri="{FF2B5EF4-FFF2-40B4-BE49-F238E27FC236}">
                <a16:creationId xmlns:a16="http://schemas.microsoft.com/office/drawing/2014/main" id="{66D872E6-F841-4AEB-90E2-C18CBC65C9A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4145" y="1868948"/>
            <a:ext cx="5078879" cy="417163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9DEEC84-95FC-48A2-AE52-474388808A97}"/>
              </a:ext>
            </a:extLst>
          </p:cNvPr>
          <p:cNvSpPr txBox="1"/>
          <p:nvPr/>
        </p:nvSpPr>
        <p:spPr>
          <a:xfrm>
            <a:off x="7499653" y="159515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2</a:t>
            </a:r>
          </a:p>
        </p:txBody>
      </p:sp>
    </p:spTree>
    <p:extLst>
      <p:ext uri="{BB962C8B-B14F-4D97-AF65-F5344CB8AC3E}">
        <p14:creationId xmlns:p14="http://schemas.microsoft.com/office/powerpoint/2010/main" val="3511212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BAAE1EF8-966D-491D-BF1A-B81E84DC6D25}"/>
              </a:ext>
            </a:extLst>
          </p:cNvPr>
          <p:cNvSpPr txBox="1">
            <a:spLocks/>
          </p:cNvSpPr>
          <p:nvPr/>
        </p:nvSpPr>
        <p:spPr>
          <a:xfrm>
            <a:off x="9906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Injection aperture injection (detail)</a:t>
            </a:r>
          </a:p>
        </p:txBody>
      </p:sp>
      <p:pic>
        <p:nvPicPr>
          <p:cNvPr id="6" name="Picture 5" descr="Chart, box and whisker chart&#10;&#10;Description automatically generated">
            <a:extLst>
              <a:ext uri="{FF2B5EF4-FFF2-40B4-BE49-F238E27FC236}">
                <a16:creationId xmlns:a16="http://schemas.microsoft.com/office/drawing/2014/main" id="{4537B3D2-9009-4E18-87C4-6944A8DEF0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" y="2048256"/>
            <a:ext cx="5762073" cy="39319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3790B4-97DD-42D4-BAF7-306731046FF1}"/>
              </a:ext>
            </a:extLst>
          </p:cNvPr>
          <p:cNvSpPr txBox="1"/>
          <p:nvPr/>
        </p:nvSpPr>
        <p:spPr>
          <a:xfrm>
            <a:off x="6522720" y="2889504"/>
            <a:ext cx="417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Aperture restriction dominated by H gap.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B1C99A-0AA5-4EEF-A3B0-4C29EFAB7834}"/>
              </a:ext>
            </a:extLst>
          </p:cNvPr>
          <p:cNvSpPr txBox="1"/>
          <p:nvPr/>
        </p:nvSpPr>
        <p:spPr>
          <a:xfrm>
            <a:off x="2462784" y="149961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1</a:t>
            </a:r>
          </a:p>
        </p:txBody>
      </p:sp>
    </p:spTree>
    <p:extLst>
      <p:ext uri="{BB962C8B-B14F-4D97-AF65-F5344CB8AC3E}">
        <p14:creationId xmlns:p14="http://schemas.microsoft.com/office/powerpoint/2010/main" val="23221821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17E983-049B-48F5-9D21-52D030277A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2m protons H crossing</a:t>
            </a:r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9BD09FDB-E4C1-4E08-BF7B-6047E6129E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266" y="1868948"/>
            <a:ext cx="5477267" cy="4498857"/>
          </a:xfrm>
          <a:prstGeom prst="rect">
            <a:avLst/>
          </a:prstGeom>
        </p:spPr>
      </p:pic>
      <p:pic>
        <p:nvPicPr>
          <p:cNvPr id="7" name="Picture 6" descr="Chart, box and whisker chart&#10;&#10;Description automatically generated">
            <a:extLst>
              <a:ext uri="{FF2B5EF4-FFF2-40B4-BE49-F238E27FC236}">
                <a16:creationId xmlns:a16="http://schemas.microsoft.com/office/drawing/2014/main" id="{D9B66BFC-7D80-4BE7-ADF4-2C673291F0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5467" y="1684282"/>
            <a:ext cx="5477267" cy="4498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AF5399B-7DF3-407A-939D-62B491CB70D8}"/>
              </a:ext>
            </a:extLst>
          </p:cNvPr>
          <p:cNvSpPr txBox="1"/>
          <p:nvPr/>
        </p:nvSpPr>
        <p:spPr>
          <a:xfrm>
            <a:off x="2462784" y="149961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92A4FE-B4D4-420D-87B6-BBE46B857CE6}"/>
              </a:ext>
            </a:extLst>
          </p:cNvPr>
          <p:cNvSpPr txBox="1"/>
          <p:nvPr/>
        </p:nvSpPr>
        <p:spPr>
          <a:xfrm>
            <a:off x="7499653" y="159515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2</a:t>
            </a:r>
          </a:p>
        </p:txBody>
      </p:sp>
    </p:spTree>
    <p:extLst>
      <p:ext uri="{BB962C8B-B14F-4D97-AF65-F5344CB8AC3E}">
        <p14:creationId xmlns:p14="http://schemas.microsoft.com/office/powerpoint/2010/main" val="26427546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5BDAD-77B2-41A8-8782-B6FF8E499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2m proton V crossing (-200 </a:t>
            </a:r>
            <a:r>
              <a:rPr lang="en-GB" dirty="0" err="1"/>
              <a:t>murad</a:t>
            </a:r>
            <a:r>
              <a:rPr lang="en-GB" dirty="0"/>
              <a:t>)</a:t>
            </a:r>
          </a:p>
        </p:txBody>
      </p:sp>
      <p:pic>
        <p:nvPicPr>
          <p:cNvPr id="5" name="Content Placeholder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C39BB50C-1F09-475C-92A8-9FDB320729D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142" y="1928401"/>
            <a:ext cx="5297665" cy="4351338"/>
          </a:xfrm>
        </p:spPr>
      </p:pic>
      <p:pic>
        <p:nvPicPr>
          <p:cNvPr id="9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C2A9C66C-A5FD-4418-8006-3C29E62CE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550" y="1854642"/>
            <a:ext cx="5477267" cy="449885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F499B-EB02-4818-AC60-9720C125100C}"/>
              </a:ext>
            </a:extLst>
          </p:cNvPr>
          <p:cNvSpPr txBox="1"/>
          <p:nvPr/>
        </p:nvSpPr>
        <p:spPr>
          <a:xfrm>
            <a:off x="2462784" y="149961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685B502-008D-434B-9317-3FA017F3F305}"/>
              </a:ext>
            </a:extLst>
          </p:cNvPr>
          <p:cNvSpPr txBox="1"/>
          <p:nvPr/>
        </p:nvSpPr>
        <p:spPr>
          <a:xfrm>
            <a:off x="7499653" y="159515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2</a:t>
            </a:r>
          </a:p>
        </p:txBody>
      </p:sp>
    </p:spTree>
    <p:extLst>
      <p:ext uri="{BB962C8B-B14F-4D97-AF65-F5344CB8AC3E}">
        <p14:creationId xmlns:p14="http://schemas.microsoft.com/office/powerpoint/2010/main" val="40082077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45BDAD-77B2-41A8-8782-B6FF8E499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2m proton V crossing (-200 </a:t>
            </a:r>
            <a:r>
              <a:rPr lang="en-GB" dirty="0" err="1"/>
              <a:t>murad</a:t>
            </a:r>
            <a:r>
              <a:rPr lang="en-GB" dirty="0"/>
              <a:t>) detail</a:t>
            </a:r>
          </a:p>
        </p:txBody>
      </p:sp>
      <p:pic>
        <p:nvPicPr>
          <p:cNvPr id="9" name="Picture 8" descr="Chart, box and whisker chart&#10;&#10;Description automatically generated">
            <a:extLst>
              <a:ext uri="{FF2B5EF4-FFF2-40B4-BE49-F238E27FC236}">
                <a16:creationId xmlns:a16="http://schemas.microsoft.com/office/drawing/2014/main" id="{E840BA51-5B9B-4BDA-83AC-B0486A14C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14" y="1690688"/>
            <a:ext cx="5477267" cy="449885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3CAFB8D-34AD-411B-BF69-89BB0FBBCFDC}"/>
              </a:ext>
            </a:extLst>
          </p:cNvPr>
          <p:cNvSpPr txBox="1"/>
          <p:nvPr/>
        </p:nvSpPr>
        <p:spPr>
          <a:xfrm>
            <a:off x="7315200" y="2450592"/>
            <a:ext cx="3348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Impact of 0.5 misalignment small.</a:t>
            </a:r>
          </a:p>
        </p:txBody>
      </p:sp>
    </p:spTree>
    <p:extLst>
      <p:ext uri="{BB962C8B-B14F-4D97-AF65-F5344CB8AC3E}">
        <p14:creationId xmlns:p14="http://schemas.microsoft.com/office/powerpoint/2010/main" val="37033585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A41679-BE97-41BE-B719-96C7F8D85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0.5m (tentative) for ions for H crossing (170 </a:t>
            </a:r>
            <a:r>
              <a:rPr lang="en-GB" dirty="0" err="1"/>
              <a:t>murad</a:t>
            </a:r>
            <a:r>
              <a:rPr lang="en-GB" dirty="0"/>
              <a:t>)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728045C-1AD7-4AB3-B414-5C49116C2E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7795" y="2302524"/>
            <a:ext cx="4187041" cy="3439105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F2FBEC8-A250-4FAC-9EC2-27735F1010D7}"/>
              </a:ext>
            </a:extLst>
          </p:cNvPr>
          <p:cNvSpPr txBox="1"/>
          <p:nvPr/>
        </p:nvSpPr>
        <p:spPr>
          <a:xfrm>
            <a:off x="4894729" y="5467358"/>
            <a:ext cx="65178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Optics parameters are tentative (realistic beta*  around 0.7m for the TCDDM in Beam 2).</a:t>
            </a:r>
          </a:p>
          <a:p>
            <a:r>
              <a:rPr lang="en-GB" dirty="0"/>
              <a:t>MBX still in the shadow of the triplet, bottleneck in the H plane.</a:t>
            </a:r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7789C296-2CB9-4911-8E3D-1864054241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80611" y="1910043"/>
            <a:ext cx="4118128" cy="338250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81C924-822E-42AA-A81F-0DC626279E35}"/>
              </a:ext>
            </a:extLst>
          </p:cNvPr>
          <p:cNvSpPr txBox="1"/>
          <p:nvPr/>
        </p:nvSpPr>
        <p:spPr>
          <a:xfrm>
            <a:off x="2462784" y="1607558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DA135B-B894-4776-B7CD-92AF55C81D4F}"/>
              </a:ext>
            </a:extLst>
          </p:cNvPr>
          <p:cNvSpPr txBox="1"/>
          <p:nvPr/>
        </p:nvSpPr>
        <p:spPr>
          <a:xfrm>
            <a:off x="7499653" y="1703094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 2</a:t>
            </a:r>
          </a:p>
        </p:txBody>
      </p:sp>
    </p:spTree>
    <p:extLst>
      <p:ext uri="{BB962C8B-B14F-4D97-AF65-F5344CB8AC3E}">
        <p14:creationId xmlns:p14="http://schemas.microsoft.com/office/powerpoint/2010/main" val="680040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372</Words>
  <Application>Microsoft Office PowerPoint</Application>
  <PresentationFormat>Widescreen</PresentationFormat>
  <Paragraphs>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Aperture checks in Point 8</vt:lpstr>
      <vt:lpstr>Misalignment report</vt:lpstr>
      <vt:lpstr>HL-LHC Protected Apertures </vt:lpstr>
      <vt:lpstr>Injection aperture injection</vt:lpstr>
      <vt:lpstr>PowerPoint Presentation</vt:lpstr>
      <vt:lpstr>2m protons H crossing</vt:lpstr>
      <vt:lpstr>2m proton V crossing (-200 murad)</vt:lpstr>
      <vt:lpstr>2m proton V crossing (-200 murad) detail</vt:lpstr>
      <vt:lpstr>0.5m (tentative) for ions for H crossing (170 murad)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Aperture checks in Point 8</dc:title>
  <dc:creator>Riccardo De Maria</dc:creator>
  <cp:lastModifiedBy>Riccardo De Maria</cp:lastModifiedBy>
  <cp:revision>8</cp:revision>
  <dcterms:created xsi:type="dcterms:W3CDTF">2022-02-02T08:01:27Z</dcterms:created>
  <dcterms:modified xsi:type="dcterms:W3CDTF">2022-02-03T17:15:02Z</dcterms:modified>
</cp:coreProperties>
</file>